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8.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20"/>
  </p:notesMasterIdLst>
  <p:sldIdLst>
    <p:sldId id="295" r:id="rId2"/>
    <p:sldId id="418" r:id="rId3"/>
    <p:sldId id="398" r:id="rId4"/>
    <p:sldId id="389" r:id="rId5"/>
    <p:sldId id="387" r:id="rId6"/>
    <p:sldId id="401" r:id="rId7"/>
    <p:sldId id="402" r:id="rId8"/>
    <p:sldId id="405" r:id="rId9"/>
    <p:sldId id="388" r:id="rId10"/>
    <p:sldId id="394" r:id="rId11"/>
    <p:sldId id="427" r:id="rId12"/>
    <p:sldId id="428" r:id="rId13"/>
    <p:sldId id="426" r:id="rId14"/>
    <p:sldId id="425" r:id="rId15"/>
    <p:sldId id="423" r:id="rId16"/>
    <p:sldId id="429" r:id="rId17"/>
    <p:sldId id="420" r:id="rId18"/>
    <p:sldId id="257" r:id="rId19"/>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rbert.mcmaster" initials="h" lastIdx="1" clrIdx="0"/>
  <p:cmAuthor id="1" name="Administrat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00FF"/>
    <a:srgbClr val="00269E"/>
    <a:srgbClr val="FFFFCC"/>
    <a:srgbClr val="CC0099"/>
    <a:srgbClr val="CC33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13" autoAdjust="0"/>
    <p:restoredTop sz="94705" autoAdjust="0"/>
  </p:normalViewPr>
  <p:slideViewPr>
    <p:cSldViewPr snapToGrid="0">
      <p:cViewPr varScale="1">
        <p:scale>
          <a:sx n="40" d="100"/>
          <a:sy n="40" d="100"/>
        </p:scale>
        <p:origin x="85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52" d="100"/>
          <a:sy n="52" d="100"/>
        </p:scale>
        <p:origin x="-2820" y="-84"/>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26833" cy="464185"/>
          </a:xfrm>
          <a:prstGeom prst="rect">
            <a:avLst/>
          </a:prstGeom>
        </p:spPr>
        <p:txBody>
          <a:bodyPr vert="horz" lIns="93639" tIns="46821" rIns="93639" bIns="46821" rtlCol="0"/>
          <a:lstStyle>
            <a:lvl1pPr algn="l">
              <a:defRPr sz="1200"/>
            </a:lvl1pPr>
          </a:lstStyle>
          <a:p>
            <a:endParaRPr lang="en-US"/>
          </a:p>
        </p:txBody>
      </p:sp>
      <p:sp>
        <p:nvSpPr>
          <p:cNvPr id="3" name="Date Placeholder 2"/>
          <p:cNvSpPr>
            <a:spLocks noGrp="1"/>
          </p:cNvSpPr>
          <p:nvPr>
            <p:ph type="dt" idx="1"/>
          </p:nvPr>
        </p:nvSpPr>
        <p:spPr>
          <a:xfrm>
            <a:off x="3956554" y="3"/>
            <a:ext cx="3026833" cy="464185"/>
          </a:xfrm>
          <a:prstGeom prst="rect">
            <a:avLst/>
          </a:prstGeom>
        </p:spPr>
        <p:txBody>
          <a:bodyPr vert="horz" lIns="93639" tIns="46821" rIns="93639" bIns="46821" rtlCol="0"/>
          <a:lstStyle>
            <a:lvl1pPr algn="r">
              <a:defRPr sz="1200"/>
            </a:lvl1pPr>
          </a:lstStyle>
          <a:p>
            <a:fld id="{F0D8167B-2408-468D-9BEA-434A7A22B2FC}" type="datetimeFigureOut">
              <a:rPr lang="en-US" smtClean="0"/>
              <a:pPr/>
              <a:t>12/3/2015</a:t>
            </a:fld>
            <a:endParaRPr lang="en-US"/>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3639" tIns="46821" rIns="93639" bIns="46821" rtlCol="0" anchor="ctr"/>
          <a:lstStyle/>
          <a:p>
            <a:endParaRPr lang="en-US"/>
          </a:p>
        </p:txBody>
      </p:sp>
      <p:sp>
        <p:nvSpPr>
          <p:cNvPr id="5" name="Notes Placeholder 4"/>
          <p:cNvSpPr>
            <a:spLocks noGrp="1"/>
          </p:cNvSpPr>
          <p:nvPr>
            <p:ph type="body" sz="quarter" idx="3"/>
          </p:nvPr>
        </p:nvSpPr>
        <p:spPr>
          <a:xfrm>
            <a:off x="698501" y="4409758"/>
            <a:ext cx="5588000" cy="4177665"/>
          </a:xfrm>
          <a:prstGeom prst="rect">
            <a:avLst/>
          </a:prstGeom>
        </p:spPr>
        <p:txBody>
          <a:bodyPr vert="horz" lIns="93639" tIns="46821" rIns="93639" bIns="4682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17907"/>
            <a:ext cx="3026833" cy="464185"/>
          </a:xfrm>
          <a:prstGeom prst="rect">
            <a:avLst/>
          </a:prstGeom>
        </p:spPr>
        <p:txBody>
          <a:bodyPr vert="horz" lIns="93639" tIns="46821" rIns="93639" bIns="46821" rtlCol="0" anchor="b"/>
          <a:lstStyle>
            <a:lvl1pPr algn="l">
              <a:defRPr sz="1200"/>
            </a:lvl1pPr>
          </a:lstStyle>
          <a:p>
            <a:endParaRPr lang="en-US"/>
          </a:p>
        </p:txBody>
      </p:sp>
      <p:sp>
        <p:nvSpPr>
          <p:cNvPr id="7" name="Slide Number Placeholder 6"/>
          <p:cNvSpPr>
            <a:spLocks noGrp="1"/>
          </p:cNvSpPr>
          <p:nvPr>
            <p:ph type="sldNum" sz="quarter" idx="5"/>
          </p:nvPr>
        </p:nvSpPr>
        <p:spPr>
          <a:xfrm>
            <a:off x="3956554" y="8817907"/>
            <a:ext cx="3026833" cy="464185"/>
          </a:xfrm>
          <a:prstGeom prst="rect">
            <a:avLst/>
          </a:prstGeom>
        </p:spPr>
        <p:txBody>
          <a:bodyPr vert="horz" lIns="93639" tIns="46821" rIns="93639" bIns="46821" rtlCol="0" anchor="b"/>
          <a:lstStyle>
            <a:lvl1pPr algn="r">
              <a:defRPr sz="1200"/>
            </a:lvl1pPr>
          </a:lstStyle>
          <a:p>
            <a:fld id="{07C99916-FF81-4B32-BF7C-996661218132}" type="slidenum">
              <a:rPr lang="en-US" smtClean="0"/>
              <a:pPr/>
              <a:t>‹#›</a:t>
            </a:fld>
            <a:endParaRPr lang="en-US"/>
          </a:p>
        </p:txBody>
      </p:sp>
    </p:spTree>
    <p:extLst>
      <p:ext uri="{BB962C8B-B14F-4D97-AF65-F5344CB8AC3E}">
        <p14:creationId xmlns:p14="http://schemas.microsoft.com/office/powerpoint/2010/main" val="171743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34512" fontAlgn="base">
              <a:spcBef>
                <a:spcPct val="0"/>
              </a:spcBef>
              <a:spcAft>
                <a:spcPct val="0"/>
              </a:spcAft>
              <a:defRPr/>
            </a:pPr>
            <a:fld id="{2EAEE585-D067-4BEA-BBD1-F370E866A14E}" type="slidenum">
              <a:rPr lang="en-US" smtClean="0">
                <a:solidFill>
                  <a:srgbClr val="000000"/>
                </a:solidFill>
              </a:rPr>
              <a:pPr defTabSz="934512" fontAlgn="base">
                <a:spcBef>
                  <a:spcPct val="0"/>
                </a:spcBef>
                <a:spcAft>
                  <a:spcPct val="0"/>
                </a:spcAft>
                <a:defRPr/>
              </a:pPr>
              <a:t>1</a:t>
            </a:fld>
            <a:endParaRPr lang="en-US" dirty="0" smtClean="0">
              <a:solidFill>
                <a:srgbClr val="000000"/>
              </a:solidFill>
            </a:endParaRPr>
          </a:p>
        </p:txBody>
      </p:sp>
      <p:sp>
        <p:nvSpPr>
          <p:cNvPr id="14339" name="Rectangle 2"/>
          <p:cNvSpPr>
            <a:spLocks noGrp="1" noRot="1" noChangeAspect="1" noChangeArrowheads="1" noTextEdit="1"/>
          </p:cNvSpPr>
          <p:nvPr>
            <p:ph type="sldImg"/>
          </p:nvPr>
        </p:nvSpPr>
        <p:spPr bwMode="auto">
          <a:xfrm>
            <a:off x="1071563" y="506413"/>
            <a:ext cx="4887912" cy="3667125"/>
          </a:xfrm>
          <a:noFill/>
          <a:ln>
            <a:solidFill>
              <a:srgbClr val="000000"/>
            </a:solidFill>
            <a:miter lim="800000"/>
            <a:headEnd/>
            <a:tailEnd/>
          </a:ln>
        </p:spPr>
      </p:sp>
      <p:sp>
        <p:nvSpPr>
          <p:cNvPr id="14340" name="Rectangle 3"/>
          <p:cNvSpPr>
            <a:spLocks noGrp="1" noChangeArrowheads="1"/>
          </p:cNvSpPr>
          <p:nvPr>
            <p:ph type="body" idx="1"/>
          </p:nvPr>
        </p:nvSpPr>
        <p:spPr bwMode="auto">
          <a:xfrm>
            <a:off x="771262" y="4409759"/>
            <a:ext cx="5586382" cy="4176054"/>
          </a:xfrm>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ndParaRPr>
          </a:p>
        </p:txBody>
      </p:sp>
    </p:spTree>
    <p:extLst>
      <p:ext uri="{BB962C8B-B14F-4D97-AF65-F5344CB8AC3E}">
        <p14:creationId xmlns:p14="http://schemas.microsoft.com/office/powerpoint/2010/main" val="2322155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Army, as part of joint, interorganizational, and multinational teams, protects the homeland and engages regionally to prevent conflict, shape security environments, and create multiple options for responding to and resolving crises.  </a:t>
            </a:r>
          </a:p>
          <a:p>
            <a:endParaRPr lang="en-US" dirty="0" smtClean="0"/>
          </a:p>
          <a:p>
            <a:r>
              <a:rPr lang="en-US" dirty="0" smtClean="0"/>
              <a:t>When called upon, globally responsive combined arms teams maneuver from multiple locations and domains to present multiple dilemmas to the enemy, limit enemy options, avoid enemy strengths, and attack enemy weaknesses.  </a:t>
            </a:r>
          </a:p>
          <a:p>
            <a:endParaRPr lang="en-US" dirty="0" smtClean="0"/>
          </a:p>
          <a:p>
            <a:r>
              <a:rPr lang="en-US" dirty="0" smtClean="0"/>
              <a:t>Forces tailored rapidly to the mission will exercise mission command and integrate joint, interorganizational, and multinational capabilities.  </a:t>
            </a:r>
          </a:p>
          <a:p>
            <a:endParaRPr lang="en-US" dirty="0" smtClean="0"/>
          </a:p>
          <a:p>
            <a:r>
              <a:rPr lang="en-US" dirty="0" smtClean="0"/>
              <a:t>Army forces adapt continuously to seize, retain, and exploit the initiative.  </a:t>
            </a:r>
          </a:p>
          <a:p>
            <a:endParaRPr lang="en-US" dirty="0" smtClean="0"/>
          </a:p>
          <a:p>
            <a:r>
              <a:rPr lang="en-US" dirty="0" smtClean="0"/>
              <a:t>Army forces defeat enemy organizations, control terrain, secure populations, consolidate gains, and preserve joint force freedom of movement and action in the air, land, maritime, space, and cyberspace domains.</a:t>
            </a:r>
            <a:endParaRPr lang="en-US" dirty="0"/>
          </a:p>
        </p:txBody>
      </p:sp>
      <p:sp>
        <p:nvSpPr>
          <p:cNvPr id="4" name="Slide Number Placeholder 3"/>
          <p:cNvSpPr>
            <a:spLocks noGrp="1"/>
          </p:cNvSpPr>
          <p:nvPr>
            <p:ph type="sldNum" sz="quarter" idx="10"/>
          </p:nvPr>
        </p:nvSpPr>
        <p:spPr/>
        <p:txBody>
          <a:bodyPr/>
          <a:lstStyle/>
          <a:p>
            <a:fld id="{8ADC94AD-267E-461F-88DF-F618F68E5350}" type="slidenum">
              <a:rPr lang="en-US" smtClean="0"/>
              <a:pPr/>
              <a:t>6</a:t>
            </a:fld>
            <a:endParaRPr lang="en-US"/>
          </a:p>
        </p:txBody>
      </p:sp>
    </p:spTree>
    <p:extLst>
      <p:ext uri="{BB962C8B-B14F-4D97-AF65-F5344CB8AC3E}">
        <p14:creationId xmlns:p14="http://schemas.microsoft.com/office/powerpoint/2010/main" val="3246956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TextEdit="1"/>
          </p:cNvSpPr>
          <p:nvPr>
            <p:ph type="sldImg"/>
          </p:nvPr>
        </p:nvSpPr>
        <p:spPr bwMode="auto">
          <a:xfrm>
            <a:off x="1171575" y="695325"/>
            <a:ext cx="4641850" cy="3481388"/>
          </a:xfrm>
          <a:prstGeom prst="rect">
            <a:avLst/>
          </a:prstGeom>
          <a:noFill/>
          <a:ln>
            <a:solidFill>
              <a:srgbClr val="000000"/>
            </a:solidFill>
            <a:miter lim="800000"/>
            <a:headEnd/>
            <a:tailEnd/>
          </a:ln>
        </p:spPr>
      </p:sp>
      <p:sp>
        <p:nvSpPr>
          <p:cNvPr id="4099" name="Rectangle 3"/>
          <p:cNvSpPr>
            <a:spLocks noGrp="1"/>
          </p:cNvSpPr>
          <p:nvPr>
            <p:ph type="body" idx="1"/>
          </p:nvPr>
        </p:nvSpPr>
        <p:spPr bwMode="auto">
          <a:noFill/>
        </p:spPr>
        <p:txBody>
          <a:bodyPr wrap="square" numCol="1" anchor="t" anchorCtr="0" compatLnSpc="1">
            <a:prstTxWarp prst="textNoShape">
              <a:avLst/>
            </a:prstTxWarp>
            <a:normAutofit/>
          </a:bodyPr>
          <a:lstStyle/>
          <a:p>
            <a:endParaRPr lang="en-US" baseline="0" dirty="0" smtClean="0"/>
          </a:p>
        </p:txBody>
      </p:sp>
    </p:spTree>
    <p:extLst>
      <p:ext uri="{BB962C8B-B14F-4D97-AF65-F5344CB8AC3E}">
        <p14:creationId xmlns:p14="http://schemas.microsoft.com/office/powerpoint/2010/main" val="1419629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4E15E8-12A8-4FA1-BD4E-72DF7A5F3EED}" type="slidenum">
              <a:rPr lang="en-US" smtClean="0"/>
              <a:pPr/>
              <a:t>12</a:t>
            </a:fld>
            <a:endParaRPr lang="en-US" dirty="0"/>
          </a:p>
        </p:txBody>
      </p:sp>
    </p:spTree>
    <p:extLst>
      <p:ext uri="{BB962C8B-B14F-4D97-AF65-F5344CB8AC3E}">
        <p14:creationId xmlns:p14="http://schemas.microsoft.com/office/powerpoint/2010/main" val="1944202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7198">
              <a:defRPr/>
            </a:pPr>
            <a:r>
              <a:rPr lang="en-US" dirty="0" smtClean="0"/>
              <a:t>JFS,</a:t>
            </a:r>
            <a:r>
              <a:rPr lang="en-US" baseline="0" dirty="0" smtClean="0"/>
              <a:t> JMT:  </a:t>
            </a:r>
            <a:r>
              <a:rPr lang="en-US" dirty="0" smtClean="0"/>
              <a:t>Joint Feasibility Study, Joint Military Training</a:t>
            </a:r>
          </a:p>
          <a:p>
            <a:pPr defTabSz="917198">
              <a:defRPr/>
            </a:pPr>
            <a:r>
              <a:rPr lang="en-US" dirty="0" smtClean="0"/>
              <a:t>France:  Transport and Mirage</a:t>
            </a:r>
          </a:p>
          <a:p>
            <a:pPr defTabSz="917198">
              <a:defRPr/>
            </a:pPr>
            <a:r>
              <a:rPr lang="en-US" dirty="0" smtClean="0"/>
              <a:t>German:  Tornado</a:t>
            </a:r>
          </a:p>
          <a:p>
            <a:pPr defTabSz="917198">
              <a:defRPr/>
            </a:pPr>
            <a:r>
              <a:rPr lang="en-US" dirty="0" smtClean="0"/>
              <a:t>Italy:  C-27J</a:t>
            </a:r>
            <a:r>
              <a:rPr lang="en-US" baseline="0" dirty="0" smtClean="0"/>
              <a:t> Spartan, 2x engine Prop Transport</a:t>
            </a:r>
            <a:endParaRPr lang="en-US" dirty="0" smtClean="0"/>
          </a:p>
          <a:p>
            <a:pPr defTabSz="917198">
              <a:defRPr/>
            </a:pPr>
            <a:r>
              <a:rPr lang="en-US" dirty="0" smtClean="0"/>
              <a:t>US:  F16, F18, F15, Transport</a:t>
            </a:r>
            <a:r>
              <a:rPr lang="en-US" baseline="0" dirty="0" smtClean="0"/>
              <a:t> (C-130/C-5), JSTARs</a:t>
            </a:r>
            <a:endParaRPr lang="en-US" dirty="0" smtClean="0"/>
          </a:p>
          <a:p>
            <a:endParaRPr lang="en-US" dirty="0"/>
          </a:p>
        </p:txBody>
      </p:sp>
      <p:sp>
        <p:nvSpPr>
          <p:cNvPr id="4" name="Slide Number Placeholder 3"/>
          <p:cNvSpPr>
            <a:spLocks noGrp="1"/>
          </p:cNvSpPr>
          <p:nvPr>
            <p:ph type="sldNum" sz="quarter" idx="10"/>
          </p:nvPr>
        </p:nvSpPr>
        <p:spPr/>
        <p:txBody>
          <a:bodyPr/>
          <a:lstStyle/>
          <a:p>
            <a:fld id="{96224E51-B6F8-4ED3-9C64-0A74D6921375}" type="slidenum">
              <a:rPr lang="en-US" smtClean="0"/>
              <a:pPr/>
              <a:t>13</a:t>
            </a:fld>
            <a:endParaRPr lang="en-US" dirty="0"/>
          </a:p>
        </p:txBody>
      </p:sp>
    </p:spTree>
    <p:extLst>
      <p:ext uri="{BB962C8B-B14F-4D97-AF65-F5344CB8AC3E}">
        <p14:creationId xmlns:p14="http://schemas.microsoft.com/office/powerpoint/2010/main" val="329683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9988" y="696913"/>
            <a:ext cx="4645025" cy="348456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0DF09E-28D7-4E5A-BA60-EF3FF39544D6}"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588384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26EC8C-9C4A-4FAD-B49C-99CE07CD3C20}" type="slidenum">
              <a:rPr lang="en-US" smtClean="0"/>
              <a:pPr/>
              <a:t>17</a:t>
            </a:fld>
            <a:endParaRPr lang="en-US"/>
          </a:p>
        </p:txBody>
      </p:sp>
    </p:spTree>
    <p:extLst>
      <p:ext uri="{BB962C8B-B14F-4D97-AF65-F5344CB8AC3E}">
        <p14:creationId xmlns:p14="http://schemas.microsoft.com/office/powerpoint/2010/main" val="3219422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9988" y="696913"/>
            <a:ext cx="4645025" cy="348456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0DF09E-28D7-4E5A-BA60-EF3FF39544D6}"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893603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8" name="Title 1"/>
          <p:cNvSpPr>
            <a:spLocks noGrp="1"/>
          </p:cNvSpPr>
          <p:nvPr>
            <p:ph type="title"/>
          </p:nvPr>
        </p:nvSpPr>
        <p:spPr>
          <a:xfrm>
            <a:off x="2971800" y="71735"/>
            <a:ext cx="6172200" cy="461665"/>
          </a:xfrm>
          <a:prstGeom prst="rect">
            <a:avLst/>
          </a:prstGeom>
        </p:spPr>
        <p:txBody>
          <a:bodyPr>
            <a:noAutofit/>
          </a:bodyPr>
          <a:lstStyle>
            <a:lvl1pPr>
              <a:defRPr sz="2800" b="1">
                <a:solidFill>
                  <a:schemeClr val="tx1"/>
                </a:solidFill>
                <a:latin typeface=" Arial"/>
              </a:defRPr>
            </a:lvl1pPr>
          </a:lstStyle>
          <a:p>
            <a:r>
              <a:rPr lang="en-US" dirty="0" smtClean="0"/>
              <a:t>Click to edit Master title style</a:t>
            </a:r>
            <a:endParaRPr lang="en-US" dirty="0"/>
          </a:p>
        </p:txBody>
      </p:sp>
      <p:sp>
        <p:nvSpPr>
          <p:cNvPr id="9" name="Rectangle 8"/>
          <p:cNvSpPr/>
          <p:nvPr userDrawn="1"/>
        </p:nvSpPr>
        <p:spPr>
          <a:xfrm>
            <a:off x="2163763" y="6629400"/>
            <a:ext cx="4799012" cy="230832"/>
          </a:xfrm>
          <a:prstGeom prst="rect">
            <a:avLst/>
          </a:prstGeom>
        </p:spPr>
        <p:txBody>
          <a:bodyPr>
            <a:spAutoFit/>
          </a:bodyPr>
          <a:lstStyle/>
          <a:p>
            <a:pPr algn="ctr" fontAlgn="auto">
              <a:spcBef>
                <a:spcPts val="0"/>
              </a:spcBef>
              <a:spcAft>
                <a:spcPts val="0"/>
              </a:spcAft>
              <a:defRPr/>
            </a:pPr>
            <a:r>
              <a:rPr lang="en-US" sz="900" b="1" i="1" dirty="0" smtClean="0">
                <a:solidFill>
                  <a:srgbClr val="00B050"/>
                </a:solidFill>
              </a:rPr>
              <a:t> </a:t>
            </a:r>
            <a:endParaRPr lang="en-US" sz="900" b="1" i="1" dirty="0">
              <a:solidFill>
                <a:srgbClr val="00B050"/>
              </a:solidFill>
            </a:endParaRPr>
          </a:p>
        </p:txBody>
      </p:sp>
      <p:sp>
        <p:nvSpPr>
          <p:cNvPr id="10" name="Rectangle 3"/>
          <p:cNvSpPr>
            <a:spLocks noChangeArrowheads="1"/>
          </p:cNvSpPr>
          <p:nvPr userDrawn="1"/>
        </p:nvSpPr>
        <p:spPr bwMode="auto">
          <a:xfrm>
            <a:off x="8686800" y="6618625"/>
            <a:ext cx="507600" cy="282575"/>
          </a:xfrm>
          <a:prstGeom prst="rect">
            <a:avLst/>
          </a:prstGeom>
          <a:noFill/>
          <a:ln w="9525">
            <a:noFill/>
            <a:miter lim="800000"/>
            <a:headEnd/>
            <a:tailEnd/>
          </a:ln>
          <a:effectLst/>
        </p:spPr>
        <p:txBody>
          <a:bodyPr/>
          <a:lstStyle/>
          <a:p>
            <a:pPr algn="r">
              <a:defRPr/>
            </a:pPr>
            <a:endParaRPr lang="en-US" sz="1200" b="1" dirty="0">
              <a:solidFill>
                <a:prstClr val="white">
                  <a:lumMod val="50000"/>
                </a:prstClr>
              </a:solidFill>
            </a:endParaRPr>
          </a:p>
        </p:txBody>
      </p:sp>
      <p:sp>
        <p:nvSpPr>
          <p:cNvPr id="12" name="TextBox 11"/>
          <p:cNvSpPr txBox="1"/>
          <p:nvPr userDrawn="1"/>
        </p:nvSpPr>
        <p:spPr>
          <a:xfrm>
            <a:off x="7620000" y="6688138"/>
            <a:ext cx="1066800" cy="169862"/>
          </a:xfrm>
          <a:prstGeom prst="rect">
            <a:avLst/>
          </a:prstGeom>
          <a:noFill/>
        </p:spPr>
        <p:txBody>
          <a:bodyPr>
            <a:spAutoFit/>
          </a:bodyPr>
          <a:lstStyle/>
          <a:p>
            <a:pPr fontAlgn="auto">
              <a:spcBef>
                <a:spcPts val="0"/>
              </a:spcBef>
              <a:spcAft>
                <a:spcPts val="0"/>
              </a:spcAft>
              <a:defRPr/>
            </a:pPr>
            <a:r>
              <a:rPr lang="en-US" sz="500" b="1" kern="0" dirty="0">
                <a:solidFill>
                  <a:prstClr val="white">
                    <a:lumMod val="50000"/>
                  </a:prstClr>
                </a:solidFill>
                <a:latin typeface="Arial" pitchFamily="34" charset="0"/>
                <a:cs typeface="Arial" pitchFamily="34" charset="0"/>
              </a:rPr>
              <a:t>Prepared by: DAPR-FDD</a:t>
            </a:r>
          </a:p>
        </p:txBody>
      </p:sp>
    </p:spTree>
    <p:extLst>
      <p:ext uri="{BB962C8B-B14F-4D97-AF65-F5344CB8AC3E}">
        <p14:creationId xmlns:p14="http://schemas.microsoft.com/office/powerpoint/2010/main" val="25166126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90600" y="100644"/>
            <a:ext cx="7162800" cy="661356"/>
          </a:xfrm>
          <a:prstGeom prst="rect">
            <a:avLst/>
          </a:prstGeom>
        </p:spPr>
        <p:txBody>
          <a:bodyPr/>
          <a:lstStyle>
            <a:lvl1pPr algn="ctr">
              <a:defRPr/>
            </a:lvl1pPr>
          </a:lstStyle>
          <a:p>
            <a:r>
              <a:rPr lang="en-US" dirty="0" smtClean="0"/>
              <a:t>Click to edit Master title style</a:t>
            </a:r>
            <a:endParaRPr lang="en-US" dirty="0"/>
          </a:p>
        </p:txBody>
      </p:sp>
      <p:sp>
        <p:nvSpPr>
          <p:cNvPr id="13" name="Slide Number Placeholder 5"/>
          <p:cNvSpPr>
            <a:spLocks noGrp="1"/>
          </p:cNvSpPr>
          <p:nvPr>
            <p:ph type="sldNum" sz="quarter" idx="4"/>
          </p:nvPr>
        </p:nvSpPr>
        <p:spPr>
          <a:xfrm>
            <a:off x="8458200" y="6526647"/>
            <a:ext cx="533400" cy="288925"/>
          </a:xfrm>
          <a:prstGeom prst="rect">
            <a:avLst/>
          </a:prstGeom>
        </p:spPr>
        <p:txBody>
          <a:bodyPr/>
          <a:lstStyle>
            <a:lvl1pPr algn="ctr">
              <a:defRPr sz="1600">
                <a:solidFill>
                  <a:schemeClr val="bg1"/>
                </a:solidFill>
                <a:latin typeface="Arial" pitchFamily="34" charset="0"/>
                <a:cs typeface="Arial" pitchFamily="34" charset="0"/>
              </a:defRPr>
            </a:lvl1pPr>
          </a:lstStyle>
          <a:p>
            <a:fld id="{4C373DC0-F413-4098-8AFC-675FCCBD90A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2257"/>
            <a:ext cx="8229600" cy="1143000"/>
          </a:xfrm>
          <a:prstGeom prst="rect">
            <a:avLst/>
          </a:prstGeom>
        </p:spPr>
        <p:txBody>
          <a:bodyPr>
            <a:normAutofit/>
          </a:bodyPr>
          <a:lstStyle>
            <a:lvl1pPr>
              <a:defRPr sz="2800" b="1" i="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87567"/>
            <a:ext cx="8229600" cy="3068782"/>
          </a:xfrm>
          <a:prstGeom prst="rect">
            <a:avLst/>
          </a:prstGeom>
        </p:spPr>
        <p:txBody>
          <a:bodyPr>
            <a:normAutofit/>
          </a:bodyPr>
          <a:lstStyle>
            <a:lvl1pPr>
              <a:defRPr sz="2400" b="1">
                <a:latin typeface="Arial" pitchFamily="34" charset="0"/>
                <a:cs typeface="Arial" pitchFamily="34" charset="0"/>
              </a:defRPr>
            </a:lvl1pPr>
            <a:lvl2pPr>
              <a:defRPr sz="2400" b="1">
                <a:latin typeface="Arial" pitchFamily="34" charset="0"/>
                <a:cs typeface="Arial" pitchFamily="34" charset="0"/>
              </a:defRPr>
            </a:lvl2pPr>
            <a:lvl3pPr>
              <a:defRPr sz="2400" b="1">
                <a:latin typeface="Arial" pitchFamily="34" charset="0"/>
                <a:cs typeface="Arial" pitchFamily="34" charset="0"/>
              </a:defRPr>
            </a:lvl3pPr>
            <a:lvl4pPr>
              <a:defRPr sz="2400" b="1">
                <a:latin typeface="Arial" pitchFamily="34" charset="0"/>
                <a:cs typeface="Arial" pitchFamily="34" charset="0"/>
              </a:defRPr>
            </a:lvl4pPr>
            <a:lvl5pPr>
              <a:defRPr sz="2400" b="1">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11"/>
          <p:cNvSpPr>
            <a:spLocks noGrp="1"/>
          </p:cNvSpPr>
          <p:nvPr>
            <p:ph type="sldNum" sz="quarter" idx="15"/>
          </p:nvPr>
        </p:nvSpPr>
        <p:spPr>
          <a:xfrm>
            <a:off x="8763000" y="6607175"/>
            <a:ext cx="381000" cy="228600"/>
          </a:xfrm>
          <a:prstGeom prst="rect">
            <a:avLst/>
          </a:prstGeom>
        </p:spPr>
        <p:txBody>
          <a:bodyPr/>
          <a:lstStyle/>
          <a:p>
            <a:fld id="{D76F7A8D-82BE-4F60-8446-C5D4AB9D9D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13" name="Text Placeholder 12"/>
          <p:cNvSpPr>
            <a:spLocks noGrp="1"/>
          </p:cNvSpPr>
          <p:nvPr>
            <p:ph type="body" sz="quarter" idx="13"/>
          </p:nvPr>
        </p:nvSpPr>
        <p:spPr>
          <a:xfrm>
            <a:off x="457201" y="808945"/>
            <a:ext cx="8153855" cy="544195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4"/>
          <p:cNvSpPr>
            <a:spLocks noGrp="1" noChangeArrowheads="1"/>
          </p:cNvSpPr>
          <p:nvPr>
            <p:ph type="title"/>
          </p:nvPr>
        </p:nvSpPr>
        <p:spPr bwMode="auto">
          <a:xfrm>
            <a:off x="816312" y="106032"/>
            <a:ext cx="7492621" cy="584775"/>
          </a:xfrm>
          <a:prstGeom prst="rect">
            <a:avLst/>
          </a:prstGeom>
          <a:noFill/>
          <a:ln w="9525">
            <a:noFill/>
            <a:miter lim="800000"/>
            <a:headEnd/>
            <a:tailEnd/>
          </a:ln>
        </p:spPr>
        <p:txBody>
          <a:bodyPr vert="horz" wrap="square" lIns="91427" tIns="45713" rIns="91427" bIns="45713" numCol="1" anchor="ctr" anchorCtr="0" compatLnSpc="1">
            <a:prstTxWarp prst="textNoShape">
              <a:avLst/>
            </a:prstTxWarp>
            <a:spAutoFit/>
          </a:bodyPr>
          <a:lstStyle/>
          <a:p>
            <a:pPr lvl="0"/>
            <a:r>
              <a:rPr lang="en-US" dirty="0" smtClean="0"/>
              <a:t>Click to edit Master title style</a:t>
            </a:r>
          </a:p>
        </p:txBody>
      </p:sp>
      <p:sp>
        <p:nvSpPr>
          <p:cNvPr id="6" name="Slide Number Placeholder 5"/>
          <p:cNvSpPr>
            <a:spLocks noGrp="1"/>
          </p:cNvSpPr>
          <p:nvPr>
            <p:ph type="sldNum" sz="quarter" idx="4"/>
          </p:nvPr>
        </p:nvSpPr>
        <p:spPr>
          <a:xfrm>
            <a:off x="8458201" y="6526648"/>
            <a:ext cx="533400" cy="288925"/>
          </a:xfrm>
          <a:prstGeom prst="rect">
            <a:avLst/>
          </a:prstGeom>
        </p:spPr>
        <p:txBody>
          <a:bodyPr/>
          <a:lstStyle>
            <a:lvl1pPr algn="ctr">
              <a:defRPr sz="1600">
                <a:solidFill>
                  <a:schemeClr val="bg1"/>
                </a:solidFill>
                <a:latin typeface="Arial" pitchFamily="34" charset="0"/>
                <a:cs typeface="Arial" pitchFamily="34" charset="0"/>
              </a:defRPr>
            </a:lvl1pPr>
          </a:lstStyle>
          <a:p>
            <a:fld id="{4C373DC0-F413-4098-8AFC-675FCCBD90A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2257"/>
            <a:ext cx="8229600" cy="1143000"/>
          </a:xfrm>
          <a:prstGeom prst="rect">
            <a:avLst/>
          </a:prstGeom>
        </p:spPr>
        <p:txBody>
          <a:bodyPr>
            <a:normAutofit/>
          </a:bodyPr>
          <a:lstStyle>
            <a:lvl1pPr>
              <a:defRPr sz="2800" b="1" i="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87567"/>
            <a:ext cx="8229600" cy="3068782"/>
          </a:xfrm>
          <a:prstGeom prst="rect">
            <a:avLst/>
          </a:prstGeom>
        </p:spPr>
        <p:txBody>
          <a:bodyPr>
            <a:normAutofit/>
          </a:bodyPr>
          <a:lstStyle>
            <a:lvl1pPr>
              <a:defRPr sz="2400" b="1">
                <a:latin typeface="Arial" pitchFamily="34" charset="0"/>
                <a:cs typeface="Arial" pitchFamily="34" charset="0"/>
              </a:defRPr>
            </a:lvl1pPr>
            <a:lvl2pPr>
              <a:defRPr sz="2400" b="1">
                <a:latin typeface="Arial" pitchFamily="34" charset="0"/>
                <a:cs typeface="Arial" pitchFamily="34" charset="0"/>
              </a:defRPr>
            </a:lvl2pPr>
            <a:lvl3pPr>
              <a:defRPr sz="2400" b="1">
                <a:latin typeface="Arial" pitchFamily="34" charset="0"/>
                <a:cs typeface="Arial" pitchFamily="34" charset="0"/>
              </a:defRPr>
            </a:lvl3pPr>
            <a:lvl4pPr>
              <a:defRPr sz="2400" b="1">
                <a:latin typeface="Arial" pitchFamily="34" charset="0"/>
                <a:cs typeface="Arial" pitchFamily="34" charset="0"/>
              </a:defRPr>
            </a:lvl4pPr>
            <a:lvl5pPr>
              <a:defRPr sz="2400" b="1">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hasCustomPrompt="1"/>
          </p:nvPr>
        </p:nvSpPr>
        <p:spPr>
          <a:xfrm>
            <a:off x="443344" y="5867424"/>
            <a:ext cx="8229600" cy="381016"/>
          </a:xfrm>
          <a:prstGeom prst="rect">
            <a:avLst/>
          </a:prstGeom>
          <a:solidFill>
            <a:srgbClr val="FFFF00"/>
          </a:solidFill>
          <a:ln>
            <a:solidFill>
              <a:schemeClr val="tx1"/>
            </a:solidFill>
          </a:ln>
        </p:spPr>
        <p:txBody>
          <a:bodyPr>
            <a:normAutofit/>
          </a:bodyPr>
          <a:lstStyle>
            <a:lvl1pPr algn="ctr">
              <a:buNone/>
              <a:defRPr sz="1600" b="1" baseline="0">
                <a:solidFill>
                  <a:schemeClr val="tx1"/>
                </a:solidFill>
                <a:latin typeface="Arial" pitchFamily="34" charset="0"/>
                <a:cs typeface="Arial" pitchFamily="34" charset="0"/>
              </a:defRPr>
            </a:lvl1pPr>
            <a:lvl2pPr>
              <a:defRPr sz="2400" b="1">
                <a:latin typeface="Arial" pitchFamily="34" charset="0"/>
                <a:cs typeface="Arial" pitchFamily="34" charset="0"/>
              </a:defRPr>
            </a:lvl2pPr>
            <a:lvl3pPr>
              <a:defRPr sz="2400" b="1">
                <a:latin typeface="Arial" pitchFamily="34" charset="0"/>
                <a:cs typeface="Arial" pitchFamily="34" charset="0"/>
              </a:defRPr>
            </a:lvl3pPr>
            <a:lvl4pPr>
              <a:defRPr sz="2400" b="1">
                <a:latin typeface="Arial" pitchFamily="34" charset="0"/>
                <a:cs typeface="Arial" pitchFamily="34" charset="0"/>
              </a:defRPr>
            </a:lvl4pPr>
            <a:lvl5pPr>
              <a:defRPr sz="2400" b="1">
                <a:latin typeface="Arial" pitchFamily="34" charset="0"/>
                <a:cs typeface="Arial" pitchFamily="34" charset="0"/>
              </a:defRPr>
            </a:lvl5pPr>
          </a:lstStyle>
          <a:p>
            <a:pPr lvl="0"/>
            <a:r>
              <a:rPr lang="en-US" dirty="0" smtClean="0"/>
              <a:t>BLUF or major takeaway for this slide</a:t>
            </a:r>
          </a:p>
        </p:txBody>
      </p:sp>
      <p:sp>
        <p:nvSpPr>
          <p:cNvPr id="12" name="Slide Number Placeholder 11"/>
          <p:cNvSpPr>
            <a:spLocks noGrp="1"/>
          </p:cNvSpPr>
          <p:nvPr>
            <p:ph type="sldNum" sz="quarter" idx="15"/>
          </p:nvPr>
        </p:nvSpPr>
        <p:spPr>
          <a:xfrm>
            <a:off x="8763000" y="6607175"/>
            <a:ext cx="381000" cy="228600"/>
          </a:xfrm>
          <a:prstGeom prst="rect">
            <a:avLst/>
          </a:prstGeom>
        </p:spPr>
        <p:txBody>
          <a:bodyPr/>
          <a:lstStyle/>
          <a:p>
            <a:fld id="{D76F7A8D-82BE-4F60-8446-C5D4AB9D9D1F}" type="slidenum">
              <a:rPr lang="en-US" smtClean="0"/>
              <a:pPr/>
              <a:t>‹#›</a:t>
            </a:fld>
            <a:endParaRPr lang="en-US"/>
          </a:p>
        </p:txBody>
      </p:sp>
    </p:spTree>
    <p:extLst>
      <p:ext uri="{BB962C8B-B14F-4D97-AF65-F5344CB8AC3E}">
        <p14:creationId xmlns:p14="http://schemas.microsoft.com/office/powerpoint/2010/main" val="143767489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181600"/>
          </a:xfrm>
          <a:prstGeom prst="rect">
            <a:avLst/>
          </a:prstGeom>
        </p:spPr>
        <p:txBody>
          <a:bodyPr>
            <a:normAutofit/>
          </a:bodyPr>
          <a:lstStyle>
            <a:lvl1pPr>
              <a:buFont typeface="Wingdings" pitchFamily="2" charset="2"/>
              <a:buChar char="§"/>
              <a:defRPr sz="2800"/>
            </a:lvl1pPr>
            <a:lvl2pPr>
              <a:buFont typeface="Wingdings" pitchFamily="2" charset="2"/>
              <a:buChar char="§"/>
              <a:defRPr sz="2400"/>
            </a:lvl2pPr>
            <a:lvl3pPr>
              <a:buFont typeface="Wingdings" pitchFamily="2" charset="2"/>
              <a:buChar char="§"/>
              <a:defRPr sz="2000"/>
            </a:lvl3pPr>
            <a:lvl4pPr>
              <a:buFont typeface="Wingdings" pitchFamily="2" charset="2"/>
              <a:buChar char="§"/>
              <a:defRPr sz="1800"/>
            </a:lvl4pPr>
            <a:lvl5pPr>
              <a:buFont typeface="Wingdings" pitchFamily="2" charset="2"/>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554892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6584421"/>
            <a:ext cx="9144000" cy="57150"/>
          </a:xfrm>
          <a:prstGeom prst="rect">
            <a:avLst/>
          </a:prstGeom>
          <a:solidFill>
            <a:srgbClr val="A50021"/>
          </a:solidFill>
          <a:ln w="9525">
            <a:noFill/>
            <a:miter lim="800000"/>
            <a:headEnd/>
            <a:tailEnd/>
          </a:ln>
        </p:spPr>
        <p:txBody>
          <a:bodyPr lIns="91427" tIns="45714" rIns="91427" bIns="45714"/>
          <a:lstStyle/>
          <a:p>
            <a:pPr fontAlgn="base">
              <a:spcBef>
                <a:spcPct val="0"/>
              </a:spcBef>
              <a:spcAft>
                <a:spcPct val="0"/>
              </a:spcAft>
              <a:defRPr/>
            </a:pPr>
            <a:endParaRPr lang="en-US">
              <a:solidFill>
                <a:prstClr val="black"/>
              </a:solidFill>
              <a:latin typeface="Arial" charset="0"/>
              <a:cs typeface="Arial" charset="0"/>
            </a:endParaRPr>
          </a:p>
        </p:txBody>
      </p:sp>
      <p:sp>
        <p:nvSpPr>
          <p:cNvPr id="8" name="TextBox 7"/>
          <p:cNvSpPr txBox="1"/>
          <p:nvPr userDrawn="1"/>
        </p:nvSpPr>
        <p:spPr>
          <a:xfrm>
            <a:off x="-13252" y="6645389"/>
            <a:ext cx="862710" cy="215431"/>
          </a:xfrm>
          <a:prstGeom prst="rect">
            <a:avLst/>
          </a:prstGeom>
          <a:noFill/>
        </p:spPr>
        <p:txBody>
          <a:bodyPr wrap="none" lIns="91427" tIns="45714" rIns="91427" bIns="45714" rtlCol="0">
            <a:spAutoFit/>
          </a:bodyPr>
          <a:lstStyle/>
          <a:p>
            <a:pPr fontAlgn="base">
              <a:spcBef>
                <a:spcPct val="0"/>
              </a:spcBef>
              <a:spcAft>
                <a:spcPct val="0"/>
              </a:spcAft>
            </a:pPr>
            <a:r>
              <a:rPr lang="en-US" sz="800" dirty="0" smtClean="0">
                <a:solidFill>
                  <a:prstClr val="black"/>
                </a:solidFill>
                <a:latin typeface="Arial" charset="0"/>
                <a:cs typeface="Arial" charset="0"/>
              </a:rPr>
              <a:t>031330DEC15</a:t>
            </a:r>
            <a:endParaRPr lang="en-US" sz="800" dirty="0">
              <a:solidFill>
                <a:prstClr val="black"/>
              </a:solidFill>
              <a:latin typeface="Arial" charset="0"/>
              <a:cs typeface="Arial" charset="0"/>
            </a:endParaRPr>
          </a:p>
        </p:txBody>
      </p:sp>
      <p:sp>
        <p:nvSpPr>
          <p:cNvPr id="13" name="TextBox 12"/>
          <p:cNvSpPr txBox="1"/>
          <p:nvPr userDrawn="1"/>
        </p:nvSpPr>
        <p:spPr>
          <a:xfrm>
            <a:off x="8795641" y="6611262"/>
            <a:ext cx="466794" cy="246221"/>
          </a:xfrm>
          <a:prstGeom prst="rect">
            <a:avLst/>
          </a:prstGeom>
          <a:noFill/>
        </p:spPr>
        <p:txBody>
          <a:bodyPr wrap="square" rtlCol="0">
            <a:spAutoFit/>
          </a:bodyPr>
          <a:lstStyle/>
          <a:p>
            <a:pPr fontAlgn="base">
              <a:spcBef>
                <a:spcPct val="0"/>
              </a:spcBef>
              <a:spcAft>
                <a:spcPct val="0"/>
              </a:spcAft>
            </a:pPr>
            <a:fld id="{6891BAD3-8B61-47DE-952B-96204E5597D8}" type="slidenum">
              <a:rPr lang="en-US" sz="1000" smtClean="0">
                <a:solidFill>
                  <a:prstClr val="black"/>
                </a:solidFill>
                <a:latin typeface="Arial" charset="0"/>
                <a:cs typeface="Arial" charset="0"/>
              </a:rPr>
              <a:pPr fontAlgn="base">
                <a:spcBef>
                  <a:spcPct val="0"/>
                </a:spcBef>
                <a:spcAft>
                  <a:spcPct val="0"/>
                </a:spcAft>
              </a:pPr>
              <a:t>‹#›</a:t>
            </a:fld>
            <a:endParaRPr lang="en-US" sz="1000" dirty="0">
              <a:solidFill>
                <a:prstClr val="black"/>
              </a:solidFill>
              <a:latin typeface="Arial" charset="0"/>
              <a:cs typeface="Arial" charset="0"/>
            </a:endParaRPr>
          </a:p>
        </p:txBody>
      </p:sp>
      <p:pic>
        <p:nvPicPr>
          <p:cNvPr id="15" name="Picture 14" descr="TRADOC logo (Robert's).png"/>
          <p:cNvPicPr>
            <a:picLocks noChangeAspect="1"/>
          </p:cNvPicPr>
          <p:nvPr userDrawn="1"/>
        </p:nvPicPr>
        <p:blipFill>
          <a:blip r:embed="rId12" cstate="print"/>
          <a:stretch>
            <a:fillRect/>
          </a:stretch>
        </p:blipFill>
        <p:spPr>
          <a:xfrm>
            <a:off x="8604840" y="49108"/>
            <a:ext cx="495618" cy="495617"/>
          </a:xfrm>
          <a:prstGeom prst="rect">
            <a:avLst/>
          </a:prstGeom>
        </p:spPr>
      </p:pic>
      <p:pic>
        <p:nvPicPr>
          <p:cNvPr id="17" name="Picture 16" descr="guts_19.jpg"/>
          <p:cNvPicPr>
            <a:picLocks noChangeAspect="1"/>
          </p:cNvPicPr>
          <p:nvPr userDrawn="1"/>
        </p:nvPicPr>
        <p:blipFill>
          <a:blip r:embed="rId13" cstate="print">
            <a:clrChange>
              <a:clrFrom>
                <a:srgbClr val="E4E4D8"/>
              </a:clrFrom>
              <a:clrTo>
                <a:srgbClr val="E4E4D8">
                  <a:alpha val="0"/>
                </a:srgbClr>
              </a:clrTo>
            </a:clrChange>
          </a:blip>
          <a:stretch>
            <a:fillRect/>
          </a:stretch>
        </p:blipFill>
        <p:spPr bwMode="auto">
          <a:xfrm>
            <a:off x="0" y="43542"/>
            <a:ext cx="541917" cy="594360"/>
          </a:xfrm>
          <a:prstGeom prst="rect">
            <a:avLst/>
          </a:prstGeom>
          <a:noFill/>
          <a:ln>
            <a:noFill/>
          </a:ln>
        </p:spPr>
      </p:pic>
      <p:sp>
        <p:nvSpPr>
          <p:cNvPr id="3" name="TextBox 2"/>
          <p:cNvSpPr txBox="1"/>
          <p:nvPr userDrawn="1"/>
        </p:nvSpPr>
        <p:spPr>
          <a:xfrm>
            <a:off x="3615068" y="6663076"/>
            <a:ext cx="857927" cy="184666"/>
          </a:xfrm>
          <a:prstGeom prst="rect">
            <a:avLst/>
          </a:prstGeom>
          <a:noFill/>
        </p:spPr>
        <p:txBody>
          <a:bodyPr wrap="none" rtlCol="0">
            <a:spAutoFit/>
          </a:bodyPr>
          <a:lstStyle/>
          <a:p>
            <a:r>
              <a:rPr lang="en-US" sz="600" b="1" dirty="0" smtClean="0">
                <a:solidFill>
                  <a:srgbClr val="00B050"/>
                </a:solidFill>
                <a:latin typeface=" Arial"/>
              </a:rPr>
              <a:t>     UNCLASSIFIED</a:t>
            </a:r>
            <a:endParaRPr lang="en-US" sz="600" b="1" dirty="0">
              <a:solidFill>
                <a:srgbClr val="00B050"/>
              </a:solidFill>
              <a:latin typeface=" Aria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93" r:id="rId4"/>
    <p:sldLayoutId id="2147483694" r:id="rId5"/>
    <p:sldLayoutId id="2147483697" r:id="rId6"/>
    <p:sldLayoutId id="2147483695" r:id="rId7"/>
    <p:sldLayoutId id="2147483703" r:id="rId8"/>
    <p:sldLayoutId id="2147483704" r:id="rId9"/>
    <p:sldLayoutId id="2147483706" r:id="rId10"/>
  </p:sldLayoutIdLst>
  <p:timing>
    <p:tnLst>
      <p:par>
        <p:cTn id="1" dur="indefinite" restart="never" nodeType="tmRoot"/>
      </p:par>
    </p:tnLst>
  </p:timing>
  <p:hf hdr="0" ftr="0" dt="0"/>
  <p:txStyles>
    <p:titleStyle>
      <a:lvl1pPr algn="l" rtl="0" eaLnBrk="0" fontAlgn="base" hangingPunct="0">
        <a:spcBef>
          <a:spcPct val="0"/>
        </a:spcBef>
        <a:spcAft>
          <a:spcPct val="0"/>
        </a:spcAft>
        <a:defRPr sz="32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200" b="1" i="1">
          <a:solidFill>
            <a:schemeClr val="tx1"/>
          </a:solidFill>
          <a:latin typeface="Arial" charset="0"/>
          <a:cs typeface="Arial" charset="0"/>
        </a:defRPr>
      </a:lvl2pPr>
      <a:lvl3pPr algn="l" rtl="0" eaLnBrk="0" fontAlgn="base" hangingPunct="0">
        <a:spcBef>
          <a:spcPct val="0"/>
        </a:spcBef>
        <a:spcAft>
          <a:spcPct val="0"/>
        </a:spcAft>
        <a:defRPr sz="3200" b="1" i="1">
          <a:solidFill>
            <a:schemeClr val="tx1"/>
          </a:solidFill>
          <a:latin typeface="Arial" charset="0"/>
          <a:cs typeface="Arial" charset="0"/>
        </a:defRPr>
      </a:lvl3pPr>
      <a:lvl4pPr algn="l" rtl="0" eaLnBrk="0" fontAlgn="base" hangingPunct="0">
        <a:spcBef>
          <a:spcPct val="0"/>
        </a:spcBef>
        <a:spcAft>
          <a:spcPct val="0"/>
        </a:spcAft>
        <a:defRPr sz="3200" b="1" i="1">
          <a:solidFill>
            <a:schemeClr val="tx1"/>
          </a:solidFill>
          <a:latin typeface="Arial" charset="0"/>
          <a:cs typeface="Arial" charset="0"/>
        </a:defRPr>
      </a:lvl4pPr>
      <a:lvl5pPr algn="l" rtl="0" eaLnBrk="0" fontAlgn="base" hangingPunct="0">
        <a:spcBef>
          <a:spcPct val="0"/>
        </a:spcBef>
        <a:spcAft>
          <a:spcPct val="0"/>
        </a:spcAft>
        <a:defRPr sz="3200" b="1" i="1">
          <a:solidFill>
            <a:schemeClr val="tx1"/>
          </a:solidFill>
          <a:latin typeface="Arial" charset="0"/>
          <a:cs typeface="Arial" charset="0"/>
        </a:defRPr>
      </a:lvl5pPr>
      <a:lvl6pPr marL="457136" algn="ctr" rtl="0" fontAlgn="base">
        <a:spcBef>
          <a:spcPct val="0"/>
        </a:spcBef>
        <a:spcAft>
          <a:spcPct val="0"/>
        </a:spcAft>
        <a:defRPr sz="4400">
          <a:solidFill>
            <a:schemeClr val="tx1"/>
          </a:solidFill>
          <a:latin typeface="Calibri" pitchFamily="34" charset="0"/>
        </a:defRPr>
      </a:lvl6pPr>
      <a:lvl7pPr marL="914272" algn="ctr" rtl="0" fontAlgn="base">
        <a:spcBef>
          <a:spcPct val="0"/>
        </a:spcBef>
        <a:spcAft>
          <a:spcPct val="0"/>
        </a:spcAft>
        <a:defRPr sz="4400">
          <a:solidFill>
            <a:schemeClr val="tx1"/>
          </a:solidFill>
          <a:latin typeface="Calibri" pitchFamily="34" charset="0"/>
        </a:defRPr>
      </a:lvl7pPr>
      <a:lvl8pPr marL="1371407" algn="ctr" rtl="0" fontAlgn="base">
        <a:spcBef>
          <a:spcPct val="0"/>
        </a:spcBef>
        <a:spcAft>
          <a:spcPct val="0"/>
        </a:spcAft>
        <a:defRPr sz="4400">
          <a:solidFill>
            <a:schemeClr val="tx1"/>
          </a:solidFill>
          <a:latin typeface="Calibri" pitchFamily="34" charset="0"/>
        </a:defRPr>
      </a:lvl8pPr>
      <a:lvl9pPr marL="1828542" algn="ctr" rtl="0" fontAlgn="base">
        <a:spcBef>
          <a:spcPct val="0"/>
        </a:spcBef>
        <a:spcAft>
          <a:spcPct val="0"/>
        </a:spcAft>
        <a:defRPr sz="4400">
          <a:solidFill>
            <a:schemeClr val="tx1"/>
          </a:solidFill>
          <a:latin typeface="Calibri" pitchFamily="34" charset="0"/>
        </a:defRPr>
      </a:lvl9pPr>
    </p:titleStyle>
    <p:bodyStyle>
      <a:lvl1pPr marL="342851" indent="-342851"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845" indent="-28571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2839" indent="-228568"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9974" indent="-228568"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111" indent="-228568"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246" indent="-228568" algn="l" defTabSz="91427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82" indent="-228568" algn="l" defTabSz="91427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18" indent="-228568" algn="l" defTabSz="91427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53" indent="-228568" algn="l" defTabSz="91427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2" rtl="0" eaLnBrk="1" latinLnBrk="0" hangingPunct="1">
        <a:defRPr sz="1800" kern="1200">
          <a:solidFill>
            <a:schemeClr val="tx1"/>
          </a:solidFill>
          <a:latin typeface="+mn-lt"/>
          <a:ea typeface="+mn-ea"/>
          <a:cs typeface="+mn-cs"/>
        </a:defRPr>
      </a:lvl1pPr>
      <a:lvl2pPr marL="457136" algn="l" defTabSz="914272" rtl="0" eaLnBrk="1" latinLnBrk="0" hangingPunct="1">
        <a:defRPr sz="1800" kern="1200">
          <a:solidFill>
            <a:schemeClr val="tx1"/>
          </a:solidFill>
          <a:latin typeface="+mn-lt"/>
          <a:ea typeface="+mn-ea"/>
          <a:cs typeface="+mn-cs"/>
        </a:defRPr>
      </a:lvl2pPr>
      <a:lvl3pPr marL="914272" algn="l" defTabSz="914272" rtl="0" eaLnBrk="1" latinLnBrk="0" hangingPunct="1">
        <a:defRPr sz="1800" kern="1200">
          <a:solidFill>
            <a:schemeClr val="tx1"/>
          </a:solidFill>
          <a:latin typeface="+mn-lt"/>
          <a:ea typeface="+mn-ea"/>
          <a:cs typeface="+mn-cs"/>
        </a:defRPr>
      </a:lvl3pPr>
      <a:lvl4pPr marL="1371407" algn="l" defTabSz="914272" rtl="0" eaLnBrk="1" latinLnBrk="0" hangingPunct="1">
        <a:defRPr sz="1800" kern="1200">
          <a:solidFill>
            <a:schemeClr val="tx1"/>
          </a:solidFill>
          <a:latin typeface="+mn-lt"/>
          <a:ea typeface="+mn-ea"/>
          <a:cs typeface="+mn-cs"/>
        </a:defRPr>
      </a:lvl4pPr>
      <a:lvl5pPr marL="1828542" algn="l" defTabSz="914272" rtl="0" eaLnBrk="1" latinLnBrk="0" hangingPunct="1">
        <a:defRPr sz="1800" kern="1200">
          <a:solidFill>
            <a:schemeClr val="tx1"/>
          </a:solidFill>
          <a:latin typeface="+mn-lt"/>
          <a:ea typeface="+mn-ea"/>
          <a:cs typeface="+mn-cs"/>
        </a:defRPr>
      </a:lvl5pPr>
      <a:lvl6pPr marL="2285678" algn="l" defTabSz="914272" rtl="0" eaLnBrk="1" latinLnBrk="0" hangingPunct="1">
        <a:defRPr sz="1800" kern="1200">
          <a:solidFill>
            <a:schemeClr val="tx1"/>
          </a:solidFill>
          <a:latin typeface="+mn-lt"/>
          <a:ea typeface="+mn-ea"/>
          <a:cs typeface="+mn-cs"/>
        </a:defRPr>
      </a:lvl6pPr>
      <a:lvl7pPr marL="2742814" algn="l" defTabSz="914272" rtl="0" eaLnBrk="1" latinLnBrk="0" hangingPunct="1">
        <a:defRPr sz="1800" kern="1200">
          <a:solidFill>
            <a:schemeClr val="tx1"/>
          </a:solidFill>
          <a:latin typeface="+mn-lt"/>
          <a:ea typeface="+mn-ea"/>
          <a:cs typeface="+mn-cs"/>
        </a:defRPr>
      </a:lvl7pPr>
      <a:lvl8pPr marL="3199950" algn="l" defTabSz="914272" rtl="0" eaLnBrk="1" latinLnBrk="0" hangingPunct="1">
        <a:defRPr sz="1800" kern="1200">
          <a:solidFill>
            <a:schemeClr val="tx1"/>
          </a:solidFill>
          <a:latin typeface="+mn-lt"/>
          <a:ea typeface="+mn-ea"/>
          <a:cs typeface="+mn-cs"/>
        </a:defRPr>
      </a:lvl8pPr>
      <a:lvl9pPr marL="3657086" algn="l" defTabSz="9142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jpeg"/><Relationship Id="rId3" Type="http://schemas.openxmlformats.org/officeDocument/2006/relationships/image" Target="../media/image26.png"/><Relationship Id="rId7" Type="http://schemas.openxmlformats.org/officeDocument/2006/relationships/image" Target="../media/image30.jpeg"/><Relationship Id="rId12" Type="http://schemas.openxmlformats.org/officeDocument/2006/relationships/image" Target="../media/image35.jpe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png"/><Relationship Id="rId10" Type="http://schemas.openxmlformats.org/officeDocument/2006/relationships/image" Target="../media/image33.jpeg"/><Relationship Id="rId4" Type="http://schemas.openxmlformats.org/officeDocument/2006/relationships/image" Target="../media/image27.png"/><Relationship Id="rId9" Type="http://schemas.openxmlformats.org/officeDocument/2006/relationships/image" Target="../media/image32.jpeg"/><Relationship Id="rId14" Type="http://schemas.openxmlformats.org/officeDocument/2006/relationships/image" Target="../media/image37.jpeg"/></Relationships>
</file>

<file path=ppt/slides/_rels/slide12.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png"/><Relationship Id="rId18" Type="http://schemas.openxmlformats.org/officeDocument/2006/relationships/image" Target="../media/image53.emf"/><Relationship Id="rId3" Type="http://schemas.openxmlformats.org/officeDocument/2006/relationships/image" Target="../media/image38.jpeg"/><Relationship Id="rId21" Type="http://schemas.openxmlformats.org/officeDocument/2006/relationships/image" Target="../media/image56.emf"/><Relationship Id="rId7" Type="http://schemas.openxmlformats.org/officeDocument/2006/relationships/image" Target="../media/image42.jpeg"/><Relationship Id="rId12" Type="http://schemas.openxmlformats.org/officeDocument/2006/relationships/image" Target="../media/image47.emf"/><Relationship Id="rId17" Type="http://schemas.openxmlformats.org/officeDocument/2006/relationships/image" Target="../media/image52.emf"/><Relationship Id="rId2" Type="http://schemas.openxmlformats.org/officeDocument/2006/relationships/notesSlide" Target="../notesSlides/notesSlide4.xml"/><Relationship Id="rId16" Type="http://schemas.openxmlformats.org/officeDocument/2006/relationships/image" Target="../media/image51.png"/><Relationship Id="rId20" Type="http://schemas.openxmlformats.org/officeDocument/2006/relationships/image" Target="../media/image55.emf"/><Relationship Id="rId1" Type="http://schemas.openxmlformats.org/officeDocument/2006/relationships/slideLayout" Target="../slideLayouts/slideLayout2.xml"/><Relationship Id="rId6" Type="http://schemas.openxmlformats.org/officeDocument/2006/relationships/image" Target="../media/image41.jpeg"/><Relationship Id="rId11" Type="http://schemas.openxmlformats.org/officeDocument/2006/relationships/image" Target="../media/image46.jpeg"/><Relationship Id="rId5" Type="http://schemas.openxmlformats.org/officeDocument/2006/relationships/image" Target="../media/image40.jpeg"/><Relationship Id="rId15" Type="http://schemas.openxmlformats.org/officeDocument/2006/relationships/image" Target="../media/image50.png"/><Relationship Id="rId23" Type="http://schemas.openxmlformats.org/officeDocument/2006/relationships/image" Target="../media/image58.emf"/><Relationship Id="rId10" Type="http://schemas.openxmlformats.org/officeDocument/2006/relationships/image" Target="../media/image45.jpeg"/><Relationship Id="rId19" Type="http://schemas.openxmlformats.org/officeDocument/2006/relationships/image" Target="../media/image54.emf"/><Relationship Id="rId4" Type="http://schemas.openxmlformats.org/officeDocument/2006/relationships/image" Target="../media/image39.wmf"/><Relationship Id="rId9" Type="http://schemas.openxmlformats.org/officeDocument/2006/relationships/image" Target="../media/image44.jpeg"/><Relationship Id="rId14" Type="http://schemas.openxmlformats.org/officeDocument/2006/relationships/image" Target="../media/image49.png"/><Relationship Id="rId22" Type="http://schemas.openxmlformats.org/officeDocument/2006/relationships/image" Target="../media/image57.emf"/></Relationships>
</file>

<file path=ppt/slides/_rels/slide13.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jpeg"/><Relationship Id="rId18" Type="http://schemas.openxmlformats.org/officeDocument/2006/relationships/image" Target="../media/image73.png"/><Relationship Id="rId3" Type="http://schemas.openxmlformats.org/officeDocument/2006/relationships/image" Target="../media/image59.jpeg"/><Relationship Id="rId7" Type="http://schemas.openxmlformats.org/officeDocument/2006/relationships/image" Target="../media/image63.png"/><Relationship Id="rId12" Type="http://schemas.openxmlformats.org/officeDocument/2006/relationships/image" Target="../media/image68.jpeg"/><Relationship Id="rId17" Type="http://schemas.openxmlformats.org/officeDocument/2006/relationships/image" Target="../media/image72.png"/><Relationship Id="rId2" Type="http://schemas.openxmlformats.org/officeDocument/2006/relationships/notesSlide" Target="../notesSlides/notesSlide5.xml"/><Relationship Id="rId16"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62.jpeg"/><Relationship Id="rId11" Type="http://schemas.openxmlformats.org/officeDocument/2006/relationships/image" Target="../media/image67.jpeg"/><Relationship Id="rId5" Type="http://schemas.openxmlformats.org/officeDocument/2006/relationships/image" Target="../media/image61.jpeg"/><Relationship Id="rId15" Type="http://schemas.openxmlformats.org/officeDocument/2006/relationships/image" Target="../media/image70.png"/><Relationship Id="rId10" Type="http://schemas.openxmlformats.org/officeDocument/2006/relationships/image" Target="../media/image66.jpeg"/><Relationship Id="rId19" Type="http://schemas.openxmlformats.org/officeDocument/2006/relationships/image" Target="../media/image74.jpeg"/><Relationship Id="rId4" Type="http://schemas.openxmlformats.org/officeDocument/2006/relationships/image" Target="../media/image60.jpeg"/><Relationship Id="rId9" Type="http://schemas.openxmlformats.org/officeDocument/2006/relationships/image" Target="../media/image65.jpeg"/><Relationship Id="rId14" Type="http://schemas.openxmlformats.org/officeDocument/2006/relationships/hyperlink" Target="http://en.wikipedia.org/wiki/File:Flag_of_Sweden.sv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76.jpeg"/><Relationship Id="rId1" Type="http://schemas.openxmlformats.org/officeDocument/2006/relationships/slideLayout" Target="../slideLayouts/slideLayout9.xml"/><Relationship Id="rId6" Type="http://schemas.openxmlformats.org/officeDocument/2006/relationships/image" Target="../media/image80.jpeg"/><Relationship Id="rId5" Type="http://schemas.openxmlformats.org/officeDocument/2006/relationships/image" Target="../media/image79.pn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jpeg"/></Relationships>
</file>

<file path=ppt/slides/_rels/slide16.xml.rels><?xml version="1.0" encoding="UTF-8" standalone="yes"?>
<Relationships xmlns="http://schemas.openxmlformats.org/package/2006/relationships"><Relationship Id="rId8" Type="http://schemas.openxmlformats.org/officeDocument/2006/relationships/hyperlink" Target="CASTshort.avi" TargetMode="External"/><Relationship Id="rId13" Type="http://schemas.openxmlformats.org/officeDocument/2006/relationships/image" Target="../media/image95.jpeg"/><Relationship Id="rId18" Type="http://schemas.microsoft.com/office/2007/relationships/hdphoto" Target="../media/hdphoto1.wdp"/><Relationship Id="rId3" Type="http://schemas.openxmlformats.org/officeDocument/2006/relationships/image" Target="../media/image86.jpeg"/><Relationship Id="rId21" Type="http://schemas.openxmlformats.org/officeDocument/2006/relationships/image" Target="../media/image102.png"/><Relationship Id="rId7" Type="http://schemas.openxmlformats.org/officeDocument/2006/relationships/image" Target="../media/image90.jpeg"/><Relationship Id="rId12" Type="http://schemas.openxmlformats.org/officeDocument/2006/relationships/image" Target="../media/image94.jpeg"/><Relationship Id="rId17" Type="http://schemas.openxmlformats.org/officeDocument/2006/relationships/image" Target="../media/image99.png"/><Relationship Id="rId2" Type="http://schemas.openxmlformats.org/officeDocument/2006/relationships/image" Target="../media/image85.png"/><Relationship Id="rId16" Type="http://schemas.openxmlformats.org/officeDocument/2006/relationships/image" Target="../media/image98.jpeg"/><Relationship Id="rId20" Type="http://schemas.openxmlformats.org/officeDocument/2006/relationships/image" Target="../media/image101.jpeg"/><Relationship Id="rId1" Type="http://schemas.openxmlformats.org/officeDocument/2006/relationships/slideLayout" Target="../slideLayouts/slideLayout10.xml"/><Relationship Id="rId6" Type="http://schemas.openxmlformats.org/officeDocument/2006/relationships/image" Target="../media/image89.jpeg"/><Relationship Id="rId11" Type="http://schemas.openxmlformats.org/officeDocument/2006/relationships/image" Target="../media/image93.jpeg"/><Relationship Id="rId5" Type="http://schemas.openxmlformats.org/officeDocument/2006/relationships/image" Target="../media/image88.jpeg"/><Relationship Id="rId15" Type="http://schemas.openxmlformats.org/officeDocument/2006/relationships/image" Target="../media/image97.jpeg"/><Relationship Id="rId10" Type="http://schemas.openxmlformats.org/officeDocument/2006/relationships/image" Target="../media/image92.emf"/><Relationship Id="rId19" Type="http://schemas.openxmlformats.org/officeDocument/2006/relationships/image" Target="../media/image100.png"/><Relationship Id="rId4" Type="http://schemas.openxmlformats.org/officeDocument/2006/relationships/image" Target="../media/image87.jpeg"/><Relationship Id="rId9" Type="http://schemas.openxmlformats.org/officeDocument/2006/relationships/image" Target="../media/image91.jpeg"/><Relationship Id="rId14" Type="http://schemas.openxmlformats.org/officeDocument/2006/relationships/image" Target="../media/image9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www.google.com/url?sa=i&amp;rct=j&amp;q=&amp;esrc=s&amp;frm=1&amp;source=images&amp;cd=&amp;cad=rja&amp;uact=8&amp;docid=Q79ftYp2DnaZCM&amp;tbnid=91HlDpvzWZTROM:&amp;ved=0CAUQjRw&amp;url=http://www.breitbart.com/Big-Peace/2014/07/14/Hamas-Drone-Shot-Down-Over-Israel-As-Terror-Group-Claims-To-Have-Multiple-UAVs&amp;ei=-pjGU_XXHKH88AGc54HQAg&amp;bvm=bv.71126742,d.cWc&amp;psig=AFQjCNGaKcaPzeVskPy_JLbuA9PZ6hGUdQ&amp;ust=1405610615873983" TargetMode="External"/><Relationship Id="rId7" Type="http://schemas.openxmlformats.org/officeDocument/2006/relationships/hyperlink" Target="http://www.google.com/url?sa=i&amp;rct=j&amp;q=&amp;esrc=s&amp;frm=1&amp;source=images&amp;cd=&amp;cad=rja&amp;uact=8&amp;docid=8jOAEYQNUeymwM&amp;tbnid=zRfCppNdQB3d8M:&amp;ved=0CAUQjRw&amp;url=http://article.wn.com/view/2014/06/02/Two_weeks_to_block_cyberattack_as_criminal_network_seized/&amp;ei=L6DGU8tphOSwBMORgIgO&amp;bvm=bv.71126742,d.cWc&amp;psig=AFQjCNGM7dWNWRiKyHpRnC2RWQhJgPRNPQ&amp;ust=1405612439827361" TargetMode="External"/><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2.jpeg"/><Relationship Id="rId5" Type="http://schemas.openxmlformats.org/officeDocument/2006/relationships/image" Target="../media/image8.jpeg"/><Relationship Id="rId10" Type="http://schemas.openxmlformats.org/officeDocument/2006/relationships/image" Target="../media/image11.jpeg"/><Relationship Id="rId4" Type="http://schemas.openxmlformats.org/officeDocument/2006/relationships/image" Target="../media/image7.jpeg"/><Relationship Id="rId9" Type="http://schemas.openxmlformats.org/officeDocument/2006/relationships/hyperlink" Target="http://www.google.com/url?sa=i&amp;rct=j&amp;q=&amp;esrc=s&amp;frm=1&amp;source=images&amp;cd=&amp;cad=rja&amp;uact=8&amp;docid=FjqKgObN24qg_M&amp;tbnid=Dz_AqvjCxQfzUM:&amp;ved=0CAUQjRw&amp;url=http://www.france24.com/en/20140505-boko-haram-claims-responsibility-kidnapping-nigeria-schoolgirls/&amp;ei=gaDGU7uvC4njsATAiIL4Bw&amp;bvm=bv.71126742,d.cWc&amp;psig=AFQjCNFWiWyzukvns5Wi4HHbb9wy8zBIXw&amp;ust=140561250093025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3.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22"/>
          <p:cNvSpPr txBox="1">
            <a:spLocks noChangeArrowheads="1"/>
          </p:cNvSpPr>
          <p:nvPr/>
        </p:nvSpPr>
        <p:spPr bwMode="auto">
          <a:xfrm>
            <a:off x="0" y="770259"/>
            <a:ext cx="9144000" cy="5812873"/>
          </a:xfrm>
          <a:prstGeom prst="rect">
            <a:avLst/>
          </a:prstGeom>
          <a:noFill/>
          <a:ln w="9525">
            <a:noFill/>
            <a:miter lim="800000"/>
            <a:headEnd/>
            <a:tailEnd/>
          </a:ln>
          <a:effectLst/>
        </p:spPr>
        <p:txBody>
          <a:bodyPr wrap="square" lIns="0" tIns="0" rIns="0" bIns="0">
            <a:spAutoFit/>
          </a:bodyPr>
          <a:lstStyle/>
          <a:p>
            <a:pPr algn="ctr">
              <a:lnSpc>
                <a:spcPct val="90000"/>
              </a:lnSpc>
              <a:defRPr/>
            </a:pPr>
            <a:endParaRPr lang="en-US" sz="2800" b="1" dirty="0">
              <a:latin typeface="Arial" pitchFamily="34" charset="0"/>
              <a:cs typeface="Arial" pitchFamily="34" charset="0"/>
            </a:endParaRPr>
          </a:p>
          <a:p>
            <a:pPr algn="ctr">
              <a:lnSpc>
                <a:spcPct val="90000"/>
              </a:lnSpc>
              <a:defRPr/>
            </a:pPr>
            <a:endParaRPr lang="en-US" sz="2800" b="1" dirty="0">
              <a:latin typeface="Arial" pitchFamily="34" charset="0"/>
              <a:cs typeface="Arial" pitchFamily="34" charset="0"/>
            </a:endParaRPr>
          </a:p>
          <a:p>
            <a:pPr algn="ctr">
              <a:lnSpc>
                <a:spcPct val="90000"/>
              </a:lnSpc>
              <a:defRPr/>
            </a:pPr>
            <a:r>
              <a:rPr lang="en-US" sz="5400" b="1" dirty="0" smtClean="0">
                <a:latin typeface="Arial" pitchFamily="34" charset="0"/>
                <a:cs typeface="Arial" pitchFamily="34" charset="0"/>
              </a:rPr>
              <a:t>Developing the Army for</a:t>
            </a:r>
          </a:p>
          <a:p>
            <a:pPr algn="ctr">
              <a:lnSpc>
                <a:spcPct val="90000"/>
              </a:lnSpc>
              <a:defRPr/>
            </a:pPr>
            <a:r>
              <a:rPr lang="en-US" sz="5400" b="1" dirty="0" smtClean="0">
                <a:latin typeface="Arial" pitchFamily="34" charset="0"/>
                <a:cs typeface="Arial" pitchFamily="34" charset="0"/>
              </a:rPr>
              <a:t>Force 2025 and Beyond</a:t>
            </a:r>
          </a:p>
          <a:p>
            <a:pPr algn="ctr">
              <a:lnSpc>
                <a:spcPct val="90000"/>
              </a:lnSpc>
              <a:defRPr/>
            </a:pPr>
            <a:endParaRPr lang="en-US" sz="2000" b="1" dirty="0" smtClean="0">
              <a:latin typeface="Arial" pitchFamily="34" charset="0"/>
              <a:cs typeface="Arial" pitchFamily="34" charset="0"/>
            </a:endParaRPr>
          </a:p>
          <a:p>
            <a:pPr algn="ctr">
              <a:lnSpc>
                <a:spcPct val="90000"/>
              </a:lnSpc>
              <a:defRPr/>
            </a:pPr>
            <a:endParaRPr lang="en-US" sz="2000" b="1" dirty="0" smtClean="0">
              <a:latin typeface="Arial" pitchFamily="34" charset="0"/>
              <a:cs typeface="Arial" pitchFamily="34" charset="0"/>
            </a:endParaRPr>
          </a:p>
          <a:p>
            <a:pPr algn="ctr">
              <a:lnSpc>
                <a:spcPct val="90000"/>
              </a:lnSpc>
              <a:defRPr/>
            </a:pPr>
            <a:r>
              <a:rPr lang="en-US" sz="3200" dirty="0" smtClean="0">
                <a:latin typeface="Arial" pitchFamily="34" charset="0"/>
                <a:cs typeface="Arial" pitchFamily="34" charset="0"/>
              </a:rPr>
              <a:t>8 December 2015</a:t>
            </a:r>
          </a:p>
          <a:p>
            <a:pPr algn="ctr">
              <a:lnSpc>
                <a:spcPct val="90000"/>
              </a:lnSpc>
              <a:defRPr/>
            </a:pPr>
            <a:endParaRPr lang="en-US" sz="2000" dirty="0">
              <a:latin typeface="Arial" pitchFamily="34" charset="0"/>
              <a:cs typeface="Arial" pitchFamily="34" charset="0"/>
            </a:endParaRPr>
          </a:p>
          <a:p>
            <a:pPr algn="ctr">
              <a:lnSpc>
                <a:spcPct val="90000"/>
              </a:lnSpc>
              <a:defRPr/>
            </a:pPr>
            <a:endParaRPr lang="en-US" sz="2000" dirty="0">
              <a:latin typeface="Arial" pitchFamily="34" charset="0"/>
              <a:cs typeface="Arial" pitchFamily="34" charset="0"/>
            </a:endParaRPr>
          </a:p>
          <a:p>
            <a:pPr algn="ctr">
              <a:lnSpc>
                <a:spcPct val="90000"/>
              </a:lnSpc>
              <a:spcAft>
                <a:spcPts val="100"/>
              </a:spcAft>
              <a:defRPr/>
            </a:pPr>
            <a:r>
              <a:rPr lang="en-US" sz="3200" dirty="0">
                <a:latin typeface="Arial" pitchFamily="34" charset="0"/>
                <a:cs typeface="Arial" pitchFamily="34" charset="0"/>
              </a:rPr>
              <a:t>Rickey E. Smith</a:t>
            </a:r>
          </a:p>
          <a:p>
            <a:pPr algn="ctr">
              <a:lnSpc>
                <a:spcPct val="90000"/>
              </a:lnSpc>
              <a:spcAft>
                <a:spcPts val="100"/>
              </a:spcAft>
              <a:defRPr/>
            </a:pPr>
            <a:r>
              <a:rPr lang="en-US" sz="2000" dirty="0" smtClean="0">
                <a:latin typeface="Arial" pitchFamily="34" charset="0"/>
                <a:cs typeface="Arial" pitchFamily="34" charset="0"/>
              </a:rPr>
              <a:t>Deputy Chief of Staff, G-9</a:t>
            </a:r>
            <a:endParaRPr lang="en-US" sz="2000" dirty="0">
              <a:latin typeface="Arial" pitchFamily="34" charset="0"/>
              <a:cs typeface="Arial" pitchFamily="34" charset="0"/>
            </a:endParaRPr>
          </a:p>
          <a:p>
            <a:pPr algn="ctr">
              <a:lnSpc>
                <a:spcPct val="90000"/>
              </a:lnSpc>
              <a:spcAft>
                <a:spcPts val="100"/>
              </a:spcAft>
              <a:defRPr/>
            </a:pPr>
            <a:r>
              <a:rPr lang="en-US" sz="2000" dirty="0">
                <a:latin typeface="Arial" pitchFamily="34" charset="0"/>
                <a:cs typeface="Arial" pitchFamily="34" charset="0"/>
              </a:rPr>
              <a:t>US Army Training and Doctrine </a:t>
            </a:r>
            <a:r>
              <a:rPr lang="en-US" sz="2000" dirty="0" smtClean="0">
                <a:latin typeface="Arial" pitchFamily="34" charset="0"/>
                <a:cs typeface="Arial" pitchFamily="34" charset="0"/>
              </a:rPr>
              <a:t>Command</a:t>
            </a:r>
          </a:p>
          <a:p>
            <a:pPr algn="ctr">
              <a:lnSpc>
                <a:spcPct val="90000"/>
              </a:lnSpc>
              <a:spcAft>
                <a:spcPts val="100"/>
              </a:spcAft>
              <a:defRPr/>
            </a:pPr>
            <a:endParaRPr lang="en-US" sz="2000" dirty="0" smtClean="0">
              <a:latin typeface="Arial" pitchFamily="34" charset="0"/>
              <a:cs typeface="Arial" pitchFamily="34" charset="0"/>
            </a:endParaRPr>
          </a:p>
          <a:p>
            <a:pPr algn="ctr">
              <a:lnSpc>
                <a:spcPct val="90000"/>
              </a:lnSpc>
              <a:defRPr/>
            </a:pPr>
            <a:endParaRPr lang="en-US" sz="2000" dirty="0" smtClean="0">
              <a:latin typeface="Arial" pitchFamily="34" charset="0"/>
              <a:cs typeface="Arial" pitchFamily="34" charset="0"/>
            </a:endParaRPr>
          </a:p>
          <a:p>
            <a:pPr algn="ctr">
              <a:lnSpc>
                <a:spcPct val="90000"/>
              </a:lnSpc>
              <a:defRPr/>
            </a:pPr>
            <a:r>
              <a:rPr lang="en-US" sz="1400" dirty="0" smtClean="0">
                <a:latin typeface="Arial" pitchFamily="34" charset="0"/>
                <a:cs typeface="Arial" pitchFamily="34" charset="0"/>
              </a:rPr>
              <a:t>http://www.tradoc.army.mil</a:t>
            </a:r>
            <a:endParaRPr lang="en-US" sz="1400" dirty="0">
              <a:latin typeface="Arial" pitchFamily="34" charset="0"/>
              <a:cs typeface="Arial" pitchFamily="34" charset="0"/>
            </a:endParaRPr>
          </a:p>
          <a:p>
            <a:pPr algn="ctr">
              <a:lnSpc>
                <a:spcPct val="90000"/>
              </a:lnSpc>
              <a:defRPr/>
            </a:pPr>
            <a:r>
              <a:rPr lang="en-US" sz="1400" dirty="0" smtClean="0">
                <a:latin typeface="Arial" pitchFamily="34" charset="0"/>
                <a:cs typeface="Arial" pitchFamily="34" charset="0"/>
              </a:rPr>
              <a:t>http://www.arcic.army.mil</a:t>
            </a:r>
            <a:endParaRPr lang="en-US" sz="1400" dirty="0">
              <a:latin typeface="Arial" pitchFamily="34" charset="0"/>
              <a:cs typeface="Arial" pitchFamily="34" charset="0"/>
            </a:endParaRPr>
          </a:p>
        </p:txBody>
      </p:sp>
      <p:sp>
        <p:nvSpPr>
          <p:cNvPr id="13" name="TextBox 12"/>
          <p:cNvSpPr txBox="1"/>
          <p:nvPr/>
        </p:nvSpPr>
        <p:spPr>
          <a:xfrm>
            <a:off x="2193858" y="788113"/>
            <a:ext cx="5745480" cy="262777"/>
          </a:xfrm>
          <a:prstGeom prst="rect">
            <a:avLst/>
          </a:prstGeom>
          <a:noFill/>
        </p:spPr>
        <p:txBody>
          <a:bodyPr wrap="square" lIns="91427" tIns="45714" rIns="91427" bIns="45714">
            <a:spAutoFit/>
          </a:bodyPr>
          <a:lstStyle/>
          <a:p>
            <a:pPr algn="r">
              <a:lnSpc>
                <a:spcPct val="90000"/>
              </a:lnSpc>
              <a:defRPr/>
            </a:pPr>
            <a:r>
              <a:rPr lang="en-US" sz="1200" b="1" i="1" dirty="0">
                <a:latin typeface="Arial" pitchFamily="34" charset="0"/>
                <a:cs typeface="Arial" pitchFamily="34" charset="0"/>
              </a:rPr>
              <a:t>Follow </a:t>
            </a:r>
            <a:r>
              <a:rPr lang="en-US" sz="1200" b="1" i="1" dirty="0" smtClean="0">
                <a:latin typeface="Arial" pitchFamily="34" charset="0"/>
                <a:cs typeface="Arial" pitchFamily="34" charset="0"/>
              </a:rPr>
              <a:t>us </a:t>
            </a:r>
            <a:r>
              <a:rPr lang="en-US" sz="1200" b="1" i="1" dirty="0">
                <a:latin typeface="Arial" pitchFamily="34" charset="0"/>
                <a:cs typeface="Arial" pitchFamily="34" charset="0"/>
              </a:rPr>
              <a:t>on Facebook and Twitter at “AdaptingTheArmy”</a:t>
            </a:r>
          </a:p>
        </p:txBody>
      </p:sp>
      <p:pic>
        <p:nvPicPr>
          <p:cNvPr id="14" name="Picture 2" descr="C:\Users\whipplela\Desktop\AdaptingTheArmy_QR.png"/>
          <p:cNvPicPr>
            <a:picLocks noChangeAspect="1" noChangeArrowheads="1"/>
          </p:cNvPicPr>
          <p:nvPr/>
        </p:nvPicPr>
        <p:blipFill>
          <a:blip r:embed="rId3" cstate="print"/>
          <a:srcRect/>
          <a:stretch>
            <a:fillRect/>
          </a:stretch>
        </p:blipFill>
        <p:spPr bwMode="auto">
          <a:xfrm>
            <a:off x="152400" y="5877531"/>
            <a:ext cx="609600" cy="609600"/>
          </a:xfrm>
          <a:prstGeom prst="rect">
            <a:avLst/>
          </a:prstGeom>
          <a:noFill/>
          <a:ln w="9525">
            <a:noFill/>
            <a:miter lim="800000"/>
            <a:headEnd/>
            <a:tailEnd/>
          </a:ln>
        </p:spPr>
      </p:pic>
      <p:pic>
        <p:nvPicPr>
          <p:cNvPr id="15" name="Picture 2" descr="http://aux3.iconpedia.net/uploads/677166248.png"/>
          <p:cNvPicPr>
            <a:picLocks noChangeAspect="1" noChangeArrowheads="1"/>
          </p:cNvPicPr>
          <p:nvPr/>
        </p:nvPicPr>
        <p:blipFill>
          <a:blip r:embed="rId4" cstate="print"/>
          <a:srcRect/>
          <a:stretch>
            <a:fillRect/>
          </a:stretch>
        </p:blipFill>
        <p:spPr bwMode="auto">
          <a:xfrm>
            <a:off x="7952383" y="730064"/>
            <a:ext cx="319088" cy="319088"/>
          </a:xfrm>
          <a:prstGeom prst="rect">
            <a:avLst/>
          </a:prstGeom>
          <a:noFill/>
          <a:ln w="9525">
            <a:noFill/>
            <a:miter lim="800000"/>
            <a:headEnd/>
            <a:tailEnd/>
          </a:ln>
        </p:spPr>
      </p:pic>
      <p:pic>
        <p:nvPicPr>
          <p:cNvPr id="16" name="Picture 5" descr="http://w3mag.com/wp-content/uploads/2009/08/Twitter-256x256.jpg"/>
          <p:cNvPicPr>
            <a:picLocks noChangeAspect="1" noChangeArrowheads="1"/>
          </p:cNvPicPr>
          <p:nvPr/>
        </p:nvPicPr>
        <p:blipFill>
          <a:blip r:embed="rId5" cstate="print"/>
          <a:srcRect/>
          <a:stretch>
            <a:fillRect/>
          </a:stretch>
        </p:blipFill>
        <p:spPr bwMode="auto">
          <a:xfrm>
            <a:off x="8333382" y="730062"/>
            <a:ext cx="304800" cy="30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592" y="5396065"/>
            <a:ext cx="8723106" cy="646331"/>
          </a:xfrm>
          <a:prstGeom prst="rect">
            <a:avLst/>
          </a:prstGeom>
          <a:solidFill>
            <a:srgbClr val="FFFF99"/>
          </a:solidFill>
          <a:ln>
            <a:solidFill>
              <a:schemeClr val="tx2"/>
            </a:solidFill>
          </a:ln>
          <a:effectLst>
            <a:outerShdw blurRad="50800" dist="38100" dir="2700000" algn="tl" rotWithShape="0">
              <a:prstClr val="black">
                <a:alpha val="40000"/>
              </a:prstClr>
            </a:outerShdw>
          </a:effectLst>
        </p:spPr>
        <p:txBody>
          <a:bodyPr wrap="square" anchor="ctr">
            <a:spAutoFit/>
          </a:bodyPr>
          <a:lstStyle/>
          <a:p>
            <a:pPr algn="ctr">
              <a:defRPr/>
            </a:pPr>
            <a:r>
              <a:rPr lang="en-US" b="1" i="1" dirty="0" smtClean="0">
                <a:solidFill>
                  <a:prstClr val="black"/>
                </a:solidFill>
                <a:latin typeface="Arial" pitchFamily="34" charset="0"/>
              </a:rPr>
              <a:t>Army Warfighting Challenges (AWFCs) are first order questions; the answers will improve the combat effectiveness of the current and future force</a:t>
            </a:r>
            <a:endParaRPr lang="en-US" b="1" dirty="0">
              <a:solidFill>
                <a:prstClr val="black"/>
              </a:solidFill>
              <a:latin typeface="Arial" pitchFamily="34" charset="0"/>
            </a:endParaRPr>
          </a:p>
        </p:txBody>
      </p:sp>
      <p:sp>
        <p:nvSpPr>
          <p:cNvPr id="3" name="Title 1"/>
          <p:cNvSpPr txBox="1">
            <a:spLocks/>
          </p:cNvSpPr>
          <p:nvPr/>
        </p:nvSpPr>
        <p:spPr>
          <a:xfrm>
            <a:off x="-1" y="72211"/>
            <a:ext cx="9144001" cy="800340"/>
          </a:xfrm>
          <a:prstGeom prst="rect">
            <a:avLst/>
          </a:prstGeom>
        </p:spPr>
        <p:txBody>
          <a:bodyPr>
            <a:noAutofit/>
          </a:bodyP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US" sz="2800" b="1" i="1" u="none" strike="noStrike" kern="0" cap="none" spc="0" normalizeH="0" baseline="0" noProof="0" dirty="0" smtClean="0">
                <a:ln>
                  <a:noFill/>
                </a:ln>
                <a:uLnTx/>
                <a:uFillTx/>
                <a:latin typeface="Arial" pitchFamily="34" charset="0"/>
                <a:cs typeface="Arial" pitchFamily="34" charset="0"/>
              </a:rPr>
              <a:t>Army Warfighting Challenges</a:t>
            </a:r>
          </a:p>
          <a:p>
            <a:pPr marL="0" marR="0" lvl="1" indent="0" algn="ctr" defTabSz="914400" rtl="0" eaLnBrk="0" fontAlgn="base" latinLnBrk="0" hangingPunct="0">
              <a:lnSpc>
                <a:spcPct val="100000"/>
              </a:lnSpc>
              <a:spcBef>
                <a:spcPct val="0"/>
              </a:spcBef>
              <a:spcAft>
                <a:spcPct val="0"/>
              </a:spcAft>
              <a:buClrTx/>
              <a:buSzTx/>
              <a:buFontTx/>
              <a:buNone/>
              <a:tabLst/>
              <a:defRPr/>
            </a:pPr>
            <a:r>
              <a:rPr lang="en-US" sz="1400" b="1" i="1" kern="0" dirty="0" smtClean="0">
                <a:latin typeface="Arial" pitchFamily="34" charset="0"/>
                <a:cs typeface="Arial" pitchFamily="34" charset="0"/>
              </a:rPr>
              <a:t>AOC Appendix B  (Revised Since Initial Publication) </a:t>
            </a:r>
            <a:endParaRPr kumimoji="0" lang="en-US" sz="1400" b="1" i="1" u="none" strike="noStrike" kern="0" cap="none" spc="0" normalizeH="0" baseline="0" noProof="0" dirty="0">
              <a:ln>
                <a:noFill/>
              </a:ln>
              <a:uLnTx/>
              <a:uFillTx/>
              <a:latin typeface="Arial" pitchFamily="34" charset="0"/>
              <a:cs typeface="Arial" pitchFamily="34" charset="0"/>
            </a:endParaRPr>
          </a:p>
        </p:txBody>
      </p:sp>
      <p:sp>
        <p:nvSpPr>
          <p:cNvPr id="5" name="TextBox 4"/>
          <p:cNvSpPr txBox="1"/>
          <p:nvPr/>
        </p:nvSpPr>
        <p:spPr>
          <a:xfrm>
            <a:off x="180976" y="1411188"/>
            <a:ext cx="4267200" cy="3370139"/>
          </a:xfrm>
          <a:prstGeom prst="rect">
            <a:avLst/>
          </a:prstGeom>
          <a:noFill/>
        </p:spPr>
        <p:txBody>
          <a:bodyPr wrap="square" lIns="91427" tIns="45713" rIns="91427" bIns="45713" rtlCol="0">
            <a:spAutoFit/>
          </a:bodyPr>
          <a:lstStyle/>
          <a:p>
            <a:pPr marL="339725" indent="-339725" defTabSz="914400" fontAlgn="base">
              <a:spcBef>
                <a:spcPct val="0"/>
              </a:spcBef>
              <a:spcAft>
                <a:spcPts val="600"/>
              </a:spcAft>
              <a:buFont typeface="+mj-lt"/>
              <a:buAutoNum type="arabicPeriod"/>
              <a:tabLst>
                <a:tab pos="339725" algn="l"/>
              </a:tabLst>
            </a:pPr>
            <a:r>
              <a:rPr lang="en-US" sz="1400" dirty="0" smtClean="0">
                <a:solidFill>
                  <a:prstClr val="black"/>
                </a:solidFill>
                <a:latin typeface="Arial" pitchFamily="34" charset="0"/>
                <a:ea typeface="Times New Roman" pitchFamily="18" charset="0"/>
                <a:cs typeface="Arial" pitchFamily="34" charset="0"/>
              </a:rPr>
              <a:t>Develop Situational Understanding</a:t>
            </a:r>
          </a:p>
          <a:p>
            <a:pPr marL="339725" indent="-339725" defTabSz="914400" fontAlgn="base">
              <a:spcBef>
                <a:spcPct val="0"/>
              </a:spcBef>
              <a:spcAft>
                <a:spcPts val="600"/>
              </a:spcAft>
              <a:buFont typeface="+mj-lt"/>
              <a:buAutoNum type="arabicPeriod"/>
              <a:tabLst>
                <a:tab pos="339725" algn="l"/>
              </a:tabLst>
            </a:pPr>
            <a:r>
              <a:rPr lang="en-US" sz="1400" dirty="0" smtClean="0">
                <a:solidFill>
                  <a:prstClr val="black"/>
                </a:solidFill>
                <a:latin typeface="Arial" pitchFamily="34" charset="0"/>
                <a:ea typeface="Times New Roman" pitchFamily="18" charset="0"/>
                <a:cs typeface="Arial" pitchFamily="34" charset="0"/>
              </a:rPr>
              <a:t>Shape the Security Environment</a:t>
            </a:r>
          </a:p>
          <a:p>
            <a:pPr marL="339725" indent="-339725" defTabSz="914400" fontAlgn="base">
              <a:spcBef>
                <a:spcPct val="0"/>
              </a:spcBef>
              <a:spcAft>
                <a:spcPts val="600"/>
              </a:spcAft>
              <a:buFont typeface="+mj-lt"/>
              <a:buAutoNum type="arabicPeriod"/>
              <a:tabLst>
                <a:tab pos="339725" algn="l"/>
              </a:tabLst>
            </a:pPr>
            <a:r>
              <a:rPr lang="en-US" sz="1400" dirty="0" smtClean="0">
                <a:solidFill>
                  <a:prstClr val="black"/>
                </a:solidFill>
                <a:latin typeface="Arial" pitchFamily="34" charset="0"/>
                <a:ea typeface="Times New Roman" pitchFamily="18" charset="0"/>
                <a:cs typeface="Arial" pitchFamily="34" charset="0"/>
              </a:rPr>
              <a:t>Provide Security Force Assistance</a:t>
            </a:r>
            <a:r>
              <a:rPr lang="en-US" sz="1400" dirty="0" smtClean="0">
                <a:solidFill>
                  <a:prstClr val="black"/>
                </a:solidFill>
                <a:latin typeface="Arial" pitchFamily="34" charset="0"/>
                <a:ea typeface="Calibri" pitchFamily="34" charset="0"/>
                <a:cs typeface="Arial" pitchFamily="34" charset="0"/>
              </a:rPr>
              <a:t> </a:t>
            </a:r>
          </a:p>
          <a:p>
            <a:pPr marL="339725" indent="-339725" defTabSz="914400" fontAlgn="base">
              <a:spcBef>
                <a:spcPct val="0"/>
              </a:spcBef>
              <a:spcAft>
                <a:spcPts val="600"/>
              </a:spcAft>
              <a:buFont typeface="+mj-lt"/>
              <a:buAutoNum type="arabicPeriod"/>
              <a:tabLst>
                <a:tab pos="339725" algn="l"/>
              </a:tabLst>
            </a:pPr>
            <a:r>
              <a:rPr lang="en-US" sz="1400" dirty="0" smtClean="0">
                <a:solidFill>
                  <a:prstClr val="black"/>
                </a:solidFill>
                <a:latin typeface="Arial" pitchFamily="34" charset="0"/>
                <a:ea typeface="Calibri" pitchFamily="34" charset="0"/>
                <a:cs typeface="Arial" pitchFamily="34" charset="0"/>
              </a:rPr>
              <a:t>Adapt the Institutional Army</a:t>
            </a:r>
          </a:p>
          <a:p>
            <a:pPr marL="339725" indent="-339725" defTabSz="914400" fontAlgn="base">
              <a:spcBef>
                <a:spcPct val="0"/>
              </a:spcBef>
              <a:spcAft>
                <a:spcPts val="600"/>
              </a:spcAft>
              <a:buFont typeface="+mj-lt"/>
              <a:buAutoNum type="arabicPeriod"/>
              <a:tabLst>
                <a:tab pos="339725" algn="l"/>
              </a:tabLst>
            </a:pPr>
            <a:r>
              <a:rPr lang="en-US" sz="1400" dirty="0" smtClean="0">
                <a:solidFill>
                  <a:prstClr val="black"/>
                </a:solidFill>
                <a:latin typeface="Arial" pitchFamily="34" charset="0"/>
                <a:ea typeface="Times New Roman" pitchFamily="18" charset="0"/>
                <a:cs typeface="Arial" pitchFamily="34" charset="0"/>
              </a:rPr>
              <a:t>Counter WMD</a:t>
            </a:r>
          </a:p>
          <a:p>
            <a:pPr marL="339725" indent="-339725" defTabSz="914400" fontAlgn="base">
              <a:spcBef>
                <a:spcPct val="0"/>
              </a:spcBef>
              <a:spcAft>
                <a:spcPts val="600"/>
              </a:spcAft>
              <a:buFont typeface="+mj-lt"/>
              <a:buAutoNum type="arabicPeriod"/>
              <a:tabLst>
                <a:tab pos="339725" algn="l"/>
              </a:tabLst>
            </a:pPr>
            <a:r>
              <a:rPr lang="en-US" sz="1400" dirty="0" smtClean="0">
                <a:solidFill>
                  <a:prstClr val="black"/>
                </a:solidFill>
                <a:latin typeface="Arial" pitchFamily="34" charset="0"/>
                <a:cs typeface="Arial" pitchFamily="34" charset="0"/>
              </a:rPr>
              <a:t>Conduct Homeland Operations</a:t>
            </a:r>
          </a:p>
          <a:p>
            <a:pPr marL="339725" indent="-339725" defTabSz="914400" fontAlgn="base">
              <a:spcBef>
                <a:spcPct val="0"/>
              </a:spcBef>
              <a:spcAft>
                <a:spcPts val="600"/>
              </a:spcAft>
              <a:buFont typeface="+mj-lt"/>
              <a:buAutoNum type="arabicPeriod"/>
              <a:tabLst>
                <a:tab pos="339725" algn="l"/>
              </a:tabLst>
            </a:pPr>
            <a:r>
              <a:rPr lang="en-US" sz="1400" dirty="0" smtClean="0">
                <a:solidFill>
                  <a:prstClr val="black"/>
                </a:solidFill>
                <a:latin typeface="Arial" pitchFamily="34" charset="0"/>
                <a:cs typeface="Arial" pitchFamily="34" charset="0"/>
              </a:rPr>
              <a:t>Conduct Space and Cyber Electromagnetic Operations and Maintain Communications</a:t>
            </a:r>
          </a:p>
          <a:p>
            <a:pPr marL="339725" indent="-339725" defTabSz="914400" fontAlgn="base">
              <a:spcBef>
                <a:spcPct val="0"/>
              </a:spcBef>
              <a:spcAft>
                <a:spcPts val="600"/>
              </a:spcAft>
              <a:buFont typeface="+mj-lt"/>
              <a:buAutoNum type="arabicPeriod"/>
              <a:tabLst>
                <a:tab pos="339725" algn="l"/>
              </a:tabLst>
            </a:pPr>
            <a:r>
              <a:rPr lang="en-US" sz="1400" dirty="0" smtClean="0">
                <a:solidFill>
                  <a:prstClr val="black"/>
                </a:solidFill>
                <a:latin typeface="Arial" pitchFamily="34" charset="0"/>
                <a:cs typeface="Arial" pitchFamily="34" charset="0"/>
              </a:rPr>
              <a:t>Enhance Realistic Training</a:t>
            </a:r>
          </a:p>
          <a:p>
            <a:pPr marL="339725" indent="-339725" defTabSz="914400" fontAlgn="base">
              <a:spcBef>
                <a:spcPct val="0"/>
              </a:spcBef>
              <a:spcAft>
                <a:spcPts val="600"/>
              </a:spcAft>
              <a:buFont typeface="+mj-lt"/>
              <a:buAutoNum type="arabicPeriod"/>
              <a:tabLst>
                <a:tab pos="339725" algn="l"/>
              </a:tabLst>
            </a:pPr>
            <a:r>
              <a:rPr lang="en-US" sz="1400" dirty="0" smtClean="0">
                <a:solidFill>
                  <a:prstClr val="black"/>
                </a:solidFill>
                <a:latin typeface="Arial" pitchFamily="34" charset="0"/>
                <a:cs typeface="Arial" pitchFamily="34" charset="0"/>
              </a:rPr>
              <a:t>Improve Soldier, Leader and Team Performance</a:t>
            </a:r>
          </a:p>
          <a:p>
            <a:pPr marL="339725" indent="-339725" defTabSz="914400" fontAlgn="base">
              <a:spcBef>
                <a:spcPct val="0"/>
              </a:spcBef>
              <a:spcAft>
                <a:spcPts val="600"/>
              </a:spcAft>
              <a:buFont typeface="+mj-lt"/>
              <a:buAutoNum type="arabicPeriod"/>
              <a:tabLst>
                <a:tab pos="339725" algn="l"/>
              </a:tabLst>
            </a:pPr>
            <a:r>
              <a:rPr lang="en-US" sz="1400" dirty="0" smtClean="0">
                <a:solidFill>
                  <a:prstClr val="black"/>
                </a:solidFill>
                <a:latin typeface="Arial" pitchFamily="34" charset="0"/>
                <a:cs typeface="Arial" pitchFamily="34" charset="0"/>
              </a:rPr>
              <a:t>Develop Agile and Adaptive Leaders</a:t>
            </a:r>
            <a:endParaRPr lang="en-US" sz="1400" dirty="0">
              <a:solidFill>
                <a:prstClr val="black"/>
              </a:solidFill>
              <a:latin typeface="Arial" pitchFamily="34" charset="0"/>
              <a:cs typeface="Arial" pitchFamily="34" charset="0"/>
            </a:endParaRPr>
          </a:p>
        </p:txBody>
      </p:sp>
      <p:sp>
        <p:nvSpPr>
          <p:cNvPr id="6" name="TextBox 5"/>
          <p:cNvSpPr txBox="1"/>
          <p:nvPr/>
        </p:nvSpPr>
        <p:spPr>
          <a:xfrm>
            <a:off x="4418577" y="1419945"/>
            <a:ext cx="4419600" cy="3585583"/>
          </a:xfrm>
          <a:prstGeom prst="rect">
            <a:avLst/>
          </a:prstGeom>
          <a:noFill/>
        </p:spPr>
        <p:txBody>
          <a:bodyPr wrap="square" lIns="91427" tIns="45713" rIns="91427" bIns="45713" rtlCol="0">
            <a:spAutoFit/>
          </a:bodyPr>
          <a:lstStyle/>
          <a:p>
            <a:pPr marL="404813" indent="-404813" defTabSz="914400" fontAlgn="base">
              <a:spcBef>
                <a:spcPct val="0"/>
              </a:spcBef>
              <a:spcAft>
                <a:spcPts val="600"/>
              </a:spcAft>
              <a:buFont typeface="+mj-lt"/>
              <a:buAutoNum type="arabicPeriod" startAt="11"/>
            </a:pPr>
            <a:r>
              <a:rPr lang="en-US" sz="1400" dirty="0" smtClean="0">
                <a:solidFill>
                  <a:prstClr val="black"/>
                </a:solidFill>
                <a:latin typeface="Arial" pitchFamily="34" charset="0"/>
                <a:cs typeface="Arial" pitchFamily="34" charset="0"/>
              </a:rPr>
              <a:t>Conduct Air-Ground Reconnaissance</a:t>
            </a:r>
          </a:p>
          <a:p>
            <a:pPr marL="404813" indent="-404813" defTabSz="914400" fontAlgn="base">
              <a:spcBef>
                <a:spcPct val="0"/>
              </a:spcBef>
              <a:spcAft>
                <a:spcPts val="600"/>
              </a:spcAft>
              <a:buFont typeface="+mj-lt"/>
              <a:buAutoNum type="arabicPeriod" startAt="11"/>
            </a:pPr>
            <a:r>
              <a:rPr lang="en-US" sz="1400" dirty="0" smtClean="0">
                <a:solidFill>
                  <a:prstClr val="black"/>
                </a:solidFill>
                <a:latin typeface="Arial" pitchFamily="34" charset="0"/>
                <a:cs typeface="Arial" pitchFamily="34" charset="0"/>
              </a:rPr>
              <a:t>Conduct Joint Expeditionary Maneuver and Entry Operations</a:t>
            </a:r>
          </a:p>
          <a:p>
            <a:pPr marL="404813" indent="-404813" defTabSz="914400" fontAlgn="base">
              <a:spcBef>
                <a:spcPct val="0"/>
              </a:spcBef>
              <a:spcAft>
                <a:spcPts val="600"/>
              </a:spcAft>
              <a:buFont typeface="+mj-lt"/>
              <a:buAutoNum type="arabicPeriod" startAt="11"/>
            </a:pPr>
            <a:r>
              <a:rPr lang="en-US" sz="1400" dirty="0" smtClean="0">
                <a:solidFill>
                  <a:prstClr val="black"/>
                </a:solidFill>
                <a:latin typeface="Arial" pitchFamily="34" charset="0"/>
                <a:cs typeface="Arial" pitchFamily="34" charset="0"/>
              </a:rPr>
              <a:t>Conduct Wide Area Security</a:t>
            </a:r>
          </a:p>
          <a:p>
            <a:pPr marL="404813" indent="-404813" defTabSz="914400" fontAlgn="base">
              <a:spcBef>
                <a:spcPct val="0"/>
              </a:spcBef>
              <a:spcAft>
                <a:spcPts val="600"/>
              </a:spcAft>
              <a:buFont typeface="+mj-lt"/>
              <a:buAutoNum type="arabicPeriod" startAt="11"/>
            </a:pPr>
            <a:r>
              <a:rPr lang="en-US" sz="1400" dirty="0" smtClean="0">
                <a:solidFill>
                  <a:prstClr val="black"/>
                </a:solidFill>
                <a:latin typeface="Arial" pitchFamily="34" charset="0"/>
                <a:cs typeface="Arial" pitchFamily="34" charset="0"/>
              </a:rPr>
              <a:t>Ensure Interoperability and Operate in JIM Environment</a:t>
            </a:r>
          </a:p>
          <a:p>
            <a:pPr marL="404813" indent="-404813" defTabSz="914400" fontAlgn="base">
              <a:spcBef>
                <a:spcPct val="0"/>
              </a:spcBef>
              <a:spcAft>
                <a:spcPts val="600"/>
              </a:spcAft>
              <a:buFont typeface="+mj-lt"/>
              <a:buAutoNum type="arabicPeriod" startAt="11"/>
            </a:pPr>
            <a:r>
              <a:rPr lang="en-US" sz="1400" dirty="0" smtClean="0">
                <a:solidFill>
                  <a:prstClr val="black"/>
                </a:solidFill>
                <a:latin typeface="Arial" pitchFamily="34" charset="0"/>
                <a:cs typeface="Arial" pitchFamily="34" charset="0"/>
              </a:rPr>
              <a:t>Conduct Joint Combined Arms Maneuver</a:t>
            </a:r>
          </a:p>
          <a:p>
            <a:pPr marL="404813" indent="-404813" defTabSz="914400" fontAlgn="base">
              <a:spcBef>
                <a:spcPct val="0"/>
              </a:spcBef>
              <a:spcAft>
                <a:spcPts val="600"/>
              </a:spcAft>
              <a:buFont typeface="+mj-lt"/>
              <a:buAutoNum type="arabicPeriod" startAt="11"/>
            </a:pPr>
            <a:r>
              <a:rPr lang="en-US" sz="1400" dirty="0" smtClean="0">
                <a:solidFill>
                  <a:prstClr val="black"/>
                </a:solidFill>
                <a:latin typeface="Arial" pitchFamily="34" charset="0"/>
                <a:cs typeface="Arial" pitchFamily="34" charset="0"/>
              </a:rPr>
              <a:t>Set the Theater, Sustain Operations, and Maintain Freedom of Movement</a:t>
            </a:r>
          </a:p>
          <a:p>
            <a:pPr marL="404813" indent="-404813" defTabSz="914400" fontAlgn="base">
              <a:spcBef>
                <a:spcPct val="0"/>
              </a:spcBef>
              <a:spcAft>
                <a:spcPts val="600"/>
              </a:spcAft>
              <a:buFont typeface="+mj-lt"/>
              <a:buAutoNum type="arabicPeriod" startAt="11"/>
            </a:pPr>
            <a:r>
              <a:rPr lang="en-US" sz="1400" dirty="0" smtClean="0">
                <a:solidFill>
                  <a:prstClr val="black"/>
                </a:solidFill>
                <a:latin typeface="Arial" pitchFamily="34" charset="0"/>
                <a:cs typeface="Arial" pitchFamily="34" charset="0"/>
              </a:rPr>
              <a:t>Integrate Fires</a:t>
            </a:r>
          </a:p>
          <a:p>
            <a:pPr marL="404813" indent="-404813" defTabSz="914400" fontAlgn="base">
              <a:spcBef>
                <a:spcPct val="0"/>
              </a:spcBef>
              <a:spcAft>
                <a:spcPts val="600"/>
              </a:spcAft>
              <a:buFont typeface="+mj-lt"/>
              <a:buAutoNum type="arabicPeriod" startAt="11"/>
            </a:pPr>
            <a:r>
              <a:rPr lang="en-US" sz="1400" dirty="0" smtClean="0">
                <a:solidFill>
                  <a:prstClr val="black"/>
                </a:solidFill>
                <a:latin typeface="Arial" pitchFamily="34" charset="0"/>
                <a:cs typeface="Arial" pitchFamily="34" charset="0"/>
              </a:rPr>
              <a:t>Deliver Fires</a:t>
            </a:r>
          </a:p>
          <a:p>
            <a:pPr marL="404813" indent="-404813" defTabSz="914400" fontAlgn="base">
              <a:spcBef>
                <a:spcPct val="0"/>
              </a:spcBef>
              <a:spcAft>
                <a:spcPts val="600"/>
              </a:spcAft>
              <a:buFont typeface="+mj-lt"/>
              <a:buAutoNum type="arabicPeriod" startAt="11"/>
            </a:pPr>
            <a:r>
              <a:rPr lang="en-US" sz="1400" dirty="0" smtClean="0">
                <a:solidFill>
                  <a:prstClr val="black"/>
                </a:solidFill>
                <a:latin typeface="Arial" pitchFamily="34" charset="0"/>
                <a:cs typeface="Arial" pitchFamily="34" charset="0"/>
              </a:rPr>
              <a:t>Exercise Mission Command</a:t>
            </a:r>
          </a:p>
          <a:p>
            <a:pPr marL="404813" indent="-404813" defTabSz="914400" fontAlgn="base">
              <a:spcBef>
                <a:spcPct val="0"/>
              </a:spcBef>
              <a:spcAft>
                <a:spcPts val="600"/>
              </a:spcAft>
              <a:buFont typeface="+mj-lt"/>
              <a:buAutoNum type="arabicPeriod" startAt="11"/>
            </a:pPr>
            <a:r>
              <a:rPr lang="en-US" sz="1400" dirty="0" smtClean="0">
                <a:solidFill>
                  <a:prstClr val="black"/>
                </a:solidFill>
                <a:latin typeface="Arial" pitchFamily="34" charset="0"/>
                <a:cs typeface="Arial" pitchFamily="34" charset="0"/>
              </a:rPr>
              <a:t>Develop Capable Formations</a:t>
            </a:r>
            <a:endParaRPr lang="en-US" sz="1400" dirty="0">
              <a:solidFill>
                <a:prstClr val="black"/>
              </a:solidFill>
              <a:latin typeface="Arial" pitchFamily="34" charset="0"/>
              <a:cs typeface="Arial" pitchFamily="34" charset="0"/>
            </a:endParaRPr>
          </a:p>
        </p:txBody>
      </p:sp>
      <p:sp>
        <p:nvSpPr>
          <p:cNvPr id="7" name="TextBox 6"/>
          <p:cNvSpPr txBox="1"/>
          <p:nvPr/>
        </p:nvSpPr>
        <p:spPr>
          <a:xfrm>
            <a:off x="1480458" y="779710"/>
            <a:ext cx="6264407" cy="276999"/>
          </a:xfrm>
          <a:prstGeom prst="rect">
            <a:avLst/>
          </a:prstGeom>
          <a:noFill/>
        </p:spPr>
        <p:txBody>
          <a:bodyPr wrap="none" rtlCol="0">
            <a:spAutoFit/>
          </a:bodyPr>
          <a:lstStyle/>
          <a:p>
            <a:r>
              <a:rPr lang="en-US" sz="1200" dirty="0" smtClean="0">
                <a:latin typeface=" Arial"/>
              </a:rPr>
              <a:t>(</a:t>
            </a:r>
            <a:r>
              <a:rPr lang="en-US" sz="1200" dirty="0" err="1" smtClean="0">
                <a:latin typeface=" Arial"/>
              </a:rPr>
              <a:t>milWiki</a:t>
            </a:r>
            <a:r>
              <a:rPr lang="en-US" sz="1200" dirty="0" smtClean="0">
                <a:latin typeface=" Arial"/>
              </a:rPr>
              <a:t> site) https</a:t>
            </a:r>
            <a:r>
              <a:rPr lang="en-US" sz="1200" dirty="0">
                <a:latin typeface=" Arial"/>
              </a:rPr>
              <a:t>://www.milsuite.mil/book/groups/army-warfighting-challenge-awfc-group</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0624" y="71028"/>
            <a:ext cx="8229600" cy="1143000"/>
          </a:xfrm>
          <a:prstGeom prst="rect">
            <a:avLst/>
          </a:prstGeom>
          <a:noFill/>
        </p:spPr>
        <p:txBody>
          <a:bodyPr>
            <a:normAutofit/>
          </a:bodyPr>
          <a:lstStyle/>
          <a:p>
            <a:pPr algn="ctr"/>
            <a:r>
              <a:rPr lang="en-US" sz="2800" dirty="0" smtClean="0"/>
              <a:t>Army Warfighting Assessment </a:t>
            </a:r>
            <a:r>
              <a:rPr lang="en-US" sz="2800" u="sng" dirty="0" smtClean="0"/>
              <a:t/>
            </a:r>
            <a:br>
              <a:rPr lang="en-US" sz="2800" u="sng" dirty="0" smtClean="0"/>
            </a:br>
            <a:r>
              <a:rPr lang="en-US" sz="2800" dirty="0" smtClean="0"/>
              <a:t>Operational Environment</a:t>
            </a:r>
            <a:endParaRPr lang="en-US" sz="2800" dirty="0"/>
          </a:p>
        </p:txBody>
      </p:sp>
      <p:sp>
        <p:nvSpPr>
          <p:cNvPr id="58" name="TextBox 57"/>
          <p:cNvSpPr txBox="1"/>
          <p:nvPr/>
        </p:nvSpPr>
        <p:spPr>
          <a:xfrm>
            <a:off x="5638800" y="3991611"/>
            <a:ext cx="3200400" cy="2677656"/>
          </a:xfrm>
          <a:prstGeom prst="rect">
            <a:avLst/>
          </a:prstGeom>
          <a:solidFill>
            <a:schemeClr val="bg1">
              <a:lumMod val="85000"/>
            </a:schemeClr>
          </a:solidFill>
          <a:ln w="15875">
            <a:solidFill>
              <a:schemeClr val="tx1"/>
            </a:solidFill>
          </a:ln>
          <a:scene3d>
            <a:camera prst="orthographicFront"/>
            <a:lightRig rig="threePt" dir="t"/>
          </a:scene3d>
          <a:sp3d>
            <a:bevelT/>
          </a:sp3d>
        </p:spPr>
        <p:txBody>
          <a:bodyPr wrap="square" rtlCol="0" anchor="ctr">
            <a:spAutoFit/>
          </a:bodyPr>
          <a:lstStyle/>
          <a:p>
            <a:pPr algn="ctr"/>
            <a:r>
              <a:rPr lang="en-US" sz="1400" b="1" dirty="0" smtClean="0">
                <a:solidFill>
                  <a:srgbClr val="FF0000"/>
                </a:solidFill>
                <a:latin typeface=" Arial"/>
              </a:rPr>
              <a:t>Fort Bliss</a:t>
            </a:r>
          </a:p>
          <a:p>
            <a:pPr marL="114300" indent="-114300">
              <a:buFont typeface="Arial" pitchFamily="34" charset="0"/>
              <a:buChar char="•"/>
            </a:pPr>
            <a:r>
              <a:rPr lang="en-US" sz="1400" b="1" dirty="0" smtClean="0">
                <a:latin typeface=" Arial"/>
              </a:rPr>
              <a:t>Multiple, state of the art urban operations training facilities</a:t>
            </a:r>
          </a:p>
          <a:p>
            <a:pPr marL="114300" indent="-114300">
              <a:buFont typeface="Arial" pitchFamily="34" charset="0"/>
              <a:buChar char="•"/>
            </a:pPr>
            <a:r>
              <a:rPr lang="en-US" sz="1400" b="1" dirty="0" smtClean="0">
                <a:latin typeface=" Arial"/>
              </a:rPr>
              <a:t>Digital Air Ground Integration Range Complex</a:t>
            </a:r>
          </a:p>
          <a:p>
            <a:pPr marL="114300" indent="-114300">
              <a:buFont typeface="Arial" pitchFamily="34" charset="0"/>
              <a:buChar char="•"/>
            </a:pPr>
            <a:r>
              <a:rPr lang="en-US" sz="1400" b="1" dirty="0" smtClean="0">
                <a:latin typeface=" Arial"/>
              </a:rPr>
              <a:t>Extensive mounted / dismounted multi-purpose range facilities</a:t>
            </a:r>
          </a:p>
          <a:p>
            <a:pPr marL="114300" indent="-114300">
              <a:buFont typeface="Arial" pitchFamily="34" charset="0"/>
              <a:buChar char="•"/>
            </a:pPr>
            <a:r>
              <a:rPr lang="en-US" sz="1400" b="1" dirty="0" smtClean="0">
                <a:latin typeface=" Arial"/>
              </a:rPr>
              <a:t>Large maneuver area</a:t>
            </a:r>
          </a:p>
          <a:p>
            <a:pPr marL="114300" indent="-114300">
              <a:buFont typeface="Arial" pitchFamily="34" charset="0"/>
              <a:buChar char="•"/>
            </a:pPr>
            <a:r>
              <a:rPr lang="en-US" sz="1400" b="1" dirty="0" smtClean="0">
                <a:latin typeface=" Arial"/>
              </a:rPr>
              <a:t>Robust unit sustainment / Mission Command capabilities</a:t>
            </a:r>
          </a:p>
          <a:p>
            <a:pPr marL="114300" indent="-114300">
              <a:buFont typeface="Arial" pitchFamily="34" charset="0"/>
              <a:buChar char="•"/>
            </a:pPr>
            <a:r>
              <a:rPr lang="en-US" sz="1400" b="1" dirty="0" smtClean="0">
                <a:latin typeface=" Arial"/>
              </a:rPr>
              <a:t>Forward base camp locations</a:t>
            </a:r>
          </a:p>
          <a:p>
            <a:pPr marL="114300" indent="-114300">
              <a:buFont typeface="Arial" pitchFamily="34" charset="0"/>
              <a:buChar char="•"/>
            </a:pPr>
            <a:r>
              <a:rPr lang="en-US" sz="1400" b="1" dirty="0" smtClean="0">
                <a:latin typeface=" Arial"/>
              </a:rPr>
              <a:t>Drop zone locations</a:t>
            </a:r>
          </a:p>
        </p:txBody>
      </p:sp>
      <p:grpSp>
        <p:nvGrpSpPr>
          <p:cNvPr id="3" name="Group 45"/>
          <p:cNvGrpSpPr>
            <a:grpSpLocks/>
          </p:cNvGrpSpPr>
          <p:nvPr/>
        </p:nvGrpSpPr>
        <p:grpSpPr bwMode="auto">
          <a:xfrm>
            <a:off x="2361400" y="1431386"/>
            <a:ext cx="4114800" cy="3895808"/>
            <a:chOff x="1406525" y="3440114"/>
            <a:chExt cx="7462278" cy="2786061"/>
          </a:xfrm>
        </p:grpSpPr>
        <p:pic>
          <p:nvPicPr>
            <p:cNvPr id="48" name="Picture 2" descr="H&amp;H_WSMR_Cutout"/>
            <p:cNvPicPr preferRelativeResize="0">
              <a:picLocks noChangeAspect="1" noChangeArrowheads="1"/>
            </p:cNvPicPr>
            <p:nvPr/>
          </p:nvPicPr>
          <p:blipFill>
            <a:blip r:embed="rId2" cstate="email"/>
            <a:srcRect/>
            <a:stretch>
              <a:fillRect/>
            </a:stretch>
          </p:blipFill>
          <p:spPr bwMode="auto">
            <a:xfrm rot="315610">
              <a:off x="3124200" y="3733800"/>
              <a:ext cx="4151313" cy="1765300"/>
            </a:xfrm>
            <a:prstGeom prst="rect">
              <a:avLst/>
            </a:prstGeom>
            <a:noFill/>
            <a:ln w="9525">
              <a:noFill/>
              <a:miter lim="800000"/>
              <a:headEnd/>
              <a:tailEnd/>
            </a:ln>
          </p:spPr>
        </p:pic>
        <p:grpSp>
          <p:nvGrpSpPr>
            <p:cNvPr id="4" name="Group 59"/>
            <p:cNvGrpSpPr>
              <a:grpSpLocks/>
            </p:cNvGrpSpPr>
            <p:nvPr/>
          </p:nvGrpSpPr>
          <p:grpSpPr bwMode="auto">
            <a:xfrm>
              <a:off x="6113463" y="3846520"/>
              <a:ext cx="2085975" cy="284163"/>
              <a:chOff x="3851" y="2423"/>
              <a:chExt cx="1314" cy="179"/>
            </a:xfrm>
          </p:grpSpPr>
          <p:sp>
            <p:nvSpPr>
              <p:cNvPr id="78" name="Line 4"/>
              <p:cNvSpPr>
                <a:spLocks noChangeShapeType="1"/>
              </p:cNvSpPr>
              <p:nvPr/>
            </p:nvSpPr>
            <p:spPr bwMode="auto">
              <a:xfrm rot="442348">
                <a:off x="3851" y="2423"/>
                <a:ext cx="874" cy="168"/>
              </a:xfrm>
              <a:prstGeom prst="line">
                <a:avLst/>
              </a:prstGeom>
              <a:noFill/>
              <a:ln w="9525">
                <a:solidFill>
                  <a:schemeClr val="tx1"/>
                </a:solidFill>
                <a:round/>
                <a:headEnd type="triangle" w="med" len="med"/>
                <a:tailEnd type="triangle" w="med" len="med"/>
              </a:ln>
            </p:spPr>
            <p:txBody>
              <a:bodyPr/>
              <a:lstStyle/>
              <a:p>
                <a:endParaRPr lang="en-US" dirty="0">
                  <a:latin typeface="Arial" pitchFamily="34" charset="0"/>
                  <a:cs typeface="Arial" pitchFamily="34" charset="0"/>
                </a:endParaRPr>
              </a:p>
            </p:txBody>
          </p:sp>
          <p:sp>
            <p:nvSpPr>
              <p:cNvPr id="79" name="Text Box 5"/>
              <p:cNvSpPr txBox="1">
                <a:spLocks noChangeArrowheads="1"/>
              </p:cNvSpPr>
              <p:nvPr/>
            </p:nvSpPr>
            <p:spPr bwMode="auto">
              <a:xfrm rot="1011970">
                <a:off x="4011" y="2444"/>
                <a:ext cx="1154" cy="158"/>
              </a:xfrm>
              <a:prstGeom prst="rect">
                <a:avLst/>
              </a:prstGeom>
              <a:noFill/>
              <a:ln w="9525">
                <a:noFill/>
                <a:miter lim="800000"/>
                <a:headEnd/>
                <a:tailEnd/>
              </a:ln>
            </p:spPr>
            <p:txBody>
              <a:bodyPr>
                <a:spAutoFit/>
              </a:bodyPr>
              <a:lstStyle/>
              <a:p>
                <a:pPr fontAlgn="auto">
                  <a:spcBef>
                    <a:spcPct val="50000"/>
                  </a:spcBef>
                  <a:spcAft>
                    <a:spcPts val="0"/>
                  </a:spcAft>
                  <a:defRPr/>
                </a:pPr>
                <a:r>
                  <a:rPr lang="en-US" sz="1050" dirty="0">
                    <a:latin typeface="Arial" pitchFamily="34" charset="0"/>
                    <a:ea typeface="ＭＳ Ｐゴシック" charset="-128"/>
                    <a:cs typeface="Arial" pitchFamily="34" charset="0"/>
                  </a:rPr>
                  <a:t>~40 Miles </a:t>
                </a:r>
                <a:endParaRPr lang="en-US" sz="1000" dirty="0">
                  <a:latin typeface="Arial" pitchFamily="34" charset="0"/>
                  <a:ea typeface="ＭＳ Ｐゴシック" charset="-128"/>
                  <a:cs typeface="Arial" pitchFamily="34" charset="0"/>
                </a:endParaRPr>
              </a:p>
            </p:txBody>
          </p:sp>
        </p:grpSp>
        <p:grpSp>
          <p:nvGrpSpPr>
            <p:cNvPr id="5" name="Group 7"/>
            <p:cNvGrpSpPr>
              <a:grpSpLocks/>
            </p:cNvGrpSpPr>
            <p:nvPr/>
          </p:nvGrpSpPr>
          <p:grpSpPr bwMode="auto">
            <a:xfrm>
              <a:off x="3106738" y="3440114"/>
              <a:ext cx="5746750" cy="1817688"/>
              <a:chOff x="1957" y="2167"/>
              <a:chExt cx="3620" cy="1145"/>
            </a:xfrm>
          </p:grpSpPr>
          <p:sp>
            <p:nvSpPr>
              <p:cNvPr id="72" name="Rectangle 8"/>
              <p:cNvSpPr>
                <a:spLocks noChangeArrowheads="1"/>
              </p:cNvSpPr>
              <p:nvPr/>
            </p:nvSpPr>
            <p:spPr bwMode="auto">
              <a:xfrm rot="-1373621">
                <a:off x="2862" y="2973"/>
                <a:ext cx="2715" cy="339"/>
              </a:xfrm>
              <a:prstGeom prst="rect">
                <a:avLst/>
              </a:prstGeom>
              <a:noFill/>
              <a:ln w="9525">
                <a:noFill/>
                <a:miter lim="800000"/>
                <a:headEnd/>
                <a:tailEnd/>
              </a:ln>
            </p:spPr>
            <p:txBody>
              <a:bodyPr wrap="none" anchor="ctr"/>
              <a:lstStyle/>
              <a:p>
                <a:endParaRPr lang="en-US" sz="1200" dirty="0">
                  <a:latin typeface="Arial" pitchFamily="34" charset="0"/>
                  <a:cs typeface="Arial" pitchFamily="34" charset="0"/>
                </a:endParaRPr>
              </a:p>
            </p:txBody>
          </p:sp>
          <p:grpSp>
            <p:nvGrpSpPr>
              <p:cNvPr id="6" name="Group 9"/>
              <p:cNvGrpSpPr>
                <a:grpSpLocks/>
              </p:cNvGrpSpPr>
              <p:nvPr/>
            </p:nvGrpSpPr>
            <p:grpSpPr bwMode="auto">
              <a:xfrm>
                <a:off x="1957" y="2167"/>
                <a:ext cx="2276" cy="749"/>
                <a:chOff x="1949" y="2171"/>
                <a:chExt cx="2276" cy="749"/>
              </a:xfrm>
            </p:grpSpPr>
            <p:pic>
              <p:nvPicPr>
                <p:cNvPr id="74" name="Picture 10" descr="H&amp;H_W_Callup_Cutout"/>
                <p:cNvPicPr preferRelativeResize="0">
                  <a:picLocks noChangeAspect="1" noChangeArrowheads="1"/>
                </p:cNvPicPr>
                <p:nvPr/>
              </p:nvPicPr>
              <p:blipFill>
                <a:blip r:embed="rId3" cstate="email"/>
                <a:srcRect/>
                <a:stretch>
                  <a:fillRect/>
                </a:stretch>
              </p:blipFill>
              <p:spPr bwMode="auto">
                <a:xfrm rot="310863">
                  <a:off x="1949" y="2279"/>
                  <a:ext cx="1823" cy="641"/>
                </a:xfrm>
                <a:prstGeom prst="rect">
                  <a:avLst/>
                </a:prstGeom>
                <a:noFill/>
                <a:ln w="9525">
                  <a:noFill/>
                  <a:miter lim="800000"/>
                  <a:headEnd/>
                  <a:tailEnd/>
                </a:ln>
              </p:spPr>
            </p:pic>
            <p:grpSp>
              <p:nvGrpSpPr>
                <p:cNvPr id="7" name="Group 11"/>
                <p:cNvGrpSpPr>
                  <a:grpSpLocks/>
                </p:cNvGrpSpPr>
                <p:nvPr/>
              </p:nvGrpSpPr>
              <p:grpSpPr bwMode="auto">
                <a:xfrm>
                  <a:off x="2220" y="2171"/>
                  <a:ext cx="2005" cy="308"/>
                  <a:chOff x="2220" y="2171"/>
                  <a:chExt cx="2005" cy="308"/>
                </a:xfrm>
              </p:grpSpPr>
              <p:sp>
                <p:nvSpPr>
                  <p:cNvPr id="76" name="Text Box 12"/>
                  <p:cNvSpPr txBox="1">
                    <a:spLocks noChangeArrowheads="1"/>
                  </p:cNvSpPr>
                  <p:nvPr/>
                </p:nvSpPr>
                <p:spPr bwMode="auto">
                  <a:xfrm>
                    <a:off x="2220" y="2171"/>
                    <a:ext cx="2005" cy="153"/>
                  </a:xfrm>
                  <a:prstGeom prst="rect">
                    <a:avLst/>
                  </a:prstGeom>
                  <a:noFill/>
                  <a:ln w="9525">
                    <a:noFill/>
                    <a:miter lim="800000"/>
                    <a:headEnd/>
                    <a:tailEnd/>
                  </a:ln>
                </p:spPr>
                <p:txBody>
                  <a:bodyPr wrap="none">
                    <a:spAutoFit/>
                  </a:bodyPr>
                  <a:lstStyle/>
                  <a:p>
                    <a:r>
                      <a:rPr lang="en-US" sz="1000" b="1" dirty="0">
                        <a:latin typeface="Arial" pitchFamily="34" charset="0"/>
                        <a:cs typeface="Arial" pitchFamily="34" charset="0"/>
                      </a:rPr>
                      <a:t>Western Call-Up Areas</a:t>
                    </a:r>
                  </a:p>
                </p:txBody>
              </p:sp>
              <p:sp>
                <p:nvSpPr>
                  <p:cNvPr id="77" name="Line 13"/>
                  <p:cNvSpPr>
                    <a:spLocks noChangeShapeType="1"/>
                  </p:cNvSpPr>
                  <p:nvPr/>
                </p:nvSpPr>
                <p:spPr bwMode="auto">
                  <a:xfrm flipH="1">
                    <a:off x="2698" y="2266"/>
                    <a:ext cx="227" cy="213"/>
                  </a:xfrm>
                  <a:prstGeom prst="line">
                    <a:avLst/>
                  </a:prstGeom>
                  <a:noFill/>
                  <a:ln w="9525">
                    <a:solidFill>
                      <a:schemeClr val="tx1"/>
                    </a:solidFill>
                    <a:round/>
                    <a:headEnd/>
                    <a:tailEnd type="triangle" w="med" len="med"/>
                  </a:ln>
                  <a:effectLst>
                    <a:outerShdw dist="12700" dir="5400000" algn="ctr" rotWithShape="0">
                      <a:srgbClr val="000000"/>
                    </a:outerShdw>
                  </a:effectLst>
                </p:spPr>
                <p:txBody>
                  <a:bodyPr/>
                  <a:lstStyle/>
                  <a:p>
                    <a:pPr fontAlgn="auto">
                      <a:spcBef>
                        <a:spcPts val="0"/>
                      </a:spcBef>
                      <a:spcAft>
                        <a:spcPts val="0"/>
                      </a:spcAft>
                      <a:defRPr/>
                    </a:pPr>
                    <a:endParaRPr lang="en-US" sz="1200" dirty="0">
                      <a:latin typeface="Arial" pitchFamily="34" charset="0"/>
                      <a:ea typeface="ＭＳ Ｐゴシック" charset="-128"/>
                      <a:cs typeface="Arial" pitchFamily="34" charset="0"/>
                    </a:endParaRPr>
                  </a:p>
                </p:txBody>
              </p:sp>
            </p:grpSp>
          </p:grpSp>
        </p:grpSp>
        <p:pic>
          <p:nvPicPr>
            <p:cNvPr id="70" name="Picture 18" descr="H&amp;H_FtBliss"/>
            <p:cNvPicPr preferRelativeResize="0">
              <a:picLocks noChangeAspect="1" noChangeArrowheads="1"/>
            </p:cNvPicPr>
            <p:nvPr/>
          </p:nvPicPr>
          <p:blipFill>
            <a:blip r:embed="rId4" cstate="email"/>
            <a:srcRect/>
            <a:stretch>
              <a:fillRect/>
            </a:stretch>
          </p:blipFill>
          <p:spPr bwMode="auto">
            <a:xfrm rot="316993">
              <a:off x="1406525" y="4908550"/>
              <a:ext cx="5262562" cy="1317625"/>
            </a:xfrm>
            <a:prstGeom prst="rect">
              <a:avLst/>
            </a:prstGeom>
            <a:noFill/>
            <a:ln w="9525">
              <a:noFill/>
              <a:miter lim="800000"/>
              <a:headEnd/>
              <a:tailEnd/>
            </a:ln>
          </p:spPr>
        </p:pic>
        <p:grpSp>
          <p:nvGrpSpPr>
            <p:cNvPr id="8" name="Group 20"/>
            <p:cNvGrpSpPr>
              <a:grpSpLocks/>
            </p:cNvGrpSpPr>
            <p:nvPr/>
          </p:nvGrpSpPr>
          <p:grpSpPr bwMode="auto">
            <a:xfrm>
              <a:off x="4389179" y="4062075"/>
              <a:ext cx="4479624" cy="2015632"/>
              <a:chOff x="2710" y="2422"/>
              <a:chExt cx="2834" cy="1261"/>
            </a:xfrm>
          </p:grpSpPr>
          <p:sp>
            <p:nvSpPr>
              <p:cNvPr id="68" name="Line 21"/>
              <p:cNvSpPr>
                <a:spLocks noChangeShapeType="1"/>
              </p:cNvSpPr>
              <p:nvPr/>
            </p:nvSpPr>
            <p:spPr bwMode="auto">
              <a:xfrm flipV="1">
                <a:off x="2710" y="2422"/>
                <a:ext cx="2834" cy="1261"/>
              </a:xfrm>
              <a:prstGeom prst="line">
                <a:avLst/>
              </a:prstGeom>
              <a:noFill/>
              <a:ln w="9525">
                <a:solidFill>
                  <a:schemeClr val="tx1"/>
                </a:solidFill>
                <a:round/>
                <a:headEnd type="triangle" w="med" len="med"/>
                <a:tailEnd type="triangle" w="med" len="med"/>
              </a:ln>
            </p:spPr>
            <p:txBody>
              <a:bodyPr/>
              <a:lstStyle/>
              <a:p>
                <a:endParaRPr lang="en-US" dirty="0">
                  <a:latin typeface="Arial" pitchFamily="34" charset="0"/>
                  <a:cs typeface="Arial" pitchFamily="34" charset="0"/>
                </a:endParaRPr>
              </a:p>
            </p:txBody>
          </p:sp>
          <p:sp>
            <p:nvSpPr>
              <p:cNvPr id="69" name="Text Box 22"/>
              <p:cNvSpPr txBox="1">
                <a:spLocks noChangeArrowheads="1"/>
              </p:cNvSpPr>
              <p:nvPr/>
            </p:nvSpPr>
            <p:spPr bwMode="auto">
              <a:xfrm rot="18616241">
                <a:off x="3972" y="2848"/>
                <a:ext cx="746" cy="403"/>
              </a:xfrm>
              <a:prstGeom prst="rect">
                <a:avLst/>
              </a:prstGeom>
              <a:noFill/>
              <a:ln w="9525">
                <a:noFill/>
                <a:miter lim="800000"/>
                <a:headEnd/>
                <a:tailEnd/>
              </a:ln>
            </p:spPr>
            <p:txBody>
              <a:bodyPr wrap="square">
                <a:spAutoFit/>
              </a:bodyPr>
              <a:lstStyle/>
              <a:p>
                <a:pPr algn="ctr" fontAlgn="auto">
                  <a:spcBef>
                    <a:spcPct val="50000"/>
                  </a:spcBef>
                  <a:spcAft>
                    <a:spcPts val="0"/>
                  </a:spcAft>
                  <a:defRPr/>
                </a:pPr>
                <a:r>
                  <a:rPr lang="en-US" sz="1050" dirty="0">
                    <a:latin typeface="Arial" pitchFamily="34" charset="0"/>
                    <a:ea typeface="ＭＳ Ｐゴシック" charset="-128"/>
                    <a:cs typeface="Arial" pitchFamily="34" charset="0"/>
                  </a:rPr>
                  <a:t>~183 Miles (294 Km)</a:t>
                </a:r>
              </a:p>
            </p:txBody>
          </p:sp>
        </p:grpSp>
        <p:grpSp>
          <p:nvGrpSpPr>
            <p:cNvPr id="9" name="Group 23"/>
            <p:cNvGrpSpPr>
              <a:grpSpLocks/>
            </p:cNvGrpSpPr>
            <p:nvPr/>
          </p:nvGrpSpPr>
          <p:grpSpPr bwMode="auto">
            <a:xfrm rot="220908">
              <a:off x="6461172" y="3582209"/>
              <a:ext cx="2395534" cy="288930"/>
              <a:chOff x="4073" y="2109"/>
              <a:chExt cx="1509" cy="182"/>
            </a:xfrm>
          </p:grpSpPr>
          <p:sp>
            <p:nvSpPr>
              <p:cNvPr id="66" name="Line 24"/>
              <p:cNvSpPr>
                <a:spLocks noChangeShapeType="1"/>
              </p:cNvSpPr>
              <p:nvPr/>
            </p:nvSpPr>
            <p:spPr bwMode="auto">
              <a:xfrm>
                <a:off x="4279" y="2123"/>
                <a:ext cx="874" cy="168"/>
              </a:xfrm>
              <a:prstGeom prst="line">
                <a:avLst/>
              </a:prstGeom>
              <a:noFill/>
              <a:ln w="9525">
                <a:solidFill>
                  <a:schemeClr val="tx1"/>
                </a:solidFill>
                <a:round/>
                <a:headEnd type="triangle" w="med" len="med"/>
                <a:tailEnd type="triangle" w="med" len="med"/>
              </a:ln>
            </p:spPr>
            <p:txBody>
              <a:bodyPr/>
              <a:lstStyle/>
              <a:p>
                <a:endParaRPr lang="en-US" dirty="0">
                  <a:latin typeface="Arial" pitchFamily="34" charset="0"/>
                  <a:cs typeface="Arial" pitchFamily="34" charset="0"/>
                </a:endParaRPr>
              </a:p>
            </p:txBody>
          </p:sp>
          <p:sp>
            <p:nvSpPr>
              <p:cNvPr id="67" name="Text Box 25"/>
              <p:cNvSpPr txBox="1">
                <a:spLocks noChangeArrowheads="1"/>
              </p:cNvSpPr>
              <p:nvPr/>
            </p:nvSpPr>
            <p:spPr bwMode="auto">
              <a:xfrm rot="1564990">
                <a:off x="4073" y="2109"/>
                <a:ext cx="1509" cy="114"/>
              </a:xfrm>
              <a:prstGeom prst="rect">
                <a:avLst/>
              </a:prstGeom>
              <a:noFill/>
              <a:ln w="9525">
                <a:noFill/>
                <a:miter lim="800000"/>
                <a:headEnd/>
                <a:tailEnd/>
              </a:ln>
            </p:spPr>
            <p:txBody>
              <a:bodyPr wrap="square">
                <a:spAutoFit/>
              </a:bodyPr>
              <a:lstStyle/>
              <a:p>
                <a:pPr fontAlgn="auto">
                  <a:spcBef>
                    <a:spcPct val="50000"/>
                  </a:spcBef>
                  <a:spcAft>
                    <a:spcPts val="0"/>
                  </a:spcAft>
                  <a:defRPr/>
                </a:pPr>
                <a:r>
                  <a:rPr lang="en-US" sz="1050" dirty="0">
                    <a:latin typeface="Arial" pitchFamily="34" charset="0"/>
                    <a:ea typeface="ＭＳ Ｐゴシック" charset="-128"/>
                    <a:cs typeface="Arial" pitchFamily="34" charset="0"/>
                  </a:rPr>
                  <a:t>~40 Miles </a:t>
                </a:r>
                <a:r>
                  <a:rPr lang="en-US" sz="1000" dirty="0">
                    <a:latin typeface="Arial" pitchFamily="34" charset="0"/>
                    <a:ea typeface="ＭＳ Ｐゴシック" charset="-128"/>
                    <a:cs typeface="Arial" pitchFamily="34" charset="0"/>
                  </a:rPr>
                  <a:t>(64 Km)</a:t>
                </a:r>
              </a:p>
            </p:txBody>
          </p:sp>
        </p:grpSp>
        <p:pic>
          <p:nvPicPr>
            <p:cNvPr id="64" name="Picture 28" descr="H&amp;H_N_Callup_Cutout"/>
            <p:cNvPicPr preferRelativeResize="0">
              <a:picLocks noChangeAspect="1" noChangeArrowheads="1"/>
            </p:cNvPicPr>
            <p:nvPr/>
          </p:nvPicPr>
          <p:blipFill>
            <a:blip r:embed="rId5" cstate="email"/>
            <a:srcRect/>
            <a:stretch>
              <a:fillRect/>
            </a:stretch>
          </p:blipFill>
          <p:spPr bwMode="auto">
            <a:xfrm rot="310863">
              <a:off x="5876925" y="3635375"/>
              <a:ext cx="2200276" cy="703263"/>
            </a:xfrm>
            <a:prstGeom prst="rect">
              <a:avLst/>
            </a:prstGeom>
            <a:noFill/>
            <a:ln w="9525">
              <a:noFill/>
              <a:miter lim="800000"/>
              <a:headEnd/>
              <a:tailEnd/>
            </a:ln>
          </p:spPr>
        </p:pic>
      </p:grpSp>
      <p:sp>
        <p:nvSpPr>
          <p:cNvPr id="24" name="Text Box 19"/>
          <p:cNvSpPr txBox="1">
            <a:spLocks noChangeArrowheads="1"/>
          </p:cNvSpPr>
          <p:nvPr/>
        </p:nvSpPr>
        <p:spPr bwMode="auto">
          <a:xfrm>
            <a:off x="3682504" y="4412788"/>
            <a:ext cx="982962" cy="338554"/>
          </a:xfrm>
          <a:prstGeom prst="rect">
            <a:avLst/>
          </a:prstGeom>
          <a:noFill/>
          <a:ln w="9525">
            <a:noFill/>
            <a:miter lim="800000"/>
            <a:headEnd/>
            <a:tailEnd/>
          </a:ln>
        </p:spPr>
        <p:txBody>
          <a:bodyPr wrap="none">
            <a:spAutoFit/>
          </a:bodyPr>
          <a:lstStyle/>
          <a:p>
            <a:pPr algn="ctr"/>
            <a:r>
              <a:rPr lang="en-US" sz="1600" b="1" dirty="0" smtClean="0">
                <a:ln>
                  <a:solidFill>
                    <a:sysClr val="windowText" lastClr="000000"/>
                  </a:solidFill>
                </a:ln>
                <a:solidFill>
                  <a:srgbClr val="FFFF00"/>
                </a:solidFill>
                <a:effectLst>
                  <a:outerShdw blurRad="50800" dist="38100" dir="5400000" algn="t" rotWithShape="0">
                    <a:prstClr val="black">
                      <a:alpha val="66000"/>
                    </a:prstClr>
                  </a:outerShdw>
                </a:effectLst>
                <a:latin typeface="Arial" pitchFamily="34" charset="0"/>
                <a:cs typeface="Arial" pitchFamily="34" charset="0"/>
              </a:rPr>
              <a:t>FT </a:t>
            </a:r>
            <a:r>
              <a:rPr lang="en-US" sz="1600" b="1" dirty="0">
                <a:ln>
                  <a:solidFill>
                    <a:sysClr val="windowText" lastClr="000000"/>
                  </a:solidFill>
                </a:ln>
                <a:solidFill>
                  <a:srgbClr val="FFFF00"/>
                </a:solidFill>
                <a:effectLst>
                  <a:outerShdw blurRad="50800" dist="38100" dir="5400000" algn="t" rotWithShape="0">
                    <a:prstClr val="black">
                      <a:alpha val="66000"/>
                    </a:prstClr>
                  </a:outerShdw>
                </a:effectLst>
                <a:latin typeface="Arial" pitchFamily="34" charset="0"/>
                <a:cs typeface="Arial" pitchFamily="34" charset="0"/>
              </a:rPr>
              <a:t>Bliss</a:t>
            </a:r>
          </a:p>
        </p:txBody>
      </p:sp>
      <p:sp>
        <p:nvSpPr>
          <p:cNvPr id="43" name="Text Box 19"/>
          <p:cNvSpPr txBox="1">
            <a:spLocks noChangeArrowheads="1"/>
          </p:cNvSpPr>
          <p:nvPr/>
        </p:nvSpPr>
        <p:spPr bwMode="auto">
          <a:xfrm>
            <a:off x="3445889" y="3422188"/>
            <a:ext cx="1119217" cy="584775"/>
          </a:xfrm>
          <a:prstGeom prst="rect">
            <a:avLst/>
          </a:prstGeom>
          <a:noFill/>
          <a:ln w="9525">
            <a:noFill/>
            <a:miter lim="800000"/>
            <a:headEnd/>
            <a:tailEnd/>
          </a:ln>
        </p:spPr>
        <p:txBody>
          <a:bodyPr wrap="none">
            <a:spAutoFit/>
          </a:bodyPr>
          <a:lstStyle/>
          <a:p>
            <a:pPr algn="ctr"/>
            <a:r>
              <a:rPr lang="en-US" sz="1600" b="1" dirty="0" smtClean="0">
                <a:ln>
                  <a:solidFill>
                    <a:sysClr val="windowText" lastClr="000000"/>
                  </a:solidFill>
                </a:ln>
                <a:solidFill>
                  <a:srgbClr val="FFFF00"/>
                </a:solidFill>
                <a:effectLst>
                  <a:outerShdw blurRad="50800" dist="38100" dir="2700000" algn="tl" rotWithShape="0">
                    <a:prstClr val="black">
                      <a:alpha val="66000"/>
                    </a:prstClr>
                  </a:outerShdw>
                </a:effectLst>
                <a:latin typeface="Arial" pitchFamily="34" charset="0"/>
                <a:cs typeface="Arial" pitchFamily="34" charset="0"/>
              </a:rPr>
              <a:t>Holloman</a:t>
            </a:r>
          </a:p>
          <a:p>
            <a:pPr algn="ctr"/>
            <a:r>
              <a:rPr lang="en-US" sz="1600" b="1" dirty="0" smtClean="0">
                <a:ln>
                  <a:solidFill>
                    <a:sysClr val="windowText" lastClr="000000"/>
                  </a:solidFill>
                </a:ln>
                <a:solidFill>
                  <a:srgbClr val="FFFF00"/>
                </a:solidFill>
                <a:effectLst>
                  <a:outerShdw blurRad="50800" dist="38100" dir="2700000" algn="tl" rotWithShape="0">
                    <a:prstClr val="black">
                      <a:alpha val="66000"/>
                    </a:prstClr>
                  </a:outerShdw>
                </a:effectLst>
                <a:latin typeface="Arial" pitchFamily="34" charset="0"/>
                <a:cs typeface="Arial" pitchFamily="34" charset="0"/>
              </a:rPr>
              <a:t>AFB</a:t>
            </a:r>
            <a:endParaRPr lang="en-US" sz="1600" b="1" dirty="0">
              <a:ln>
                <a:solidFill>
                  <a:sysClr val="windowText" lastClr="000000"/>
                </a:solidFill>
              </a:ln>
              <a:solidFill>
                <a:srgbClr val="FFFF00"/>
              </a:solidFill>
              <a:effectLst>
                <a:outerShdw blurRad="50800" dist="38100" dir="2700000" algn="tl" rotWithShape="0">
                  <a:prstClr val="black">
                    <a:alpha val="66000"/>
                  </a:prstClr>
                </a:outerShdw>
              </a:effectLst>
              <a:latin typeface="Arial" pitchFamily="34" charset="0"/>
              <a:cs typeface="Arial" pitchFamily="34" charset="0"/>
            </a:endParaRPr>
          </a:p>
        </p:txBody>
      </p:sp>
      <p:sp>
        <p:nvSpPr>
          <p:cNvPr id="44" name="Text Box 19"/>
          <p:cNvSpPr txBox="1">
            <a:spLocks noChangeArrowheads="1"/>
          </p:cNvSpPr>
          <p:nvPr/>
        </p:nvSpPr>
        <p:spPr bwMode="auto">
          <a:xfrm>
            <a:off x="3922325" y="2614260"/>
            <a:ext cx="833883" cy="338554"/>
          </a:xfrm>
          <a:prstGeom prst="rect">
            <a:avLst/>
          </a:prstGeom>
          <a:noFill/>
          <a:ln w="9525">
            <a:noFill/>
            <a:miter lim="800000"/>
            <a:headEnd/>
            <a:tailEnd/>
          </a:ln>
        </p:spPr>
        <p:txBody>
          <a:bodyPr wrap="none">
            <a:spAutoFit/>
          </a:bodyPr>
          <a:lstStyle/>
          <a:p>
            <a:pPr algn="ctr"/>
            <a:r>
              <a:rPr lang="en-US" sz="1600" b="1" dirty="0" smtClean="0">
                <a:ln>
                  <a:solidFill>
                    <a:sysClr val="windowText" lastClr="000000"/>
                  </a:solidFill>
                </a:ln>
                <a:solidFill>
                  <a:srgbClr val="FFFF00"/>
                </a:solidFill>
                <a:effectLst>
                  <a:outerShdw blurRad="50800" dist="38100" dir="5400000" algn="t" rotWithShape="0">
                    <a:prstClr val="black">
                      <a:alpha val="87000"/>
                    </a:prstClr>
                  </a:outerShdw>
                </a:effectLst>
                <a:latin typeface="Arial" pitchFamily="34" charset="0"/>
                <a:cs typeface="Arial" pitchFamily="34" charset="0"/>
              </a:rPr>
              <a:t>WSMR</a:t>
            </a:r>
            <a:endParaRPr lang="en-US" sz="1600" b="1" dirty="0">
              <a:ln>
                <a:solidFill>
                  <a:sysClr val="windowText" lastClr="000000"/>
                </a:solidFill>
              </a:ln>
              <a:solidFill>
                <a:srgbClr val="FFFF00"/>
              </a:solidFill>
              <a:effectLst>
                <a:outerShdw blurRad="50800" dist="38100" dir="5400000" algn="t" rotWithShape="0">
                  <a:prstClr val="black">
                    <a:alpha val="87000"/>
                  </a:prstClr>
                </a:outerShdw>
              </a:effectLst>
              <a:latin typeface="Arial" pitchFamily="34" charset="0"/>
              <a:cs typeface="Arial" pitchFamily="34" charset="0"/>
            </a:endParaRPr>
          </a:p>
        </p:txBody>
      </p:sp>
      <p:sp>
        <p:nvSpPr>
          <p:cNvPr id="55" name="TextBox 54"/>
          <p:cNvSpPr txBox="1"/>
          <p:nvPr/>
        </p:nvSpPr>
        <p:spPr>
          <a:xfrm>
            <a:off x="6324600" y="1996244"/>
            <a:ext cx="2700996" cy="954107"/>
          </a:xfrm>
          <a:prstGeom prst="rect">
            <a:avLst/>
          </a:prstGeom>
          <a:solidFill>
            <a:schemeClr val="bg1">
              <a:lumMod val="85000"/>
            </a:schemeClr>
          </a:solidFill>
          <a:ln w="15875">
            <a:solidFill>
              <a:schemeClr val="tx1"/>
            </a:solidFill>
          </a:ln>
          <a:effectLst>
            <a:glow rad="228600">
              <a:srgbClr val="FFFF00">
                <a:alpha val="40000"/>
              </a:srgbClr>
            </a:glow>
          </a:effectLst>
          <a:scene3d>
            <a:camera prst="orthographicFront"/>
            <a:lightRig rig="threePt" dir="t"/>
          </a:scene3d>
          <a:sp3d>
            <a:bevelT/>
          </a:sp3d>
        </p:spPr>
        <p:txBody>
          <a:bodyPr wrap="square" rtlCol="0" anchor="ctr">
            <a:spAutoFit/>
          </a:bodyPr>
          <a:lstStyle/>
          <a:p>
            <a:pPr algn="ctr"/>
            <a:r>
              <a:rPr lang="en-US" sz="1400" b="1" dirty="0" smtClean="0">
                <a:solidFill>
                  <a:srgbClr val="FF0000"/>
                </a:solidFill>
                <a:latin typeface=" Arial"/>
              </a:rPr>
              <a:t>Holloman Air Force Base</a:t>
            </a:r>
          </a:p>
          <a:p>
            <a:pPr marL="114300" indent="-114300">
              <a:buFont typeface="Arial" pitchFamily="34" charset="0"/>
              <a:buChar char="•"/>
            </a:pPr>
            <a:r>
              <a:rPr lang="en-US" sz="1400" b="1" dirty="0" smtClean="0">
                <a:latin typeface=" Arial"/>
              </a:rPr>
              <a:t>Live UAS integration</a:t>
            </a:r>
          </a:p>
          <a:p>
            <a:pPr marL="114300" indent="-114300">
              <a:buFont typeface="Arial" pitchFamily="34" charset="0"/>
              <a:buChar char="•"/>
            </a:pPr>
            <a:r>
              <a:rPr lang="en-US" sz="1400" b="1" dirty="0" smtClean="0">
                <a:latin typeface=" Arial"/>
              </a:rPr>
              <a:t>F-16 Squadrons</a:t>
            </a:r>
          </a:p>
          <a:p>
            <a:pPr marL="114300" indent="-114300">
              <a:buFont typeface="Arial" pitchFamily="34" charset="0"/>
              <a:buChar char="•"/>
            </a:pPr>
            <a:r>
              <a:rPr lang="en-US" sz="1400" b="1" dirty="0" smtClean="0">
                <a:latin typeface=" Arial"/>
              </a:rPr>
              <a:t>Ramp and runway</a:t>
            </a:r>
          </a:p>
        </p:txBody>
      </p:sp>
      <p:sp>
        <p:nvSpPr>
          <p:cNvPr id="62" name="TextBox 61"/>
          <p:cNvSpPr txBox="1"/>
          <p:nvPr/>
        </p:nvSpPr>
        <p:spPr>
          <a:xfrm>
            <a:off x="76200" y="1830433"/>
            <a:ext cx="2667000" cy="2893100"/>
          </a:xfrm>
          <a:prstGeom prst="rect">
            <a:avLst/>
          </a:prstGeom>
          <a:solidFill>
            <a:schemeClr val="bg1">
              <a:lumMod val="85000"/>
            </a:schemeClr>
          </a:solidFill>
          <a:ln w="15875">
            <a:solidFill>
              <a:schemeClr val="tx1"/>
            </a:solidFill>
          </a:ln>
          <a:scene3d>
            <a:camera prst="orthographicFront"/>
            <a:lightRig rig="threePt" dir="t"/>
          </a:scene3d>
          <a:sp3d>
            <a:bevelT/>
          </a:sp3d>
        </p:spPr>
        <p:txBody>
          <a:bodyPr wrap="square" rtlCol="0" anchor="ctr">
            <a:spAutoFit/>
          </a:bodyPr>
          <a:lstStyle/>
          <a:p>
            <a:r>
              <a:rPr lang="en-US" sz="1400" b="1" dirty="0" smtClean="0">
                <a:solidFill>
                  <a:srgbClr val="FF0000"/>
                </a:solidFill>
                <a:latin typeface=" Arial"/>
              </a:rPr>
              <a:t>  White Sands Missile Range</a:t>
            </a:r>
          </a:p>
          <a:p>
            <a:pPr marL="114300" indent="-114300">
              <a:buFont typeface="Arial" pitchFamily="34" charset="0"/>
              <a:buChar char="•"/>
            </a:pPr>
            <a:r>
              <a:rPr lang="en-US" sz="1400" b="1" dirty="0" smtClean="0">
                <a:latin typeface=" Arial"/>
              </a:rPr>
              <a:t>Sub-terrain training (Caves)</a:t>
            </a:r>
          </a:p>
          <a:p>
            <a:pPr marL="114300" indent="-114300">
              <a:buFont typeface="Arial" pitchFamily="34" charset="0"/>
              <a:buChar char="•"/>
            </a:pPr>
            <a:r>
              <a:rPr lang="en-US" sz="1400" b="1" dirty="0" smtClean="0">
                <a:latin typeface=" Arial"/>
              </a:rPr>
              <a:t>High altitude training opportunities</a:t>
            </a:r>
          </a:p>
          <a:p>
            <a:pPr marL="114300" indent="-114300">
              <a:buFont typeface="Arial" pitchFamily="34" charset="0"/>
              <a:buChar char="•"/>
            </a:pPr>
            <a:r>
              <a:rPr lang="en-US" sz="1400" b="1" dirty="0" smtClean="0">
                <a:latin typeface=" Arial"/>
              </a:rPr>
              <a:t>Extensive live fire operations (air, ground, and missile)</a:t>
            </a:r>
          </a:p>
          <a:p>
            <a:pPr marL="114300" indent="-114300">
              <a:buFont typeface="Arial" pitchFamily="34" charset="0"/>
              <a:buChar char="•"/>
            </a:pPr>
            <a:r>
              <a:rPr lang="en-US" sz="1400" b="1" dirty="0" smtClean="0">
                <a:latin typeface=" Arial"/>
              </a:rPr>
              <a:t>Complex terrain and extensive maneuver area (mounted and dismounted)</a:t>
            </a:r>
          </a:p>
          <a:p>
            <a:pPr marL="114300" indent="-114300">
              <a:buFont typeface="Arial" pitchFamily="34" charset="0"/>
              <a:buChar char="•"/>
            </a:pPr>
            <a:r>
              <a:rPr lang="en-US" sz="1400" b="1" dirty="0" smtClean="0">
                <a:latin typeface=" Arial"/>
              </a:rPr>
              <a:t>E/W training and testing</a:t>
            </a:r>
          </a:p>
          <a:p>
            <a:pPr marL="114300" indent="-114300">
              <a:buFont typeface="Arial" pitchFamily="34" charset="0"/>
              <a:buChar char="•"/>
            </a:pPr>
            <a:r>
              <a:rPr lang="en-US" sz="1400" b="1" dirty="0" smtClean="0">
                <a:latin typeface=" Arial"/>
              </a:rPr>
              <a:t>Multiple drop zone locations</a:t>
            </a:r>
          </a:p>
        </p:txBody>
      </p:sp>
      <p:cxnSp>
        <p:nvCxnSpPr>
          <p:cNvPr id="65" name="Straight Connector 64"/>
          <p:cNvCxnSpPr>
            <a:stCxn id="43" idx="3"/>
          </p:cNvCxnSpPr>
          <p:nvPr/>
        </p:nvCxnSpPr>
        <p:spPr bwMode="auto">
          <a:xfrm flipV="1">
            <a:off x="4565106" y="3574588"/>
            <a:ext cx="1740201" cy="139988"/>
          </a:xfrm>
          <a:prstGeom prst="line">
            <a:avLst/>
          </a:prstGeom>
          <a:noFill/>
          <a:ln w="9525" cap="flat" cmpd="sng" algn="ctr">
            <a:noFill/>
            <a:prstDash val="solid"/>
            <a:round/>
            <a:headEnd type="none" w="med" len="med"/>
            <a:tailEnd type="none" w="med" len="med"/>
          </a:ln>
          <a:effectLst/>
        </p:spPr>
      </p:cxnSp>
      <p:cxnSp>
        <p:nvCxnSpPr>
          <p:cNvPr id="85" name="Straight Connector 84"/>
          <p:cNvCxnSpPr>
            <a:endCxn id="55" idx="1"/>
          </p:cNvCxnSpPr>
          <p:nvPr/>
        </p:nvCxnSpPr>
        <p:spPr bwMode="auto">
          <a:xfrm flipV="1">
            <a:off x="4419600" y="2473298"/>
            <a:ext cx="1905000" cy="1043338"/>
          </a:xfrm>
          <a:prstGeom prst="line">
            <a:avLst/>
          </a:prstGeom>
          <a:noFill/>
          <a:ln w="28575" cap="flat" cmpd="sng" algn="ctr">
            <a:solidFill>
              <a:schemeClr val="tx1"/>
            </a:solidFill>
            <a:prstDash val="solid"/>
            <a:round/>
            <a:headEnd type="none" w="med" len="med"/>
            <a:tailEnd type="none" w="med" len="med"/>
          </a:ln>
          <a:effectLst/>
        </p:spPr>
      </p:cxnSp>
      <p:cxnSp>
        <p:nvCxnSpPr>
          <p:cNvPr id="87" name="Straight Connector 86"/>
          <p:cNvCxnSpPr>
            <a:endCxn id="58" idx="1"/>
          </p:cNvCxnSpPr>
          <p:nvPr/>
        </p:nvCxnSpPr>
        <p:spPr bwMode="auto">
          <a:xfrm>
            <a:off x="4038600" y="4821863"/>
            <a:ext cx="1600200" cy="508576"/>
          </a:xfrm>
          <a:prstGeom prst="line">
            <a:avLst/>
          </a:prstGeom>
          <a:noFill/>
          <a:ln w="28575" cap="flat" cmpd="sng" algn="ctr">
            <a:solidFill>
              <a:schemeClr val="tx1"/>
            </a:solidFill>
            <a:prstDash val="solid"/>
            <a:round/>
            <a:headEnd type="none" w="med" len="med"/>
            <a:tailEnd type="none" w="med" len="med"/>
          </a:ln>
          <a:effectLst/>
        </p:spPr>
      </p:cxnSp>
      <p:cxnSp>
        <p:nvCxnSpPr>
          <p:cNvPr id="89" name="Straight Connector 88"/>
          <p:cNvCxnSpPr>
            <a:endCxn id="62" idx="3"/>
          </p:cNvCxnSpPr>
          <p:nvPr/>
        </p:nvCxnSpPr>
        <p:spPr bwMode="auto">
          <a:xfrm flipH="1">
            <a:off x="2743200" y="3071460"/>
            <a:ext cx="1219200" cy="205523"/>
          </a:xfrm>
          <a:prstGeom prst="line">
            <a:avLst/>
          </a:prstGeom>
          <a:noFill/>
          <a:ln w="28575" cap="flat" cmpd="sng" algn="ctr">
            <a:solidFill>
              <a:schemeClr val="tx1"/>
            </a:solidFill>
            <a:prstDash val="solid"/>
            <a:round/>
            <a:headEnd type="none" w="med" len="med"/>
            <a:tailEnd type="none" w="med" len="med"/>
          </a:ln>
          <a:effectLst/>
        </p:spPr>
      </p:cxnSp>
      <p:pic>
        <p:nvPicPr>
          <p:cNvPr id="15362" name="Picture 2" descr="http://media.dma.mil/2009/Mar/17/2000608254/-1/-1/0/090127-F-7383P-001.JPG"/>
          <p:cNvPicPr>
            <a:picLocks noChangeAspect="1" noChangeArrowheads="1"/>
          </p:cNvPicPr>
          <p:nvPr/>
        </p:nvPicPr>
        <p:blipFill>
          <a:blip r:embed="rId6" cstate="print"/>
          <a:srcRect/>
          <a:stretch>
            <a:fillRect/>
          </a:stretch>
        </p:blipFill>
        <p:spPr bwMode="auto">
          <a:xfrm>
            <a:off x="6324600" y="1058985"/>
            <a:ext cx="1032671" cy="685800"/>
          </a:xfrm>
          <a:prstGeom prst="rect">
            <a:avLst/>
          </a:prstGeom>
          <a:noFill/>
        </p:spPr>
      </p:pic>
      <p:pic>
        <p:nvPicPr>
          <p:cNvPr id="15364" name="Picture 4" descr="http://www.holloman.af.mil/shared/media/photodb/web/2012/12/121207-F-FJ989-093.jpg"/>
          <p:cNvPicPr>
            <a:picLocks noChangeAspect="1" noChangeArrowheads="1"/>
          </p:cNvPicPr>
          <p:nvPr/>
        </p:nvPicPr>
        <p:blipFill>
          <a:blip r:embed="rId7" cstate="print"/>
          <a:srcRect/>
          <a:stretch>
            <a:fillRect/>
          </a:stretch>
        </p:blipFill>
        <p:spPr bwMode="auto">
          <a:xfrm>
            <a:off x="7696200" y="830385"/>
            <a:ext cx="1119482" cy="800100"/>
          </a:xfrm>
          <a:prstGeom prst="rect">
            <a:avLst/>
          </a:prstGeom>
          <a:noFill/>
        </p:spPr>
      </p:pic>
      <p:pic>
        <p:nvPicPr>
          <p:cNvPr id="15370" name="Picture 10" descr="http://defensesystems.com/~/media/GIG/Defense%20Systems/Web/2014/SeptOct/DAGIR.png"/>
          <p:cNvPicPr>
            <a:picLocks noChangeAspect="1" noChangeArrowheads="1"/>
          </p:cNvPicPr>
          <p:nvPr/>
        </p:nvPicPr>
        <p:blipFill>
          <a:blip r:embed="rId8" cstate="print"/>
          <a:srcRect/>
          <a:stretch>
            <a:fillRect/>
          </a:stretch>
        </p:blipFill>
        <p:spPr bwMode="auto">
          <a:xfrm>
            <a:off x="7696200" y="3081794"/>
            <a:ext cx="1066800" cy="751722"/>
          </a:xfrm>
          <a:prstGeom prst="rect">
            <a:avLst/>
          </a:prstGeom>
          <a:noFill/>
        </p:spPr>
      </p:pic>
      <p:pic>
        <p:nvPicPr>
          <p:cNvPr id="15372" name="Picture 12" descr="http://images.gizmag.com/hero/gmlrs-2.jpg"/>
          <p:cNvPicPr>
            <a:picLocks noChangeAspect="1" noChangeArrowheads="1"/>
          </p:cNvPicPr>
          <p:nvPr/>
        </p:nvPicPr>
        <p:blipFill>
          <a:blip r:embed="rId9" cstate="print"/>
          <a:srcRect/>
          <a:stretch>
            <a:fillRect/>
          </a:stretch>
        </p:blipFill>
        <p:spPr bwMode="auto">
          <a:xfrm>
            <a:off x="171902" y="4869712"/>
            <a:ext cx="1405193" cy="1041990"/>
          </a:xfrm>
          <a:prstGeom prst="rect">
            <a:avLst/>
          </a:prstGeom>
          <a:noFill/>
        </p:spPr>
      </p:pic>
      <p:pic>
        <p:nvPicPr>
          <p:cNvPr id="15374" name="Picture 14" descr="http://cmsimg.defensenews.com/apps/pbcsi.dll/bilde?Site=M5&amp;Date=20141012&amp;Category=DEFREG02&amp;ArtNo=310120016&amp;Ref=AR&amp;MaxW=640&amp;Border=0&amp;New-US-Army-Concept-Highlights-Innovation-Multi-Agency-Strategy"/>
          <p:cNvPicPr>
            <a:picLocks noChangeAspect="1" noChangeArrowheads="1"/>
          </p:cNvPicPr>
          <p:nvPr/>
        </p:nvPicPr>
        <p:blipFill>
          <a:blip r:embed="rId10" cstate="print"/>
          <a:srcRect/>
          <a:stretch>
            <a:fillRect/>
          </a:stretch>
        </p:blipFill>
        <p:spPr bwMode="auto">
          <a:xfrm>
            <a:off x="1626782" y="5240496"/>
            <a:ext cx="1884694" cy="1251555"/>
          </a:xfrm>
          <a:prstGeom prst="rect">
            <a:avLst/>
          </a:prstGeom>
          <a:noFill/>
        </p:spPr>
      </p:pic>
      <p:pic>
        <p:nvPicPr>
          <p:cNvPr id="94" name="Picture 2" descr="http://usarmy.vo.llnwd.net/e2/c/images/2012/10/31/270102/original.jpg"/>
          <p:cNvPicPr>
            <a:picLocks noChangeAspect="1" noChangeArrowheads="1"/>
          </p:cNvPicPr>
          <p:nvPr/>
        </p:nvPicPr>
        <p:blipFill>
          <a:blip r:embed="rId11" cstate="print"/>
          <a:srcRect/>
          <a:stretch>
            <a:fillRect/>
          </a:stretch>
        </p:blipFill>
        <p:spPr bwMode="auto">
          <a:xfrm>
            <a:off x="154172" y="845713"/>
            <a:ext cx="1272046" cy="844866"/>
          </a:xfrm>
          <a:prstGeom prst="rect">
            <a:avLst/>
          </a:prstGeom>
          <a:noFill/>
        </p:spPr>
      </p:pic>
      <p:pic>
        <p:nvPicPr>
          <p:cNvPr id="15375" name="Picture 15" descr="C:\Users\1126276180.mil\Desktop\453480.jpg"/>
          <p:cNvPicPr>
            <a:picLocks noChangeAspect="1" noChangeArrowheads="1"/>
          </p:cNvPicPr>
          <p:nvPr/>
        </p:nvPicPr>
        <p:blipFill>
          <a:blip r:embed="rId12" cstate="print"/>
          <a:srcRect/>
          <a:stretch>
            <a:fillRect/>
          </a:stretch>
        </p:blipFill>
        <p:spPr bwMode="auto">
          <a:xfrm>
            <a:off x="2044979" y="1041335"/>
            <a:ext cx="1147484" cy="762000"/>
          </a:xfrm>
          <a:prstGeom prst="rect">
            <a:avLst/>
          </a:prstGeom>
          <a:noFill/>
        </p:spPr>
      </p:pic>
      <p:pic>
        <p:nvPicPr>
          <p:cNvPr id="15377" name="Picture 17" descr="http://upload.wikimedia.org/wikipedia/commons/f/fb/82nd_Airborne_Mass_Jump-JSOH2006.jpg"/>
          <p:cNvPicPr>
            <a:picLocks noChangeAspect="1" noChangeArrowheads="1"/>
          </p:cNvPicPr>
          <p:nvPr/>
        </p:nvPicPr>
        <p:blipFill>
          <a:blip r:embed="rId13" cstate="print"/>
          <a:srcRect/>
          <a:stretch>
            <a:fillRect/>
          </a:stretch>
        </p:blipFill>
        <p:spPr bwMode="auto">
          <a:xfrm>
            <a:off x="6096000" y="3080980"/>
            <a:ext cx="914400" cy="722588"/>
          </a:xfrm>
          <a:prstGeom prst="rect">
            <a:avLst/>
          </a:prstGeom>
          <a:noFill/>
        </p:spPr>
      </p:pic>
      <p:pic>
        <p:nvPicPr>
          <p:cNvPr id="45" name="Picture 3"/>
          <p:cNvPicPr>
            <a:picLocks noChangeAspect="1" noChangeArrowheads="1"/>
          </p:cNvPicPr>
          <p:nvPr/>
        </p:nvPicPr>
        <p:blipFill>
          <a:blip r:embed="rId14" cstate="print"/>
          <a:srcRect/>
          <a:stretch>
            <a:fillRect/>
          </a:stretch>
        </p:blipFill>
        <p:spPr bwMode="auto">
          <a:xfrm>
            <a:off x="3581400" y="5509860"/>
            <a:ext cx="1906172" cy="1034324"/>
          </a:xfrm>
          <a:prstGeom prst="rect">
            <a:avLst/>
          </a:prstGeom>
          <a:noFill/>
          <a:ln w="9525">
            <a:noFill/>
            <a:miter lim="800000"/>
            <a:headEnd/>
            <a:tailEnd/>
          </a:ln>
          <a:effectLst/>
        </p:spPr>
      </p:pic>
    </p:spTree>
    <p:extLst>
      <p:ext uri="{BB962C8B-B14F-4D97-AF65-F5344CB8AC3E}">
        <p14:creationId xmlns:p14="http://schemas.microsoft.com/office/powerpoint/2010/main" val="148704761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82685" y="48375"/>
            <a:ext cx="8229600" cy="1143000"/>
          </a:xfrm>
          <a:prstGeom prst="rect">
            <a:avLst/>
          </a:prstGeom>
          <a:ln>
            <a:noFill/>
          </a:ln>
        </p:spPr>
        <p:txBody>
          <a:bodyPr>
            <a:normAutofit/>
          </a:bodyPr>
          <a:lstStyle/>
          <a:p>
            <a:pPr algn="ctr"/>
            <a:r>
              <a:rPr lang="en-US" sz="2800" dirty="0" smtClean="0"/>
              <a:t>Army Warfighting Assessment</a:t>
            </a:r>
            <a:br>
              <a:rPr lang="en-US" sz="2800" dirty="0" smtClean="0"/>
            </a:br>
            <a:r>
              <a:rPr lang="en-US" sz="2800" dirty="0" smtClean="0"/>
              <a:t>World Class OPFOR</a:t>
            </a:r>
            <a:endParaRPr lang="en-US" sz="2800" b="1" dirty="0">
              <a:ln>
                <a:solidFill>
                  <a:sysClr val="windowText" lastClr="000000"/>
                </a:solidFill>
              </a:ln>
              <a:solidFill>
                <a:srgbClr val="FFFF00"/>
              </a:solidFill>
            </a:endParaRPr>
          </a:p>
        </p:txBody>
      </p:sp>
      <p:pic>
        <p:nvPicPr>
          <p:cNvPr id="5" name="Picture 4" descr="cyberattack_1805164b.jpg"/>
          <p:cNvPicPr>
            <a:picLocks noChangeAspect="1"/>
          </p:cNvPicPr>
          <p:nvPr/>
        </p:nvPicPr>
        <p:blipFill>
          <a:blip r:embed="rId3" cstate="email"/>
          <a:stretch>
            <a:fillRect/>
          </a:stretch>
        </p:blipFill>
        <p:spPr>
          <a:xfrm>
            <a:off x="6882277" y="589890"/>
            <a:ext cx="1777984" cy="1112674"/>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6770972" y="5715764"/>
            <a:ext cx="2220628" cy="584775"/>
          </a:xfrm>
          <a:prstGeom prst="rect">
            <a:avLst/>
          </a:prstGeom>
          <a:noFill/>
        </p:spPr>
        <p:txBody>
          <a:bodyPr wrap="square" rtlCol="0">
            <a:spAutoFit/>
          </a:bodyPr>
          <a:lstStyle/>
          <a:p>
            <a:pPr algn="ctr"/>
            <a:r>
              <a:rPr lang="en-US" sz="1600" b="1" i="1" dirty="0" smtClean="0">
                <a:solidFill>
                  <a:srgbClr val="FF0000"/>
                </a:solidFill>
                <a:effectLst>
                  <a:outerShdw blurRad="38100" dist="38100" dir="2700000" algn="tl">
                    <a:srgbClr val="000000">
                      <a:alpha val="43137"/>
                    </a:srgbClr>
                  </a:outerShdw>
                </a:effectLst>
              </a:rPr>
              <a:t>Threat Computer Network Operations</a:t>
            </a:r>
            <a:endParaRPr lang="en-US" sz="1600" b="1" i="1" dirty="0">
              <a:solidFill>
                <a:srgbClr val="FF0000"/>
              </a:solidFill>
              <a:effectLst>
                <a:outerShdw blurRad="38100" dist="38100" dir="2700000" algn="tl">
                  <a:srgbClr val="000000">
                    <a:alpha val="43137"/>
                  </a:srgbClr>
                </a:outerShdw>
              </a:effectLst>
            </a:endParaRPr>
          </a:p>
        </p:txBody>
      </p:sp>
      <p:pic>
        <p:nvPicPr>
          <p:cNvPr id="7" name="Picture 6"/>
          <p:cNvPicPr>
            <a:picLocks noChangeAspect="1" noChangeArrowheads="1"/>
          </p:cNvPicPr>
          <p:nvPr/>
        </p:nvPicPr>
        <p:blipFill>
          <a:blip r:embed="rId4" cstate="email"/>
          <a:srcRect/>
          <a:stretch>
            <a:fillRect/>
          </a:stretch>
        </p:blipFill>
        <p:spPr bwMode="auto">
          <a:xfrm>
            <a:off x="6881851" y="3729138"/>
            <a:ext cx="2287586" cy="2043607"/>
          </a:xfrm>
          <a:prstGeom prst="rect">
            <a:avLst/>
          </a:prstGeom>
          <a:noFill/>
          <a:ln w="9525">
            <a:noFill/>
            <a:miter lim="800000"/>
            <a:headEnd/>
            <a:tailEnd/>
          </a:ln>
          <a:effectLst/>
        </p:spPr>
      </p:pic>
      <p:sp>
        <p:nvSpPr>
          <p:cNvPr id="8" name="TextBox 7"/>
          <p:cNvSpPr txBox="1"/>
          <p:nvPr/>
        </p:nvSpPr>
        <p:spPr>
          <a:xfrm>
            <a:off x="6852823" y="2889735"/>
            <a:ext cx="2178240" cy="830997"/>
          </a:xfrm>
          <a:prstGeom prst="rect">
            <a:avLst/>
          </a:prstGeom>
          <a:noFill/>
        </p:spPr>
        <p:txBody>
          <a:bodyPr wrap="square" rtlCol="0">
            <a:spAutoFit/>
          </a:bodyPr>
          <a:lstStyle/>
          <a:p>
            <a:pPr algn="ctr"/>
            <a:r>
              <a:rPr lang="en-US" sz="1600" b="1" i="1" dirty="0" smtClean="0">
                <a:solidFill>
                  <a:srgbClr val="FF0000"/>
                </a:solidFill>
                <a:effectLst>
                  <a:outerShdw blurRad="38100" dist="38100" dir="2700000" algn="tl">
                    <a:srgbClr val="000000">
                      <a:alpha val="43137"/>
                    </a:srgbClr>
                  </a:outerShdw>
                </a:effectLst>
              </a:rPr>
              <a:t>Live, Virtual, &amp; Constructive</a:t>
            </a:r>
          </a:p>
          <a:p>
            <a:pPr algn="ctr"/>
            <a:r>
              <a:rPr lang="en-US" sz="1600" b="1" i="1" dirty="0" smtClean="0">
                <a:solidFill>
                  <a:srgbClr val="FF0000"/>
                </a:solidFill>
                <a:effectLst>
                  <a:outerShdw blurRad="38100" dist="38100" dir="2700000" algn="tl">
                    <a:srgbClr val="000000">
                      <a:alpha val="43137"/>
                    </a:srgbClr>
                  </a:outerShdw>
                </a:effectLst>
              </a:rPr>
              <a:t> Integration</a:t>
            </a:r>
            <a:endParaRPr lang="en-US" sz="1600" b="1" i="1" dirty="0">
              <a:solidFill>
                <a:srgbClr val="FF0000"/>
              </a:solidFill>
              <a:effectLst>
                <a:outerShdw blurRad="38100" dist="38100" dir="2700000" algn="tl">
                  <a:srgbClr val="000000">
                    <a:alpha val="43137"/>
                  </a:srgbClr>
                </a:outerShdw>
              </a:effectLst>
            </a:endParaRPr>
          </a:p>
        </p:txBody>
      </p:sp>
      <p:sp>
        <p:nvSpPr>
          <p:cNvPr id="26" name="TextBox 25"/>
          <p:cNvSpPr txBox="1"/>
          <p:nvPr/>
        </p:nvSpPr>
        <p:spPr>
          <a:xfrm>
            <a:off x="3231321" y="1044093"/>
            <a:ext cx="2209800" cy="400110"/>
          </a:xfrm>
          <a:prstGeom prst="rect">
            <a:avLst/>
          </a:prstGeom>
          <a:solidFill>
            <a:schemeClr val="bg1"/>
          </a:solidFill>
        </p:spPr>
        <p:txBody>
          <a:bodyPr wrap="square" rtlCol="0">
            <a:spAutoFit/>
          </a:bodyPr>
          <a:lstStyle/>
          <a:p>
            <a:pPr algn="ctr"/>
            <a:r>
              <a:rPr lang="en-US" sz="2000" b="1" dirty="0" smtClean="0"/>
              <a:t>Soldiers: ~700</a:t>
            </a:r>
          </a:p>
        </p:txBody>
      </p:sp>
      <p:pic>
        <p:nvPicPr>
          <p:cNvPr id="14" name="Picture 13" descr="Technicals.jpg"/>
          <p:cNvPicPr>
            <a:picLocks noChangeAspect="1"/>
          </p:cNvPicPr>
          <p:nvPr/>
        </p:nvPicPr>
        <p:blipFill>
          <a:blip r:embed="rId5" cstate="email"/>
          <a:srcRect/>
          <a:stretch>
            <a:fillRect/>
          </a:stretch>
        </p:blipFill>
        <p:spPr>
          <a:xfrm>
            <a:off x="64812" y="5394036"/>
            <a:ext cx="2064836" cy="1111885"/>
          </a:xfrm>
          <a:prstGeom prst="rect">
            <a:avLst/>
          </a:prstGeom>
          <a:ln>
            <a:solidFill>
              <a:schemeClr val="tx1"/>
            </a:solidFill>
          </a:ln>
        </p:spPr>
      </p:pic>
      <p:sp>
        <p:nvSpPr>
          <p:cNvPr id="15" name="TextBox 14"/>
          <p:cNvSpPr txBox="1"/>
          <p:nvPr/>
        </p:nvSpPr>
        <p:spPr>
          <a:xfrm>
            <a:off x="1097347" y="6271168"/>
            <a:ext cx="1113062" cy="277000"/>
          </a:xfrm>
          <a:prstGeom prst="rect">
            <a:avLst/>
          </a:prstGeom>
          <a:solidFill>
            <a:schemeClr val="bg1"/>
          </a:solidFill>
        </p:spPr>
        <p:txBody>
          <a:bodyPr wrap="none" rtlCol="0">
            <a:spAutoFit/>
          </a:bodyPr>
          <a:lstStyle/>
          <a:p>
            <a:r>
              <a:rPr lang="en-US" sz="1200" dirty="0" smtClean="0">
                <a:ln>
                  <a:solidFill>
                    <a:sysClr val="windowText" lastClr="000000"/>
                  </a:solidFill>
                </a:ln>
                <a:solidFill>
                  <a:schemeClr val="bg1"/>
                </a:solidFill>
              </a:rPr>
              <a:t>Technicals (x6)</a:t>
            </a:r>
            <a:endParaRPr lang="en-US" sz="1200" dirty="0">
              <a:ln>
                <a:solidFill>
                  <a:sysClr val="windowText" lastClr="000000"/>
                </a:solidFill>
              </a:ln>
              <a:solidFill>
                <a:schemeClr val="bg1"/>
              </a:solidFill>
            </a:endParaRPr>
          </a:p>
        </p:txBody>
      </p:sp>
      <p:pic>
        <p:nvPicPr>
          <p:cNvPr id="37" name="Picture 2" descr="C:\Users\1154016194.MIL\Desktop\VISMOD Pictures\T722.JPG"/>
          <p:cNvPicPr>
            <a:picLocks noChangeAspect="1" noChangeArrowheads="1"/>
          </p:cNvPicPr>
          <p:nvPr/>
        </p:nvPicPr>
        <p:blipFill>
          <a:blip r:embed="rId6" cstate="email"/>
          <a:srcRect/>
          <a:stretch>
            <a:fillRect/>
          </a:stretch>
        </p:blipFill>
        <p:spPr bwMode="auto">
          <a:xfrm>
            <a:off x="79924" y="3943507"/>
            <a:ext cx="2064835" cy="1350404"/>
          </a:xfrm>
          <a:prstGeom prst="rect">
            <a:avLst/>
          </a:prstGeom>
          <a:noFill/>
          <a:ln>
            <a:solidFill>
              <a:schemeClr val="tx1"/>
            </a:solidFill>
          </a:ln>
        </p:spPr>
      </p:pic>
      <p:pic>
        <p:nvPicPr>
          <p:cNvPr id="35" name="Picture 5" descr="C:\Users\1154016194.MIL\Desktop\VISMOD Pictures\BMP1.JPG"/>
          <p:cNvPicPr>
            <a:picLocks noChangeAspect="1" noChangeArrowheads="1"/>
          </p:cNvPicPr>
          <p:nvPr/>
        </p:nvPicPr>
        <p:blipFill>
          <a:blip r:embed="rId7" cstate="email"/>
          <a:srcRect/>
          <a:stretch>
            <a:fillRect/>
          </a:stretch>
        </p:blipFill>
        <p:spPr bwMode="auto">
          <a:xfrm>
            <a:off x="85809" y="2143958"/>
            <a:ext cx="2058952" cy="1434930"/>
          </a:xfrm>
          <a:prstGeom prst="rect">
            <a:avLst/>
          </a:prstGeom>
          <a:noFill/>
          <a:ln>
            <a:solidFill>
              <a:schemeClr val="tx1"/>
            </a:solidFill>
          </a:ln>
        </p:spPr>
      </p:pic>
      <p:sp>
        <p:nvSpPr>
          <p:cNvPr id="36" name="TextBox 35"/>
          <p:cNvSpPr txBox="1"/>
          <p:nvPr/>
        </p:nvSpPr>
        <p:spPr>
          <a:xfrm>
            <a:off x="706251" y="3249701"/>
            <a:ext cx="562975" cy="276999"/>
          </a:xfrm>
          <a:prstGeom prst="rect">
            <a:avLst/>
          </a:prstGeom>
          <a:solidFill>
            <a:schemeClr val="bg1"/>
          </a:solidFill>
        </p:spPr>
        <p:txBody>
          <a:bodyPr wrap="none" rtlCol="0">
            <a:spAutoFit/>
          </a:bodyPr>
          <a:lstStyle/>
          <a:p>
            <a:r>
              <a:rPr lang="en-US" sz="1200" dirty="0" smtClean="0">
                <a:ln>
                  <a:solidFill>
                    <a:sysClr val="windowText" lastClr="000000"/>
                  </a:solidFill>
                </a:ln>
                <a:solidFill>
                  <a:schemeClr val="bg1"/>
                </a:solidFill>
              </a:rPr>
              <a:t>M2A3</a:t>
            </a:r>
            <a:endParaRPr lang="en-US" sz="1200" dirty="0">
              <a:ln>
                <a:solidFill>
                  <a:sysClr val="windowText" lastClr="000000"/>
                </a:solidFill>
              </a:ln>
              <a:solidFill>
                <a:schemeClr val="bg1"/>
              </a:solidFill>
            </a:endParaRPr>
          </a:p>
        </p:txBody>
      </p:sp>
      <p:pic>
        <p:nvPicPr>
          <p:cNvPr id="33" name="Picture 7" descr="C:\Users\1154016194.MIL\Desktop\VISMOD Pictures\BRDM.JPG"/>
          <p:cNvPicPr>
            <a:picLocks noChangeAspect="1" noChangeArrowheads="1"/>
          </p:cNvPicPr>
          <p:nvPr/>
        </p:nvPicPr>
        <p:blipFill>
          <a:blip r:embed="rId8" cstate="email"/>
          <a:srcRect/>
          <a:stretch>
            <a:fillRect/>
          </a:stretch>
        </p:blipFill>
        <p:spPr bwMode="auto">
          <a:xfrm>
            <a:off x="105798" y="741583"/>
            <a:ext cx="2038961" cy="1158667"/>
          </a:xfrm>
          <a:prstGeom prst="rect">
            <a:avLst/>
          </a:prstGeom>
          <a:noFill/>
          <a:ln>
            <a:solidFill>
              <a:schemeClr val="tx1"/>
            </a:solidFill>
          </a:ln>
        </p:spPr>
      </p:pic>
      <p:sp>
        <p:nvSpPr>
          <p:cNvPr id="34" name="TextBox 33"/>
          <p:cNvSpPr txBox="1"/>
          <p:nvPr/>
        </p:nvSpPr>
        <p:spPr>
          <a:xfrm>
            <a:off x="1349894" y="1606315"/>
            <a:ext cx="801320" cy="276999"/>
          </a:xfrm>
          <a:prstGeom prst="rect">
            <a:avLst/>
          </a:prstGeom>
          <a:solidFill>
            <a:schemeClr val="bg1"/>
          </a:solidFill>
        </p:spPr>
        <p:txBody>
          <a:bodyPr wrap="square" rtlCol="0">
            <a:spAutoFit/>
          </a:bodyPr>
          <a:lstStyle/>
          <a:p>
            <a:r>
              <a:rPr lang="en-US" sz="1200" dirty="0" smtClean="0">
                <a:ln>
                  <a:solidFill>
                    <a:sysClr val="windowText" lastClr="000000"/>
                  </a:solidFill>
                </a:ln>
                <a:solidFill>
                  <a:schemeClr val="bg1"/>
                </a:solidFill>
              </a:rPr>
              <a:t>HMMWV</a:t>
            </a:r>
            <a:endParaRPr lang="en-US" sz="1200" dirty="0">
              <a:ln>
                <a:solidFill>
                  <a:sysClr val="windowText" lastClr="000000"/>
                </a:solidFill>
              </a:ln>
              <a:solidFill>
                <a:schemeClr val="bg1"/>
              </a:solidFill>
            </a:endParaRPr>
          </a:p>
        </p:txBody>
      </p:sp>
      <p:sp>
        <p:nvSpPr>
          <p:cNvPr id="32" name="TextBox 31"/>
          <p:cNvSpPr txBox="1"/>
          <p:nvPr/>
        </p:nvSpPr>
        <p:spPr>
          <a:xfrm>
            <a:off x="6947403" y="1674031"/>
            <a:ext cx="1905000" cy="1200329"/>
          </a:xfrm>
          <a:prstGeom prst="rect">
            <a:avLst/>
          </a:prstGeom>
          <a:noFill/>
        </p:spPr>
        <p:txBody>
          <a:bodyPr wrap="square" rtlCol="0">
            <a:spAutoFit/>
          </a:bodyPr>
          <a:lstStyle/>
          <a:p>
            <a:pPr algn="ctr"/>
            <a:r>
              <a:rPr lang="en-US" b="1" i="1" dirty="0" smtClean="0">
                <a:solidFill>
                  <a:srgbClr val="FF0000"/>
                </a:solidFill>
                <a:effectLst>
                  <a:outerShdw blurRad="38100" dist="38100" dir="2700000" algn="tl">
                    <a:srgbClr val="000000">
                      <a:alpha val="43137"/>
                    </a:srgbClr>
                  </a:outerShdw>
                </a:effectLst>
              </a:rPr>
              <a:t>Decisive Action Training Environment (DATE)</a:t>
            </a:r>
            <a:endParaRPr lang="en-US" b="1" i="1" dirty="0">
              <a:solidFill>
                <a:srgbClr val="FF0000"/>
              </a:solidFill>
              <a:effectLst>
                <a:outerShdw blurRad="38100" dist="38100" dir="2700000" algn="tl">
                  <a:srgbClr val="000000">
                    <a:alpha val="43137"/>
                  </a:srgbClr>
                </a:outerShdw>
              </a:effectLst>
            </a:endParaRPr>
          </a:p>
        </p:txBody>
      </p:sp>
      <p:pic>
        <p:nvPicPr>
          <p:cNvPr id="8699" name="Picture 507"/>
          <p:cNvPicPr>
            <a:picLocks noChangeAspect="1" noChangeArrowheads="1"/>
          </p:cNvPicPr>
          <p:nvPr/>
        </p:nvPicPr>
        <p:blipFill>
          <a:blip r:embed="rId9" cstate="print"/>
          <a:srcRect/>
          <a:stretch>
            <a:fillRect/>
          </a:stretch>
        </p:blipFill>
        <p:spPr bwMode="auto">
          <a:xfrm>
            <a:off x="2354534" y="4373502"/>
            <a:ext cx="1273748" cy="1762566"/>
          </a:xfrm>
          <a:prstGeom prst="rect">
            <a:avLst/>
          </a:prstGeom>
          <a:noFill/>
          <a:ln w="9525">
            <a:noFill/>
            <a:miter lim="800000"/>
            <a:headEnd/>
            <a:tailEnd/>
          </a:ln>
          <a:effectLst>
            <a:glow rad="139700">
              <a:schemeClr val="accent2">
                <a:satMod val="175000"/>
                <a:alpha val="40000"/>
              </a:schemeClr>
            </a:glow>
          </a:effectLst>
        </p:spPr>
      </p:pic>
      <p:sp>
        <p:nvSpPr>
          <p:cNvPr id="8700" name="Freeform 508"/>
          <p:cNvSpPr>
            <a:spLocks noEditPoints="1"/>
          </p:cNvSpPr>
          <p:nvPr/>
        </p:nvSpPr>
        <p:spPr bwMode="auto">
          <a:xfrm>
            <a:off x="2347650" y="4366860"/>
            <a:ext cx="1285224" cy="1773638"/>
          </a:xfrm>
          <a:custGeom>
            <a:avLst/>
            <a:gdLst/>
            <a:ahLst/>
            <a:cxnLst>
              <a:cxn ang="0">
                <a:pos x="0" y="8"/>
              </a:cxn>
              <a:cxn ang="0">
                <a:pos x="8" y="0"/>
              </a:cxn>
              <a:cxn ang="0">
                <a:pos x="3312" y="0"/>
              </a:cxn>
              <a:cxn ang="0">
                <a:pos x="3320" y="8"/>
              </a:cxn>
              <a:cxn ang="0">
                <a:pos x="3320" y="4750"/>
              </a:cxn>
              <a:cxn ang="0">
                <a:pos x="3312" y="4758"/>
              </a:cxn>
              <a:cxn ang="0">
                <a:pos x="8" y="4758"/>
              </a:cxn>
              <a:cxn ang="0">
                <a:pos x="0" y="4750"/>
              </a:cxn>
              <a:cxn ang="0">
                <a:pos x="0" y="8"/>
              </a:cxn>
              <a:cxn ang="0">
                <a:pos x="16" y="4750"/>
              </a:cxn>
              <a:cxn ang="0">
                <a:pos x="8" y="4741"/>
              </a:cxn>
              <a:cxn ang="0">
                <a:pos x="3312" y="4741"/>
              </a:cxn>
              <a:cxn ang="0">
                <a:pos x="3303" y="4750"/>
              </a:cxn>
              <a:cxn ang="0">
                <a:pos x="3303" y="8"/>
              </a:cxn>
              <a:cxn ang="0">
                <a:pos x="3312" y="16"/>
              </a:cxn>
              <a:cxn ang="0">
                <a:pos x="8" y="16"/>
              </a:cxn>
              <a:cxn ang="0">
                <a:pos x="16" y="8"/>
              </a:cxn>
              <a:cxn ang="0">
                <a:pos x="16" y="4750"/>
              </a:cxn>
            </a:cxnLst>
            <a:rect l="0" t="0" r="r" b="b"/>
            <a:pathLst>
              <a:path w="3320" h="4758">
                <a:moveTo>
                  <a:pt x="0" y="8"/>
                </a:moveTo>
                <a:cubicBezTo>
                  <a:pt x="0" y="4"/>
                  <a:pt x="4" y="0"/>
                  <a:pt x="8" y="0"/>
                </a:cubicBezTo>
                <a:lnTo>
                  <a:pt x="3312" y="0"/>
                </a:lnTo>
                <a:cubicBezTo>
                  <a:pt x="3316" y="0"/>
                  <a:pt x="3320" y="4"/>
                  <a:pt x="3320" y="8"/>
                </a:cubicBezTo>
                <a:lnTo>
                  <a:pt x="3320" y="4750"/>
                </a:lnTo>
                <a:cubicBezTo>
                  <a:pt x="3320" y="4754"/>
                  <a:pt x="3316" y="4758"/>
                  <a:pt x="3312" y="4758"/>
                </a:cubicBezTo>
                <a:lnTo>
                  <a:pt x="8" y="4758"/>
                </a:lnTo>
                <a:cubicBezTo>
                  <a:pt x="4" y="4758"/>
                  <a:pt x="0" y="4754"/>
                  <a:pt x="0" y="4750"/>
                </a:cubicBezTo>
                <a:lnTo>
                  <a:pt x="0" y="8"/>
                </a:lnTo>
                <a:close/>
                <a:moveTo>
                  <a:pt x="16" y="4750"/>
                </a:moveTo>
                <a:lnTo>
                  <a:pt x="8" y="4741"/>
                </a:lnTo>
                <a:lnTo>
                  <a:pt x="3312" y="4741"/>
                </a:lnTo>
                <a:lnTo>
                  <a:pt x="3303" y="4750"/>
                </a:lnTo>
                <a:lnTo>
                  <a:pt x="3303" y="8"/>
                </a:lnTo>
                <a:lnTo>
                  <a:pt x="3312" y="16"/>
                </a:lnTo>
                <a:lnTo>
                  <a:pt x="8" y="16"/>
                </a:lnTo>
                <a:lnTo>
                  <a:pt x="16" y="8"/>
                </a:lnTo>
                <a:lnTo>
                  <a:pt x="16" y="4750"/>
                </a:lnTo>
                <a:close/>
              </a:path>
            </a:pathLst>
          </a:custGeom>
          <a:solidFill>
            <a:srgbClr val="000000"/>
          </a:solidFill>
          <a:ln w="0" cap="flat">
            <a:solidFill>
              <a:srgbClr val="000000"/>
            </a:solidFill>
            <a:prstDash val="solid"/>
            <a:round/>
            <a:headEnd/>
            <a:tailEnd/>
          </a:ln>
          <a:effectLst>
            <a:glow rad="139700">
              <a:srgbClr val="7030A0">
                <a:alpha val="40000"/>
              </a:srgbClr>
            </a:glow>
          </a:effectLst>
        </p:spPr>
        <p:txBody>
          <a:bodyPr vert="horz" wrap="square" lIns="91440" tIns="45720" rIns="91440" bIns="45720" numCol="1" anchor="t" anchorCtr="0" compatLnSpc="1">
            <a:prstTxWarp prst="textNoShape">
              <a:avLst/>
            </a:prstTxWarp>
          </a:bodyPr>
          <a:lstStyle/>
          <a:p>
            <a:endParaRPr lang="en-US" dirty="0"/>
          </a:p>
        </p:txBody>
      </p:sp>
      <p:sp>
        <p:nvSpPr>
          <p:cNvPr id="8707" name="Rectangle 515"/>
          <p:cNvSpPr>
            <a:spLocks noChangeArrowheads="1"/>
          </p:cNvSpPr>
          <p:nvPr/>
        </p:nvSpPr>
        <p:spPr bwMode="auto">
          <a:xfrm>
            <a:off x="2515914" y="6298713"/>
            <a:ext cx="934423"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1" dirty="0" smtClean="0">
                <a:solidFill>
                  <a:srgbClr val="000000"/>
                </a:solidFill>
                <a:latin typeface="Calibri" pitchFamily="34" charset="0"/>
                <a:cs typeface="Arial" pitchFamily="34" charset="0"/>
              </a:rPr>
              <a:t>Insurgents</a:t>
            </a:r>
            <a:r>
              <a:rPr kumimoji="0" lang="en-US" sz="1600" b="1" i="0" u="none" strike="noStrike" cap="none" normalizeH="0" baseline="0" dirty="0" smtClean="0">
                <a:ln>
                  <a:noFill/>
                </a:ln>
                <a:solidFill>
                  <a:srgbClr val="000000"/>
                </a:solidFill>
                <a:effectLst/>
                <a:latin typeface="Calibri" pitchFamily="34" charset="0"/>
                <a:cs typeface="Arial" pitchFamily="34" charset="0"/>
              </a:rPr>
              <a:t> </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8717" name="Rectangle 525"/>
          <p:cNvSpPr>
            <a:spLocks noChangeArrowheads="1"/>
          </p:cNvSpPr>
          <p:nvPr/>
        </p:nvSpPr>
        <p:spPr bwMode="auto">
          <a:xfrm>
            <a:off x="5594808" y="6276042"/>
            <a:ext cx="105856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1" dirty="0" smtClean="0">
                <a:solidFill>
                  <a:srgbClr val="000000"/>
                </a:solidFill>
                <a:latin typeface="Calibri" pitchFamily="34" charset="0"/>
                <a:cs typeface="Arial" pitchFamily="34" charset="0"/>
              </a:rPr>
              <a:t>Host Nation</a:t>
            </a:r>
            <a:r>
              <a:rPr kumimoji="0" lang="en-US" sz="1600" b="1" i="0" u="none" strike="noStrike" cap="none" normalizeH="0" baseline="0" dirty="0" smtClean="0">
                <a:ln>
                  <a:noFill/>
                </a:ln>
                <a:solidFill>
                  <a:srgbClr val="000000"/>
                </a:solidFill>
                <a:effectLst/>
                <a:latin typeface="Calibri" pitchFamily="34" charset="0"/>
                <a:cs typeface="Arial" pitchFamily="34" charset="0"/>
              </a:rPr>
              <a:t> </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pic>
        <p:nvPicPr>
          <p:cNvPr id="8720" name="Picture 528"/>
          <p:cNvPicPr>
            <a:picLocks noChangeAspect="1" noChangeArrowheads="1"/>
          </p:cNvPicPr>
          <p:nvPr/>
        </p:nvPicPr>
        <p:blipFill>
          <a:blip r:embed="rId10" cstate="print"/>
          <a:srcRect/>
          <a:stretch>
            <a:fillRect/>
          </a:stretch>
        </p:blipFill>
        <p:spPr bwMode="auto">
          <a:xfrm>
            <a:off x="5497335" y="4368130"/>
            <a:ext cx="1264567" cy="1790132"/>
          </a:xfrm>
          <a:prstGeom prst="rect">
            <a:avLst/>
          </a:prstGeom>
          <a:noFill/>
          <a:ln w="9525">
            <a:noFill/>
            <a:miter lim="800000"/>
            <a:headEnd/>
            <a:tailEnd/>
          </a:ln>
          <a:effectLst>
            <a:glow rad="139700">
              <a:srgbClr val="00B050">
                <a:alpha val="40000"/>
              </a:srgbClr>
            </a:glow>
          </a:effectLst>
        </p:spPr>
      </p:pic>
      <p:sp>
        <p:nvSpPr>
          <p:cNvPr id="8721" name="Freeform 529"/>
          <p:cNvSpPr>
            <a:spLocks noEditPoints="1"/>
          </p:cNvSpPr>
          <p:nvPr/>
        </p:nvSpPr>
        <p:spPr bwMode="auto">
          <a:xfrm>
            <a:off x="5483565" y="4354360"/>
            <a:ext cx="1292107" cy="1817673"/>
          </a:xfrm>
          <a:custGeom>
            <a:avLst/>
            <a:gdLst/>
            <a:ahLst/>
            <a:cxnLst>
              <a:cxn ang="0">
                <a:pos x="0" y="16"/>
              </a:cxn>
              <a:cxn ang="0">
                <a:pos x="17" y="0"/>
              </a:cxn>
              <a:cxn ang="0">
                <a:pos x="3318" y="0"/>
              </a:cxn>
              <a:cxn ang="0">
                <a:pos x="3335" y="16"/>
              </a:cxn>
              <a:cxn ang="0">
                <a:pos x="3335" y="4684"/>
              </a:cxn>
              <a:cxn ang="0">
                <a:pos x="3318" y="4701"/>
              </a:cxn>
              <a:cxn ang="0">
                <a:pos x="17" y="4701"/>
              </a:cxn>
              <a:cxn ang="0">
                <a:pos x="0" y="4684"/>
              </a:cxn>
              <a:cxn ang="0">
                <a:pos x="0" y="16"/>
              </a:cxn>
              <a:cxn ang="0">
                <a:pos x="33" y="4684"/>
              </a:cxn>
              <a:cxn ang="0">
                <a:pos x="17" y="4667"/>
              </a:cxn>
              <a:cxn ang="0">
                <a:pos x="3318" y="4667"/>
              </a:cxn>
              <a:cxn ang="0">
                <a:pos x="3302" y="4684"/>
              </a:cxn>
              <a:cxn ang="0">
                <a:pos x="3302" y="16"/>
              </a:cxn>
              <a:cxn ang="0">
                <a:pos x="3318" y="33"/>
              </a:cxn>
              <a:cxn ang="0">
                <a:pos x="17" y="33"/>
              </a:cxn>
              <a:cxn ang="0">
                <a:pos x="33" y="16"/>
              </a:cxn>
              <a:cxn ang="0">
                <a:pos x="33" y="4684"/>
              </a:cxn>
            </a:cxnLst>
            <a:rect l="0" t="0" r="r" b="b"/>
            <a:pathLst>
              <a:path w="3335" h="4701">
                <a:moveTo>
                  <a:pt x="0" y="16"/>
                </a:moveTo>
                <a:cubicBezTo>
                  <a:pt x="0" y="7"/>
                  <a:pt x="7" y="0"/>
                  <a:pt x="17" y="0"/>
                </a:cubicBezTo>
                <a:lnTo>
                  <a:pt x="3318" y="0"/>
                </a:lnTo>
                <a:cubicBezTo>
                  <a:pt x="3327" y="0"/>
                  <a:pt x="3335" y="7"/>
                  <a:pt x="3335" y="16"/>
                </a:cubicBezTo>
                <a:lnTo>
                  <a:pt x="3335" y="4684"/>
                </a:lnTo>
                <a:cubicBezTo>
                  <a:pt x="3335" y="4693"/>
                  <a:pt x="3327" y="4701"/>
                  <a:pt x="3318" y="4701"/>
                </a:cubicBezTo>
                <a:lnTo>
                  <a:pt x="17" y="4701"/>
                </a:lnTo>
                <a:cubicBezTo>
                  <a:pt x="7" y="4701"/>
                  <a:pt x="0" y="4693"/>
                  <a:pt x="0" y="4684"/>
                </a:cubicBezTo>
                <a:lnTo>
                  <a:pt x="0" y="16"/>
                </a:lnTo>
                <a:close/>
                <a:moveTo>
                  <a:pt x="33" y="4684"/>
                </a:moveTo>
                <a:lnTo>
                  <a:pt x="17" y="4667"/>
                </a:lnTo>
                <a:lnTo>
                  <a:pt x="3318" y="4667"/>
                </a:lnTo>
                <a:lnTo>
                  <a:pt x="3302" y="4684"/>
                </a:lnTo>
                <a:lnTo>
                  <a:pt x="3302" y="16"/>
                </a:lnTo>
                <a:lnTo>
                  <a:pt x="3318" y="33"/>
                </a:lnTo>
                <a:lnTo>
                  <a:pt x="17" y="33"/>
                </a:lnTo>
                <a:lnTo>
                  <a:pt x="33" y="16"/>
                </a:lnTo>
                <a:lnTo>
                  <a:pt x="33" y="4684"/>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8729" name="Picture 537"/>
          <p:cNvPicPr>
            <a:picLocks noChangeAspect="1" noChangeArrowheads="1"/>
          </p:cNvPicPr>
          <p:nvPr/>
        </p:nvPicPr>
        <p:blipFill>
          <a:blip r:embed="rId11" cstate="print"/>
          <a:srcRect/>
          <a:stretch>
            <a:fillRect/>
          </a:stretch>
        </p:blipFill>
        <p:spPr bwMode="auto">
          <a:xfrm>
            <a:off x="3894594" y="4374324"/>
            <a:ext cx="1319648" cy="1769477"/>
          </a:xfrm>
          <a:prstGeom prst="rect">
            <a:avLst/>
          </a:prstGeom>
          <a:noFill/>
          <a:ln w="9525">
            <a:noFill/>
            <a:miter lim="800000"/>
            <a:headEnd/>
            <a:tailEnd/>
          </a:ln>
          <a:effectLst>
            <a:glow rad="139700">
              <a:srgbClr val="FF0000">
                <a:alpha val="40000"/>
              </a:srgbClr>
            </a:glow>
          </a:effectLst>
        </p:spPr>
      </p:pic>
      <p:sp>
        <p:nvSpPr>
          <p:cNvPr id="8730" name="Freeform 538"/>
          <p:cNvSpPr>
            <a:spLocks noEditPoints="1"/>
          </p:cNvSpPr>
          <p:nvPr/>
        </p:nvSpPr>
        <p:spPr bwMode="auto">
          <a:xfrm>
            <a:off x="3885414" y="4365144"/>
            <a:ext cx="1340304" cy="1787838"/>
          </a:xfrm>
          <a:custGeom>
            <a:avLst/>
            <a:gdLst/>
            <a:ahLst/>
            <a:cxnLst>
              <a:cxn ang="0">
                <a:pos x="0" y="13"/>
              </a:cxn>
              <a:cxn ang="0">
                <a:pos x="12" y="0"/>
              </a:cxn>
              <a:cxn ang="0">
                <a:pos x="3449" y="0"/>
              </a:cxn>
              <a:cxn ang="0">
                <a:pos x="3461" y="13"/>
              </a:cxn>
              <a:cxn ang="0">
                <a:pos x="3461" y="4615"/>
              </a:cxn>
              <a:cxn ang="0">
                <a:pos x="3449" y="4628"/>
              </a:cxn>
              <a:cxn ang="0">
                <a:pos x="12" y="4628"/>
              </a:cxn>
              <a:cxn ang="0">
                <a:pos x="0" y="4615"/>
              </a:cxn>
              <a:cxn ang="0">
                <a:pos x="0" y="13"/>
              </a:cxn>
              <a:cxn ang="0">
                <a:pos x="25" y="4615"/>
              </a:cxn>
              <a:cxn ang="0">
                <a:pos x="12" y="4603"/>
              </a:cxn>
              <a:cxn ang="0">
                <a:pos x="3449" y="4603"/>
              </a:cxn>
              <a:cxn ang="0">
                <a:pos x="3436" y="4615"/>
              </a:cxn>
              <a:cxn ang="0">
                <a:pos x="3436" y="13"/>
              </a:cxn>
              <a:cxn ang="0">
                <a:pos x="3449" y="25"/>
              </a:cxn>
              <a:cxn ang="0">
                <a:pos x="12" y="25"/>
              </a:cxn>
              <a:cxn ang="0">
                <a:pos x="25" y="13"/>
              </a:cxn>
              <a:cxn ang="0">
                <a:pos x="25" y="4615"/>
              </a:cxn>
            </a:cxnLst>
            <a:rect l="0" t="0" r="r" b="b"/>
            <a:pathLst>
              <a:path w="3461" h="4628">
                <a:moveTo>
                  <a:pt x="0" y="13"/>
                </a:moveTo>
                <a:cubicBezTo>
                  <a:pt x="0" y="6"/>
                  <a:pt x="5" y="0"/>
                  <a:pt x="12" y="0"/>
                </a:cubicBezTo>
                <a:lnTo>
                  <a:pt x="3449" y="0"/>
                </a:lnTo>
                <a:cubicBezTo>
                  <a:pt x="3456" y="0"/>
                  <a:pt x="3461" y="6"/>
                  <a:pt x="3461" y="13"/>
                </a:cubicBezTo>
                <a:lnTo>
                  <a:pt x="3461" y="4615"/>
                </a:lnTo>
                <a:cubicBezTo>
                  <a:pt x="3461" y="4622"/>
                  <a:pt x="3456" y="4628"/>
                  <a:pt x="3449" y="4628"/>
                </a:cubicBezTo>
                <a:lnTo>
                  <a:pt x="12" y="4628"/>
                </a:lnTo>
                <a:cubicBezTo>
                  <a:pt x="5" y="4628"/>
                  <a:pt x="0" y="4622"/>
                  <a:pt x="0" y="4615"/>
                </a:cubicBezTo>
                <a:lnTo>
                  <a:pt x="0" y="13"/>
                </a:lnTo>
                <a:close/>
                <a:moveTo>
                  <a:pt x="25" y="4615"/>
                </a:moveTo>
                <a:lnTo>
                  <a:pt x="12" y="4603"/>
                </a:lnTo>
                <a:lnTo>
                  <a:pt x="3449" y="4603"/>
                </a:lnTo>
                <a:lnTo>
                  <a:pt x="3436" y="4615"/>
                </a:lnTo>
                <a:lnTo>
                  <a:pt x="3436" y="13"/>
                </a:lnTo>
                <a:lnTo>
                  <a:pt x="3449" y="25"/>
                </a:lnTo>
                <a:lnTo>
                  <a:pt x="12" y="25"/>
                </a:lnTo>
                <a:lnTo>
                  <a:pt x="25" y="13"/>
                </a:lnTo>
                <a:lnTo>
                  <a:pt x="25" y="4615"/>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9" name="Rectangle 525"/>
          <p:cNvSpPr>
            <a:spLocks noChangeArrowheads="1"/>
          </p:cNvSpPr>
          <p:nvPr/>
        </p:nvSpPr>
        <p:spPr bwMode="auto">
          <a:xfrm>
            <a:off x="3978720" y="6291156"/>
            <a:ext cx="112659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1" dirty="0" smtClean="0">
                <a:solidFill>
                  <a:srgbClr val="000000"/>
                </a:solidFill>
                <a:latin typeface="Calibri" pitchFamily="34" charset="0"/>
                <a:cs typeface="Arial" pitchFamily="34" charset="0"/>
              </a:rPr>
              <a:t>Conventional</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38" name="TextBox 37"/>
          <p:cNvSpPr txBox="1"/>
          <p:nvPr/>
        </p:nvSpPr>
        <p:spPr>
          <a:xfrm>
            <a:off x="368535" y="4951814"/>
            <a:ext cx="981359" cy="276999"/>
          </a:xfrm>
          <a:prstGeom prst="rect">
            <a:avLst/>
          </a:prstGeom>
          <a:solidFill>
            <a:schemeClr val="bg1"/>
          </a:solidFill>
        </p:spPr>
        <p:txBody>
          <a:bodyPr wrap="none" rtlCol="0">
            <a:spAutoFit/>
          </a:bodyPr>
          <a:lstStyle/>
          <a:p>
            <a:r>
              <a:rPr lang="en-US" sz="1200" dirty="0" smtClean="0">
                <a:ln>
                  <a:solidFill>
                    <a:sysClr val="windowText" lastClr="000000"/>
                  </a:solidFill>
                </a:ln>
                <a:solidFill>
                  <a:schemeClr val="bg1"/>
                </a:solidFill>
              </a:rPr>
              <a:t>T-72 (M1A2)</a:t>
            </a:r>
            <a:endParaRPr lang="en-US" sz="1200" dirty="0">
              <a:ln>
                <a:solidFill>
                  <a:sysClr val="windowText" lastClr="000000"/>
                </a:solidFill>
              </a:ln>
              <a:solidFill>
                <a:schemeClr val="bg1"/>
              </a:solidFill>
            </a:endParaRPr>
          </a:p>
        </p:txBody>
      </p:sp>
      <p:pic>
        <p:nvPicPr>
          <p:cNvPr id="61" name="Picture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30638" y="2343151"/>
            <a:ext cx="2971799"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2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73500" y="2387601"/>
            <a:ext cx="2808287"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 name="Picture 2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65388" y="2633663"/>
            <a:ext cx="957262"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72" name="Picture 3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80075" y="1995488"/>
            <a:ext cx="107791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75" name="Picture 3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87688" y="1954851"/>
            <a:ext cx="11572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79" name="Freeform 37"/>
          <p:cNvSpPr>
            <a:spLocks noEditPoints="1"/>
          </p:cNvSpPr>
          <p:nvPr/>
        </p:nvSpPr>
        <p:spPr bwMode="auto">
          <a:xfrm>
            <a:off x="2360613" y="1833563"/>
            <a:ext cx="4437062" cy="2005013"/>
          </a:xfrm>
          <a:custGeom>
            <a:avLst/>
            <a:gdLst>
              <a:gd name="T0" fmla="*/ 0 w 6448"/>
              <a:gd name="T1" fmla="*/ 24 h 2864"/>
              <a:gd name="T2" fmla="*/ 24 w 6448"/>
              <a:gd name="T3" fmla="*/ 0 h 2864"/>
              <a:gd name="T4" fmla="*/ 6424 w 6448"/>
              <a:gd name="T5" fmla="*/ 0 h 2864"/>
              <a:gd name="T6" fmla="*/ 6448 w 6448"/>
              <a:gd name="T7" fmla="*/ 24 h 2864"/>
              <a:gd name="T8" fmla="*/ 6448 w 6448"/>
              <a:gd name="T9" fmla="*/ 2840 h 2864"/>
              <a:gd name="T10" fmla="*/ 6424 w 6448"/>
              <a:gd name="T11" fmla="*/ 2864 h 2864"/>
              <a:gd name="T12" fmla="*/ 24 w 6448"/>
              <a:gd name="T13" fmla="*/ 2864 h 2864"/>
              <a:gd name="T14" fmla="*/ 0 w 6448"/>
              <a:gd name="T15" fmla="*/ 2840 h 2864"/>
              <a:gd name="T16" fmla="*/ 0 w 6448"/>
              <a:gd name="T17" fmla="*/ 24 h 2864"/>
              <a:gd name="T18" fmla="*/ 48 w 6448"/>
              <a:gd name="T19" fmla="*/ 2840 h 2864"/>
              <a:gd name="T20" fmla="*/ 24 w 6448"/>
              <a:gd name="T21" fmla="*/ 2816 h 2864"/>
              <a:gd name="T22" fmla="*/ 6424 w 6448"/>
              <a:gd name="T23" fmla="*/ 2816 h 2864"/>
              <a:gd name="T24" fmla="*/ 6400 w 6448"/>
              <a:gd name="T25" fmla="*/ 2840 h 2864"/>
              <a:gd name="T26" fmla="*/ 6400 w 6448"/>
              <a:gd name="T27" fmla="*/ 24 h 2864"/>
              <a:gd name="T28" fmla="*/ 6424 w 6448"/>
              <a:gd name="T29" fmla="*/ 48 h 2864"/>
              <a:gd name="T30" fmla="*/ 24 w 6448"/>
              <a:gd name="T31" fmla="*/ 48 h 2864"/>
              <a:gd name="T32" fmla="*/ 48 w 6448"/>
              <a:gd name="T33" fmla="*/ 24 h 2864"/>
              <a:gd name="T34" fmla="*/ 48 w 6448"/>
              <a:gd name="T35" fmla="*/ 2840 h 2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48" h="2864">
                <a:moveTo>
                  <a:pt x="0" y="24"/>
                </a:moveTo>
                <a:cubicBezTo>
                  <a:pt x="0" y="11"/>
                  <a:pt x="11" y="0"/>
                  <a:pt x="24" y="0"/>
                </a:cubicBezTo>
                <a:lnTo>
                  <a:pt x="6424" y="0"/>
                </a:lnTo>
                <a:cubicBezTo>
                  <a:pt x="6438" y="0"/>
                  <a:pt x="6448" y="11"/>
                  <a:pt x="6448" y="24"/>
                </a:cubicBezTo>
                <a:lnTo>
                  <a:pt x="6448" y="2840"/>
                </a:lnTo>
                <a:cubicBezTo>
                  <a:pt x="6448" y="2854"/>
                  <a:pt x="6438" y="2864"/>
                  <a:pt x="6424" y="2864"/>
                </a:cubicBezTo>
                <a:lnTo>
                  <a:pt x="24" y="2864"/>
                </a:lnTo>
                <a:cubicBezTo>
                  <a:pt x="11" y="2864"/>
                  <a:pt x="0" y="2854"/>
                  <a:pt x="0" y="2840"/>
                </a:cubicBezTo>
                <a:lnTo>
                  <a:pt x="0" y="24"/>
                </a:lnTo>
                <a:close/>
                <a:moveTo>
                  <a:pt x="48" y="2840"/>
                </a:moveTo>
                <a:lnTo>
                  <a:pt x="24" y="2816"/>
                </a:lnTo>
                <a:lnTo>
                  <a:pt x="6424" y="2816"/>
                </a:lnTo>
                <a:lnTo>
                  <a:pt x="6400" y="2840"/>
                </a:lnTo>
                <a:lnTo>
                  <a:pt x="6400" y="24"/>
                </a:lnTo>
                <a:lnTo>
                  <a:pt x="6424" y="48"/>
                </a:lnTo>
                <a:lnTo>
                  <a:pt x="24" y="48"/>
                </a:lnTo>
                <a:lnTo>
                  <a:pt x="48" y="24"/>
                </a:lnTo>
                <a:lnTo>
                  <a:pt x="48" y="2840"/>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8680" name="Picture 3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59275" y="1849438"/>
            <a:ext cx="102235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82" name="Picture 4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81488" y="2062163"/>
            <a:ext cx="1166812"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84" name="Rectangle 42"/>
          <p:cNvSpPr>
            <a:spLocks noChangeArrowheads="1"/>
          </p:cNvSpPr>
          <p:nvPr/>
        </p:nvSpPr>
        <p:spPr bwMode="auto">
          <a:xfrm>
            <a:off x="4318908" y="1903413"/>
            <a:ext cx="9255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dirty="0" smtClean="0">
                <a:ln>
                  <a:noFill/>
                </a:ln>
                <a:solidFill>
                  <a:srgbClr val="FF0000"/>
                </a:solidFill>
                <a:effectLst/>
                <a:latin typeface="Calibri" panose="020F0502020204030204" pitchFamily="34" charset="0"/>
              </a:rPr>
              <a:t>Integrated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685" name="Rectangle 43"/>
          <p:cNvSpPr>
            <a:spLocks noChangeArrowheads="1"/>
          </p:cNvSpPr>
          <p:nvPr/>
        </p:nvSpPr>
        <p:spPr bwMode="auto">
          <a:xfrm>
            <a:off x="4400778" y="2116138"/>
            <a:ext cx="10795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dirty="0" smtClean="0">
                <a:ln>
                  <a:noFill/>
                </a:ln>
                <a:solidFill>
                  <a:srgbClr val="FF0000"/>
                </a:solidFill>
                <a:effectLst/>
                <a:latin typeface="Calibri" panose="020F0502020204030204" pitchFamily="34" charset="0"/>
              </a:rPr>
              <a:t>Threat Force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8686" name="Picture 4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27350" y="2309813"/>
            <a:ext cx="51752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88" name="Picture 4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86038" y="2454276"/>
            <a:ext cx="120015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90" name="Picture 4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717800" y="2600326"/>
            <a:ext cx="925512"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93" name="Rectangle 51"/>
          <p:cNvSpPr>
            <a:spLocks noChangeArrowheads="1"/>
          </p:cNvSpPr>
          <p:nvPr/>
        </p:nvSpPr>
        <p:spPr bwMode="auto">
          <a:xfrm>
            <a:off x="2652713" y="2492376"/>
            <a:ext cx="5482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1" u="none" strike="noStrike" cap="none" normalizeH="0" baseline="0" dirty="0" smtClean="0">
                <a:ln>
                  <a:noFill/>
                </a:ln>
                <a:solidFill>
                  <a:srgbClr val="FF0000"/>
                </a:solidFill>
                <a:effectLst/>
                <a:latin typeface="Calibri" panose="020F0502020204030204" pitchFamily="34" charset="0"/>
              </a:rPr>
              <a:t>Electronic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694" name="Rectangle 52"/>
          <p:cNvSpPr>
            <a:spLocks noChangeArrowheads="1"/>
          </p:cNvSpPr>
          <p:nvPr/>
        </p:nvSpPr>
        <p:spPr bwMode="auto">
          <a:xfrm>
            <a:off x="2536825" y="2717010"/>
            <a:ext cx="8255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1" u="none" strike="noStrike" cap="none" normalizeH="0" baseline="0" dirty="0" smtClean="0">
                <a:ln>
                  <a:noFill/>
                </a:ln>
                <a:solidFill>
                  <a:srgbClr val="FF0000"/>
                </a:solidFill>
                <a:effectLst/>
                <a:latin typeface="Calibri" panose="020F0502020204030204" pitchFamily="34" charset="0"/>
              </a:rPr>
              <a:t>Attack Systems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8695" name="Picture 5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691187" y="1827213"/>
            <a:ext cx="108902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1" name="Rectangle 57"/>
          <p:cNvSpPr>
            <a:spLocks noChangeArrowheads="1"/>
          </p:cNvSpPr>
          <p:nvPr/>
        </p:nvSpPr>
        <p:spPr bwMode="auto">
          <a:xfrm>
            <a:off x="5768411" y="1846262"/>
            <a:ext cx="9633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kumimoji="0" lang="en-US" altLang="en-US" sz="1000" b="1" i="1" u="none" strike="noStrike" cap="none" normalizeH="0" baseline="0" dirty="0" smtClean="0">
                <a:ln>
                  <a:noFill/>
                </a:ln>
                <a:solidFill>
                  <a:srgbClr val="FF0000"/>
                </a:solidFill>
                <a:effectLst/>
                <a:latin typeface="Calibri" panose="020F0502020204030204" pitchFamily="34" charset="0"/>
              </a:rPr>
              <a:t>Intercept &amp; </a:t>
            </a:r>
            <a:r>
              <a:rPr lang="en-US" altLang="en-US" sz="1000" b="1" i="1" dirty="0" smtClean="0">
                <a:solidFill>
                  <a:srgbClr val="FF0000"/>
                </a:solidFill>
                <a:latin typeface="Calibri" panose="020F0502020204030204" pitchFamily="34" charset="0"/>
              </a:rPr>
              <a:t>Direction </a:t>
            </a:r>
            <a:r>
              <a:rPr lang="en-US" altLang="en-US" sz="1000" b="1" i="1" dirty="0">
                <a:solidFill>
                  <a:srgbClr val="FF0000"/>
                </a:solidFill>
                <a:latin typeface="Calibri" panose="020F0502020204030204" pitchFamily="34" charset="0"/>
              </a:rPr>
              <a:t>Finding</a:t>
            </a:r>
            <a:endParaRPr lang="en-US" altLang="en-US" sz="1000" dirty="0"/>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chemeClr val="tx1"/>
              </a:solidFill>
              <a:effectLst/>
            </a:endParaRPr>
          </a:p>
        </p:txBody>
      </p:sp>
      <p:sp>
        <p:nvSpPr>
          <p:cNvPr id="8714" name="Rectangle 67"/>
          <p:cNvSpPr>
            <a:spLocks noChangeArrowheads="1"/>
          </p:cNvSpPr>
          <p:nvPr/>
        </p:nvSpPr>
        <p:spPr bwMode="auto">
          <a:xfrm>
            <a:off x="3653288" y="2289814"/>
            <a:ext cx="5338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1" u="none" strike="noStrike" cap="none" normalizeH="0" baseline="0" dirty="0" smtClean="0">
                <a:ln>
                  <a:noFill/>
                </a:ln>
                <a:solidFill>
                  <a:srgbClr val="FF0000"/>
                </a:solidFill>
                <a:effectLst/>
                <a:latin typeface="Calibri" panose="020F0502020204030204" pitchFamily="34" charset="0"/>
              </a:rPr>
              <a:t>D-40/TUD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3" name="Rectangle 69"/>
          <p:cNvSpPr>
            <a:spLocks noChangeArrowheads="1"/>
          </p:cNvSpPr>
          <p:nvPr/>
        </p:nvSpPr>
        <p:spPr bwMode="auto">
          <a:xfrm>
            <a:off x="2228850" y="1778001"/>
            <a:ext cx="755650" cy="4524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70"/>
          <p:cNvSpPr>
            <a:spLocks noEditPoints="1"/>
          </p:cNvSpPr>
          <p:nvPr/>
        </p:nvSpPr>
        <p:spPr bwMode="auto">
          <a:xfrm>
            <a:off x="2216150" y="1763713"/>
            <a:ext cx="781050" cy="481013"/>
          </a:xfrm>
          <a:custGeom>
            <a:avLst/>
            <a:gdLst>
              <a:gd name="T0" fmla="*/ 0 w 9100"/>
              <a:gd name="T1" fmla="*/ 150 h 5146"/>
              <a:gd name="T2" fmla="*/ 150 w 9100"/>
              <a:gd name="T3" fmla="*/ 0 h 5146"/>
              <a:gd name="T4" fmla="*/ 8950 w 9100"/>
              <a:gd name="T5" fmla="*/ 0 h 5146"/>
              <a:gd name="T6" fmla="*/ 9100 w 9100"/>
              <a:gd name="T7" fmla="*/ 150 h 5146"/>
              <a:gd name="T8" fmla="*/ 9100 w 9100"/>
              <a:gd name="T9" fmla="*/ 4996 h 5146"/>
              <a:gd name="T10" fmla="*/ 8950 w 9100"/>
              <a:gd name="T11" fmla="*/ 5146 h 5146"/>
              <a:gd name="T12" fmla="*/ 150 w 9100"/>
              <a:gd name="T13" fmla="*/ 5146 h 5146"/>
              <a:gd name="T14" fmla="*/ 0 w 9100"/>
              <a:gd name="T15" fmla="*/ 4996 h 5146"/>
              <a:gd name="T16" fmla="*/ 0 w 9100"/>
              <a:gd name="T17" fmla="*/ 150 h 5146"/>
              <a:gd name="T18" fmla="*/ 300 w 9100"/>
              <a:gd name="T19" fmla="*/ 4996 h 5146"/>
              <a:gd name="T20" fmla="*/ 150 w 9100"/>
              <a:gd name="T21" fmla="*/ 4846 h 5146"/>
              <a:gd name="T22" fmla="*/ 8950 w 9100"/>
              <a:gd name="T23" fmla="*/ 4846 h 5146"/>
              <a:gd name="T24" fmla="*/ 8800 w 9100"/>
              <a:gd name="T25" fmla="*/ 4996 h 5146"/>
              <a:gd name="T26" fmla="*/ 8800 w 9100"/>
              <a:gd name="T27" fmla="*/ 150 h 5146"/>
              <a:gd name="T28" fmla="*/ 8950 w 9100"/>
              <a:gd name="T29" fmla="*/ 300 h 5146"/>
              <a:gd name="T30" fmla="*/ 150 w 9100"/>
              <a:gd name="T31" fmla="*/ 300 h 5146"/>
              <a:gd name="T32" fmla="*/ 300 w 9100"/>
              <a:gd name="T33" fmla="*/ 150 h 5146"/>
              <a:gd name="T34" fmla="*/ 300 w 9100"/>
              <a:gd name="T35" fmla="*/ 4996 h 5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00" h="5146">
                <a:moveTo>
                  <a:pt x="0" y="150"/>
                </a:moveTo>
                <a:cubicBezTo>
                  <a:pt x="0" y="67"/>
                  <a:pt x="68" y="0"/>
                  <a:pt x="150" y="0"/>
                </a:cubicBezTo>
                <a:lnTo>
                  <a:pt x="8950" y="0"/>
                </a:lnTo>
                <a:cubicBezTo>
                  <a:pt x="9033" y="0"/>
                  <a:pt x="9100" y="67"/>
                  <a:pt x="9100" y="150"/>
                </a:cubicBezTo>
                <a:lnTo>
                  <a:pt x="9100" y="4996"/>
                </a:lnTo>
                <a:cubicBezTo>
                  <a:pt x="9100" y="5079"/>
                  <a:pt x="9033" y="5146"/>
                  <a:pt x="8950" y="5146"/>
                </a:cubicBezTo>
                <a:lnTo>
                  <a:pt x="150" y="5146"/>
                </a:lnTo>
                <a:cubicBezTo>
                  <a:pt x="68" y="5146"/>
                  <a:pt x="0" y="5079"/>
                  <a:pt x="0" y="4996"/>
                </a:cubicBezTo>
                <a:lnTo>
                  <a:pt x="0" y="150"/>
                </a:lnTo>
                <a:close/>
                <a:moveTo>
                  <a:pt x="300" y="4996"/>
                </a:moveTo>
                <a:lnTo>
                  <a:pt x="150" y="4846"/>
                </a:lnTo>
                <a:lnTo>
                  <a:pt x="8950" y="4846"/>
                </a:lnTo>
                <a:lnTo>
                  <a:pt x="8800" y="4996"/>
                </a:lnTo>
                <a:lnTo>
                  <a:pt x="8800" y="150"/>
                </a:lnTo>
                <a:lnTo>
                  <a:pt x="8950" y="300"/>
                </a:lnTo>
                <a:lnTo>
                  <a:pt x="150" y="300"/>
                </a:lnTo>
                <a:lnTo>
                  <a:pt x="300" y="150"/>
                </a:lnTo>
                <a:lnTo>
                  <a:pt x="300" y="4996"/>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57" name="Picture 73"/>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224088" y="1954213"/>
            <a:ext cx="6667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Rectangle 75"/>
          <p:cNvSpPr>
            <a:spLocks noChangeArrowheads="1"/>
          </p:cNvSpPr>
          <p:nvPr/>
        </p:nvSpPr>
        <p:spPr bwMode="auto">
          <a:xfrm>
            <a:off x="2289175" y="1860553"/>
            <a:ext cx="6746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1" u="none" strike="noStrike" cap="none" normalizeH="0" baseline="0" dirty="0" smtClean="0">
                <a:ln>
                  <a:noFill/>
                </a:ln>
                <a:solidFill>
                  <a:srgbClr val="FF0000"/>
                </a:solidFill>
                <a:effectLst/>
                <a:latin typeface="Calibri" panose="020F0502020204030204" pitchFamily="34" charset="0"/>
              </a:rPr>
              <a:t>Electronic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0" name="Rectangle 76"/>
          <p:cNvSpPr>
            <a:spLocks noChangeArrowheads="1"/>
          </p:cNvSpPr>
          <p:nvPr/>
        </p:nvSpPr>
        <p:spPr bwMode="auto">
          <a:xfrm>
            <a:off x="2312988" y="2035178"/>
            <a:ext cx="5619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1" u="none" strike="noStrike" cap="none" normalizeH="0" baseline="0" dirty="0" smtClean="0">
                <a:ln>
                  <a:noFill/>
                </a:ln>
                <a:solidFill>
                  <a:srgbClr val="FF0000"/>
                </a:solidFill>
                <a:effectLst/>
                <a:latin typeface="Calibri" panose="020F0502020204030204" pitchFamily="34" charset="0"/>
              </a:rPr>
              <a:t>Warfare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8521889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0624" y="-1800"/>
            <a:ext cx="8229600" cy="1143000"/>
          </a:xfrm>
          <a:prstGeom prst="rect">
            <a:avLst/>
          </a:prstGeom>
        </p:spPr>
        <p:txBody>
          <a:bodyPr/>
          <a:lstStyle/>
          <a:p>
            <a:pPr algn="ctr"/>
            <a:r>
              <a:rPr lang="en-US" sz="2800" dirty="0" smtClean="0"/>
              <a:t>Army Warfighting Assessment</a:t>
            </a:r>
            <a:r>
              <a:rPr lang="en-US" sz="2800" dirty="0"/>
              <a:t/>
            </a:r>
            <a:br>
              <a:rPr lang="en-US" sz="2800" dirty="0"/>
            </a:br>
            <a:r>
              <a:rPr lang="en-US" sz="2800" dirty="0" smtClean="0"/>
              <a:t>Multinational Participants October 2016</a:t>
            </a:r>
            <a:endParaRPr lang="en-US" sz="2800" u="sng" dirty="0">
              <a:effectLst>
                <a:outerShdw blurRad="38100" dist="38100" dir="2700000" algn="tl">
                  <a:srgbClr val="000000">
                    <a:alpha val="43137"/>
                  </a:srgbClr>
                </a:outerShdw>
              </a:effectLst>
            </a:endParaRPr>
          </a:p>
        </p:txBody>
      </p:sp>
      <p:grpSp>
        <p:nvGrpSpPr>
          <p:cNvPr id="3" name="Group 33"/>
          <p:cNvGrpSpPr/>
          <p:nvPr/>
        </p:nvGrpSpPr>
        <p:grpSpPr>
          <a:xfrm>
            <a:off x="600225" y="1703662"/>
            <a:ext cx="1054127" cy="3352800"/>
            <a:chOff x="374724" y="2514600"/>
            <a:chExt cx="1054127" cy="3352800"/>
          </a:xfrm>
        </p:grpSpPr>
        <p:pic>
          <p:nvPicPr>
            <p:cNvPr id="4" name="Picture 1"/>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187" y="3501545"/>
              <a:ext cx="512064" cy="3108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6"/>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6787" y="4013130"/>
              <a:ext cx="512064" cy="31473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20"/>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190" y="5563233"/>
              <a:ext cx="512064" cy="3041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3"/>
            <p:cNvPicPr>
              <a:picLocks/>
            </p:cNvPicPr>
            <p:nvPr/>
          </p:nvPicPr>
          <p:blipFill rotWithShape="1">
            <a:blip r:embed="rId6" cstate="print">
              <a:extLst>
                <a:ext uri="{28A0092B-C50C-407E-A947-70E740481C1C}">
                  <a14:useLocalDpi xmlns:a14="http://schemas.microsoft.com/office/drawing/2010/main" val="0"/>
                </a:ext>
              </a:extLst>
            </a:blip>
            <a:srcRect b="182"/>
            <a:stretch/>
          </p:blipFill>
          <p:spPr bwMode="auto">
            <a:xfrm>
              <a:off x="914400" y="2514600"/>
              <a:ext cx="512064" cy="31089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6"/>
            <p:cNvPicPr>
              <a:picLock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6780" y="2986123"/>
              <a:ext cx="512064" cy="3108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17"/>
            <p:cNvPicPr>
              <a:picLocks/>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9661" y="4532389"/>
              <a:ext cx="512064" cy="31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21"/>
            <p:cNvPicPr>
              <a:picLocks/>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6779" y="5047811"/>
              <a:ext cx="512064" cy="3108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 name="TextBox 18"/>
            <p:cNvSpPr txBox="1">
              <a:spLocks/>
            </p:cNvSpPr>
            <p:nvPr/>
          </p:nvSpPr>
          <p:spPr>
            <a:xfrm flipH="1">
              <a:off x="374724" y="3497516"/>
              <a:ext cx="518463" cy="318035"/>
            </a:xfrm>
            <a:prstGeom prst="rect">
              <a:avLst/>
            </a:prstGeom>
            <a:solidFill>
              <a:srgbClr val="3A0557"/>
            </a:solidFill>
            <a:ln w="12700" cap="flat" cmpd="sng" algn="ctr">
              <a:solidFill>
                <a:srgbClr val="3C1A56"/>
              </a:solidFill>
              <a:prstDash val="solid"/>
              <a:round/>
              <a:headEnd type="none" w="sm" len="sm"/>
              <a:tailEnd type="none" w="sm" len="sm"/>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defPPr>
                <a:defRPr lang="en-US"/>
              </a:defPPr>
              <a:lvl1pPr algn="ctr" eaLnBrk="0" hangingPunct="0">
                <a:defRPr sz="1050">
                  <a:solidFill>
                    <a:srgbClr val="FFFFFF"/>
                  </a:solidFill>
                  <a:latin typeface="Calibri" panose="020F0502020204030204" pitchFamily="34" charset="0"/>
                </a:defRPr>
              </a:lvl1pPr>
            </a:lstStyle>
            <a:p>
              <a:r>
                <a:rPr lang="en-US" sz="900" dirty="0"/>
                <a:t>CAN</a:t>
              </a:r>
            </a:p>
          </p:txBody>
        </p:sp>
        <p:sp>
          <p:nvSpPr>
            <p:cNvPr id="20" name="TextBox 19"/>
            <p:cNvSpPr txBox="1">
              <a:spLocks/>
            </p:cNvSpPr>
            <p:nvPr/>
          </p:nvSpPr>
          <p:spPr>
            <a:xfrm flipH="1">
              <a:off x="374724" y="4013130"/>
              <a:ext cx="528347" cy="315658"/>
            </a:xfrm>
            <a:prstGeom prst="rect">
              <a:avLst/>
            </a:prstGeom>
            <a:solidFill>
              <a:srgbClr val="3A0557"/>
            </a:solidFill>
            <a:ln w="12700" cap="flat" cmpd="sng" algn="ctr">
              <a:solidFill>
                <a:srgbClr val="3C1A56"/>
              </a:solidFill>
              <a:prstDash val="solid"/>
              <a:round/>
              <a:headEnd type="none" w="sm" len="sm"/>
              <a:tailEnd type="none" w="sm" len="sm"/>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defPPr>
                <a:defRPr lang="en-US"/>
              </a:defPPr>
              <a:lvl1pPr algn="ctr" eaLnBrk="0" hangingPunct="0">
                <a:defRPr sz="1050">
                  <a:solidFill>
                    <a:srgbClr val="FFFFFF"/>
                  </a:solidFill>
                  <a:latin typeface="Calibri" panose="020F0502020204030204" pitchFamily="34" charset="0"/>
                </a:defRPr>
              </a:lvl1pPr>
            </a:lstStyle>
            <a:p>
              <a:r>
                <a:rPr lang="en-US" sz="900" dirty="0"/>
                <a:t>DNK</a:t>
              </a:r>
            </a:p>
          </p:txBody>
        </p:sp>
        <p:sp>
          <p:nvSpPr>
            <p:cNvPr id="21" name="TextBox 20"/>
            <p:cNvSpPr txBox="1">
              <a:spLocks/>
            </p:cNvSpPr>
            <p:nvPr/>
          </p:nvSpPr>
          <p:spPr>
            <a:xfrm flipH="1">
              <a:off x="374724" y="5556504"/>
              <a:ext cx="518463" cy="310896"/>
            </a:xfrm>
            <a:prstGeom prst="rect">
              <a:avLst/>
            </a:prstGeom>
            <a:solidFill>
              <a:srgbClr val="3A0557"/>
            </a:solidFill>
            <a:ln w="12700" cap="flat" cmpd="sng" algn="ctr">
              <a:solidFill>
                <a:srgbClr val="3C1A56"/>
              </a:solidFill>
              <a:prstDash val="solid"/>
              <a:round/>
              <a:headEnd type="none" w="sm" len="sm"/>
              <a:tailEnd type="none" w="sm" len="sm"/>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defPPr>
                <a:defRPr lang="en-US"/>
              </a:defPPr>
              <a:lvl1pPr algn="ctr" eaLnBrk="0" hangingPunct="0">
                <a:defRPr sz="1050">
                  <a:solidFill>
                    <a:srgbClr val="FFFFFF"/>
                  </a:solidFill>
                  <a:latin typeface="Calibri" panose="020F0502020204030204" pitchFamily="34" charset="0"/>
                </a:defRPr>
              </a:lvl1pPr>
            </a:lstStyle>
            <a:p>
              <a:r>
                <a:rPr lang="en-US" sz="900" dirty="0"/>
                <a:t>DEU</a:t>
              </a:r>
            </a:p>
          </p:txBody>
        </p:sp>
        <p:sp>
          <p:nvSpPr>
            <p:cNvPr id="25" name="TextBox 24"/>
            <p:cNvSpPr txBox="1">
              <a:spLocks/>
            </p:cNvSpPr>
            <p:nvPr/>
          </p:nvSpPr>
          <p:spPr>
            <a:xfrm flipH="1">
              <a:off x="381000" y="2514600"/>
              <a:ext cx="512064" cy="317804"/>
            </a:xfrm>
            <a:prstGeom prst="rect">
              <a:avLst/>
            </a:prstGeom>
            <a:solidFill>
              <a:srgbClr val="3A0557"/>
            </a:solidFill>
            <a:ln w="12700" cap="flat" cmpd="sng" algn="ctr">
              <a:solidFill>
                <a:srgbClr val="3C1A56"/>
              </a:solidFill>
              <a:prstDash val="solid"/>
              <a:round/>
              <a:headEnd type="none" w="sm" len="sm"/>
              <a:tailEnd type="none" w="sm" len="sm"/>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defPPr>
                <a:defRPr lang="en-US"/>
              </a:defPPr>
              <a:lvl1pPr algn="ctr" eaLnBrk="0" hangingPunct="0">
                <a:defRPr sz="1050">
                  <a:solidFill>
                    <a:srgbClr val="FFFFFF"/>
                  </a:solidFill>
                  <a:latin typeface="Calibri" panose="020F0502020204030204" pitchFamily="34" charset="0"/>
                </a:defRPr>
              </a:lvl1pPr>
            </a:lstStyle>
            <a:p>
              <a:r>
                <a:rPr lang="en-US" sz="900" dirty="0"/>
                <a:t>AUS</a:t>
              </a:r>
            </a:p>
          </p:txBody>
        </p:sp>
        <p:sp>
          <p:nvSpPr>
            <p:cNvPr id="28" name="TextBox 27"/>
            <p:cNvSpPr txBox="1">
              <a:spLocks/>
            </p:cNvSpPr>
            <p:nvPr/>
          </p:nvSpPr>
          <p:spPr>
            <a:xfrm flipH="1">
              <a:off x="374724" y="2982691"/>
              <a:ext cx="516130" cy="317246"/>
            </a:xfrm>
            <a:prstGeom prst="rect">
              <a:avLst/>
            </a:prstGeom>
            <a:solidFill>
              <a:srgbClr val="3A0557"/>
            </a:solidFill>
            <a:ln w="12700" cap="flat" cmpd="sng" algn="ctr">
              <a:solidFill>
                <a:srgbClr val="3C1A56"/>
              </a:solidFill>
              <a:prstDash val="solid"/>
              <a:round/>
              <a:headEnd type="none" w="sm" len="sm"/>
              <a:tailEnd type="none" w="sm" len="sm"/>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defPPr>
                <a:defRPr lang="en-US"/>
              </a:defPPr>
              <a:lvl1pPr algn="ctr" eaLnBrk="0" hangingPunct="0">
                <a:defRPr sz="1050">
                  <a:solidFill>
                    <a:srgbClr val="FFFFFF"/>
                  </a:solidFill>
                  <a:latin typeface="Calibri" panose="020F0502020204030204" pitchFamily="34" charset="0"/>
                </a:defRPr>
              </a:lvl1pPr>
            </a:lstStyle>
            <a:p>
              <a:r>
                <a:rPr lang="en-US" sz="900" dirty="0"/>
                <a:t>BEL</a:t>
              </a:r>
            </a:p>
          </p:txBody>
        </p:sp>
        <p:sp>
          <p:nvSpPr>
            <p:cNvPr id="29" name="TextBox 28"/>
            <p:cNvSpPr txBox="1">
              <a:spLocks/>
            </p:cNvSpPr>
            <p:nvPr/>
          </p:nvSpPr>
          <p:spPr>
            <a:xfrm flipH="1">
              <a:off x="374724" y="4531130"/>
              <a:ext cx="516130" cy="319145"/>
            </a:xfrm>
            <a:prstGeom prst="rect">
              <a:avLst/>
            </a:prstGeom>
            <a:solidFill>
              <a:srgbClr val="3A0557"/>
            </a:solidFill>
            <a:ln w="12700" cap="flat" cmpd="sng" algn="ctr">
              <a:solidFill>
                <a:srgbClr val="3C1A56"/>
              </a:solidFill>
              <a:prstDash val="solid"/>
              <a:round/>
              <a:headEnd type="none" w="sm" len="sm"/>
              <a:tailEnd type="none" w="sm" len="sm"/>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defPPr>
                <a:defRPr lang="en-US"/>
              </a:defPPr>
              <a:lvl1pPr algn="ctr" eaLnBrk="0" hangingPunct="0">
                <a:defRPr sz="1050">
                  <a:solidFill>
                    <a:srgbClr val="FFFFFF"/>
                  </a:solidFill>
                  <a:latin typeface="Calibri" panose="020F0502020204030204" pitchFamily="34" charset="0"/>
                </a:defRPr>
              </a:lvl1pPr>
            </a:lstStyle>
            <a:p>
              <a:r>
                <a:rPr lang="en-US" sz="900" dirty="0"/>
                <a:t>FIN</a:t>
              </a:r>
            </a:p>
          </p:txBody>
        </p:sp>
        <p:sp>
          <p:nvSpPr>
            <p:cNvPr id="30" name="TextBox 29"/>
            <p:cNvSpPr txBox="1">
              <a:spLocks/>
            </p:cNvSpPr>
            <p:nvPr/>
          </p:nvSpPr>
          <p:spPr>
            <a:xfrm flipH="1">
              <a:off x="374724" y="5043091"/>
              <a:ext cx="518339" cy="315834"/>
            </a:xfrm>
            <a:prstGeom prst="rect">
              <a:avLst/>
            </a:prstGeom>
            <a:solidFill>
              <a:srgbClr val="3A0557"/>
            </a:solidFill>
            <a:ln w="12700" cap="flat" cmpd="sng" algn="ctr">
              <a:solidFill>
                <a:srgbClr val="3C1A56"/>
              </a:solidFill>
              <a:prstDash val="solid"/>
              <a:round/>
              <a:headEnd type="none" w="sm" len="sm"/>
              <a:tailEnd type="none" w="sm" len="sm"/>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defPPr>
                <a:defRPr lang="en-US"/>
              </a:defPPr>
              <a:lvl1pPr algn="ctr" eaLnBrk="0" hangingPunct="0">
                <a:defRPr sz="1050">
                  <a:solidFill>
                    <a:srgbClr val="FFFFFF"/>
                  </a:solidFill>
                  <a:latin typeface="Calibri" panose="020F0502020204030204" pitchFamily="34" charset="0"/>
                </a:defRPr>
              </a:lvl1pPr>
            </a:lstStyle>
            <a:p>
              <a:r>
                <a:rPr lang="en-US" sz="900" dirty="0"/>
                <a:t>FRA</a:t>
              </a:r>
            </a:p>
          </p:txBody>
        </p:sp>
      </p:grpSp>
      <p:grpSp>
        <p:nvGrpSpPr>
          <p:cNvPr id="18" name="Group 32"/>
          <p:cNvGrpSpPr/>
          <p:nvPr/>
        </p:nvGrpSpPr>
        <p:grpSpPr>
          <a:xfrm>
            <a:off x="4943625" y="1703662"/>
            <a:ext cx="1043012" cy="3352800"/>
            <a:chOff x="4043651" y="2514600"/>
            <a:chExt cx="1043012" cy="3352800"/>
          </a:xfrm>
        </p:grpSpPr>
        <p:pic>
          <p:nvPicPr>
            <p:cNvPr id="7" name="Picture 15"/>
            <p:cNvPicPr>
              <a:picLocks/>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72000" y="2514600"/>
              <a:ext cx="512064" cy="3108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9"/>
            <p:cNvPicPr>
              <a:picLocks/>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64597" y="3494822"/>
              <a:ext cx="512064" cy="3108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p:cNvPicPr>
              <a:picLocks/>
            </p:cNvPicPr>
            <p:nvPr/>
          </p:nvPicPr>
          <p:blipFill rotWithShape="1">
            <a:blip r:embed="rId12" cstate="print">
              <a:extLst>
                <a:ext uri="{28A0092B-C50C-407E-A947-70E740481C1C}">
                  <a14:useLocalDpi xmlns:a14="http://schemas.microsoft.com/office/drawing/2010/main" val="0"/>
                </a:ext>
              </a:extLst>
            </a:blip>
            <a:stretch/>
          </p:blipFill>
          <p:spPr bwMode="auto">
            <a:xfrm>
              <a:off x="4571997" y="4010244"/>
              <a:ext cx="512064" cy="3081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18"/>
            <p:cNvPicPr>
              <a:picLocks/>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71997" y="2979400"/>
              <a:ext cx="512064" cy="309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2" descr="}}">
              <a:hlinkClick r:id="rId14"/>
            </p:cNvPr>
            <p:cNvPicPr>
              <a:picLocks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574597" y="5041088"/>
              <a:ext cx="512064" cy="30687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2" descr="C:\Users\reitzea.JSINU\AppData\Local\Microsoft\Windows\Temporary Internet Files\Content.IE5\SE97ER2U\220px-Flag_of_Poland.svg.png"/>
            <p:cNvPicPr>
              <a:picLocks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574597" y="4527068"/>
              <a:ext cx="512064" cy="3094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7" name="Picture 1"/>
            <p:cNvPicPr>
              <a:picLocks/>
            </p:cNvPicPr>
            <p:nvPr/>
          </p:nvPicPr>
          <p:blipFill>
            <a:blip r:embed="rId17" cstate="print">
              <a:extLst>
                <a:ext uri="{28A0092B-C50C-407E-A947-70E740481C1C}">
                  <a14:useLocalDpi xmlns:a14="http://schemas.microsoft.com/office/drawing/2010/main" val="0"/>
                </a:ext>
              </a:extLst>
            </a:blip>
            <a:srcRect/>
            <a:stretch>
              <a:fillRect/>
            </a:stretch>
          </p:blipFill>
          <p:spPr bwMode="auto">
            <a:xfrm flipH="1">
              <a:off x="4574599" y="5556504"/>
              <a:ext cx="512064" cy="3108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2" name="TextBox 21"/>
            <p:cNvSpPr txBox="1">
              <a:spLocks/>
            </p:cNvSpPr>
            <p:nvPr/>
          </p:nvSpPr>
          <p:spPr>
            <a:xfrm flipH="1">
              <a:off x="4043653" y="2514600"/>
              <a:ext cx="512062" cy="315046"/>
            </a:xfrm>
            <a:prstGeom prst="rect">
              <a:avLst/>
            </a:prstGeom>
            <a:solidFill>
              <a:srgbClr val="3A0557"/>
            </a:solidFill>
            <a:ln w="12700" cap="flat" cmpd="sng" algn="ctr">
              <a:solidFill>
                <a:srgbClr val="3C1A56"/>
              </a:solidFill>
              <a:prstDash val="solid"/>
              <a:round/>
              <a:headEnd type="none" w="sm" len="sm"/>
              <a:tailEnd type="none" w="sm" len="sm"/>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defPPr>
                <a:defRPr lang="en-US"/>
              </a:defPPr>
              <a:lvl1pPr algn="ctr" eaLnBrk="0" hangingPunct="0">
                <a:defRPr sz="1050">
                  <a:solidFill>
                    <a:srgbClr val="FFFFFF"/>
                  </a:solidFill>
                  <a:latin typeface="Calibri" panose="020F0502020204030204" pitchFamily="34" charset="0"/>
                </a:defRPr>
              </a:lvl1pPr>
            </a:lstStyle>
            <a:p>
              <a:r>
                <a:rPr lang="en-US" sz="900" dirty="0"/>
                <a:t>GBR</a:t>
              </a:r>
            </a:p>
          </p:txBody>
        </p:sp>
        <p:sp>
          <p:nvSpPr>
            <p:cNvPr id="23" name="TextBox 22"/>
            <p:cNvSpPr txBox="1">
              <a:spLocks/>
            </p:cNvSpPr>
            <p:nvPr/>
          </p:nvSpPr>
          <p:spPr>
            <a:xfrm flipH="1">
              <a:off x="4043653" y="3491066"/>
              <a:ext cx="528347" cy="314651"/>
            </a:xfrm>
            <a:prstGeom prst="rect">
              <a:avLst/>
            </a:prstGeom>
            <a:solidFill>
              <a:srgbClr val="3A0557"/>
            </a:solidFill>
            <a:ln w="12700" cap="flat" cmpd="sng" algn="ctr">
              <a:solidFill>
                <a:srgbClr val="3C1A56"/>
              </a:solidFill>
              <a:prstDash val="solid"/>
              <a:round/>
              <a:headEnd type="none" w="sm" len="sm"/>
              <a:tailEnd type="none" w="sm" len="sm"/>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defPPr>
                <a:defRPr lang="en-US"/>
              </a:defPPr>
              <a:lvl1pPr algn="ctr" eaLnBrk="0" hangingPunct="0">
                <a:defRPr sz="1050">
                  <a:solidFill>
                    <a:srgbClr val="FFFFFF"/>
                  </a:solidFill>
                  <a:latin typeface="Calibri" panose="020F0502020204030204" pitchFamily="34" charset="0"/>
                </a:defRPr>
              </a:lvl1pPr>
            </a:lstStyle>
            <a:p>
              <a:r>
                <a:rPr lang="en-US" sz="900" dirty="0"/>
                <a:t>NLD</a:t>
              </a:r>
            </a:p>
          </p:txBody>
        </p:sp>
        <p:sp>
          <p:nvSpPr>
            <p:cNvPr id="24" name="TextBox 23"/>
            <p:cNvSpPr txBox="1">
              <a:spLocks/>
            </p:cNvSpPr>
            <p:nvPr/>
          </p:nvSpPr>
          <p:spPr>
            <a:xfrm flipH="1">
              <a:off x="4043653" y="4007480"/>
              <a:ext cx="512064" cy="310896"/>
            </a:xfrm>
            <a:prstGeom prst="rect">
              <a:avLst/>
            </a:prstGeom>
            <a:solidFill>
              <a:srgbClr val="3A0557"/>
            </a:solidFill>
            <a:ln w="12700" cap="flat" cmpd="sng" algn="ctr">
              <a:solidFill>
                <a:srgbClr val="3C1A56"/>
              </a:solidFill>
              <a:prstDash val="solid"/>
              <a:round/>
              <a:headEnd type="none" w="sm" len="sm"/>
              <a:tailEnd type="none" w="sm" len="sm"/>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defPPr>
                <a:defRPr lang="en-US"/>
              </a:defPPr>
              <a:lvl1pPr algn="ctr" eaLnBrk="0" hangingPunct="0">
                <a:defRPr sz="1050">
                  <a:solidFill>
                    <a:srgbClr val="FFFFFF"/>
                  </a:solidFill>
                  <a:latin typeface="Calibri" panose="020F0502020204030204" pitchFamily="34" charset="0"/>
                </a:defRPr>
              </a:lvl1pPr>
            </a:lstStyle>
            <a:p>
              <a:r>
                <a:rPr lang="en-US" sz="900" dirty="0"/>
                <a:t>NOR</a:t>
              </a:r>
            </a:p>
          </p:txBody>
        </p:sp>
        <p:sp>
          <p:nvSpPr>
            <p:cNvPr id="26" name="TextBox 25"/>
            <p:cNvSpPr txBox="1">
              <a:spLocks/>
            </p:cNvSpPr>
            <p:nvPr/>
          </p:nvSpPr>
          <p:spPr>
            <a:xfrm flipH="1">
              <a:off x="4043652" y="5037070"/>
              <a:ext cx="514098" cy="310896"/>
            </a:xfrm>
            <a:prstGeom prst="rect">
              <a:avLst/>
            </a:prstGeom>
            <a:solidFill>
              <a:srgbClr val="3A0557"/>
            </a:solidFill>
            <a:ln w="12700" cap="flat" cmpd="sng" algn="ctr">
              <a:solidFill>
                <a:srgbClr val="3C1A56"/>
              </a:solidFill>
              <a:prstDash val="solid"/>
              <a:round/>
              <a:headEnd type="none" w="sm" len="sm"/>
              <a:tailEnd type="none" w="sm" len="sm"/>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defPPr>
                <a:defRPr lang="en-US"/>
              </a:defPPr>
              <a:lvl1pPr algn="ctr" eaLnBrk="0" hangingPunct="0">
                <a:defRPr sz="1050">
                  <a:solidFill>
                    <a:srgbClr val="FFFFFF"/>
                  </a:solidFill>
                  <a:latin typeface="Calibri" panose="020F0502020204030204" pitchFamily="34" charset="0"/>
                </a:defRPr>
              </a:lvl1pPr>
            </a:lstStyle>
            <a:p>
              <a:r>
                <a:rPr lang="en-US" sz="900" dirty="0"/>
                <a:t>SWE</a:t>
              </a:r>
            </a:p>
          </p:txBody>
        </p:sp>
        <p:sp>
          <p:nvSpPr>
            <p:cNvPr id="27" name="TextBox 26"/>
            <p:cNvSpPr txBox="1">
              <a:spLocks/>
            </p:cNvSpPr>
            <p:nvPr/>
          </p:nvSpPr>
          <p:spPr>
            <a:xfrm flipH="1">
              <a:off x="4043652" y="4527069"/>
              <a:ext cx="513089" cy="310896"/>
            </a:xfrm>
            <a:prstGeom prst="rect">
              <a:avLst/>
            </a:prstGeom>
            <a:solidFill>
              <a:srgbClr val="3A0557"/>
            </a:solidFill>
            <a:ln w="12700" cap="flat" cmpd="sng" algn="ctr">
              <a:solidFill>
                <a:srgbClr val="3C1A56"/>
              </a:solidFill>
              <a:prstDash val="solid"/>
              <a:round/>
              <a:headEnd type="none" w="sm" len="sm"/>
              <a:tailEnd type="none" w="sm" len="sm"/>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defPPr>
                <a:defRPr lang="en-US"/>
              </a:defPPr>
              <a:lvl1pPr algn="ctr" eaLnBrk="0" hangingPunct="0">
                <a:defRPr sz="1050">
                  <a:solidFill>
                    <a:srgbClr val="FFFFFF"/>
                  </a:solidFill>
                  <a:latin typeface="Calibri" panose="020F0502020204030204" pitchFamily="34" charset="0"/>
                </a:defRPr>
              </a:lvl1pPr>
            </a:lstStyle>
            <a:p>
              <a:r>
                <a:rPr lang="en-US" sz="900" dirty="0"/>
                <a:t>POL</a:t>
              </a:r>
            </a:p>
          </p:txBody>
        </p:sp>
        <p:sp>
          <p:nvSpPr>
            <p:cNvPr id="31" name="TextBox 30"/>
            <p:cNvSpPr txBox="1">
              <a:spLocks/>
            </p:cNvSpPr>
            <p:nvPr/>
          </p:nvSpPr>
          <p:spPr>
            <a:xfrm flipH="1">
              <a:off x="4043653" y="2977829"/>
              <a:ext cx="523993" cy="310896"/>
            </a:xfrm>
            <a:prstGeom prst="rect">
              <a:avLst/>
            </a:prstGeom>
            <a:solidFill>
              <a:srgbClr val="3A0557"/>
            </a:solidFill>
            <a:ln w="12700" cap="flat" cmpd="sng" algn="ctr">
              <a:solidFill>
                <a:srgbClr val="3C1A56"/>
              </a:solidFill>
              <a:prstDash val="solid"/>
              <a:round/>
              <a:headEnd type="none" w="sm" len="sm"/>
              <a:tailEnd type="none" w="sm" len="sm"/>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defPPr>
                <a:defRPr lang="en-US"/>
              </a:defPPr>
              <a:lvl1pPr algn="ctr" eaLnBrk="0" hangingPunct="0">
                <a:defRPr sz="1050">
                  <a:solidFill>
                    <a:srgbClr val="FFFFFF"/>
                  </a:solidFill>
                  <a:latin typeface="Calibri" panose="020F0502020204030204" pitchFamily="34" charset="0"/>
                </a:defRPr>
              </a:lvl1pPr>
            </a:lstStyle>
            <a:p>
              <a:r>
                <a:rPr lang="en-US" sz="900" dirty="0"/>
                <a:t>ITA</a:t>
              </a:r>
            </a:p>
          </p:txBody>
        </p:sp>
        <p:sp>
          <p:nvSpPr>
            <p:cNvPr id="32" name="TextBox 31"/>
            <p:cNvSpPr txBox="1">
              <a:spLocks/>
            </p:cNvSpPr>
            <p:nvPr/>
          </p:nvSpPr>
          <p:spPr>
            <a:xfrm flipH="1">
              <a:off x="4043651" y="5556504"/>
              <a:ext cx="507120" cy="310896"/>
            </a:xfrm>
            <a:prstGeom prst="rect">
              <a:avLst/>
            </a:prstGeom>
            <a:solidFill>
              <a:srgbClr val="3A0557"/>
            </a:solidFill>
            <a:ln w="12700" cap="flat" cmpd="sng" algn="ctr">
              <a:solidFill>
                <a:srgbClr val="3C1A56"/>
              </a:solidFill>
              <a:prstDash val="solid"/>
              <a:round/>
              <a:headEnd type="none" w="sm" len="sm"/>
              <a:tailEnd type="none" w="sm" len="sm"/>
            </a:ln>
            <a:effectLst>
              <a:outerShdw blurRad="50800" dist="38100" dir="8100000" algn="tr" rotWithShape="0">
                <a:prstClr val="black">
                  <a:alpha val="40000"/>
                </a:prstClr>
              </a:outerShdw>
            </a:effectLst>
          </p:spPr>
          <p:txBody>
            <a:bodyPr vert="horz" wrap="square" lIns="0" tIns="45720" rIns="0" bIns="45720" numCol="1" rtlCol="0" anchor="ctr" anchorCtr="0" compatLnSpc="1">
              <a:prstTxWarp prst="textNoShape">
                <a:avLst/>
              </a:prstTxWarp>
            </a:bodyPr>
            <a:lstStyle>
              <a:defPPr>
                <a:defRPr lang="en-US"/>
              </a:defPPr>
              <a:lvl1pPr algn="ctr" eaLnBrk="0" hangingPunct="0">
                <a:defRPr sz="1050">
                  <a:solidFill>
                    <a:srgbClr val="FFFFFF"/>
                  </a:solidFill>
                  <a:latin typeface="Calibri" panose="020F0502020204030204" pitchFamily="34" charset="0"/>
                </a:defRPr>
              </a:lvl1pPr>
            </a:lstStyle>
            <a:p>
              <a:r>
                <a:rPr lang="en-US" sz="800" dirty="0" smtClean="0"/>
                <a:t>NATO</a:t>
              </a:r>
              <a:endParaRPr lang="en-US" sz="700" dirty="0"/>
            </a:p>
          </p:txBody>
        </p:sp>
      </p:grpSp>
      <p:sp>
        <p:nvSpPr>
          <p:cNvPr id="42" name="TextBox 41"/>
          <p:cNvSpPr txBox="1"/>
          <p:nvPr/>
        </p:nvSpPr>
        <p:spPr>
          <a:xfrm>
            <a:off x="524025" y="1189892"/>
            <a:ext cx="3977371" cy="338554"/>
          </a:xfrm>
          <a:prstGeom prst="rect">
            <a:avLst/>
          </a:prstGeom>
          <a:noFill/>
        </p:spPr>
        <p:txBody>
          <a:bodyPr wrap="none" rtlCol="0">
            <a:spAutoFit/>
          </a:bodyPr>
          <a:lstStyle/>
          <a:p>
            <a:r>
              <a:rPr lang="en-US" sz="1400" b="1" dirty="0" smtClean="0"/>
              <a:t>   Nation</a:t>
            </a:r>
            <a:r>
              <a:rPr lang="en-US" sz="1600" b="1" dirty="0" smtClean="0"/>
              <a:t>	       </a:t>
            </a:r>
            <a:r>
              <a:rPr lang="en-US" sz="1400" b="1" dirty="0" smtClean="0"/>
              <a:t>Participant Forces/Capability</a:t>
            </a:r>
            <a:endParaRPr lang="en-US" sz="1600" b="1" dirty="0"/>
          </a:p>
        </p:txBody>
      </p:sp>
      <p:sp>
        <p:nvSpPr>
          <p:cNvPr id="43" name="TextBox 42"/>
          <p:cNvSpPr txBox="1"/>
          <p:nvPr/>
        </p:nvSpPr>
        <p:spPr>
          <a:xfrm>
            <a:off x="4867425" y="1189892"/>
            <a:ext cx="3977371" cy="338554"/>
          </a:xfrm>
          <a:prstGeom prst="rect">
            <a:avLst/>
          </a:prstGeom>
          <a:noFill/>
        </p:spPr>
        <p:txBody>
          <a:bodyPr wrap="none" rtlCol="0">
            <a:spAutoFit/>
          </a:bodyPr>
          <a:lstStyle/>
          <a:p>
            <a:r>
              <a:rPr lang="en-US" sz="1400" b="1" dirty="0" smtClean="0"/>
              <a:t>    Nation</a:t>
            </a:r>
            <a:r>
              <a:rPr lang="en-US" sz="1600" b="1" dirty="0" smtClean="0"/>
              <a:t>	       </a:t>
            </a:r>
            <a:r>
              <a:rPr lang="en-US" sz="1400" b="1" dirty="0" smtClean="0"/>
              <a:t>Participant Forces/Capability</a:t>
            </a:r>
            <a:endParaRPr lang="en-US" sz="1600" b="1" dirty="0"/>
          </a:p>
        </p:txBody>
      </p:sp>
      <p:grpSp>
        <p:nvGrpSpPr>
          <p:cNvPr id="224" name="Group 306"/>
          <p:cNvGrpSpPr>
            <a:grpSpLocks/>
          </p:cNvGrpSpPr>
          <p:nvPr/>
        </p:nvGrpSpPr>
        <p:grpSpPr bwMode="auto">
          <a:xfrm>
            <a:off x="1135185" y="5275397"/>
            <a:ext cx="533400" cy="304800"/>
            <a:chOff x="44" y="457"/>
            <a:chExt cx="196" cy="135"/>
          </a:xfrm>
        </p:grpSpPr>
        <p:pic>
          <p:nvPicPr>
            <p:cNvPr id="138" name="Picture 307" descr="npo0000de"/>
            <p:cNvPicPr>
              <a:picLocks noChangeAspect="1" noChangeArrowheads="1"/>
            </p:cNvPicPr>
            <p:nvPr/>
          </p:nvPicPr>
          <p:blipFill>
            <a:blip r:embed="rId18" cstate="print"/>
            <a:srcRect/>
            <a:stretch>
              <a:fillRect/>
            </a:stretch>
          </p:blipFill>
          <p:spPr bwMode="auto">
            <a:xfrm>
              <a:off x="44" y="462"/>
              <a:ext cx="193" cy="130"/>
            </a:xfrm>
            <a:prstGeom prst="rect">
              <a:avLst/>
            </a:prstGeom>
            <a:noFill/>
            <a:ln w="9525" algn="ctr">
              <a:noFill/>
              <a:miter lim="800000"/>
              <a:headEnd/>
              <a:tailEnd/>
            </a:ln>
          </p:spPr>
        </p:pic>
        <p:sp>
          <p:nvSpPr>
            <p:cNvPr id="139" name="Rectangle 289"/>
            <p:cNvSpPr>
              <a:spLocks noChangeAspect="1" noChangeArrowheads="1"/>
            </p:cNvSpPr>
            <p:nvPr/>
          </p:nvSpPr>
          <p:spPr bwMode="auto">
            <a:xfrm>
              <a:off x="44" y="457"/>
              <a:ext cx="196" cy="135"/>
            </a:xfrm>
            <a:prstGeom prst="rect">
              <a:avLst/>
            </a:prstGeom>
            <a:noFill/>
            <a:ln w="19050">
              <a:solidFill>
                <a:schemeClr val="tx1"/>
              </a:solidFill>
              <a:miter lim="800000"/>
              <a:headEnd/>
              <a:tailEnd/>
            </a:ln>
          </p:spPr>
          <p:txBody>
            <a:bodyPr wrap="none" anchor="ctr"/>
            <a:lstStyle/>
            <a:p>
              <a:endParaRPr lang="en-US" dirty="0"/>
            </a:p>
          </p:txBody>
        </p:sp>
      </p:grpSp>
      <p:sp>
        <p:nvSpPr>
          <p:cNvPr id="140" name="TextBox 139"/>
          <p:cNvSpPr txBox="1">
            <a:spLocks/>
          </p:cNvSpPr>
          <p:nvPr/>
        </p:nvSpPr>
        <p:spPr>
          <a:xfrm flipH="1">
            <a:off x="601785" y="5265772"/>
            <a:ext cx="518463" cy="310896"/>
          </a:xfrm>
          <a:prstGeom prst="rect">
            <a:avLst/>
          </a:prstGeom>
          <a:solidFill>
            <a:srgbClr val="3A0557"/>
          </a:solidFill>
          <a:ln w="12700" cap="flat" cmpd="sng" algn="ctr">
            <a:solidFill>
              <a:srgbClr val="3C1A56"/>
            </a:solidFill>
            <a:prstDash val="solid"/>
            <a:round/>
            <a:headEnd type="none" w="sm" len="sm"/>
            <a:tailEnd type="none" w="sm" len="sm"/>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defPPr>
              <a:defRPr lang="en-US"/>
            </a:defPPr>
            <a:lvl1pPr algn="ctr" eaLnBrk="0" hangingPunct="0">
              <a:defRPr sz="1050">
                <a:solidFill>
                  <a:srgbClr val="FFFFFF"/>
                </a:solidFill>
                <a:latin typeface="Calibri" panose="020F0502020204030204" pitchFamily="34" charset="0"/>
              </a:defRPr>
            </a:lvl1pPr>
          </a:lstStyle>
          <a:p>
            <a:r>
              <a:rPr lang="en-US" sz="900" dirty="0" smtClean="0"/>
              <a:t>USA</a:t>
            </a:r>
            <a:endParaRPr lang="en-US" sz="900" dirty="0"/>
          </a:p>
        </p:txBody>
      </p:sp>
      <p:sp>
        <p:nvSpPr>
          <p:cNvPr id="194" name="TextBox 193"/>
          <p:cNvSpPr txBox="1"/>
          <p:nvPr/>
        </p:nvSpPr>
        <p:spPr>
          <a:xfrm>
            <a:off x="600225" y="5994939"/>
            <a:ext cx="7599147" cy="338554"/>
          </a:xfrm>
          <a:prstGeom prst="rect">
            <a:avLst/>
          </a:prstGeom>
          <a:solidFill>
            <a:srgbClr val="FFFF00"/>
          </a:solidFill>
          <a:ln>
            <a:solidFill>
              <a:schemeClr val="tx1"/>
            </a:solidFill>
          </a:ln>
          <a:scene3d>
            <a:camera prst="orthographicFront"/>
            <a:lightRig rig="threePt" dir="t"/>
          </a:scene3d>
          <a:sp3d>
            <a:bevelT/>
          </a:sp3d>
        </p:spPr>
        <p:txBody>
          <a:bodyPr wrap="square" rtlCol="0">
            <a:spAutoFit/>
          </a:bodyPr>
          <a:lstStyle/>
          <a:p>
            <a:pPr algn="ctr"/>
            <a:r>
              <a:rPr lang="en-US" sz="1600" b="1" i="1" dirty="0" smtClean="0">
                <a:solidFill>
                  <a:prstClr val="black"/>
                </a:solidFill>
                <a:latin typeface="Arial" pitchFamily="34" charset="0"/>
                <a:cs typeface="Arial" pitchFamily="34" charset="0"/>
              </a:rPr>
              <a:t>13x Partner Nations participated </a:t>
            </a:r>
            <a:endParaRPr lang="en-US" sz="1600" b="1" i="1" dirty="0">
              <a:solidFill>
                <a:prstClr val="black"/>
              </a:solidFill>
              <a:latin typeface="Arial" pitchFamily="34" charset="0"/>
              <a:cs typeface="Arial" pitchFamily="34" charset="0"/>
            </a:endParaRPr>
          </a:p>
        </p:txBody>
      </p:sp>
      <p:sp>
        <p:nvSpPr>
          <p:cNvPr id="218" name="TextBox 217"/>
          <p:cNvSpPr txBox="1"/>
          <p:nvPr/>
        </p:nvSpPr>
        <p:spPr>
          <a:xfrm>
            <a:off x="1856089" y="1647092"/>
            <a:ext cx="709938" cy="307777"/>
          </a:xfrm>
          <a:prstGeom prst="rect">
            <a:avLst/>
          </a:prstGeom>
          <a:noFill/>
        </p:spPr>
        <p:txBody>
          <a:bodyPr wrap="none" rtlCol="0">
            <a:spAutoFit/>
          </a:bodyPr>
          <a:lstStyle/>
          <a:p>
            <a:r>
              <a:rPr lang="en-US" sz="1400" dirty="0" smtClean="0"/>
              <a:t>JTACs</a:t>
            </a:r>
            <a:endParaRPr lang="en-US" sz="1400" dirty="0"/>
          </a:p>
        </p:txBody>
      </p:sp>
      <p:sp>
        <p:nvSpPr>
          <p:cNvPr id="230" name="TextBox 229"/>
          <p:cNvSpPr txBox="1"/>
          <p:nvPr/>
        </p:nvSpPr>
        <p:spPr>
          <a:xfrm>
            <a:off x="1856089" y="2177515"/>
            <a:ext cx="709938" cy="307777"/>
          </a:xfrm>
          <a:prstGeom prst="rect">
            <a:avLst/>
          </a:prstGeom>
          <a:noFill/>
        </p:spPr>
        <p:txBody>
          <a:bodyPr wrap="none" rtlCol="0">
            <a:spAutoFit/>
          </a:bodyPr>
          <a:lstStyle/>
          <a:p>
            <a:r>
              <a:rPr lang="en-US" sz="1400" dirty="0" smtClean="0"/>
              <a:t>JTACs</a:t>
            </a:r>
            <a:endParaRPr lang="en-US" sz="1400" dirty="0"/>
          </a:p>
        </p:txBody>
      </p:sp>
      <p:sp>
        <p:nvSpPr>
          <p:cNvPr id="232" name="TextBox 231"/>
          <p:cNvSpPr txBox="1"/>
          <p:nvPr/>
        </p:nvSpPr>
        <p:spPr>
          <a:xfrm>
            <a:off x="1856089" y="2707938"/>
            <a:ext cx="1428596" cy="307777"/>
          </a:xfrm>
          <a:prstGeom prst="rect">
            <a:avLst/>
          </a:prstGeom>
          <a:noFill/>
        </p:spPr>
        <p:txBody>
          <a:bodyPr wrap="none" rtlCol="0">
            <a:spAutoFit/>
          </a:bodyPr>
          <a:lstStyle/>
          <a:p>
            <a:r>
              <a:rPr lang="en-US" sz="1400" dirty="0" smtClean="0"/>
              <a:t>Infantry Section</a:t>
            </a:r>
            <a:endParaRPr lang="en-US" sz="1400" dirty="0"/>
          </a:p>
        </p:txBody>
      </p:sp>
      <p:sp>
        <p:nvSpPr>
          <p:cNvPr id="241" name="TextBox 240"/>
          <p:cNvSpPr txBox="1"/>
          <p:nvPr/>
        </p:nvSpPr>
        <p:spPr>
          <a:xfrm>
            <a:off x="1856089" y="3238361"/>
            <a:ext cx="1966949" cy="307777"/>
          </a:xfrm>
          <a:prstGeom prst="rect">
            <a:avLst/>
          </a:prstGeom>
          <a:noFill/>
        </p:spPr>
        <p:txBody>
          <a:bodyPr wrap="none" rtlCol="0">
            <a:spAutoFit/>
          </a:bodyPr>
          <a:lstStyle/>
          <a:p>
            <a:r>
              <a:rPr lang="en-US" sz="1400" dirty="0" smtClean="0"/>
              <a:t>Infantry Section, FACs</a:t>
            </a:r>
            <a:endParaRPr lang="en-US" sz="1400" dirty="0"/>
          </a:p>
        </p:txBody>
      </p:sp>
      <p:sp>
        <p:nvSpPr>
          <p:cNvPr id="242" name="TextBox 241"/>
          <p:cNvSpPr txBox="1"/>
          <p:nvPr/>
        </p:nvSpPr>
        <p:spPr>
          <a:xfrm>
            <a:off x="1856089" y="3701515"/>
            <a:ext cx="709938" cy="307777"/>
          </a:xfrm>
          <a:prstGeom prst="rect">
            <a:avLst/>
          </a:prstGeom>
          <a:noFill/>
        </p:spPr>
        <p:txBody>
          <a:bodyPr wrap="none" rtlCol="0">
            <a:spAutoFit/>
          </a:bodyPr>
          <a:lstStyle/>
          <a:p>
            <a:r>
              <a:rPr lang="en-US" sz="1400" dirty="0" smtClean="0"/>
              <a:t>JTACs</a:t>
            </a:r>
            <a:endParaRPr lang="en-US" sz="1400" dirty="0"/>
          </a:p>
        </p:txBody>
      </p:sp>
      <p:sp>
        <p:nvSpPr>
          <p:cNvPr id="243" name="TextBox 242"/>
          <p:cNvSpPr txBox="1"/>
          <p:nvPr/>
        </p:nvSpPr>
        <p:spPr>
          <a:xfrm>
            <a:off x="1856089" y="4029840"/>
            <a:ext cx="2286000" cy="738664"/>
          </a:xfrm>
          <a:prstGeom prst="rect">
            <a:avLst/>
          </a:prstGeom>
          <a:noFill/>
        </p:spPr>
        <p:txBody>
          <a:bodyPr wrap="square" rtlCol="0">
            <a:spAutoFit/>
          </a:bodyPr>
          <a:lstStyle/>
          <a:p>
            <a:r>
              <a:rPr lang="en-US" sz="1400" dirty="0" smtClean="0"/>
              <a:t>JTACs, Infantry Response Cell, UAS, Transport Aircraft, Mirage Fighters</a:t>
            </a:r>
            <a:endParaRPr lang="en-US" sz="1400" dirty="0"/>
          </a:p>
        </p:txBody>
      </p:sp>
      <p:sp>
        <p:nvSpPr>
          <p:cNvPr id="244" name="TextBox 243"/>
          <p:cNvSpPr txBox="1"/>
          <p:nvPr/>
        </p:nvSpPr>
        <p:spPr>
          <a:xfrm>
            <a:off x="1856089" y="4771292"/>
            <a:ext cx="2147126" cy="307777"/>
          </a:xfrm>
          <a:prstGeom prst="rect">
            <a:avLst/>
          </a:prstGeom>
          <a:noFill/>
        </p:spPr>
        <p:txBody>
          <a:bodyPr wrap="none" rtlCol="0">
            <a:spAutoFit/>
          </a:bodyPr>
          <a:lstStyle/>
          <a:p>
            <a:r>
              <a:rPr lang="en-US" sz="1400" dirty="0" smtClean="0"/>
              <a:t>JTACs, Tornado Fighters</a:t>
            </a:r>
            <a:endParaRPr lang="en-US" sz="1400" dirty="0"/>
          </a:p>
        </p:txBody>
      </p:sp>
      <p:sp>
        <p:nvSpPr>
          <p:cNvPr id="245" name="TextBox 244"/>
          <p:cNvSpPr txBox="1"/>
          <p:nvPr/>
        </p:nvSpPr>
        <p:spPr>
          <a:xfrm>
            <a:off x="6200044" y="1647092"/>
            <a:ext cx="709938" cy="307777"/>
          </a:xfrm>
          <a:prstGeom prst="rect">
            <a:avLst/>
          </a:prstGeom>
          <a:noFill/>
        </p:spPr>
        <p:txBody>
          <a:bodyPr wrap="none" rtlCol="0">
            <a:spAutoFit/>
          </a:bodyPr>
          <a:lstStyle/>
          <a:p>
            <a:r>
              <a:rPr lang="en-US" sz="1400" dirty="0" smtClean="0"/>
              <a:t>JTACs</a:t>
            </a:r>
            <a:endParaRPr lang="en-US" sz="1400" dirty="0"/>
          </a:p>
        </p:txBody>
      </p:sp>
      <p:sp>
        <p:nvSpPr>
          <p:cNvPr id="246" name="TextBox 245"/>
          <p:cNvSpPr txBox="1"/>
          <p:nvPr/>
        </p:nvSpPr>
        <p:spPr>
          <a:xfrm>
            <a:off x="6200044" y="2028092"/>
            <a:ext cx="2326541" cy="523220"/>
          </a:xfrm>
          <a:prstGeom prst="rect">
            <a:avLst/>
          </a:prstGeom>
          <a:noFill/>
        </p:spPr>
        <p:txBody>
          <a:bodyPr wrap="square" rtlCol="0">
            <a:spAutoFit/>
          </a:bodyPr>
          <a:lstStyle/>
          <a:p>
            <a:r>
              <a:rPr lang="en-US" sz="1400" dirty="0" smtClean="0"/>
              <a:t>JTACs, UAS, Support Team, Transport Aircraft</a:t>
            </a:r>
            <a:endParaRPr lang="en-US" sz="1400" dirty="0"/>
          </a:p>
        </p:txBody>
      </p:sp>
      <p:sp>
        <p:nvSpPr>
          <p:cNvPr id="247" name="TextBox 246"/>
          <p:cNvSpPr txBox="1"/>
          <p:nvPr/>
        </p:nvSpPr>
        <p:spPr>
          <a:xfrm>
            <a:off x="6200044" y="2713892"/>
            <a:ext cx="1179618" cy="307777"/>
          </a:xfrm>
          <a:prstGeom prst="rect">
            <a:avLst/>
          </a:prstGeom>
          <a:noFill/>
        </p:spPr>
        <p:txBody>
          <a:bodyPr wrap="none" rtlCol="0">
            <a:spAutoFit/>
          </a:bodyPr>
          <a:lstStyle/>
          <a:p>
            <a:r>
              <a:rPr lang="en-US" sz="1400" dirty="0" smtClean="0"/>
              <a:t>JTACs, UAS</a:t>
            </a:r>
            <a:endParaRPr lang="en-US" sz="1400" dirty="0"/>
          </a:p>
        </p:txBody>
      </p:sp>
      <p:sp>
        <p:nvSpPr>
          <p:cNvPr id="248" name="TextBox 247"/>
          <p:cNvSpPr txBox="1"/>
          <p:nvPr/>
        </p:nvSpPr>
        <p:spPr>
          <a:xfrm>
            <a:off x="6200044" y="3094892"/>
            <a:ext cx="2555141" cy="523220"/>
          </a:xfrm>
          <a:prstGeom prst="rect">
            <a:avLst/>
          </a:prstGeom>
          <a:noFill/>
        </p:spPr>
        <p:txBody>
          <a:bodyPr wrap="square" rtlCol="0">
            <a:spAutoFit/>
          </a:bodyPr>
          <a:lstStyle/>
          <a:p>
            <a:r>
              <a:rPr lang="en-US" sz="1400" dirty="0" smtClean="0"/>
              <a:t>JTACs, UAS, Self-Propelled Artillery</a:t>
            </a:r>
            <a:endParaRPr lang="en-US" sz="1400" dirty="0"/>
          </a:p>
        </p:txBody>
      </p:sp>
      <p:sp>
        <p:nvSpPr>
          <p:cNvPr id="249" name="TextBox 248"/>
          <p:cNvSpPr txBox="1"/>
          <p:nvPr/>
        </p:nvSpPr>
        <p:spPr>
          <a:xfrm>
            <a:off x="6177373" y="3654866"/>
            <a:ext cx="2888548" cy="523220"/>
          </a:xfrm>
          <a:prstGeom prst="rect">
            <a:avLst/>
          </a:prstGeom>
          <a:noFill/>
        </p:spPr>
        <p:txBody>
          <a:bodyPr wrap="none" rtlCol="0">
            <a:spAutoFit/>
          </a:bodyPr>
          <a:lstStyle/>
          <a:p>
            <a:r>
              <a:rPr lang="en-US" sz="1400" dirty="0" smtClean="0"/>
              <a:t>Ground to Air SA, Digitally aided CAS </a:t>
            </a:r>
          </a:p>
          <a:p>
            <a:r>
              <a:rPr lang="en-US" sz="1400" dirty="0" smtClean="0"/>
              <a:t>mission support </a:t>
            </a:r>
            <a:endParaRPr lang="en-US" sz="1400" dirty="0"/>
          </a:p>
        </p:txBody>
      </p:sp>
      <p:sp>
        <p:nvSpPr>
          <p:cNvPr id="250" name="TextBox 249"/>
          <p:cNvSpPr txBox="1"/>
          <p:nvPr/>
        </p:nvSpPr>
        <p:spPr>
          <a:xfrm>
            <a:off x="6200044" y="4240831"/>
            <a:ext cx="586058" cy="307777"/>
          </a:xfrm>
          <a:prstGeom prst="rect">
            <a:avLst/>
          </a:prstGeom>
          <a:noFill/>
        </p:spPr>
        <p:txBody>
          <a:bodyPr wrap="none" rtlCol="0">
            <a:spAutoFit/>
          </a:bodyPr>
          <a:lstStyle/>
          <a:p>
            <a:r>
              <a:rPr lang="en-US" sz="1400" dirty="0" smtClean="0"/>
              <a:t>JTACs</a:t>
            </a:r>
            <a:endParaRPr lang="en-US" sz="1400" dirty="0"/>
          </a:p>
        </p:txBody>
      </p:sp>
      <p:sp>
        <p:nvSpPr>
          <p:cNvPr id="251" name="TextBox 250"/>
          <p:cNvSpPr txBox="1"/>
          <p:nvPr/>
        </p:nvSpPr>
        <p:spPr>
          <a:xfrm>
            <a:off x="6200044" y="4736112"/>
            <a:ext cx="1010213" cy="307777"/>
          </a:xfrm>
          <a:prstGeom prst="rect">
            <a:avLst/>
          </a:prstGeom>
          <a:noFill/>
        </p:spPr>
        <p:txBody>
          <a:bodyPr wrap="none" rtlCol="0">
            <a:spAutoFit/>
          </a:bodyPr>
          <a:lstStyle/>
          <a:p>
            <a:r>
              <a:rPr lang="en-US" sz="1400" dirty="0" smtClean="0"/>
              <a:t>Observers</a:t>
            </a:r>
            <a:endParaRPr lang="en-US" sz="1400" dirty="0"/>
          </a:p>
        </p:txBody>
      </p:sp>
      <p:sp>
        <p:nvSpPr>
          <p:cNvPr id="252" name="TextBox 251"/>
          <p:cNvSpPr txBox="1"/>
          <p:nvPr/>
        </p:nvSpPr>
        <p:spPr>
          <a:xfrm>
            <a:off x="1820985" y="5199103"/>
            <a:ext cx="2286000" cy="523220"/>
          </a:xfrm>
          <a:prstGeom prst="rect">
            <a:avLst/>
          </a:prstGeom>
          <a:noFill/>
        </p:spPr>
        <p:txBody>
          <a:bodyPr wrap="square" rtlCol="0">
            <a:spAutoFit/>
          </a:bodyPr>
          <a:lstStyle/>
          <a:p>
            <a:r>
              <a:rPr lang="en-US" sz="1400" dirty="0" smtClean="0"/>
              <a:t>JTACs, UAS, C-130, C-17, F-15, F-16, F-18, JSTARs</a:t>
            </a:r>
            <a:endParaRPr lang="en-US" sz="1400" dirty="0"/>
          </a:p>
        </p:txBody>
      </p:sp>
      <p:pic>
        <p:nvPicPr>
          <p:cNvPr id="225" name="Picture 22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482234" y="5197062"/>
            <a:ext cx="509516" cy="321637"/>
          </a:xfrm>
          <a:prstGeom prst="rect">
            <a:avLst/>
          </a:prstGeom>
        </p:spPr>
      </p:pic>
      <p:sp>
        <p:nvSpPr>
          <p:cNvPr id="56" name="TextBox 55"/>
          <p:cNvSpPr txBox="1">
            <a:spLocks/>
          </p:cNvSpPr>
          <p:nvPr/>
        </p:nvSpPr>
        <p:spPr>
          <a:xfrm flipH="1">
            <a:off x="4967556" y="5200246"/>
            <a:ext cx="507120" cy="310896"/>
          </a:xfrm>
          <a:prstGeom prst="rect">
            <a:avLst/>
          </a:prstGeom>
          <a:solidFill>
            <a:srgbClr val="3A0557"/>
          </a:solidFill>
          <a:ln w="12700" cap="flat" cmpd="sng" algn="ctr">
            <a:solidFill>
              <a:srgbClr val="3C1A56"/>
            </a:solidFill>
            <a:prstDash val="solid"/>
            <a:round/>
            <a:headEnd type="none" w="sm" len="sm"/>
            <a:tailEnd type="none" w="sm" len="sm"/>
          </a:ln>
          <a:effectLst>
            <a:outerShdw blurRad="50800" dist="38100" dir="8100000" algn="tr" rotWithShape="0">
              <a:prstClr val="black">
                <a:alpha val="40000"/>
              </a:prstClr>
            </a:outerShdw>
          </a:effectLst>
        </p:spPr>
        <p:txBody>
          <a:bodyPr vert="horz" wrap="square" lIns="0" tIns="45720" rIns="0" bIns="45720" numCol="1" rtlCol="0" anchor="ctr" anchorCtr="0" compatLnSpc="1">
            <a:prstTxWarp prst="textNoShape">
              <a:avLst/>
            </a:prstTxWarp>
          </a:bodyPr>
          <a:lstStyle>
            <a:defPPr>
              <a:defRPr lang="en-US"/>
            </a:defPPr>
            <a:lvl1pPr algn="ctr" eaLnBrk="0" hangingPunct="0">
              <a:defRPr sz="1050">
                <a:solidFill>
                  <a:srgbClr val="FFFFFF"/>
                </a:solidFill>
                <a:latin typeface="Calibri" panose="020F0502020204030204" pitchFamily="34" charset="0"/>
              </a:defRPr>
            </a:lvl1pPr>
          </a:lstStyle>
          <a:p>
            <a:r>
              <a:rPr lang="en-US" sz="900" dirty="0" smtClean="0"/>
              <a:t>NZL</a:t>
            </a:r>
            <a:endParaRPr lang="en-US" sz="900" dirty="0"/>
          </a:p>
        </p:txBody>
      </p:sp>
      <p:sp>
        <p:nvSpPr>
          <p:cNvPr id="57" name="TextBox 56"/>
          <p:cNvSpPr txBox="1"/>
          <p:nvPr/>
        </p:nvSpPr>
        <p:spPr>
          <a:xfrm>
            <a:off x="6201304" y="5183235"/>
            <a:ext cx="1010213" cy="307777"/>
          </a:xfrm>
          <a:prstGeom prst="rect">
            <a:avLst/>
          </a:prstGeom>
          <a:noFill/>
        </p:spPr>
        <p:txBody>
          <a:bodyPr wrap="none" rtlCol="0">
            <a:spAutoFit/>
          </a:bodyPr>
          <a:lstStyle/>
          <a:p>
            <a:r>
              <a:rPr lang="en-US" sz="1400" dirty="0" smtClean="0"/>
              <a:t>Observers</a:t>
            </a:r>
            <a:endParaRPr lang="en-US" sz="1400" dirty="0"/>
          </a:p>
        </p:txBody>
      </p:sp>
    </p:spTree>
    <p:extLst>
      <p:ext uri="{BB962C8B-B14F-4D97-AF65-F5344CB8AC3E}">
        <p14:creationId xmlns:p14="http://schemas.microsoft.com/office/powerpoint/2010/main" val="418441231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 y="1009508"/>
            <a:ext cx="1734337" cy="2063539"/>
          </a:xfrm>
          <a:prstGeom prst="rect">
            <a:avLst/>
          </a:prstGeom>
        </p:spPr>
      </p:pic>
      <p:sp>
        <p:nvSpPr>
          <p:cNvPr id="3" name="TextBox 2"/>
          <p:cNvSpPr txBox="1"/>
          <p:nvPr/>
        </p:nvSpPr>
        <p:spPr>
          <a:xfrm>
            <a:off x="1715447" y="143585"/>
            <a:ext cx="5501827" cy="1107996"/>
          </a:xfrm>
          <a:prstGeom prst="rect">
            <a:avLst/>
          </a:prstGeom>
          <a:noFill/>
        </p:spPr>
        <p:txBody>
          <a:bodyPr wrap="none" rtlCol="0">
            <a:spAutoFit/>
          </a:bodyPr>
          <a:lstStyle/>
          <a:p>
            <a:r>
              <a:rPr lang="en-US" sz="2800" b="1" i="1" dirty="0" smtClean="0">
                <a:latin typeface=" Arial"/>
              </a:rPr>
              <a:t>Leader Development (FM 6-22) </a:t>
            </a:r>
          </a:p>
          <a:p>
            <a:r>
              <a:rPr lang="en-US" dirty="0"/>
              <a:t> </a:t>
            </a:r>
            <a:r>
              <a:rPr lang="en-US" dirty="0" smtClean="0"/>
              <a:t>                   (</a:t>
            </a:r>
            <a:r>
              <a:rPr lang="en-US" sz="2000" dirty="0" smtClean="0">
                <a:solidFill>
                  <a:prstClr val="black"/>
                </a:solidFill>
              </a:rPr>
              <a:t>Approved</a:t>
            </a:r>
            <a:r>
              <a:rPr lang="en-US" sz="2000" dirty="0">
                <a:solidFill>
                  <a:prstClr val="black"/>
                </a:solidFill>
              </a:rPr>
              <a:t>, Published </a:t>
            </a:r>
            <a:r>
              <a:rPr lang="en-US" sz="2000" dirty="0" smtClean="0">
                <a:solidFill>
                  <a:prstClr val="black"/>
                </a:solidFill>
              </a:rPr>
              <a:t>JUN15) </a:t>
            </a:r>
            <a:endParaRPr lang="en-US" dirty="0">
              <a:solidFill>
                <a:prstClr val="black"/>
              </a:solidFill>
            </a:endParaRPr>
          </a:p>
          <a:p>
            <a:endParaRPr lang="en-US" dirty="0"/>
          </a:p>
        </p:txBody>
      </p:sp>
      <p:sp>
        <p:nvSpPr>
          <p:cNvPr id="5" name="TextBox 4"/>
          <p:cNvSpPr txBox="1"/>
          <p:nvPr/>
        </p:nvSpPr>
        <p:spPr>
          <a:xfrm>
            <a:off x="2061997" y="1378338"/>
            <a:ext cx="7073796" cy="5232202"/>
          </a:xfrm>
          <a:prstGeom prst="rect">
            <a:avLst/>
          </a:prstGeom>
          <a:noFill/>
        </p:spPr>
        <p:txBody>
          <a:bodyPr wrap="none" rtlCol="0">
            <a:spAutoFit/>
          </a:bodyPr>
          <a:lstStyle/>
          <a:p>
            <a:r>
              <a:rPr lang="en-US" sz="1400" b="1" i="1" dirty="0">
                <a:latin typeface=" Arial"/>
              </a:rPr>
              <a:t>Intent: </a:t>
            </a:r>
            <a:endParaRPr lang="en-US" sz="1400" b="1" i="1" dirty="0" smtClean="0">
              <a:latin typeface=" Arial"/>
            </a:endParaRPr>
          </a:p>
          <a:p>
            <a:r>
              <a:rPr lang="en-US" sz="1400" i="1" dirty="0" smtClean="0">
                <a:latin typeface=" Arial"/>
              </a:rPr>
              <a:t>Provides </a:t>
            </a:r>
            <a:r>
              <a:rPr lang="en-US" sz="1400" i="1" dirty="0">
                <a:latin typeface=" Arial"/>
              </a:rPr>
              <a:t>a doctrinal framework covering methods for leaders</a:t>
            </a:r>
          </a:p>
          <a:p>
            <a:r>
              <a:rPr lang="en-US" sz="1400" i="1" dirty="0">
                <a:latin typeface=" Arial"/>
              </a:rPr>
              <a:t>to develop other leaders, improve their organizations, build teams, </a:t>
            </a:r>
            <a:endParaRPr lang="en-US" sz="1400" i="1" dirty="0" smtClean="0">
              <a:latin typeface=" Arial"/>
            </a:endParaRPr>
          </a:p>
          <a:p>
            <a:r>
              <a:rPr lang="en-US" sz="1400" i="1" dirty="0" smtClean="0">
                <a:latin typeface=" Arial"/>
              </a:rPr>
              <a:t>and </a:t>
            </a:r>
            <a:r>
              <a:rPr lang="en-US" sz="1400" i="1" dirty="0">
                <a:latin typeface=" Arial"/>
              </a:rPr>
              <a:t>develop themselves.</a:t>
            </a:r>
          </a:p>
          <a:p>
            <a:endParaRPr lang="en-US" sz="1600" b="1" i="1" dirty="0" smtClean="0">
              <a:latin typeface=" Arial"/>
            </a:endParaRPr>
          </a:p>
          <a:p>
            <a:r>
              <a:rPr lang="en-US" sz="1400" b="1" i="1" dirty="0" smtClean="0">
                <a:latin typeface=" Arial"/>
              </a:rPr>
              <a:t>Integrates:</a:t>
            </a:r>
          </a:p>
          <a:p>
            <a:pPr marL="171450" indent="-171450">
              <a:buFont typeface="Arial" panose="020B0604020202020204" pitchFamily="34" charset="0"/>
              <a:buChar char="•"/>
            </a:pPr>
            <a:r>
              <a:rPr lang="en-US" sz="1400" dirty="0" smtClean="0">
                <a:latin typeface=" Arial"/>
              </a:rPr>
              <a:t>Doctrine and regulations </a:t>
            </a:r>
          </a:p>
          <a:p>
            <a:pPr marL="171450" indent="-171450">
              <a:buFont typeface="Arial" panose="020B0604020202020204" pitchFamily="34" charset="0"/>
              <a:buChar char="•"/>
            </a:pPr>
            <a:r>
              <a:rPr lang="en-US" sz="1400" dirty="0" smtClean="0">
                <a:latin typeface=" Arial"/>
              </a:rPr>
              <a:t>Input </a:t>
            </a:r>
            <a:r>
              <a:rPr lang="en-US" sz="1400" dirty="0">
                <a:latin typeface=" Arial"/>
              </a:rPr>
              <a:t>of successful Army commanders and </a:t>
            </a:r>
            <a:r>
              <a:rPr lang="en-US" sz="1400" dirty="0" smtClean="0">
                <a:latin typeface=" Arial"/>
              </a:rPr>
              <a:t>Noncommissioned officers</a:t>
            </a:r>
          </a:p>
          <a:p>
            <a:pPr marL="171450" indent="-171450">
              <a:buFont typeface="Arial" panose="020B0604020202020204" pitchFamily="34" charset="0"/>
              <a:buChar char="•"/>
            </a:pPr>
            <a:r>
              <a:rPr lang="en-US" sz="1400" dirty="0" smtClean="0">
                <a:latin typeface=" Arial"/>
              </a:rPr>
              <a:t>Recent </a:t>
            </a:r>
            <a:r>
              <a:rPr lang="en-US" sz="1400" dirty="0">
                <a:latin typeface=" Arial"/>
              </a:rPr>
              <a:t>Army </a:t>
            </a:r>
            <a:r>
              <a:rPr lang="en-US" sz="1400" dirty="0" smtClean="0">
                <a:latin typeface=" Arial"/>
              </a:rPr>
              <a:t>leadership studies</a:t>
            </a:r>
          </a:p>
          <a:p>
            <a:pPr marL="171450" indent="-171450">
              <a:buFont typeface="Arial" panose="020B0604020202020204" pitchFamily="34" charset="0"/>
              <a:buChar char="•"/>
            </a:pPr>
            <a:r>
              <a:rPr lang="en-US" sz="1400" dirty="0" smtClean="0">
                <a:latin typeface=" Arial"/>
              </a:rPr>
              <a:t>Research </a:t>
            </a:r>
            <a:r>
              <a:rPr lang="en-US" sz="1400" dirty="0">
                <a:latin typeface=" Arial"/>
              </a:rPr>
              <a:t>on effective practices from the private and public </a:t>
            </a:r>
            <a:r>
              <a:rPr lang="en-US" sz="1400" dirty="0" smtClean="0">
                <a:latin typeface=" Arial"/>
              </a:rPr>
              <a:t>sectors</a:t>
            </a:r>
            <a:endParaRPr lang="en-US" sz="1400" b="1" i="1" dirty="0" smtClean="0">
              <a:latin typeface=" Arial"/>
            </a:endParaRPr>
          </a:p>
          <a:p>
            <a:endParaRPr lang="en-US" sz="1400" dirty="0">
              <a:latin typeface=" Arial"/>
            </a:endParaRPr>
          </a:p>
          <a:p>
            <a:r>
              <a:rPr lang="en-US" sz="1400" b="1" i="1" dirty="0" smtClean="0">
                <a:latin typeface=" Arial"/>
              </a:rPr>
              <a:t>Provides:</a:t>
            </a:r>
            <a:r>
              <a:rPr lang="en-US" sz="1400" dirty="0" smtClean="0">
                <a:latin typeface=" Arial"/>
              </a:rPr>
              <a:t> </a:t>
            </a:r>
          </a:p>
          <a:p>
            <a:pPr marL="171450" indent="-171450">
              <a:buFont typeface="Arial" panose="020B0604020202020204" pitchFamily="34" charset="0"/>
              <a:buChar char="•"/>
            </a:pPr>
            <a:r>
              <a:rPr lang="en-US" sz="1400" dirty="0" smtClean="0">
                <a:latin typeface=" Arial"/>
              </a:rPr>
              <a:t>Information </a:t>
            </a:r>
            <a:r>
              <a:rPr lang="en-US" sz="1400" dirty="0">
                <a:latin typeface=" Arial"/>
              </a:rPr>
              <a:t>on effective leader development </a:t>
            </a:r>
            <a:r>
              <a:rPr lang="en-US" sz="1400" dirty="0" smtClean="0">
                <a:latin typeface=" Arial"/>
              </a:rPr>
              <a:t>methods:</a:t>
            </a:r>
            <a:endParaRPr lang="en-US" sz="1400" dirty="0">
              <a:latin typeface=" Arial"/>
            </a:endParaRPr>
          </a:p>
          <a:p>
            <a:pPr marL="628650" lvl="1" indent="-171450">
              <a:buFont typeface="Wingdings" panose="05000000000000000000" pitchFamily="2" charset="2"/>
              <a:buChar char="Ø"/>
            </a:pPr>
            <a:r>
              <a:rPr lang="en-US" sz="1400" dirty="0" smtClean="0">
                <a:latin typeface=" Arial"/>
              </a:rPr>
              <a:t> Translating </a:t>
            </a:r>
            <a:r>
              <a:rPr lang="en-US" sz="1400" dirty="0">
                <a:latin typeface=" Arial"/>
              </a:rPr>
              <a:t>Army leader feedback into quick </a:t>
            </a:r>
            <a:r>
              <a:rPr lang="en-US" sz="1400" dirty="0" smtClean="0">
                <a:latin typeface=" Arial"/>
              </a:rPr>
              <a:t>applications</a:t>
            </a:r>
            <a:endParaRPr lang="en-US" sz="1400" dirty="0">
              <a:latin typeface=" Arial"/>
            </a:endParaRPr>
          </a:p>
          <a:p>
            <a:pPr marL="628650" lvl="1" indent="-171450">
              <a:buFont typeface="Wingdings" panose="05000000000000000000" pitchFamily="2" charset="2"/>
              <a:buChar char="Ø"/>
            </a:pPr>
            <a:r>
              <a:rPr lang="en-US" sz="1400" dirty="0" smtClean="0">
                <a:latin typeface=" Arial"/>
              </a:rPr>
              <a:t> </a:t>
            </a:r>
            <a:r>
              <a:rPr lang="en-US" sz="1400" dirty="0">
                <a:latin typeface=" Arial"/>
              </a:rPr>
              <a:t>Prioritizing leader development activities under conditions of limited </a:t>
            </a:r>
            <a:r>
              <a:rPr lang="en-US" sz="1400" dirty="0" smtClean="0">
                <a:latin typeface=" Arial"/>
              </a:rPr>
              <a:t>resources</a:t>
            </a:r>
            <a:endParaRPr lang="en-US" sz="1400" dirty="0">
              <a:latin typeface=" Arial"/>
            </a:endParaRPr>
          </a:p>
          <a:p>
            <a:pPr marL="628650" lvl="1" indent="-171450">
              <a:buFont typeface="Wingdings" panose="05000000000000000000" pitchFamily="2" charset="2"/>
              <a:buChar char="Ø"/>
            </a:pPr>
            <a:r>
              <a:rPr lang="en-US" sz="1400" dirty="0" smtClean="0">
                <a:latin typeface=" Arial"/>
              </a:rPr>
              <a:t> </a:t>
            </a:r>
            <a:r>
              <a:rPr lang="en-US" sz="1400" dirty="0">
                <a:latin typeface=" Arial"/>
              </a:rPr>
              <a:t>Integrating unit leader development into </a:t>
            </a:r>
            <a:r>
              <a:rPr lang="en-US" sz="1400" dirty="0" smtClean="0">
                <a:latin typeface=" Arial"/>
              </a:rPr>
              <a:t>occurring </a:t>
            </a:r>
            <a:r>
              <a:rPr lang="en-US" sz="1400" dirty="0">
                <a:latin typeface=" Arial"/>
              </a:rPr>
              <a:t>day-to-day </a:t>
            </a:r>
            <a:r>
              <a:rPr lang="en-US" sz="1400" dirty="0" smtClean="0">
                <a:latin typeface=" Arial"/>
              </a:rPr>
              <a:t>activities</a:t>
            </a:r>
            <a:endParaRPr lang="en-US" sz="1400" dirty="0">
              <a:latin typeface=" Arial"/>
            </a:endParaRPr>
          </a:p>
          <a:p>
            <a:pPr marL="628650" lvl="1" indent="-171450">
              <a:buFont typeface="Wingdings" panose="05000000000000000000" pitchFamily="2" charset="2"/>
              <a:buChar char="Ø"/>
            </a:pPr>
            <a:r>
              <a:rPr lang="en-US" sz="1400" dirty="0" smtClean="0">
                <a:latin typeface=" Arial"/>
              </a:rPr>
              <a:t> </a:t>
            </a:r>
            <a:r>
              <a:rPr lang="en-US" sz="1400" dirty="0">
                <a:latin typeface=" Arial"/>
              </a:rPr>
              <a:t>Integrating ADRP 6-22 leader attributes and competencies </a:t>
            </a:r>
            <a:r>
              <a:rPr lang="en-US" sz="1400" dirty="0" smtClean="0">
                <a:latin typeface=" Arial"/>
              </a:rPr>
              <a:t>across </a:t>
            </a:r>
            <a:r>
              <a:rPr lang="en-US" sz="1400" dirty="0">
                <a:latin typeface=" Arial"/>
              </a:rPr>
              <a:t>Army leader</a:t>
            </a:r>
          </a:p>
          <a:p>
            <a:r>
              <a:rPr lang="en-US" sz="1400" dirty="0" smtClean="0">
                <a:latin typeface=" Arial"/>
              </a:rPr>
              <a:t>              development doctrine</a:t>
            </a:r>
          </a:p>
          <a:p>
            <a:endParaRPr lang="en-US" sz="1400" dirty="0">
              <a:latin typeface=" Arial"/>
            </a:endParaRPr>
          </a:p>
          <a:p>
            <a:r>
              <a:rPr lang="en-US" sz="1400" b="1" i="1" dirty="0" smtClean="0">
                <a:latin typeface=" Arial"/>
              </a:rPr>
              <a:t>Contains: </a:t>
            </a:r>
          </a:p>
          <a:p>
            <a:pPr marL="171450" indent="-171450">
              <a:buFont typeface="Arial" panose="020B0604020202020204" pitchFamily="34" charset="0"/>
              <a:buChar char="•"/>
            </a:pPr>
            <a:r>
              <a:rPr lang="en-US" sz="1400" dirty="0" smtClean="0">
                <a:latin typeface=" Arial"/>
              </a:rPr>
              <a:t>Seven </a:t>
            </a:r>
            <a:r>
              <a:rPr lang="en-US" sz="1400" dirty="0">
                <a:latin typeface=" Arial"/>
              </a:rPr>
              <a:t>chapters that describe the Army’s view on identifying and executing </a:t>
            </a:r>
            <a:endParaRPr lang="en-US" sz="1400" dirty="0" smtClean="0">
              <a:latin typeface=" Arial"/>
            </a:endParaRPr>
          </a:p>
          <a:p>
            <a:r>
              <a:rPr lang="en-US" sz="1400" dirty="0" smtClean="0">
                <a:latin typeface=" Arial"/>
              </a:rPr>
              <a:t>    collective and individual </a:t>
            </a:r>
            <a:r>
              <a:rPr lang="en-US" sz="1400" dirty="0">
                <a:latin typeface=" Arial"/>
              </a:rPr>
              <a:t>leader development </a:t>
            </a:r>
            <a:r>
              <a:rPr lang="en-US" sz="1400" dirty="0" smtClean="0">
                <a:latin typeface=" Arial"/>
              </a:rPr>
              <a:t>needs</a:t>
            </a:r>
          </a:p>
          <a:p>
            <a:endParaRPr lang="en-US" sz="1200" dirty="0">
              <a:latin typeface=" Arial"/>
            </a:endParaRPr>
          </a:p>
          <a:p>
            <a:endParaRPr lang="en-US" sz="1200" dirty="0">
              <a:latin typeface=" Arial"/>
            </a:endParaRPr>
          </a:p>
        </p:txBody>
      </p:sp>
      <p:sp>
        <p:nvSpPr>
          <p:cNvPr id="15" name="Bent Arrow 14"/>
          <p:cNvSpPr/>
          <p:nvPr/>
        </p:nvSpPr>
        <p:spPr>
          <a:xfrm flipV="1">
            <a:off x="759297" y="3073047"/>
            <a:ext cx="1302700" cy="132954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9714063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660" y="2429455"/>
            <a:ext cx="2379305" cy="3079102"/>
          </a:xfrm>
          <a:prstGeom prst="rect">
            <a:avLst/>
          </a:prstGeom>
          <a:scene3d>
            <a:camera prst="orthographicFront"/>
            <a:lightRig rig="threePt" dir="t"/>
          </a:scene3d>
          <a:sp3d>
            <a:bevelT/>
          </a:sp3d>
        </p:spPr>
      </p:pic>
      <p:cxnSp>
        <p:nvCxnSpPr>
          <p:cNvPr id="12" name="Straight Connector 11"/>
          <p:cNvCxnSpPr>
            <a:stCxn id="66" idx="5"/>
            <a:endCxn id="34" idx="2"/>
          </p:cNvCxnSpPr>
          <p:nvPr/>
        </p:nvCxnSpPr>
        <p:spPr>
          <a:xfrm flipV="1">
            <a:off x="3519429" y="2216352"/>
            <a:ext cx="859872" cy="1431637"/>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a:stCxn id="66" idx="0"/>
            <a:endCxn id="35" idx="2"/>
          </p:cNvCxnSpPr>
          <p:nvPr/>
        </p:nvCxnSpPr>
        <p:spPr>
          <a:xfrm flipV="1">
            <a:off x="3581952" y="2473445"/>
            <a:ext cx="2444296" cy="1208554"/>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a:stCxn id="66" idx="1"/>
            <a:endCxn id="36" idx="1"/>
          </p:cNvCxnSpPr>
          <p:nvPr/>
        </p:nvCxnSpPr>
        <p:spPr>
          <a:xfrm>
            <a:off x="3581952" y="3750018"/>
            <a:ext cx="1987034" cy="182666"/>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a:stCxn id="66" idx="1"/>
            <a:endCxn id="37" idx="1"/>
          </p:cNvCxnSpPr>
          <p:nvPr/>
        </p:nvCxnSpPr>
        <p:spPr>
          <a:xfrm>
            <a:off x="3581952" y="3750018"/>
            <a:ext cx="1475762" cy="870381"/>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a:stCxn id="66" idx="2"/>
          </p:cNvCxnSpPr>
          <p:nvPr/>
        </p:nvCxnSpPr>
        <p:spPr>
          <a:xfrm>
            <a:off x="3519429" y="3784027"/>
            <a:ext cx="603988" cy="1125747"/>
          </a:xfrm>
          <a:prstGeom prst="line">
            <a:avLst/>
          </a:prstGeom>
        </p:spPr>
        <p:style>
          <a:lnRef idx="1">
            <a:schemeClr val="dk1"/>
          </a:lnRef>
          <a:fillRef idx="0">
            <a:schemeClr val="dk1"/>
          </a:fillRef>
          <a:effectRef idx="0">
            <a:schemeClr val="dk1"/>
          </a:effectRef>
          <a:fontRef idx="minor">
            <a:schemeClr val="tx1"/>
          </a:fontRef>
        </p:style>
      </p:cxnSp>
      <p:grpSp>
        <p:nvGrpSpPr>
          <p:cNvPr id="38" name="Group 37"/>
          <p:cNvGrpSpPr/>
          <p:nvPr/>
        </p:nvGrpSpPr>
        <p:grpSpPr>
          <a:xfrm>
            <a:off x="3556686" y="854341"/>
            <a:ext cx="1640847" cy="1362011"/>
            <a:chOff x="4150650" y="854341"/>
            <a:chExt cx="1640847" cy="1362011"/>
          </a:xfrm>
        </p:grpSpPr>
        <p:pic>
          <p:nvPicPr>
            <p:cNvPr id="4" name="Picture 3"/>
            <p:cNvPicPr>
              <a:picLocks noChangeAspect="1"/>
            </p:cNvPicPr>
            <p:nvPr/>
          </p:nvPicPr>
          <p:blipFill>
            <a:blip r:embed="rId3"/>
            <a:stretch>
              <a:fillRect/>
            </a:stretch>
          </p:blipFill>
          <p:spPr>
            <a:xfrm>
              <a:off x="4150650" y="854341"/>
              <a:ext cx="1640847" cy="838791"/>
            </a:xfrm>
            <a:prstGeom prst="rect">
              <a:avLst/>
            </a:prstGeom>
          </p:spPr>
        </p:pic>
        <p:sp>
          <p:nvSpPr>
            <p:cNvPr id="34" name="TextBox 33"/>
            <p:cNvSpPr txBox="1"/>
            <p:nvPr/>
          </p:nvSpPr>
          <p:spPr>
            <a:xfrm>
              <a:off x="4196450" y="1693132"/>
              <a:ext cx="1553630" cy="523220"/>
            </a:xfrm>
            <a:prstGeom prst="rect">
              <a:avLst/>
            </a:prstGeom>
            <a:noFill/>
          </p:spPr>
          <p:txBody>
            <a:bodyPr wrap="none" rtlCol="0">
              <a:spAutoFit/>
            </a:bodyPr>
            <a:lstStyle/>
            <a:p>
              <a:r>
                <a:rPr lang="en-US" dirty="0" smtClean="0">
                  <a:solidFill>
                    <a:prstClr val="black"/>
                  </a:solidFill>
                </a:rPr>
                <a:t>GMV</a:t>
              </a:r>
            </a:p>
            <a:p>
              <a:r>
                <a:rPr lang="en-US" sz="1000" dirty="0" smtClean="0">
                  <a:solidFill>
                    <a:prstClr val="black"/>
                  </a:solidFill>
                </a:rPr>
                <a:t>(Ground Mobility Vehicle) </a:t>
              </a:r>
              <a:endParaRPr lang="en-US" sz="1000" dirty="0">
                <a:solidFill>
                  <a:prstClr val="black"/>
                </a:solidFill>
              </a:endParaRPr>
            </a:p>
          </p:txBody>
        </p:sp>
      </p:grpSp>
      <p:grpSp>
        <p:nvGrpSpPr>
          <p:cNvPr id="2" name="Group 1"/>
          <p:cNvGrpSpPr/>
          <p:nvPr/>
        </p:nvGrpSpPr>
        <p:grpSpPr>
          <a:xfrm>
            <a:off x="5136421" y="889846"/>
            <a:ext cx="1779654" cy="1583599"/>
            <a:chOff x="5136421" y="889846"/>
            <a:chExt cx="1779654" cy="1583599"/>
          </a:xfrm>
        </p:grpSpPr>
        <p:pic>
          <p:nvPicPr>
            <p:cNvPr id="9" name="Picture 8"/>
            <p:cNvPicPr>
              <a:picLocks noChangeAspect="1"/>
            </p:cNvPicPr>
            <p:nvPr/>
          </p:nvPicPr>
          <p:blipFill>
            <a:blip r:embed="rId4"/>
            <a:stretch>
              <a:fillRect/>
            </a:stretch>
          </p:blipFill>
          <p:spPr>
            <a:xfrm>
              <a:off x="5302620" y="889846"/>
              <a:ext cx="1364194" cy="1054150"/>
            </a:xfrm>
            <a:prstGeom prst="rect">
              <a:avLst/>
            </a:prstGeom>
          </p:spPr>
        </p:pic>
        <p:sp>
          <p:nvSpPr>
            <p:cNvPr id="35" name="TextBox 34"/>
            <p:cNvSpPr txBox="1"/>
            <p:nvPr/>
          </p:nvSpPr>
          <p:spPr>
            <a:xfrm>
              <a:off x="5136421" y="1950225"/>
              <a:ext cx="1779654" cy="523220"/>
            </a:xfrm>
            <a:prstGeom prst="rect">
              <a:avLst/>
            </a:prstGeom>
            <a:noFill/>
          </p:spPr>
          <p:txBody>
            <a:bodyPr wrap="none" rtlCol="0">
              <a:spAutoFit/>
            </a:bodyPr>
            <a:lstStyle/>
            <a:p>
              <a:r>
                <a:rPr lang="en-US" dirty="0">
                  <a:solidFill>
                    <a:prstClr val="black"/>
                  </a:solidFill>
                </a:rPr>
                <a:t>LRV </a:t>
              </a:r>
              <a:r>
                <a:rPr lang="en-US" sz="1100" dirty="0">
                  <a:solidFill>
                    <a:prstClr val="black"/>
                  </a:solidFill>
                </a:rPr>
                <a:t>(JLTV interim) </a:t>
              </a:r>
              <a:endParaRPr lang="en-US" sz="1100" dirty="0" smtClean="0">
                <a:solidFill>
                  <a:prstClr val="black"/>
                </a:solidFill>
              </a:endParaRPr>
            </a:p>
            <a:p>
              <a:r>
                <a:rPr lang="en-US" sz="1000" dirty="0" smtClean="0">
                  <a:solidFill>
                    <a:prstClr val="black"/>
                  </a:solidFill>
                </a:rPr>
                <a:t>(Light Reconnaissance Vehicle)</a:t>
              </a:r>
              <a:endParaRPr lang="en-US" sz="1000" dirty="0">
                <a:solidFill>
                  <a:prstClr val="black"/>
                </a:solidFill>
              </a:endParaRPr>
            </a:p>
          </p:txBody>
        </p:sp>
      </p:grpSp>
      <p:grpSp>
        <p:nvGrpSpPr>
          <p:cNvPr id="60" name="Group 59"/>
          <p:cNvGrpSpPr/>
          <p:nvPr/>
        </p:nvGrpSpPr>
        <p:grpSpPr>
          <a:xfrm>
            <a:off x="5057714" y="4358789"/>
            <a:ext cx="3790860" cy="1116115"/>
            <a:chOff x="5042084" y="3811719"/>
            <a:chExt cx="3790860" cy="1116115"/>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8479" y="3833059"/>
              <a:ext cx="2594465" cy="1094775"/>
            </a:xfrm>
            <a:prstGeom prst="rect">
              <a:avLst/>
            </a:prstGeom>
          </p:spPr>
        </p:pic>
        <p:sp>
          <p:nvSpPr>
            <p:cNvPr id="37" name="TextBox 36"/>
            <p:cNvSpPr txBox="1"/>
            <p:nvPr/>
          </p:nvSpPr>
          <p:spPr>
            <a:xfrm>
              <a:off x="5042084" y="3811719"/>
              <a:ext cx="1906291" cy="523220"/>
            </a:xfrm>
            <a:prstGeom prst="rect">
              <a:avLst/>
            </a:prstGeom>
            <a:noFill/>
          </p:spPr>
          <p:txBody>
            <a:bodyPr wrap="none" rtlCol="0">
              <a:spAutoFit/>
            </a:bodyPr>
            <a:lstStyle/>
            <a:p>
              <a:r>
                <a:rPr lang="en-US" dirty="0" smtClean="0">
                  <a:solidFill>
                    <a:prstClr val="black"/>
                  </a:solidFill>
                </a:rPr>
                <a:t>AMPV</a:t>
              </a:r>
              <a:endParaRPr lang="en-US" sz="1000" dirty="0" smtClean="0">
                <a:solidFill>
                  <a:prstClr val="black"/>
                </a:solidFill>
              </a:endParaRPr>
            </a:p>
            <a:p>
              <a:r>
                <a:rPr lang="en-US" sz="1000" dirty="0" smtClean="0">
                  <a:solidFill>
                    <a:prstClr val="black"/>
                  </a:solidFill>
                </a:rPr>
                <a:t>(Armored Multi-Purpose Vehicle)</a:t>
              </a:r>
              <a:endParaRPr lang="en-US" dirty="0">
                <a:solidFill>
                  <a:prstClr val="black"/>
                </a:solidFill>
              </a:endParaRPr>
            </a:p>
          </p:txBody>
        </p:sp>
      </p:grpSp>
      <p:grpSp>
        <p:nvGrpSpPr>
          <p:cNvPr id="14" name="Group 13"/>
          <p:cNvGrpSpPr/>
          <p:nvPr/>
        </p:nvGrpSpPr>
        <p:grpSpPr>
          <a:xfrm>
            <a:off x="5568986" y="2774014"/>
            <a:ext cx="3147821" cy="2073171"/>
            <a:chOff x="5568986" y="2774014"/>
            <a:chExt cx="3147821" cy="2073171"/>
          </a:xfrm>
        </p:grpSpPr>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4952" t="11003"/>
            <a:stretch/>
          </p:blipFill>
          <p:spPr>
            <a:xfrm>
              <a:off x="6857339" y="2774014"/>
              <a:ext cx="1859468" cy="1022893"/>
            </a:xfrm>
            <a:prstGeom prst="rect">
              <a:avLst/>
            </a:prstGeom>
          </p:spPr>
        </p:pic>
        <p:pic>
          <p:nvPicPr>
            <p:cNvPr id="6" name="Picture 5"/>
            <p:cNvPicPr>
              <a:picLocks noChangeAspect="1"/>
            </p:cNvPicPr>
            <p:nvPr/>
          </p:nvPicPr>
          <p:blipFill>
            <a:blip r:embed="rId7"/>
            <a:stretch>
              <a:fillRect/>
            </a:stretch>
          </p:blipFill>
          <p:spPr>
            <a:xfrm>
              <a:off x="6914738" y="3640601"/>
              <a:ext cx="1784385" cy="1206584"/>
            </a:xfrm>
            <a:prstGeom prst="rect">
              <a:avLst/>
            </a:prstGeom>
          </p:spPr>
        </p:pic>
        <p:sp>
          <p:nvSpPr>
            <p:cNvPr id="36" name="TextBox 35"/>
            <p:cNvSpPr txBox="1"/>
            <p:nvPr/>
          </p:nvSpPr>
          <p:spPr>
            <a:xfrm>
              <a:off x="5568986" y="3748018"/>
              <a:ext cx="1706429" cy="369332"/>
            </a:xfrm>
            <a:prstGeom prst="rect">
              <a:avLst/>
            </a:prstGeom>
            <a:noFill/>
          </p:spPr>
          <p:txBody>
            <a:bodyPr wrap="none" rtlCol="0">
              <a:spAutoFit/>
            </a:bodyPr>
            <a:lstStyle/>
            <a:p>
              <a:r>
                <a:rPr lang="en-US" dirty="0">
                  <a:solidFill>
                    <a:prstClr val="black"/>
                  </a:solidFill>
                </a:rPr>
                <a:t>Stryker Lethality</a:t>
              </a:r>
            </a:p>
          </p:txBody>
        </p:sp>
      </p:grpSp>
      <p:cxnSp>
        <p:nvCxnSpPr>
          <p:cNvPr id="52" name="Straight Connector 51"/>
          <p:cNvCxnSpPr/>
          <p:nvPr/>
        </p:nvCxnSpPr>
        <p:spPr>
          <a:xfrm>
            <a:off x="3540956" y="3729533"/>
            <a:ext cx="2223369" cy="2142898"/>
          </a:xfrm>
          <a:prstGeom prst="line">
            <a:avLst/>
          </a:prstGeom>
        </p:spPr>
        <p:style>
          <a:lnRef idx="1">
            <a:schemeClr val="dk1"/>
          </a:lnRef>
          <a:fillRef idx="0">
            <a:schemeClr val="dk1"/>
          </a:fillRef>
          <a:effectRef idx="0">
            <a:schemeClr val="dk1"/>
          </a:effectRef>
          <a:fontRef idx="minor">
            <a:schemeClr val="tx1"/>
          </a:fontRef>
        </p:style>
      </p:cxnSp>
      <p:pic>
        <p:nvPicPr>
          <p:cNvPr id="49" name="Picture 2" descr="C:\Users\jim.chandler1\Desktop\cvp_iso.jpg"/>
          <p:cNvPicPr>
            <a:picLocks noChangeAspect="1" noChangeArrowheads="1"/>
          </p:cNvPicPr>
          <p:nvPr/>
        </p:nvPicPr>
        <p:blipFill>
          <a:blip r:embed="rId8" cstate="screen">
            <a:clrChange>
              <a:clrFrom>
                <a:srgbClr val="FBFBFB"/>
              </a:clrFrom>
              <a:clrTo>
                <a:srgbClr val="FBFBFB">
                  <a:alpha val="0"/>
                </a:srgbClr>
              </a:clrTo>
            </a:clrChange>
          </a:blip>
          <a:srcRect/>
          <a:stretch>
            <a:fillRect/>
          </a:stretch>
        </p:blipFill>
        <p:spPr bwMode="auto">
          <a:xfrm>
            <a:off x="5507735" y="5346612"/>
            <a:ext cx="1190826" cy="1051639"/>
          </a:xfrm>
          <a:prstGeom prst="rect">
            <a:avLst/>
          </a:prstGeom>
          <a:noFill/>
        </p:spPr>
      </p:pic>
      <p:sp>
        <p:nvSpPr>
          <p:cNvPr id="55" name="TextBox 54"/>
          <p:cNvSpPr txBox="1"/>
          <p:nvPr/>
        </p:nvSpPr>
        <p:spPr>
          <a:xfrm>
            <a:off x="6707214" y="5831487"/>
            <a:ext cx="1858201" cy="369332"/>
          </a:xfrm>
          <a:prstGeom prst="rect">
            <a:avLst/>
          </a:prstGeom>
          <a:noFill/>
        </p:spPr>
        <p:txBody>
          <a:bodyPr wrap="none" rtlCol="0">
            <a:spAutoFit/>
          </a:bodyPr>
          <a:lstStyle/>
          <a:p>
            <a:r>
              <a:rPr lang="en-US" dirty="0" smtClean="0">
                <a:solidFill>
                  <a:prstClr val="black"/>
                </a:solidFill>
              </a:rPr>
              <a:t>FFV </a:t>
            </a:r>
            <a:r>
              <a:rPr lang="en-US" sz="1000" dirty="0" smtClean="0">
                <a:solidFill>
                  <a:prstClr val="black"/>
                </a:solidFill>
              </a:rPr>
              <a:t>(Future Fighting Vehicle)</a:t>
            </a:r>
            <a:endParaRPr lang="en-US" dirty="0">
              <a:solidFill>
                <a:prstClr val="black"/>
              </a:solidFill>
            </a:endParaRPr>
          </a:p>
        </p:txBody>
      </p:sp>
      <p:grpSp>
        <p:nvGrpSpPr>
          <p:cNvPr id="58" name="Group 57"/>
          <p:cNvGrpSpPr/>
          <p:nvPr/>
        </p:nvGrpSpPr>
        <p:grpSpPr>
          <a:xfrm>
            <a:off x="3541050" y="4863893"/>
            <a:ext cx="1771346" cy="1495034"/>
            <a:chOff x="3541050" y="4863893"/>
            <a:chExt cx="1771346" cy="1495034"/>
          </a:xfrm>
        </p:grpSpPr>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41050" y="5537119"/>
              <a:ext cx="1771346" cy="821808"/>
            </a:xfrm>
            <a:prstGeom prst="rect">
              <a:avLst/>
            </a:prstGeom>
          </p:spPr>
        </p:pic>
        <p:sp>
          <p:nvSpPr>
            <p:cNvPr id="56" name="TextBox 55"/>
            <p:cNvSpPr txBox="1"/>
            <p:nvPr/>
          </p:nvSpPr>
          <p:spPr>
            <a:xfrm>
              <a:off x="3544927" y="4863893"/>
              <a:ext cx="1757212" cy="677108"/>
            </a:xfrm>
            <a:prstGeom prst="rect">
              <a:avLst/>
            </a:prstGeom>
            <a:noFill/>
          </p:spPr>
          <p:txBody>
            <a:bodyPr wrap="none" rtlCol="0">
              <a:spAutoFit/>
            </a:bodyPr>
            <a:lstStyle/>
            <a:p>
              <a:r>
                <a:rPr lang="en-US" dirty="0" smtClean="0">
                  <a:solidFill>
                    <a:prstClr val="black"/>
                  </a:solidFill>
                </a:rPr>
                <a:t>APS/HFD </a:t>
              </a:r>
            </a:p>
            <a:p>
              <a:r>
                <a:rPr lang="en-US" sz="1000" dirty="0" smtClean="0">
                  <a:solidFill>
                    <a:prstClr val="black"/>
                  </a:solidFill>
                </a:rPr>
                <a:t>(Active Protection System/</a:t>
              </a:r>
            </a:p>
            <a:p>
              <a:r>
                <a:rPr lang="en-US" sz="1000" dirty="0" smtClean="0">
                  <a:solidFill>
                    <a:prstClr val="black"/>
                  </a:solidFill>
                </a:rPr>
                <a:t>Hostile Fire Detection System)</a:t>
              </a:r>
              <a:endParaRPr lang="en-US" dirty="0">
                <a:solidFill>
                  <a:prstClr val="black"/>
                </a:solidFill>
              </a:endParaRPr>
            </a:p>
          </p:txBody>
        </p:sp>
      </p:grpSp>
      <p:sp>
        <p:nvSpPr>
          <p:cNvPr id="62" name="Title 1"/>
          <p:cNvSpPr txBox="1">
            <a:spLocks/>
          </p:cNvSpPr>
          <p:nvPr/>
        </p:nvSpPr>
        <p:spPr>
          <a:xfrm>
            <a:off x="990600" y="183085"/>
            <a:ext cx="7239000" cy="522287"/>
          </a:xfrm>
          <a:prstGeom prst="rect">
            <a:avLst/>
          </a:prstGeom>
        </p:spPr>
        <p:txBody>
          <a:bodyPr/>
          <a:lstStyle/>
          <a:p>
            <a:pPr algn="ctr" defTabSz="971824">
              <a:spcBef>
                <a:spcPct val="0"/>
              </a:spcBef>
              <a:defRPr/>
            </a:pPr>
            <a:r>
              <a:rPr lang="en-US" sz="2800" b="1" i="1" dirty="0" smtClean="0">
                <a:solidFill>
                  <a:prstClr val="black"/>
                </a:solidFill>
                <a:latin typeface=" Arial"/>
                <a:cs typeface="Arial" pitchFamily="34" charset="0"/>
              </a:rPr>
              <a:t>Combat Vehicle Modernization Strategy </a:t>
            </a:r>
            <a:endParaRPr lang="en-US" sz="2800" b="1" i="1" dirty="0">
              <a:solidFill>
                <a:srgbClr val="FF0000"/>
              </a:solidFill>
              <a:latin typeface=" Arial"/>
              <a:cs typeface="Arial" pitchFamily="34" charset="0"/>
            </a:endParaRPr>
          </a:p>
        </p:txBody>
      </p:sp>
      <p:sp>
        <p:nvSpPr>
          <p:cNvPr id="66" name="6-Point Star 65"/>
          <p:cNvSpPr/>
          <p:nvPr/>
        </p:nvSpPr>
        <p:spPr>
          <a:xfrm>
            <a:off x="3456906" y="3647989"/>
            <a:ext cx="125046" cy="136038"/>
          </a:xfrm>
          <a:prstGeom prst="star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nvGrpSpPr>
          <p:cNvPr id="11" name="Group 10"/>
          <p:cNvGrpSpPr/>
          <p:nvPr/>
        </p:nvGrpSpPr>
        <p:grpSpPr>
          <a:xfrm>
            <a:off x="6861717" y="1436229"/>
            <a:ext cx="2215784" cy="1270679"/>
            <a:chOff x="6861717" y="1436229"/>
            <a:chExt cx="2215784" cy="1270679"/>
          </a:xfrm>
        </p:grpSpPr>
        <p:sp>
          <p:nvSpPr>
            <p:cNvPr id="33" name="TextBox 32"/>
            <p:cNvSpPr txBox="1"/>
            <p:nvPr/>
          </p:nvSpPr>
          <p:spPr>
            <a:xfrm>
              <a:off x="6871448" y="2337576"/>
              <a:ext cx="2206053" cy="369332"/>
            </a:xfrm>
            <a:prstGeom prst="rect">
              <a:avLst/>
            </a:prstGeom>
            <a:noFill/>
          </p:spPr>
          <p:txBody>
            <a:bodyPr wrap="none" rtlCol="0">
              <a:spAutoFit/>
            </a:bodyPr>
            <a:lstStyle/>
            <a:p>
              <a:r>
                <a:rPr lang="en-US" dirty="0" smtClean="0">
                  <a:solidFill>
                    <a:prstClr val="black"/>
                  </a:solidFill>
                </a:rPr>
                <a:t>MPF </a:t>
              </a:r>
              <a:r>
                <a:rPr lang="en-US" sz="1000" dirty="0" smtClean="0">
                  <a:solidFill>
                    <a:prstClr val="black"/>
                  </a:solidFill>
                </a:rPr>
                <a:t>(Mobile Protected Firepower)</a:t>
              </a:r>
              <a:endParaRPr lang="en-US" dirty="0">
                <a:solidFill>
                  <a:prstClr val="black"/>
                </a:solidFill>
              </a:endParaRPr>
            </a:p>
          </p:txBody>
        </p:sp>
        <p:pic>
          <p:nvPicPr>
            <p:cNvPr id="41" name="Picture 40"/>
            <p:cNvPicPr>
              <a:picLocks noChangeAspect="1"/>
            </p:cNvPicPr>
            <p:nvPr/>
          </p:nvPicPr>
          <p:blipFill>
            <a:blip r:embed="rId10"/>
            <a:stretch>
              <a:fillRect/>
            </a:stretch>
          </p:blipFill>
          <p:spPr>
            <a:xfrm>
              <a:off x="6861717" y="1436229"/>
              <a:ext cx="1295976" cy="899984"/>
            </a:xfrm>
            <a:prstGeom prst="rect">
              <a:avLst/>
            </a:prstGeom>
          </p:spPr>
        </p:pic>
      </p:grpSp>
      <p:cxnSp>
        <p:nvCxnSpPr>
          <p:cNvPr id="42" name="Straight Connector 41"/>
          <p:cNvCxnSpPr>
            <a:stCxn id="66" idx="0"/>
            <a:endCxn id="33" idx="1"/>
          </p:cNvCxnSpPr>
          <p:nvPr/>
        </p:nvCxnSpPr>
        <p:spPr>
          <a:xfrm flipV="1">
            <a:off x="3581952" y="2522242"/>
            <a:ext cx="3289496" cy="1159757"/>
          </a:xfrm>
          <a:prstGeom prst="line">
            <a:avLst/>
          </a:prstGeom>
        </p:spPr>
        <p:style>
          <a:lnRef idx="1">
            <a:schemeClr val="dk1"/>
          </a:lnRef>
          <a:fillRef idx="0">
            <a:schemeClr val="dk1"/>
          </a:fillRef>
          <a:effectRef idx="0">
            <a:schemeClr val="dk1"/>
          </a:effectRef>
          <a:fontRef idx="minor">
            <a:schemeClr val="tx1"/>
          </a:fontRef>
        </p:style>
      </p:cxnSp>
      <p:sp>
        <p:nvSpPr>
          <p:cNvPr id="20" name="Rectangle 19"/>
          <p:cNvSpPr/>
          <p:nvPr/>
        </p:nvSpPr>
        <p:spPr>
          <a:xfrm>
            <a:off x="365273" y="889847"/>
            <a:ext cx="2992449" cy="13265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3" name="TextBox 22"/>
          <p:cNvSpPr txBox="1"/>
          <p:nvPr/>
        </p:nvSpPr>
        <p:spPr>
          <a:xfrm>
            <a:off x="365273" y="876994"/>
            <a:ext cx="3050259" cy="1384995"/>
          </a:xfrm>
          <a:prstGeom prst="rect">
            <a:avLst/>
          </a:prstGeom>
          <a:noFill/>
        </p:spPr>
        <p:txBody>
          <a:bodyPr wrap="none" rtlCol="0">
            <a:spAutoFit/>
          </a:bodyPr>
          <a:lstStyle/>
          <a:p>
            <a:r>
              <a:rPr lang="en-US" sz="1400" dirty="0" smtClean="0"/>
              <a:t>CVMS Approach:</a:t>
            </a:r>
          </a:p>
          <a:p>
            <a:pPr marL="171450" indent="-171450">
              <a:buFont typeface="Arial" panose="020B0604020202020204" pitchFamily="34" charset="0"/>
              <a:buChar char="•"/>
            </a:pPr>
            <a:r>
              <a:rPr lang="en-US" sz="1400" dirty="0" smtClean="0"/>
              <a:t>Addresses </a:t>
            </a:r>
            <a:r>
              <a:rPr lang="en-US" sz="1400" b="1" i="1" dirty="0" smtClean="0"/>
              <a:t>capabilities </a:t>
            </a:r>
            <a:r>
              <a:rPr lang="en-US" sz="1400" dirty="0" smtClean="0"/>
              <a:t>by formations</a:t>
            </a:r>
          </a:p>
          <a:p>
            <a:endParaRPr lang="en-US" sz="1400" dirty="0"/>
          </a:p>
          <a:p>
            <a:r>
              <a:rPr lang="en-US" sz="1400" dirty="0" smtClean="0"/>
              <a:t>Priorities… </a:t>
            </a:r>
          </a:p>
          <a:p>
            <a:pPr marL="171450" indent="-171450">
              <a:buFont typeface="Arial" panose="020B0604020202020204" pitchFamily="34" charset="0"/>
              <a:buChar char="•"/>
            </a:pPr>
            <a:r>
              <a:rPr lang="en-US" sz="1400" dirty="0" smtClean="0"/>
              <a:t>#1 is IBCT </a:t>
            </a:r>
            <a:r>
              <a:rPr lang="en-US" sz="1400" b="1" i="1" dirty="0" smtClean="0"/>
              <a:t>mobility</a:t>
            </a:r>
            <a:r>
              <a:rPr lang="en-US" sz="1400" dirty="0" smtClean="0"/>
              <a:t> </a:t>
            </a:r>
          </a:p>
          <a:p>
            <a:pPr marL="171450" indent="-171450">
              <a:buFont typeface="Arial" panose="020B0604020202020204" pitchFamily="34" charset="0"/>
              <a:buChar char="•"/>
            </a:pPr>
            <a:r>
              <a:rPr lang="en-US" sz="1400" dirty="0" smtClean="0"/>
              <a:t>#2 is improved </a:t>
            </a:r>
            <a:r>
              <a:rPr lang="en-US" sz="1400" b="1" i="1" dirty="0" smtClean="0"/>
              <a:t>lethality</a:t>
            </a:r>
            <a:r>
              <a:rPr lang="en-US" sz="1400" dirty="0" smtClean="0"/>
              <a:t> of SBCT</a:t>
            </a:r>
            <a:endParaRPr lang="en-US" sz="1400" dirty="0"/>
          </a:p>
        </p:txBody>
      </p:sp>
      <p:sp>
        <p:nvSpPr>
          <p:cNvPr id="39" name="TextBox 38"/>
          <p:cNvSpPr txBox="1"/>
          <p:nvPr/>
        </p:nvSpPr>
        <p:spPr>
          <a:xfrm>
            <a:off x="1171814" y="5546464"/>
            <a:ext cx="2221506" cy="307777"/>
          </a:xfrm>
          <a:prstGeom prst="rect">
            <a:avLst/>
          </a:prstGeom>
          <a:noFill/>
        </p:spPr>
        <p:txBody>
          <a:bodyPr wrap="none" rtlCol="0">
            <a:spAutoFit/>
          </a:bodyPr>
          <a:lstStyle/>
          <a:p>
            <a:r>
              <a:rPr lang="en-US" sz="1400" dirty="0">
                <a:solidFill>
                  <a:prstClr val="black"/>
                </a:solidFill>
              </a:rPr>
              <a:t>Approved, Published </a:t>
            </a:r>
            <a:r>
              <a:rPr lang="en-US" sz="1400" dirty="0" smtClean="0">
                <a:solidFill>
                  <a:prstClr val="black"/>
                </a:solidFill>
              </a:rPr>
              <a:t>SEP15 </a:t>
            </a:r>
            <a:endParaRPr lang="en-US" sz="1400" dirty="0">
              <a:solidFill>
                <a:prstClr val="black"/>
              </a:solidFill>
            </a:endParaRPr>
          </a:p>
        </p:txBody>
      </p:sp>
    </p:spTree>
    <p:extLst>
      <p:ext uri="{BB962C8B-B14F-4D97-AF65-F5344CB8AC3E}">
        <p14:creationId xmlns:p14="http://schemas.microsoft.com/office/powerpoint/2010/main" val="33836927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Table 41"/>
          <p:cNvGraphicFramePr>
            <a:graphicFrameLocks noGrp="1"/>
          </p:cNvGraphicFramePr>
          <p:nvPr>
            <p:extLst>
              <p:ext uri="{D42A27DB-BD31-4B8C-83A1-F6EECF244321}">
                <p14:modId xmlns:p14="http://schemas.microsoft.com/office/powerpoint/2010/main" val="2591017560"/>
              </p:ext>
            </p:extLst>
          </p:nvPr>
        </p:nvGraphicFramePr>
        <p:xfrm>
          <a:off x="0" y="950490"/>
          <a:ext cx="9144001" cy="5393386"/>
        </p:xfrm>
        <a:graphic>
          <a:graphicData uri="http://schemas.openxmlformats.org/drawingml/2006/table">
            <a:tbl>
              <a:tblPr firstRow="1" bandRow="1">
                <a:tableStyleId>{6E25E649-3F16-4E02-A733-19D2CDBF48F0}</a:tableStyleId>
              </a:tblPr>
              <a:tblGrid>
                <a:gridCol w="1981200"/>
                <a:gridCol w="2227729"/>
                <a:gridCol w="2272553"/>
                <a:gridCol w="2662519"/>
              </a:tblGrid>
              <a:tr h="579437">
                <a:tc>
                  <a:txBody>
                    <a:bodyPr/>
                    <a:lstStyle/>
                    <a:p>
                      <a:pPr algn="ctr"/>
                      <a:r>
                        <a:rPr lang="en-US" sz="1800" dirty="0" smtClean="0">
                          <a:solidFill>
                            <a:schemeClr val="tx1"/>
                          </a:solidFill>
                        </a:rPr>
                        <a:t>Soldier Transportable</a:t>
                      </a:r>
                      <a:endParaRPr lang="en-US" sz="1800" dirty="0">
                        <a:solidFill>
                          <a:schemeClr val="tx1"/>
                        </a:solidFill>
                        <a:latin typeface="+mn-lt"/>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9CC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Vehicle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Transportable</a:t>
                      </a:r>
                      <a:endParaRPr lang="en-US" sz="1800" dirty="0" smtClean="0">
                        <a:solidFill>
                          <a:schemeClr val="tx1"/>
                        </a:solidFill>
                        <a:latin typeface="+mn-lt"/>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9CC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Self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Transportable</a:t>
                      </a:r>
                      <a:endParaRPr lang="en-US" sz="1800" dirty="0" smtClean="0">
                        <a:solidFill>
                          <a:schemeClr val="tx1"/>
                        </a:solidFill>
                        <a:latin typeface="+mn-lt"/>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9CC00"/>
                    </a:solidFill>
                  </a:tcPr>
                </a:tc>
                <a:tc>
                  <a:txBody>
                    <a:bodyPr/>
                    <a:lstStyle/>
                    <a:p>
                      <a:pPr algn="ctr"/>
                      <a:r>
                        <a:rPr lang="en-US" sz="1800" dirty="0" smtClean="0">
                          <a:solidFill>
                            <a:schemeClr val="tx1"/>
                          </a:solidFill>
                        </a:rPr>
                        <a:t>Robotic  Appliqué</a:t>
                      </a:r>
                      <a:endParaRPr lang="en-US" sz="1800" dirty="0">
                        <a:solidFill>
                          <a:schemeClr val="tx1"/>
                        </a:solidFill>
                        <a:latin typeface="+mn-lt"/>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99CC00"/>
                    </a:solidFill>
                  </a:tcPr>
                </a:tc>
              </a:tr>
              <a:tr h="10367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mn-lt"/>
                        </a:rPr>
                        <a:t>Small</a:t>
                      </a:r>
                    </a:p>
                    <a:p>
                      <a:endParaRPr lang="en-US" b="1" dirty="0">
                        <a:latin typeface="+mn-lt"/>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2">
                  <a:txBody>
                    <a:bodyPr/>
                    <a:lstStyle/>
                    <a:p>
                      <a:r>
                        <a:rPr lang="en-US" b="1" dirty="0" smtClean="0">
                          <a:latin typeface="+mn-lt"/>
                        </a:rPr>
                        <a:t>Mounted</a:t>
                      </a:r>
                    </a:p>
                    <a:p>
                      <a:endParaRPr lang="en-US" b="1" dirty="0">
                        <a:latin typeface="+mn-lt"/>
                      </a:endParaRPr>
                    </a:p>
                    <a:p>
                      <a:endParaRPr lang="en-US" dirty="0" smtClean="0">
                        <a:latin typeface="+mn-lt"/>
                      </a:endParaRPr>
                    </a:p>
                    <a:p>
                      <a:endParaRPr lang="en-US" dirty="0" smtClean="0">
                        <a:latin typeface="+mn-lt"/>
                      </a:endParaRPr>
                    </a:p>
                    <a:p>
                      <a:r>
                        <a:rPr lang="en-US" b="1" dirty="0" smtClean="0">
                          <a:latin typeface="+mn-lt"/>
                        </a:rPr>
                        <a:t>Towed</a:t>
                      </a:r>
                      <a:endParaRPr lang="en-US" dirty="0" smtClean="0">
                        <a:latin typeface="+mn-lt"/>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b="1" dirty="0" smtClean="0">
                          <a:latin typeface="+mn-lt"/>
                        </a:rPr>
                        <a:t>Soldier Follower</a:t>
                      </a:r>
                      <a:endParaRPr lang="en-US" b="1" dirty="0">
                        <a:latin typeface="+mn-lt"/>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b="1" dirty="0" smtClean="0"/>
                        <a:t>Remote Operation</a:t>
                      </a:r>
                      <a:endParaRPr lang="en-US" b="1" dirty="0">
                        <a:latin typeface="+mn-lt"/>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11738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mn-lt"/>
                        </a:rPr>
                        <a:t>Platoon</a:t>
                      </a:r>
                    </a:p>
                    <a:p>
                      <a:endParaRPr lang="en-US" b="1" dirty="0">
                        <a:latin typeface="+mn-lt"/>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smtClean="0">
                        <a:latin typeface="+mn-lt"/>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latin typeface="+mn-lt"/>
                        </a:rPr>
                        <a:t>Recon/Security</a:t>
                      </a:r>
                      <a:endParaRPr lang="en-US" b="1" dirty="0">
                        <a:latin typeface="+mn-lt"/>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t>Supervised Autonomy</a:t>
                      </a:r>
                      <a:endParaRPr lang="en-US" b="1" dirty="0">
                        <a:latin typeface="+mn-lt"/>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805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mn-lt"/>
                        </a:rPr>
                        <a:t>Squad</a:t>
                      </a:r>
                    </a:p>
                    <a:p>
                      <a:endParaRPr lang="en-US" b="1" dirty="0">
                        <a:latin typeface="+mn-lt"/>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mn-lt"/>
                        </a:rPr>
                        <a:t>Installed </a:t>
                      </a:r>
                    </a:p>
                    <a:p>
                      <a:endParaRPr lang="en-US" b="1" dirty="0">
                        <a:latin typeface="+mn-lt"/>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mn-lt"/>
                        </a:rPr>
                        <a:t>Robotic Wingman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800" b="1" dirty="0" smtClean="0">
                          <a:solidFill>
                            <a:schemeClr val="tx1"/>
                          </a:solidFill>
                          <a:latin typeface="+mn-lt"/>
                        </a:rPr>
                        <a:t>Exoskeleton</a:t>
                      </a:r>
                      <a:endParaRPr lang="en-US" sz="1800" b="1" dirty="0">
                        <a:solidFill>
                          <a:schemeClr val="tx1"/>
                        </a:solidFill>
                        <a:latin typeface="+mn-lt"/>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621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smtClean="0">
                          <a:latin typeface="+mn-lt"/>
                        </a:rPr>
                        <a:t>Nano</a:t>
                      </a:r>
                      <a:r>
                        <a:rPr lang="en-US" b="1" dirty="0" smtClean="0">
                          <a:latin typeface="+mn-lt"/>
                        </a:rPr>
                        <a:t> </a:t>
                      </a:r>
                      <a:r>
                        <a:rPr lang="en-US" b="1" dirty="0" err="1" smtClean="0">
                          <a:latin typeface="+mn-lt"/>
                        </a:rPr>
                        <a:t>Bot</a:t>
                      </a:r>
                      <a:endParaRPr lang="en-US" b="1" dirty="0" smtClean="0">
                        <a:latin typeface="+mn-lt"/>
                      </a:endParaRPr>
                    </a:p>
                    <a:p>
                      <a:endParaRPr lang="en-US" b="1" dirty="0">
                        <a:latin typeface="+mn-lt"/>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mn-lt"/>
                          <a:ea typeface="+mn-ea"/>
                          <a:cs typeface="+mn-cs"/>
                        </a:rPr>
                        <a:t>Humanoid</a:t>
                      </a:r>
                      <a:endParaRPr lang="en-US" sz="2000" dirty="0" smtClean="0">
                        <a:solidFill>
                          <a:schemeClr val="tx1"/>
                        </a:solidFill>
                        <a:latin typeface="+mn-lt"/>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mn-lt"/>
                        </a:rPr>
                        <a:t>Squad Member</a:t>
                      </a:r>
                      <a:r>
                        <a:rPr lang="en-US" sz="1800" b="1" baseline="0" dirty="0" smtClean="0">
                          <a:solidFill>
                            <a:schemeClr val="tx1"/>
                          </a:solidFill>
                          <a:latin typeface="+mn-lt"/>
                        </a:rPr>
                        <a:t> </a:t>
                      </a:r>
                      <a:endParaRPr lang="en-US" sz="1800" b="1" dirty="0" smtClean="0">
                        <a:solidFill>
                          <a:schemeClr val="tx1"/>
                        </a:solidFill>
                        <a:latin typeface="+mn-lt"/>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mn-lt"/>
                        </a:rPr>
                        <a:t>Prosthetics</a:t>
                      </a:r>
                    </a:p>
                    <a:p>
                      <a:pPr algn="l"/>
                      <a:endParaRPr lang="en-US" sz="1800" b="1" dirty="0">
                        <a:solidFill>
                          <a:schemeClr val="tx1"/>
                        </a:solidFill>
                        <a:latin typeface="+mn-lt"/>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5418" name="Picture 8"/>
          <p:cNvPicPr>
            <a:picLocks noChangeAspect="1" noChangeArrowheads="1"/>
          </p:cNvPicPr>
          <p:nvPr/>
        </p:nvPicPr>
        <p:blipFill>
          <a:blip r:embed="rId2" cstate="print"/>
          <a:srcRect l="25000" t="25781" r="24374" b="23438"/>
          <a:stretch>
            <a:fillRect/>
          </a:stretch>
        </p:blipFill>
        <p:spPr bwMode="auto">
          <a:xfrm>
            <a:off x="4339962" y="1919923"/>
            <a:ext cx="1089288" cy="665016"/>
          </a:xfrm>
          <a:prstGeom prst="rect">
            <a:avLst/>
          </a:prstGeom>
          <a:noFill/>
          <a:ln w="9525">
            <a:solidFill>
              <a:schemeClr val="tx1"/>
            </a:solidFill>
            <a:miter lim="800000"/>
            <a:headEnd/>
            <a:tailEnd/>
          </a:ln>
        </p:spPr>
      </p:pic>
      <p:pic>
        <p:nvPicPr>
          <p:cNvPr id="15419" name="Picture 4" descr="http://www.gregsteer.co.uk/gregsblog/wp-content/gallery/postimages/ripsaw.jpg"/>
          <p:cNvPicPr>
            <a:picLocks noChangeAspect="1" noChangeArrowheads="1"/>
          </p:cNvPicPr>
          <p:nvPr/>
        </p:nvPicPr>
        <p:blipFill>
          <a:blip r:embed="rId3" cstate="print"/>
          <a:srcRect/>
          <a:stretch>
            <a:fillRect/>
          </a:stretch>
        </p:blipFill>
        <p:spPr bwMode="auto">
          <a:xfrm>
            <a:off x="4467225" y="4123762"/>
            <a:ext cx="1743075" cy="835165"/>
          </a:xfrm>
          <a:prstGeom prst="rect">
            <a:avLst/>
          </a:prstGeom>
          <a:noFill/>
          <a:ln w="9525">
            <a:solidFill>
              <a:schemeClr val="tx1"/>
            </a:solidFill>
            <a:miter lim="800000"/>
            <a:headEnd/>
            <a:tailEnd/>
          </a:ln>
        </p:spPr>
      </p:pic>
      <p:sp>
        <p:nvSpPr>
          <p:cNvPr id="16" name="TextBox 15"/>
          <p:cNvSpPr txBox="1"/>
          <p:nvPr/>
        </p:nvSpPr>
        <p:spPr>
          <a:xfrm>
            <a:off x="6080760" y="6359862"/>
            <a:ext cx="3063240" cy="240066"/>
          </a:xfrm>
          <a:prstGeom prst="rect">
            <a:avLst/>
          </a:prstGeom>
          <a:noFill/>
        </p:spPr>
        <p:txBody>
          <a:bodyPr wrap="square">
            <a:spAutoFit/>
          </a:bodyPr>
          <a:lstStyle/>
          <a:p>
            <a:pPr marL="233363" indent="-233363" algn="ctr" defTabSz="914400" eaLnBrk="0" hangingPunct="0">
              <a:lnSpc>
                <a:spcPct val="80000"/>
              </a:lnSpc>
              <a:defRPr/>
            </a:pPr>
            <a:r>
              <a:rPr lang="en-US" sz="1200" i="1" dirty="0" smtClean="0">
                <a:solidFill>
                  <a:srgbClr val="000000"/>
                </a:solidFill>
                <a:effectLst>
                  <a:outerShdw blurRad="38100" dist="38100" dir="2700000" algn="tl">
                    <a:srgbClr val="000000">
                      <a:alpha val="43137"/>
                    </a:srgbClr>
                  </a:outerShdw>
                </a:effectLst>
              </a:rPr>
              <a:t>Photos  are Notional Representations</a:t>
            </a:r>
            <a:endParaRPr lang="en-US" sz="1200" i="1" dirty="0">
              <a:solidFill>
                <a:srgbClr val="000000"/>
              </a:solidFill>
              <a:effectLst>
                <a:outerShdw blurRad="38100" dist="38100" dir="2700000" algn="tl">
                  <a:srgbClr val="000000">
                    <a:alpha val="43137"/>
                  </a:srgbClr>
                </a:outerShdw>
              </a:effectLst>
            </a:endParaRPr>
          </a:p>
        </p:txBody>
      </p:sp>
      <p:sp>
        <p:nvSpPr>
          <p:cNvPr id="22" name="Rounded Rectangle 21"/>
          <p:cNvSpPr/>
          <p:nvPr/>
        </p:nvSpPr>
        <p:spPr>
          <a:xfrm>
            <a:off x="2019880" y="1996652"/>
            <a:ext cx="1294819" cy="548323"/>
          </a:xfrm>
          <a:prstGeom prst="roundRect">
            <a:avLst/>
          </a:prstGeom>
          <a:solidFill>
            <a:srgbClr val="00CC00">
              <a:alpha val="37647"/>
            </a:srgbClr>
          </a:solidFill>
          <a:ln>
            <a:solidFill>
              <a:schemeClr val="tx1"/>
            </a:solidFill>
          </a:ln>
        </p:spPr>
        <p:style>
          <a:lnRef idx="2">
            <a:schemeClr val="accent4"/>
          </a:lnRef>
          <a:fillRef idx="1">
            <a:schemeClr val="lt1"/>
          </a:fillRef>
          <a:effectRef idx="0">
            <a:schemeClr val="accent4"/>
          </a:effectRef>
          <a:fontRef idx="minor">
            <a:schemeClr val="dk1"/>
          </a:fontRef>
        </p:style>
        <p:txBody>
          <a:bodyPr anchor="t"/>
          <a:lstStyle/>
          <a:p>
            <a:pPr defTabSz="914400">
              <a:defRPr/>
            </a:pPr>
            <a:r>
              <a:rPr lang="en-US" sz="1000" b="1" cap="small" dirty="0" smtClean="0">
                <a:solidFill>
                  <a:srgbClr val="000000"/>
                </a:solidFill>
              </a:rPr>
              <a:t>Man Transportable Robot System (MTRS) Inc 2</a:t>
            </a:r>
            <a:endParaRPr lang="en-US" sz="1000" b="1" cap="small" dirty="0">
              <a:solidFill>
                <a:srgbClr val="000000"/>
              </a:solidFill>
            </a:endParaRPr>
          </a:p>
        </p:txBody>
      </p:sp>
      <p:sp>
        <p:nvSpPr>
          <p:cNvPr id="25" name="Rounded Rectangle 24"/>
          <p:cNvSpPr/>
          <p:nvPr/>
        </p:nvSpPr>
        <p:spPr>
          <a:xfrm>
            <a:off x="7924800" y="1939502"/>
            <a:ext cx="1143000" cy="657225"/>
          </a:xfrm>
          <a:prstGeom prst="roundRect">
            <a:avLst/>
          </a:prstGeom>
          <a:solidFill>
            <a:srgbClr val="00CC00">
              <a:alpha val="37647"/>
            </a:srgbClr>
          </a:solidFill>
          <a:ln>
            <a:solidFill>
              <a:schemeClr val="tx1"/>
            </a:solidFill>
          </a:ln>
        </p:spPr>
        <p:style>
          <a:lnRef idx="2">
            <a:schemeClr val="accent4"/>
          </a:lnRef>
          <a:fillRef idx="1">
            <a:schemeClr val="lt1"/>
          </a:fillRef>
          <a:effectRef idx="0">
            <a:schemeClr val="accent4"/>
          </a:effectRef>
          <a:fontRef idx="minor">
            <a:schemeClr val="dk1"/>
          </a:fontRef>
        </p:style>
        <p:txBody>
          <a:bodyPr anchor="ctr"/>
          <a:lstStyle/>
          <a:p>
            <a:pPr algn="ctr" defTabSz="914400">
              <a:defRPr/>
            </a:pPr>
            <a:r>
              <a:rPr lang="en-US" sz="1000" b="1" cap="small" dirty="0">
                <a:solidFill>
                  <a:srgbClr val="000000"/>
                </a:solidFill>
              </a:rPr>
              <a:t>Husky Mounted Detection System (HMDS</a:t>
            </a:r>
            <a:r>
              <a:rPr lang="en-US" sz="1000" b="1" cap="small" dirty="0" smtClean="0">
                <a:solidFill>
                  <a:srgbClr val="000000"/>
                </a:solidFill>
              </a:rPr>
              <a:t>)</a:t>
            </a:r>
            <a:endParaRPr lang="en-US" sz="1000" b="1" cap="small" dirty="0">
              <a:solidFill>
                <a:srgbClr val="000000"/>
              </a:solidFill>
            </a:endParaRPr>
          </a:p>
        </p:txBody>
      </p:sp>
      <p:sp>
        <p:nvSpPr>
          <p:cNvPr id="23" name="Rounded Rectangle 22"/>
          <p:cNvSpPr/>
          <p:nvPr/>
        </p:nvSpPr>
        <p:spPr>
          <a:xfrm>
            <a:off x="5438776" y="1878225"/>
            <a:ext cx="1014412" cy="727572"/>
          </a:xfrm>
          <a:prstGeom prst="roundRect">
            <a:avLst/>
          </a:prstGeom>
          <a:solidFill>
            <a:srgbClr val="FFFF00">
              <a:alpha val="37255"/>
            </a:srgbClr>
          </a:solidFill>
          <a:ln>
            <a:solidFill>
              <a:schemeClr val="tx1"/>
            </a:solidFill>
          </a:ln>
        </p:spPr>
        <p:style>
          <a:lnRef idx="2">
            <a:schemeClr val="accent4"/>
          </a:lnRef>
          <a:fillRef idx="1">
            <a:schemeClr val="lt1"/>
          </a:fillRef>
          <a:effectRef idx="0">
            <a:schemeClr val="accent4"/>
          </a:effectRef>
          <a:fontRef idx="minor">
            <a:schemeClr val="dk1"/>
          </a:fontRef>
        </p:style>
        <p:txBody>
          <a:bodyPr anchor="ctr"/>
          <a:lstStyle/>
          <a:p>
            <a:pPr algn="ctr" defTabSz="914400">
              <a:defRPr/>
            </a:pPr>
            <a:r>
              <a:rPr lang="en-US" sz="1000" b="1" cap="small" dirty="0">
                <a:solidFill>
                  <a:srgbClr val="000000"/>
                </a:solidFill>
              </a:rPr>
              <a:t>Squad </a:t>
            </a:r>
            <a:r>
              <a:rPr lang="en-US" sz="1000" b="1" cap="small" dirty="0" smtClean="0">
                <a:solidFill>
                  <a:srgbClr val="000000"/>
                </a:solidFill>
              </a:rPr>
              <a:t>Multipurpose Equipment </a:t>
            </a:r>
            <a:r>
              <a:rPr lang="en-US" sz="1000" b="1" cap="small" dirty="0">
                <a:solidFill>
                  <a:srgbClr val="000000"/>
                </a:solidFill>
              </a:rPr>
              <a:t>Transport (SMET)  </a:t>
            </a:r>
          </a:p>
        </p:txBody>
      </p:sp>
      <p:sp>
        <p:nvSpPr>
          <p:cNvPr id="72" name="Rounded Rectangle 71"/>
          <p:cNvSpPr/>
          <p:nvPr/>
        </p:nvSpPr>
        <p:spPr>
          <a:xfrm>
            <a:off x="6739577" y="4183275"/>
            <a:ext cx="1137598" cy="719630"/>
          </a:xfrm>
          <a:prstGeom prst="roundRect">
            <a:avLst/>
          </a:prstGeom>
          <a:solidFill>
            <a:schemeClr val="bg1"/>
          </a:solidFill>
          <a:ln>
            <a:solidFill>
              <a:schemeClr val="tx1"/>
            </a:solidFill>
          </a:ln>
        </p:spPr>
        <p:style>
          <a:lnRef idx="2">
            <a:schemeClr val="accent4"/>
          </a:lnRef>
          <a:fillRef idx="1">
            <a:schemeClr val="lt1"/>
          </a:fillRef>
          <a:effectRef idx="0">
            <a:schemeClr val="accent4"/>
          </a:effectRef>
          <a:fontRef idx="minor">
            <a:schemeClr val="dk1"/>
          </a:fontRef>
        </p:style>
        <p:txBody>
          <a:bodyPr anchor="ctr"/>
          <a:lstStyle/>
          <a:p>
            <a:pPr algn="ctr" defTabSz="914400">
              <a:defRPr/>
            </a:pPr>
            <a:r>
              <a:rPr lang="en-US" sz="1000" b="1" cap="small" dirty="0" smtClean="0">
                <a:solidFill>
                  <a:srgbClr val="000000"/>
                </a:solidFill>
              </a:rPr>
              <a:t>Tactical Assault Light Operator Suit (TALOS)</a:t>
            </a:r>
            <a:endParaRPr lang="en-US" sz="1000" b="1" cap="small" dirty="0">
              <a:solidFill>
                <a:srgbClr val="000000"/>
              </a:solidFill>
            </a:endParaRPr>
          </a:p>
        </p:txBody>
      </p:sp>
      <p:sp>
        <p:nvSpPr>
          <p:cNvPr id="39" name="Rounded Rectangle 38"/>
          <p:cNvSpPr/>
          <p:nvPr/>
        </p:nvSpPr>
        <p:spPr>
          <a:xfrm>
            <a:off x="6553200" y="3535575"/>
            <a:ext cx="2514600" cy="226377"/>
          </a:xfrm>
          <a:prstGeom prst="roundRect">
            <a:avLst/>
          </a:prstGeom>
          <a:solidFill>
            <a:srgbClr val="FFFF00">
              <a:alpha val="37255"/>
            </a:srgbClr>
          </a:solidFill>
          <a:ln>
            <a:solidFill>
              <a:schemeClr val="tx1"/>
            </a:solidFill>
          </a:ln>
        </p:spPr>
        <p:style>
          <a:lnRef idx="2">
            <a:schemeClr val="accent4"/>
          </a:lnRef>
          <a:fillRef idx="1">
            <a:schemeClr val="lt1"/>
          </a:fillRef>
          <a:effectRef idx="0">
            <a:schemeClr val="accent4"/>
          </a:effectRef>
          <a:fontRef idx="minor">
            <a:schemeClr val="dk1"/>
          </a:fontRef>
        </p:style>
        <p:txBody>
          <a:bodyPr anchor="ctr"/>
          <a:lstStyle/>
          <a:p>
            <a:pPr algn="ctr" defTabSz="914400">
              <a:defRPr/>
            </a:pPr>
            <a:r>
              <a:rPr lang="en-US" sz="1000" b="1" cap="small" dirty="0" smtClean="0">
                <a:solidFill>
                  <a:srgbClr val="000000"/>
                </a:solidFill>
              </a:rPr>
              <a:t>Automated Convoy Operations (ACO)</a:t>
            </a:r>
            <a:endParaRPr lang="en-US" sz="1000" b="1" cap="small" dirty="0">
              <a:solidFill>
                <a:srgbClr val="000000"/>
              </a:solidFill>
            </a:endParaRPr>
          </a:p>
        </p:txBody>
      </p:sp>
      <p:pic>
        <p:nvPicPr>
          <p:cNvPr id="41" name="Picture 75" descr="IMG_1963"/>
          <p:cNvPicPr>
            <a:picLocks noChangeAspect="1" noChangeArrowheads="1"/>
          </p:cNvPicPr>
          <p:nvPr/>
        </p:nvPicPr>
        <p:blipFill>
          <a:blip r:embed="rId4" cstate="print"/>
          <a:srcRect l="9384" t="23529" r="15543" b="23529"/>
          <a:stretch>
            <a:fillRect/>
          </a:stretch>
        </p:blipFill>
        <p:spPr bwMode="auto">
          <a:xfrm>
            <a:off x="2019300" y="3013922"/>
            <a:ext cx="1523999" cy="702628"/>
          </a:xfrm>
          <a:prstGeom prst="rect">
            <a:avLst/>
          </a:prstGeom>
          <a:noFill/>
          <a:ln w="9525">
            <a:solidFill>
              <a:schemeClr val="tx1"/>
            </a:solidFill>
            <a:miter lim="800000"/>
            <a:headEnd/>
            <a:tailEnd/>
          </a:ln>
        </p:spPr>
      </p:pic>
      <p:pic>
        <p:nvPicPr>
          <p:cNvPr id="43" name="Picture 2" descr="C:\Documents and Settings\brian.barlow1\My Documents\!CM-Work!\!Current Programs!\!HMDS OEF!\!Deployment!\HuskyOEFPics\DSCN0017.JPG"/>
          <p:cNvPicPr>
            <a:picLocks noChangeAspect="1" noChangeArrowheads="1"/>
          </p:cNvPicPr>
          <p:nvPr/>
        </p:nvPicPr>
        <p:blipFill>
          <a:blip r:embed="rId5" cstate="print"/>
          <a:srcRect l="11538" t="26923" r="10577" b="23077"/>
          <a:stretch>
            <a:fillRect/>
          </a:stretch>
        </p:blipFill>
        <p:spPr bwMode="auto">
          <a:xfrm>
            <a:off x="6522720" y="1932588"/>
            <a:ext cx="1354455" cy="652145"/>
          </a:xfrm>
          <a:prstGeom prst="rect">
            <a:avLst/>
          </a:prstGeom>
          <a:noFill/>
          <a:ln w="9525">
            <a:solidFill>
              <a:schemeClr val="tx1"/>
            </a:solidFill>
            <a:miter lim="800000"/>
            <a:headEnd/>
            <a:tailEnd/>
          </a:ln>
        </p:spPr>
      </p:pic>
      <p:pic>
        <p:nvPicPr>
          <p:cNvPr id="44" name="Picture 29" descr="01_uav"/>
          <p:cNvPicPr>
            <a:picLocks noChangeAspect="1" noChangeArrowheads="1"/>
          </p:cNvPicPr>
          <p:nvPr/>
        </p:nvPicPr>
        <p:blipFill>
          <a:blip r:embed="rId6" cstate="print"/>
          <a:srcRect/>
          <a:stretch>
            <a:fillRect/>
          </a:stretch>
        </p:blipFill>
        <p:spPr bwMode="auto">
          <a:xfrm>
            <a:off x="4343400" y="2929599"/>
            <a:ext cx="914400" cy="837963"/>
          </a:xfrm>
          <a:prstGeom prst="rect">
            <a:avLst/>
          </a:prstGeom>
          <a:noFill/>
          <a:ln w="9525">
            <a:noFill/>
            <a:miter lim="800000"/>
            <a:headEnd/>
            <a:tailEnd/>
          </a:ln>
        </p:spPr>
      </p:pic>
      <p:sp>
        <p:nvSpPr>
          <p:cNvPr id="45" name="Rounded Rectangle 44"/>
          <p:cNvSpPr/>
          <p:nvPr/>
        </p:nvSpPr>
        <p:spPr>
          <a:xfrm>
            <a:off x="3581400" y="3000587"/>
            <a:ext cx="590550" cy="706438"/>
          </a:xfrm>
          <a:prstGeom prst="roundRect">
            <a:avLst/>
          </a:prstGeom>
          <a:solidFill>
            <a:srgbClr val="00CC00">
              <a:alpha val="37647"/>
            </a:srgbClr>
          </a:solidFill>
          <a:ln>
            <a:solidFill>
              <a:schemeClr val="tx1"/>
            </a:solidFill>
          </a:ln>
        </p:spPr>
        <p:style>
          <a:lnRef idx="2">
            <a:schemeClr val="accent4"/>
          </a:lnRef>
          <a:fillRef idx="1">
            <a:schemeClr val="lt1"/>
          </a:fillRef>
          <a:effectRef idx="0">
            <a:schemeClr val="accent4"/>
          </a:effectRef>
          <a:fontRef idx="minor">
            <a:schemeClr val="dk1"/>
          </a:fontRef>
        </p:style>
        <p:txBody>
          <a:bodyPr anchor="ctr"/>
          <a:lstStyle/>
          <a:p>
            <a:pPr algn="ctr" defTabSz="914400">
              <a:defRPr/>
            </a:pPr>
            <a:r>
              <a:rPr lang="en-US" sz="1000" b="1" cap="small" dirty="0" smtClean="0">
                <a:solidFill>
                  <a:srgbClr val="000000"/>
                </a:solidFill>
              </a:rPr>
              <a:t>M160 </a:t>
            </a:r>
          </a:p>
          <a:p>
            <a:pPr algn="ctr" defTabSz="914400">
              <a:defRPr/>
            </a:pPr>
            <a:r>
              <a:rPr lang="en-US" sz="1000" b="1" cap="small" dirty="0" smtClean="0">
                <a:solidFill>
                  <a:srgbClr val="000000"/>
                </a:solidFill>
              </a:rPr>
              <a:t>Light Flail</a:t>
            </a:r>
          </a:p>
        </p:txBody>
      </p:sp>
      <p:pic>
        <p:nvPicPr>
          <p:cNvPr id="86018" name="Picture 2" descr="http://www.theawl.com/wp-content/uploads/2010/02/boston-dynamics-ls3_36.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231823" y="5262862"/>
            <a:ext cx="1066800" cy="1066800"/>
          </a:xfrm>
          <a:prstGeom prst="rect">
            <a:avLst/>
          </a:prstGeom>
          <a:noFill/>
        </p:spPr>
      </p:pic>
      <p:sp>
        <p:nvSpPr>
          <p:cNvPr id="40" name="Rounded Rectangle 39"/>
          <p:cNvSpPr/>
          <p:nvPr/>
        </p:nvSpPr>
        <p:spPr>
          <a:xfrm>
            <a:off x="5286375" y="2933609"/>
            <a:ext cx="1143000" cy="838200"/>
          </a:xfrm>
          <a:prstGeom prst="roundRect">
            <a:avLst/>
          </a:prstGeom>
          <a:solidFill>
            <a:srgbClr val="00CC00">
              <a:alpha val="37647"/>
            </a:srgbClr>
          </a:solidFill>
          <a:ln>
            <a:solidFill>
              <a:schemeClr val="tx1"/>
            </a:solidFill>
          </a:ln>
        </p:spPr>
        <p:style>
          <a:lnRef idx="2">
            <a:schemeClr val="accent4"/>
          </a:lnRef>
          <a:fillRef idx="1">
            <a:schemeClr val="lt1"/>
          </a:fillRef>
          <a:effectRef idx="0">
            <a:schemeClr val="accent4"/>
          </a:effectRef>
          <a:fontRef idx="minor">
            <a:schemeClr val="dk1"/>
          </a:fontRef>
        </p:style>
        <p:txBody>
          <a:bodyPr anchor="ctr"/>
          <a:lstStyle/>
          <a:p>
            <a:pPr algn="ctr" defTabSz="914400">
              <a:defRPr/>
            </a:pPr>
            <a:r>
              <a:rPr lang="en-US" sz="1000" b="1" cap="small" dirty="0" smtClean="0">
                <a:solidFill>
                  <a:srgbClr val="000000"/>
                </a:solidFill>
              </a:rPr>
              <a:t>Mobile Detection Assessment and Response System (MDARS)</a:t>
            </a:r>
            <a:endParaRPr lang="en-US" sz="1000" b="1" cap="small" dirty="0">
              <a:solidFill>
                <a:srgbClr val="000000"/>
              </a:solidFill>
            </a:endParaRPr>
          </a:p>
        </p:txBody>
      </p:sp>
      <p:sp>
        <p:nvSpPr>
          <p:cNvPr id="49" name="Rounded Rectangle 48"/>
          <p:cNvSpPr/>
          <p:nvPr/>
        </p:nvSpPr>
        <p:spPr>
          <a:xfrm>
            <a:off x="4336981" y="5335799"/>
            <a:ext cx="717332" cy="930961"/>
          </a:xfrm>
          <a:prstGeom prst="roundRect">
            <a:avLst/>
          </a:prstGeom>
          <a:solidFill>
            <a:schemeClr val="bg1"/>
          </a:solidFill>
          <a:ln>
            <a:solidFill>
              <a:schemeClr val="tx1"/>
            </a:solidFill>
          </a:ln>
        </p:spPr>
        <p:style>
          <a:lnRef idx="2">
            <a:schemeClr val="accent4"/>
          </a:lnRef>
          <a:fillRef idx="1">
            <a:schemeClr val="lt1"/>
          </a:fillRef>
          <a:effectRef idx="0">
            <a:schemeClr val="accent4"/>
          </a:effectRef>
          <a:fontRef idx="minor">
            <a:schemeClr val="dk1"/>
          </a:fontRef>
        </p:style>
        <p:txBody>
          <a:bodyPr anchor="ctr"/>
          <a:lstStyle/>
          <a:p>
            <a:pPr algn="ctr" defTabSz="914400">
              <a:defRPr/>
            </a:pPr>
            <a:r>
              <a:rPr lang="en-US" sz="1000" b="1" cap="small" dirty="0" smtClean="0">
                <a:solidFill>
                  <a:srgbClr val="000000"/>
                </a:solidFill>
              </a:rPr>
              <a:t>DARPA Legged Squad Support System (LS3)</a:t>
            </a:r>
            <a:endParaRPr lang="en-US" sz="1000" b="1" cap="small" dirty="0">
              <a:solidFill>
                <a:srgbClr val="000000"/>
              </a:solidFill>
            </a:endParaRPr>
          </a:p>
        </p:txBody>
      </p:sp>
      <p:pic>
        <p:nvPicPr>
          <p:cNvPr id="52" name="Picture 23">
            <a:hlinkClick r:id="rId8"/>
          </p:cNvPr>
          <p:cNvPicPr>
            <a:picLocks noChangeAspect="1" noChangeArrowheads="1"/>
          </p:cNvPicPr>
          <p:nvPr/>
        </p:nvPicPr>
        <p:blipFill>
          <a:blip r:embed="rId9" cstate="print"/>
          <a:srcRect/>
          <a:stretch>
            <a:fillRect/>
          </a:stretch>
        </p:blipFill>
        <p:spPr bwMode="auto">
          <a:xfrm>
            <a:off x="6569577" y="2897400"/>
            <a:ext cx="2402973" cy="581025"/>
          </a:xfrm>
          <a:prstGeom prst="rect">
            <a:avLst/>
          </a:prstGeom>
          <a:noFill/>
          <a:ln w="9525">
            <a:solidFill>
              <a:schemeClr val="tx1"/>
            </a:solidFill>
            <a:miter lim="800000"/>
            <a:headEnd/>
            <a:tailEnd/>
          </a:ln>
        </p:spPr>
      </p:pic>
      <p:pic>
        <p:nvPicPr>
          <p:cNvPr id="48" name="Picture 33"/>
          <p:cNvPicPr>
            <a:picLocks noChangeAspect="1" noChangeArrowheads="1"/>
          </p:cNvPicPr>
          <p:nvPr/>
        </p:nvPicPr>
        <p:blipFill>
          <a:blip r:embed="rId10" cstate="print">
            <a:clrChange>
              <a:clrFrom>
                <a:srgbClr val="CCCBCC"/>
              </a:clrFrom>
              <a:clrTo>
                <a:srgbClr val="CCCBCC">
                  <a:alpha val="0"/>
                </a:srgbClr>
              </a:clrTo>
            </a:clrChange>
          </a:blip>
          <a:srcRect/>
          <a:stretch>
            <a:fillRect/>
          </a:stretch>
        </p:blipFill>
        <p:spPr bwMode="auto">
          <a:xfrm>
            <a:off x="3362325" y="1759797"/>
            <a:ext cx="809625" cy="708066"/>
          </a:xfrm>
          <a:prstGeom prst="rect">
            <a:avLst/>
          </a:prstGeom>
          <a:noFill/>
          <a:ln w="19050">
            <a:solidFill>
              <a:schemeClr val="tx1"/>
            </a:solidFill>
            <a:miter lim="800000"/>
            <a:headEnd/>
            <a:tailEnd/>
          </a:ln>
        </p:spPr>
      </p:pic>
      <p:pic>
        <p:nvPicPr>
          <p:cNvPr id="61" name="Picture 2" descr="http://www.masternewmedia.org/images/robot_spider_id91259_size400.jpg"/>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838200" y="5466927"/>
            <a:ext cx="1036320" cy="813513"/>
          </a:xfrm>
          <a:prstGeom prst="rect">
            <a:avLst/>
          </a:prstGeom>
          <a:noFill/>
        </p:spPr>
      </p:pic>
      <p:grpSp>
        <p:nvGrpSpPr>
          <p:cNvPr id="2" name="Group 65"/>
          <p:cNvGrpSpPr/>
          <p:nvPr/>
        </p:nvGrpSpPr>
        <p:grpSpPr>
          <a:xfrm>
            <a:off x="7280121" y="84890"/>
            <a:ext cx="1304636" cy="630942"/>
            <a:chOff x="5867400" y="0"/>
            <a:chExt cx="1473200" cy="678668"/>
          </a:xfrm>
        </p:grpSpPr>
        <p:sp>
          <p:nvSpPr>
            <p:cNvPr id="54" name="Rounded Rectangle 53"/>
            <p:cNvSpPr/>
            <p:nvPr/>
          </p:nvSpPr>
          <p:spPr bwMode="auto">
            <a:xfrm>
              <a:off x="5867400" y="0"/>
              <a:ext cx="1371600" cy="65484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dirty="0" smtClean="0">
                <a:solidFill>
                  <a:srgbClr val="000000"/>
                </a:solidFill>
              </a:endParaRPr>
            </a:p>
          </p:txBody>
        </p:sp>
        <p:sp>
          <p:nvSpPr>
            <p:cNvPr id="55" name="Rounded Rectangle 54"/>
            <p:cNvSpPr/>
            <p:nvPr/>
          </p:nvSpPr>
          <p:spPr bwMode="auto">
            <a:xfrm>
              <a:off x="5924552" y="40485"/>
              <a:ext cx="152400" cy="152400"/>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mtClean="0">
                <a:solidFill>
                  <a:srgbClr val="000000"/>
                </a:solidFill>
              </a:endParaRPr>
            </a:p>
          </p:txBody>
        </p:sp>
        <p:sp>
          <p:nvSpPr>
            <p:cNvPr id="62" name="TextBox 61"/>
            <p:cNvSpPr txBox="1"/>
            <p:nvPr/>
          </p:nvSpPr>
          <p:spPr>
            <a:xfrm>
              <a:off x="6033517" y="0"/>
              <a:ext cx="1307083" cy="678668"/>
            </a:xfrm>
            <a:prstGeom prst="rect">
              <a:avLst/>
            </a:prstGeom>
            <a:noFill/>
          </p:spPr>
          <p:txBody>
            <a:bodyPr wrap="square" rtlCol="0">
              <a:spAutoFit/>
            </a:bodyPr>
            <a:lstStyle/>
            <a:p>
              <a:pPr defTabSz="914400"/>
              <a:r>
                <a:rPr lang="en-US" sz="700" b="1" dirty="0" smtClean="0">
                  <a:solidFill>
                    <a:schemeClr val="bg1"/>
                  </a:solidFill>
                </a:rPr>
                <a:t>Program of Record</a:t>
              </a:r>
            </a:p>
            <a:p>
              <a:pPr defTabSz="914400"/>
              <a:endParaRPr lang="en-US" sz="700" b="1" dirty="0" smtClean="0">
                <a:solidFill>
                  <a:schemeClr val="bg1"/>
                </a:solidFill>
              </a:endParaRPr>
            </a:p>
            <a:p>
              <a:pPr defTabSz="914400"/>
              <a:r>
                <a:rPr lang="en-US" sz="700" b="1" dirty="0" smtClean="0">
                  <a:solidFill>
                    <a:schemeClr val="bg1"/>
                  </a:solidFill>
                </a:rPr>
                <a:t>Draft Requirement</a:t>
              </a:r>
            </a:p>
            <a:p>
              <a:pPr defTabSz="914400"/>
              <a:endParaRPr lang="en-US" sz="700" b="1" dirty="0" smtClean="0">
                <a:solidFill>
                  <a:schemeClr val="bg1"/>
                </a:solidFill>
              </a:endParaRPr>
            </a:p>
            <a:p>
              <a:pPr defTabSz="914400"/>
              <a:r>
                <a:rPr lang="en-US" sz="700" b="1" dirty="0" smtClean="0">
                  <a:solidFill>
                    <a:schemeClr val="bg1"/>
                  </a:solidFill>
                </a:rPr>
                <a:t>Technology Initiative</a:t>
              </a:r>
              <a:endParaRPr lang="en-US" sz="700" b="1" dirty="0">
                <a:solidFill>
                  <a:schemeClr val="bg1"/>
                </a:solidFill>
              </a:endParaRPr>
            </a:p>
          </p:txBody>
        </p:sp>
        <p:sp>
          <p:nvSpPr>
            <p:cNvPr id="63" name="Rounded Rectangle 62"/>
            <p:cNvSpPr/>
            <p:nvPr/>
          </p:nvSpPr>
          <p:spPr bwMode="auto">
            <a:xfrm>
              <a:off x="5924554" y="248843"/>
              <a:ext cx="152400" cy="152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mtClean="0">
                <a:solidFill>
                  <a:srgbClr val="000000"/>
                </a:solidFill>
              </a:endParaRPr>
            </a:p>
          </p:txBody>
        </p:sp>
        <p:sp>
          <p:nvSpPr>
            <p:cNvPr id="65" name="Rounded Rectangle 64"/>
            <p:cNvSpPr/>
            <p:nvPr/>
          </p:nvSpPr>
          <p:spPr bwMode="auto">
            <a:xfrm>
              <a:off x="5924552" y="457200"/>
              <a:ext cx="152400" cy="1524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mtClean="0">
                <a:solidFill>
                  <a:srgbClr val="000000"/>
                </a:solidFill>
              </a:endParaRPr>
            </a:p>
          </p:txBody>
        </p:sp>
      </p:grpSp>
      <p:pic>
        <p:nvPicPr>
          <p:cNvPr id="66" name="Picture 10" descr="http://www.davincisurgery.com/assets/images/000334_si_male_seated_with_nurse_at_cart_no_vc_400x235.jp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2647951" y="4062856"/>
            <a:ext cx="1531346" cy="899666"/>
          </a:xfrm>
          <a:prstGeom prst="rect">
            <a:avLst/>
          </a:prstGeom>
          <a:noFill/>
        </p:spPr>
      </p:pic>
      <p:pic>
        <p:nvPicPr>
          <p:cNvPr id="68" name="Picture 14" descr="http://1.bp.blogspot.com/_R-AhPgfJIeo/SaHKBT8UT5I/AAAAAAAADio/dlceZCVtOCQ/s320/prosthetic+arm.jpg"/>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7791450" y="5072568"/>
            <a:ext cx="1174750" cy="1208747"/>
          </a:xfrm>
          <a:prstGeom prst="rect">
            <a:avLst/>
          </a:prstGeom>
          <a:noFill/>
          <a:ln>
            <a:solidFill>
              <a:schemeClr val="tx1"/>
            </a:solidFill>
          </a:ln>
        </p:spPr>
      </p:pic>
      <p:sp>
        <p:nvSpPr>
          <p:cNvPr id="69" name="Rounded Rectangle 68"/>
          <p:cNvSpPr/>
          <p:nvPr/>
        </p:nvSpPr>
        <p:spPr>
          <a:xfrm>
            <a:off x="2028825" y="4209627"/>
            <a:ext cx="695325" cy="695326"/>
          </a:xfrm>
          <a:prstGeom prst="roundRect">
            <a:avLst/>
          </a:prstGeom>
          <a:solidFill>
            <a:schemeClr val="bg1"/>
          </a:solidFill>
          <a:ln>
            <a:solidFill>
              <a:schemeClr val="tx1"/>
            </a:solidFill>
          </a:ln>
        </p:spPr>
        <p:style>
          <a:lnRef idx="2">
            <a:schemeClr val="accent4"/>
          </a:lnRef>
          <a:fillRef idx="1">
            <a:schemeClr val="lt1"/>
          </a:fillRef>
          <a:effectRef idx="0">
            <a:schemeClr val="accent4"/>
          </a:effectRef>
          <a:fontRef idx="minor">
            <a:schemeClr val="dk1"/>
          </a:fontRef>
        </p:style>
        <p:txBody>
          <a:bodyPr anchor="ctr"/>
          <a:lstStyle/>
          <a:p>
            <a:pPr algn="ctr" defTabSz="914400">
              <a:defRPr/>
            </a:pPr>
            <a:r>
              <a:rPr lang="en-US" sz="1000" b="1" cap="small" dirty="0" err="1" smtClean="0">
                <a:solidFill>
                  <a:srgbClr val="000000"/>
                </a:solidFill>
              </a:rPr>
              <a:t>da</a:t>
            </a:r>
            <a:r>
              <a:rPr lang="en-US" sz="1000" b="1" cap="small" dirty="0" smtClean="0">
                <a:solidFill>
                  <a:srgbClr val="000000"/>
                </a:solidFill>
              </a:rPr>
              <a:t> Vinci Surgical System </a:t>
            </a:r>
            <a:endParaRPr lang="en-US" sz="1000" b="1" cap="small" dirty="0">
              <a:solidFill>
                <a:srgbClr val="000000"/>
              </a:solidFill>
            </a:endParaRPr>
          </a:p>
        </p:txBody>
      </p:sp>
      <p:sp>
        <p:nvSpPr>
          <p:cNvPr id="70" name="Rounded Rectangle 69"/>
          <p:cNvSpPr/>
          <p:nvPr/>
        </p:nvSpPr>
        <p:spPr>
          <a:xfrm>
            <a:off x="85726" y="2980902"/>
            <a:ext cx="609599" cy="733472"/>
          </a:xfrm>
          <a:prstGeom prst="roundRect">
            <a:avLst/>
          </a:prstGeom>
          <a:solidFill>
            <a:srgbClr val="FFFF00">
              <a:alpha val="37255"/>
            </a:srgbClr>
          </a:solidFill>
          <a:ln>
            <a:solidFill>
              <a:schemeClr val="tx1"/>
            </a:solidFill>
          </a:ln>
        </p:spPr>
        <p:style>
          <a:lnRef idx="2">
            <a:schemeClr val="accent4"/>
          </a:lnRef>
          <a:fillRef idx="1">
            <a:schemeClr val="lt1"/>
          </a:fillRef>
          <a:effectRef idx="0">
            <a:schemeClr val="accent4"/>
          </a:effectRef>
          <a:fontRef idx="minor">
            <a:schemeClr val="dk1"/>
          </a:fontRef>
        </p:style>
        <p:txBody>
          <a:bodyPr anchor="ctr"/>
          <a:lstStyle/>
          <a:p>
            <a:pPr algn="ctr" defTabSz="914400">
              <a:defRPr/>
            </a:pPr>
            <a:r>
              <a:rPr lang="en-US" sz="1000" b="1" cap="small" dirty="0" smtClean="0">
                <a:solidFill>
                  <a:srgbClr val="000000"/>
                </a:solidFill>
              </a:rPr>
              <a:t>Short Range Micro UAS</a:t>
            </a:r>
            <a:endParaRPr lang="en-US" sz="1000" b="1" cap="small" dirty="0">
              <a:solidFill>
                <a:srgbClr val="000000"/>
              </a:solidFill>
            </a:endParaRPr>
          </a:p>
        </p:txBody>
      </p:sp>
      <p:sp>
        <p:nvSpPr>
          <p:cNvPr id="75" name="Title 74"/>
          <p:cNvSpPr>
            <a:spLocks noGrp="1"/>
          </p:cNvSpPr>
          <p:nvPr>
            <p:ph type="title"/>
          </p:nvPr>
        </p:nvSpPr>
        <p:spPr>
          <a:xfrm>
            <a:off x="491207" y="265823"/>
            <a:ext cx="7053853" cy="461665"/>
          </a:xfrm>
        </p:spPr>
        <p:txBody>
          <a:bodyPr anchor="ctr"/>
          <a:lstStyle/>
          <a:p>
            <a:pPr algn="ctr"/>
            <a:r>
              <a:rPr lang="en-US" b="1" i="1" dirty="0" smtClean="0"/>
              <a:t>  Army Strategy for Robotic and Autonomous Systems </a:t>
            </a:r>
            <a:endParaRPr lang="en-US" b="1" dirty="0"/>
          </a:p>
        </p:txBody>
      </p:sp>
      <p:sp>
        <p:nvSpPr>
          <p:cNvPr id="87" name="Rounded Rectangle 86"/>
          <p:cNvSpPr/>
          <p:nvPr/>
        </p:nvSpPr>
        <p:spPr>
          <a:xfrm>
            <a:off x="2162175" y="5343102"/>
            <a:ext cx="990600" cy="877888"/>
          </a:xfrm>
          <a:prstGeom prst="roundRect">
            <a:avLst/>
          </a:prstGeom>
          <a:solidFill>
            <a:schemeClr val="bg1"/>
          </a:solidFill>
          <a:ln>
            <a:solidFill>
              <a:schemeClr val="tx1"/>
            </a:solidFill>
          </a:ln>
        </p:spPr>
        <p:style>
          <a:lnRef idx="2">
            <a:schemeClr val="accent4"/>
          </a:lnRef>
          <a:fillRef idx="1">
            <a:schemeClr val="lt1"/>
          </a:fillRef>
          <a:effectRef idx="0">
            <a:schemeClr val="accent4"/>
          </a:effectRef>
          <a:fontRef idx="minor">
            <a:schemeClr val="dk1"/>
          </a:fontRef>
        </p:style>
        <p:txBody>
          <a:bodyPr anchor="ctr"/>
          <a:lstStyle/>
          <a:p>
            <a:pPr algn="ctr" defTabSz="914400">
              <a:defRPr/>
            </a:pPr>
            <a:r>
              <a:rPr lang="en-US" sz="1000" b="1" cap="small" dirty="0" smtClean="0">
                <a:solidFill>
                  <a:srgbClr val="000000"/>
                </a:solidFill>
              </a:rPr>
              <a:t>DARPA Robotic Challenge</a:t>
            </a:r>
            <a:endParaRPr lang="en-US" sz="1000" b="1" cap="small" dirty="0">
              <a:solidFill>
                <a:srgbClr val="000000"/>
              </a:solidFill>
            </a:endParaRPr>
          </a:p>
        </p:txBody>
      </p:sp>
      <p:pic>
        <p:nvPicPr>
          <p:cNvPr id="1026" name="Picture 2" descr="http://ts2.mm.bing.net/th?id=H.4947030177219937&amp;pid=1.7&amp;w=99&amp;h=144&amp;c=7&amp;rs=1"/>
          <p:cNvPicPr>
            <a:picLocks noChangeAspect="1" noChangeArrowheads="1"/>
          </p:cNvPicPr>
          <p:nvPr/>
        </p:nvPicPr>
        <p:blipFill>
          <a:blip r:embed="rId14" cstate="print"/>
          <a:srcRect/>
          <a:stretch>
            <a:fillRect/>
          </a:stretch>
        </p:blipFill>
        <p:spPr bwMode="auto">
          <a:xfrm>
            <a:off x="3276600" y="5009727"/>
            <a:ext cx="914400" cy="1330037"/>
          </a:xfrm>
          <a:prstGeom prst="rect">
            <a:avLst/>
          </a:prstGeom>
          <a:noFill/>
          <a:ln>
            <a:noFill/>
          </a:ln>
        </p:spPr>
      </p:pic>
      <p:pic>
        <p:nvPicPr>
          <p:cNvPr id="1028" name="Picture 4" descr="http://www.futuretimeline.net/21stcentury/images/robot_insect_spy.jpg"/>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152400" y="5390727"/>
            <a:ext cx="752192" cy="633095"/>
          </a:xfrm>
          <a:prstGeom prst="rect">
            <a:avLst/>
          </a:prstGeom>
          <a:noFill/>
        </p:spPr>
      </p:pic>
      <p:pic>
        <p:nvPicPr>
          <p:cNvPr id="1030" name="Picture 6" descr="http://ts2.mm.bing.net/th?id=H.4715312451093673&amp;pid=1.7&amp;w=217&amp;h=138&amp;c=7&amp;rs=1"/>
          <p:cNvPicPr>
            <a:picLocks noChangeAspect="1" noChangeArrowheads="1"/>
          </p:cNvPicPr>
          <p:nvPr/>
        </p:nvPicPr>
        <p:blipFill>
          <a:blip r:embed="rId16" cstate="print">
            <a:clrChange>
              <a:clrFrom>
                <a:srgbClr val="FCFCFC"/>
              </a:clrFrom>
              <a:clrTo>
                <a:srgbClr val="FCFCFC">
                  <a:alpha val="0"/>
                </a:srgbClr>
              </a:clrTo>
            </a:clrChange>
          </a:blip>
          <a:srcRect/>
          <a:stretch>
            <a:fillRect/>
          </a:stretch>
        </p:blipFill>
        <p:spPr bwMode="auto">
          <a:xfrm>
            <a:off x="762000" y="2971377"/>
            <a:ext cx="1131405" cy="719512"/>
          </a:xfrm>
          <a:prstGeom prst="rect">
            <a:avLst/>
          </a:prstGeom>
          <a:noFill/>
        </p:spPr>
      </p:pic>
      <p:sp>
        <p:nvSpPr>
          <p:cNvPr id="51" name="Rounded Rectangle 50"/>
          <p:cNvSpPr/>
          <p:nvPr/>
        </p:nvSpPr>
        <p:spPr>
          <a:xfrm>
            <a:off x="123825" y="4240426"/>
            <a:ext cx="783231" cy="488588"/>
          </a:xfrm>
          <a:prstGeom prst="roundRect">
            <a:avLst/>
          </a:prstGeom>
          <a:solidFill>
            <a:schemeClr val="bg1"/>
          </a:solidFill>
          <a:ln>
            <a:solidFill>
              <a:schemeClr val="tx1"/>
            </a:solidFill>
          </a:ln>
        </p:spPr>
        <p:style>
          <a:lnRef idx="2">
            <a:schemeClr val="accent4"/>
          </a:lnRef>
          <a:fillRef idx="1">
            <a:schemeClr val="lt1"/>
          </a:fillRef>
          <a:effectRef idx="0">
            <a:schemeClr val="accent4"/>
          </a:effectRef>
          <a:fontRef idx="minor">
            <a:schemeClr val="dk1"/>
          </a:fontRef>
        </p:style>
        <p:txBody>
          <a:bodyPr anchor="ctr"/>
          <a:lstStyle/>
          <a:p>
            <a:pPr algn="ctr" defTabSz="914400">
              <a:defRPr/>
            </a:pPr>
            <a:r>
              <a:rPr lang="en-US" sz="1000" b="1" cap="small" dirty="0" smtClean="0">
                <a:solidFill>
                  <a:srgbClr val="000000"/>
                </a:solidFill>
              </a:rPr>
              <a:t>Soldier Borne Sensor</a:t>
            </a:r>
            <a:endParaRPr lang="en-US" sz="1000" b="1" cap="small" dirty="0">
              <a:solidFill>
                <a:srgbClr val="000000"/>
              </a:solidFill>
            </a:endParaRPr>
          </a:p>
        </p:txBody>
      </p:sp>
      <p:pic>
        <p:nvPicPr>
          <p:cNvPr id="78" name="Picture 2" descr="C:\Users\brent.j.AZZARELLI\Documents\NSWCDD Files\desktop as of 22 July 2012\chief robotics\TNS2\dual screen new pics\IMG_7361.jpg"/>
          <p:cNvPicPr>
            <a:picLocks noChangeAspect="1" noChangeArrowheads="1"/>
          </p:cNvPicPr>
          <p:nvPr/>
        </p:nvPicPr>
        <p:blipFill rotWithShape="1">
          <a:blip r:embed="rId17" cstate="print">
            <a:extLst>
              <a:ext uri="{BEBA8EAE-BF5A-486C-A8C5-ECC9F3942E4B}">
                <a14:imgProps xmlns:a14="http://schemas.microsoft.com/office/drawing/2010/main">
                  <a14:imgLayer r:embed="rId18">
                    <a14:imgEffect>
                      <a14:backgroundRemoval t="3250" b="100000" l="5762" r="78711"/>
                    </a14:imgEffect>
                  </a14:imgLayer>
                </a14:imgProps>
              </a:ext>
              <a:ext uri="{28A0092B-C50C-407E-A947-70E740481C1C}">
                <a14:useLocalDpi xmlns:a14="http://schemas.microsoft.com/office/drawing/2010/main" val="0"/>
              </a:ext>
            </a:extLst>
          </a:blip>
          <a:srcRect l="6526" r="14432"/>
          <a:stretch/>
        </p:blipFill>
        <p:spPr bwMode="auto">
          <a:xfrm>
            <a:off x="1431445" y="2230651"/>
            <a:ext cx="483755" cy="3428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134350" y="3837914"/>
            <a:ext cx="695759" cy="1121014"/>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pic>
      <p:sp>
        <p:nvSpPr>
          <p:cNvPr id="14338" name="AutoShape 2" descr="Image result for irobot 110"/>
          <p:cNvSpPr>
            <a:spLocks noChangeAspect="1" noChangeArrowheads="1"/>
          </p:cNvSpPr>
          <p:nvPr/>
        </p:nvSpPr>
        <p:spPr bwMode="auto">
          <a:xfrm>
            <a:off x="1016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9" name="Picture 2" descr="Image result for PD 120 UAV black hornet"/>
          <p:cNvPicPr>
            <a:picLocks noChangeAspect="1" noChangeArrowheads="1"/>
          </p:cNvPicPr>
          <p:nvPr/>
        </p:nvPicPr>
        <p:blipFill>
          <a:blip r:embed="rId20" cstate="print"/>
          <a:srcRect l="13744" t="27234" r="12410" b="33179"/>
          <a:stretch>
            <a:fillRect/>
          </a:stretch>
        </p:blipFill>
        <p:spPr bwMode="auto">
          <a:xfrm>
            <a:off x="1009651" y="4173751"/>
            <a:ext cx="920114" cy="657224"/>
          </a:xfrm>
          <a:prstGeom prst="rect">
            <a:avLst/>
          </a:prstGeom>
          <a:noFill/>
        </p:spPr>
      </p:pic>
      <p:sp>
        <p:nvSpPr>
          <p:cNvPr id="21" name="Rounded Rectangle 20"/>
          <p:cNvSpPr/>
          <p:nvPr/>
        </p:nvSpPr>
        <p:spPr>
          <a:xfrm>
            <a:off x="33554" y="1906800"/>
            <a:ext cx="1033245" cy="723900"/>
          </a:xfrm>
          <a:prstGeom prst="roundRect">
            <a:avLst/>
          </a:prstGeom>
          <a:solidFill>
            <a:srgbClr val="FFFF00">
              <a:alpha val="37255"/>
            </a:srgbClr>
          </a:solidFill>
          <a:ln>
            <a:solidFill>
              <a:schemeClr val="tx1"/>
            </a:solidFill>
          </a:ln>
        </p:spPr>
        <p:style>
          <a:lnRef idx="2">
            <a:schemeClr val="accent4"/>
          </a:lnRef>
          <a:fillRef idx="1">
            <a:schemeClr val="lt1"/>
          </a:fillRef>
          <a:effectRef idx="0">
            <a:schemeClr val="accent4"/>
          </a:effectRef>
          <a:fontRef idx="minor">
            <a:schemeClr val="dk1"/>
          </a:fontRef>
        </p:style>
        <p:txBody>
          <a:bodyPr anchor="ctr"/>
          <a:lstStyle/>
          <a:p>
            <a:pPr algn="ctr" defTabSz="914400">
              <a:defRPr/>
            </a:pPr>
            <a:r>
              <a:rPr lang="en-US" sz="1000" b="1" cap="small" dirty="0" smtClean="0">
                <a:solidFill>
                  <a:srgbClr val="000000"/>
                </a:solidFill>
              </a:rPr>
              <a:t>Common Robotic System – Individual (CRS-I)</a:t>
            </a:r>
            <a:endParaRPr lang="en-US" sz="1000" b="1" cap="small" dirty="0">
              <a:solidFill>
                <a:srgbClr val="000000"/>
              </a:solidFill>
            </a:endParaRPr>
          </a:p>
        </p:txBody>
      </p:sp>
      <p:pic>
        <p:nvPicPr>
          <p:cNvPr id="80" name="Picture 17" descr="MTGR d.png"/>
          <p:cNvPicPr>
            <a:picLocks noChangeAspect="1"/>
          </p:cNvPicPr>
          <p:nvPr/>
        </p:nvPicPr>
        <p:blipFill>
          <a:blip r:embed="rId21" cstate="print"/>
          <a:srcRect/>
          <a:stretch>
            <a:fillRect/>
          </a:stretch>
        </p:blipFill>
        <p:spPr bwMode="auto">
          <a:xfrm>
            <a:off x="1017759" y="1607899"/>
            <a:ext cx="972069" cy="596774"/>
          </a:xfrm>
          <a:prstGeom prst="rect">
            <a:avLst/>
          </a:prstGeom>
          <a:noFill/>
          <a:ln w="9525">
            <a:noFill/>
            <a:miter lim="800000"/>
            <a:headEnd/>
            <a:tailEnd/>
          </a:ln>
        </p:spPr>
      </p:pic>
    </p:spTree>
    <p:extLst>
      <p:ext uri="{BB962C8B-B14F-4D97-AF65-F5344CB8AC3E}">
        <p14:creationId xmlns:p14="http://schemas.microsoft.com/office/powerpoint/2010/main" val="26552543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448170" y="3139384"/>
            <a:ext cx="1518465" cy="7019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949624" y="4908370"/>
            <a:ext cx="4393722" cy="420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8" name="Title 7"/>
          <p:cNvSpPr>
            <a:spLocks noGrp="1"/>
          </p:cNvSpPr>
          <p:nvPr>
            <p:ph type="title"/>
          </p:nvPr>
        </p:nvSpPr>
        <p:spPr>
          <a:xfrm>
            <a:off x="147152" y="142643"/>
            <a:ext cx="8229600" cy="588720"/>
          </a:xfrm>
        </p:spPr>
        <p:txBody>
          <a:bodyPr>
            <a:noAutofit/>
          </a:bodyPr>
          <a:lstStyle/>
          <a:p>
            <a:r>
              <a:rPr lang="en-US" sz="3200" dirty="0" smtClean="0"/>
              <a:t>              Concepts to Capabilities:  </a:t>
            </a:r>
            <a:r>
              <a:rPr lang="en-US" sz="2300" dirty="0" smtClean="0"/>
              <a:t/>
            </a:r>
            <a:br>
              <a:rPr lang="en-US" sz="2300" dirty="0" smtClean="0"/>
            </a:br>
            <a:r>
              <a:rPr lang="en-US" sz="2300" dirty="0" smtClean="0"/>
              <a:t>                         Building the Future Force           </a:t>
            </a:r>
            <a:endParaRPr lang="en-US" sz="2300" dirty="0"/>
          </a:p>
        </p:txBody>
      </p:sp>
      <p:sp>
        <p:nvSpPr>
          <p:cNvPr id="10" name="Content Placeholder 9"/>
          <p:cNvSpPr>
            <a:spLocks noGrp="1"/>
          </p:cNvSpPr>
          <p:nvPr>
            <p:ph idx="13"/>
          </p:nvPr>
        </p:nvSpPr>
        <p:spPr>
          <a:xfrm>
            <a:off x="443344" y="5936984"/>
            <a:ext cx="8229600" cy="381016"/>
          </a:xfrm>
          <a:solidFill>
            <a:schemeClr val="bg1">
              <a:lumMod val="85000"/>
            </a:schemeClr>
          </a:solidFill>
        </p:spPr>
        <p:txBody>
          <a:bodyPr/>
          <a:lstStyle/>
          <a:p>
            <a:r>
              <a:rPr lang="en-US" dirty="0" smtClean="0"/>
              <a:t>Focused and Sustained Collaboration across the Army and Key Stakeholders</a:t>
            </a:r>
            <a:endParaRPr lang="en-US" dirty="0"/>
          </a:p>
        </p:txBody>
      </p:sp>
      <p:sp>
        <p:nvSpPr>
          <p:cNvPr id="11" name="Rectangle 10"/>
          <p:cNvSpPr/>
          <p:nvPr/>
        </p:nvSpPr>
        <p:spPr>
          <a:xfrm>
            <a:off x="105075" y="2307336"/>
            <a:ext cx="1295106" cy="7777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t"/>
          <a:lstStyle/>
          <a:p>
            <a:pPr algn="ctr"/>
            <a:r>
              <a:rPr lang="en-US" sz="1400" b="1" dirty="0" smtClean="0">
                <a:solidFill>
                  <a:schemeClr val="tx1"/>
                </a:solidFill>
                <a:latin typeface=" Arial"/>
              </a:rPr>
              <a:t>Army Operating Concept</a:t>
            </a:r>
          </a:p>
        </p:txBody>
      </p:sp>
      <p:sp>
        <p:nvSpPr>
          <p:cNvPr id="17" name="TextBox 16"/>
          <p:cNvSpPr txBox="1"/>
          <p:nvPr/>
        </p:nvSpPr>
        <p:spPr>
          <a:xfrm>
            <a:off x="302401" y="2811387"/>
            <a:ext cx="184704" cy="307762"/>
          </a:xfrm>
          <a:prstGeom prst="rect">
            <a:avLst/>
          </a:prstGeom>
          <a:noFill/>
        </p:spPr>
        <p:txBody>
          <a:bodyPr wrap="none" lIns="91427" tIns="45713" rIns="91427" bIns="45713" rtlCol="0">
            <a:spAutoFit/>
          </a:bodyPr>
          <a:lstStyle/>
          <a:p>
            <a:endParaRPr lang="en-US" sz="1400" dirty="0"/>
          </a:p>
        </p:txBody>
      </p:sp>
      <p:cxnSp>
        <p:nvCxnSpPr>
          <p:cNvPr id="23" name="Straight Arrow Connector 22"/>
          <p:cNvCxnSpPr/>
          <p:nvPr/>
        </p:nvCxnSpPr>
        <p:spPr>
          <a:xfrm flipV="1">
            <a:off x="220523" y="3105109"/>
            <a:ext cx="0" cy="420624"/>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1314755" y="3112167"/>
            <a:ext cx="0" cy="420624"/>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491656" y="3217362"/>
            <a:ext cx="1443624" cy="7335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t"/>
          <a:lstStyle/>
          <a:p>
            <a:pPr algn="ctr"/>
            <a:r>
              <a:rPr lang="en-US" sz="1400" b="1" dirty="0" smtClean="0">
                <a:solidFill>
                  <a:schemeClr val="tx1"/>
                </a:solidFill>
                <a:latin typeface=" Arial"/>
              </a:rPr>
              <a:t>Force 2025 Maneuvers</a:t>
            </a:r>
          </a:p>
          <a:p>
            <a:pPr algn="ctr"/>
            <a:endParaRPr lang="en-US" sz="1400" b="1" dirty="0" smtClean="0">
              <a:solidFill>
                <a:schemeClr val="tx1"/>
              </a:solidFill>
              <a:latin typeface=" Arial"/>
            </a:endParaRPr>
          </a:p>
          <a:p>
            <a:pPr>
              <a:buFont typeface="Arial" pitchFamily="34" charset="0"/>
              <a:buChar char="•"/>
            </a:pPr>
            <a:endParaRPr lang="en-US" sz="1400" b="1" dirty="0">
              <a:solidFill>
                <a:schemeClr val="tx1"/>
              </a:solidFill>
              <a:latin typeface=" Arial"/>
            </a:endParaRPr>
          </a:p>
        </p:txBody>
      </p:sp>
      <p:sp>
        <p:nvSpPr>
          <p:cNvPr id="25" name="TextBox 24"/>
          <p:cNvSpPr txBox="1"/>
          <p:nvPr/>
        </p:nvSpPr>
        <p:spPr>
          <a:xfrm>
            <a:off x="3371210" y="1936885"/>
            <a:ext cx="1257300" cy="307762"/>
          </a:xfrm>
          <a:prstGeom prst="rect">
            <a:avLst/>
          </a:prstGeom>
          <a:noFill/>
        </p:spPr>
        <p:txBody>
          <a:bodyPr wrap="square" lIns="91427" tIns="45713" rIns="91427" bIns="45713" rtlCol="0">
            <a:spAutoFit/>
          </a:bodyPr>
          <a:lstStyle/>
          <a:p>
            <a:pPr algn="ctr"/>
            <a:endParaRPr lang="en-US" sz="1400" dirty="0" smtClean="0"/>
          </a:p>
        </p:txBody>
      </p:sp>
      <p:grpSp>
        <p:nvGrpSpPr>
          <p:cNvPr id="3" name="Group 61"/>
          <p:cNvGrpSpPr/>
          <p:nvPr/>
        </p:nvGrpSpPr>
        <p:grpSpPr>
          <a:xfrm>
            <a:off x="3047217" y="3418423"/>
            <a:ext cx="354831" cy="237325"/>
            <a:chOff x="5479420" y="1172666"/>
            <a:chExt cx="348138" cy="237325"/>
          </a:xfrm>
        </p:grpSpPr>
        <p:cxnSp>
          <p:nvCxnSpPr>
            <p:cNvPr id="63" name="Straight Connector 62"/>
            <p:cNvCxnSpPr/>
            <p:nvPr/>
          </p:nvCxnSpPr>
          <p:spPr>
            <a:xfrm>
              <a:off x="5479420" y="1249447"/>
              <a:ext cx="230345" cy="69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479420" y="1339026"/>
              <a:ext cx="230345" cy="116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Chevron 64"/>
            <p:cNvSpPr/>
            <p:nvPr/>
          </p:nvSpPr>
          <p:spPr>
            <a:xfrm>
              <a:off x="5667014" y="1172666"/>
              <a:ext cx="160544" cy="237325"/>
            </a:xfrm>
            <a:prstGeom prst="chevron">
              <a:avLst>
                <a:gd name="adj" fmla="val 7093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sp>
        <p:nvSpPr>
          <p:cNvPr id="13" name="Rectangle 12"/>
          <p:cNvSpPr/>
          <p:nvPr/>
        </p:nvSpPr>
        <p:spPr>
          <a:xfrm>
            <a:off x="1747488" y="2281059"/>
            <a:ext cx="1413144" cy="2627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t"/>
          <a:lstStyle/>
          <a:p>
            <a:pPr algn="ctr"/>
            <a:r>
              <a:rPr lang="en-US" sz="1400" b="1" dirty="0" smtClean="0">
                <a:solidFill>
                  <a:schemeClr val="tx1"/>
                </a:solidFill>
                <a:latin typeface=" Arial"/>
              </a:rPr>
              <a:t>Army </a:t>
            </a:r>
            <a:r>
              <a:rPr lang="en-US" sz="1400" b="1" dirty="0" err="1" smtClean="0">
                <a:solidFill>
                  <a:schemeClr val="tx1"/>
                </a:solidFill>
                <a:latin typeface=" Arial"/>
              </a:rPr>
              <a:t>Warfighting</a:t>
            </a:r>
            <a:r>
              <a:rPr lang="en-US" sz="1400" b="1" dirty="0" smtClean="0">
                <a:solidFill>
                  <a:schemeClr val="tx1"/>
                </a:solidFill>
                <a:latin typeface=" Arial"/>
              </a:rPr>
              <a:t> Challenges</a:t>
            </a:r>
          </a:p>
          <a:p>
            <a:endParaRPr lang="en-US" sz="1400" b="1" dirty="0" smtClean="0">
              <a:solidFill>
                <a:schemeClr val="tx1"/>
              </a:solidFill>
              <a:latin typeface=" Arial"/>
            </a:endParaRPr>
          </a:p>
          <a:p>
            <a:endParaRPr lang="en-US" sz="1400" b="1" dirty="0" smtClean="0">
              <a:solidFill>
                <a:schemeClr val="tx1"/>
              </a:solidFill>
              <a:latin typeface=" Arial"/>
            </a:endParaRPr>
          </a:p>
          <a:p>
            <a:pPr algn="ctr"/>
            <a:r>
              <a:rPr lang="en-US" sz="1400" b="1" u="sng" dirty="0" smtClean="0">
                <a:solidFill>
                  <a:schemeClr val="tx1"/>
                </a:solidFill>
                <a:latin typeface=" Arial"/>
              </a:rPr>
              <a:t> Drivers for Change</a:t>
            </a:r>
            <a:endParaRPr lang="en-US" sz="1400" b="1" dirty="0" smtClean="0">
              <a:solidFill>
                <a:schemeClr val="tx1"/>
              </a:solidFill>
              <a:latin typeface=" Arial"/>
            </a:endParaRPr>
          </a:p>
          <a:p>
            <a:pPr>
              <a:buFont typeface="Arial" pitchFamily="34" charset="0"/>
              <a:buChar char="•"/>
            </a:pPr>
            <a:r>
              <a:rPr lang="en-US" sz="1400" b="1" cap="small" dirty="0" smtClean="0">
                <a:solidFill>
                  <a:schemeClr val="tx1"/>
                </a:solidFill>
                <a:latin typeface=" Arial"/>
              </a:rPr>
              <a:t>  Threats</a:t>
            </a:r>
          </a:p>
          <a:p>
            <a:pPr>
              <a:buFont typeface="Arial" pitchFamily="34" charset="0"/>
              <a:buChar char="•"/>
            </a:pPr>
            <a:r>
              <a:rPr lang="en-US" sz="1400" b="1" cap="small" dirty="0" smtClean="0">
                <a:solidFill>
                  <a:schemeClr val="tx1"/>
                </a:solidFill>
                <a:latin typeface=" Arial"/>
              </a:rPr>
              <a:t>  Missions</a:t>
            </a:r>
          </a:p>
          <a:p>
            <a:pPr>
              <a:buFont typeface="Arial" pitchFamily="34" charset="0"/>
              <a:buChar char="•"/>
            </a:pPr>
            <a:r>
              <a:rPr lang="en-US" sz="1400" b="1" cap="small" dirty="0" smtClean="0">
                <a:solidFill>
                  <a:schemeClr val="tx1"/>
                </a:solidFill>
                <a:latin typeface=" Arial"/>
              </a:rPr>
              <a:t>  Technology</a:t>
            </a:r>
          </a:p>
          <a:p>
            <a:pPr defTabSz="233363">
              <a:buFont typeface="Arial" pitchFamily="34" charset="0"/>
              <a:buChar char="•"/>
            </a:pPr>
            <a:r>
              <a:rPr lang="en-US" sz="1400" b="1" cap="small" dirty="0" smtClean="0">
                <a:solidFill>
                  <a:schemeClr val="tx1"/>
                </a:solidFill>
                <a:latin typeface=" Arial"/>
              </a:rPr>
              <a:t>  Historical </a:t>
            </a:r>
            <a:r>
              <a:rPr lang="en-US" sz="1400" b="1" cap="small" dirty="0">
                <a:solidFill>
                  <a:schemeClr val="tx1"/>
                </a:solidFill>
                <a:latin typeface=" Arial"/>
              </a:rPr>
              <a:t>	</a:t>
            </a:r>
            <a:r>
              <a:rPr lang="en-US" sz="1400" b="1" cap="small" dirty="0" smtClean="0">
                <a:solidFill>
                  <a:schemeClr val="tx1"/>
                </a:solidFill>
                <a:latin typeface=" Arial"/>
              </a:rPr>
              <a:t>Lessons</a:t>
            </a:r>
            <a:endParaRPr lang="en-US" sz="1400" b="1" cap="small" dirty="0">
              <a:solidFill>
                <a:schemeClr val="tx1"/>
              </a:solidFill>
              <a:latin typeface=" Arial"/>
            </a:endParaRPr>
          </a:p>
        </p:txBody>
      </p:sp>
      <p:sp>
        <p:nvSpPr>
          <p:cNvPr id="18" name="TextBox 17"/>
          <p:cNvSpPr txBox="1"/>
          <p:nvPr/>
        </p:nvSpPr>
        <p:spPr>
          <a:xfrm>
            <a:off x="1781964" y="1650124"/>
            <a:ext cx="1257300" cy="307762"/>
          </a:xfrm>
          <a:prstGeom prst="rect">
            <a:avLst/>
          </a:prstGeom>
          <a:noFill/>
        </p:spPr>
        <p:txBody>
          <a:bodyPr wrap="square" lIns="91427" tIns="45713" rIns="91427" bIns="45713" rtlCol="0">
            <a:spAutoFit/>
          </a:bodyPr>
          <a:lstStyle/>
          <a:p>
            <a:pPr algn="ctr"/>
            <a:endParaRPr lang="en-US" sz="1400" dirty="0"/>
          </a:p>
        </p:txBody>
      </p:sp>
      <p:grpSp>
        <p:nvGrpSpPr>
          <p:cNvPr id="4" name="Group 65"/>
          <p:cNvGrpSpPr/>
          <p:nvPr/>
        </p:nvGrpSpPr>
        <p:grpSpPr>
          <a:xfrm>
            <a:off x="1411569" y="3716386"/>
            <a:ext cx="329218" cy="237325"/>
            <a:chOff x="5400827" y="1172666"/>
            <a:chExt cx="380433" cy="237325"/>
          </a:xfrm>
        </p:grpSpPr>
        <p:cxnSp>
          <p:nvCxnSpPr>
            <p:cNvPr id="67" name="Straight Connector 66"/>
            <p:cNvCxnSpPr/>
            <p:nvPr/>
          </p:nvCxnSpPr>
          <p:spPr>
            <a:xfrm>
              <a:off x="5400827" y="1249447"/>
              <a:ext cx="230343" cy="69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409552" y="1339026"/>
              <a:ext cx="230344" cy="116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Chevron 68"/>
            <p:cNvSpPr/>
            <p:nvPr/>
          </p:nvSpPr>
          <p:spPr>
            <a:xfrm>
              <a:off x="5620716" y="1172666"/>
              <a:ext cx="160544" cy="237325"/>
            </a:xfrm>
            <a:prstGeom prst="chevron">
              <a:avLst>
                <a:gd name="adj" fmla="val 7093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sp>
        <p:nvSpPr>
          <p:cNvPr id="37" name="Slide Number Placeholder 5"/>
          <p:cNvSpPr>
            <a:spLocks noGrp="1"/>
          </p:cNvSpPr>
          <p:nvPr>
            <p:ph type="sldNum" sz="quarter" idx="4294967295"/>
          </p:nvPr>
        </p:nvSpPr>
        <p:spPr>
          <a:xfrm>
            <a:off x="8610600" y="6223697"/>
            <a:ext cx="533400" cy="288925"/>
          </a:xfrm>
          <a:prstGeom prst="rect">
            <a:avLst/>
          </a:prstGeom>
        </p:spPr>
        <p:txBody>
          <a:bodyPr/>
          <a:lstStyle>
            <a:lvl1pPr algn="ctr">
              <a:defRPr sz="1600">
                <a:solidFill>
                  <a:schemeClr val="bg1"/>
                </a:solidFill>
                <a:latin typeface="Arial" pitchFamily="34" charset="0"/>
                <a:cs typeface="Arial" pitchFamily="34" charset="0"/>
              </a:defRPr>
            </a:lvl1pPr>
          </a:lstStyle>
          <a:p>
            <a:fld id="{4C373DC0-F413-4098-8AFC-675FCCBD90A8}" type="slidenum">
              <a:rPr lang="en-US" smtClean="0"/>
              <a:pPr/>
              <a:t>17</a:t>
            </a:fld>
            <a:endParaRPr lang="en-US" dirty="0"/>
          </a:p>
        </p:txBody>
      </p:sp>
      <p:grpSp>
        <p:nvGrpSpPr>
          <p:cNvPr id="62" name="Group 61"/>
          <p:cNvGrpSpPr/>
          <p:nvPr/>
        </p:nvGrpSpPr>
        <p:grpSpPr>
          <a:xfrm>
            <a:off x="6737684" y="1244600"/>
            <a:ext cx="2073171" cy="2591034"/>
            <a:chOff x="6324600" y="1230868"/>
            <a:chExt cx="2372561" cy="2591034"/>
          </a:xfrm>
        </p:grpSpPr>
        <p:sp>
          <p:nvSpPr>
            <p:cNvPr id="21" name="Rectangle 20"/>
            <p:cNvSpPr/>
            <p:nvPr/>
          </p:nvSpPr>
          <p:spPr>
            <a:xfrm>
              <a:off x="6774243" y="3071396"/>
              <a:ext cx="1922918" cy="7505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t"/>
            <a:lstStyle/>
            <a:p>
              <a:pPr algn="ctr"/>
              <a:endParaRPr lang="en-US" sz="1400" b="1" dirty="0" smtClean="0">
                <a:solidFill>
                  <a:schemeClr val="tx1"/>
                </a:solidFill>
                <a:latin typeface=" Arial"/>
              </a:endParaRPr>
            </a:p>
            <a:p>
              <a:pPr algn="ctr"/>
              <a:r>
                <a:rPr lang="en-US" sz="1400" b="1" dirty="0" smtClean="0">
                  <a:solidFill>
                    <a:schemeClr val="tx1"/>
                  </a:solidFill>
                  <a:latin typeface=" Arial"/>
                </a:rPr>
                <a:t>HQDA </a:t>
              </a:r>
              <a:r>
                <a:rPr lang="en-US" sz="1400" b="1" dirty="0">
                  <a:solidFill>
                    <a:schemeClr val="tx1"/>
                  </a:solidFill>
                  <a:latin typeface=" Arial"/>
                </a:rPr>
                <a:t>Decisions</a:t>
              </a:r>
              <a:r>
                <a:rPr lang="en-US" sz="1400" dirty="0" smtClean="0">
                  <a:solidFill>
                    <a:schemeClr val="tx1"/>
                  </a:solidFill>
                  <a:latin typeface=" Arial"/>
                </a:rPr>
                <a:t> </a:t>
              </a:r>
              <a:endParaRPr lang="en-US" sz="1400" b="1" dirty="0">
                <a:solidFill>
                  <a:schemeClr val="tx1"/>
                </a:solidFill>
                <a:latin typeface="Arial Narrow" pitchFamily="34" charset="0"/>
              </a:endParaRPr>
            </a:p>
          </p:txBody>
        </p:sp>
        <p:sp>
          <p:nvSpPr>
            <p:cNvPr id="22" name="TextBox 21"/>
            <p:cNvSpPr txBox="1"/>
            <p:nvPr/>
          </p:nvSpPr>
          <p:spPr>
            <a:xfrm>
              <a:off x="6781800" y="1230868"/>
              <a:ext cx="211377" cy="307762"/>
            </a:xfrm>
            <a:prstGeom prst="rect">
              <a:avLst/>
            </a:prstGeom>
            <a:noFill/>
          </p:spPr>
          <p:txBody>
            <a:bodyPr wrap="none" lIns="91427" tIns="45713" rIns="91427" bIns="45713" rtlCol="0">
              <a:spAutoFit/>
            </a:bodyPr>
            <a:lstStyle/>
            <a:p>
              <a:endParaRPr lang="en-US" sz="1400" dirty="0"/>
            </a:p>
          </p:txBody>
        </p:sp>
        <p:cxnSp>
          <p:nvCxnSpPr>
            <p:cNvPr id="72" name="Straight Arrow Connector 71"/>
            <p:cNvCxnSpPr/>
            <p:nvPr/>
          </p:nvCxnSpPr>
          <p:spPr>
            <a:xfrm flipH="1">
              <a:off x="6324600" y="3505200"/>
              <a:ext cx="457200" cy="0"/>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5499247" y="3176158"/>
            <a:ext cx="1257687" cy="7294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t"/>
          <a:lstStyle/>
          <a:p>
            <a:pPr algn="ctr"/>
            <a:r>
              <a:rPr lang="en-US" sz="1400" b="1" dirty="0" smtClean="0">
                <a:solidFill>
                  <a:schemeClr val="tx1"/>
                </a:solidFill>
                <a:latin typeface=" Arial"/>
              </a:rPr>
              <a:t>Force 2025 and Beyond</a:t>
            </a:r>
          </a:p>
          <a:p>
            <a:pPr algn="ctr"/>
            <a:r>
              <a:rPr lang="en-US" sz="1400" b="1" dirty="0" smtClean="0">
                <a:solidFill>
                  <a:schemeClr val="tx1"/>
                </a:solidFill>
                <a:latin typeface=" Arial"/>
              </a:rPr>
              <a:t>Governance</a:t>
            </a:r>
            <a:endParaRPr lang="en-US" sz="1400" dirty="0">
              <a:solidFill>
                <a:schemeClr val="tx1"/>
              </a:solidFill>
              <a:latin typeface=" Arial"/>
            </a:endParaRPr>
          </a:p>
        </p:txBody>
      </p:sp>
      <p:sp>
        <p:nvSpPr>
          <p:cNvPr id="19" name="TextBox 18"/>
          <p:cNvSpPr txBox="1"/>
          <p:nvPr/>
        </p:nvSpPr>
        <p:spPr>
          <a:xfrm>
            <a:off x="5213324" y="1980473"/>
            <a:ext cx="196909" cy="307762"/>
          </a:xfrm>
          <a:prstGeom prst="rect">
            <a:avLst/>
          </a:prstGeom>
          <a:noFill/>
        </p:spPr>
        <p:txBody>
          <a:bodyPr wrap="none" lIns="91427" tIns="45713" rIns="91427" bIns="45713" rtlCol="0">
            <a:spAutoFit/>
          </a:bodyPr>
          <a:lstStyle/>
          <a:p>
            <a:endParaRPr lang="en-US" sz="1400" dirty="0"/>
          </a:p>
        </p:txBody>
      </p:sp>
      <p:grpSp>
        <p:nvGrpSpPr>
          <p:cNvPr id="2" name="Group 60"/>
          <p:cNvGrpSpPr/>
          <p:nvPr/>
        </p:nvGrpSpPr>
        <p:grpSpPr>
          <a:xfrm>
            <a:off x="5065955" y="3410987"/>
            <a:ext cx="392562" cy="237325"/>
            <a:chOff x="5493454" y="1172666"/>
            <a:chExt cx="341917" cy="237325"/>
          </a:xfrm>
        </p:grpSpPr>
        <p:cxnSp>
          <p:nvCxnSpPr>
            <p:cNvPr id="52" name="Straight Connector 51"/>
            <p:cNvCxnSpPr/>
            <p:nvPr/>
          </p:nvCxnSpPr>
          <p:spPr>
            <a:xfrm>
              <a:off x="5493454" y="1249447"/>
              <a:ext cx="230345" cy="69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493454" y="1339026"/>
              <a:ext cx="230345" cy="116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Chevron 59"/>
            <p:cNvSpPr/>
            <p:nvPr/>
          </p:nvSpPr>
          <p:spPr>
            <a:xfrm>
              <a:off x="5674827" y="1172666"/>
              <a:ext cx="160544" cy="237325"/>
            </a:xfrm>
            <a:prstGeom prst="chevron">
              <a:avLst>
                <a:gd name="adj" fmla="val 7093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cxnSp>
        <p:nvCxnSpPr>
          <p:cNvPr id="27" name="Shape 26"/>
          <p:cNvCxnSpPr/>
          <p:nvPr/>
        </p:nvCxnSpPr>
        <p:spPr>
          <a:xfrm rot="5400000">
            <a:off x="439462" y="2032739"/>
            <a:ext cx="406355" cy="6129"/>
          </a:xfrm>
          <a:prstGeom prst="bentConnector3">
            <a:avLst>
              <a:gd name="adj1" fmla="val 50000"/>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Freeform 60"/>
          <p:cNvSpPr/>
          <p:nvPr/>
        </p:nvSpPr>
        <p:spPr>
          <a:xfrm>
            <a:off x="757676" y="3900727"/>
            <a:ext cx="3276422" cy="1591871"/>
          </a:xfrm>
          <a:custGeom>
            <a:avLst/>
            <a:gdLst>
              <a:gd name="connsiteX0" fmla="*/ 0 w 3265714"/>
              <a:gd name="connsiteY0" fmla="*/ 0 h 812800"/>
              <a:gd name="connsiteX1" fmla="*/ 0 w 3265714"/>
              <a:gd name="connsiteY1" fmla="*/ 812800 h 812800"/>
              <a:gd name="connsiteX2" fmla="*/ 3265714 w 3265714"/>
              <a:gd name="connsiteY2" fmla="*/ 812800 h 812800"/>
              <a:gd name="connsiteX3" fmla="*/ 3265714 w 3265714"/>
              <a:gd name="connsiteY3" fmla="*/ 14514 h 812800"/>
              <a:gd name="connsiteX4" fmla="*/ 3265714 w 3265714"/>
              <a:gd name="connsiteY4" fmla="*/ 14514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5714" h="812800">
                <a:moveTo>
                  <a:pt x="0" y="0"/>
                </a:moveTo>
                <a:lnTo>
                  <a:pt x="0" y="812800"/>
                </a:lnTo>
                <a:lnTo>
                  <a:pt x="3265714" y="812800"/>
                </a:lnTo>
                <a:lnTo>
                  <a:pt x="3265714" y="14514"/>
                </a:lnTo>
                <a:lnTo>
                  <a:pt x="3265714" y="14514"/>
                </a:lnTo>
              </a:path>
            </a:pathLst>
          </a:cu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45" name="Rectangle 44"/>
          <p:cNvSpPr/>
          <p:nvPr/>
        </p:nvSpPr>
        <p:spPr>
          <a:xfrm>
            <a:off x="1490884" y="5398690"/>
            <a:ext cx="1858852" cy="137285"/>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cap="small" dirty="0" smtClean="0">
                <a:solidFill>
                  <a:srgbClr val="FF0000"/>
                </a:solidFill>
                <a:latin typeface=" Arial"/>
              </a:rPr>
              <a:t>continuous feedback  </a:t>
            </a:r>
            <a:endParaRPr lang="en-US" sz="1600" b="1" cap="small" dirty="0">
              <a:solidFill>
                <a:srgbClr val="FF0000"/>
              </a:solidFill>
              <a:latin typeface=" Arial"/>
            </a:endParaRPr>
          </a:p>
        </p:txBody>
      </p:sp>
      <p:cxnSp>
        <p:nvCxnSpPr>
          <p:cNvPr id="80" name="Shape 26"/>
          <p:cNvCxnSpPr>
            <a:stCxn id="21" idx="2"/>
          </p:cNvCxnSpPr>
          <p:nvPr/>
        </p:nvCxnSpPr>
        <p:spPr>
          <a:xfrm rot="5400000">
            <a:off x="6244496" y="2931453"/>
            <a:ext cx="822045" cy="2630406"/>
          </a:xfrm>
          <a:prstGeom prst="bentConnector2">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hape 26"/>
          <p:cNvCxnSpPr/>
          <p:nvPr/>
        </p:nvCxnSpPr>
        <p:spPr>
          <a:xfrm rot="16200000" flipH="1">
            <a:off x="5219607" y="2917368"/>
            <a:ext cx="764509" cy="2716482"/>
          </a:xfrm>
          <a:prstGeom prst="bentConnector2">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hape 26"/>
          <p:cNvCxnSpPr/>
          <p:nvPr/>
        </p:nvCxnSpPr>
        <p:spPr>
          <a:xfrm rot="10800000">
            <a:off x="618152" y="1855611"/>
            <a:ext cx="3518317" cy="1235647"/>
          </a:xfrm>
          <a:prstGeom prst="bentConnector3">
            <a:avLst>
              <a:gd name="adj1" fmla="val 169"/>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1518786" y="1759197"/>
            <a:ext cx="1929384" cy="25866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cap="small" dirty="0" smtClean="0">
                <a:solidFill>
                  <a:srgbClr val="FF0000"/>
                </a:solidFill>
                <a:latin typeface=" Arial"/>
              </a:rPr>
              <a:t>continuous feedback  </a:t>
            </a:r>
            <a:endParaRPr lang="en-US" sz="1600" b="1" cap="small" dirty="0">
              <a:solidFill>
                <a:srgbClr val="FF0000"/>
              </a:solidFill>
              <a:latin typeface=" Arial"/>
            </a:endParaRPr>
          </a:p>
        </p:txBody>
      </p:sp>
      <p:cxnSp>
        <p:nvCxnSpPr>
          <p:cNvPr id="100" name="Shape 26"/>
          <p:cNvCxnSpPr/>
          <p:nvPr/>
        </p:nvCxnSpPr>
        <p:spPr>
          <a:xfrm flipH="1" flipV="1">
            <a:off x="2372114" y="1650124"/>
            <a:ext cx="6400241" cy="1810257"/>
          </a:xfrm>
          <a:prstGeom prst="bentConnector4">
            <a:avLst>
              <a:gd name="adj1" fmla="val -3572"/>
              <a:gd name="adj2" fmla="val 112628"/>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3419295" y="1197693"/>
            <a:ext cx="4386793" cy="364294"/>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cap="small" dirty="0" smtClean="0">
                <a:solidFill>
                  <a:schemeClr val="tx1"/>
                </a:solidFill>
                <a:latin typeface=" Arial"/>
              </a:rPr>
              <a:t>OPERATIONAL UNIT IMPLEMENTATION  </a:t>
            </a:r>
            <a:endParaRPr lang="en-US" sz="1600" b="1" cap="small" dirty="0">
              <a:solidFill>
                <a:schemeClr val="tx1"/>
              </a:solidFill>
              <a:latin typeface=" Arial"/>
            </a:endParaRPr>
          </a:p>
        </p:txBody>
      </p:sp>
      <p:sp>
        <p:nvSpPr>
          <p:cNvPr id="12" name="Rectangle 11"/>
          <p:cNvSpPr/>
          <p:nvPr/>
        </p:nvSpPr>
        <p:spPr>
          <a:xfrm>
            <a:off x="119939" y="3535358"/>
            <a:ext cx="1253331" cy="6588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t"/>
          <a:lstStyle/>
          <a:p>
            <a:pPr algn="ctr"/>
            <a:r>
              <a:rPr lang="en-US" sz="1400" b="1" dirty="0" smtClean="0">
                <a:solidFill>
                  <a:schemeClr val="tx1"/>
                </a:solidFill>
                <a:latin typeface=" Arial"/>
              </a:rPr>
              <a:t>First-order required capabilities</a:t>
            </a:r>
          </a:p>
          <a:p>
            <a:pPr algn="ctr"/>
            <a:endParaRPr lang="en-US" sz="1400" dirty="0" smtClean="0">
              <a:solidFill>
                <a:schemeClr val="tx1"/>
              </a:solidFill>
              <a:latin typeface="Arial Narrow" pitchFamily="34" charset="0"/>
            </a:endParaRPr>
          </a:p>
          <a:p>
            <a:pPr algn="ctr"/>
            <a:endParaRPr lang="en-US" sz="1400" dirty="0">
              <a:solidFill>
                <a:schemeClr val="tx1"/>
              </a:solidFill>
              <a:latin typeface="Arial Narrow" pitchFamily="34" charset="0"/>
            </a:endParaRPr>
          </a:p>
        </p:txBody>
      </p:sp>
    </p:spTree>
    <p:extLst>
      <p:ext uri="{BB962C8B-B14F-4D97-AF65-F5344CB8AC3E}">
        <p14:creationId xmlns:p14="http://schemas.microsoft.com/office/powerpoint/2010/main" val="22825153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685800" y="2974283"/>
            <a:ext cx="7772400" cy="752294"/>
          </a:xfrm>
          <a:prstGeom prst="rect">
            <a:avLst/>
          </a:prstGeom>
        </p:spPr>
        <p:txBody>
          <a:bodyPr>
            <a:normAutofit/>
          </a:bodyPr>
          <a:lstStyle/>
          <a:p>
            <a:pPr algn="ctr"/>
            <a:r>
              <a:rPr lang="en-US" sz="4000" b="1" i="1" u="none" dirty="0" smtClean="0"/>
              <a:t>Questions</a:t>
            </a:r>
            <a:endParaRPr lang="en-US" sz="4000" b="1" i="1" u="none" dirty="0"/>
          </a:p>
        </p:txBody>
      </p:sp>
      <p:sp>
        <p:nvSpPr>
          <p:cNvPr id="4" name="Rectangle 3"/>
          <p:cNvSpPr/>
          <p:nvPr/>
        </p:nvSpPr>
        <p:spPr>
          <a:xfrm>
            <a:off x="1138334" y="37322"/>
            <a:ext cx="6941975" cy="1418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1886" y="1130557"/>
            <a:ext cx="8432800" cy="5078313"/>
          </a:xfrm>
          <a:prstGeom prst="rect">
            <a:avLst/>
          </a:prstGeom>
          <a:noFill/>
        </p:spPr>
        <p:txBody>
          <a:bodyPr wrap="square" rtlCol="0">
            <a:spAutoFit/>
          </a:bodyPr>
          <a:lstStyle/>
          <a:p>
            <a:pPr>
              <a:buFont typeface="Arial" pitchFamily="34" charset="0"/>
              <a:buChar char="•"/>
            </a:pPr>
            <a:r>
              <a:rPr lang="en-US" dirty="0" smtClean="0"/>
              <a:t> National Defense Authorization Act for Fiscal Year 2015. December 2, 2014</a:t>
            </a:r>
          </a:p>
          <a:p>
            <a:r>
              <a:rPr lang="en-US" b="1" dirty="0" smtClean="0"/>
              <a:t> </a:t>
            </a:r>
            <a:r>
              <a:rPr lang="en-US" dirty="0" smtClean="0"/>
              <a:t>SEC. 1702. NATIONAL COMMISSION ON THE FUTURE OF THE ARMY.</a:t>
            </a:r>
          </a:p>
          <a:p>
            <a:endParaRPr lang="en-US" dirty="0" smtClean="0"/>
          </a:p>
          <a:p>
            <a:pPr>
              <a:buFont typeface="Arial" pitchFamily="34" charset="0"/>
              <a:buChar char="•"/>
            </a:pPr>
            <a:r>
              <a:rPr lang="en-US" dirty="0" smtClean="0"/>
              <a:t> STUDY ON STRUCTURE OF THE ARMY</a:t>
            </a:r>
          </a:p>
          <a:p>
            <a:pPr marL="231775" lvl="1">
              <a:buFont typeface="Courier New" pitchFamily="49" charset="0"/>
              <a:buChar char="­"/>
            </a:pPr>
            <a:r>
              <a:rPr lang="en-US" dirty="0" smtClean="0"/>
              <a:t>comprehensive study of the structure of the Army, and policy assumptions related to the size and force mixture of the Army</a:t>
            </a:r>
          </a:p>
          <a:p>
            <a:pPr marL="231775" lvl="1">
              <a:buFont typeface="Courier New" pitchFamily="49" charset="0"/>
              <a:buChar char="­"/>
            </a:pPr>
            <a:r>
              <a:rPr lang="en-US" dirty="0" smtClean="0"/>
              <a:t>assess size and force mixture of AC and RC</a:t>
            </a:r>
          </a:p>
          <a:p>
            <a:pPr marL="231775" lvl="1">
              <a:buFont typeface="Courier New" pitchFamily="49" charset="0"/>
              <a:buChar char="­"/>
            </a:pPr>
            <a:r>
              <a:rPr lang="en-US" dirty="0" smtClean="0"/>
              <a:t>make recommendations on the modifications, if any, of the structure of the Army related to current and anticipated mission requirements for the Army at acceptable levels of national risk and in a manner consistent with available resources and anticipated future resources</a:t>
            </a:r>
          </a:p>
          <a:p>
            <a:r>
              <a:rPr lang="en-US" dirty="0" smtClean="0"/>
              <a:t>			</a:t>
            </a:r>
          </a:p>
          <a:p>
            <a:pPr>
              <a:buFont typeface="Arial" pitchFamily="34" charset="0"/>
              <a:buChar char="•"/>
            </a:pPr>
            <a:r>
              <a:rPr lang="en-US" dirty="0" smtClean="0"/>
              <a:t> STUDY ON TRANSFER OF CERTAIN AIRCRAFT</a:t>
            </a:r>
          </a:p>
          <a:p>
            <a:pPr marL="231775" lvl="1">
              <a:buFont typeface="Courier New" pitchFamily="49" charset="0"/>
              <a:buChar char="­"/>
            </a:pPr>
            <a:r>
              <a:rPr lang="en-US" dirty="0" smtClean="0"/>
              <a:t>study transfer of Army National Guard AH–64 Apache aircraft from Army National Guard to the regular Army.</a:t>
            </a:r>
          </a:p>
          <a:p>
            <a:pPr marL="231775" lvl="1">
              <a:buFont typeface="Courier New" pitchFamily="49" charset="0"/>
              <a:buChar char="­"/>
            </a:pPr>
            <a:r>
              <a:rPr lang="en-US" dirty="0" smtClean="0"/>
              <a:t>considerations same as above</a:t>
            </a:r>
          </a:p>
          <a:p>
            <a:pPr marL="231775" lvl="1"/>
            <a:endParaRPr lang="en-US" dirty="0" smtClean="0"/>
          </a:p>
          <a:p>
            <a:pPr marL="0" lvl="1">
              <a:buFont typeface="Arial" pitchFamily="34" charset="0"/>
              <a:buChar char="•"/>
            </a:pPr>
            <a:r>
              <a:rPr lang="en-US" b="1" dirty="0" smtClean="0"/>
              <a:t> REPORT Not later than February 1, 2016</a:t>
            </a:r>
            <a:endParaRPr lang="en-US" b="1" dirty="0"/>
          </a:p>
        </p:txBody>
      </p:sp>
      <p:sp>
        <p:nvSpPr>
          <p:cNvPr id="3" name="TextBox 2"/>
          <p:cNvSpPr txBox="1"/>
          <p:nvPr/>
        </p:nvSpPr>
        <p:spPr>
          <a:xfrm>
            <a:off x="508000" y="38149"/>
            <a:ext cx="8084457" cy="830997"/>
          </a:xfrm>
          <a:prstGeom prst="rect">
            <a:avLst/>
          </a:prstGeom>
          <a:noFill/>
        </p:spPr>
        <p:txBody>
          <a:bodyPr wrap="square" rtlCol="0">
            <a:spAutoFit/>
          </a:bodyPr>
          <a:lstStyle/>
          <a:p>
            <a:pPr algn="ctr"/>
            <a:r>
              <a:rPr lang="en-US" sz="2400" b="1" i="1" dirty="0" smtClean="0">
                <a:latin typeface=" Arial"/>
              </a:rPr>
              <a:t>National Commission on the Future of the Army</a:t>
            </a:r>
          </a:p>
          <a:p>
            <a:pPr algn="ctr"/>
            <a:r>
              <a:rPr lang="en-US" sz="2400" b="1" i="1" dirty="0" smtClean="0">
                <a:latin typeface=" Arial"/>
              </a:rPr>
              <a:t>Act of 2014</a:t>
            </a:r>
            <a:endParaRPr lang="en-US" sz="2400" b="1" i="1" dirty="0">
              <a:latin typeface=" Arial"/>
            </a:endParaRPr>
          </a:p>
        </p:txBody>
      </p:sp>
    </p:spTree>
    <p:extLst>
      <p:ext uri="{BB962C8B-B14F-4D97-AF65-F5344CB8AC3E}">
        <p14:creationId xmlns:p14="http://schemas.microsoft.com/office/powerpoint/2010/main" val="3833105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751" y="185550"/>
            <a:ext cx="9144001" cy="584440"/>
          </a:xfrm>
          <a:prstGeom prst="rect">
            <a:avLst/>
          </a:prstGeom>
        </p:spPr>
        <p:txBody>
          <a:bodyPr>
            <a:noAutofit/>
          </a:bodyP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0" cap="none" spc="0" normalizeH="0" baseline="0" noProof="0" dirty="0" smtClean="0">
                <a:ln>
                  <a:noFill/>
                </a:ln>
                <a:uLnTx/>
                <a:uFillTx/>
                <a:latin typeface="Arial" pitchFamily="34" charset="0"/>
                <a:cs typeface="Arial" pitchFamily="34" charset="0"/>
              </a:rPr>
              <a:t>Distinct Purposes:  Concepts and Doctrine</a:t>
            </a:r>
            <a:endParaRPr kumimoji="0" lang="en-US" sz="2400" b="1" i="1" u="none" strike="noStrike" kern="0" cap="none" spc="0" normalizeH="0" baseline="0" noProof="0" dirty="0">
              <a:ln>
                <a:noFill/>
              </a:ln>
              <a:uLnTx/>
              <a:uFillTx/>
              <a:latin typeface="Arial" pitchFamily="34" charset="0"/>
              <a:cs typeface="Arial" pitchFamily="34" charset="0"/>
            </a:endParaRPr>
          </a:p>
        </p:txBody>
      </p:sp>
      <p:graphicFrame>
        <p:nvGraphicFramePr>
          <p:cNvPr id="6" name="Content Placeholder 11"/>
          <p:cNvGraphicFramePr>
            <a:graphicFrameLocks/>
          </p:cNvGraphicFramePr>
          <p:nvPr/>
        </p:nvGraphicFramePr>
        <p:xfrm>
          <a:off x="304800" y="954725"/>
          <a:ext cx="8534400" cy="5486400"/>
        </p:xfrm>
        <a:graphic>
          <a:graphicData uri="http://schemas.openxmlformats.org/drawingml/2006/table">
            <a:tbl>
              <a:tblPr firstRow="1" bandRow="1">
                <a:tableStyleId>{5940675A-B579-460E-94D1-54222C63F5DA}</a:tableStyleId>
              </a:tblPr>
              <a:tblGrid>
                <a:gridCol w="4267200"/>
                <a:gridCol w="4267200"/>
              </a:tblGrid>
              <a:tr h="400373">
                <a:tc>
                  <a:txBody>
                    <a:bodyPr/>
                    <a:lstStyle/>
                    <a:p>
                      <a:pPr algn="ctr"/>
                      <a:r>
                        <a:rPr lang="en-US" sz="2400" b="1" dirty="0" smtClean="0">
                          <a:latin typeface="Arial" pitchFamily="34" charset="0"/>
                          <a:cs typeface="Arial" pitchFamily="34" charset="0"/>
                        </a:rPr>
                        <a:t>Concepts</a:t>
                      </a:r>
                      <a:endParaRPr lang="en-US" sz="2400" b="1" dirty="0">
                        <a:solidFill>
                          <a:schemeClr val="tx1"/>
                        </a:solidFill>
                        <a:latin typeface="Arial" pitchFamily="34" charset="0"/>
                        <a:cs typeface="Arial" pitchFamily="34" charset="0"/>
                      </a:endParaRPr>
                    </a:p>
                  </a:txBody>
                  <a:tcPr>
                    <a:solidFill>
                      <a:schemeClr val="accent3">
                        <a:lumMod val="60000"/>
                        <a:lumOff val="40000"/>
                      </a:schemeClr>
                    </a:solidFill>
                  </a:tcPr>
                </a:tc>
                <a:tc>
                  <a:txBody>
                    <a:bodyPr/>
                    <a:lstStyle/>
                    <a:p>
                      <a:pPr algn="ctr"/>
                      <a:r>
                        <a:rPr lang="en-US" sz="2400" b="1" dirty="0" smtClean="0">
                          <a:latin typeface="Arial" pitchFamily="34" charset="0"/>
                          <a:cs typeface="Arial" pitchFamily="34" charset="0"/>
                        </a:rPr>
                        <a:t>Doctrine</a:t>
                      </a:r>
                      <a:endParaRPr lang="en-US" sz="2400" b="1" dirty="0">
                        <a:solidFill>
                          <a:schemeClr val="tx1"/>
                        </a:solidFill>
                        <a:latin typeface="Arial" pitchFamily="34" charset="0"/>
                        <a:cs typeface="Arial" pitchFamily="34" charset="0"/>
                      </a:endParaRPr>
                    </a:p>
                  </a:txBody>
                  <a:tcPr>
                    <a:solidFill>
                      <a:schemeClr val="accent3">
                        <a:lumMod val="60000"/>
                        <a:lumOff val="40000"/>
                      </a:schemeClr>
                    </a:solidFill>
                  </a:tcPr>
                </a:tc>
              </a:tr>
              <a:tr h="1066800">
                <a:tc>
                  <a:txBody>
                    <a:bodyPr/>
                    <a:lstStyle/>
                    <a:p>
                      <a:r>
                        <a:rPr lang="en-US" sz="1800" dirty="0" smtClean="0">
                          <a:latin typeface="Arial" pitchFamily="34" charset="0"/>
                          <a:cs typeface="Arial" pitchFamily="34" charset="0"/>
                        </a:rPr>
                        <a:t>Drive </a:t>
                      </a:r>
                      <a:r>
                        <a:rPr lang="en-US" sz="1800" b="1" u="sng" dirty="0" smtClean="0">
                          <a:latin typeface="Arial" pitchFamily="34" charset="0"/>
                          <a:cs typeface="Arial" pitchFamily="34" charset="0"/>
                        </a:rPr>
                        <a:t>requirements</a:t>
                      </a:r>
                      <a:r>
                        <a:rPr lang="en-US" sz="1800" b="1" u="sng" baseline="0" dirty="0" smtClean="0">
                          <a:latin typeface="Arial" pitchFamily="34" charset="0"/>
                          <a:cs typeface="Arial" pitchFamily="34" charset="0"/>
                        </a:rPr>
                        <a:t> determination </a:t>
                      </a:r>
                      <a:r>
                        <a:rPr lang="en-US" sz="1800" baseline="0" dirty="0" smtClean="0">
                          <a:latin typeface="Arial" pitchFamily="34" charset="0"/>
                          <a:cs typeface="Arial" pitchFamily="34" charset="0"/>
                        </a:rPr>
                        <a:t>and are a fundamental tool for designing the Army of the future through initiation of the capabilities development process.</a:t>
                      </a:r>
                      <a:endParaRPr lang="en-US" sz="1800" dirty="0">
                        <a:latin typeface="Arial" pitchFamily="34" charset="0"/>
                        <a:cs typeface="Arial" pitchFamily="34" charset="0"/>
                      </a:endParaRPr>
                    </a:p>
                  </a:txBody>
                  <a:tcPr anchor="ctr"/>
                </a:tc>
                <a:tc>
                  <a:txBody>
                    <a:bodyPr/>
                    <a:lstStyle/>
                    <a:p>
                      <a:r>
                        <a:rPr lang="en-US" sz="1800" dirty="0" smtClean="0">
                          <a:latin typeface="Arial" pitchFamily="34" charset="0"/>
                          <a:cs typeface="Arial" pitchFamily="34" charset="0"/>
                        </a:rPr>
                        <a:t>Drives current force </a:t>
                      </a:r>
                      <a:r>
                        <a:rPr lang="en-US" sz="1800" b="1" u="sng" dirty="0" smtClean="0">
                          <a:latin typeface="Arial" pitchFamily="34" charset="0"/>
                          <a:cs typeface="Arial" pitchFamily="34" charset="0"/>
                        </a:rPr>
                        <a:t>training</a:t>
                      </a:r>
                      <a:r>
                        <a:rPr lang="en-US" sz="1800" b="1" u="sng" baseline="0" dirty="0" smtClean="0">
                          <a:latin typeface="Arial" pitchFamily="34" charset="0"/>
                          <a:cs typeface="Arial" pitchFamily="34" charset="0"/>
                        </a:rPr>
                        <a:t> and leader development</a:t>
                      </a:r>
                      <a:r>
                        <a:rPr lang="en-US" sz="1800" baseline="0" dirty="0" smtClean="0">
                          <a:latin typeface="Arial" pitchFamily="34" charset="0"/>
                          <a:cs typeface="Arial" pitchFamily="34" charset="0"/>
                        </a:rPr>
                        <a:t> by providing structured, refined thought, and proven methods oriented toward preparation for employment.</a:t>
                      </a:r>
                      <a:endParaRPr lang="en-US" sz="1800" dirty="0">
                        <a:latin typeface="Arial" pitchFamily="34" charset="0"/>
                        <a:cs typeface="Arial" pitchFamily="34" charset="0"/>
                      </a:endParaRPr>
                    </a:p>
                  </a:txBody>
                  <a:tcPr anchor="ctr"/>
                </a:tc>
              </a:tr>
              <a:tr h="822960">
                <a:tc>
                  <a:txBody>
                    <a:bodyPr/>
                    <a:lstStyle/>
                    <a:p>
                      <a:r>
                        <a:rPr lang="en-US" sz="1800" dirty="0" smtClean="0">
                          <a:latin typeface="Arial" pitchFamily="34" charset="0"/>
                          <a:cs typeface="Arial" pitchFamily="34" charset="0"/>
                        </a:rPr>
                        <a:t>Drive </a:t>
                      </a:r>
                      <a:r>
                        <a:rPr lang="en-US" sz="1800" b="1" u="sng" dirty="0" smtClean="0">
                          <a:latin typeface="Arial" pitchFamily="34" charset="0"/>
                          <a:cs typeface="Arial" pitchFamily="34" charset="0"/>
                        </a:rPr>
                        <a:t>institutional behavior</a:t>
                      </a:r>
                      <a:r>
                        <a:rPr lang="en-US" sz="1800" b="1" u="none" dirty="0" smtClean="0">
                          <a:latin typeface="Arial" pitchFamily="34" charset="0"/>
                          <a:cs typeface="Arial" pitchFamily="34" charset="0"/>
                        </a:rPr>
                        <a:t> </a:t>
                      </a:r>
                      <a:r>
                        <a:rPr lang="en-US" sz="1800" dirty="0" smtClean="0">
                          <a:latin typeface="Arial" pitchFamily="34" charset="0"/>
                          <a:cs typeface="Arial" pitchFamily="34" charset="0"/>
                        </a:rPr>
                        <a:t>for evaluation and</a:t>
                      </a:r>
                      <a:r>
                        <a:rPr lang="en-US" sz="1800" baseline="0" dirty="0" smtClean="0">
                          <a:latin typeface="Arial" pitchFamily="34" charset="0"/>
                          <a:cs typeface="Arial" pitchFamily="34" charset="0"/>
                        </a:rPr>
                        <a:t> prioritization of gaps and proposed capability solutions.</a:t>
                      </a:r>
                      <a:endParaRPr lang="en-US" sz="1800" dirty="0">
                        <a:latin typeface="Arial" pitchFamily="34" charset="0"/>
                        <a:cs typeface="Arial" pitchFamily="34" charset="0"/>
                      </a:endParaRPr>
                    </a:p>
                  </a:txBody>
                  <a:tcPr anchor="ctr"/>
                </a:tc>
                <a:tc>
                  <a:txBody>
                    <a:bodyPr/>
                    <a:lstStyle/>
                    <a:p>
                      <a:r>
                        <a:rPr lang="en-US" sz="1800" dirty="0" smtClean="0">
                          <a:latin typeface="Arial" pitchFamily="34" charset="0"/>
                          <a:cs typeface="Arial" pitchFamily="34" charset="0"/>
                        </a:rPr>
                        <a:t>Drives </a:t>
                      </a:r>
                      <a:r>
                        <a:rPr lang="en-US" sz="1800" b="1" u="sng" dirty="0" smtClean="0">
                          <a:latin typeface="Arial" pitchFamily="34" charset="0"/>
                          <a:cs typeface="Arial" pitchFamily="34" charset="0"/>
                        </a:rPr>
                        <a:t>operating force behavior</a:t>
                      </a:r>
                      <a:r>
                        <a:rPr lang="en-US" sz="1800" b="1" u="none" dirty="0" smtClean="0">
                          <a:latin typeface="Arial" pitchFamily="34" charset="0"/>
                          <a:cs typeface="Arial" pitchFamily="34" charset="0"/>
                        </a:rPr>
                        <a:t> </a:t>
                      </a:r>
                      <a:r>
                        <a:rPr lang="en-US" sz="1800" dirty="0" smtClean="0">
                          <a:latin typeface="Arial" pitchFamily="34" charset="0"/>
                          <a:cs typeface="Arial" pitchFamily="34" charset="0"/>
                        </a:rPr>
                        <a:t>through focused, deliberate methods for planning, preparing, executing, and assessing training and operations.</a:t>
                      </a:r>
                      <a:endParaRPr lang="en-US" sz="1800" dirty="0">
                        <a:latin typeface="Arial" pitchFamily="34" charset="0"/>
                        <a:cs typeface="Arial" pitchFamily="34" charset="0"/>
                      </a:endParaRPr>
                    </a:p>
                  </a:txBody>
                  <a:tcPr anchor="ctr"/>
                </a:tc>
              </a:tr>
              <a:tr h="1066800">
                <a:tc>
                  <a:txBody>
                    <a:bodyPr/>
                    <a:lstStyle/>
                    <a:p>
                      <a:r>
                        <a:rPr lang="en-US" sz="1800" dirty="0" smtClean="0">
                          <a:latin typeface="Arial" pitchFamily="34" charset="0"/>
                          <a:cs typeface="Arial" pitchFamily="34" charset="0"/>
                        </a:rPr>
                        <a:t>Not constrained</a:t>
                      </a:r>
                      <a:r>
                        <a:rPr lang="en-US" sz="1800" baseline="0" dirty="0" smtClean="0">
                          <a:latin typeface="Arial" pitchFamily="34" charset="0"/>
                          <a:cs typeface="Arial" pitchFamily="34" charset="0"/>
                        </a:rPr>
                        <a:t> by the limitations within the current force; they are </a:t>
                      </a:r>
                      <a:r>
                        <a:rPr lang="en-US" sz="1800" b="1" u="sng" baseline="0" dirty="0" smtClean="0">
                          <a:latin typeface="Arial" pitchFamily="34" charset="0"/>
                          <a:cs typeface="Arial" pitchFamily="34" charset="0"/>
                        </a:rPr>
                        <a:t>ideas</a:t>
                      </a:r>
                      <a:r>
                        <a:rPr lang="en-US" sz="1800" baseline="0" dirty="0" smtClean="0">
                          <a:latin typeface="Arial" pitchFamily="34" charset="0"/>
                          <a:cs typeface="Arial" pitchFamily="34" charset="0"/>
                        </a:rPr>
                        <a:t> of how to overcome those limitations or to apply major opportunities for the future force.</a:t>
                      </a:r>
                      <a:endParaRPr lang="en-US" sz="1800" dirty="0">
                        <a:latin typeface="Arial" pitchFamily="34" charset="0"/>
                        <a:cs typeface="Arial" pitchFamily="34" charset="0"/>
                      </a:endParaRPr>
                    </a:p>
                  </a:txBody>
                  <a:tcPr anchor="ctr"/>
                </a:tc>
                <a:tc>
                  <a:txBody>
                    <a:bodyPr/>
                    <a:lstStyle/>
                    <a:p>
                      <a:r>
                        <a:rPr lang="en-US" sz="1800" dirty="0" smtClean="0">
                          <a:latin typeface="Arial" pitchFamily="34" charset="0"/>
                          <a:cs typeface="Arial" pitchFamily="34" charset="0"/>
                        </a:rPr>
                        <a:t>Must be applicable to the </a:t>
                      </a:r>
                      <a:r>
                        <a:rPr lang="en-US" sz="1800" b="1" u="sng" dirty="0" smtClean="0">
                          <a:latin typeface="Arial" pitchFamily="34" charset="0"/>
                          <a:cs typeface="Arial" pitchFamily="34" charset="0"/>
                        </a:rPr>
                        <a:t>current force </a:t>
                      </a:r>
                      <a:r>
                        <a:rPr lang="en-US" sz="1800" dirty="0" smtClean="0">
                          <a:latin typeface="Arial" pitchFamily="34" charset="0"/>
                          <a:cs typeface="Arial" pitchFamily="34" charset="0"/>
                        </a:rPr>
                        <a:t>and enable units to best organize</a:t>
                      </a:r>
                      <a:r>
                        <a:rPr lang="en-US" sz="1800" baseline="0" dirty="0" smtClean="0">
                          <a:latin typeface="Arial" pitchFamily="34" charset="0"/>
                          <a:cs typeface="Arial" pitchFamily="34" charset="0"/>
                        </a:rPr>
                        <a:t> and prioritize resources for near-term operations.</a:t>
                      </a:r>
                      <a:endParaRPr lang="en-US" sz="1800" dirty="0">
                        <a:latin typeface="Arial" pitchFamily="34" charset="0"/>
                        <a:cs typeface="Arial" pitchFamily="34" charset="0"/>
                      </a:endParaRPr>
                    </a:p>
                  </a:txBody>
                  <a:tcPr anchor="ctr"/>
                </a:tc>
              </a:tr>
              <a:tr h="822960">
                <a:tc>
                  <a:txBody>
                    <a:bodyPr/>
                    <a:lstStyle/>
                    <a:p>
                      <a:r>
                        <a:rPr lang="en-US" sz="1800" dirty="0" smtClean="0">
                          <a:latin typeface="Arial" pitchFamily="34" charset="0"/>
                          <a:cs typeface="Arial" pitchFamily="34" charset="0"/>
                        </a:rPr>
                        <a:t>Address a timeframe of 6 to 18 years into the future </a:t>
                      </a:r>
                      <a:r>
                        <a:rPr lang="en-US" sz="1800" b="1" u="sng" dirty="0" smtClean="0">
                          <a:latin typeface="Arial" pitchFamily="34" charset="0"/>
                          <a:cs typeface="Arial" pitchFamily="34" charset="0"/>
                        </a:rPr>
                        <a:t>(mid-term)</a:t>
                      </a:r>
                      <a:r>
                        <a:rPr lang="en-US" sz="1800" b="1" u="none" dirty="0" smtClean="0">
                          <a:latin typeface="Arial" pitchFamily="34" charset="0"/>
                          <a:cs typeface="Arial" pitchFamily="34" charset="0"/>
                        </a:rPr>
                        <a:t> </a:t>
                      </a:r>
                      <a:r>
                        <a:rPr lang="en-US" sz="1800" b="0" dirty="0" smtClean="0">
                          <a:latin typeface="Arial" pitchFamily="34" charset="0"/>
                          <a:cs typeface="Arial" pitchFamily="34" charset="0"/>
                        </a:rPr>
                        <a:t>and 19 to 35 years</a:t>
                      </a:r>
                      <a:r>
                        <a:rPr lang="en-US" sz="1800" b="0" baseline="0" dirty="0" smtClean="0">
                          <a:latin typeface="Arial" pitchFamily="34" charset="0"/>
                          <a:cs typeface="Arial" pitchFamily="34" charset="0"/>
                        </a:rPr>
                        <a:t> into the future </a:t>
                      </a:r>
                      <a:r>
                        <a:rPr lang="en-US" sz="1800" b="1" u="sng" baseline="0" dirty="0" smtClean="0">
                          <a:latin typeface="Arial" pitchFamily="34" charset="0"/>
                          <a:cs typeface="Arial" pitchFamily="34" charset="0"/>
                        </a:rPr>
                        <a:t>(far-term)</a:t>
                      </a:r>
                      <a:r>
                        <a:rPr lang="en-US" sz="1800" dirty="0" smtClean="0">
                          <a:latin typeface="Arial" pitchFamily="34" charset="0"/>
                          <a:cs typeface="Arial" pitchFamily="34" charset="0"/>
                        </a:rPr>
                        <a:t>.</a:t>
                      </a:r>
                      <a:endParaRPr lang="en-US" sz="1800" dirty="0">
                        <a:latin typeface="Arial" pitchFamily="34" charset="0"/>
                        <a:cs typeface="Arial" pitchFamily="34" charset="0"/>
                      </a:endParaRPr>
                    </a:p>
                  </a:txBody>
                  <a:tcPr anchor="ctr"/>
                </a:tc>
                <a:tc>
                  <a:txBody>
                    <a:bodyPr/>
                    <a:lstStyle/>
                    <a:p>
                      <a:r>
                        <a:rPr lang="en-US" sz="1800" dirty="0" smtClean="0">
                          <a:latin typeface="Arial" pitchFamily="34" charset="0"/>
                          <a:cs typeface="Arial" pitchFamily="34" charset="0"/>
                        </a:rPr>
                        <a:t>Addresses the current operational environment out</a:t>
                      </a:r>
                      <a:r>
                        <a:rPr lang="en-US" sz="1800" baseline="0" dirty="0" smtClean="0">
                          <a:latin typeface="Arial" pitchFamily="34" charset="0"/>
                          <a:cs typeface="Arial" pitchFamily="34" charset="0"/>
                        </a:rPr>
                        <a:t> to 5 years into the future </a:t>
                      </a:r>
                      <a:r>
                        <a:rPr lang="en-US" sz="1800" b="1" u="sng" baseline="0" dirty="0" smtClean="0">
                          <a:latin typeface="Arial" pitchFamily="34" charset="0"/>
                          <a:cs typeface="Arial" pitchFamily="34" charset="0"/>
                        </a:rPr>
                        <a:t>(near-term)</a:t>
                      </a:r>
                      <a:r>
                        <a:rPr lang="en-US" sz="1800" baseline="0" dirty="0" smtClean="0">
                          <a:latin typeface="Arial" pitchFamily="34" charset="0"/>
                          <a:cs typeface="Arial" pitchFamily="34" charset="0"/>
                        </a:rPr>
                        <a:t>.</a:t>
                      </a:r>
                      <a:endParaRPr lang="en-US" sz="1800" dirty="0">
                        <a:latin typeface="Arial" pitchFamily="34" charset="0"/>
                        <a:cs typeface="Arial" pitchFamily="34" charset="0"/>
                      </a:endParaRPr>
                    </a:p>
                  </a:txBody>
                  <a:tcPr anchor="ct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txBox="1">
            <a:spLocks/>
          </p:cNvSpPr>
          <p:nvPr/>
        </p:nvSpPr>
        <p:spPr>
          <a:xfrm>
            <a:off x="-1" y="114300"/>
            <a:ext cx="9144001" cy="584440"/>
          </a:xfrm>
          <a:prstGeom prst="rect">
            <a:avLst/>
          </a:prstGeom>
        </p:spPr>
        <p:txBody>
          <a:bodyPr>
            <a:noAutofit/>
          </a:bodyP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US" sz="2800" b="1" i="1" u="none" strike="noStrike" kern="0" cap="none" spc="0" normalizeH="0" baseline="0" noProof="0" dirty="0" smtClean="0">
                <a:ln>
                  <a:noFill/>
                </a:ln>
                <a:uLnTx/>
                <a:uFillTx/>
                <a:latin typeface="Arial" pitchFamily="34" charset="0"/>
                <a:cs typeface="Arial" pitchFamily="34" charset="0"/>
              </a:rPr>
              <a:t>Hybrid Strategies in a Complex</a:t>
            </a:r>
            <a:r>
              <a:rPr kumimoji="0" lang="en-US" sz="2800" b="1" i="1" u="none" strike="noStrike" kern="0" cap="none" spc="0" normalizeH="0" noProof="0" dirty="0" smtClean="0">
                <a:ln>
                  <a:noFill/>
                </a:ln>
                <a:uLnTx/>
                <a:uFillTx/>
                <a:latin typeface="Arial" pitchFamily="34" charset="0"/>
                <a:cs typeface="Arial" pitchFamily="34" charset="0"/>
              </a:rPr>
              <a:t> Environment</a:t>
            </a:r>
            <a:endParaRPr kumimoji="0" lang="en-US" sz="2800" b="1" i="1" u="none" strike="noStrike" kern="0" cap="none" spc="0" normalizeH="0" baseline="0" noProof="0" dirty="0">
              <a:ln>
                <a:noFill/>
              </a:ln>
              <a:uLnTx/>
              <a:uFillTx/>
              <a:latin typeface="Arial" pitchFamily="34" charset="0"/>
              <a:cs typeface="Arial" pitchFamily="34" charset="0"/>
            </a:endParaRPr>
          </a:p>
        </p:txBody>
      </p:sp>
      <p:pic>
        <p:nvPicPr>
          <p:cNvPr id="42" name="Picture 2" descr="https://encrypted-tbn3.gstatic.com/images?q=tbn:ANd9GcSGLMCFKMcOaFRfbc44r3as_T4q8jublfkJZWGu4yh6UmXliSabYQ"/>
          <p:cNvPicPr>
            <a:picLocks noChangeAspect="1" noChangeArrowheads="1"/>
          </p:cNvPicPr>
          <p:nvPr/>
        </p:nvPicPr>
        <p:blipFill>
          <a:blip r:embed="rId2" cstate="email"/>
          <a:srcRect/>
          <a:stretch>
            <a:fillRect/>
          </a:stretch>
        </p:blipFill>
        <p:spPr bwMode="auto">
          <a:xfrm>
            <a:off x="914400" y="996638"/>
            <a:ext cx="3352800" cy="197516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3" name="Picture 14" descr="https://lh4.googleusercontent.com/6WC0ajzVWvrIY6f17rzbfeR6Gqy7Xz7y6CRFYxdg48dBQeUbCprdUskQG0MnJfJmc46XJ5v4adn5h9THfK5qjQqiRlQTzo3sSYxC2p9nvDEwqkdQMurDdY0yOntIQyaxIg">
            <a:hlinkClick r:id="rId3"/>
          </p:cNvPr>
          <p:cNvPicPr>
            <a:picLocks noChangeAspect="1" noChangeArrowheads="1"/>
          </p:cNvPicPr>
          <p:nvPr/>
        </p:nvPicPr>
        <p:blipFill>
          <a:blip r:embed="rId4" cstate="email"/>
          <a:srcRect/>
          <a:stretch>
            <a:fillRect/>
          </a:stretch>
        </p:blipFill>
        <p:spPr bwMode="auto">
          <a:xfrm>
            <a:off x="914400" y="3469576"/>
            <a:ext cx="3352800" cy="19917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4" name="TextBox 43"/>
          <p:cNvSpPr txBox="1"/>
          <p:nvPr/>
        </p:nvSpPr>
        <p:spPr>
          <a:xfrm>
            <a:off x="1033537" y="1039976"/>
            <a:ext cx="1119794" cy="523220"/>
          </a:xfrm>
          <a:prstGeom prst="rect">
            <a:avLst/>
          </a:prstGeom>
          <a:noFill/>
        </p:spPr>
        <p:txBody>
          <a:bodyPr wrap="none" lIns="91427" tIns="45713" rIns="91427" bIns="45713" rtlCol="0">
            <a:spAutoFit/>
          </a:bodyPr>
          <a:lstStyle/>
          <a:p>
            <a:r>
              <a:rPr lang="en-US" sz="2800" b="1" cap="small"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Avoid</a:t>
            </a:r>
            <a:endParaRPr lang="en-US" sz="2800" b="1" cap="small"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5" name="TextBox 44"/>
          <p:cNvSpPr txBox="1"/>
          <p:nvPr/>
        </p:nvSpPr>
        <p:spPr>
          <a:xfrm>
            <a:off x="979477" y="3534094"/>
            <a:ext cx="1695785" cy="523220"/>
          </a:xfrm>
          <a:prstGeom prst="rect">
            <a:avLst/>
          </a:prstGeom>
          <a:noFill/>
        </p:spPr>
        <p:txBody>
          <a:bodyPr wrap="none" lIns="91427" tIns="45713" rIns="91427" bIns="45713" rtlCol="0">
            <a:spAutoFit/>
          </a:bodyPr>
          <a:lstStyle/>
          <a:p>
            <a:r>
              <a:rPr lang="en-US" sz="2800" b="1" cap="small" dirty="0" smtClean="0">
                <a:latin typeface="Arial" pitchFamily="34" charset="0"/>
                <a:cs typeface="Arial" pitchFamily="34" charset="0"/>
              </a:rPr>
              <a:t>Emulate </a:t>
            </a:r>
            <a:endParaRPr lang="en-US" sz="2800" b="1" cap="small" dirty="0">
              <a:latin typeface="Arial" pitchFamily="34" charset="0"/>
              <a:cs typeface="Arial" pitchFamily="34" charset="0"/>
            </a:endParaRPr>
          </a:p>
        </p:txBody>
      </p:sp>
      <p:pic>
        <p:nvPicPr>
          <p:cNvPr id="46" name="Picture 2"/>
          <p:cNvPicPr>
            <a:picLocks noChangeAspect="1" noChangeArrowheads="1"/>
          </p:cNvPicPr>
          <p:nvPr/>
        </p:nvPicPr>
        <p:blipFill>
          <a:blip r:embed="rId5" cstate="email"/>
          <a:srcRect/>
          <a:stretch>
            <a:fillRect/>
          </a:stretch>
        </p:blipFill>
        <p:spPr bwMode="auto">
          <a:xfrm>
            <a:off x="4876800" y="990600"/>
            <a:ext cx="3352801" cy="198120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0" name="TextBox 49"/>
          <p:cNvSpPr txBox="1"/>
          <p:nvPr/>
        </p:nvSpPr>
        <p:spPr>
          <a:xfrm>
            <a:off x="4965880" y="1046415"/>
            <a:ext cx="1497526" cy="523220"/>
          </a:xfrm>
          <a:prstGeom prst="rect">
            <a:avLst/>
          </a:prstGeom>
          <a:noFill/>
        </p:spPr>
        <p:txBody>
          <a:bodyPr wrap="none" lIns="91427" tIns="45713" rIns="91427" bIns="45713" rtlCol="0">
            <a:spAutoFit/>
          </a:bodyPr>
          <a:lstStyle/>
          <a:p>
            <a:r>
              <a:rPr lang="en-US" sz="2800" b="1" cap="small" dirty="0" smtClean="0">
                <a:latin typeface="Arial" pitchFamily="34" charset="0"/>
                <a:cs typeface="Arial" pitchFamily="34" charset="0"/>
              </a:rPr>
              <a:t>Disrupt</a:t>
            </a:r>
            <a:endParaRPr lang="en-US" sz="2800" b="1" cap="small" dirty="0">
              <a:latin typeface="Arial" pitchFamily="34" charset="0"/>
              <a:cs typeface="Arial" pitchFamily="34" charset="0"/>
            </a:endParaRPr>
          </a:p>
        </p:txBody>
      </p:sp>
      <p:sp>
        <p:nvSpPr>
          <p:cNvPr id="53" name="TextBox 52"/>
          <p:cNvSpPr txBox="1"/>
          <p:nvPr/>
        </p:nvSpPr>
        <p:spPr>
          <a:xfrm>
            <a:off x="1219757" y="2921324"/>
            <a:ext cx="2571512" cy="307762"/>
          </a:xfrm>
          <a:prstGeom prst="rect">
            <a:avLst/>
          </a:prstGeom>
          <a:noFill/>
        </p:spPr>
        <p:txBody>
          <a:bodyPr wrap="none" lIns="91427" tIns="45713" rIns="91427" bIns="45713" rtlCol="0">
            <a:spAutoFit/>
          </a:bodyPr>
          <a:lstStyle/>
          <a:p>
            <a:r>
              <a:rPr lang="en-US" sz="1400" i="1" dirty="0" smtClean="0">
                <a:latin typeface="Arial" pitchFamily="34" charset="0"/>
                <a:cs typeface="Arial" pitchFamily="34" charset="0"/>
              </a:rPr>
              <a:t>Hide in complex urban terrain </a:t>
            </a:r>
            <a:endParaRPr lang="en-US" sz="1400" i="1" dirty="0">
              <a:latin typeface="Arial" pitchFamily="34" charset="0"/>
              <a:cs typeface="Arial" pitchFamily="34" charset="0"/>
            </a:endParaRPr>
          </a:p>
        </p:txBody>
      </p:sp>
      <p:sp>
        <p:nvSpPr>
          <p:cNvPr id="56" name="TextBox 55"/>
          <p:cNvSpPr txBox="1"/>
          <p:nvPr/>
        </p:nvSpPr>
        <p:spPr>
          <a:xfrm>
            <a:off x="1109116" y="5431929"/>
            <a:ext cx="2867554" cy="307762"/>
          </a:xfrm>
          <a:prstGeom prst="rect">
            <a:avLst/>
          </a:prstGeom>
          <a:noFill/>
        </p:spPr>
        <p:txBody>
          <a:bodyPr wrap="none" lIns="91427" tIns="45713" rIns="91427" bIns="45713" rtlCol="0">
            <a:spAutoFit/>
          </a:bodyPr>
          <a:lstStyle/>
          <a:p>
            <a:r>
              <a:rPr lang="en-US" sz="1400" i="1" dirty="0" smtClean="0">
                <a:latin typeface="Arial" pitchFamily="34" charset="0"/>
                <a:cs typeface="Arial" pitchFamily="34" charset="0"/>
              </a:rPr>
              <a:t>Steal, copy, and adapt technology</a:t>
            </a:r>
            <a:endParaRPr lang="en-US" sz="1400" i="1" dirty="0">
              <a:latin typeface="Arial" pitchFamily="34" charset="0"/>
              <a:cs typeface="Arial" pitchFamily="34" charset="0"/>
            </a:endParaRPr>
          </a:p>
        </p:txBody>
      </p:sp>
      <p:sp>
        <p:nvSpPr>
          <p:cNvPr id="59" name="TextBox 58"/>
          <p:cNvSpPr txBox="1"/>
          <p:nvPr/>
        </p:nvSpPr>
        <p:spPr>
          <a:xfrm>
            <a:off x="4935466" y="5457699"/>
            <a:ext cx="3190271" cy="307762"/>
          </a:xfrm>
          <a:prstGeom prst="rect">
            <a:avLst/>
          </a:prstGeom>
          <a:noFill/>
        </p:spPr>
        <p:txBody>
          <a:bodyPr wrap="none" lIns="91427" tIns="45713" rIns="91427" bIns="45713" rtlCol="0">
            <a:spAutoFit/>
          </a:bodyPr>
          <a:lstStyle/>
          <a:p>
            <a:r>
              <a:rPr lang="en-US" sz="1400" i="1" dirty="0" smtClean="0">
                <a:latin typeface="Arial" pitchFamily="34" charset="0"/>
                <a:cs typeface="Arial" pitchFamily="34" charset="0"/>
              </a:rPr>
              <a:t>Employ proxies and criminal networks</a:t>
            </a:r>
            <a:endParaRPr lang="en-US" sz="1400" i="1" dirty="0">
              <a:latin typeface="Arial" pitchFamily="34" charset="0"/>
              <a:cs typeface="Arial" pitchFamily="34" charset="0"/>
            </a:endParaRPr>
          </a:p>
        </p:txBody>
      </p:sp>
      <p:sp>
        <p:nvSpPr>
          <p:cNvPr id="64" name="TextBox 63"/>
          <p:cNvSpPr txBox="1"/>
          <p:nvPr/>
        </p:nvSpPr>
        <p:spPr>
          <a:xfrm>
            <a:off x="5018007" y="2913980"/>
            <a:ext cx="2996050" cy="307762"/>
          </a:xfrm>
          <a:prstGeom prst="rect">
            <a:avLst/>
          </a:prstGeom>
          <a:noFill/>
        </p:spPr>
        <p:txBody>
          <a:bodyPr wrap="none" lIns="91427" tIns="45713" rIns="91427" bIns="45713" rtlCol="0">
            <a:spAutoFit/>
          </a:bodyPr>
          <a:lstStyle/>
          <a:p>
            <a:r>
              <a:rPr lang="en-US" sz="1400" i="1" dirty="0" smtClean="0">
                <a:latin typeface="Arial" pitchFamily="34" charset="0"/>
                <a:cs typeface="Arial" pitchFamily="34" charset="0"/>
              </a:rPr>
              <a:t>Area Access/Area Denial strategies</a:t>
            </a:r>
            <a:endParaRPr lang="en-US" sz="1400" i="1" dirty="0">
              <a:latin typeface="Arial" pitchFamily="34" charset="0"/>
              <a:cs typeface="Arial" pitchFamily="34" charset="0"/>
            </a:endParaRPr>
          </a:p>
        </p:txBody>
      </p:sp>
      <p:pic>
        <p:nvPicPr>
          <p:cNvPr id="69" name="Picture 2" descr="http://fpif.org/wp-content/uploads/2014/05/iraq-elections-2014-nouri-maliki-722x479.jpg"/>
          <p:cNvPicPr>
            <a:picLocks noChangeAspect="1" noChangeArrowheads="1"/>
          </p:cNvPicPr>
          <p:nvPr/>
        </p:nvPicPr>
        <p:blipFill>
          <a:blip r:embed="rId6" cstate="print"/>
          <a:stretch>
            <a:fillRect/>
          </a:stretch>
        </p:blipFill>
        <p:spPr bwMode="auto">
          <a:xfrm>
            <a:off x="6523384" y="4528234"/>
            <a:ext cx="1691640" cy="966876"/>
          </a:xfrm>
          <a:prstGeom prst="rect">
            <a:avLst/>
          </a:prstGeom>
          <a:blipFill>
            <a:blip r:embed="rId6"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84" name="Picture 16" descr="http://i1.ytimg.com/vi/_G81XjUNmPg/0.jpg">
            <a:hlinkClick r:id="rId7"/>
          </p:cNvPr>
          <p:cNvPicPr>
            <a:picLocks noChangeAspect="1" noChangeArrowheads="1"/>
          </p:cNvPicPr>
          <p:nvPr/>
        </p:nvPicPr>
        <p:blipFill>
          <a:blip r:embed="rId8" cstate="email"/>
          <a:srcRect/>
          <a:stretch>
            <a:fillRect/>
          </a:stretch>
        </p:blipFill>
        <p:spPr bwMode="auto">
          <a:xfrm>
            <a:off x="4944374" y="4528328"/>
            <a:ext cx="1524000" cy="96394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85" name="Picture 22" descr="http://scd.france24.com/en/files/imagecache/france24_ct_api_bigger_169/article/image/Boko-Haram_0.jpg">
            <a:hlinkClick r:id="rId9"/>
          </p:cNvPr>
          <p:cNvPicPr>
            <a:picLocks noChangeAspect="1" noChangeArrowheads="1"/>
          </p:cNvPicPr>
          <p:nvPr/>
        </p:nvPicPr>
        <p:blipFill>
          <a:blip r:embed="rId10" cstate="email"/>
          <a:srcRect/>
          <a:stretch>
            <a:fillRect/>
          </a:stretch>
        </p:blipFill>
        <p:spPr bwMode="auto">
          <a:xfrm>
            <a:off x="4945487" y="3438374"/>
            <a:ext cx="1509102" cy="101463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86" name="Picture 3"/>
          <p:cNvPicPr>
            <a:picLocks noChangeAspect="1" noChangeArrowheads="1"/>
          </p:cNvPicPr>
          <p:nvPr/>
        </p:nvPicPr>
        <p:blipFill>
          <a:blip r:embed="rId11" cstate="email"/>
          <a:srcRect/>
          <a:stretch>
            <a:fillRect/>
          </a:stretch>
        </p:blipFill>
        <p:spPr bwMode="auto">
          <a:xfrm>
            <a:off x="6516773" y="3429000"/>
            <a:ext cx="1699445" cy="1044783"/>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7" name="TextBox 86"/>
          <p:cNvSpPr txBox="1"/>
          <p:nvPr/>
        </p:nvSpPr>
        <p:spPr>
          <a:xfrm>
            <a:off x="4964397" y="3437502"/>
            <a:ext cx="1585370" cy="584775"/>
          </a:xfrm>
          <a:prstGeom prst="rect">
            <a:avLst/>
          </a:prstGeom>
          <a:noFill/>
        </p:spPr>
        <p:txBody>
          <a:bodyPr wrap="none" lIns="91427" tIns="45713" rIns="91427" bIns="45713" rtlCol="0">
            <a:spAutoFit/>
          </a:bodyPr>
          <a:lstStyle/>
          <a:p>
            <a:r>
              <a:rPr lang="en-US" sz="3200" b="1" cap="small"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Expand</a:t>
            </a:r>
            <a:endParaRPr lang="en-US" sz="2400" b="1" cap="small"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88" name="Rectangle 87"/>
          <p:cNvSpPr/>
          <p:nvPr/>
        </p:nvSpPr>
        <p:spPr>
          <a:xfrm>
            <a:off x="369739" y="5978355"/>
            <a:ext cx="8382000" cy="338554"/>
          </a:xfrm>
          <a:prstGeom prst="rect">
            <a:avLst/>
          </a:prstGeom>
          <a:solidFill>
            <a:srgbClr val="FFFF99"/>
          </a:solidFill>
          <a:ln>
            <a:solidFill>
              <a:schemeClr val="tx2"/>
            </a:solidFill>
          </a:ln>
          <a:effectLst>
            <a:outerShdw blurRad="50800" dist="38100" dir="2700000" algn="tl" rotWithShape="0">
              <a:prstClr val="black">
                <a:alpha val="40000"/>
              </a:prstClr>
            </a:outerShdw>
          </a:effectLst>
        </p:spPr>
        <p:txBody>
          <a:bodyPr wrap="square">
            <a:spAutoFit/>
          </a:bodyPr>
          <a:lstStyle/>
          <a:p>
            <a:pPr marL="231775" indent="-231775" algn="ctr">
              <a:spcAft>
                <a:spcPts val="1800"/>
              </a:spcAft>
            </a:pPr>
            <a:r>
              <a:rPr lang="en-US" sz="1600" b="1" i="1" dirty="0" smtClean="0">
                <a:latin typeface="Arial" pitchFamily="34" charset="0"/>
                <a:cs typeface="Arial" pitchFamily="34" charset="0"/>
              </a:rPr>
              <a:t>Future Forces Must: Shape, Defeat the enemy, Establish security, Consolidate gains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 y="114300"/>
            <a:ext cx="9144001" cy="584440"/>
          </a:xfrm>
          <a:prstGeom prst="rect">
            <a:avLst/>
          </a:prstGeom>
        </p:spPr>
        <p:txBody>
          <a:bodyPr>
            <a:noAutofit/>
          </a:bodyP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0" cap="none" spc="0" normalizeH="0" baseline="0" noProof="0" dirty="0" smtClean="0">
                <a:ln>
                  <a:noFill/>
                </a:ln>
                <a:uLnTx/>
                <a:uFillTx/>
                <a:latin typeface="Arial" pitchFamily="34" charset="0"/>
                <a:cs typeface="Arial" pitchFamily="34" charset="0"/>
              </a:rPr>
              <a:t>A Unifying Concept for the Future</a:t>
            </a:r>
            <a:endParaRPr kumimoji="0" lang="en-US" sz="3200" b="1" i="1" u="none" strike="noStrike" kern="0" cap="none" spc="0" normalizeH="0" baseline="0" noProof="0" dirty="0">
              <a:ln>
                <a:noFill/>
              </a:ln>
              <a:uLnTx/>
              <a:uFillTx/>
              <a:latin typeface="Arial" pitchFamily="34" charset="0"/>
              <a:cs typeface="Arial" pitchFamily="34" charset="0"/>
            </a:endParaRPr>
          </a:p>
        </p:txBody>
      </p:sp>
      <p:grpSp>
        <p:nvGrpSpPr>
          <p:cNvPr id="10" name="Group 9"/>
          <p:cNvGrpSpPr/>
          <p:nvPr/>
        </p:nvGrpSpPr>
        <p:grpSpPr>
          <a:xfrm>
            <a:off x="0" y="990600"/>
            <a:ext cx="4470701" cy="4854216"/>
            <a:chOff x="0" y="990600"/>
            <a:chExt cx="4470701" cy="4854216"/>
          </a:xfrm>
        </p:grpSpPr>
        <p:pic>
          <p:nvPicPr>
            <p:cNvPr id="6" name="Picture 4"/>
            <p:cNvPicPr>
              <a:picLocks noChangeAspect="1" noChangeArrowheads="1"/>
            </p:cNvPicPr>
            <p:nvPr/>
          </p:nvPicPr>
          <p:blipFill>
            <a:blip r:embed="rId2" cstate="email"/>
            <a:srcRect b="150"/>
            <a:stretch>
              <a:fillRect/>
            </a:stretch>
          </p:blipFill>
          <p:spPr bwMode="auto">
            <a:xfrm>
              <a:off x="0" y="1882416"/>
              <a:ext cx="4470701" cy="396240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7" name="TextBox 6"/>
            <p:cNvSpPr txBox="1"/>
            <p:nvPr/>
          </p:nvSpPr>
          <p:spPr>
            <a:xfrm>
              <a:off x="427003" y="990600"/>
              <a:ext cx="3616695" cy="810478"/>
            </a:xfrm>
            <a:prstGeom prst="rect">
              <a:avLst/>
            </a:prstGeom>
            <a:noFill/>
          </p:spPr>
          <p:txBody>
            <a:bodyPr wrap="none" rtlCol="0">
              <a:spAutoFit/>
            </a:bodyPr>
            <a:lstStyle/>
            <a:p>
              <a:pPr algn="ctr">
                <a:spcBef>
                  <a:spcPts val="400"/>
                </a:spcBef>
                <a:spcAft>
                  <a:spcPts val="400"/>
                </a:spcAft>
              </a:pPr>
              <a:r>
                <a:rPr lang="en-US" sz="2000" b="1" i="1" u="sng" dirty="0" err="1" smtClean="0">
                  <a:solidFill>
                    <a:srgbClr val="003399"/>
                  </a:solidFill>
                  <a:latin typeface="Arial" pitchFamily="34" charset="0"/>
                  <a:cs typeface="Arial" pitchFamily="34" charset="0"/>
                </a:rPr>
                <a:t>AirLand</a:t>
              </a:r>
              <a:r>
                <a:rPr lang="en-US" sz="2000" b="1" i="1" u="sng" dirty="0" smtClean="0">
                  <a:solidFill>
                    <a:srgbClr val="003399"/>
                  </a:solidFill>
                  <a:latin typeface="Arial" pitchFamily="34" charset="0"/>
                  <a:cs typeface="Arial" pitchFamily="34" charset="0"/>
                </a:rPr>
                <a:t> Battle:</a:t>
              </a:r>
            </a:p>
            <a:p>
              <a:pPr algn="ctr">
                <a:spcBef>
                  <a:spcPts val="400"/>
                </a:spcBef>
                <a:spcAft>
                  <a:spcPts val="400"/>
                </a:spcAft>
              </a:pPr>
              <a:r>
                <a:rPr lang="en-US" sz="2000" b="1" i="1" dirty="0" smtClean="0">
                  <a:latin typeface="Arial" pitchFamily="34" charset="0"/>
                  <a:cs typeface="Arial" pitchFamily="34" charset="0"/>
                </a:rPr>
                <a:t>Fight outnumbered, and win</a:t>
              </a:r>
              <a:endParaRPr lang="en-US" sz="2000" b="1" i="1" dirty="0">
                <a:latin typeface="Arial" pitchFamily="34" charset="0"/>
                <a:cs typeface="Arial" pitchFamily="34" charset="0"/>
              </a:endParaRPr>
            </a:p>
          </p:txBody>
        </p:sp>
      </p:grpSp>
      <p:grpSp>
        <p:nvGrpSpPr>
          <p:cNvPr id="11" name="Group 10"/>
          <p:cNvGrpSpPr/>
          <p:nvPr/>
        </p:nvGrpSpPr>
        <p:grpSpPr>
          <a:xfrm>
            <a:off x="4562061" y="990600"/>
            <a:ext cx="4494436" cy="4876800"/>
            <a:chOff x="4562061" y="990600"/>
            <a:chExt cx="4494436" cy="4876800"/>
          </a:xfrm>
        </p:grpSpPr>
        <p:sp>
          <p:nvSpPr>
            <p:cNvPr id="8" name="TextBox 7"/>
            <p:cNvSpPr txBox="1"/>
            <p:nvPr/>
          </p:nvSpPr>
          <p:spPr>
            <a:xfrm>
              <a:off x="5186078" y="990600"/>
              <a:ext cx="3246402" cy="810478"/>
            </a:xfrm>
            <a:prstGeom prst="rect">
              <a:avLst/>
            </a:prstGeom>
            <a:noFill/>
          </p:spPr>
          <p:txBody>
            <a:bodyPr wrap="none" rtlCol="0">
              <a:spAutoFit/>
            </a:bodyPr>
            <a:lstStyle/>
            <a:p>
              <a:pPr algn="ctr">
                <a:spcBef>
                  <a:spcPts val="400"/>
                </a:spcBef>
                <a:spcAft>
                  <a:spcPts val="400"/>
                </a:spcAft>
              </a:pPr>
              <a:r>
                <a:rPr lang="en-US" sz="2000" b="1" i="1" u="sng" dirty="0" smtClean="0">
                  <a:solidFill>
                    <a:srgbClr val="003399"/>
                  </a:solidFill>
                  <a:latin typeface="Arial" pitchFamily="34" charset="0"/>
                  <a:cs typeface="Arial" pitchFamily="34" charset="0"/>
                </a:rPr>
                <a:t>Unified Land Operations:</a:t>
              </a:r>
            </a:p>
            <a:p>
              <a:pPr algn="ctr">
                <a:spcBef>
                  <a:spcPts val="400"/>
                </a:spcBef>
                <a:spcAft>
                  <a:spcPts val="400"/>
                </a:spcAft>
              </a:pPr>
              <a:r>
                <a:rPr lang="en-US" sz="2000" b="1" i="1" dirty="0" smtClean="0">
                  <a:latin typeface="Arial" pitchFamily="34" charset="0"/>
                  <a:cs typeface="Arial" pitchFamily="34" charset="0"/>
                </a:rPr>
                <a:t>Win in a complex world</a:t>
              </a:r>
              <a:endParaRPr lang="en-US" sz="2000" b="1" i="1" dirty="0">
                <a:latin typeface="Arial" pitchFamily="34" charset="0"/>
                <a:cs typeface="Arial" pitchFamily="34" charset="0"/>
              </a:endParaRPr>
            </a:p>
          </p:txBody>
        </p:sp>
        <p:pic>
          <p:nvPicPr>
            <p:cNvPr id="9" name="Picture 8" descr="UNIFIED LAND OPERATIONS.png"/>
            <p:cNvPicPr>
              <a:picLocks noChangeAspect="1"/>
            </p:cNvPicPr>
            <p:nvPr/>
          </p:nvPicPr>
          <p:blipFill>
            <a:blip r:embed="rId3" cstate="print"/>
            <a:srcRect r="18" b="53"/>
            <a:stretch>
              <a:fillRect/>
            </a:stretch>
          </p:blipFill>
          <p:spPr>
            <a:xfrm>
              <a:off x="4562061" y="1981200"/>
              <a:ext cx="4494436" cy="388620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42500"/>
            <a:ext cx="7162800" cy="661356"/>
          </a:xfrm>
        </p:spPr>
        <p:txBody>
          <a:bodyPr/>
          <a:lstStyle/>
          <a:p>
            <a:r>
              <a:rPr lang="en-US" sz="2000" dirty="0" smtClean="0"/>
              <a:t>2014 Army Operating Concept</a:t>
            </a:r>
            <a:br>
              <a:rPr lang="en-US" sz="2000" dirty="0" smtClean="0"/>
            </a:br>
            <a:r>
              <a:rPr lang="en-US" sz="2000" dirty="0" smtClean="0"/>
              <a:t>Problem and Solution</a:t>
            </a:r>
            <a:endParaRPr lang="en-US" sz="2000" dirty="0"/>
          </a:p>
        </p:txBody>
      </p:sp>
      <p:sp>
        <p:nvSpPr>
          <p:cNvPr id="5" name="TextBox 4"/>
          <p:cNvSpPr txBox="1"/>
          <p:nvPr/>
        </p:nvSpPr>
        <p:spPr>
          <a:xfrm>
            <a:off x="304800" y="846125"/>
            <a:ext cx="8458200" cy="5247590"/>
          </a:xfrm>
          <a:prstGeom prst="rect">
            <a:avLst/>
          </a:prstGeom>
          <a:noFill/>
        </p:spPr>
        <p:txBody>
          <a:bodyPr wrap="square" rtlCol="0">
            <a:spAutoFit/>
          </a:bodyPr>
          <a:lstStyle/>
          <a:p>
            <a:pPr>
              <a:spcAft>
                <a:spcPts val="1200"/>
              </a:spcAft>
            </a:pPr>
            <a:r>
              <a:rPr lang="en-US" b="1" dirty="0" smtClean="0">
                <a:latin typeface="Arial" pitchFamily="34" charset="0"/>
                <a:cs typeface="Arial" pitchFamily="34" charset="0"/>
              </a:rPr>
              <a:t>Problem:  </a:t>
            </a:r>
            <a:r>
              <a:rPr lang="en-US" dirty="0" smtClean="0">
                <a:latin typeface="Arial" pitchFamily="34" charset="0"/>
                <a:cs typeface="Arial" pitchFamily="34" charset="0"/>
              </a:rPr>
              <a:t>To meet the demands of the future strategic environment in 2025 and beyond, how does the Army conduct joint operations promptly, in sufficient scale, and for ample duration to prevent conflict, shape security environments, and win wars?</a:t>
            </a:r>
          </a:p>
          <a:p>
            <a:pPr>
              <a:spcAft>
                <a:spcPts val="1200"/>
              </a:spcAft>
            </a:pPr>
            <a:r>
              <a:rPr lang="en-US" b="1" dirty="0" smtClean="0">
                <a:latin typeface="Arial" pitchFamily="34" charset="0"/>
                <a:cs typeface="Arial" pitchFamily="34" charset="0"/>
              </a:rPr>
              <a:t>Solution:  </a:t>
            </a:r>
            <a:r>
              <a:rPr lang="en-US" dirty="0" smtClean="0">
                <a:latin typeface="Arial" pitchFamily="34" charset="0"/>
                <a:cs typeface="Arial" pitchFamily="34" charset="0"/>
              </a:rPr>
              <a:t>Conduct </a:t>
            </a:r>
            <a:r>
              <a:rPr lang="en-US" i="1" dirty="0" smtClean="0">
                <a:latin typeface="Arial" pitchFamily="34" charset="0"/>
                <a:cs typeface="Arial" pitchFamily="34" charset="0"/>
              </a:rPr>
              <a:t>Joint Combined Arms Operations </a:t>
            </a:r>
            <a:r>
              <a:rPr lang="en-US" dirty="0" smtClean="0">
                <a:latin typeface="Arial" pitchFamily="34" charset="0"/>
                <a:cs typeface="Arial" pitchFamily="34" charset="0"/>
              </a:rPr>
              <a:t>to:</a:t>
            </a:r>
            <a:endParaRPr lang="en-US" dirty="0">
              <a:latin typeface="Arial" pitchFamily="34" charset="0"/>
              <a:cs typeface="Arial" pitchFamily="34" charset="0"/>
            </a:endParaRPr>
          </a:p>
          <a:p>
            <a:pPr marL="231775" indent="-231775">
              <a:spcAft>
                <a:spcPts val="600"/>
              </a:spcAft>
              <a:buFont typeface="Arial" pitchFamily="34" charset="0"/>
              <a:buChar char="•"/>
            </a:pPr>
            <a:r>
              <a:rPr lang="en-US" dirty="0" smtClean="0">
                <a:latin typeface="Arial" pitchFamily="34" charset="0"/>
                <a:cs typeface="Arial" pitchFamily="34" charset="0"/>
              </a:rPr>
              <a:t>Protect the homeland and engage regionally</a:t>
            </a:r>
            <a:endParaRPr lang="en-US" sz="1600" dirty="0" smtClean="0">
              <a:latin typeface="Arial" pitchFamily="34" charset="0"/>
              <a:cs typeface="Arial" pitchFamily="34" charset="0"/>
            </a:endParaRPr>
          </a:p>
          <a:p>
            <a:pPr marL="231775" indent="-231775">
              <a:spcAft>
                <a:spcPts val="600"/>
              </a:spcAft>
              <a:buFont typeface="Arial" pitchFamily="34" charset="0"/>
              <a:buChar char="•"/>
            </a:pPr>
            <a:r>
              <a:rPr lang="en-US" dirty="0" smtClean="0">
                <a:latin typeface="Arial" pitchFamily="34" charset="0"/>
                <a:cs typeface="Arial" pitchFamily="34" charset="0"/>
              </a:rPr>
              <a:t>Create multiple options for responding to and resolving crises</a:t>
            </a:r>
            <a:endParaRPr lang="en-US" sz="1600" dirty="0" smtClean="0">
              <a:latin typeface="Arial" pitchFamily="34" charset="0"/>
              <a:cs typeface="Arial" pitchFamily="34" charset="0"/>
            </a:endParaRPr>
          </a:p>
          <a:p>
            <a:pPr marL="231775" indent="-231775">
              <a:spcAft>
                <a:spcPts val="600"/>
              </a:spcAft>
              <a:buFont typeface="Arial" pitchFamily="34" charset="0"/>
              <a:buChar char="•"/>
            </a:pPr>
            <a:r>
              <a:rPr lang="en-US" dirty="0" smtClean="0">
                <a:latin typeface="Arial" pitchFamily="34" charset="0"/>
                <a:cs typeface="Arial" pitchFamily="34" charset="0"/>
              </a:rPr>
              <a:t>Maneuver from multiple locations and across domains</a:t>
            </a:r>
            <a:endParaRPr lang="en-US" sz="1600" dirty="0" smtClean="0">
              <a:latin typeface="Arial" pitchFamily="34" charset="0"/>
              <a:cs typeface="Arial" pitchFamily="34" charset="0"/>
            </a:endParaRPr>
          </a:p>
          <a:p>
            <a:pPr marL="231775" indent="-231775">
              <a:spcAft>
                <a:spcPts val="600"/>
              </a:spcAft>
              <a:buFont typeface="Arial" pitchFamily="34" charset="0"/>
              <a:buChar char="•"/>
            </a:pPr>
            <a:r>
              <a:rPr lang="en-US" dirty="0" smtClean="0">
                <a:latin typeface="Arial" pitchFamily="34" charset="0"/>
                <a:cs typeface="Arial" pitchFamily="34" charset="0"/>
              </a:rPr>
              <a:t>Exercise mission command</a:t>
            </a:r>
            <a:endParaRPr lang="en-US" sz="1600" dirty="0" smtClean="0">
              <a:latin typeface="Arial" pitchFamily="34" charset="0"/>
              <a:cs typeface="Arial" pitchFamily="34" charset="0"/>
            </a:endParaRPr>
          </a:p>
          <a:p>
            <a:pPr marL="231775" indent="-231775">
              <a:spcAft>
                <a:spcPts val="600"/>
              </a:spcAft>
              <a:buFont typeface="Arial" pitchFamily="34" charset="0"/>
              <a:buChar char="•"/>
            </a:pPr>
            <a:r>
              <a:rPr lang="en-US" dirty="0" smtClean="0">
                <a:latin typeface="Arial" pitchFamily="34" charset="0"/>
                <a:cs typeface="Arial" pitchFamily="34" charset="0"/>
              </a:rPr>
              <a:t>Integrate joint, interorganizational, and multinational capabilities</a:t>
            </a:r>
            <a:endParaRPr lang="en-US" sz="1600" dirty="0" smtClean="0">
              <a:latin typeface="Arial" pitchFamily="34" charset="0"/>
              <a:cs typeface="Arial" pitchFamily="34" charset="0"/>
            </a:endParaRPr>
          </a:p>
          <a:p>
            <a:pPr marL="231775" indent="-231775">
              <a:spcAft>
                <a:spcPts val="600"/>
              </a:spcAft>
              <a:buFont typeface="Arial" pitchFamily="34" charset="0"/>
              <a:buChar char="•"/>
            </a:pPr>
            <a:r>
              <a:rPr lang="en-US" dirty="0" smtClean="0">
                <a:latin typeface="Arial" pitchFamily="34" charset="0"/>
                <a:cs typeface="Arial" pitchFamily="34" charset="0"/>
              </a:rPr>
              <a:t>Defeat enemy organizations, control terrain, and secure populations</a:t>
            </a:r>
            <a:endParaRPr lang="en-US" sz="1600" dirty="0" smtClean="0">
              <a:latin typeface="Arial" pitchFamily="34" charset="0"/>
              <a:cs typeface="Arial" pitchFamily="34" charset="0"/>
            </a:endParaRPr>
          </a:p>
          <a:p>
            <a:pPr marL="231775" indent="-231775">
              <a:spcAft>
                <a:spcPts val="600"/>
              </a:spcAft>
              <a:buFont typeface="Arial" pitchFamily="34" charset="0"/>
              <a:buChar char="•"/>
            </a:pPr>
            <a:r>
              <a:rPr lang="en-US" dirty="0" smtClean="0">
                <a:latin typeface="Arial" pitchFamily="34" charset="0"/>
                <a:cs typeface="Arial" pitchFamily="34" charset="0"/>
              </a:rPr>
              <a:t>Preserve joint force freedom of movement and action</a:t>
            </a:r>
            <a:endParaRPr lang="en-US" sz="1600" dirty="0" smtClean="0">
              <a:latin typeface="Arial" pitchFamily="34" charset="0"/>
              <a:cs typeface="Arial" pitchFamily="34" charset="0"/>
            </a:endParaRPr>
          </a:p>
          <a:p>
            <a:pPr marL="231775" indent="-231775">
              <a:spcAft>
                <a:spcPts val="600"/>
              </a:spcAft>
              <a:buFont typeface="Arial" pitchFamily="34" charset="0"/>
              <a:buChar char="•"/>
            </a:pPr>
            <a:r>
              <a:rPr lang="en-US" dirty="0" smtClean="0">
                <a:latin typeface="Arial" pitchFamily="34" charset="0"/>
                <a:cs typeface="Arial" pitchFamily="34" charset="0"/>
              </a:rPr>
              <a:t>Seize, retain, and exploit the initiative </a:t>
            </a:r>
          </a:p>
          <a:p>
            <a:pPr marL="231775" indent="-231775">
              <a:spcAft>
                <a:spcPts val="600"/>
              </a:spcAft>
            </a:pPr>
            <a:r>
              <a:rPr lang="en-US" b="1" i="1" dirty="0" smtClean="0">
                <a:solidFill>
                  <a:schemeClr val="accent1"/>
                </a:solidFill>
                <a:latin typeface="Arial" pitchFamily="34" charset="0"/>
                <a:cs typeface="Arial" pitchFamily="34" charset="0"/>
              </a:rPr>
              <a:t>      </a:t>
            </a:r>
            <a:r>
              <a:rPr lang="en-US" b="1" i="1" dirty="0" smtClean="0">
                <a:solidFill>
                  <a:srgbClr val="0000FF"/>
                </a:solidFill>
                <a:latin typeface="Arial" pitchFamily="34" charset="0"/>
                <a:cs typeface="Arial" pitchFamily="34" charset="0"/>
              </a:rPr>
              <a:t>Create </a:t>
            </a:r>
            <a:r>
              <a:rPr lang="en-US" b="1" i="1" u="sng" dirty="0" smtClean="0">
                <a:solidFill>
                  <a:srgbClr val="0000FF"/>
                </a:solidFill>
                <a:latin typeface="Arial" pitchFamily="34" charset="0"/>
                <a:cs typeface="Arial" pitchFamily="34" charset="0"/>
              </a:rPr>
              <a:t>multiple options</a:t>
            </a:r>
            <a:r>
              <a:rPr lang="en-US" b="1" i="1" dirty="0" smtClean="0">
                <a:solidFill>
                  <a:srgbClr val="0000FF"/>
                </a:solidFill>
                <a:latin typeface="Arial" pitchFamily="34" charset="0"/>
                <a:cs typeface="Arial" pitchFamily="34" charset="0"/>
              </a:rPr>
              <a:t>,  integrate </a:t>
            </a:r>
            <a:r>
              <a:rPr lang="en-US" b="1" i="1" u="sng" dirty="0" smtClean="0">
                <a:solidFill>
                  <a:srgbClr val="0000FF"/>
                </a:solidFill>
                <a:latin typeface="Arial" pitchFamily="34" charset="0"/>
                <a:cs typeface="Arial" pitchFamily="34" charset="0"/>
              </a:rPr>
              <a:t>multiple partners</a:t>
            </a:r>
            <a:r>
              <a:rPr lang="en-US" b="1" i="1" dirty="0" smtClean="0">
                <a:solidFill>
                  <a:srgbClr val="0000FF"/>
                </a:solidFill>
                <a:latin typeface="Arial" pitchFamily="34" charset="0"/>
                <a:cs typeface="Arial" pitchFamily="34" charset="0"/>
              </a:rPr>
              <a:t>, operate across                  </a:t>
            </a:r>
          </a:p>
          <a:p>
            <a:pPr marL="231775" indent="-231775">
              <a:spcAft>
                <a:spcPts val="600"/>
              </a:spcAft>
            </a:pPr>
            <a:r>
              <a:rPr lang="en-US" b="1" i="1" dirty="0" smtClean="0">
                <a:solidFill>
                  <a:srgbClr val="0000FF"/>
                </a:solidFill>
                <a:latin typeface="Arial" pitchFamily="34" charset="0"/>
                <a:cs typeface="Arial" pitchFamily="34" charset="0"/>
              </a:rPr>
              <a:t>        </a:t>
            </a:r>
            <a:r>
              <a:rPr lang="en-US" b="1" i="1" u="sng" dirty="0" smtClean="0">
                <a:solidFill>
                  <a:srgbClr val="0000FF"/>
                </a:solidFill>
                <a:latin typeface="Arial" pitchFamily="34" charset="0"/>
                <a:cs typeface="Arial" pitchFamily="34" charset="0"/>
              </a:rPr>
              <a:t>multiple domains</a:t>
            </a:r>
            <a:r>
              <a:rPr lang="en-US" b="1" i="1" dirty="0" smtClean="0">
                <a:solidFill>
                  <a:srgbClr val="0000FF"/>
                </a:solidFill>
                <a:latin typeface="Arial" pitchFamily="34" charset="0"/>
                <a:cs typeface="Arial" pitchFamily="34" charset="0"/>
              </a:rPr>
              <a:t>, and present our enemies with </a:t>
            </a:r>
            <a:r>
              <a:rPr lang="en-US" b="1" i="1" u="sng" dirty="0" smtClean="0">
                <a:solidFill>
                  <a:srgbClr val="0000FF"/>
                </a:solidFill>
                <a:latin typeface="Arial" pitchFamily="34" charset="0"/>
                <a:cs typeface="Arial" pitchFamily="34" charset="0"/>
              </a:rPr>
              <a:t>multiple dilemmas.</a:t>
            </a:r>
            <a:endParaRPr lang="en-US" b="1" i="1" dirty="0">
              <a:solidFill>
                <a:srgbClr val="0000FF"/>
              </a:solidFill>
              <a:latin typeface="Arial" pitchFamily="34" charset="0"/>
              <a:cs typeface="Arial" pitchFamily="34" charset="0"/>
            </a:endParaRPr>
          </a:p>
        </p:txBody>
      </p:sp>
      <p:sp>
        <p:nvSpPr>
          <p:cNvPr id="6" name="Rectangle 5"/>
          <p:cNvSpPr/>
          <p:nvPr/>
        </p:nvSpPr>
        <p:spPr>
          <a:xfrm>
            <a:off x="304800" y="6062350"/>
            <a:ext cx="8534400" cy="457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Defeat enemies, establish security, consolidate gains, and achieve sustainable outcomes</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3"/>
          <p:cNvSpPr>
            <a:spLocks noChangeArrowheads="1"/>
          </p:cNvSpPr>
          <p:nvPr/>
        </p:nvSpPr>
        <p:spPr bwMode="auto">
          <a:xfrm>
            <a:off x="104459" y="1384420"/>
            <a:ext cx="1990725" cy="4525579"/>
          </a:xfrm>
          <a:prstGeom prst="rect">
            <a:avLst/>
          </a:prstGeom>
          <a:solidFill>
            <a:schemeClr val="bg1"/>
          </a:solidFill>
          <a:ln w="28575" algn="ctr">
            <a:solidFill>
              <a:schemeClr val="tx1"/>
            </a:solidFill>
            <a:round/>
            <a:headEnd/>
            <a:tailEnd/>
          </a:ln>
        </p:spPr>
        <p:txBody>
          <a:bodyPr lIns="91128" tIns="45573" rIns="91128" bIns="45573"/>
          <a:lstStyle/>
          <a:p>
            <a:pPr algn="ctr" fontAlgn="base">
              <a:spcBef>
                <a:spcPct val="0"/>
              </a:spcBef>
              <a:spcAft>
                <a:spcPts val="300"/>
              </a:spcAft>
            </a:pPr>
            <a:r>
              <a:rPr lang="en-US" sz="1400" b="1" dirty="0" smtClean="0">
                <a:solidFill>
                  <a:srgbClr val="000000"/>
                </a:solidFill>
                <a:latin typeface="Arial" charset="0"/>
                <a:cs typeface="Arial" charset="0"/>
              </a:rPr>
              <a:t>CCJO: Globally Integrated Operations</a:t>
            </a:r>
            <a:endParaRPr lang="en-US" sz="1400" b="1" dirty="0">
              <a:solidFill>
                <a:srgbClr val="000000"/>
              </a:solidFill>
              <a:latin typeface="Arial" charset="0"/>
              <a:cs typeface="Arial" charset="0"/>
            </a:endParaRPr>
          </a:p>
          <a:p>
            <a:pPr>
              <a:buFont typeface="Wingdings" pitchFamily="2" charset="2"/>
              <a:buChar char="§"/>
            </a:pPr>
            <a:r>
              <a:rPr lang="en-US" sz="1400" dirty="0" smtClean="0">
                <a:latin typeface=" Arial"/>
              </a:rPr>
              <a:t> Mission command</a:t>
            </a:r>
          </a:p>
          <a:p>
            <a:pPr>
              <a:buFont typeface="Wingdings" pitchFamily="2" charset="2"/>
              <a:buChar char="§"/>
            </a:pPr>
            <a:r>
              <a:rPr lang="en-US" sz="1400" dirty="0" smtClean="0">
                <a:latin typeface=" Arial"/>
              </a:rPr>
              <a:t> Seize, retain, and exploit the initiative</a:t>
            </a:r>
          </a:p>
          <a:p>
            <a:pPr>
              <a:buFont typeface="Wingdings" pitchFamily="2" charset="2"/>
              <a:buChar char="§"/>
            </a:pPr>
            <a:r>
              <a:rPr lang="en-US" sz="1400" dirty="0" smtClean="0">
                <a:latin typeface=" Arial"/>
              </a:rPr>
              <a:t> Global agility</a:t>
            </a:r>
          </a:p>
          <a:p>
            <a:pPr>
              <a:buFont typeface="Wingdings" pitchFamily="2" charset="2"/>
              <a:buChar char="§"/>
            </a:pPr>
            <a:r>
              <a:rPr lang="en-US" sz="1400" dirty="0" smtClean="0">
                <a:latin typeface=" Arial"/>
              </a:rPr>
              <a:t> Partnering</a:t>
            </a:r>
          </a:p>
          <a:p>
            <a:pPr>
              <a:buFont typeface="Wingdings" pitchFamily="2" charset="2"/>
              <a:buChar char="§"/>
            </a:pPr>
            <a:r>
              <a:rPr lang="en-US" sz="1400" dirty="0" smtClean="0">
                <a:latin typeface=" Arial"/>
              </a:rPr>
              <a:t> Flexibility in establishing Joint Forces</a:t>
            </a:r>
          </a:p>
          <a:p>
            <a:pPr>
              <a:buFont typeface="Wingdings" pitchFamily="2" charset="2"/>
              <a:buChar char="§"/>
            </a:pPr>
            <a:r>
              <a:rPr lang="en-US" sz="1400" dirty="0" smtClean="0">
                <a:latin typeface=" Arial"/>
              </a:rPr>
              <a:t> Cross-domain synergy</a:t>
            </a:r>
          </a:p>
          <a:p>
            <a:pPr>
              <a:buFont typeface="Wingdings" pitchFamily="2" charset="2"/>
              <a:buChar char="§"/>
            </a:pPr>
            <a:r>
              <a:rPr lang="en-US" sz="1400" dirty="0" smtClean="0">
                <a:latin typeface=" Arial"/>
              </a:rPr>
              <a:t> Use of flexible, small-footprint capabilities</a:t>
            </a:r>
          </a:p>
          <a:p>
            <a:pPr>
              <a:buFont typeface="Wingdings" pitchFamily="2" charset="2"/>
              <a:buChar char="§"/>
            </a:pPr>
            <a:r>
              <a:rPr lang="en-US" sz="1400" dirty="0" smtClean="0">
                <a:latin typeface=" Arial"/>
              </a:rPr>
              <a:t> Increasingly discriminate to minimize unintended consequences</a:t>
            </a:r>
          </a:p>
        </p:txBody>
      </p:sp>
      <p:sp>
        <p:nvSpPr>
          <p:cNvPr id="71" name="Rectangle 70"/>
          <p:cNvSpPr/>
          <p:nvPr/>
        </p:nvSpPr>
        <p:spPr bwMode="auto">
          <a:xfrm>
            <a:off x="7049457" y="1429762"/>
            <a:ext cx="1958975" cy="426415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lIns="91128" tIns="45573" rIns="91128" bIns="45573"/>
          <a:lstStyle/>
          <a:p>
            <a:pPr algn="ctr" fontAlgn="base">
              <a:spcBef>
                <a:spcPct val="0"/>
              </a:spcBef>
              <a:defRPr/>
            </a:pPr>
            <a:r>
              <a:rPr lang="en-US" sz="1400" b="1" dirty="0" smtClean="0">
                <a:solidFill>
                  <a:srgbClr val="000000"/>
                </a:solidFill>
                <a:latin typeface="Arial" charset="0"/>
                <a:cs typeface="Arial" charset="0"/>
              </a:rPr>
              <a:t>Operational Environment</a:t>
            </a:r>
          </a:p>
          <a:p>
            <a:pPr marL="114300" indent="-114300" fontAlgn="base">
              <a:spcBef>
                <a:spcPct val="0"/>
              </a:spcBef>
              <a:spcAft>
                <a:spcPts val="300"/>
              </a:spcAft>
              <a:buFont typeface="Wingdings" pitchFamily="2" charset="2"/>
              <a:buChar char="§"/>
              <a:defRPr/>
            </a:pPr>
            <a:r>
              <a:rPr lang="en-US" sz="1400" dirty="0" smtClean="0">
                <a:solidFill>
                  <a:srgbClr val="000000"/>
                </a:solidFill>
                <a:latin typeface="Arial" charset="0"/>
                <a:cs typeface="Arial" charset="0"/>
              </a:rPr>
              <a:t>Increased momentum of human interaction</a:t>
            </a:r>
          </a:p>
          <a:p>
            <a:pPr marL="114300" indent="-114300" fontAlgn="base">
              <a:spcBef>
                <a:spcPct val="0"/>
              </a:spcBef>
              <a:spcAft>
                <a:spcPts val="300"/>
              </a:spcAft>
              <a:buFont typeface="Wingdings" pitchFamily="2" charset="2"/>
              <a:buChar char="§"/>
              <a:defRPr/>
            </a:pPr>
            <a:r>
              <a:rPr lang="en-US" sz="1400" dirty="0" smtClean="0">
                <a:solidFill>
                  <a:srgbClr val="000000"/>
                </a:solidFill>
                <a:latin typeface="Arial" charset="0"/>
                <a:cs typeface="Arial" charset="0"/>
              </a:rPr>
              <a:t>Capable, elusive enemies</a:t>
            </a:r>
          </a:p>
          <a:p>
            <a:pPr marL="114300" indent="-114300" fontAlgn="base">
              <a:spcBef>
                <a:spcPct val="0"/>
              </a:spcBef>
              <a:spcAft>
                <a:spcPts val="300"/>
              </a:spcAft>
              <a:buFont typeface="Wingdings" pitchFamily="2" charset="2"/>
              <a:buChar char="§"/>
              <a:defRPr/>
            </a:pPr>
            <a:r>
              <a:rPr lang="en-US" sz="1400" dirty="0" smtClean="0">
                <a:solidFill>
                  <a:srgbClr val="000000"/>
                </a:solidFill>
                <a:latin typeface="Arial" charset="0"/>
                <a:cs typeface="Arial" charset="0"/>
              </a:rPr>
              <a:t>Potential overmatch</a:t>
            </a:r>
          </a:p>
          <a:p>
            <a:pPr marL="114300" indent="-114300" fontAlgn="base">
              <a:spcBef>
                <a:spcPct val="0"/>
              </a:spcBef>
              <a:spcAft>
                <a:spcPts val="300"/>
              </a:spcAft>
              <a:buFont typeface="Wingdings" pitchFamily="2" charset="2"/>
              <a:buChar char="§"/>
              <a:defRPr/>
            </a:pPr>
            <a:r>
              <a:rPr lang="en-US" sz="1400" dirty="0" smtClean="0">
                <a:solidFill>
                  <a:srgbClr val="000000"/>
                </a:solidFill>
                <a:latin typeface="Arial" charset="0"/>
                <a:cs typeface="Arial" charset="0"/>
              </a:rPr>
              <a:t>WMD proliferation</a:t>
            </a:r>
          </a:p>
          <a:p>
            <a:pPr marL="114300" indent="-114300" fontAlgn="base">
              <a:spcBef>
                <a:spcPct val="0"/>
              </a:spcBef>
              <a:spcAft>
                <a:spcPts val="300"/>
              </a:spcAft>
              <a:buFont typeface="Wingdings" pitchFamily="2" charset="2"/>
              <a:buChar char="§"/>
              <a:defRPr/>
            </a:pPr>
            <a:r>
              <a:rPr lang="en-US" sz="1400" dirty="0" smtClean="0">
                <a:solidFill>
                  <a:srgbClr val="000000"/>
                </a:solidFill>
                <a:latin typeface="Arial" charset="0"/>
                <a:cs typeface="Arial" charset="0"/>
              </a:rPr>
              <a:t>Importance of cyber &amp; space</a:t>
            </a:r>
          </a:p>
          <a:p>
            <a:pPr marL="114300" indent="-114300" fontAlgn="base">
              <a:spcBef>
                <a:spcPct val="0"/>
              </a:spcBef>
              <a:spcAft>
                <a:spcPts val="300"/>
              </a:spcAft>
              <a:buFont typeface="Wingdings" pitchFamily="2" charset="2"/>
              <a:buChar char="§"/>
              <a:defRPr/>
            </a:pPr>
            <a:r>
              <a:rPr lang="en-US" sz="1400" dirty="0" smtClean="0">
                <a:solidFill>
                  <a:srgbClr val="000000"/>
                </a:solidFill>
                <a:latin typeface="Arial" charset="0"/>
                <a:cs typeface="Arial" charset="0"/>
              </a:rPr>
              <a:t>Dense urban areas</a:t>
            </a:r>
          </a:p>
          <a:p>
            <a:pPr marL="114300" indent="-114300" fontAlgn="base">
              <a:spcBef>
                <a:spcPct val="0"/>
              </a:spcBef>
              <a:spcAft>
                <a:spcPts val="300"/>
              </a:spcAft>
              <a:buFont typeface="Wingdings" pitchFamily="2" charset="2"/>
              <a:buChar char="§"/>
              <a:defRPr/>
            </a:pPr>
            <a:r>
              <a:rPr lang="en-US" sz="1400" dirty="0" smtClean="0">
                <a:solidFill>
                  <a:srgbClr val="000000"/>
                </a:solidFill>
                <a:latin typeface="Arial" charset="0"/>
                <a:cs typeface="Arial" charset="0"/>
              </a:rPr>
              <a:t>Tech transfer</a:t>
            </a:r>
          </a:p>
          <a:p>
            <a:pPr marL="114300" indent="-114300" fontAlgn="base">
              <a:spcBef>
                <a:spcPct val="0"/>
              </a:spcBef>
              <a:spcAft>
                <a:spcPts val="300"/>
              </a:spcAft>
              <a:buFont typeface="Wingdings" pitchFamily="2" charset="2"/>
              <a:buChar char="§"/>
              <a:defRPr/>
            </a:pPr>
            <a:r>
              <a:rPr lang="en-US" sz="1400" dirty="0" smtClean="0">
                <a:solidFill>
                  <a:srgbClr val="000000"/>
                </a:solidFill>
                <a:latin typeface="Arial" charset="0"/>
                <a:cs typeface="Arial" charset="0"/>
              </a:rPr>
              <a:t>Ubiquitous media</a:t>
            </a:r>
          </a:p>
        </p:txBody>
      </p:sp>
      <p:sp>
        <p:nvSpPr>
          <p:cNvPr id="73" name="Left Bracket 23"/>
          <p:cNvSpPr>
            <a:spLocks/>
          </p:cNvSpPr>
          <p:nvPr/>
        </p:nvSpPr>
        <p:spPr bwMode="auto">
          <a:xfrm>
            <a:off x="6935205" y="1829208"/>
            <a:ext cx="76138" cy="3376097"/>
          </a:xfrm>
          <a:prstGeom prst="leftBracket">
            <a:avLst>
              <a:gd name="adj" fmla="val 8403"/>
            </a:avLst>
          </a:prstGeom>
          <a:noFill/>
          <a:ln w="28575" algn="ctr">
            <a:solidFill>
              <a:schemeClr val="tx2"/>
            </a:solidFill>
            <a:round/>
            <a:headEnd/>
            <a:tailEnd/>
          </a:ln>
        </p:spPr>
        <p:txBody>
          <a:bodyPr/>
          <a:lstStyle/>
          <a:p>
            <a:pPr algn="ctr" fontAlgn="base">
              <a:spcBef>
                <a:spcPct val="0"/>
              </a:spcBef>
              <a:spcAft>
                <a:spcPct val="0"/>
              </a:spcAft>
            </a:pPr>
            <a:endParaRPr lang="en-US" dirty="0">
              <a:solidFill>
                <a:srgbClr val="000000"/>
              </a:solidFill>
              <a:latin typeface="Arial" charset="0"/>
              <a:cs typeface="Arial" charset="0"/>
            </a:endParaRPr>
          </a:p>
        </p:txBody>
      </p:sp>
      <p:sp>
        <p:nvSpPr>
          <p:cNvPr id="74" name="TextBox 24"/>
          <p:cNvSpPr txBox="1">
            <a:spLocks noChangeArrowheads="1"/>
          </p:cNvSpPr>
          <p:nvPr/>
        </p:nvSpPr>
        <p:spPr bwMode="auto">
          <a:xfrm rot="16200000">
            <a:off x="6240024" y="3884064"/>
            <a:ext cx="1428597" cy="153888"/>
          </a:xfrm>
          <a:prstGeom prst="rect">
            <a:avLst/>
          </a:prstGeom>
          <a:solidFill>
            <a:schemeClr val="bg1"/>
          </a:solidFill>
          <a:ln w="9525">
            <a:noFill/>
            <a:miter lim="800000"/>
            <a:headEnd/>
            <a:tailEnd/>
          </a:ln>
          <a:effectLst>
            <a:softEdge rad="12700"/>
          </a:effectLst>
        </p:spPr>
        <p:txBody>
          <a:bodyPr wrap="none" lIns="91440" tIns="0" rIns="91440" bIns="0">
            <a:spAutoFit/>
          </a:bodyPr>
          <a:lstStyle/>
          <a:p>
            <a:pPr algn="ctr" fontAlgn="base">
              <a:spcBef>
                <a:spcPct val="0"/>
              </a:spcBef>
              <a:spcAft>
                <a:spcPct val="0"/>
              </a:spcAft>
            </a:pPr>
            <a:r>
              <a:rPr lang="en-US" sz="1000" b="1" i="1" dirty="0">
                <a:solidFill>
                  <a:srgbClr val="000000"/>
                </a:solidFill>
                <a:latin typeface="Arial" charset="0"/>
                <a:cs typeface="Arial" charset="0"/>
              </a:rPr>
              <a:t>to cope with these…</a:t>
            </a:r>
          </a:p>
        </p:txBody>
      </p:sp>
      <p:sp>
        <p:nvSpPr>
          <p:cNvPr id="77" name="TextBox 27"/>
          <p:cNvSpPr txBox="1">
            <a:spLocks noChangeArrowheads="1"/>
          </p:cNvSpPr>
          <p:nvPr/>
        </p:nvSpPr>
        <p:spPr bwMode="auto">
          <a:xfrm rot="5400000">
            <a:off x="6674882" y="2899887"/>
            <a:ext cx="184731" cy="153888"/>
          </a:xfrm>
          <a:prstGeom prst="rect">
            <a:avLst/>
          </a:prstGeom>
          <a:solidFill>
            <a:schemeClr val="bg1"/>
          </a:solidFill>
          <a:ln w="9525">
            <a:noFill/>
            <a:miter lim="800000"/>
            <a:headEnd/>
            <a:tailEnd/>
          </a:ln>
          <a:effectLst>
            <a:softEdge rad="12700"/>
          </a:effectLst>
        </p:spPr>
        <p:txBody>
          <a:bodyPr wrap="none" lIns="91440" tIns="0" rIns="91440" bIns="0">
            <a:spAutoFit/>
          </a:bodyPr>
          <a:lstStyle/>
          <a:p>
            <a:pPr algn="ctr" fontAlgn="base">
              <a:spcBef>
                <a:spcPct val="0"/>
              </a:spcBef>
              <a:spcAft>
                <a:spcPct val="0"/>
              </a:spcAft>
            </a:pPr>
            <a:endParaRPr lang="en-US" sz="1000" b="1" i="1" dirty="0">
              <a:latin typeface="Arial" charset="0"/>
              <a:cs typeface="Arial" charset="0"/>
            </a:endParaRPr>
          </a:p>
        </p:txBody>
      </p:sp>
      <p:sp>
        <p:nvSpPr>
          <p:cNvPr id="79" name="Right Bracket 29"/>
          <p:cNvSpPr>
            <a:spLocks/>
          </p:cNvSpPr>
          <p:nvPr/>
        </p:nvSpPr>
        <p:spPr bwMode="auto">
          <a:xfrm>
            <a:off x="2142508" y="1595501"/>
            <a:ext cx="72736" cy="3589581"/>
          </a:xfrm>
          <a:prstGeom prst="rightBracket">
            <a:avLst>
              <a:gd name="adj" fmla="val 8350"/>
            </a:avLst>
          </a:prstGeom>
          <a:noFill/>
          <a:ln w="28575" algn="ctr">
            <a:solidFill>
              <a:schemeClr val="tx2"/>
            </a:solidFill>
            <a:round/>
            <a:headEnd/>
            <a:tailEnd/>
          </a:ln>
        </p:spPr>
        <p:txBody>
          <a:bodyPr/>
          <a:lstStyle/>
          <a:p>
            <a:pPr algn="ctr" fontAlgn="base">
              <a:spcBef>
                <a:spcPct val="0"/>
              </a:spcBef>
              <a:spcAft>
                <a:spcPct val="0"/>
              </a:spcAft>
            </a:pPr>
            <a:endParaRPr lang="en-US" dirty="0">
              <a:solidFill>
                <a:srgbClr val="000000"/>
              </a:solidFill>
              <a:latin typeface="Arial" charset="0"/>
              <a:cs typeface="Arial" charset="0"/>
            </a:endParaRPr>
          </a:p>
        </p:txBody>
      </p:sp>
      <p:sp>
        <p:nvSpPr>
          <p:cNvPr id="80" name="TextBox 30"/>
          <p:cNvSpPr txBox="1">
            <a:spLocks noChangeArrowheads="1"/>
          </p:cNvSpPr>
          <p:nvPr/>
        </p:nvSpPr>
        <p:spPr bwMode="auto">
          <a:xfrm rot="5400000">
            <a:off x="1620735" y="4002751"/>
            <a:ext cx="1225015" cy="153888"/>
          </a:xfrm>
          <a:prstGeom prst="rect">
            <a:avLst/>
          </a:prstGeom>
          <a:solidFill>
            <a:schemeClr val="bg1"/>
          </a:solidFill>
          <a:ln w="9525">
            <a:noFill/>
            <a:miter lim="800000"/>
            <a:headEnd/>
            <a:tailEnd/>
          </a:ln>
          <a:effectLst>
            <a:softEdge rad="12700"/>
          </a:effectLst>
        </p:spPr>
        <p:txBody>
          <a:bodyPr wrap="none" lIns="91440" tIns="0" rIns="91440" bIns="0">
            <a:spAutoFit/>
          </a:bodyPr>
          <a:lstStyle/>
          <a:p>
            <a:pPr algn="ctr" fontAlgn="base">
              <a:spcBef>
                <a:spcPct val="0"/>
              </a:spcBef>
              <a:spcAft>
                <a:spcPct val="0"/>
              </a:spcAft>
            </a:pPr>
            <a:r>
              <a:rPr lang="en-US" sz="1000" b="1" i="1" dirty="0">
                <a:solidFill>
                  <a:srgbClr val="000000"/>
                </a:solidFill>
                <a:latin typeface="Arial" charset="0"/>
                <a:cs typeface="Arial" charset="0"/>
              </a:rPr>
              <a:t>to support JFC…</a:t>
            </a:r>
          </a:p>
        </p:txBody>
      </p:sp>
      <p:sp>
        <p:nvSpPr>
          <p:cNvPr id="57" name="Title 56"/>
          <p:cNvSpPr>
            <a:spLocks noGrp="1"/>
          </p:cNvSpPr>
          <p:nvPr>
            <p:ph type="title"/>
          </p:nvPr>
        </p:nvSpPr>
        <p:spPr>
          <a:xfrm>
            <a:off x="816312" y="136816"/>
            <a:ext cx="7492621" cy="523206"/>
          </a:xfrm>
        </p:spPr>
        <p:txBody>
          <a:bodyPr/>
          <a:lstStyle/>
          <a:p>
            <a:pPr algn="ctr"/>
            <a:r>
              <a:rPr lang="en-US" sz="2800" dirty="0" smtClean="0"/>
              <a:t>Win in a Complex World</a:t>
            </a:r>
            <a:endParaRPr lang="en-US" sz="2800" dirty="0"/>
          </a:p>
        </p:txBody>
      </p:sp>
      <p:sp>
        <p:nvSpPr>
          <p:cNvPr id="58" name="TextBox 43"/>
          <p:cNvSpPr txBox="1">
            <a:spLocks noChangeArrowheads="1"/>
          </p:cNvSpPr>
          <p:nvPr/>
        </p:nvSpPr>
        <p:spPr bwMode="auto">
          <a:xfrm>
            <a:off x="2476500" y="2019439"/>
            <a:ext cx="4191001" cy="327485"/>
          </a:xfrm>
          <a:prstGeom prst="rect">
            <a:avLst/>
          </a:prstGeom>
          <a:noFill/>
          <a:ln w="9525">
            <a:noFill/>
            <a:miter lim="800000"/>
            <a:headEnd/>
            <a:tailEnd/>
          </a:ln>
        </p:spPr>
        <p:txBody>
          <a:bodyPr wrap="square" lIns="91128" tIns="45573" rIns="91128" bIns="45573">
            <a:spAutoFit/>
          </a:bodyPr>
          <a:lstStyle/>
          <a:p>
            <a:pPr algn="ctr" fontAlgn="base">
              <a:lnSpc>
                <a:spcPct val="85000"/>
              </a:lnSpc>
              <a:spcBef>
                <a:spcPct val="0"/>
              </a:spcBef>
              <a:spcAft>
                <a:spcPct val="0"/>
              </a:spcAft>
            </a:pPr>
            <a:r>
              <a:rPr lang="en-US" b="1" dirty="0" smtClean="0">
                <a:latin typeface=" Arial"/>
                <a:cs typeface="Arial" charset="0"/>
              </a:rPr>
              <a:t>Joint Combined Arms Operations</a:t>
            </a:r>
            <a:endParaRPr lang="en-US" b="1" dirty="0">
              <a:latin typeface=" Arial"/>
              <a:cs typeface="Arial" charset="0"/>
            </a:endParaRPr>
          </a:p>
        </p:txBody>
      </p:sp>
      <p:sp>
        <p:nvSpPr>
          <p:cNvPr id="59" name="Rectangle 55"/>
          <p:cNvSpPr>
            <a:spLocks noChangeArrowheads="1"/>
          </p:cNvSpPr>
          <p:nvPr/>
        </p:nvSpPr>
        <p:spPr bwMode="auto">
          <a:xfrm>
            <a:off x="2335305" y="2352798"/>
            <a:ext cx="4473390" cy="2286000"/>
          </a:xfrm>
          <a:prstGeom prst="rect">
            <a:avLst/>
          </a:prstGeom>
          <a:solidFill>
            <a:schemeClr val="bg1"/>
          </a:solidFill>
          <a:ln w="28575" algn="ctr">
            <a:solidFill>
              <a:schemeClr val="tx2"/>
            </a:solidFill>
            <a:round/>
            <a:headEnd/>
            <a:tailEnd/>
          </a:ln>
        </p:spPr>
        <p:txBody>
          <a:bodyPr/>
          <a:lstStyle/>
          <a:p>
            <a:pPr marL="114300" indent="-114300" algn="ctr"/>
            <a:r>
              <a:rPr lang="en-US" sz="1600" b="1" dirty="0" smtClean="0">
                <a:latin typeface="Arial" pitchFamily="34" charset="0"/>
                <a:cs typeface="Arial" pitchFamily="34" charset="0"/>
              </a:rPr>
              <a:t>Elements</a:t>
            </a:r>
            <a:endParaRPr lang="en-US" sz="1600" dirty="0" smtClean="0">
              <a:latin typeface="Arial" pitchFamily="34" charset="0"/>
              <a:cs typeface="Arial" pitchFamily="34" charset="0"/>
            </a:endParaRPr>
          </a:p>
          <a:p>
            <a:pPr marL="114300" indent="-114300">
              <a:buFont typeface="Wingdings" pitchFamily="2" charset="2"/>
              <a:buChar char="§"/>
            </a:pPr>
            <a:r>
              <a:rPr lang="en-US" sz="1400" dirty="0" smtClean="0">
                <a:latin typeface="Arial" pitchFamily="34" charset="0"/>
                <a:cs typeface="Arial" pitchFamily="34" charset="0"/>
              </a:rPr>
              <a:t>Engage Regionally, Respond Globally </a:t>
            </a:r>
          </a:p>
          <a:p>
            <a:pPr marL="114300" indent="-114300">
              <a:buFont typeface="Wingdings" pitchFamily="2" charset="2"/>
              <a:buChar char="§"/>
            </a:pPr>
            <a:r>
              <a:rPr lang="en-US" sz="1400" dirty="0" smtClean="0">
                <a:latin typeface="Arial" pitchFamily="34" charset="0"/>
                <a:cs typeface="Arial" pitchFamily="34" charset="0"/>
              </a:rPr>
              <a:t>Develop situational understanding</a:t>
            </a:r>
          </a:p>
          <a:p>
            <a:pPr marL="114300" indent="-114300">
              <a:buFont typeface="Wingdings" pitchFamily="2" charset="2"/>
              <a:buChar char="§"/>
            </a:pPr>
            <a:r>
              <a:rPr lang="en-US" sz="1400" dirty="0" smtClean="0">
                <a:latin typeface="Arial" pitchFamily="34" charset="0"/>
                <a:cs typeface="Arial" pitchFamily="34" charset="0"/>
              </a:rPr>
              <a:t>Conduct joint combined arms operations</a:t>
            </a:r>
          </a:p>
          <a:p>
            <a:pPr marL="114300" indent="-114300">
              <a:buFont typeface="Wingdings" pitchFamily="2" charset="2"/>
              <a:buChar char="§"/>
            </a:pPr>
            <a:r>
              <a:rPr lang="en-US" sz="1400" dirty="0" smtClean="0">
                <a:latin typeface="Arial" pitchFamily="34" charset="0"/>
                <a:cs typeface="Arial" pitchFamily="34" charset="0"/>
              </a:rPr>
              <a:t>Establish and maintain security</a:t>
            </a:r>
          </a:p>
          <a:p>
            <a:pPr marL="114300" indent="-114300">
              <a:buFont typeface="Wingdings" pitchFamily="2" charset="2"/>
              <a:buChar char="§"/>
            </a:pPr>
            <a:r>
              <a:rPr lang="en-US" sz="1400" dirty="0" smtClean="0">
                <a:latin typeface="Arial" pitchFamily="34" charset="0"/>
                <a:cs typeface="Arial" pitchFamily="34" charset="0"/>
              </a:rPr>
              <a:t>Consolidate gains</a:t>
            </a:r>
          </a:p>
          <a:p>
            <a:pPr marL="114300" indent="-114300">
              <a:buFont typeface="Wingdings" pitchFamily="2" charset="2"/>
              <a:buChar char="§"/>
            </a:pPr>
            <a:r>
              <a:rPr lang="en-US" sz="1400" dirty="0" smtClean="0">
                <a:latin typeface="Arial" pitchFamily="34" charset="0"/>
                <a:cs typeface="Arial" pitchFamily="34" charset="0"/>
              </a:rPr>
              <a:t>Sustain operations</a:t>
            </a:r>
          </a:p>
          <a:p>
            <a:pPr marL="114300" indent="-114300">
              <a:buFont typeface="Wingdings" pitchFamily="2" charset="2"/>
              <a:buChar char="§"/>
            </a:pPr>
            <a:r>
              <a:rPr lang="en-US" sz="1400" dirty="0" smtClean="0">
                <a:latin typeface="Arial" pitchFamily="34" charset="0"/>
                <a:cs typeface="Arial" pitchFamily="34" charset="0"/>
              </a:rPr>
              <a:t>Respond to crises in the homeland</a:t>
            </a:r>
          </a:p>
          <a:p>
            <a:pPr marL="114300" indent="-114300">
              <a:buFont typeface="Wingdings" pitchFamily="2" charset="2"/>
              <a:buChar char="§"/>
            </a:pPr>
            <a:r>
              <a:rPr lang="en-US" sz="1400" dirty="0" smtClean="0">
                <a:latin typeface="Arial" pitchFamily="34" charset="0"/>
                <a:cs typeface="Arial" pitchFamily="34" charset="0"/>
              </a:rPr>
              <a:t>Ensure institutional and operational synergy</a:t>
            </a:r>
          </a:p>
          <a:p>
            <a:pPr marL="114300" indent="-114300">
              <a:buFont typeface="Wingdings" pitchFamily="2" charset="2"/>
              <a:buChar char="§"/>
            </a:pPr>
            <a:r>
              <a:rPr lang="en-US" sz="1400" dirty="0" smtClean="0">
                <a:latin typeface="Arial" pitchFamily="34" charset="0"/>
                <a:cs typeface="Arial" pitchFamily="34" charset="0"/>
              </a:rPr>
              <a:t>Develop leaders and maximize Soldier performance</a:t>
            </a:r>
            <a:endParaRPr lang="en-US" sz="14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172" y="148770"/>
            <a:ext cx="8229600" cy="1143000"/>
          </a:xfrm>
        </p:spPr>
        <p:txBody>
          <a:bodyPr/>
          <a:lstStyle/>
          <a:p>
            <a:pPr algn="ctr"/>
            <a:r>
              <a:rPr lang="en-US" dirty="0" smtClean="0"/>
              <a:t>Future Force Development First Principles</a:t>
            </a:r>
            <a:br>
              <a:rPr lang="en-US" dirty="0" smtClean="0"/>
            </a:br>
            <a:r>
              <a:rPr lang="en-US" sz="1400" dirty="0" smtClean="0"/>
              <a:t>Army Operating Concept Appendix B</a:t>
            </a:r>
            <a:endParaRPr lang="en-US" sz="1400" dirty="0"/>
          </a:p>
        </p:txBody>
      </p:sp>
      <p:sp>
        <p:nvSpPr>
          <p:cNvPr id="3" name="Content Placeholder 2"/>
          <p:cNvSpPr>
            <a:spLocks noGrp="1"/>
          </p:cNvSpPr>
          <p:nvPr>
            <p:ph idx="1"/>
          </p:nvPr>
        </p:nvSpPr>
        <p:spPr>
          <a:xfrm>
            <a:off x="544284" y="1067792"/>
            <a:ext cx="8106227" cy="3068782"/>
          </a:xfrm>
        </p:spPr>
        <p:txBody>
          <a:bodyPr>
            <a:noAutofit/>
          </a:bodyPr>
          <a:lstStyle/>
          <a:p>
            <a:pPr>
              <a:spcBef>
                <a:spcPts val="0"/>
              </a:spcBef>
              <a:spcAft>
                <a:spcPts val="1000"/>
              </a:spcAft>
              <a:buNone/>
            </a:pPr>
            <a:r>
              <a:rPr lang="en-US" sz="1800" b="0" dirty="0" smtClean="0"/>
              <a:t>(1) Ensure capacity and readiness to accomplish missions that support achieving national objectives.</a:t>
            </a:r>
          </a:p>
          <a:p>
            <a:pPr>
              <a:spcBef>
                <a:spcPts val="0"/>
              </a:spcBef>
              <a:spcAft>
                <a:spcPts val="1000"/>
              </a:spcAft>
              <a:buNone/>
            </a:pPr>
            <a:r>
              <a:rPr lang="en-US" sz="1800" b="0" dirty="0" smtClean="0"/>
              <a:t>(2) Build new capabilities or adjust existing capabilities to cope with emerging threats or achieve overmatch.</a:t>
            </a:r>
          </a:p>
          <a:p>
            <a:pPr>
              <a:spcBef>
                <a:spcPts val="0"/>
              </a:spcBef>
              <a:spcAft>
                <a:spcPts val="1000"/>
              </a:spcAft>
              <a:buNone/>
            </a:pPr>
            <a:r>
              <a:rPr lang="en-US" sz="1800" b="0" dirty="0" smtClean="0"/>
              <a:t>(3) Maintain U.S. Army asymmetrical advantages. </a:t>
            </a:r>
          </a:p>
          <a:p>
            <a:pPr>
              <a:spcBef>
                <a:spcPts val="0"/>
              </a:spcBef>
              <a:spcAft>
                <a:spcPts val="1000"/>
              </a:spcAft>
              <a:buNone/>
            </a:pPr>
            <a:r>
              <a:rPr lang="en-US" sz="1800" b="0" dirty="0" smtClean="0"/>
              <a:t>(4) Maintain essential theater foundational and enabling capabilities. </a:t>
            </a:r>
          </a:p>
          <a:p>
            <a:pPr>
              <a:spcBef>
                <a:spcPts val="0"/>
              </a:spcBef>
              <a:spcAft>
                <a:spcPts val="1000"/>
              </a:spcAft>
              <a:buNone/>
            </a:pPr>
            <a:r>
              <a:rPr lang="en-US" sz="1800" b="0" dirty="0" smtClean="0"/>
              <a:t>(5) Prioritize organizations and competencies that are most difficult to train and regenerate. </a:t>
            </a:r>
          </a:p>
          <a:p>
            <a:pPr>
              <a:spcBef>
                <a:spcPts val="0"/>
              </a:spcBef>
              <a:spcAft>
                <a:spcPts val="1000"/>
              </a:spcAft>
              <a:buNone/>
            </a:pPr>
            <a:r>
              <a:rPr lang="en-US" sz="1800" b="0" dirty="0" smtClean="0"/>
              <a:t>(6) Cut unnecessary overhead to retain fighting capacity and decentralize capabilities whenever possible. </a:t>
            </a:r>
          </a:p>
          <a:p>
            <a:pPr>
              <a:spcBef>
                <a:spcPts val="0"/>
              </a:spcBef>
              <a:spcAft>
                <a:spcPts val="1000"/>
              </a:spcAft>
              <a:buNone/>
            </a:pPr>
            <a:r>
              <a:rPr lang="en-US" sz="1800" b="0" dirty="0" smtClean="0"/>
              <a:t>(7) Maintain and expand synergies between the operating force and the institutional Army. </a:t>
            </a:r>
          </a:p>
          <a:p>
            <a:pPr>
              <a:spcBef>
                <a:spcPts val="0"/>
              </a:spcBef>
              <a:spcAft>
                <a:spcPts val="1000"/>
              </a:spcAft>
              <a:buNone/>
            </a:pPr>
            <a:r>
              <a:rPr lang="en-US" sz="1800" b="0" dirty="0" smtClean="0"/>
              <a:t>(8) Optimize performance of the Army through a force mix that accentuates relative strengths and mitigates weaknesses of each component.</a:t>
            </a:r>
            <a:endParaRPr lang="en-US" sz="1800" b="0" dirty="0"/>
          </a:p>
        </p:txBody>
      </p:sp>
      <p:sp>
        <p:nvSpPr>
          <p:cNvPr id="4" name="Content Placeholder 3"/>
          <p:cNvSpPr>
            <a:spLocks noGrp="1"/>
          </p:cNvSpPr>
          <p:nvPr>
            <p:ph idx="4294967295"/>
          </p:nvPr>
        </p:nvSpPr>
        <p:spPr>
          <a:xfrm>
            <a:off x="856335" y="5969021"/>
            <a:ext cx="7634515" cy="562409"/>
          </a:xfrm>
          <a:prstGeom prst="rect">
            <a:avLst/>
          </a:prstGeom>
          <a:solidFill>
            <a:srgbClr val="FFFFCC"/>
          </a:solidFill>
        </p:spPr>
        <p:txBody>
          <a:bodyPr>
            <a:noAutofit/>
          </a:bodyPr>
          <a:lstStyle/>
          <a:p>
            <a:pPr algn="ctr">
              <a:buNone/>
            </a:pPr>
            <a:r>
              <a:rPr lang="en-US" sz="1600" b="1" dirty="0" smtClean="0">
                <a:latin typeface=" Arial"/>
              </a:rPr>
              <a:t>Principles may change based on changes in national strategy, joint or Army concepts, senior leader guidance, or the operational environments </a:t>
            </a:r>
            <a:endParaRPr lang="en-US" sz="1600" b="1" i="1" dirty="0">
              <a:latin typeface=" 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 y="0"/>
            <a:ext cx="9144001" cy="584440"/>
          </a:xfrm>
          <a:prstGeom prst="rect">
            <a:avLst/>
          </a:prstGeom>
        </p:spPr>
        <p:txBody>
          <a:bodyPr>
            <a:noAutofit/>
          </a:bodyP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US" sz="2800" b="1" i="1" u="none" strike="noStrike" kern="0" cap="none" spc="0" normalizeH="0" baseline="0" noProof="0" dirty="0" smtClean="0">
                <a:ln>
                  <a:noFill/>
                </a:ln>
                <a:uLnTx/>
                <a:uFillTx/>
                <a:latin typeface="Arial" pitchFamily="34" charset="0"/>
                <a:cs typeface="Arial" pitchFamily="34" charset="0"/>
              </a:rPr>
              <a:t>The “Big Five” for the Next</a:t>
            </a:r>
            <a:r>
              <a:rPr kumimoji="0" lang="en-US" sz="2800" b="1" i="1" u="none" strike="noStrike" kern="0" cap="none" spc="0" normalizeH="0" noProof="0" dirty="0" smtClean="0">
                <a:ln>
                  <a:noFill/>
                </a:ln>
                <a:uLnTx/>
                <a:uFillTx/>
                <a:latin typeface="Arial" pitchFamily="34" charset="0"/>
                <a:cs typeface="Arial" pitchFamily="34" charset="0"/>
              </a:rPr>
              <a:t> Generation</a:t>
            </a:r>
            <a:endParaRPr kumimoji="0" lang="en-US" sz="2800" b="1" i="1" u="none" strike="noStrike" kern="0" cap="none" spc="0" normalizeH="0" baseline="0" noProof="0" dirty="0">
              <a:ln>
                <a:noFill/>
              </a:ln>
              <a:uLnTx/>
              <a:uFillTx/>
              <a:latin typeface="Arial" pitchFamily="34" charset="0"/>
              <a:cs typeface="Arial" pitchFamily="34" charset="0"/>
            </a:endParaRPr>
          </a:p>
        </p:txBody>
      </p:sp>
      <p:sp>
        <p:nvSpPr>
          <p:cNvPr id="47" name="Rectangle 46"/>
          <p:cNvSpPr/>
          <p:nvPr/>
        </p:nvSpPr>
        <p:spPr>
          <a:xfrm>
            <a:off x="940471" y="608172"/>
            <a:ext cx="2381228" cy="492443"/>
          </a:xfrm>
          <a:prstGeom prst="rect">
            <a:avLst/>
          </a:prstGeom>
        </p:spPr>
        <p:txBody>
          <a:bodyPr wrap="none">
            <a:spAutoFit/>
          </a:bodyPr>
          <a:lstStyle/>
          <a:p>
            <a:pPr algn="ctr" defTabSz="914269">
              <a:spcBef>
                <a:spcPct val="0"/>
              </a:spcBef>
              <a:spcAft>
                <a:spcPts val="600"/>
              </a:spcAft>
              <a:defRPr/>
            </a:pPr>
            <a:r>
              <a:rPr lang="en-US" sz="2600" b="1" i="1" dirty="0">
                <a:solidFill>
                  <a:prstClr val="black"/>
                </a:solidFill>
                <a:latin typeface=" Arial"/>
              </a:rPr>
              <a:t>1970s - Today</a:t>
            </a:r>
          </a:p>
        </p:txBody>
      </p:sp>
      <p:sp>
        <p:nvSpPr>
          <p:cNvPr id="48" name="Rectangle 47"/>
          <p:cNvSpPr/>
          <p:nvPr/>
        </p:nvSpPr>
        <p:spPr>
          <a:xfrm>
            <a:off x="5783740" y="608172"/>
            <a:ext cx="1968808" cy="492443"/>
          </a:xfrm>
          <a:prstGeom prst="rect">
            <a:avLst/>
          </a:prstGeom>
        </p:spPr>
        <p:txBody>
          <a:bodyPr wrap="none">
            <a:spAutoFit/>
          </a:bodyPr>
          <a:lstStyle/>
          <a:p>
            <a:pPr algn="ctr" defTabSz="914269">
              <a:spcBef>
                <a:spcPct val="0"/>
              </a:spcBef>
              <a:spcAft>
                <a:spcPts val="600"/>
              </a:spcAft>
              <a:defRPr/>
            </a:pPr>
            <a:r>
              <a:rPr lang="en-US" sz="2600" b="1" i="1" dirty="0">
                <a:solidFill>
                  <a:prstClr val="black"/>
                </a:solidFill>
                <a:latin typeface=" Arial"/>
              </a:rPr>
              <a:t>2015 - 2025</a:t>
            </a:r>
          </a:p>
        </p:txBody>
      </p:sp>
      <p:sp>
        <p:nvSpPr>
          <p:cNvPr id="49" name="Rectangle 48"/>
          <p:cNvSpPr/>
          <p:nvPr/>
        </p:nvSpPr>
        <p:spPr>
          <a:xfrm>
            <a:off x="890320" y="5438192"/>
            <a:ext cx="2614880" cy="646331"/>
          </a:xfrm>
          <a:prstGeom prst="rect">
            <a:avLst/>
          </a:prstGeom>
        </p:spPr>
        <p:txBody>
          <a:bodyPr wrap="square">
            <a:spAutoFit/>
          </a:bodyPr>
          <a:lstStyle/>
          <a:p>
            <a:pPr marL="233363" indent="-233363" defTabSz="914269">
              <a:spcBef>
                <a:spcPct val="0"/>
              </a:spcBef>
              <a:buFont typeface="Wingdings" pitchFamily="2" charset="2"/>
              <a:buChar char="§"/>
              <a:defRPr/>
            </a:pPr>
            <a:r>
              <a:rPr lang="en-US" sz="1200" i="1" dirty="0" smtClean="0">
                <a:solidFill>
                  <a:prstClr val="black"/>
                </a:solidFill>
                <a:latin typeface=" Arial"/>
              </a:rPr>
              <a:t>Focused </a:t>
            </a:r>
            <a:r>
              <a:rPr lang="en-US" sz="1200" i="1" dirty="0">
                <a:solidFill>
                  <a:prstClr val="black"/>
                </a:solidFill>
                <a:latin typeface=" Arial"/>
              </a:rPr>
              <a:t>on Weapons Systems</a:t>
            </a:r>
          </a:p>
          <a:p>
            <a:pPr marL="233363" indent="-233363" defTabSz="914269">
              <a:spcBef>
                <a:spcPct val="0"/>
              </a:spcBef>
              <a:buFont typeface="Wingdings" pitchFamily="2" charset="2"/>
              <a:buChar char="§"/>
              <a:defRPr/>
            </a:pPr>
            <a:r>
              <a:rPr lang="en-US" sz="1200" i="1" dirty="0">
                <a:solidFill>
                  <a:prstClr val="black"/>
                </a:solidFill>
                <a:latin typeface=" Arial"/>
              </a:rPr>
              <a:t>Countered near-peer capability</a:t>
            </a:r>
          </a:p>
          <a:p>
            <a:pPr marL="233363" indent="-233363" defTabSz="914269">
              <a:spcBef>
                <a:spcPct val="0"/>
              </a:spcBef>
              <a:buFont typeface="Wingdings" pitchFamily="2" charset="2"/>
              <a:buChar char="§"/>
              <a:defRPr/>
            </a:pPr>
            <a:r>
              <a:rPr lang="en-US" sz="1200" i="1" dirty="0">
                <a:solidFill>
                  <a:prstClr val="black"/>
                </a:solidFill>
                <a:latin typeface=" Arial"/>
              </a:rPr>
              <a:t>Unmatched advantage today</a:t>
            </a:r>
          </a:p>
        </p:txBody>
      </p:sp>
      <p:grpSp>
        <p:nvGrpSpPr>
          <p:cNvPr id="50" name="Group 41"/>
          <p:cNvGrpSpPr/>
          <p:nvPr/>
        </p:nvGrpSpPr>
        <p:grpSpPr>
          <a:xfrm>
            <a:off x="2874035" y="2436972"/>
            <a:ext cx="1181100" cy="1371600"/>
            <a:chOff x="3190875" y="2286000"/>
            <a:chExt cx="1181100" cy="1371600"/>
          </a:xfrm>
        </p:grpSpPr>
        <p:pic>
          <p:nvPicPr>
            <p:cNvPr id="51" name="Picture 22" descr="http://fas.org/man/dod-101/sys/ac/ah-64DTILT.jpg"/>
            <p:cNvPicPr>
              <a:picLocks noChangeAspect="1" noChangeArrowheads="1"/>
            </p:cNvPicPr>
            <p:nvPr/>
          </p:nvPicPr>
          <p:blipFill>
            <a:blip r:embed="rId2" cstate="print"/>
            <a:srcRect/>
            <a:stretch>
              <a:fillRect/>
            </a:stretch>
          </p:blipFill>
          <p:spPr bwMode="auto">
            <a:xfrm>
              <a:off x="3190875" y="2286000"/>
              <a:ext cx="1181100" cy="1181100"/>
            </a:xfrm>
            <a:prstGeom prst="rect">
              <a:avLst/>
            </a:prstGeom>
            <a:noFill/>
            <a:effectLst>
              <a:softEdge rad="127000"/>
            </a:effectLst>
          </p:spPr>
        </p:pic>
        <p:sp>
          <p:nvSpPr>
            <p:cNvPr id="52" name="TextBox 51"/>
            <p:cNvSpPr txBox="1"/>
            <p:nvPr/>
          </p:nvSpPr>
          <p:spPr>
            <a:xfrm>
              <a:off x="3405188" y="3349823"/>
              <a:ext cx="752475" cy="307777"/>
            </a:xfrm>
            <a:prstGeom prst="rect">
              <a:avLst/>
            </a:prstGeom>
            <a:noFill/>
          </p:spPr>
          <p:txBody>
            <a:bodyPr wrap="square" rtlCol="0">
              <a:spAutoFit/>
            </a:bodyPr>
            <a:lstStyle/>
            <a:p>
              <a:pPr defTabSz="914269"/>
              <a:r>
                <a:rPr lang="en-US" sz="1400" b="1" dirty="0">
                  <a:solidFill>
                    <a:prstClr val="black"/>
                  </a:solidFill>
                  <a:latin typeface=" Arial"/>
                </a:rPr>
                <a:t>AH-64</a:t>
              </a:r>
            </a:p>
          </p:txBody>
        </p:sp>
      </p:grpSp>
      <p:grpSp>
        <p:nvGrpSpPr>
          <p:cNvPr id="53" name="Group 40"/>
          <p:cNvGrpSpPr/>
          <p:nvPr/>
        </p:nvGrpSpPr>
        <p:grpSpPr>
          <a:xfrm>
            <a:off x="1378610" y="1455897"/>
            <a:ext cx="1524000" cy="1298377"/>
            <a:chOff x="1552575" y="1447800"/>
            <a:chExt cx="1524000" cy="1298377"/>
          </a:xfrm>
        </p:grpSpPr>
        <p:pic>
          <p:nvPicPr>
            <p:cNvPr id="54" name="Picture 20" descr="http://upload.wikimedia.org/wikipedia/commons/a/a7/M1_Abrams_training_in_Iraq.jpg"/>
            <p:cNvPicPr>
              <a:picLocks noChangeAspect="1" noChangeArrowheads="1"/>
            </p:cNvPicPr>
            <p:nvPr/>
          </p:nvPicPr>
          <p:blipFill>
            <a:blip r:embed="rId3" cstate="print"/>
            <a:srcRect/>
            <a:stretch>
              <a:fillRect/>
            </a:stretch>
          </p:blipFill>
          <p:spPr bwMode="auto">
            <a:xfrm>
              <a:off x="1552575" y="1447800"/>
              <a:ext cx="1524000" cy="1143000"/>
            </a:xfrm>
            <a:prstGeom prst="rect">
              <a:avLst/>
            </a:prstGeom>
            <a:noFill/>
            <a:effectLst>
              <a:softEdge rad="127000"/>
            </a:effectLst>
          </p:spPr>
        </p:pic>
        <p:sp>
          <p:nvSpPr>
            <p:cNvPr id="55" name="TextBox 54"/>
            <p:cNvSpPr txBox="1"/>
            <p:nvPr/>
          </p:nvSpPr>
          <p:spPr>
            <a:xfrm>
              <a:off x="1857375" y="2438400"/>
              <a:ext cx="914400" cy="307777"/>
            </a:xfrm>
            <a:prstGeom prst="rect">
              <a:avLst/>
            </a:prstGeom>
            <a:noFill/>
          </p:spPr>
          <p:txBody>
            <a:bodyPr wrap="square" rtlCol="0">
              <a:spAutoFit/>
            </a:bodyPr>
            <a:lstStyle/>
            <a:p>
              <a:pPr algn="ctr" defTabSz="914269"/>
              <a:r>
                <a:rPr lang="en-US" sz="1400" b="1" dirty="0">
                  <a:solidFill>
                    <a:prstClr val="black"/>
                  </a:solidFill>
                  <a:latin typeface=" Arial"/>
                </a:rPr>
                <a:t>M1</a:t>
              </a:r>
            </a:p>
          </p:txBody>
        </p:sp>
      </p:grpSp>
      <p:grpSp>
        <p:nvGrpSpPr>
          <p:cNvPr id="56" name="Group 43"/>
          <p:cNvGrpSpPr/>
          <p:nvPr/>
        </p:nvGrpSpPr>
        <p:grpSpPr>
          <a:xfrm>
            <a:off x="483078" y="3726418"/>
            <a:ext cx="1447800" cy="1606154"/>
            <a:chOff x="266700" y="3502223"/>
            <a:chExt cx="1447800" cy="1606154"/>
          </a:xfrm>
        </p:grpSpPr>
        <p:sp>
          <p:nvSpPr>
            <p:cNvPr id="57" name="TextBox 56"/>
            <p:cNvSpPr txBox="1"/>
            <p:nvPr/>
          </p:nvSpPr>
          <p:spPr>
            <a:xfrm>
              <a:off x="342900" y="4800600"/>
              <a:ext cx="1295400" cy="307777"/>
            </a:xfrm>
            <a:prstGeom prst="rect">
              <a:avLst/>
            </a:prstGeom>
            <a:noFill/>
          </p:spPr>
          <p:txBody>
            <a:bodyPr wrap="square" rtlCol="0">
              <a:spAutoFit/>
            </a:bodyPr>
            <a:lstStyle/>
            <a:p>
              <a:pPr algn="ctr" defTabSz="914269"/>
              <a:r>
                <a:rPr lang="en-US" sz="1400" b="1" dirty="0">
                  <a:solidFill>
                    <a:prstClr val="black"/>
                  </a:solidFill>
                  <a:latin typeface=" Arial"/>
                </a:rPr>
                <a:t>PATRIOT</a:t>
              </a:r>
            </a:p>
          </p:txBody>
        </p:sp>
        <p:pic>
          <p:nvPicPr>
            <p:cNvPr id="58" name="Picture 18" descr="https://lfort.files.wordpress.com/2010/05/patriot-missile.jpg"/>
            <p:cNvPicPr>
              <a:picLocks noChangeAspect="1" noChangeArrowheads="1"/>
            </p:cNvPicPr>
            <p:nvPr/>
          </p:nvPicPr>
          <p:blipFill>
            <a:blip r:embed="rId4" cstate="print"/>
            <a:srcRect/>
            <a:stretch>
              <a:fillRect/>
            </a:stretch>
          </p:blipFill>
          <p:spPr bwMode="auto">
            <a:xfrm>
              <a:off x="266700" y="3502223"/>
              <a:ext cx="1447800" cy="1415225"/>
            </a:xfrm>
            <a:prstGeom prst="rect">
              <a:avLst/>
            </a:prstGeom>
            <a:noFill/>
            <a:effectLst>
              <a:softEdge rad="127000"/>
            </a:effectLst>
          </p:spPr>
        </p:pic>
      </p:grpSp>
      <p:grpSp>
        <p:nvGrpSpPr>
          <p:cNvPr id="59" name="Group 42"/>
          <p:cNvGrpSpPr/>
          <p:nvPr/>
        </p:nvGrpSpPr>
        <p:grpSpPr>
          <a:xfrm>
            <a:off x="2188235" y="3916918"/>
            <a:ext cx="1600200" cy="1225154"/>
            <a:chOff x="2057400" y="3807023"/>
            <a:chExt cx="1600200" cy="1225154"/>
          </a:xfrm>
        </p:grpSpPr>
        <p:sp>
          <p:nvSpPr>
            <p:cNvPr id="60" name="TextBox 59"/>
            <p:cNvSpPr txBox="1"/>
            <p:nvPr/>
          </p:nvSpPr>
          <p:spPr>
            <a:xfrm>
              <a:off x="2286000" y="4724400"/>
              <a:ext cx="1143000" cy="307777"/>
            </a:xfrm>
            <a:prstGeom prst="rect">
              <a:avLst/>
            </a:prstGeom>
            <a:noFill/>
          </p:spPr>
          <p:txBody>
            <a:bodyPr wrap="square" rtlCol="0">
              <a:spAutoFit/>
            </a:bodyPr>
            <a:lstStyle/>
            <a:p>
              <a:pPr algn="ctr" defTabSz="914269"/>
              <a:r>
                <a:rPr lang="en-US" sz="1400" b="1" dirty="0">
                  <a:solidFill>
                    <a:prstClr val="black"/>
                  </a:solidFill>
                  <a:latin typeface=" Arial"/>
                </a:rPr>
                <a:t>M2</a:t>
              </a:r>
            </a:p>
          </p:txBody>
        </p:sp>
        <p:pic>
          <p:nvPicPr>
            <p:cNvPr id="61" name="Picture 24" descr="http://upload.wikimedia.org/wikipedia/commons/a/ac/M2_Bradley_Firing_1987.JPEG"/>
            <p:cNvPicPr>
              <a:picLocks noChangeAspect="1" noChangeArrowheads="1"/>
            </p:cNvPicPr>
            <p:nvPr/>
          </p:nvPicPr>
          <p:blipFill>
            <a:blip r:embed="rId5" cstate="print"/>
            <a:srcRect/>
            <a:stretch>
              <a:fillRect/>
            </a:stretch>
          </p:blipFill>
          <p:spPr bwMode="auto">
            <a:xfrm>
              <a:off x="2057400" y="3807023"/>
              <a:ext cx="1600200" cy="1093368"/>
            </a:xfrm>
            <a:prstGeom prst="rect">
              <a:avLst/>
            </a:prstGeom>
            <a:noFill/>
            <a:effectLst>
              <a:softEdge rad="127000"/>
            </a:effectLst>
          </p:spPr>
        </p:pic>
      </p:grpSp>
      <p:sp>
        <p:nvSpPr>
          <p:cNvPr id="62" name="TextBox 61"/>
          <p:cNvSpPr txBox="1"/>
          <p:nvPr/>
        </p:nvSpPr>
        <p:spPr>
          <a:xfrm>
            <a:off x="5316465" y="1027272"/>
            <a:ext cx="2903359" cy="369332"/>
          </a:xfrm>
          <a:prstGeom prst="rect">
            <a:avLst/>
          </a:prstGeom>
          <a:noFill/>
        </p:spPr>
        <p:txBody>
          <a:bodyPr wrap="none" rtlCol="0">
            <a:spAutoFit/>
          </a:bodyPr>
          <a:lstStyle/>
          <a:p>
            <a:pPr defTabSz="914269"/>
            <a:r>
              <a:rPr lang="en-US" b="1" i="1" dirty="0">
                <a:solidFill>
                  <a:prstClr val="white">
                    <a:lumMod val="50000"/>
                  </a:prstClr>
                </a:solidFill>
                <a:latin typeface=" Arial"/>
              </a:rPr>
              <a:t>...win in a complex world</a:t>
            </a:r>
          </a:p>
        </p:txBody>
      </p:sp>
      <p:sp>
        <p:nvSpPr>
          <p:cNvPr id="63" name="TextBox 62"/>
          <p:cNvSpPr txBox="1"/>
          <p:nvPr/>
        </p:nvSpPr>
        <p:spPr>
          <a:xfrm>
            <a:off x="442161" y="1027272"/>
            <a:ext cx="3377848" cy="369332"/>
          </a:xfrm>
          <a:prstGeom prst="rect">
            <a:avLst/>
          </a:prstGeom>
          <a:noFill/>
        </p:spPr>
        <p:txBody>
          <a:bodyPr wrap="none" rtlCol="0">
            <a:spAutoFit/>
          </a:bodyPr>
          <a:lstStyle/>
          <a:p>
            <a:pPr defTabSz="914269"/>
            <a:r>
              <a:rPr lang="en-US" b="1" i="1" dirty="0">
                <a:solidFill>
                  <a:prstClr val="white">
                    <a:lumMod val="50000"/>
                  </a:prstClr>
                </a:solidFill>
                <a:latin typeface=" Arial"/>
              </a:rPr>
              <a:t>…fight outnumbered and win</a:t>
            </a:r>
          </a:p>
        </p:txBody>
      </p:sp>
      <p:grpSp>
        <p:nvGrpSpPr>
          <p:cNvPr id="64" name="Group 102"/>
          <p:cNvGrpSpPr/>
          <p:nvPr/>
        </p:nvGrpSpPr>
        <p:grpSpPr>
          <a:xfrm>
            <a:off x="4137082" y="1105492"/>
            <a:ext cx="461665" cy="4772603"/>
            <a:chOff x="4076700" y="1259320"/>
            <a:chExt cx="461665" cy="4772603"/>
          </a:xfrm>
        </p:grpSpPr>
        <p:cxnSp>
          <p:nvCxnSpPr>
            <p:cNvPr id="65" name="Straight Connector 64"/>
            <p:cNvCxnSpPr/>
            <p:nvPr/>
          </p:nvCxnSpPr>
          <p:spPr>
            <a:xfrm>
              <a:off x="4307532" y="1276588"/>
              <a:ext cx="0" cy="4754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rot="5400000">
              <a:off x="3920471" y="1415549"/>
              <a:ext cx="774123" cy="461665"/>
            </a:xfrm>
            <a:prstGeom prst="rect">
              <a:avLst/>
            </a:prstGeom>
            <a:noFill/>
          </p:spPr>
          <p:txBody>
            <a:bodyPr wrap="none" rtlCol="0">
              <a:spAutoFit/>
            </a:bodyPr>
            <a:lstStyle/>
            <a:p>
              <a:pPr algn="ctr" defTabSz="914269"/>
              <a:r>
                <a:rPr lang="en-US" sz="1200" dirty="0">
                  <a:solidFill>
                    <a:prstClr val="black"/>
                  </a:solidFill>
                </a:rPr>
                <a:t>LD/LC</a:t>
              </a:r>
            </a:p>
            <a:p>
              <a:pPr algn="ctr" defTabSz="914269"/>
              <a:r>
                <a:rPr lang="en-US" sz="1200" dirty="0">
                  <a:solidFill>
                    <a:prstClr val="black"/>
                  </a:solidFill>
                </a:rPr>
                <a:t>PL Future</a:t>
              </a:r>
            </a:p>
          </p:txBody>
        </p:sp>
        <p:sp>
          <p:nvSpPr>
            <p:cNvPr id="67" name="TextBox 66"/>
            <p:cNvSpPr txBox="1"/>
            <p:nvPr/>
          </p:nvSpPr>
          <p:spPr>
            <a:xfrm rot="5400000">
              <a:off x="3920471" y="5414029"/>
              <a:ext cx="774123" cy="461665"/>
            </a:xfrm>
            <a:prstGeom prst="rect">
              <a:avLst/>
            </a:prstGeom>
            <a:noFill/>
          </p:spPr>
          <p:txBody>
            <a:bodyPr wrap="none" rtlCol="0">
              <a:spAutoFit/>
            </a:bodyPr>
            <a:lstStyle/>
            <a:p>
              <a:pPr algn="ctr" defTabSz="914269"/>
              <a:r>
                <a:rPr lang="en-US" sz="1200" dirty="0">
                  <a:solidFill>
                    <a:prstClr val="black"/>
                  </a:solidFill>
                </a:rPr>
                <a:t>LD/LC</a:t>
              </a:r>
            </a:p>
            <a:p>
              <a:pPr algn="ctr" defTabSz="914269"/>
              <a:r>
                <a:rPr lang="en-US" sz="1200" dirty="0">
                  <a:solidFill>
                    <a:prstClr val="black"/>
                  </a:solidFill>
                </a:rPr>
                <a:t>PL Future</a:t>
              </a:r>
            </a:p>
          </p:txBody>
        </p:sp>
        <p:sp>
          <p:nvSpPr>
            <p:cNvPr id="68" name="TextBox 67"/>
            <p:cNvSpPr txBox="1"/>
            <p:nvPr/>
          </p:nvSpPr>
          <p:spPr>
            <a:xfrm rot="5400000">
              <a:off x="3974749" y="3348518"/>
              <a:ext cx="665567" cy="369332"/>
            </a:xfrm>
            <a:prstGeom prst="rect">
              <a:avLst/>
            </a:prstGeom>
            <a:solidFill>
              <a:schemeClr val="bg1"/>
            </a:solidFill>
          </p:spPr>
          <p:txBody>
            <a:bodyPr wrap="none" rtlCol="0">
              <a:spAutoFit/>
            </a:bodyPr>
            <a:lstStyle/>
            <a:p>
              <a:pPr defTabSz="914269"/>
              <a:r>
                <a:rPr lang="en-US" dirty="0">
                  <a:solidFill>
                    <a:prstClr val="black"/>
                  </a:solidFill>
                </a:rPr>
                <a:t>XXXX</a:t>
              </a:r>
            </a:p>
          </p:txBody>
        </p:sp>
      </p:grpSp>
      <p:grpSp>
        <p:nvGrpSpPr>
          <p:cNvPr id="69" name="Group 143"/>
          <p:cNvGrpSpPr/>
          <p:nvPr/>
        </p:nvGrpSpPr>
        <p:grpSpPr>
          <a:xfrm>
            <a:off x="0" y="2473584"/>
            <a:ext cx="1746607" cy="1298377"/>
            <a:chOff x="0" y="2514600"/>
            <a:chExt cx="1746607" cy="1298377"/>
          </a:xfrm>
        </p:grpSpPr>
        <p:pic>
          <p:nvPicPr>
            <p:cNvPr id="70" name="Picture 69" descr="UH60.jpg"/>
            <p:cNvPicPr>
              <a:picLocks noChangeAspect="1"/>
            </p:cNvPicPr>
            <p:nvPr/>
          </p:nvPicPr>
          <p:blipFill>
            <a:blip r:embed="rId6" cstate="print"/>
            <a:stretch>
              <a:fillRect/>
            </a:stretch>
          </p:blipFill>
          <p:spPr>
            <a:xfrm>
              <a:off x="0" y="2514600"/>
              <a:ext cx="1746607" cy="1143000"/>
            </a:xfrm>
            <a:prstGeom prst="rect">
              <a:avLst/>
            </a:prstGeom>
            <a:noFill/>
            <a:effectLst>
              <a:softEdge rad="127000"/>
            </a:effectLst>
          </p:spPr>
        </p:pic>
        <p:sp>
          <p:nvSpPr>
            <p:cNvPr id="71" name="TextBox 70"/>
            <p:cNvSpPr txBox="1"/>
            <p:nvPr/>
          </p:nvSpPr>
          <p:spPr>
            <a:xfrm>
              <a:off x="415504" y="3505200"/>
              <a:ext cx="914400" cy="307777"/>
            </a:xfrm>
            <a:prstGeom prst="rect">
              <a:avLst/>
            </a:prstGeom>
            <a:noFill/>
          </p:spPr>
          <p:txBody>
            <a:bodyPr wrap="square" rtlCol="0">
              <a:spAutoFit/>
            </a:bodyPr>
            <a:lstStyle/>
            <a:p>
              <a:pPr algn="ctr" defTabSz="914269"/>
              <a:r>
                <a:rPr lang="en-US" sz="1400" b="1" dirty="0">
                  <a:solidFill>
                    <a:prstClr val="black"/>
                  </a:solidFill>
                  <a:latin typeface=" Arial"/>
                </a:rPr>
                <a:t>UH-60</a:t>
              </a:r>
            </a:p>
          </p:txBody>
        </p:sp>
      </p:grpSp>
      <p:sp>
        <p:nvSpPr>
          <p:cNvPr id="72" name="Rectangle 71"/>
          <p:cNvSpPr/>
          <p:nvPr/>
        </p:nvSpPr>
        <p:spPr>
          <a:xfrm>
            <a:off x="4953000" y="3656172"/>
            <a:ext cx="1447800" cy="1143000"/>
          </a:xfrm>
          <a:prstGeom prst="rect">
            <a:avLst/>
          </a:prstGeom>
          <a:blipFill>
            <a:blip r:embed="rId7" cstate="print"/>
            <a:stretch>
              <a:fillRect/>
            </a:stretch>
          </a:blipFill>
          <a:ln>
            <a:noFill/>
          </a:ln>
          <a:effectLst>
            <a:outerShdw blurRad="190500" dist="228600" dir="2700000" algn="ctr">
              <a:srgbClr val="000000">
                <a:alpha val="30000"/>
              </a:srgb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n-US" dirty="0">
              <a:solidFill>
                <a:prstClr val="white"/>
              </a:solidFill>
            </a:endParaRPr>
          </a:p>
        </p:txBody>
      </p:sp>
      <p:sp>
        <p:nvSpPr>
          <p:cNvPr id="73" name="Rectangle 72"/>
          <p:cNvSpPr/>
          <p:nvPr/>
        </p:nvSpPr>
        <p:spPr>
          <a:xfrm>
            <a:off x="6061999" y="1293972"/>
            <a:ext cx="1412290" cy="1014453"/>
          </a:xfrm>
          <a:prstGeom prst="rect">
            <a:avLst/>
          </a:prstGeom>
          <a:blipFill>
            <a:blip r:embed="rId8" cstate="print"/>
            <a:stretch>
              <a:fillRect/>
            </a:stretch>
          </a:blipFill>
          <a:ln>
            <a:noFill/>
          </a:ln>
          <a:effectLst>
            <a:outerShdw blurRad="190500" dist="228600" dir="2700000" algn="ctr">
              <a:srgbClr val="000000">
                <a:alpha val="30000"/>
              </a:srgb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n-US" dirty="0">
              <a:solidFill>
                <a:prstClr val="white"/>
              </a:solidFill>
            </a:endParaRPr>
          </a:p>
        </p:txBody>
      </p:sp>
      <p:sp>
        <p:nvSpPr>
          <p:cNvPr id="74" name="TextBox 73"/>
          <p:cNvSpPr txBox="1"/>
          <p:nvPr/>
        </p:nvSpPr>
        <p:spPr>
          <a:xfrm>
            <a:off x="4495800" y="4722972"/>
            <a:ext cx="2362200" cy="738664"/>
          </a:xfrm>
          <a:prstGeom prst="rect">
            <a:avLst/>
          </a:prstGeom>
          <a:noFill/>
        </p:spPr>
        <p:txBody>
          <a:bodyPr wrap="square" rtlCol="0">
            <a:spAutoFit/>
          </a:bodyPr>
          <a:lstStyle/>
          <a:p>
            <a:pPr algn="ctr"/>
            <a:r>
              <a:rPr lang="en-US" sz="1400" b="1" dirty="0">
                <a:solidFill>
                  <a:prstClr val="black"/>
                </a:solidFill>
                <a:latin typeface=" Arial"/>
              </a:rPr>
              <a:t>Scalable and Tailorable Joint Combined Arms Forces</a:t>
            </a:r>
          </a:p>
        </p:txBody>
      </p:sp>
      <p:sp>
        <p:nvSpPr>
          <p:cNvPr id="75" name="TextBox 74"/>
          <p:cNvSpPr txBox="1"/>
          <p:nvPr/>
        </p:nvSpPr>
        <p:spPr>
          <a:xfrm>
            <a:off x="5891844" y="2208372"/>
            <a:ext cx="1752600" cy="738664"/>
          </a:xfrm>
          <a:prstGeom prst="rect">
            <a:avLst/>
          </a:prstGeom>
          <a:noFill/>
        </p:spPr>
        <p:txBody>
          <a:bodyPr wrap="square" rtlCol="0">
            <a:spAutoFit/>
          </a:bodyPr>
          <a:lstStyle/>
          <a:p>
            <a:pPr algn="ctr"/>
            <a:r>
              <a:rPr lang="en-US" sz="1400" b="1" dirty="0">
                <a:solidFill>
                  <a:prstClr val="black"/>
                </a:solidFill>
                <a:latin typeface=" Arial"/>
              </a:rPr>
              <a:t>Optimized Soldier and Team Performance</a:t>
            </a:r>
          </a:p>
        </p:txBody>
      </p:sp>
      <p:sp>
        <p:nvSpPr>
          <p:cNvPr id="76" name="TextBox 75"/>
          <p:cNvSpPr txBox="1"/>
          <p:nvPr/>
        </p:nvSpPr>
        <p:spPr>
          <a:xfrm>
            <a:off x="7010400" y="3129964"/>
            <a:ext cx="2133600" cy="523220"/>
          </a:xfrm>
          <a:prstGeom prst="rect">
            <a:avLst/>
          </a:prstGeom>
          <a:noFill/>
        </p:spPr>
        <p:txBody>
          <a:bodyPr wrap="square" rtlCol="0">
            <a:spAutoFit/>
          </a:bodyPr>
          <a:lstStyle/>
          <a:p>
            <a:pPr algn="ctr"/>
            <a:r>
              <a:rPr lang="en-US" sz="1400" b="1" dirty="0">
                <a:solidFill>
                  <a:prstClr val="black"/>
                </a:solidFill>
                <a:latin typeface=" Arial"/>
              </a:rPr>
              <a:t>Joint/Interorganization Interoperable</a:t>
            </a:r>
          </a:p>
        </p:txBody>
      </p:sp>
      <p:sp>
        <p:nvSpPr>
          <p:cNvPr id="77" name="Rectangle 76"/>
          <p:cNvSpPr/>
          <p:nvPr/>
        </p:nvSpPr>
        <p:spPr>
          <a:xfrm>
            <a:off x="4403782" y="3129964"/>
            <a:ext cx="1650522" cy="523220"/>
          </a:xfrm>
          <a:prstGeom prst="rect">
            <a:avLst/>
          </a:prstGeom>
        </p:spPr>
        <p:txBody>
          <a:bodyPr wrap="square">
            <a:spAutoFit/>
          </a:bodyPr>
          <a:lstStyle/>
          <a:p>
            <a:pPr algn="ctr"/>
            <a:r>
              <a:rPr lang="en-US" sz="1400" b="1" dirty="0">
                <a:solidFill>
                  <a:prstClr val="black"/>
                </a:solidFill>
                <a:latin typeface=" Arial"/>
              </a:rPr>
              <a:t>Capabilities</a:t>
            </a:r>
          </a:p>
          <a:p>
            <a:pPr algn="ctr"/>
            <a:r>
              <a:rPr lang="en-US" sz="1400" b="1" dirty="0">
                <a:solidFill>
                  <a:prstClr val="black"/>
                </a:solidFill>
                <a:latin typeface=" Arial"/>
              </a:rPr>
              <a:t>Overmatch</a:t>
            </a:r>
          </a:p>
        </p:txBody>
      </p:sp>
      <p:sp>
        <p:nvSpPr>
          <p:cNvPr id="78" name="Rectangle 77"/>
          <p:cNvSpPr/>
          <p:nvPr/>
        </p:nvSpPr>
        <p:spPr>
          <a:xfrm>
            <a:off x="6705600" y="4722972"/>
            <a:ext cx="2362200" cy="954107"/>
          </a:xfrm>
          <a:prstGeom prst="rect">
            <a:avLst/>
          </a:prstGeom>
        </p:spPr>
        <p:txBody>
          <a:bodyPr wrap="square">
            <a:spAutoFit/>
          </a:bodyPr>
          <a:lstStyle/>
          <a:p>
            <a:pPr algn="ctr"/>
            <a:r>
              <a:rPr lang="en-US" sz="1400" b="1" dirty="0">
                <a:solidFill>
                  <a:prstClr val="black"/>
                </a:solidFill>
                <a:latin typeface=" Arial"/>
              </a:rPr>
              <a:t>Adaptive Professionals and Institutions to operate in complex environments</a:t>
            </a:r>
          </a:p>
        </p:txBody>
      </p:sp>
      <p:sp>
        <p:nvSpPr>
          <p:cNvPr id="79" name="Rectangle 78"/>
          <p:cNvSpPr/>
          <p:nvPr/>
        </p:nvSpPr>
        <p:spPr>
          <a:xfrm>
            <a:off x="7543800" y="2111324"/>
            <a:ext cx="1295400" cy="990600"/>
          </a:xfrm>
          <a:prstGeom prst="rect">
            <a:avLst/>
          </a:prstGeom>
          <a:blipFill>
            <a:blip r:embed="rId9" cstate="print"/>
            <a:stretch>
              <a:fillRect/>
            </a:stretch>
          </a:blipFill>
          <a:ln>
            <a:noFill/>
          </a:ln>
          <a:effectLst>
            <a:outerShdw blurRad="190500" dist="228600" dir="2700000" algn="ctr">
              <a:srgbClr val="000000">
                <a:alpha val="30000"/>
              </a:srgb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n-US" dirty="0">
              <a:solidFill>
                <a:prstClr val="white"/>
              </a:solidFill>
            </a:endParaRPr>
          </a:p>
        </p:txBody>
      </p:sp>
      <p:sp>
        <p:nvSpPr>
          <p:cNvPr id="80" name="Rectangle 79"/>
          <p:cNvSpPr/>
          <p:nvPr/>
        </p:nvSpPr>
        <p:spPr>
          <a:xfrm>
            <a:off x="4428943" y="1997024"/>
            <a:ext cx="1600200" cy="1219200"/>
          </a:xfrm>
          <a:prstGeom prst="rect">
            <a:avLst/>
          </a:prstGeom>
          <a:blipFill>
            <a:blip r:embed="rId10" cstate="print"/>
            <a:stretch>
              <a:fillRect/>
            </a:stretch>
          </a:blipFill>
          <a:ln>
            <a:noFill/>
          </a:ln>
          <a:effectLst>
            <a:outerShdw blurRad="190500" dist="228600" dir="2700000" algn="ctr">
              <a:srgbClr val="000000">
                <a:alpha val="30000"/>
              </a:srgb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n-US" dirty="0">
              <a:solidFill>
                <a:prstClr val="white"/>
              </a:solidFill>
            </a:endParaRPr>
          </a:p>
        </p:txBody>
      </p:sp>
      <p:pic>
        <p:nvPicPr>
          <p:cNvPr id="81" name="Picture 80" descr="Latvia.jpg"/>
          <p:cNvPicPr>
            <a:picLocks noChangeAspect="1"/>
          </p:cNvPicPr>
          <p:nvPr/>
        </p:nvPicPr>
        <p:blipFill>
          <a:blip r:embed="rId11" cstate="print"/>
          <a:stretch>
            <a:fillRect/>
          </a:stretch>
        </p:blipFill>
        <p:spPr>
          <a:xfrm>
            <a:off x="7189389" y="3721881"/>
            <a:ext cx="1394623" cy="1077291"/>
          </a:xfrm>
          <a:prstGeom prst="rect">
            <a:avLst/>
          </a:prstGeom>
          <a:effectLst>
            <a:softEdge rad="127000"/>
          </a:effectLst>
        </p:spPr>
      </p:pic>
      <p:sp>
        <p:nvSpPr>
          <p:cNvPr id="82" name="TextBox 81"/>
          <p:cNvSpPr txBox="1"/>
          <p:nvPr/>
        </p:nvSpPr>
        <p:spPr>
          <a:xfrm>
            <a:off x="4582176" y="5668081"/>
            <a:ext cx="4487558" cy="869447"/>
          </a:xfrm>
          <a:prstGeom prst="rect">
            <a:avLst/>
          </a:prstGeom>
          <a:solidFill>
            <a:schemeClr val="bg2">
              <a:lumMod val="75000"/>
            </a:schemeClr>
          </a:solidFill>
          <a:ln>
            <a:noFill/>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vert="horz" lIns="91399" tIns="45700" rIns="91399" bIns="45700" rtlCol="0">
            <a:noAutofit/>
          </a:bodyPr>
          <a:lstStyle>
            <a:defPPr>
              <a:defRPr lang="en-US"/>
            </a:defPPr>
            <a:lvl1pPr indent="0" defTabSz="913993">
              <a:spcBef>
                <a:spcPct val="20000"/>
              </a:spcBef>
              <a:buFont typeface="Arial" pitchFamily="34" charset="0"/>
              <a:buNone/>
              <a:defRPr sz="1700" b="1" u="sng">
                <a:solidFill>
                  <a:prstClr val="black"/>
                </a:solidFill>
                <a:latin typeface=" Arial"/>
              </a:defRPr>
            </a:lvl1pPr>
            <a:lvl2pPr marL="742619" indent="-285623" defTabSz="913993">
              <a:spcBef>
                <a:spcPct val="20000"/>
              </a:spcBef>
              <a:buFont typeface="Arial" pitchFamily="34" charset="0"/>
              <a:buChar char="–"/>
              <a:defRPr sz="2800">
                <a:solidFill>
                  <a:schemeClr val="dk1"/>
                </a:solidFill>
              </a:defRPr>
            </a:lvl2pPr>
            <a:lvl3pPr marL="1142490" indent="-228499" defTabSz="913993">
              <a:spcBef>
                <a:spcPct val="20000"/>
              </a:spcBef>
              <a:buFont typeface="Arial" pitchFamily="34" charset="0"/>
              <a:buChar char="•"/>
              <a:defRPr sz="2400">
                <a:solidFill>
                  <a:schemeClr val="dk1"/>
                </a:solidFill>
              </a:defRPr>
            </a:lvl3pPr>
            <a:lvl4pPr marL="1599487" indent="-228499" defTabSz="913993">
              <a:spcBef>
                <a:spcPct val="20000"/>
              </a:spcBef>
              <a:buFont typeface="Arial" pitchFamily="34" charset="0"/>
              <a:buChar char="–"/>
              <a:defRPr sz="2000">
                <a:solidFill>
                  <a:schemeClr val="dk1"/>
                </a:solidFill>
              </a:defRPr>
            </a:lvl4pPr>
            <a:lvl5pPr marL="2056485" indent="-228499" defTabSz="913993">
              <a:spcBef>
                <a:spcPct val="20000"/>
              </a:spcBef>
              <a:buFont typeface="Arial" pitchFamily="34" charset="0"/>
              <a:buChar char="»"/>
              <a:defRPr sz="2000">
                <a:solidFill>
                  <a:schemeClr val="dk1"/>
                </a:solidFill>
              </a:defRPr>
            </a:lvl5pPr>
            <a:lvl6pPr marL="2513480" indent="-228499" defTabSz="913993">
              <a:spcBef>
                <a:spcPct val="20000"/>
              </a:spcBef>
              <a:buFont typeface="Arial" pitchFamily="34" charset="0"/>
              <a:buChar char="•"/>
              <a:defRPr sz="2000">
                <a:solidFill>
                  <a:schemeClr val="dk1"/>
                </a:solidFill>
              </a:defRPr>
            </a:lvl6pPr>
            <a:lvl7pPr marL="2970477" indent="-228499" defTabSz="913993">
              <a:spcBef>
                <a:spcPct val="20000"/>
              </a:spcBef>
              <a:buFont typeface="Arial" pitchFamily="34" charset="0"/>
              <a:buChar char="•"/>
              <a:defRPr sz="2000">
                <a:solidFill>
                  <a:schemeClr val="dk1"/>
                </a:solidFill>
              </a:defRPr>
            </a:lvl7pPr>
            <a:lvl8pPr marL="3427472" indent="-228499" defTabSz="913993">
              <a:spcBef>
                <a:spcPct val="20000"/>
              </a:spcBef>
              <a:buFont typeface="Arial" pitchFamily="34" charset="0"/>
              <a:buChar char="•"/>
              <a:defRPr sz="2000">
                <a:solidFill>
                  <a:schemeClr val="dk1"/>
                </a:solidFill>
              </a:defRPr>
            </a:lvl8pPr>
            <a:lvl9pPr marL="3884468" indent="-228499" defTabSz="913993">
              <a:spcBef>
                <a:spcPct val="20000"/>
              </a:spcBef>
              <a:buFont typeface="Arial" pitchFamily="34" charset="0"/>
              <a:buChar char="•"/>
              <a:defRPr sz="2000">
                <a:solidFill>
                  <a:schemeClr val="dk1"/>
                </a:solidFill>
              </a:defRPr>
            </a:lvl9pPr>
          </a:lstStyle>
          <a:p>
            <a:pPr algn="ctr"/>
            <a:r>
              <a:rPr lang="en-US" sz="1200" i="1" u="none" dirty="0" smtClean="0"/>
              <a:t>The Army of 2025 and beyond will be prepared to fight and win in a complex world because resilient Soldiers, adaptive leaders, and cohesive teams are committed to the Army profession.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B9AF3133B95C4C9E69713766E9AA39" ma:contentTypeVersion="0" ma:contentTypeDescription="Create a new document." ma:contentTypeScope="" ma:versionID="f1111d2f2b568453c49582732bb18e8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94FD034-CE69-4D63-9A48-2CAB4E2989EB}"/>
</file>

<file path=customXml/itemProps2.xml><?xml version="1.0" encoding="utf-8"?>
<ds:datastoreItem xmlns:ds="http://schemas.openxmlformats.org/officeDocument/2006/customXml" ds:itemID="{1142ABF3-E20A-4F23-9C46-C319E20885EF}"/>
</file>

<file path=customXml/itemProps3.xml><?xml version="1.0" encoding="utf-8"?>
<ds:datastoreItem xmlns:ds="http://schemas.openxmlformats.org/officeDocument/2006/customXml" ds:itemID="{3B57354D-B21F-4B06-BDCB-C4E91AE48989}"/>
</file>

<file path=docProps/app.xml><?xml version="1.0" encoding="utf-8"?>
<Properties xmlns="http://schemas.openxmlformats.org/officeDocument/2006/extended-properties" xmlns:vt="http://schemas.openxmlformats.org/officeDocument/2006/docPropsVTypes">
  <Template/>
  <TotalTime>2251</TotalTime>
  <Words>1865</Words>
  <Application>Microsoft Office PowerPoint</Application>
  <PresentationFormat>On-screen Show (4:3)</PresentationFormat>
  <Paragraphs>382</Paragraphs>
  <Slides>18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ＭＳ Ｐゴシック</vt:lpstr>
      <vt:lpstr> Arial</vt:lpstr>
      <vt:lpstr>Arial</vt:lpstr>
      <vt:lpstr>Arial Narrow</vt:lpstr>
      <vt:lpstr>Calibri</vt:lpstr>
      <vt:lpstr>Courier New</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2014 Army Operating Concept Problem and Solution</vt:lpstr>
      <vt:lpstr>Win in a Complex World</vt:lpstr>
      <vt:lpstr>Future Force Development First Principles Army Operating Concept Appendix B</vt:lpstr>
      <vt:lpstr>PowerPoint Presentation</vt:lpstr>
      <vt:lpstr>PowerPoint Presentation</vt:lpstr>
      <vt:lpstr>Army Warfighting Assessment  Operational Environment</vt:lpstr>
      <vt:lpstr>Army Warfighting Assessment World Class OPFOR</vt:lpstr>
      <vt:lpstr>Army Warfighting Assessment Multinational Participants October 2016</vt:lpstr>
      <vt:lpstr>PowerPoint Presentation</vt:lpstr>
      <vt:lpstr>PowerPoint Presentation</vt:lpstr>
      <vt:lpstr>  Army Strategy for Robotic and Autonomous Systems </vt:lpstr>
      <vt:lpstr>              Concepts to Capabilities:                            Building the Future Force           </vt:lpstr>
      <vt:lpstr>Questions</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up</dc:title>
  <dc:creator>Richards, James P Mr CTR US USA ARCIC-F</dc:creator>
  <cp:lastModifiedBy>Kozak, Seth W</cp:lastModifiedBy>
  <cp:revision>302</cp:revision>
  <cp:lastPrinted>2015-12-03T14:57:36Z</cp:lastPrinted>
  <dcterms:created xsi:type="dcterms:W3CDTF">2013-04-09T21:01:35Z</dcterms:created>
  <dcterms:modified xsi:type="dcterms:W3CDTF">2015-12-03T21:10:45Z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0x010100E0B9AF3133B95C4C9E69713766E9AA39</vt:lpwstr>
  </property>
</Properties>
</file>