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80" r:id="rId5"/>
    <p:sldId id="281" r:id="rId6"/>
    <p:sldId id="282" r:id="rId7"/>
    <p:sldId id="274" r:id="rId8"/>
    <p:sldId id="275" r:id="rId9"/>
    <p:sldId id="271" r:id="rId10"/>
    <p:sldId id="267" r:id="rId11"/>
    <p:sldId id="264" r:id="rId12"/>
    <p:sldId id="265" r:id="rId13"/>
    <p:sldId id="278" r:id="rId14"/>
    <p:sldId id="268" r:id="rId15"/>
    <p:sldId id="27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9900"/>
    <a:srgbClr val="66CC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94727" autoAdjust="0"/>
  </p:normalViewPr>
  <p:slideViewPr>
    <p:cSldViewPr>
      <p:cViewPr>
        <p:scale>
          <a:sx n="80" d="100"/>
          <a:sy n="80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770E1655-0E9E-4979-9699-493A0B054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402A5146-92B2-4776-A9D0-B7E2FC106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B5816-2C09-4F80-9520-31EE13A272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8F8E82-8475-45BD-BBF7-2578F058B30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CA482-8EB4-4660-843D-C86A29B4563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E5238-E543-4A42-8BE3-5B4729AE68A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EEDF8-9F71-41DE-9133-85E6075533A4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4CCA234-617F-48A1-959C-0E0FB3936F49}" type="slidenum">
              <a:rPr lang="en-US" sz="1200"/>
              <a:pPr algn="r" defTabSz="931863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46F8D-B839-44B8-A2DF-D1231544C0B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9BB03D6-3935-47E5-8715-ABEC03876136}" type="slidenum">
              <a:rPr lang="en-US" sz="1200"/>
              <a:pPr algn="r" defTabSz="931863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A70CB420-40F1-47C9-BFC7-7C4D8638153E}" type="slidenum">
              <a:rPr lang="en-US" sz="1200"/>
              <a:pPr algn="r" defTabSz="931863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4AB0F-FF3C-42B1-BF1A-EC3BE0001C40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6A96EDE-CCB4-40F5-BB94-D69EA96CEB15}" type="slidenum">
              <a:rPr lang="en-US" sz="1200"/>
              <a:pPr algn="r" defTabSz="931863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7CB5-6590-4A22-B9EB-784DFBD89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ECBA-20AA-4A07-ABEC-ED2A62D3E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0C254-8E11-46B3-BFEF-64AC561C2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4490E-76D8-4F43-9144-A4944DF8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13B94-5379-4A52-A02D-984040805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ED88C-BF1D-49D5-8557-EE222FDB9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E4B49-3197-4691-A9EB-483D7E1D0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B7460-CEFF-4AF8-9A3F-0A05A8184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A88A4-D0CE-448C-9737-4D062AC50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E0A05-324E-46FF-A4A1-BFCD17F93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1E637-352E-4DF3-B4E5-E27C9B1C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UNCLASSIFIED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6A8D87C-F4A0-4C5F-83D0-54154B20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MI Seal united w-DA Seal-white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152400"/>
            <a:ext cx="1371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228600" y="1066800"/>
            <a:ext cx="8610600" cy="0"/>
          </a:xfrm>
          <a:prstGeom prst="line">
            <a:avLst/>
          </a:prstGeom>
          <a:noFill/>
          <a:ln w="101600" cmpd="tri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ni.gov/ssc/cs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ni-ssc-training@dni.gov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ataycr@dami.ic.gov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amcccx@dami.ic.gov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oataycr@dami.ic.gov" TargetMode="External"/><Relationship Id="rId3" Type="http://schemas.openxmlformats.org/officeDocument/2006/relationships/hyperlink" Target="mailto:clifford.mccoy.civ@mail.mil" TargetMode="External"/><Relationship Id="rId7" Type="http://schemas.openxmlformats.org/officeDocument/2006/relationships/hyperlink" Target="mailto:chalyndria.taylor@dami.army.smil.mi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lyndria.r.taylor.civ@mail.mil" TargetMode="External"/><Relationship Id="rId5" Type="http://schemas.openxmlformats.org/officeDocument/2006/relationships/hyperlink" Target="mailto:oamcccx@dami.ic.gov" TargetMode="External"/><Relationship Id="rId4" Type="http://schemas.openxmlformats.org/officeDocument/2006/relationships/hyperlink" Target="mailto:clifford.mccoy@us.army.smil.mi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mi.army.pentagon.mil/site/SC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s.army.mil/suite/page/65616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s.mil/STEP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cisecurityofficialscourse@dia.mi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ise555@dodiis.i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1"/>
          <p:cNvSpPr txBox="1">
            <a:spLocks noChangeArrowheads="1"/>
          </p:cNvSpPr>
          <p:nvPr/>
        </p:nvSpPr>
        <p:spPr bwMode="auto">
          <a:xfrm>
            <a:off x="1752600" y="12700"/>
            <a:ext cx="65532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UNCLASSIFIED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ODCS, G-2, Counterintelligence, HUMINT, Disclosure &amp; Security Directorate</a:t>
            </a:r>
          </a:p>
          <a:p>
            <a:pPr algn="ctr">
              <a:spcBef>
                <a:spcPct val="50000"/>
              </a:spcBef>
            </a:pPr>
            <a:endParaRPr lang="en-US" sz="2800"/>
          </a:p>
        </p:txBody>
      </p:sp>
      <p:sp>
        <p:nvSpPr>
          <p:cNvPr id="2051" name="Text Box 43"/>
          <p:cNvSpPr txBox="1">
            <a:spLocks noChangeArrowheads="1"/>
          </p:cNvSpPr>
          <p:nvPr/>
        </p:nvSpPr>
        <p:spPr bwMode="auto">
          <a:xfrm>
            <a:off x="1371600" y="2386013"/>
            <a:ext cx="6248400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/>
              <a:t>SCI Security Policy VTC</a:t>
            </a:r>
          </a:p>
          <a:p>
            <a:pPr algn="ctr">
              <a:spcBef>
                <a:spcPct val="50000"/>
              </a:spcBef>
            </a:pPr>
            <a:r>
              <a:rPr lang="en-US" sz="4000" dirty="0" smtClean="0"/>
              <a:t>11 May 2012 </a:t>
            </a:r>
            <a:endParaRPr lang="en-US" sz="4000" dirty="0"/>
          </a:p>
          <a:p>
            <a:pPr>
              <a:spcBef>
                <a:spcPct val="50000"/>
              </a:spcBef>
            </a:pPr>
            <a:endParaRPr lang="en-US" sz="1400" dirty="0"/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62363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5F1282-35DF-4BB8-8FD0-5631D4FBCA9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133600" y="-53975"/>
            <a:ext cx="5562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sz="2800" dirty="0"/>
              <a:t>DNI/</a:t>
            </a:r>
            <a:r>
              <a:rPr lang="en-US" sz="2800" dirty="0" err="1"/>
              <a:t>DoD</a:t>
            </a:r>
            <a:r>
              <a:rPr lang="en-US" sz="2800" dirty="0"/>
              <a:t> Security Education &amp; Training </a:t>
            </a:r>
            <a:r>
              <a:rPr lang="en-US" sz="2800" dirty="0" smtClean="0"/>
              <a:t>Program</a:t>
            </a:r>
            <a:endParaRPr lang="en-US" sz="2800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04800" y="1277691"/>
            <a:ext cx="8382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b="1" dirty="0" smtClean="0"/>
              <a:t>Security Training </a:t>
            </a:r>
            <a:r>
              <a:rPr lang="en-US" sz="1800" b="1" dirty="0"/>
              <a:t>for </a:t>
            </a:r>
            <a:r>
              <a:rPr lang="en-US" sz="1800" b="1" dirty="0" smtClean="0"/>
              <a:t>2012</a:t>
            </a:r>
          </a:p>
          <a:p>
            <a:r>
              <a:rPr lang="en-US" sz="1800" dirty="0" smtClean="0"/>
              <a:t>    </a:t>
            </a:r>
            <a:r>
              <a:rPr lang="en-US" sz="1600" dirty="0"/>
              <a:t>- SSO Course:  </a:t>
            </a:r>
            <a:r>
              <a:rPr lang="en-US" sz="1600" dirty="0" smtClean="0"/>
              <a:t>(</a:t>
            </a:r>
            <a:r>
              <a:rPr lang="en-US" sz="1600" dirty="0"/>
              <a:t>GOV only), </a:t>
            </a:r>
            <a:r>
              <a:rPr lang="en-US" sz="1600" dirty="0" smtClean="0"/>
              <a:t>Jun 18-22, Sep 24-28, (Gov Only), Linthicum, MD</a:t>
            </a:r>
          </a:p>
          <a:p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    - Mid-level Security Professional Seminar Course:  </a:t>
            </a:r>
            <a:r>
              <a:rPr lang="en-US" sz="1600" dirty="0" smtClean="0"/>
              <a:t>May 14-18, Jun 25-29 /Chantilly</a:t>
            </a:r>
            <a:r>
              <a:rPr lang="en-US" sz="1600" dirty="0"/>
              <a:t>, </a:t>
            </a:r>
            <a:r>
              <a:rPr lang="en-US" sz="1600" dirty="0" smtClean="0"/>
              <a:t>VA</a:t>
            </a:r>
          </a:p>
          <a:p>
            <a:endParaRPr lang="en-US" sz="1600" dirty="0"/>
          </a:p>
          <a:p>
            <a:r>
              <a:rPr lang="en-US" sz="1600" dirty="0"/>
              <a:t>    - Senior Security Professional Seminar: </a:t>
            </a:r>
            <a:r>
              <a:rPr lang="en-US" sz="1600" dirty="0" smtClean="0"/>
              <a:t> Jul 15-20/</a:t>
            </a:r>
            <a:r>
              <a:rPr lang="en-US" sz="1600" dirty="0" err="1" smtClean="0"/>
              <a:t>Harbourtowne</a:t>
            </a:r>
            <a:r>
              <a:rPr lang="en-US" sz="1600" dirty="0"/>
              <a:t>, MD</a:t>
            </a:r>
          </a:p>
          <a:p>
            <a:r>
              <a:rPr lang="en-US" sz="1600" dirty="0"/>
              <a:t>   </a:t>
            </a:r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503 Information Systems: </a:t>
            </a:r>
            <a:r>
              <a:rPr lang="en-US" sz="1600" dirty="0" smtClean="0"/>
              <a:t>Jun 18-22, Jul 23-27/Chantilly</a:t>
            </a:r>
            <a:r>
              <a:rPr lang="en-US" sz="1600" dirty="0"/>
              <a:t>, VA         </a:t>
            </a:r>
          </a:p>
          <a:p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705 Physical Security Course: </a:t>
            </a:r>
            <a:r>
              <a:rPr lang="en-US" sz="1600" dirty="0" smtClean="0"/>
              <a:t>Jun 11-15, Linthicum, MD, Jul 9-13, Chantilly</a:t>
            </a:r>
            <a:r>
              <a:rPr lang="en-US" sz="1600" dirty="0"/>
              <a:t>, </a:t>
            </a:r>
            <a:r>
              <a:rPr lang="en-US" sz="1600" dirty="0" smtClean="0"/>
              <a:t>VA</a:t>
            </a:r>
            <a:endParaRPr lang="en-US" sz="1600" dirty="0"/>
          </a:p>
          <a:p>
            <a:r>
              <a:rPr lang="en-US" sz="1600" dirty="0"/>
              <a:t>   </a:t>
            </a:r>
            <a:endParaRPr lang="en-US" sz="1600" dirty="0" smtClean="0"/>
          </a:p>
          <a:p>
            <a:r>
              <a:rPr lang="en-US" sz="1600" dirty="0" smtClean="0"/>
              <a:t>    </a:t>
            </a:r>
            <a:r>
              <a:rPr lang="en-US" sz="1600" dirty="0"/>
              <a:t>- ICD 704 Adjudicator’s Seminar: </a:t>
            </a:r>
            <a:r>
              <a:rPr lang="en-US" sz="1600" dirty="0" smtClean="0"/>
              <a:t>Jun 11-15/Linthicum, MD</a:t>
            </a:r>
            <a:endParaRPr lang="en-US" sz="1600" dirty="0"/>
          </a:p>
          <a:p>
            <a:r>
              <a:rPr lang="en-US" sz="1600" dirty="0" smtClean="0"/>
              <a:t>  </a:t>
            </a:r>
          </a:p>
          <a:p>
            <a:pPr>
              <a:buFont typeface="Arial" charset="0"/>
              <a:buChar char="•"/>
            </a:pPr>
            <a:r>
              <a:rPr lang="en-US" sz="1600" dirty="0" smtClean="0"/>
              <a:t> Course </a:t>
            </a:r>
            <a:r>
              <a:rPr lang="en-US" sz="1600" dirty="0"/>
              <a:t>descriptions or additional information:</a:t>
            </a:r>
          </a:p>
          <a:p>
            <a:r>
              <a:rPr lang="en-US" sz="1600" dirty="0"/>
              <a:t>    - Visit DNI website – </a:t>
            </a:r>
            <a:r>
              <a:rPr lang="en-US" sz="1600" dirty="0">
                <a:hlinkClick r:id="rId3"/>
              </a:rPr>
              <a:t>http://dni.gov/ssc/csd</a:t>
            </a:r>
            <a:endParaRPr lang="en-US" sz="1600" dirty="0"/>
          </a:p>
          <a:p>
            <a:r>
              <a:rPr lang="en-US" sz="1600" dirty="0"/>
              <a:t>    - E-mail: </a:t>
            </a:r>
            <a:r>
              <a:rPr lang="en-US" sz="1600" dirty="0">
                <a:hlinkClick r:id="rId4"/>
              </a:rPr>
              <a:t>dni-ssc-training@dni.gov</a:t>
            </a:r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33B2F-DEB8-4CFA-9AEE-2C1E9141B4E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UNCLASSIFIED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241550" y="0"/>
            <a:ext cx="5562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Scattered Castles Program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381000" y="1366838"/>
            <a:ext cx="838200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800" dirty="0"/>
              <a:t>  Authority - ICPG 704.5 (Signed Oct 08)</a:t>
            </a:r>
          </a:p>
          <a:p>
            <a:endParaRPr lang="en-US" sz="1800" dirty="0"/>
          </a:p>
          <a:p>
            <a:r>
              <a:rPr lang="en-US" sz="1800" dirty="0"/>
              <a:t>    - Intelligence Community Personnel Security Database</a:t>
            </a:r>
          </a:p>
          <a:p>
            <a:endParaRPr lang="en-US" sz="1800" dirty="0"/>
          </a:p>
          <a:p>
            <a:r>
              <a:rPr lang="en-US" sz="1800" dirty="0"/>
              <a:t>    - </a:t>
            </a:r>
            <a:r>
              <a:rPr lang="en-US" sz="1800" b="1" dirty="0"/>
              <a:t>Mandates</a:t>
            </a:r>
            <a:r>
              <a:rPr lang="en-US" sz="1800" dirty="0"/>
              <a:t> the recognition and use of Scattered Castles Database as the IC’s authoritative personnel security repository for verifying personnel security access and visit certifications</a:t>
            </a:r>
          </a:p>
          <a:p>
            <a:endParaRPr lang="en-US" sz="1800" dirty="0"/>
          </a:p>
          <a:p>
            <a:r>
              <a:rPr lang="en-US" sz="1800" dirty="0"/>
              <a:t>  Command SCI PMs – Ensure Special Security Offices have the appropriate personnel accessed to Scattered Castles</a:t>
            </a:r>
          </a:p>
          <a:p>
            <a:r>
              <a:rPr lang="en-US" sz="1800" dirty="0"/>
              <a:t> </a:t>
            </a:r>
          </a:p>
          <a:p>
            <a:endParaRPr lang="en-US" sz="2400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B489D9-CCC9-45C5-BD64-30FB9F6323C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241550" y="0"/>
            <a:ext cx="5562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Scattered Castles Program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81000" y="1290638"/>
            <a:ext cx="8382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 dirty="0"/>
              <a:t>  </a:t>
            </a:r>
            <a:r>
              <a:rPr lang="en-US" sz="1800" dirty="0"/>
              <a:t>Requirements for SC account</a:t>
            </a:r>
          </a:p>
          <a:p>
            <a:r>
              <a:rPr lang="en-US" sz="1800" dirty="0"/>
              <a:t>    - Must be </a:t>
            </a:r>
            <a:r>
              <a:rPr lang="en-US" sz="1800" dirty="0" err="1"/>
              <a:t>Indoc’d</a:t>
            </a:r>
            <a:r>
              <a:rPr lang="en-US" sz="1800" dirty="0"/>
              <a:t> for SCI</a:t>
            </a:r>
          </a:p>
          <a:p>
            <a:r>
              <a:rPr lang="en-US" sz="1800" dirty="0"/>
              <a:t>    - Access to JWICS </a:t>
            </a:r>
          </a:p>
          <a:p>
            <a:r>
              <a:rPr lang="en-US" sz="1800" dirty="0"/>
              <a:t>    - Must have PKI certificate prior to nomination</a:t>
            </a:r>
          </a:p>
          <a:p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  SC Nomination Info – Name/SSN/Duty position/Location (City/State) or (Camp/Country) &amp; Justification</a:t>
            </a:r>
          </a:p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/>
              <a:t>  Forward to the SCI Policy Staff for action via JWICS:</a:t>
            </a:r>
          </a:p>
          <a:p>
            <a:r>
              <a:rPr lang="en-US" sz="1800" dirty="0"/>
              <a:t>    - </a:t>
            </a:r>
            <a:r>
              <a:rPr lang="en-US" sz="1800" dirty="0">
                <a:hlinkClick r:id="rId3"/>
              </a:rPr>
              <a:t>oataycr@dami.ic.gov</a:t>
            </a:r>
            <a:endParaRPr lang="en-US" sz="1800" dirty="0"/>
          </a:p>
          <a:p>
            <a:r>
              <a:rPr lang="en-US" sz="1800" dirty="0"/>
              <a:t>    - </a:t>
            </a:r>
            <a:r>
              <a:rPr lang="en-US" sz="1800" dirty="0" smtClean="0">
                <a:hlinkClick r:id="rId4"/>
              </a:rPr>
              <a:t>oamcccx@dami.ic.gov</a:t>
            </a:r>
            <a:endParaRPr lang="en-US" sz="18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A707E6-96AF-4D55-BABB-D82D5B745A1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UNCLASSIFIED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88A4-D0CE-448C-9737-4D062AC508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14181"/>
            <a:ext cx="7848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UNCLASSIFIED</a:t>
            </a:r>
          </a:p>
          <a:p>
            <a:pPr algn="ctr"/>
            <a:r>
              <a:rPr lang="en-US" dirty="0" smtClean="0"/>
              <a:t>Army Protection Program Assessment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228600" y="1219197"/>
          <a:ext cx="8763000" cy="5029205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2921000"/>
                <a:gridCol w="2921000"/>
                <a:gridCol w="2921000"/>
              </a:tblGrid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DATES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USARNORTH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San Antonio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TX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7-10 </a:t>
                      </a:r>
                      <a:r>
                        <a:rPr lang="en-US" sz="180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Feb </a:t>
                      </a:r>
                      <a:r>
                        <a:rPr lang="en-US" sz="180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63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USACIDC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MCB Quantico, VA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24 -27 Apr</a:t>
                      </a: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TRADOC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Langley-Eustis, VA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1-4 May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Huntsville, 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19-22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MEDCOM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JB San Antonio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TX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17-20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Jul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USARAF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Vicenza, Italy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14-17 Aug 12 </a:t>
                      </a:r>
                    </a:p>
                  </a:txBody>
                  <a:tcPr anchor="ctr"/>
                </a:tc>
              </a:tr>
              <a:tr h="7990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USAREUR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Heidelberg/Wiesbaden, Germany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21-24 Aug 12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ATEC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Aberdeen PG, MD</a:t>
                      </a:r>
                      <a:endParaRPr 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11-14 Sep 12</a:t>
                      </a:r>
                    </a:p>
                  </a:txBody>
                  <a:tcPr anchor="ctr"/>
                </a:tc>
              </a:tr>
              <a:tr h="46296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ARCYBER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(SAV)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Ft Belvoir,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VA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25-28 Sep 12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357563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FE6B90-86A8-476D-B16D-103139A784D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147763" y="0"/>
            <a:ext cx="7086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SCI Policy Contact Info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914400" y="1282700"/>
            <a:ext cx="7239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Cliff McCoy, Chief </a:t>
            </a:r>
          </a:p>
          <a:p>
            <a:pPr algn="ctr"/>
            <a:r>
              <a:rPr lang="en-US" sz="2400" dirty="0"/>
              <a:t>NIPRNET:  </a:t>
            </a:r>
            <a:r>
              <a:rPr lang="en-US" sz="2400" dirty="0" smtClean="0">
                <a:hlinkClick r:id="rId3"/>
              </a:rPr>
              <a:t>clifford.mccoy.civ@mail.mil</a:t>
            </a:r>
            <a:endParaRPr lang="en-US" sz="2400" dirty="0"/>
          </a:p>
          <a:p>
            <a:pPr algn="ctr"/>
            <a:r>
              <a:rPr lang="en-US" sz="2400" dirty="0"/>
              <a:t>SIPRNET:  </a:t>
            </a:r>
            <a:r>
              <a:rPr lang="en-US" sz="2400" dirty="0">
                <a:hlinkClick r:id="rId4"/>
              </a:rPr>
              <a:t>clifford.mccoy@us.army.smil.mil</a:t>
            </a:r>
            <a:endParaRPr lang="en-US" sz="2400" dirty="0"/>
          </a:p>
          <a:p>
            <a:pPr algn="ctr"/>
            <a:r>
              <a:rPr lang="en-US" sz="2400" dirty="0"/>
              <a:t>JWICS:  </a:t>
            </a:r>
            <a:r>
              <a:rPr lang="en-US" sz="2400" dirty="0">
                <a:hlinkClick r:id="rId5"/>
              </a:rPr>
              <a:t>oamcccx@dami.ic.gov</a:t>
            </a:r>
            <a:endParaRPr lang="en-US" sz="2400" dirty="0"/>
          </a:p>
          <a:p>
            <a:pPr algn="ctr"/>
            <a:r>
              <a:rPr lang="en-US" sz="2400" dirty="0"/>
              <a:t>(703) 695-3041, DSN 225-3041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Chalyndria (Lyn) Taylor, Deputy</a:t>
            </a:r>
          </a:p>
          <a:p>
            <a:pPr algn="ctr"/>
            <a:r>
              <a:rPr lang="en-US" sz="2400" dirty="0"/>
              <a:t>NIPRNET: </a:t>
            </a:r>
            <a:r>
              <a:rPr lang="en-US" sz="2400" dirty="0" smtClean="0">
                <a:hlinkClick r:id="rId6"/>
              </a:rPr>
              <a:t>chalyndria.r.taylor.civ</a:t>
            </a:r>
            <a:r>
              <a:rPr lang="en-US" sz="2400" dirty="0" smtClean="0">
                <a:solidFill>
                  <a:srgbClr val="FF0000"/>
                </a:solidFill>
                <a:hlinkClick r:id="rId6"/>
              </a:rPr>
              <a:t>@mail.mil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/>
              <a:t>SIPRNET</a:t>
            </a:r>
            <a:r>
              <a:rPr lang="en-US" sz="2400" dirty="0"/>
              <a:t>: </a:t>
            </a:r>
            <a:r>
              <a:rPr lang="en-US" sz="2400" dirty="0">
                <a:hlinkClick r:id="rId7"/>
              </a:rPr>
              <a:t>chalyndria.taylor@dami.army.smil.mil</a:t>
            </a:r>
            <a:endParaRPr lang="en-US" sz="2400" dirty="0"/>
          </a:p>
          <a:p>
            <a:pPr algn="ctr"/>
            <a:r>
              <a:rPr lang="en-US" sz="2400" dirty="0"/>
              <a:t>JWICS: </a:t>
            </a:r>
            <a:r>
              <a:rPr lang="en-US" sz="2400" dirty="0">
                <a:hlinkClick r:id="rId8"/>
              </a:rPr>
              <a:t>oataycr@dami.ic.gov</a:t>
            </a:r>
            <a:endParaRPr lang="en-US" sz="2400" dirty="0"/>
          </a:p>
          <a:p>
            <a:pPr algn="ctr"/>
            <a:r>
              <a:rPr lang="en-US" sz="2400" dirty="0"/>
              <a:t>(703) 695-3054, DSN 225-3054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/>
          <p:cNvSpPr txBox="1">
            <a:spLocks noGrp="1"/>
          </p:cNvSpPr>
          <p:nvPr/>
        </p:nvSpPr>
        <p:spPr bwMode="auto">
          <a:xfrm>
            <a:off x="3357563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UNCLASSIFIED</a:t>
            </a:r>
          </a:p>
        </p:txBody>
      </p:sp>
      <p:sp>
        <p:nvSpPr>
          <p:cNvPr id="14339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7F0DFAA-B796-44B2-ACA2-57F76965A661}" type="slidenum">
              <a:rPr lang="en-US" sz="1400"/>
              <a:pPr algn="r"/>
              <a:t>15</a:t>
            </a:fld>
            <a:endParaRPr lang="en-US" sz="140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147763" y="0"/>
            <a:ext cx="7086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Questions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914400" y="2322513"/>
            <a:ext cx="7239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/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67075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438400" y="0"/>
            <a:ext cx="411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AGENDA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81000" y="1176338"/>
            <a:ext cx="8382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600" dirty="0"/>
              <a:t>  Welcome/Introduction/Remarks </a:t>
            </a:r>
          </a:p>
          <a:p>
            <a:pPr>
              <a:buFont typeface="Arial" charset="0"/>
              <a:buChar char="•"/>
            </a:pPr>
            <a:r>
              <a:rPr lang="en-US" sz="1600" dirty="0" smtClean="0"/>
              <a:t>  Policy </a:t>
            </a:r>
            <a:r>
              <a:rPr lang="en-US" sz="1600" dirty="0"/>
              <a:t>Updates</a:t>
            </a:r>
          </a:p>
          <a:p>
            <a:r>
              <a:rPr lang="en-US" sz="1600" dirty="0"/>
              <a:t>      </a:t>
            </a:r>
            <a:r>
              <a:rPr lang="en-US" sz="1600" dirty="0" smtClean="0"/>
              <a:t>- AR </a:t>
            </a:r>
            <a:r>
              <a:rPr lang="en-US" sz="1600" dirty="0" smtClean="0"/>
              <a:t>380-28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  * Army SSO Review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  * ICIDS IV Fielding/changes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  * </a:t>
            </a:r>
            <a:r>
              <a:rPr lang="en-US" sz="1600" dirty="0" smtClean="0"/>
              <a:t>CSE - ACAVS improvements/Contract Monitor Training </a:t>
            </a:r>
          </a:p>
          <a:p>
            <a:r>
              <a:rPr lang="en-US" sz="1600" dirty="0" smtClean="0"/>
              <a:t>	(LaTonia Garrett, Chief, CSE INSCOM) </a:t>
            </a:r>
          </a:p>
          <a:p>
            <a:r>
              <a:rPr lang="en-US" sz="1600" dirty="0" smtClean="0"/>
              <a:t>        * </a:t>
            </a:r>
            <a:r>
              <a:rPr lang="en-US" sz="1600" dirty="0" smtClean="0"/>
              <a:t>T-SCIF Training Development at </a:t>
            </a:r>
            <a:r>
              <a:rPr lang="en-US" sz="1600" dirty="0" smtClean="0"/>
              <a:t>DSS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  * Army Protection Program Assessment (APPA) (Paul Watkins/Cliff McCoy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   </a:t>
            </a:r>
            <a:r>
              <a:rPr lang="en-US" sz="1600" dirty="0" smtClean="0"/>
              <a:t>* SCI Policy Portal/Website</a:t>
            </a:r>
            <a:endParaRPr lang="en-US" sz="1600" dirty="0"/>
          </a:p>
          <a:p>
            <a:r>
              <a:rPr lang="en-US" sz="1600" dirty="0"/>
              <a:t>      - DoD </a:t>
            </a:r>
            <a:r>
              <a:rPr lang="en-US" sz="1600" dirty="0" smtClean="0"/>
              <a:t>5105.21-M-1</a:t>
            </a:r>
          </a:p>
          <a:p>
            <a:r>
              <a:rPr lang="en-US" sz="1600" dirty="0" smtClean="0"/>
              <a:t>         * </a:t>
            </a:r>
            <a:r>
              <a:rPr lang="en-US" sz="1600" dirty="0" smtClean="0"/>
              <a:t>DIA’s Certified SCIF Inspector </a:t>
            </a:r>
            <a:r>
              <a:rPr lang="en-US" sz="1600" dirty="0" smtClean="0"/>
              <a:t>Program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   * </a:t>
            </a:r>
            <a:r>
              <a:rPr lang="en-US" sz="1600" dirty="0" smtClean="0"/>
              <a:t>IC </a:t>
            </a:r>
            <a:r>
              <a:rPr lang="en-US" sz="1600" dirty="0" smtClean="0">
                <a:solidFill>
                  <a:schemeClr val="tx2"/>
                </a:solidFill>
              </a:rPr>
              <a:t>Tech</a:t>
            </a:r>
            <a:r>
              <a:rPr lang="en-US" sz="1600" dirty="0" smtClean="0"/>
              <a:t> Specs for ICD/ICS 705 version 1.2 dated 23 Apr 2012</a:t>
            </a:r>
            <a:endParaRPr lang="en-US" sz="1600" dirty="0"/>
          </a:p>
          <a:p>
            <a:r>
              <a:rPr lang="en-US" sz="1600" dirty="0"/>
              <a:t>      </a:t>
            </a:r>
            <a:r>
              <a:rPr lang="en-US" sz="1600" dirty="0" smtClean="0"/>
              <a:t>   * Annual Self Inspection Roll up (30 Sep) and Annual SCI Report (1 Nov)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Training    </a:t>
            </a:r>
          </a:p>
          <a:p>
            <a:r>
              <a:rPr lang="en-US" sz="1600" dirty="0" smtClean="0"/>
              <a:t> </a:t>
            </a:r>
            <a:r>
              <a:rPr lang="en-US" sz="1600" dirty="0" smtClean="0"/>
              <a:t>     - </a:t>
            </a:r>
            <a:r>
              <a:rPr lang="en-US" sz="1600" dirty="0" smtClean="0"/>
              <a:t>SCI </a:t>
            </a:r>
            <a:r>
              <a:rPr lang="en-US" sz="1600" dirty="0" smtClean="0"/>
              <a:t>Security Refresher Course</a:t>
            </a:r>
          </a:p>
          <a:p>
            <a:r>
              <a:rPr lang="en-US" sz="1600" dirty="0" smtClean="0"/>
              <a:t>      </a:t>
            </a:r>
            <a:r>
              <a:rPr lang="en-US" sz="1600" dirty="0" smtClean="0"/>
              <a:t>- DoD SCI Security Officials Training</a:t>
            </a:r>
          </a:p>
          <a:p>
            <a:r>
              <a:rPr lang="en-US" sz="1600" dirty="0" smtClean="0"/>
              <a:t>      - DNI Security Education &amp; Training Program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Scattered </a:t>
            </a:r>
            <a:r>
              <a:rPr lang="en-US" sz="1600" dirty="0"/>
              <a:t>Castles </a:t>
            </a:r>
            <a:r>
              <a:rPr lang="en-US" sz="1600" dirty="0" smtClean="0"/>
              <a:t>Program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  </a:t>
            </a:r>
          </a:p>
          <a:p>
            <a:pPr>
              <a:buFont typeface="Arial" charset="0"/>
              <a:buChar char="•"/>
            </a:pPr>
            <a:endParaRPr lang="en-US" sz="2400" dirty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E2814D-0911-46D7-B5E8-1B4A4DFA288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1800" b="1" dirty="0"/>
              <a:t>AR 380-28 </a:t>
            </a:r>
            <a:r>
              <a:rPr lang="en-US" sz="1800" b="1" dirty="0" smtClean="0"/>
              <a:t>(In </a:t>
            </a:r>
            <a:r>
              <a:rPr lang="en-US" sz="1800" b="1" dirty="0"/>
              <a:t>DRAFT)</a:t>
            </a:r>
          </a:p>
          <a:p>
            <a:r>
              <a:rPr lang="en-US" sz="1800" dirty="0" smtClean="0"/>
              <a:t>    </a:t>
            </a:r>
            <a:r>
              <a:rPr lang="en-US" sz="1800" dirty="0"/>
              <a:t>- </a:t>
            </a:r>
            <a:r>
              <a:rPr lang="en-US" sz="1800" dirty="0" smtClean="0"/>
              <a:t>Language is being changed to reflect Army specific requirements and will not repeat DoD or DNI stated policies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   - This allows for rapid changes of AR in the future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DRAFT AR will be submitted into the formal Publications process within 30 days </a:t>
            </a:r>
            <a:endParaRPr lang="en-US" sz="1800" dirty="0"/>
          </a:p>
          <a:p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600" b="1" dirty="0"/>
              <a:t> </a:t>
            </a:r>
            <a:r>
              <a:rPr lang="en-US" sz="1800" b="1" dirty="0" smtClean="0"/>
              <a:t>Army SSO Review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Review</a:t>
            </a:r>
            <a:r>
              <a:rPr lang="en-US" sz="1800" dirty="0" smtClean="0"/>
              <a:t>, analyze and assess Special Security Office (SSO) related policies, regulatory guidance and </a:t>
            </a:r>
            <a:r>
              <a:rPr lang="en-US" sz="1800" dirty="0" smtClean="0"/>
              <a:t>functions 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Identify </a:t>
            </a:r>
            <a:r>
              <a:rPr lang="en-US" sz="1800" dirty="0" smtClean="0"/>
              <a:t>best practices and efficiencies that may be applied to the Army with an enterprise </a:t>
            </a:r>
            <a:r>
              <a:rPr lang="en-US" sz="1800" dirty="0" smtClean="0"/>
              <a:t>approach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Solicit Command input and participation during the review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Integrated Commercial Intrusion Detection System (ICIDS- IV)</a:t>
            </a:r>
          </a:p>
          <a:p>
            <a:r>
              <a:rPr lang="en-US" sz="1800" b="1" dirty="0" smtClean="0"/>
              <a:t>    </a:t>
            </a:r>
            <a:r>
              <a:rPr lang="en-US" sz="1800" dirty="0" smtClean="0"/>
              <a:t>- Used by Security and Law Enforcement agencies at DoD facilities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Standard Intrusion Detection Capability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- Currently does not include Access Control System(Working w/PM and OPMG to address concern and cost) </a:t>
            </a:r>
            <a:endParaRPr lang="en-US" sz="1800" dirty="0" smtClean="0"/>
          </a:p>
          <a:p>
            <a:endParaRPr lang="en-US" sz="2000" dirty="0"/>
          </a:p>
          <a:p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3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CSE INSCOM– ACAVS Improvements/Training</a:t>
            </a:r>
          </a:p>
          <a:p>
            <a:endParaRPr lang="en-US" sz="1800" b="1" dirty="0"/>
          </a:p>
          <a:p>
            <a:r>
              <a:rPr lang="en-US" sz="1800" dirty="0" smtClean="0"/>
              <a:t>     </a:t>
            </a:r>
            <a:r>
              <a:rPr lang="en-US" sz="1800" dirty="0" smtClean="0"/>
              <a:t>- </a:t>
            </a:r>
            <a:r>
              <a:rPr lang="en-US" sz="1800" dirty="0" smtClean="0"/>
              <a:t>ACAVS is being upgraded to improve day to day business operations for SCI contracting </a:t>
            </a:r>
          </a:p>
          <a:p>
            <a:r>
              <a:rPr lang="en-US" sz="1800" dirty="0" smtClean="0"/>
              <a:t>     - ACAVS renamed “Army Centralized Contracts &amp; Security” (ACCS) Portal</a:t>
            </a:r>
          </a:p>
          <a:p>
            <a:r>
              <a:rPr lang="en-US" sz="1800" dirty="0" smtClean="0"/>
              <a:t>     - SSO's must have a group (NIPRNET) e-mail address </a:t>
            </a:r>
          </a:p>
          <a:p>
            <a:r>
              <a:rPr lang="en-US" sz="1800" dirty="0" smtClean="0"/>
              <a:t>     - SSO's must register in ACCS </a:t>
            </a:r>
          </a:p>
          <a:p>
            <a:r>
              <a:rPr lang="en-US" sz="1800" dirty="0" smtClean="0"/>
              <a:t>     - Organizational Industrial Security Rep/Specialist will need to register in ACCS to monitor and certify prime/sub DD254‘s</a:t>
            </a:r>
          </a:p>
          <a:p>
            <a:r>
              <a:rPr lang="en-US" sz="1800" dirty="0" smtClean="0"/>
              <a:t>     </a:t>
            </a:r>
            <a:r>
              <a:rPr lang="en-US" sz="1800" dirty="0" smtClean="0"/>
              <a:t>- </a:t>
            </a:r>
            <a:r>
              <a:rPr lang="en-US" sz="1800" dirty="0" smtClean="0"/>
              <a:t>Mandatory requirement for each command to have a primary and</a:t>
            </a:r>
          </a:p>
          <a:p>
            <a:r>
              <a:rPr lang="en-US" sz="1800" dirty="0" smtClean="0"/>
              <a:t>alternate Contract Monitor (CM) for each Army SCI </a:t>
            </a:r>
            <a:r>
              <a:rPr lang="en-US" sz="1800" dirty="0" smtClean="0"/>
              <a:t>contract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Courier orders will be handled at the Command SSO level. FSO's/CSSO's will have the ability to generate courier orders in ACCS, however the letter will be vetted through the CM for approval and signature.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Incorporating CSE business improvements into SCI Contractor Handbook 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Requesting volunteers for the pilot of the ACCS </a:t>
            </a:r>
            <a:r>
              <a:rPr lang="en-US" sz="1800" dirty="0" smtClean="0"/>
              <a:t>system</a:t>
            </a:r>
          </a:p>
          <a:p>
            <a:endParaRPr lang="en-US" sz="1800" dirty="0" smtClean="0"/>
          </a:p>
          <a:p>
            <a:r>
              <a:rPr lang="en-US" sz="1800" dirty="0" smtClean="0"/>
              <a:t>*Local/Regional Training information is available on current ACAVs homepage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4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T-SCIF Training Development</a:t>
            </a:r>
          </a:p>
          <a:p>
            <a:r>
              <a:rPr lang="en-US" sz="1800" dirty="0" smtClean="0"/>
              <a:t>     </a:t>
            </a:r>
            <a:r>
              <a:rPr lang="en-US" sz="1800" dirty="0" smtClean="0"/>
              <a:t>- Training modules </a:t>
            </a:r>
            <a:r>
              <a:rPr lang="en-US" sz="1800" dirty="0" smtClean="0"/>
              <a:t>for SSOs/SSRs in development at Defense </a:t>
            </a:r>
            <a:r>
              <a:rPr lang="en-US" sz="1800" dirty="0" smtClean="0"/>
              <a:t>Security Service, Center of Development for Security Excellence 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 - BETA </a:t>
            </a:r>
            <a:r>
              <a:rPr lang="en-US" sz="1800" dirty="0" smtClean="0"/>
              <a:t>testing </a:t>
            </a:r>
            <a:r>
              <a:rPr lang="en-US" sz="1800" dirty="0" smtClean="0"/>
              <a:t>1-14 </a:t>
            </a:r>
            <a:r>
              <a:rPr lang="en-US" sz="1800" dirty="0" smtClean="0"/>
              <a:t>May 2012, with tentative </a:t>
            </a:r>
            <a:r>
              <a:rPr lang="en-US" sz="1800" dirty="0" smtClean="0"/>
              <a:t>launch in Jun/Jul 2012</a:t>
            </a:r>
            <a:endParaRPr lang="en-US" sz="1800" dirty="0" smtClean="0"/>
          </a:p>
          <a:p>
            <a:r>
              <a:rPr lang="en-US" sz="1800" dirty="0" smtClean="0"/>
              <a:t>     - Will eventually become a mandatory requirement for SSO/SSRs </a:t>
            </a:r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Army Protection Program Assessment visit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 - Review of pre-approved Security Benchmarks for SCI Program, Personnel and  Information Security and Foreign Disclosure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 - G-2 assessors (Paul Watkins/Cliff McCoy)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    - APPA FY12 schedule (AMC 19-22 Jun)</a:t>
            </a:r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SCI Policy Portals on </a:t>
            </a:r>
            <a:r>
              <a:rPr lang="en-US" sz="1800" b="1" dirty="0" smtClean="0"/>
              <a:t>NIPRNET/AKO </a:t>
            </a:r>
            <a:endParaRPr lang="en-US" sz="1800" b="1" dirty="0" smtClean="0"/>
          </a:p>
          <a:p>
            <a:endParaRPr lang="en-US" sz="1800" dirty="0" smtClean="0"/>
          </a:p>
          <a:p>
            <a:r>
              <a:rPr lang="en-US" sz="1800" dirty="0" smtClean="0"/>
              <a:t>    - Contains latest SCI Policy updates</a:t>
            </a:r>
          </a:p>
          <a:p>
            <a:r>
              <a:rPr lang="en-US" sz="1800" dirty="0" smtClean="0"/>
              <a:t>    - </a:t>
            </a:r>
            <a:r>
              <a:rPr lang="en-US" sz="1800" dirty="0" smtClean="0">
                <a:hlinkClick r:id="rId3"/>
              </a:rPr>
              <a:t>www.dami.army.pentagon.mil/site/SCI</a:t>
            </a:r>
            <a:endParaRPr lang="en-US" sz="1800" dirty="0" smtClean="0"/>
          </a:p>
          <a:p>
            <a:r>
              <a:rPr lang="en-US" sz="1800" dirty="0" smtClean="0"/>
              <a:t>    - </a:t>
            </a:r>
            <a:r>
              <a:rPr lang="en-US" sz="1800" dirty="0" smtClean="0">
                <a:hlinkClick r:id="rId4"/>
              </a:rPr>
              <a:t>https://www.us.army.mil/suite/page/656165</a:t>
            </a:r>
            <a:endParaRPr lang="en-US" sz="1800" dirty="0" smtClean="0"/>
          </a:p>
          <a:p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5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400"/>
          </a:p>
          <a:p>
            <a:pPr algn="ctr"/>
            <a:r>
              <a:rPr lang="en-US" sz="1400"/>
              <a:t>UNCLASSIFIED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22550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UNCLASSIFIED</a:t>
            </a:r>
          </a:p>
          <a:p>
            <a:pPr algn="ctr"/>
            <a:r>
              <a:rPr lang="en-US" dirty="0"/>
              <a:t>POLICY UPDATES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1000" y="1304925"/>
            <a:ext cx="8229600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/>
              <a:t> </a:t>
            </a:r>
            <a:r>
              <a:rPr lang="en-US" sz="1800" b="1" dirty="0" smtClean="0"/>
              <a:t>DoD 5105.21(DRAFT/formally M-1) </a:t>
            </a:r>
            <a:endParaRPr lang="en-US" sz="1800" dirty="0" smtClean="0"/>
          </a:p>
          <a:p>
            <a:r>
              <a:rPr lang="en-US" sz="1800" dirty="0" smtClean="0"/>
              <a:t>     - In Legal Sufficiency Phase as of 11 May 2012…Expected to be signed and distributed within 30-60 days</a:t>
            </a:r>
          </a:p>
          <a:p>
            <a:endParaRPr lang="en-US" sz="1800" dirty="0" smtClean="0"/>
          </a:p>
          <a:p>
            <a:r>
              <a:rPr lang="en-US" sz="1800" dirty="0" smtClean="0"/>
              <a:t>     -  Volume 1, Administration of Information and Information Systems Security</a:t>
            </a:r>
          </a:p>
          <a:p>
            <a:r>
              <a:rPr lang="en-US" sz="1800" dirty="0" smtClean="0"/>
              <a:t>     -  Volume 2, Administration of Physical Security, Visitor Control and Technical Security</a:t>
            </a:r>
          </a:p>
          <a:p>
            <a:r>
              <a:rPr lang="en-US" sz="1800" dirty="0" smtClean="0"/>
              <a:t>     -  Volume 3, Administration of Personnel Security, Industrial Security and Special Activities </a:t>
            </a:r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DIA’s Certified SCIF Inspector Program</a:t>
            </a:r>
          </a:p>
          <a:p>
            <a:r>
              <a:rPr lang="en-US" sz="2000" dirty="0" smtClean="0"/>
              <a:t>     - </a:t>
            </a:r>
            <a:r>
              <a:rPr lang="en-US" sz="1800" dirty="0" smtClean="0"/>
              <a:t>ACOM, ASCC, or DRU SCI Program Manager 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Fill out CSI request form that can be obtained by contacting the SCI Policy office </a:t>
            </a:r>
            <a:r>
              <a:rPr lang="en-US" sz="1800" dirty="0" smtClean="0"/>
              <a:t>or </a:t>
            </a:r>
            <a:r>
              <a:rPr lang="en-US" sz="1800" dirty="0" smtClean="0"/>
              <a:t>via the SCI Policy webpage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At least one year experience in field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Attended DoD SCI Security Officials Course or similar course</a:t>
            </a:r>
          </a:p>
          <a:p>
            <a:r>
              <a:rPr lang="en-US" sz="1800" dirty="0" smtClean="0"/>
              <a:t>     - </a:t>
            </a:r>
            <a:r>
              <a:rPr lang="en-US" sz="1800" dirty="0" smtClean="0"/>
              <a:t>Attended Physical Security Course/ICD 705 Physical Security Course or similar course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   </a:t>
            </a:r>
          </a:p>
          <a:p>
            <a:r>
              <a:rPr lang="en-US" sz="2000" dirty="0"/>
              <a:t>    </a:t>
            </a:r>
          </a:p>
          <a:p>
            <a:endParaRPr lang="en-US" sz="2000" dirty="0"/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99A7D0-4B40-4E54-86F3-3350BCC0FAE7}" type="slidenum">
              <a:rPr lang="en-US" sz="1400"/>
              <a:pPr algn="r"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UNCLASSIFIED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600325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POLICY UPDATES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81000" y="912813"/>
            <a:ext cx="8382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sz="1800" dirty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IC Technical Specifications for ICD/ICS 705 (Signed 23 Apr 2012)/</a:t>
            </a:r>
            <a:r>
              <a:rPr lang="en-US" sz="1800" b="1" dirty="0" err="1" smtClean="0"/>
              <a:t>Ver</a:t>
            </a:r>
            <a:r>
              <a:rPr lang="en-US" sz="1800" b="1" dirty="0" smtClean="0"/>
              <a:t> 1.2</a:t>
            </a:r>
          </a:p>
          <a:p>
            <a:r>
              <a:rPr lang="en-US" sz="1800" dirty="0" smtClean="0"/>
              <a:t>    - See summary of changes attached</a:t>
            </a:r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 smtClean="0"/>
              <a:t>   - </a:t>
            </a:r>
            <a:r>
              <a:rPr lang="en-US" sz="1800" dirty="0" smtClean="0"/>
              <a:t>DIA </a:t>
            </a:r>
            <a:r>
              <a:rPr lang="en-US" sz="1800" dirty="0"/>
              <a:t>Implementation of ICD 705 and IC Tech Specs</a:t>
            </a:r>
          </a:p>
          <a:p>
            <a:r>
              <a:rPr lang="en-US" sz="1800" dirty="0" smtClean="0"/>
              <a:t>    </a:t>
            </a:r>
            <a:r>
              <a:rPr lang="en-US" sz="1800" dirty="0"/>
              <a:t>- Accreditation/Delegation </a:t>
            </a:r>
            <a:r>
              <a:rPr lang="en-US" sz="1800" dirty="0" smtClean="0"/>
              <a:t>Authorities</a:t>
            </a:r>
          </a:p>
          <a:p>
            <a:endParaRPr lang="en-US" sz="1800" dirty="0"/>
          </a:p>
          <a:p>
            <a:r>
              <a:rPr lang="en-US" sz="1800" dirty="0" smtClean="0"/>
              <a:t>    </a:t>
            </a:r>
            <a:r>
              <a:rPr lang="en-US" sz="1800" dirty="0"/>
              <a:t>- Implementation Timelines</a:t>
            </a:r>
          </a:p>
          <a:p>
            <a:r>
              <a:rPr lang="en-US" sz="1800" dirty="0" smtClean="0"/>
              <a:t>       </a:t>
            </a:r>
            <a:r>
              <a:rPr lang="en-US" sz="1800" dirty="0"/>
              <a:t>- SCIFs accredited as of NOV 2010 apply DCID 6/9 standards</a:t>
            </a:r>
          </a:p>
          <a:p>
            <a:r>
              <a:rPr lang="en-US" sz="1800" dirty="0"/>
              <a:t>       - Active construction projects unless previously directed apply DCID 6/9</a:t>
            </a:r>
          </a:p>
          <a:p>
            <a:r>
              <a:rPr lang="en-US" sz="1800" dirty="0"/>
              <a:t>       - Construction projects beyond 60% DESIGN unless previously directed apply DCID 6/9 standards as a baseline</a:t>
            </a:r>
          </a:p>
          <a:p>
            <a:r>
              <a:rPr lang="en-US" sz="1800" dirty="0"/>
              <a:t>       - Construction projects at less than 60% DESIGN apply ICD 705, ICS 705-1,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   - ICS </a:t>
            </a:r>
            <a:r>
              <a:rPr lang="en-US" sz="1800" dirty="0"/>
              <a:t>705-2 and IC Tech </a:t>
            </a:r>
            <a:r>
              <a:rPr lang="en-US" sz="1800" dirty="0" smtClean="0"/>
              <a:t>Specs</a:t>
            </a:r>
            <a:endParaRPr lang="en-US" sz="1800" dirty="0"/>
          </a:p>
          <a:p>
            <a:r>
              <a:rPr lang="en-US" sz="1800" dirty="0" smtClean="0"/>
              <a:t>       - Inspections/Self-Inspections </a:t>
            </a:r>
            <a:r>
              <a:rPr lang="en-US" sz="1800" dirty="0"/>
              <a:t>and Oversight/DIA Business process changes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</a:t>
            </a:r>
            <a:r>
              <a:rPr lang="en-US" sz="1800" b="1" dirty="0" smtClean="0"/>
              <a:t>Annual Reports -</a:t>
            </a:r>
            <a:r>
              <a:rPr lang="en-US" sz="1800" dirty="0" smtClean="0"/>
              <a:t> Self Inspection Roll up (30 Sep), and Annual SCI Report (1 Nov) </a:t>
            </a:r>
            <a:endParaRPr lang="en-US" sz="1800" dirty="0"/>
          </a:p>
          <a:p>
            <a:r>
              <a:rPr lang="en-US" sz="1800" dirty="0"/>
              <a:t>     </a:t>
            </a:r>
          </a:p>
          <a:p>
            <a:r>
              <a:rPr lang="en-US" sz="1800" dirty="0"/>
              <a:t>           </a:t>
            </a:r>
          </a:p>
          <a:p>
            <a:r>
              <a:rPr lang="en-US" sz="1800" dirty="0"/>
              <a:t>       </a:t>
            </a:r>
          </a:p>
          <a:p>
            <a:r>
              <a:rPr lang="en-US" sz="1800" dirty="0"/>
              <a:t> </a:t>
            </a:r>
          </a:p>
        </p:txBody>
      </p:sp>
      <p:sp>
        <p:nvSpPr>
          <p:cNvPr id="614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5063340-DF13-4AB7-85D7-B6F9F28AB942}" type="slidenum">
              <a:rPr lang="en-US" sz="1400"/>
              <a:pPr algn="r"/>
              <a:t>7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17900" y="6245225"/>
            <a:ext cx="2895600" cy="476250"/>
          </a:xfrm>
          <a:noFill/>
        </p:spPr>
        <p:txBody>
          <a:bodyPr/>
          <a:lstStyle/>
          <a:p>
            <a:r>
              <a:rPr lang="en-US" smtClean="0"/>
              <a:t>UNCLASSIFIED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600325" y="0"/>
            <a:ext cx="441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UNCLASSIFIED</a:t>
            </a:r>
          </a:p>
          <a:p>
            <a:pPr algn="ctr"/>
            <a:r>
              <a:rPr lang="en-US"/>
              <a:t>POLICY UPDATES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81000" y="698500"/>
            <a:ext cx="8382000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sz="2400" dirty="0"/>
          </a:p>
          <a:p>
            <a:endParaRPr lang="en-US" sz="1800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 </a:t>
            </a:r>
            <a:r>
              <a:rPr lang="en-US" sz="1800" b="1" dirty="0" smtClean="0"/>
              <a:t>SCI </a:t>
            </a:r>
            <a:r>
              <a:rPr lang="en-US" sz="1800" b="1" dirty="0"/>
              <a:t>Refresher Training </a:t>
            </a:r>
            <a:r>
              <a:rPr lang="en-US" sz="1800" b="1" dirty="0" smtClean="0"/>
              <a:t>Course </a:t>
            </a:r>
            <a:r>
              <a:rPr lang="en-US" sz="1800" b="1" dirty="0"/>
              <a:t>for </a:t>
            </a:r>
            <a:r>
              <a:rPr lang="en-US" sz="1800" b="1" dirty="0" smtClean="0"/>
              <a:t>SSOs/SSRs </a:t>
            </a:r>
            <a:r>
              <a:rPr lang="en-US" sz="1800" dirty="0" smtClean="0"/>
              <a:t>(SCI100.16)</a:t>
            </a:r>
            <a:r>
              <a:rPr lang="en-US" sz="1800" dirty="0" smtClean="0">
                <a:hlinkClick r:id="rId3"/>
              </a:rPr>
              <a:t> @ www.dss.mil/STEPP</a:t>
            </a:r>
            <a:endParaRPr lang="en-US" sz="1800" dirty="0"/>
          </a:p>
          <a:p>
            <a:r>
              <a:rPr lang="en-US" sz="1800" dirty="0" smtClean="0"/>
              <a:t>        - Launched 22 Jul 11</a:t>
            </a:r>
          </a:p>
          <a:p>
            <a:r>
              <a:rPr lang="en-US" sz="1800" dirty="0" smtClean="0"/>
              <a:t>        - Modules </a:t>
            </a:r>
            <a:r>
              <a:rPr lang="en-US" sz="1800" dirty="0"/>
              <a:t>that cover the following:</a:t>
            </a:r>
          </a:p>
          <a:p>
            <a:r>
              <a:rPr lang="en-US" sz="1800" dirty="0"/>
              <a:t>        </a:t>
            </a:r>
            <a:r>
              <a:rPr lang="en-US" sz="1800" dirty="0" smtClean="0"/>
              <a:t>   - </a:t>
            </a:r>
            <a:r>
              <a:rPr lang="en-US" sz="1800" dirty="0"/>
              <a:t>SCI Fundamentals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SCI Control Systems and Markings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Protecting SCI</a:t>
            </a:r>
          </a:p>
          <a:p>
            <a:r>
              <a:rPr lang="en-US" sz="1800" dirty="0"/>
              <a:t>       </a:t>
            </a:r>
            <a:r>
              <a:rPr lang="en-US" sz="1800" dirty="0" smtClean="0"/>
              <a:t>    </a:t>
            </a:r>
            <a:r>
              <a:rPr lang="en-US" sz="1800" dirty="0"/>
              <a:t>- SCI Reporting Requirements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- Successful completion of course will be required for all newly appointed </a:t>
            </a:r>
            <a:r>
              <a:rPr lang="en-US" sz="1800" dirty="0" smtClean="0"/>
              <a:t>SSOs/SSRs</a:t>
            </a:r>
          </a:p>
          <a:p>
            <a:endParaRPr lang="en-US" sz="1800" dirty="0" smtClean="0"/>
          </a:p>
          <a:p>
            <a:r>
              <a:rPr lang="en-US" sz="1800" dirty="0" smtClean="0"/>
              <a:t>        - As of Mar 2012, approx 1100 personnel have successfully completed the course, this includes Army, Navy, Air Force, Marines, and other</a:t>
            </a:r>
          </a:p>
          <a:p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smtClean="0"/>
              <a:t>    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2000" dirty="0"/>
              <a:t>    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 </a:t>
            </a:r>
          </a:p>
          <a:p>
            <a:r>
              <a:rPr lang="en-US" sz="2400" dirty="0"/>
              <a:t>    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EE0BA-D531-4E40-8BE1-EA1992FF1B3B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 txBox="1">
            <a:spLocks noGrp="1"/>
          </p:cNvSpPr>
          <p:nvPr/>
        </p:nvSpPr>
        <p:spPr bwMode="auto">
          <a:xfrm>
            <a:off x="35179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UNCLASSIFIED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133600" y="-53975"/>
            <a:ext cx="556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/>
              <a:t>UNCLASSIFIED</a:t>
            </a:r>
          </a:p>
          <a:p>
            <a:pPr algn="ctr"/>
            <a:r>
              <a:rPr lang="en-US" sz="2800" dirty="0" err="1" smtClean="0"/>
              <a:t>DoD</a:t>
            </a:r>
            <a:r>
              <a:rPr lang="en-US" sz="2800" dirty="0" smtClean="0"/>
              <a:t> SCI Security Officials Training Course</a:t>
            </a:r>
            <a:endParaRPr lang="en-US" sz="2800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304800" y="1225550"/>
            <a:ext cx="8382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000" dirty="0" smtClean="0"/>
              <a:t> </a:t>
            </a:r>
            <a:r>
              <a:rPr lang="en-US" sz="1800" b="1" dirty="0" smtClean="0"/>
              <a:t>DoD </a:t>
            </a:r>
            <a:r>
              <a:rPr lang="en-US" sz="1800" b="1" dirty="0"/>
              <a:t>SCI Security Officials Course (DIA) </a:t>
            </a:r>
            <a:r>
              <a:rPr lang="en-US" sz="1800" dirty="0" smtClean="0"/>
              <a:t>– Hosted by DSSA @ Linthicum, MD training facility. 1st Course at DSSA completed today</a:t>
            </a:r>
          </a:p>
          <a:p>
            <a:pPr>
              <a:buFontTx/>
              <a:buChar char="•"/>
            </a:pPr>
            <a:endParaRPr lang="en-US" sz="1800" dirty="0" smtClean="0"/>
          </a:p>
          <a:p>
            <a:pPr>
              <a:buFontTx/>
              <a:buChar char="•"/>
            </a:pPr>
            <a:r>
              <a:rPr lang="en-US" sz="1800" dirty="0" smtClean="0"/>
              <a:t> Mobile Five – Day Training Course also available for units..request at DSS.MIL  </a:t>
            </a:r>
            <a:endParaRPr lang="en-US" sz="1800" dirty="0" smtClean="0"/>
          </a:p>
          <a:p>
            <a:pPr>
              <a:buFontTx/>
              <a:buChar char="•"/>
            </a:pPr>
            <a:r>
              <a:rPr lang="en-US" sz="1800" dirty="0" smtClean="0"/>
              <a:t> </a:t>
            </a:r>
            <a:r>
              <a:rPr lang="en-US" sz="1800" dirty="0" smtClean="0"/>
              <a:t>Course requirements: </a:t>
            </a:r>
            <a:endParaRPr lang="en-US" sz="1800" dirty="0" smtClean="0"/>
          </a:p>
          <a:p>
            <a:r>
              <a:rPr lang="en-US" sz="1800" dirty="0" smtClean="0"/>
              <a:t>    - Mandatory requirement for STEPP account </a:t>
            </a:r>
            <a:endParaRPr lang="en-US" sz="1800" dirty="0"/>
          </a:p>
          <a:p>
            <a:r>
              <a:rPr lang="en-US" sz="1800" dirty="0"/>
              <a:t>    - Students must complete 2 prerequisites courses prior to attending Security Officials Course and bring DSSA Training Records or your Course Certificates on the first day of training</a:t>
            </a:r>
          </a:p>
          <a:p>
            <a:r>
              <a:rPr lang="en-US" sz="1800" dirty="0" smtClean="0"/>
              <a:t>    </a:t>
            </a:r>
            <a:r>
              <a:rPr lang="en-US" sz="1800" dirty="0"/>
              <a:t>- Prerequisites Courses are offered through Defense Security Service Academy:</a:t>
            </a:r>
          </a:p>
          <a:p>
            <a:r>
              <a:rPr lang="en-US" sz="1800" dirty="0"/>
              <a:t>	    - PS103.16 -- Personnel Security Management Course</a:t>
            </a:r>
          </a:p>
          <a:p>
            <a:r>
              <a:rPr lang="en-US" sz="1800" dirty="0"/>
              <a:t>	    - GS102.16 -- Risk Management for </a:t>
            </a:r>
            <a:r>
              <a:rPr lang="en-US" sz="1800" dirty="0" err="1"/>
              <a:t>DoD</a:t>
            </a:r>
            <a:r>
              <a:rPr lang="en-US" sz="1800" dirty="0"/>
              <a:t> Security Programs </a:t>
            </a:r>
            <a:r>
              <a:rPr lang="en-US" sz="1800" dirty="0" smtClean="0"/>
              <a:t>Course</a:t>
            </a:r>
          </a:p>
          <a:p>
            <a:endParaRPr lang="en-US" sz="1800" dirty="0" smtClean="0"/>
          </a:p>
          <a:p>
            <a:r>
              <a:rPr lang="en-US" sz="1800" dirty="0" smtClean="0"/>
              <a:t>Instructors/POCs:  Scott Turner or Carla </a:t>
            </a:r>
            <a:r>
              <a:rPr lang="en-US" sz="1800" dirty="0" err="1" smtClean="0"/>
              <a:t>Dothard</a:t>
            </a:r>
            <a:r>
              <a:rPr lang="en-US" sz="1800" dirty="0" smtClean="0"/>
              <a:t> @ 202-231-4228</a:t>
            </a:r>
          </a:p>
          <a:p>
            <a:r>
              <a:rPr lang="en-US" sz="1800" dirty="0" smtClean="0"/>
              <a:t>NIPRNET Email:  </a:t>
            </a:r>
            <a:r>
              <a:rPr lang="en-US" sz="1800" dirty="0" smtClean="0">
                <a:hlinkClick r:id="rId3"/>
              </a:rPr>
              <a:t>scisecurityofficialscourse@dia.mil</a:t>
            </a:r>
            <a:endParaRPr lang="en-US" sz="1800" dirty="0" smtClean="0"/>
          </a:p>
          <a:p>
            <a:r>
              <a:rPr lang="en-US" sz="1800" dirty="0" smtClean="0"/>
              <a:t>JWICS Email:  </a:t>
            </a:r>
            <a:r>
              <a:rPr lang="en-US" sz="1800" dirty="0" smtClean="0">
                <a:hlinkClick r:id="rId4"/>
              </a:rPr>
              <a:t>dise555@dodiis.ic.gov</a:t>
            </a:r>
            <a:endParaRPr lang="en-US" sz="1800" dirty="0" smtClean="0"/>
          </a:p>
          <a:p>
            <a:endParaRPr lang="en-US" sz="1800" dirty="0"/>
          </a:p>
          <a:p>
            <a:endParaRPr lang="en-US" sz="2000" dirty="0"/>
          </a:p>
          <a:p>
            <a:r>
              <a:rPr lang="en-US" sz="2400" dirty="0"/>
              <a:t>    </a:t>
            </a:r>
          </a:p>
          <a:p>
            <a:r>
              <a:rPr lang="en-US" sz="2400" dirty="0"/>
              <a:t>  </a:t>
            </a:r>
          </a:p>
        </p:txBody>
      </p:sp>
      <p:sp>
        <p:nvSpPr>
          <p:cNvPr id="1229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E0292E9-8B28-4D46-ACE7-B7C9DB82433B}" type="slidenum">
              <a:rPr lang="en-US" sz="1400"/>
              <a:pPr algn="r"/>
              <a:t>9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1303</Words>
  <Application>Microsoft Office PowerPoint</Application>
  <PresentationFormat>On-screen Show (4:3)</PresentationFormat>
  <Paragraphs>324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McCallAN</dc:creator>
  <cp:lastModifiedBy>McCoyCX</cp:lastModifiedBy>
  <cp:revision>383</cp:revision>
  <dcterms:created xsi:type="dcterms:W3CDTF">2008-06-11T12:22:09Z</dcterms:created>
  <dcterms:modified xsi:type="dcterms:W3CDTF">2012-05-11T15:59:48Z</dcterms:modified>
</cp:coreProperties>
</file>