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83" r:id="rId4"/>
    <p:sldId id="272" r:id="rId5"/>
    <p:sldId id="280" r:id="rId6"/>
    <p:sldId id="281" r:id="rId7"/>
    <p:sldId id="282" r:id="rId8"/>
    <p:sldId id="284" r:id="rId9"/>
    <p:sldId id="275" r:id="rId10"/>
    <p:sldId id="271" r:id="rId11"/>
    <p:sldId id="267" r:id="rId12"/>
    <p:sldId id="264" r:id="rId13"/>
    <p:sldId id="265" r:id="rId14"/>
    <p:sldId id="278" r:id="rId15"/>
    <p:sldId id="268" r:id="rId16"/>
    <p:sldId id="270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9900"/>
    <a:srgbClr val="66CCFF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5" autoAdjust="0"/>
    <p:restoredTop sz="94727" autoAdjust="0"/>
  </p:normalViewPr>
  <p:slideViewPr>
    <p:cSldViewPr>
      <p:cViewPr>
        <p:scale>
          <a:sx n="80" d="100"/>
          <a:sy n="80" d="100"/>
        </p:scale>
        <p:origin x="-900" y="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fld id="{770E1655-0E9E-4979-9699-493A0B054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fld id="{402A5146-92B2-4776-A9D0-B7E2FC106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3B5816-2C09-4F80-9520-31EE13A272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8F8E82-8475-45BD-BBF7-2578F058B308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9CA482-8EB4-4660-843D-C86A29B4563D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EE5238-E543-4A42-8BE3-5B4729AE68AD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4EEDF8-9F71-41DE-9133-85E6075533A4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8676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/>
            <a:fld id="{D4CCA234-617F-48A1-959C-0E0FB3936F49}" type="slidenum">
              <a:rPr lang="en-US" sz="1200"/>
              <a:pPr algn="r" defTabSz="931863"/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B46F8D-B839-44B8-A2DF-D1231544C0B8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/>
            <a:fld id="{69BB03D6-3935-47E5-8715-ABEC03876136}" type="slidenum">
              <a:rPr lang="en-US" sz="1200"/>
              <a:pPr algn="r" defTabSz="931863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/>
            <a:fld id="{69BB03D6-3935-47E5-8715-ABEC03876136}" type="slidenum">
              <a:rPr lang="en-US" sz="1200"/>
              <a:pPr algn="r" defTabSz="931863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/>
            <a:fld id="{69BB03D6-3935-47E5-8715-ABEC03876136}" type="slidenum">
              <a:rPr lang="en-US" sz="1200"/>
              <a:pPr algn="r" defTabSz="931863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/>
            <a:fld id="{69BB03D6-3935-47E5-8715-ABEC03876136}" type="slidenum">
              <a:rPr lang="en-US" sz="1200"/>
              <a:pPr algn="r" defTabSz="931863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/>
            <a:fld id="{69BB03D6-3935-47E5-8715-ABEC03876136}" type="slidenum">
              <a:rPr lang="en-US" sz="1200"/>
              <a:pPr algn="r" defTabSz="931863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24AB0F-FF3C-42B1-BF1A-EC3BE0001C40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/>
            <a:fld id="{B6A96EDE-CCB4-40F5-BB94-D69EA96CEB15}" type="slidenum">
              <a:rPr lang="en-US" sz="1200"/>
              <a:pPr algn="r" defTabSz="931863"/>
              <a:t>10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17CB5-6590-4A22-B9EB-784DFBD894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FECBA-20AA-4A07-ABEC-ED2A62D3E5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0C254-8E11-46B3-BFEF-64AC561C23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4490E-76D8-4F43-9144-A4944DF8E3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13B94-5379-4A52-A02D-984040805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ED88C-BF1D-49D5-8557-EE222FDB9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E4B49-3197-4691-A9EB-483D7E1D0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B7460-CEFF-4AF8-9A3F-0A05A81844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A88A4-D0CE-448C-9737-4D062AC50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E0A05-324E-46FF-A4A1-BFCD17F93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1E637-352E-4DF3-B4E5-E27C9B1C1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96A8D87C-F4A0-4C5F-83D0-54154B20D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MI Seal united w-DA Seal-white background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2400" y="152400"/>
            <a:ext cx="13716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228600" y="1066800"/>
            <a:ext cx="8610600" cy="0"/>
          </a:xfrm>
          <a:prstGeom prst="line">
            <a:avLst/>
          </a:prstGeom>
          <a:noFill/>
          <a:ln w="101600" cmpd="tri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ss.mil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ni.gov/ssc/cs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dni-ssc-training@dni.gov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oataycr@army.ic.gov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oamcccx@dami.ic.gov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mailto:oataycr@dami.ic.gov" TargetMode="External"/><Relationship Id="rId3" Type="http://schemas.openxmlformats.org/officeDocument/2006/relationships/hyperlink" Target="mailto:clifford.mccoy.civ@mail.mil" TargetMode="External"/><Relationship Id="rId7" Type="http://schemas.openxmlformats.org/officeDocument/2006/relationships/hyperlink" Target="mailto:chalyndria.taylor@dami.army.smil.mi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chalyndria.r.taylor.civ@mail.mil" TargetMode="External"/><Relationship Id="rId5" Type="http://schemas.openxmlformats.org/officeDocument/2006/relationships/hyperlink" Target="mailto:oamcccx@dami.ic.gov" TargetMode="External"/><Relationship Id="rId4" Type="http://schemas.openxmlformats.org/officeDocument/2006/relationships/hyperlink" Target="mailto:clifford.mccoy@us.army.smil.mil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mi.army.pentagon.mil/site/SCI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us.army.mil/suite/page/656165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ss.mil/STEPP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1"/>
          <p:cNvSpPr txBox="1">
            <a:spLocks noChangeArrowheads="1"/>
          </p:cNvSpPr>
          <p:nvPr/>
        </p:nvSpPr>
        <p:spPr bwMode="auto">
          <a:xfrm>
            <a:off x="1752600" y="12700"/>
            <a:ext cx="65532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UNCLASSIFIED</a:t>
            </a:r>
          </a:p>
          <a:p>
            <a:pPr algn="ctr">
              <a:spcBef>
                <a:spcPct val="50000"/>
              </a:spcBef>
            </a:pPr>
            <a:r>
              <a:rPr lang="en-US" sz="2000"/>
              <a:t>ODCS, G-2, Counterintelligence, HUMINT, Disclosure &amp; Security Directorate</a:t>
            </a:r>
          </a:p>
          <a:p>
            <a:pPr algn="ctr">
              <a:spcBef>
                <a:spcPct val="50000"/>
              </a:spcBef>
            </a:pPr>
            <a:endParaRPr lang="en-US" sz="2800"/>
          </a:p>
        </p:txBody>
      </p:sp>
      <p:sp>
        <p:nvSpPr>
          <p:cNvPr id="2051" name="Text Box 43"/>
          <p:cNvSpPr txBox="1">
            <a:spLocks noChangeArrowheads="1"/>
          </p:cNvSpPr>
          <p:nvPr/>
        </p:nvSpPr>
        <p:spPr bwMode="auto">
          <a:xfrm>
            <a:off x="1371600" y="2386013"/>
            <a:ext cx="6248400" cy="227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/>
              <a:t>SCI Security Policy VTC</a:t>
            </a:r>
          </a:p>
          <a:p>
            <a:pPr algn="ctr">
              <a:spcBef>
                <a:spcPct val="50000"/>
              </a:spcBef>
            </a:pPr>
            <a:r>
              <a:rPr lang="en-US" sz="4000" smtClean="0"/>
              <a:t>03 Aug </a:t>
            </a:r>
            <a:r>
              <a:rPr lang="en-US" sz="4000" dirty="0" smtClean="0"/>
              <a:t>2012 </a:t>
            </a:r>
            <a:endParaRPr lang="en-US" sz="4000" dirty="0"/>
          </a:p>
          <a:p>
            <a:pPr>
              <a:spcBef>
                <a:spcPct val="50000"/>
              </a:spcBef>
            </a:pPr>
            <a:endParaRPr lang="en-US" sz="1400" dirty="0"/>
          </a:p>
          <a:p>
            <a:pPr>
              <a:spcBef>
                <a:spcPct val="50000"/>
              </a:spcBef>
            </a:pPr>
            <a:endParaRPr lang="en-US" sz="1400" dirty="0"/>
          </a:p>
        </p:txBody>
      </p:sp>
      <p:sp>
        <p:nvSpPr>
          <p:cNvPr id="205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62363" y="6245225"/>
            <a:ext cx="2895600" cy="476250"/>
          </a:xfrm>
          <a:noFill/>
        </p:spPr>
        <p:txBody>
          <a:bodyPr/>
          <a:lstStyle/>
          <a:p>
            <a:r>
              <a:rPr lang="en-US" smtClean="0"/>
              <a:t>UNCLASSIFIED</a:t>
            </a:r>
          </a:p>
        </p:txBody>
      </p:sp>
      <p:sp>
        <p:nvSpPr>
          <p:cNvPr id="205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5F1282-35DF-4BB8-8FD0-5631D4FBCA9D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1"/>
          <p:cNvSpPr txBox="1">
            <a:spLocks noGrp="1"/>
          </p:cNvSpPr>
          <p:nvPr/>
        </p:nvSpPr>
        <p:spPr bwMode="auto">
          <a:xfrm>
            <a:off x="35179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/>
              <a:t>UNCLASSIFIED</a:t>
            </a:r>
          </a:p>
        </p:txBody>
      </p:sp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2133600" y="-53975"/>
            <a:ext cx="55626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/>
              <a:t>UNCLASSIFIED</a:t>
            </a:r>
          </a:p>
          <a:p>
            <a:pPr algn="ctr"/>
            <a:r>
              <a:rPr lang="en-US" sz="2800" dirty="0" err="1" smtClean="0"/>
              <a:t>DoD</a:t>
            </a:r>
            <a:r>
              <a:rPr lang="en-US" sz="2800" dirty="0" smtClean="0"/>
              <a:t> SCI Security Officials Training Course</a:t>
            </a:r>
            <a:endParaRPr lang="en-US" sz="2800" dirty="0"/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304800" y="1225550"/>
            <a:ext cx="8382000" cy="670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000" dirty="0" smtClean="0"/>
              <a:t> </a:t>
            </a:r>
            <a:r>
              <a:rPr lang="en-US" sz="1800" b="1" dirty="0" smtClean="0"/>
              <a:t>DoD </a:t>
            </a:r>
            <a:r>
              <a:rPr lang="en-US" sz="1800" b="1" dirty="0"/>
              <a:t>SCI Security Officials Course (DIA) </a:t>
            </a:r>
            <a:r>
              <a:rPr lang="en-US" sz="1800" dirty="0" smtClean="0"/>
              <a:t>– Hosted by Center of Development for Security Excellence (CDSE) @ Linthicum, MD training facility</a:t>
            </a:r>
          </a:p>
          <a:p>
            <a:r>
              <a:rPr lang="en-US" sz="1800" dirty="0" smtClean="0"/>
              <a:t>  </a:t>
            </a:r>
          </a:p>
          <a:p>
            <a:r>
              <a:rPr lang="en-US" sz="1800" dirty="0" smtClean="0"/>
              <a:t>  - Resident course: Sep 24-28, </a:t>
            </a:r>
            <a:r>
              <a:rPr lang="en-US" sz="1800" dirty="0" smtClean="0"/>
              <a:t>CDSE </a:t>
            </a:r>
            <a:r>
              <a:rPr lang="en-US" sz="1800" dirty="0" smtClean="0"/>
              <a:t>(Linthicum, MD)</a:t>
            </a:r>
          </a:p>
          <a:p>
            <a:r>
              <a:rPr lang="en-US" sz="1800" dirty="0" smtClean="0"/>
              <a:t>  - Mobile course: Aug 20-24, PACOM (Oahu, Ford Island, HI)</a:t>
            </a:r>
          </a:p>
          <a:p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 Course Requirements: </a:t>
            </a:r>
          </a:p>
          <a:p>
            <a:r>
              <a:rPr lang="en-US" sz="1800" dirty="0" smtClean="0"/>
              <a:t>  - Mandatory requirement for STEPP account  to register</a:t>
            </a:r>
            <a:endParaRPr lang="en-US" sz="1800" dirty="0"/>
          </a:p>
          <a:p>
            <a:r>
              <a:rPr lang="en-US" sz="1800" dirty="0"/>
              <a:t> </a:t>
            </a:r>
            <a:r>
              <a:rPr lang="en-US" sz="1800" dirty="0" smtClean="0"/>
              <a:t> </a:t>
            </a:r>
            <a:r>
              <a:rPr lang="en-US" sz="1800" dirty="0"/>
              <a:t>- Students must complete 2 </a:t>
            </a:r>
            <a:r>
              <a:rPr lang="en-US" sz="1800" dirty="0" smtClean="0"/>
              <a:t>prerequisite </a:t>
            </a:r>
            <a:r>
              <a:rPr lang="en-US" sz="1800" dirty="0"/>
              <a:t>courses prior to attending Security Officials Course and bring </a:t>
            </a:r>
            <a:r>
              <a:rPr lang="en-US" sz="1800" dirty="0" smtClean="0"/>
              <a:t>CDSE training records </a:t>
            </a:r>
            <a:r>
              <a:rPr lang="en-US" sz="1800" dirty="0"/>
              <a:t>or your </a:t>
            </a:r>
            <a:r>
              <a:rPr lang="en-US" sz="1800" dirty="0" smtClean="0"/>
              <a:t>course certificates </a:t>
            </a:r>
            <a:r>
              <a:rPr lang="en-US" sz="1800" dirty="0"/>
              <a:t>on the first day of training</a:t>
            </a:r>
          </a:p>
          <a:p>
            <a:r>
              <a:rPr lang="en-US" sz="1800" dirty="0" smtClean="0"/>
              <a:t>  - </a:t>
            </a:r>
            <a:r>
              <a:rPr lang="en-US" sz="1800" dirty="0"/>
              <a:t>Prerequisites Courses are offered through Defense Security Service Academy:</a:t>
            </a:r>
          </a:p>
          <a:p>
            <a:r>
              <a:rPr lang="en-US" sz="1800" dirty="0"/>
              <a:t>	    - PS103.16 -- Personnel Security Management Course</a:t>
            </a:r>
          </a:p>
          <a:p>
            <a:r>
              <a:rPr lang="en-US" sz="1800" dirty="0"/>
              <a:t>	    - GS102.16 -- Risk Management for DoD Security Programs </a:t>
            </a:r>
            <a:r>
              <a:rPr lang="en-US" sz="1800" dirty="0" smtClean="0"/>
              <a:t>Course</a:t>
            </a:r>
          </a:p>
          <a:p>
            <a:endParaRPr lang="en-US" sz="1800" dirty="0" smtClean="0"/>
          </a:p>
          <a:p>
            <a:pPr>
              <a:buFontTx/>
              <a:buChar char="•"/>
            </a:pPr>
            <a:r>
              <a:rPr lang="en-US" sz="1800" dirty="0" smtClean="0"/>
              <a:t> </a:t>
            </a:r>
            <a:r>
              <a:rPr lang="en-US" sz="1800" b="1" dirty="0" smtClean="0"/>
              <a:t>Mobile Five Day Training Course </a:t>
            </a:r>
            <a:r>
              <a:rPr lang="en-US" sz="1800" dirty="0" smtClean="0"/>
              <a:t>- available for units..request at DSS.MIL  </a:t>
            </a:r>
          </a:p>
          <a:p>
            <a:endParaRPr lang="en-US" sz="1800" dirty="0" smtClean="0"/>
          </a:p>
          <a:p>
            <a:r>
              <a:rPr lang="en-US" sz="1800" dirty="0" smtClean="0"/>
              <a:t>NIPRNET:  </a:t>
            </a:r>
            <a:r>
              <a:rPr lang="en-US" sz="1800" dirty="0" smtClean="0">
                <a:hlinkClick r:id="rId3"/>
              </a:rPr>
              <a:t>http://www.dss.mil</a:t>
            </a:r>
            <a:endParaRPr lang="en-US" sz="1800" dirty="0" smtClean="0"/>
          </a:p>
          <a:p>
            <a:endParaRPr lang="en-US" sz="1800" dirty="0"/>
          </a:p>
          <a:p>
            <a:endParaRPr lang="en-US" sz="2000" dirty="0"/>
          </a:p>
          <a:p>
            <a:r>
              <a:rPr lang="en-US" sz="2400" dirty="0"/>
              <a:t>    </a:t>
            </a:r>
          </a:p>
          <a:p>
            <a:r>
              <a:rPr lang="en-US" sz="2400" dirty="0"/>
              <a:t>  </a:t>
            </a:r>
          </a:p>
        </p:txBody>
      </p:sp>
      <p:sp>
        <p:nvSpPr>
          <p:cNvPr id="12293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E0292E9-8B28-4D46-ACE7-B7C9DB82433B}" type="slidenum">
              <a:rPr lang="en-US" sz="1400"/>
              <a:pPr algn="r"/>
              <a:t>10</a:t>
            </a:fld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517900" y="6245225"/>
            <a:ext cx="2895600" cy="476250"/>
          </a:xfrm>
          <a:noFill/>
        </p:spPr>
        <p:txBody>
          <a:bodyPr/>
          <a:lstStyle/>
          <a:p>
            <a:r>
              <a:rPr lang="en-US" smtClean="0"/>
              <a:t>UNCLASSIFIED</a:t>
            </a:r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2133600" y="-53975"/>
            <a:ext cx="55626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/>
              <a:t>UNCLASSIFIED</a:t>
            </a:r>
          </a:p>
          <a:p>
            <a:pPr algn="ctr"/>
            <a:r>
              <a:rPr lang="en-US" sz="2800" dirty="0"/>
              <a:t>DNI/</a:t>
            </a:r>
            <a:r>
              <a:rPr lang="en-US" sz="2800" dirty="0" err="1"/>
              <a:t>DoD</a:t>
            </a:r>
            <a:r>
              <a:rPr lang="en-US" sz="2800" dirty="0"/>
              <a:t> Security Education &amp; Training </a:t>
            </a:r>
            <a:r>
              <a:rPr lang="en-US" sz="2800" dirty="0" smtClean="0"/>
              <a:t>Program</a:t>
            </a:r>
            <a:endParaRPr lang="en-US" sz="2800" dirty="0"/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304800" y="1277691"/>
            <a:ext cx="8382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/>
              <a:t> </a:t>
            </a:r>
            <a:r>
              <a:rPr lang="en-US" sz="1800" b="1" dirty="0" smtClean="0"/>
              <a:t>Security Training </a:t>
            </a:r>
            <a:r>
              <a:rPr lang="en-US" sz="1800" b="1" dirty="0"/>
              <a:t>for </a:t>
            </a:r>
            <a:r>
              <a:rPr lang="en-US" sz="1800" b="1" dirty="0" smtClean="0"/>
              <a:t>2012</a:t>
            </a:r>
          </a:p>
          <a:p>
            <a:r>
              <a:rPr lang="en-US" sz="1800" dirty="0" smtClean="0"/>
              <a:t>    </a:t>
            </a:r>
            <a:r>
              <a:rPr lang="en-US" sz="1600" dirty="0"/>
              <a:t>- SSO Course:  </a:t>
            </a:r>
            <a:r>
              <a:rPr lang="en-US" sz="1600" dirty="0" smtClean="0"/>
              <a:t>(</a:t>
            </a:r>
            <a:r>
              <a:rPr lang="en-US" sz="1600" dirty="0"/>
              <a:t>GOV only), </a:t>
            </a:r>
            <a:r>
              <a:rPr lang="en-US" sz="1600" dirty="0" smtClean="0"/>
              <a:t>Sep 17-21/Linthicum MD, Oct 15-19 Chantilly, VA, Dec 3-7, Chantilly, VA</a:t>
            </a:r>
          </a:p>
          <a:p>
            <a:r>
              <a:rPr lang="en-US" sz="1600" dirty="0" smtClean="0"/>
              <a:t> </a:t>
            </a:r>
            <a:endParaRPr lang="en-US" sz="1600" dirty="0"/>
          </a:p>
          <a:p>
            <a:r>
              <a:rPr lang="en-US" sz="1600" dirty="0"/>
              <a:t>    - Mid-level Security Professional Seminar Course:  </a:t>
            </a:r>
            <a:r>
              <a:rPr lang="en-US" sz="1600" dirty="0" smtClean="0"/>
              <a:t>Aug 20-24, Nov 26-30/Chantilly</a:t>
            </a:r>
            <a:r>
              <a:rPr lang="en-US" sz="1600" dirty="0"/>
              <a:t>, </a:t>
            </a:r>
            <a:r>
              <a:rPr lang="en-US" sz="1600" dirty="0" smtClean="0"/>
              <a:t>VA</a:t>
            </a:r>
          </a:p>
          <a:p>
            <a:endParaRPr lang="en-US" sz="1600" dirty="0"/>
          </a:p>
          <a:p>
            <a:r>
              <a:rPr lang="en-US" sz="1600" dirty="0"/>
              <a:t>    - Senior Security Professional Seminar: </a:t>
            </a:r>
            <a:r>
              <a:rPr lang="en-US" sz="1600" dirty="0" smtClean="0"/>
              <a:t> Oct  28 – 11 Nov/Shepherdstown, WV</a:t>
            </a:r>
            <a:endParaRPr lang="en-US" sz="1600" dirty="0"/>
          </a:p>
          <a:p>
            <a:r>
              <a:rPr lang="en-US" sz="1600" dirty="0"/>
              <a:t>   </a:t>
            </a:r>
            <a:endParaRPr lang="en-US" sz="1600" dirty="0" smtClean="0"/>
          </a:p>
          <a:p>
            <a:r>
              <a:rPr lang="en-US" sz="1600" dirty="0" smtClean="0"/>
              <a:t>    </a:t>
            </a:r>
            <a:r>
              <a:rPr lang="en-US" sz="1600" dirty="0"/>
              <a:t>- ICD 503 Information Systems: </a:t>
            </a:r>
            <a:r>
              <a:rPr lang="en-US" sz="1600" dirty="0" smtClean="0"/>
              <a:t>Aug 6-10, Sep 10-14, Oct 1-5, Nov 5-9, Dec 10-14/Chantilly</a:t>
            </a:r>
            <a:r>
              <a:rPr lang="en-US" sz="1600" dirty="0"/>
              <a:t>, VA         </a:t>
            </a:r>
          </a:p>
          <a:p>
            <a:endParaRPr lang="en-US" sz="1600" dirty="0" smtClean="0"/>
          </a:p>
          <a:p>
            <a:r>
              <a:rPr lang="en-US" sz="1600" dirty="0" smtClean="0"/>
              <a:t>    </a:t>
            </a:r>
            <a:r>
              <a:rPr lang="en-US" sz="1600" dirty="0"/>
              <a:t>- ICD 705 Physical Security Course: </a:t>
            </a:r>
            <a:r>
              <a:rPr lang="en-US" sz="1600" dirty="0" smtClean="0"/>
              <a:t>Aug 6-10 &amp; 27-31, Sep 10-14 &amp; 24-28, Oct 15-19, Nov 5-9, Dec 3-7, Linthicum, MD/Chantilly, VA</a:t>
            </a:r>
            <a:endParaRPr lang="en-US" sz="1600" dirty="0"/>
          </a:p>
          <a:p>
            <a:r>
              <a:rPr lang="en-US" sz="1600" dirty="0"/>
              <a:t>   </a:t>
            </a:r>
            <a:endParaRPr lang="en-US" sz="1600" dirty="0" smtClean="0"/>
          </a:p>
          <a:p>
            <a:r>
              <a:rPr lang="en-US" sz="1600" dirty="0" smtClean="0"/>
              <a:t>    </a:t>
            </a:r>
            <a:r>
              <a:rPr lang="en-US" sz="1600" dirty="0"/>
              <a:t>- ICD 704 </a:t>
            </a:r>
            <a:r>
              <a:rPr lang="en-US" sz="1600" dirty="0" smtClean="0"/>
              <a:t>Adjudications Course: Aug 20-24/Chantilly, VA, Sep 24-28/Linthicum, MD, Oct 22-26/Chantilly, VA, Dec 3-7/Linthicum, MD</a:t>
            </a:r>
            <a:endParaRPr lang="en-US" sz="1600" dirty="0"/>
          </a:p>
          <a:p>
            <a:r>
              <a:rPr lang="en-US" sz="1600" dirty="0" smtClean="0"/>
              <a:t>  </a:t>
            </a:r>
          </a:p>
          <a:p>
            <a:pPr>
              <a:buFont typeface="Arial" charset="0"/>
              <a:buChar char="•"/>
            </a:pPr>
            <a:r>
              <a:rPr lang="en-US" sz="1600" dirty="0" smtClean="0"/>
              <a:t> Course </a:t>
            </a:r>
            <a:r>
              <a:rPr lang="en-US" sz="1600" dirty="0"/>
              <a:t>descriptions or additional information:</a:t>
            </a:r>
          </a:p>
          <a:p>
            <a:r>
              <a:rPr lang="en-US" sz="1600" dirty="0"/>
              <a:t>    - Visit DNI website – </a:t>
            </a:r>
            <a:r>
              <a:rPr lang="en-US" sz="1600" dirty="0">
                <a:hlinkClick r:id="rId3"/>
              </a:rPr>
              <a:t>http://dni.gov/ssc/csd</a:t>
            </a:r>
            <a:endParaRPr lang="en-US" sz="1600" dirty="0"/>
          </a:p>
          <a:p>
            <a:r>
              <a:rPr lang="en-US" sz="1600" dirty="0"/>
              <a:t>    - E-mail: </a:t>
            </a:r>
            <a:r>
              <a:rPr lang="en-US" sz="1600" dirty="0" smtClean="0">
                <a:hlinkClick r:id="rId4"/>
              </a:rPr>
              <a:t>dni-ssc-training@dni.gov</a:t>
            </a:r>
            <a:endParaRPr lang="en-US" sz="1600" dirty="0" smtClean="0"/>
          </a:p>
          <a:p>
            <a:r>
              <a:rPr lang="en-US" sz="1600" dirty="0" smtClean="0"/>
              <a:t>Training &amp; Assistance Group</a:t>
            </a:r>
          </a:p>
          <a:p>
            <a:r>
              <a:rPr lang="en-US" sz="1600" dirty="0" smtClean="0"/>
              <a:t> (571) 204-6633</a:t>
            </a:r>
          </a:p>
          <a:p>
            <a:endParaRPr lang="en-US" sz="16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333B2F-DEB8-4CFA-9AEE-2C1E9141B4E9}" type="slidenum">
              <a:rPr lang="en-US" smtClean="0"/>
              <a:pPr/>
              <a:t>11</a:t>
            </a:fld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517900" y="6245225"/>
            <a:ext cx="2895600" cy="476250"/>
          </a:xfrm>
          <a:noFill/>
        </p:spPr>
        <p:txBody>
          <a:bodyPr/>
          <a:lstStyle/>
          <a:p>
            <a:endParaRPr lang="en-US" smtClean="0"/>
          </a:p>
          <a:p>
            <a:r>
              <a:rPr lang="en-US" smtClean="0"/>
              <a:t>UNCLASSIFIED</a:t>
            </a: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2241550" y="0"/>
            <a:ext cx="55626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/>
              <a:t>UNCLASSIFIED</a:t>
            </a:r>
          </a:p>
          <a:p>
            <a:pPr algn="ctr"/>
            <a:r>
              <a:rPr lang="en-US" dirty="0"/>
              <a:t>Scattered Castles Program</a:t>
            </a: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381000" y="1366838"/>
            <a:ext cx="8382000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1800" dirty="0"/>
              <a:t>  Authority - ICPG 704.5 (Signed Oct 08)</a:t>
            </a:r>
          </a:p>
          <a:p>
            <a:r>
              <a:rPr lang="en-US" sz="1800" dirty="0" smtClean="0"/>
              <a:t>    </a:t>
            </a:r>
            <a:r>
              <a:rPr lang="en-US" sz="1800" dirty="0"/>
              <a:t>- Intelligence Community Personnel Security </a:t>
            </a:r>
            <a:r>
              <a:rPr lang="en-US" sz="1800" dirty="0" smtClean="0"/>
              <a:t>Database</a:t>
            </a:r>
          </a:p>
          <a:p>
            <a:endParaRPr lang="en-US" sz="1800" dirty="0"/>
          </a:p>
          <a:p>
            <a:r>
              <a:rPr lang="en-US" sz="1800" dirty="0" smtClean="0"/>
              <a:t>    </a:t>
            </a:r>
            <a:r>
              <a:rPr lang="en-US" sz="1800" dirty="0"/>
              <a:t>- </a:t>
            </a:r>
            <a:r>
              <a:rPr lang="en-US" sz="1800" b="1" dirty="0"/>
              <a:t>Mandates</a:t>
            </a:r>
            <a:r>
              <a:rPr lang="en-US" sz="1800" dirty="0"/>
              <a:t> the recognition and use of Scattered Castles Database as the IC’s authoritative personnel security repository for verifying personnel security access and visit </a:t>
            </a:r>
            <a:r>
              <a:rPr lang="en-US" sz="1800" dirty="0" smtClean="0"/>
              <a:t>certifications</a:t>
            </a:r>
          </a:p>
          <a:p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 Command </a:t>
            </a:r>
            <a:r>
              <a:rPr lang="en-US" sz="1800" dirty="0"/>
              <a:t>SCI PMs – Ensure Special Security Offices have the appropriate personnel accessed to Scattered </a:t>
            </a:r>
            <a:r>
              <a:rPr lang="en-US" sz="1800" dirty="0" smtClean="0"/>
              <a:t>Castles</a:t>
            </a:r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r>
              <a:rPr lang="en-US" sz="1800" dirty="0" smtClean="0"/>
              <a:t> </a:t>
            </a:r>
            <a:endParaRPr lang="en-US" sz="1800" dirty="0"/>
          </a:p>
          <a:p>
            <a:endParaRPr lang="en-US" sz="2400" dirty="0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B489D9-CCC9-45C5-BD64-30FB9F6323C6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517900" y="6245225"/>
            <a:ext cx="2895600" cy="476250"/>
          </a:xfrm>
          <a:noFill/>
        </p:spPr>
        <p:txBody>
          <a:bodyPr/>
          <a:lstStyle/>
          <a:p>
            <a:r>
              <a:rPr lang="en-US" smtClean="0"/>
              <a:t>UNCLASSIFIED</a:t>
            </a: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2241550" y="0"/>
            <a:ext cx="55626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/>
              <a:t>UNCLASSIFIED</a:t>
            </a:r>
          </a:p>
          <a:p>
            <a:pPr algn="ctr"/>
            <a:r>
              <a:rPr lang="en-US" dirty="0"/>
              <a:t>Scattered Castles Program</a:t>
            </a:r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381000" y="1290638"/>
            <a:ext cx="8382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dirty="0"/>
              <a:t>  </a:t>
            </a:r>
            <a:r>
              <a:rPr lang="en-US" sz="1800" dirty="0"/>
              <a:t>Requirements for SC account</a:t>
            </a:r>
          </a:p>
          <a:p>
            <a:r>
              <a:rPr lang="en-US" sz="1800" dirty="0"/>
              <a:t>    - Must be </a:t>
            </a:r>
            <a:r>
              <a:rPr lang="en-US" sz="1800" dirty="0" err="1"/>
              <a:t>Indoc’d</a:t>
            </a:r>
            <a:r>
              <a:rPr lang="en-US" sz="1800" dirty="0"/>
              <a:t> for SCI</a:t>
            </a:r>
          </a:p>
          <a:p>
            <a:r>
              <a:rPr lang="en-US" sz="1800" dirty="0"/>
              <a:t>    - Access to JWICS </a:t>
            </a:r>
          </a:p>
          <a:p>
            <a:r>
              <a:rPr lang="en-US" sz="1800" dirty="0"/>
              <a:t>    - Must have PKI certificate prior to nomination</a:t>
            </a:r>
          </a:p>
          <a:p>
            <a:endParaRPr lang="en-US" sz="1800" dirty="0"/>
          </a:p>
          <a:p>
            <a:pPr>
              <a:buFont typeface="Arial" charset="0"/>
              <a:buChar char="•"/>
            </a:pPr>
            <a:r>
              <a:rPr lang="en-US" sz="1800" dirty="0"/>
              <a:t>  SC Nomination Info – Name/SSN/Duty position/Location (City/State) or (Camp/Country</a:t>
            </a:r>
            <a:r>
              <a:rPr lang="en-US" sz="1800" dirty="0" smtClean="0"/>
              <a:t>), Justification, and JWICS email address</a:t>
            </a:r>
            <a:endParaRPr lang="en-US" sz="1800" dirty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r>
              <a:rPr lang="en-US" sz="1800" dirty="0"/>
              <a:t>  Forward to the SCI Policy Staff for action via JWICS:</a:t>
            </a:r>
          </a:p>
          <a:p>
            <a:r>
              <a:rPr lang="en-US" sz="1800" dirty="0"/>
              <a:t>    - </a:t>
            </a:r>
            <a:r>
              <a:rPr lang="en-US" sz="1800" dirty="0" smtClean="0">
                <a:hlinkClick r:id="rId3"/>
              </a:rPr>
              <a:t>oataycr@army.ic.gov</a:t>
            </a:r>
            <a:endParaRPr lang="en-US" sz="1800" dirty="0"/>
          </a:p>
          <a:p>
            <a:r>
              <a:rPr lang="en-US" sz="1800" dirty="0"/>
              <a:t>    - </a:t>
            </a:r>
            <a:r>
              <a:rPr lang="en-US" sz="1800" dirty="0" smtClean="0">
                <a:hlinkClick r:id="rId4"/>
              </a:rPr>
              <a:t>oamcccx@army.ic.gov</a:t>
            </a:r>
            <a:endParaRPr lang="en-US" sz="18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A707E6-96AF-4D55-BABB-D82D5B745A17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UNCLASSIFIED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BA88A4-D0CE-448C-9737-4D062AC508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95400" y="114181"/>
            <a:ext cx="78486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UNCLASSIFIED</a:t>
            </a:r>
          </a:p>
          <a:p>
            <a:pPr algn="ctr"/>
            <a:r>
              <a:rPr lang="en-US" dirty="0" smtClean="0"/>
              <a:t>Army Protection Program Assessment</a:t>
            </a:r>
            <a:endParaRPr lang="en-U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/>
        </p:nvGraphicFramePr>
        <p:xfrm>
          <a:off x="228600" y="1219197"/>
          <a:ext cx="8763000" cy="5029205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2921000"/>
                <a:gridCol w="2921000"/>
                <a:gridCol w="2921000"/>
              </a:tblGrid>
              <a:tr h="4629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COMMAND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LOCATION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DATES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29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USARNORTH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JB San Antonio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TX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7-10 </a:t>
                      </a:r>
                      <a:r>
                        <a:rPr lang="en-US" sz="1800" u="none" strike="noStrike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Feb </a:t>
                      </a:r>
                      <a:r>
                        <a:rPr lang="en-US" sz="180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1800" b="0" i="0" u="none" strike="noStrike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263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USACIDC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MCB Quantico, VA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24 -27 Apr</a:t>
                      </a:r>
                    </a:p>
                  </a:txBody>
                  <a:tcPr anchor="ctr"/>
                </a:tc>
              </a:tr>
              <a:tr h="4629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TRADOC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JB Langley-Eustis, VA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1-4 May 12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29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AMC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Huntsville, 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19-22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Jun 12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29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MEDCOM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JB San Antonio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TX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17-20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Jul 12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29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USARAF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Vicenza, Italy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14-17 Aug 12 </a:t>
                      </a:r>
                    </a:p>
                  </a:txBody>
                  <a:tcPr anchor="ctr"/>
                </a:tc>
              </a:tr>
              <a:tr h="79909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USAREUR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Heidelberg/Wiesbaden, Germany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21-24 Aug 12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29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ATEC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Aberdeen PG, MD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11-14 Sep 12</a:t>
                      </a:r>
                    </a:p>
                  </a:txBody>
                  <a:tcPr anchor="ctr"/>
                </a:tc>
              </a:tr>
              <a:tr h="46296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ARCYBER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(SAV)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Ft Belvoir,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VA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25-28 Sep 12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357563" y="6245225"/>
            <a:ext cx="2895600" cy="476250"/>
          </a:xfrm>
          <a:noFill/>
        </p:spPr>
        <p:txBody>
          <a:bodyPr/>
          <a:lstStyle/>
          <a:p>
            <a:r>
              <a:rPr lang="en-US" smtClean="0"/>
              <a:t>UNCLASSIFIED</a:t>
            </a:r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FE6B90-86A8-476D-B16D-103139A784D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1147763" y="0"/>
            <a:ext cx="70866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UNCLASSIFIED</a:t>
            </a:r>
          </a:p>
          <a:p>
            <a:pPr algn="ctr"/>
            <a:r>
              <a:rPr lang="en-US"/>
              <a:t>SCI Policy Contact Info</a:t>
            </a:r>
          </a:p>
        </p:txBody>
      </p:sp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914400" y="1282700"/>
            <a:ext cx="7239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/>
              <a:t>Cliff McCoy, Chief </a:t>
            </a:r>
          </a:p>
          <a:p>
            <a:pPr algn="ctr"/>
            <a:r>
              <a:rPr lang="en-US" sz="2400" dirty="0"/>
              <a:t>NIPRNET:  </a:t>
            </a:r>
            <a:r>
              <a:rPr lang="en-US" sz="2400" dirty="0" smtClean="0">
                <a:hlinkClick r:id="rId3"/>
              </a:rPr>
              <a:t>clifford.mccoy.civ@mail.mil</a:t>
            </a:r>
            <a:endParaRPr lang="en-US" sz="2400" dirty="0"/>
          </a:p>
          <a:p>
            <a:pPr algn="ctr"/>
            <a:r>
              <a:rPr lang="en-US" sz="2400" dirty="0"/>
              <a:t>SIPRNET:  </a:t>
            </a:r>
            <a:r>
              <a:rPr lang="en-US" sz="2400" dirty="0">
                <a:hlinkClick r:id="rId4"/>
              </a:rPr>
              <a:t>clifford.mccoy@us.army.smil.mil</a:t>
            </a:r>
            <a:endParaRPr lang="en-US" sz="2400" dirty="0"/>
          </a:p>
          <a:p>
            <a:pPr algn="ctr"/>
            <a:r>
              <a:rPr lang="en-US" sz="2400" dirty="0"/>
              <a:t>JWICS:  </a:t>
            </a:r>
            <a:r>
              <a:rPr lang="en-US" sz="2400" dirty="0">
                <a:hlinkClick r:id="rId5"/>
              </a:rPr>
              <a:t>oamcccx@dami.ic.gov</a:t>
            </a:r>
            <a:endParaRPr lang="en-US" sz="2400" dirty="0"/>
          </a:p>
          <a:p>
            <a:pPr algn="ctr"/>
            <a:r>
              <a:rPr lang="en-US" sz="2400" dirty="0"/>
              <a:t>(703) 695-3041, DSN 225-3041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Chalyndria (Lyn) Taylor, Deputy</a:t>
            </a:r>
          </a:p>
          <a:p>
            <a:pPr algn="ctr"/>
            <a:r>
              <a:rPr lang="en-US" sz="2400" dirty="0"/>
              <a:t>NIPRNET: </a:t>
            </a:r>
            <a:r>
              <a:rPr lang="en-US" sz="2400" dirty="0" smtClean="0">
                <a:hlinkClick r:id="rId6"/>
              </a:rPr>
              <a:t>chalyndria.r.taylor.civ</a:t>
            </a:r>
            <a:r>
              <a:rPr lang="en-US" sz="2400" dirty="0" smtClean="0">
                <a:solidFill>
                  <a:srgbClr val="FF0000"/>
                </a:solidFill>
                <a:hlinkClick r:id="rId6"/>
              </a:rPr>
              <a:t>@mail.mil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ctr"/>
            <a:r>
              <a:rPr lang="en-US" sz="2400" dirty="0" smtClean="0"/>
              <a:t>SIPRNET</a:t>
            </a:r>
            <a:r>
              <a:rPr lang="en-US" sz="2400" dirty="0"/>
              <a:t>: </a:t>
            </a:r>
            <a:r>
              <a:rPr lang="en-US" sz="2400" dirty="0">
                <a:hlinkClick r:id="rId7"/>
              </a:rPr>
              <a:t>chalyndria.taylor@dami.army.smil.mil</a:t>
            </a:r>
            <a:endParaRPr lang="en-US" sz="2400" dirty="0"/>
          </a:p>
          <a:p>
            <a:pPr algn="ctr"/>
            <a:r>
              <a:rPr lang="en-US" sz="2400" dirty="0"/>
              <a:t>JWICS: </a:t>
            </a:r>
            <a:r>
              <a:rPr lang="en-US" sz="2400" dirty="0">
                <a:hlinkClick r:id="rId8"/>
              </a:rPr>
              <a:t>oataycr@dami.ic.gov</a:t>
            </a:r>
            <a:endParaRPr lang="en-US" sz="2400" dirty="0"/>
          </a:p>
          <a:p>
            <a:pPr algn="ctr"/>
            <a:r>
              <a:rPr lang="en-US" sz="2400" dirty="0"/>
              <a:t>(703) 695-3054, DSN 225-3054</a:t>
            </a:r>
          </a:p>
          <a:p>
            <a:pPr algn="ctr"/>
            <a:endParaRPr lang="en-US" sz="2400" dirty="0"/>
          </a:p>
          <a:p>
            <a:pPr algn="ctr"/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1"/>
          <p:cNvSpPr txBox="1">
            <a:spLocks noGrp="1"/>
          </p:cNvSpPr>
          <p:nvPr/>
        </p:nvSpPr>
        <p:spPr bwMode="auto">
          <a:xfrm>
            <a:off x="3357563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/>
              <a:t>UNCLASSIFIED</a:t>
            </a:r>
          </a:p>
        </p:txBody>
      </p:sp>
      <p:sp>
        <p:nvSpPr>
          <p:cNvPr id="14339" name="Slide Number Placeholder 2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7F0DFAA-B796-44B2-ACA2-57F76965A661}" type="slidenum">
              <a:rPr lang="en-US" sz="1400"/>
              <a:pPr algn="r"/>
              <a:t>16</a:t>
            </a:fld>
            <a:endParaRPr lang="en-US" sz="1400"/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1147763" y="0"/>
            <a:ext cx="70866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UNCLASSIFIED</a:t>
            </a:r>
          </a:p>
          <a:p>
            <a:pPr algn="ctr"/>
            <a:r>
              <a:rPr lang="en-US"/>
              <a:t>Questions</a:t>
            </a:r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914400" y="1600200"/>
            <a:ext cx="7239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400" dirty="0" smtClean="0"/>
              <a:t>Next VTC 31 Oct 12</a:t>
            </a:r>
          </a:p>
          <a:p>
            <a:pPr algn="ctr"/>
            <a:r>
              <a:rPr lang="en-US" sz="5400" dirty="0" smtClean="0"/>
              <a:t>1300-1500</a:t>
            </a:r>
            <a:endParaRPr lang="en-US" sz="5400" dirty="0"/>
          </a:p>
        </p:txBody>
      </p:sp>
      <p:pic>
        <p:nvPicPr>
          <p:cNvPr id="2052" name="Picture 4" descr="http://www.clipartreview.com/_images_300/A_confused_businessman_holding_a_large_red_question_mark_in_3D_100920-125889-1480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200400"/>
            <a:ext cx="2514600" cy="25146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447800" y="3733800"/>
            <a:ext cx="469872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Questions</a:t>
            </a:r>
            <a:endParaRPr lang="en-US" sz="72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6" name="Picture 8" descr="http://www.michaelmccurry.net/wp-content/uploads/2010/05/Audience-Applause-292x30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5334000"/>
            <a:ext cx="1409192" cy="144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267075" y="6245225"/>
            <a:ext cx="2895600" cy="476250"/>
          </a:xfrm>
          <a:noFill/>
        </p:spPr>
        <p:txBody>
          <a:bodyPr/>
          <a:lstStyle/>
          <a:p>
            <a:r>
              <a:rPr lang="en-US" smtClean="0"/>
              <a:t>UNCLASSIFIED</a:t>
            </a:r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2438400" y="0"/>
            <a:ext cx="411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/>
              <a:t>UNCLASSIFIED</a:t>
            </a:r>
          </a:p>
          <a:p>
            <a:pPr algn="ctr"/>
            <a:r>
              <a:rPr lang="en-US" dirty="0"/>
              <a:t>AGENDA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381000" y="1176338"/>
            <a:ext cx="8382000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1600" dirty="0"/>
              <a:t>  </a:t>
            </a:r>
            <a:r>
              <a:rPr lang="en-US" sz="1800" dirty="0" smtClean="0"/>
              <a:t>Welcome/Introduction/Remarks</a:t>
            </a:r>
          </a:p>
          <a:p>
            <a:pPr>
              <a:buFont typeface="Arial" charset="0"/>
              <a:buChar char="•"/>
            </a:pPr>
            <a:r>
              <a:rPr lang="en-US" sz="1800" dirty="0" smtClean="0"/>
              <a:t>  DIA - Mr. Gerald Anderson &amp; Mr. Derek Smith</a:t>
            </a:r>
          </a:p>
          <a:p>
            <a:r>
              <a:rPr lang="en-US" sz="1800" dirty="0" smtClean="0"/>
              <a:t>      - Construction Security Worksheet (CSW)</a:t>
            </a:r>
          </a:p>
          <a:p>
            <a:r>
              <a:rPr lang="en-US" sz="1800" dirty="0" smtClean="0"/>
              <a:t>      - Construction Security Plan (CSP)</a:t>
            </a:r>
          </a:p>
          <a:p>
            <a:r>
              <a:rPr lang="en-US" sz="1800" dirty="0" smtClean="0"/>
              <a:t>      - Co-Utilization Agreements (Co-Use)</a:t>
            </a:r>
          </a:p>
          <a:p>
            <a:r>
              <a:rPr lang="en-US" sz="1800" dirty="0" smtClean="0"/>
              <a:t>      - Certified SCIF Inspector Training 	 </a:t>
            </a:r>
            <a:endParaRPr lang="en-US" sz="1800" dirty="0"/>
          </a:p>
          <a:p>
            <a:pPr>
              <a:buFont typeface="Arial" charset="0"/>
              <a:buChar char="•"/>
            </a:pPr>
            <a:r>
              <a:rPr lang="en-US" sz="1800" dirty="0" smtClean="0"/>
              <a:t>  Policy </a:t>
            </a:r>
            <a:r>
              <a:rPr lang="en-US" sz="1800" dirty="0"/>
              <a:t>Updates</a:t>
            </a:r>
          </a:p>
          <a:p>
            <a:r>
              <a:rPr lang="en-US" sz="1800" dirty="0"/>
              <a:t>      </a:t>
            </a:r>
            <a:r>
              <a:rPr lang="en-US" sz="1800" dirty="0" smtClean="0"/>
              <a:t>  * AR 380-28</a:t>
            </a:r>
          </a:p>
          <a:p>
            <a:r>
              <a:rPr lang="en-US" sz="1800" dirty="0" smtClean="0"/>
              <a:t>        * Army SSO Review</a:t>
            </a:r>
          </a:p>
          <a:p>
            <a:r>
              <a:rPr lang="en-US" sz="1800" dirty="0" smtClean="0"/>
              <a:t>        * ICIDS IV Fielding/changes</a:t>
            </a:r>
          </a:p>
          <a:p>
            <a:r>
              <a:rPr lang="en-US" sz="1800" dirty="0" smtClean="0"/>
              <a:t>        * SCI Contracting </a:t>
            </a:r>
          </a:p>
          <a:p>
            <a:r>
              <a:rPr lang="en-US" sz="1800" dirty="0" smtClean="0"/>
              <a:t>        * T-SCIF Training Development at DSS</a:t>
            </a:r>
          </a:p>
          <a:p>
            <a:r>
              <a:rPr lang="en-US" sz="1800" dirty="0" smtClean="0"/>
              <a:t>        * Army Protection Program Assessment (APPA)</a:t>
            </a:r>
          </a:p>
          <a:p>
            <a:r>
              <a:rPr lang="en-US" sz="1800" dirty="0" smtClean="0"/>
              <a:t>        * SCI Policy Portal/Website</a:t>
            </a:r>
            <a:endParaRPr lang="en-US" sz="1800" dirty="0"/>
          </a:p>
          <a:p>
            <a:r>
              <a:rPr lang="en-US" sz="1800" dirty="0"/>
              <a:t>      - DoD </a:t>
            </a:r>
            <a:r>
              <a:rPr lang="en-US" sz="1800" dirty="0" smtClean="0"/>
              <a:t>5105.21-M-1</a:t>
            </a:r>
          </a:p>
          <a:p>
            <a:r>
              <a:rPr lang="en-US" sz="1800" dirty="0" smtClean="0"/>
              <a:t>        * DIA’s Certified SCIF Inspector Program</a:t>
            </a:r>
          </a:p>
          <a:p>
            <a:r>
              <a:rPr lang="en-US" sz="1800" dirty="0" smtClean="0"/>
              <a:t>        * SCIF Lock Data Call Inventory (16 Sep), Annual Self Inspection Roll up (1 Oct), Annual SCI Report (1 Dec) </a:t>
            </a:r>
          </a:p>
          <a:p>
            <a:endParaRPr lang="en-US" sz="1600" dirty="0" smtClean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/>
              <a:t>  </a:t>
            </a:r>
          </a:p>
          <a:p>
            <a:pPr>
              <a:buFont typeface="Arial" charset="0"/>
              <a:buChar char="•"/>
            </a:pPr>
            <a:endParaRPr lang="en-US" sz="2400" dirty="0"/>
          </a:p>
        </p:txBody>
      </p:sp>
      <p:sp>
        <p:nvSpPr>
          <p:cNvPr id="307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E2814D-0911-46D7-B5E8-1B4A4DFA288C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UNCLASSIFIED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BA88A4-D0CE-448C-9737-4D062AC508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200" y="1144012"/>
            <a:ext cx="7772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800" dirty="0" smtClean="0"/>
              <a:t>SETA/</a:t>
            </a:r>
            <a:r>
              <a:rPr lang="en-US" sz="1800" dirty="0" err="1" smtClean="0"/>
              <a:t>SPeD</a:t>
            </a:r>
            <a:r>
              <a:rPr lang="en-US" sz="1800" dirty="0" smtClean="0"/>
              <a:t> updates </a:t>
            </a:r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 Training    </a:t>
            </a:r>
          </a:p>
          <a:p>
            <a:r>
              <a:rPr lang="en-US" sz="1800" dirty="0" smtClean="0"/>
              <a:t>      - SCI Security Refresher Course</a:t>
            </a:r>
          </a:p>
          <a:p>
            <a:r>
              <a:rPr lang="en-US" sz="1800" dirty="0" smtClean="0"/>
              <a:t>      - </a:t>
            </a:r>
            <a:r>
              <a:rPr lang="en-US" sz="1800" dirty="0" err="1" smtClean="0"/>
              <a:t>DoD</a:t>
            </a:r>
            <a:r>
              <a:rPr lang="en-US" sz="1800" dirty="0" smtClean="0"/>
              <a:t> SCI Security Officials Training</a:t>
            </a:r>
          </a:p>
          <a:p>
            <a:r>
              <a:rPr lang="en-US" sz="1800" dirty="0" smtClean="0"/>
              <a:t>      - DNI Security Education &amp; Training Program</a:t>
            </a:r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 Scattered Castles Program</a:t>
            </a: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2511494" y="228600"/>
            <a:ext cx="40589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AGENDA (continued)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1"/>
          <p:cNvSpPr txBox="1">
            <a:spLocks noGrp="1"/>
          </p:cNvSpPr>
          <p:nvPr/>
        </p:nvSpPr>
        <p:spPr bwMode="auto">
          <a:xfrm>
            <a:off x="35179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400"/>
          </a:p>
          <a:p>
            <a:pPr algn="ctr"/>
            <a:r>
              <a:rPr lang="en-US" sz="1400"/>
              <a:t>UNCLASSIFIED</a:t>
            </a: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2622550" y="0"/>
            <a:ext cx="44196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/>
              <a:t>UNCLASSIFIED</a:t>
            </a:r>
          </a:p>
          <a:p>
            <a:pPr algn="ctr"/>
            <a:r>
              <a:rPr lang="en-US" dirty="0"/>
              <a:t>POLICY UPDATES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381000" y="1024652"/>
            <a:ext cx="8229600" cy="7786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000" dirty="0"/>
              <a:t> </a:t>
            </a:r>
            <a:r>
              <a:rPr lang="en-US" sz="1800" b="1" dirty="0"/>
              <a:t>AR 380-28 </a:t>
            </a:r>
            <a:r>
              <a:rPr lang="en-US" sz="1800" b="1" dirty="0" smtClean="0"/>
              <a:t>(In </a:t>
            </a:r>
            <a:r>
              <a:rPr lang="en-US" sz="1800" b="1" dirty="0"/>
              <a:t>DRAFT)</a:t>
            </a:r>
          </a:p>
          <a:p>
            <a:r>
              <a:rPr lang="en-US" sz="1800" dirty="0" smtClean="0"/>
              <a:t>    </a:t>
            </a:r>
            <a:r>
              <a:rPr lang="en-US" sz="1800" dirty="0"/>
              <a:t>- </a:t>
            </a:r>
            <a:r>
              <a:rPr lang="en-US" sz="1800" dirty="0" smtClean="0"/>
              <a:t>Language is being changed to reflect Army specific requirements and will not repeat DoD or DNI stated policies</a:t>
            </a:r>
          </a:p>
          <a:p>
            <a:r>
              <a:rPr lang="en-US" sz="1800" dirty="0" smtClean="0"/>
              <a:t>    - This allows for rapid changes of AR in the future</a:t>
            </a:r>
          </a:p>
          <a:p>
            <a:r>
              <a:rPr lang="en-US" sz="1800" dirty="0" smtClean="0"/>
              <a:t>    - DRAFT AR submission to official Army Publications process pending review/decision on SCI Contracting mission</a:t>
            </a:r>
            <a:endParaRPr lang="en-US" sz="1800" dirty="0"/>
          </a:p>
          <a:p>
            <a:endParaRPr lang="en-US" sz="1800" dirty="0"/>
          </a:p>
          <a:p>
            <a:pPr>
              <a:buFont typeface="Arial" charset="0"/>
              <a:buChar char="•"/>
            </a:pPr>
            <a:r>
              <a:rPr lang="en-US" sz="1600" b="1" dirty="0"/>
              <a:t> </a:t>
            </a:r>
            <a:r>
              <a:rPr lang="en-US" sz="1800" b="1" dirty="0" smtClean="0"/>
              <a:t>Army SSO Review</a:t>
            </a:r>
          </a:p>
          <a:p>
            <a:r>
              <a:rPr lang="en-US" sz="1800" dirty="0" smtClean="0"/>
              <a:t>    - Review, analyze and assess Special Security Office (SSO) related policies, regulatory guidance and functions </a:t>
            </a:r>
          </a:p>
          <a:p>
            <a:r>
              <a:rPr lang="en-US" sz="1800" dirty="0" smtClean="0"/>
              <a:t>    - Identify best practices and efficiencies that may be applied to the Army with an enterprise approach</a:t>
            </a:r>
          </a:p>
          <a:p>
            <a:r>
              <a:rPr lang="en-US" sz="1800" dirty="0" smtClean="0"/>
              <a:t>    - Solicit Command input and participation during the review</a:t>
            </a:r>
          </a:p>
          <a:p>
            <a:r>
              <a:rPr lang="en-US" sz="1800" dirty="0" smtClean="0"/>
              <a:t>    - Review includes a courtesy look at Air Force and Navy SSO programs</a:t>
            </a:r>
          </a:p>
          <a:p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 </a:t>
            </a:r>
            <a:r>
              <a:rPr lang="en-US" sz="1800" b="1" dirty="0" smtClean="0"/>
              <a:t>Integrated Commercial Intrusion Detection System (ICIDS- IV)</a:t>
            </a:r>
          </a:p>
          <a:p>
            <a:r>
              <a:rPr lang="en-US" sz="1800" b="1" dirty="0" smtClean="0"/>
              <a:t>    </a:t>
            </a:r>
            <a:r>
              <a:rPr lang="en-US" sz="1800" dirty="0" smtClean="0"/>
              <a:t>- Used by Security and Law Enforcement agencies at DoD facilities to provide a Standard Intrusion Detection System (IDS) capability</a:t>
            </a:r>
          </a:p>
          <a:p>
            <a:r>
              <a:rPr lang="en-US" sz="1800" dirty="0" smtClean="0"/>
              <a:t>    - OPMG will resource SCIF IDS and access control when used w/CAC but will not resource for a separate badge capability</a:t>
            </a:r>
          </a:p>
          <a:p>
            <a:r>
              <a:rPr lang="en-US" sz="1800" dirty="0" smtClean="0"/>
              <a:t>    </a:t>
            </a:r>
          </a:p>
          <a:p>
            <a:endParaRPr lang="en-US" sz="2000" dirty="0"/>
          </a:p>
          <a:p>
            <a:r>
              <a:rPr lang="en-US" sz="2000" dirty="0"/>
              <a:t> </a:t>
            </a:r>
          </a:p>
          <a:p>
            <a:endParaRPr lang="en-US" sz="2000" dirty="0"/>
          </a:p>
          <a:p>
            <a:r>
              <a:rPr lang="en-US" sz="2000" dirty="0"/>
              <a:t>    </a:t>
            </a:r>
          </a:p>
          <a:p>
            <a:r>
              <a:rPr lang="en-US" sz="2000" dirty="0"/>
              <a:t>    </a:t>
            </a:r>
          </a:p>
          <a:p>
            <a:endParaRPr lang="en-US" sz="2000" dirty="0"/>
          </a:p>
        </p:txBody>
      </p:sp>
      <p:sp>
        <p:nvSpPr>
          <p:cNvPr id="512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A99A7D0-4B40-4E54-86F3-3350BCC0FAE7}" type="slidenum">
              <a:rPr lang="en-US" sz="1400"/>
              <a:pPr algn="r"/>
              <a:t>4</a:t>
            </a:fld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1"/>
          <p:cNvSpPr txBox="1">
            <a:spLocks noGrp="1"/>
          </p:cNvSpPr>
          <p:nvPr/>
        </p:nvSpPr>
        <p:spPr bwMode="auto">
          <a:xfrm>
            <a:off x="35179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400"/>
          </a:p>
          <a:p>
            <a:pPr algn="ctr"/>
            <a:r>
              <a:rPr lang="en-US" sz="1400"/>
              <a:t>UNCLASSIFIED</a:t>
            </a: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2622550" y="0"/>
            <a:ext cx="44196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/>
              <a:t>UNCLASSIFIED</a:t>
            </a:r>
          </a:p>
          <a:p>
            <a:pPr algn="ctr"/>
            <a:r>
              <a:rPr lang="en-US" dirty="0"/>
              <a:t>POLICY UPDATES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381000" y="1304925"/>
            <a:ext cx="8229600" cy="670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800" dirty="0"/>
              <a:t> </a:t>
            </a:r>
            <a:r>
              <a:rPr lang="en-US" sz="1800" b="1" dirty="0" smtClean="0"/>
              <a:t>SCI Contracting Mission </a:t>
            </a:r>
          </a:p>
          <a:p>
            <a:r>
              <a:rPr lang="en-US" sz="2000" dirty="0" smtClean="0"/>
              <a:t>    </a:t>
            </a:r>
            <a:r>
              <a:rPr lang="en-US" sz="1800" dirty="0" smtClean="0"/>
              <a:t>* Currently reviewing the SCI contracting mission at INSCOM Contractor Support Element!</a:t>
            </a:r>
          </a:p>
          <a:p>
            <a:endParaRPr lang="en-US" sz="2000" b="1" dirty="0" smtClean="0"/>
          </a:p>
          <a:p>
            <a:r>
              <a:rPr lang="en-US" sz="1800" dirty="0" smtClean="0"/>
              <a:t>    - ACAVS will be upgraded to improve day to day business operations for SCI contracting </a:t>
            </a:r>
          </a:p>
          <a:p>
            <a:r>
              <a:rPr lang="en-US" sz="1800" dirty="0" smtClean="0"/>
              <a:t>    - ACAVS will be renamed “Army Centralized Contracts &amp; Security” (ACCS) Portal</a:t>
            </a:r>
          </a:p>
          <a:p>
            <a:r>
              <a:rPr lang="en-US" sz="1800" dirty="0" smtClean="0"/>
              <a:t>    - SSO's must have a group (NIPRNET) e-mail address </a:t>
            </a:r>
          </a:p>
          <a:p>
            <a:r>
              <a:rPr lang="en-US" sz="1800" dirty="0" smtClean="0"/>
              <a:t>    - SSO's must register in ACCS </a:t>
            </a:r>
          </a:p>
          <a:p>
            <a:r>
              <a:rPr lang="en-US" sz="1800" dirty="0" smtClean="0"/>
              <a:t>    - Organization’s Industrial Security Rep/Specialist will need to register in ACCS to monitor and certify prime/sub DD254‘s</a:t>
            </a:r>
          </a:p>
          <a:p>
            <a:r>
              <a:rPr lang="en-US" sz="1800" dirty="0" smtClean="0"/>
              <a:t>    - Requirement for Command SIO to appoint a primary and alternate Contract Monitor (CM) for each SCI contract</a:t>
            </a:r>
          </a:p>
          <a:p>
            <a:r>
              <a:rPr lang="en-US" sz="1800" dirty="0" smtClean="0"/>
              <a:t>    - Volunteers will be needed once the new system is ready for pilot testing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    </a:t>
            </a:r>
          </a:p>
          <a:p>
            <a:r>
              <a:rPr lang="en-US" sz="2000" dirty="0"/>
              <a:t>    </a:t>
            </a:r>
          </a:p>
          <a:p>
            <a:endParaRPr lang="en-US" sz="2000" dirty="0"/>
          </a:p>
        </p:txBody>
      </p:sp>
      <p:sp>
        <p:nvSpPr>
          <p:cNvPr id="512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A99A7D0-4B40-4E54-86F3-3350BCC0FAE7}" type="slidenum">
              <a:rPr lang="en-US" sz="1400"/>
              <a:pPr algn="r"/>
              <a:t>5</a:t>
            </a:fld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1"/>
          <p:cNvSpPr txBox="1">
            <a:spLocks noGrp="1"/>
          </p:cNvSpPr>
          <p:nvPr/>
        </p:nvSpPr>
        <p:spPr bwMode="auto">
          <a:xfrm>
            <a:off x="35179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400"/>
          </a:p>
          <a:p>
            <a:pPr algn="ctr"/>
            <a:r>
              <a:rPr lang="en-US" sz="1400"/>
              <a:t>UNCLASSIFIED</a:t>
            </a: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2622550" y="0"/>
            <a:ext cx="44196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/>
              <a:t>UNCLASSIFIED</a:t>
            </a:r>
          </a:p>
          <a:p>
            <a:pPr algn="ctr"/>
            <a:r>
              <a:rPr lang="en-US" dirty="0"/>
              <a:t>POLICY UPDATES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381000" y="1304925"/>
            <a:ext cx="8229600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sz="2000" dirty="0"/>
              <a:t> </a:t>
            </a:r>
            <a:r>
              <a:rPr lang="en-US" sz="1800" b="1" dirty="0" smtClean="0"/>
              <a:t>T-SCIF Training Development</a:t>
            </a:r>
          </a:p>
          <a:p>
            <a:r>
              <a:rPr lang="en-US" sz="1800" dirty="0" smtClean="0"/>
              <a:t>     - Training modules for SSOs/SSRs in development at Defense Security Service, Center of Development for Security Excellence </a:t>
            </a:r>
          </a:p>
          <a:p>
            <a:r>
              <a:rPr lang="en-US" sz="1800" dirty="0" smtClean="0"/>
              <a:t>     - BETA testing concluded on 18 May 2012 (Great participation) </a:t>
            </a:r>
          </a:p>
          <a:p>
            <a:r>
              <a:rPr lang="en-US" sz="1800" dirty="0" smtClean="0"/>
              <a:t>     - Tentative launch: Oct 2012</a:t>
            </a:r>
          </a:p>
          <a:p>
            <a:r>
              <a:rPr lang="en-US" sz="1800" dirty="0" smtClean="0"/>
              <a:t>     - Will become a mandatory requirement for SSO/SSRs </a:t>
            </a:r>
          </a:p>
          <a:p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 </a:t>
            </a:r>
            <a:r>
              <a:rPr lang="en-US" sz="1800" b="1" dirty="0" smtClean="0"/>
              <a:t>Army Protection Program Assessment visits</a:t>
            </a:r>
          </a:p>
          <a:p>
            <a:r>
              <a:rPr lang="en-US" sz="1800" dirty="0" smtClean="0"/>
              <a:t>     - Review of approved Security Benchmarks for SCI Program, Personnel and Information Security and Foreign Disclosure</a:t>
            </a:r>
          </a:p>
          <a:p>
            <a:r>
              <a:rPr lang="en-US" sz="1800" dirty="0" smtClean="0"/>
              <a:t>     - G-2 assessor (Cliff McCoy)</a:t>
            </a:r>
          </a:p>
          <a:p>
            <a:r>
              <a:rPr lang="en-US" sz="1800" dirty="0" smtClean="0"/>
              <a:t>     - APPA FY12 schedule (included)</a:t>
            </a:r>
          </a:p>
          <a:p>
            <a:endParaRPr lang="en-US" sz="1800" dirty="0" smtClean="0"/>
          </a:p>
          <a:p>
            <a:pPr>
              <a:buFont typeface="Arial" charset="0"/>
              <a:buChar char="•"/>
            </a:pPr>
            <a:r>
              <a:rPr lang="en-US" sz="1800" dirty="0" smtClean="0"/>
              <a:t> </a:t>
            </a:r>
            <a:r>
              <a:rPr lang="en-US" sz="1800" b="1" dirty="0" smtClean="0"/>
              <a:t>SCI Policy Portals on NIPRNET/AKO </a:t>
            </a:r>
          </a:p>
          <a:p>
            <a:r>
              <a:rPr lang="en-US" sz="1800" dirty="0" smtClean="0"/>
              <a:t>    * Contains latest SCI Policy updates</a:t>
            </a:r>
          </a:p>
          <a:p>
            <a:r>
              <a:rPr lang="en-US" sz="1800" dirty="0" smtClean="0"/>
              <a:t>    - </a:t>
            </a:r>
            <a:r>
              <a:rPr lang="en-US" sz="1800" dirty="0" smtClean="0">
                <a:hlinkClick r:id="rId3"/>
              </a:rPr>
              <a:t>www.dami.army.pentagon.mil/site/SCI</a:t>
            </a:r>
            <a:endParaRPr lang="en-US" sz="1800" dirty="0" smtClean="0"/>
          </a:p>
          <a:p>
            <a:r>
              <a:rPr lang="en-US" sz="1800" dirty="0" smtClean="0"/>
              <a:t>    - </a:t>
            </a:r>
            <a:r>
              <a:rPr lang="en-US" sz="1800" dirty="0" smtClean="0">
                <a:hlinkClick r:id="rId4"/>
              </a:rPr>
              <a:t>https://www.us.army.mil/suite/page/656165</a:t>
            </a:r>
            <a:endParaRPr lang="en-US" sz="1800" dirty="0" smtClean="0"/>
          </a:p>
          <a:p>
            <a:endParaRPr lang="en-US" sz="1800" dirty="0" smtClean="0"/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    </a:t>
            </a:r>
          </a:p>
          <a:p>
            <a:r>
              <a:rPr lang="en-US" sz="2000" dirty="0"/>
              <a:t>    </a:t>
            </a:r>
          </a:p>
          <a:p>
            <a:endParaRPr lang="en-US" sz="2000" dirty="0"/>
          </a:p>
        </p:txBody>
      </p:sp>
      <p:sp>
        <p:nvSpPr>
          <p:cNvPr id="512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A99A7D0-4B40-4E54-86F3-3350BCC0FAE7}" type="slidenum">
              <a:rPr lang="en-US" sz="1400"/>
              <a:pPr algn="r"/>
              <a:t>6</a:t>
            </a:fld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1"/>
          <p:cNvSpPr txBox="1">
            <a:spLocks noGrp="1"/>
          </p:cNvSpPr>
          <p:nvPr/>
        </p:nvSpPr>
        <p:spPr bwMode="auto">
          <a:xfrm>
            <a:off x="35179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400"/>
          </a:p>
          <a:p>
            <a:pPr algn="ctr"/>
            <a:r>
              <a:rPr lang="en-US" sz="1400"/>
              <a:t>UNCLASSIFIED</a:t>
            </a: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2622550" y="0"/>
            <a:ext cx="44196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/>
              <a:t>UNCLASSIFIED</a:t>
            </a:r>
          </a:p>
          <a:p>
            <a:pPr algn="ctr"/>
            <a:r>
              <a:rPr lang="en-US" dirty="0"/>
              <a:t>POLICY UPDATES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381000" y="1304925"/>
            <a:ext cx="8229600" cy="8094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000" dirty="0"/>
              <a:t> </a:t>
            </a:r>
            <a:r>
              <a:rPr lang="en-US" sz="1800" b="1" dirty="0" smtClean="0"/>
              <a:t>DoD 5105.21(DRAFT/formally M-1) </a:t>
            </a:r>
            <a:endParaRPr lang="en-US" sz="1800" dirty="0" smtClean="0"/>
          </a:p>
          <a:p>
            <a:r>
              <a:rPr lang="en-US" sz="1800" dirty="0" smtClean="0"/>
              <a:t>     - In Legal Sufficiency Phase as of 11 May 2012…Expected to be signed and distributed within 30-60 days?????</a:t>
            </a:r>
          </a:p>
          <a:p>
            <a:endParaRPr lang="en-US" sz="1800" dirty="0" smtClean="0"/>
          </a:p>
          <a:p>
            <a:r>
              <a:rPr lang="en-US" sz="1800" dirty="0" smtClean="0"/>
              <a:t>     - Volume 1, Administration of Information and Information Systems Security</a:t>
            </a:r>
          </a:p>
          <a:p>
            <a:r>
              <a:rPr lang="en-US" sz="1800" dirty="0" smtClean="0"/>
              <a:t>     - Volume 2, Administration of Physical Security, Visitor Control and Technical Security</a:t>
            </a:r>
          </a:p>
          <a:p>
            <a:r>
              <a:rPr lang="en-US" sz="1800" dirty="0" smtClean="0"/>
              <a:t>     - Volume 3, Administration of Personnel Security, Industrial Security and Special Activities </a:t>
            </a:r>
          </a:p>
          <a:p>
            <a:endParaRPr lang="en-US" sz="1800" dirty="0" smtClean="0"/>
          </a:p>
          <a:p>
            <a:pPr>
              <a:buFont typeface="Arial" charset="0"/>
              <a:buChar char="•"/>
            </a:pPr>
            <a:r>
              <a:rPr lang="en-US" sz="1800" dirty="0" smtClean="0"/>
              <a:t> </a:t>
            </a:r>
            <a:r>
              <a:rPr lang="en-US" sz="1800" b="1" dirty="0" smtClean="0"/>
              <a:t>DIA’s Certified SCIF Inspector Program</a:t>
            </a:r>
          </a:p>
          <a:p>
            <a:r>
              <a:rPr lang="en-US" sz="2000" dirty="0" smtClean="0"/>
              <a:t>     - </a:t>
            </a:r>
            <a:r>
              <a:rPr lang="en-US" sz="1800" dirty="0" smtClean="0"/>
              <a:t>ACOM, ASCC, or DRU SCI Program Manager </a:t>
            </a:r>
          </a:p>
          <a:p>
            <a:r>
              <a:rPr lang="en-US" sz="1800" dirty="0" smtClean="0"/>
              <a:t>     - Fill out CSI request form that can be obtained by contacting the SCI Policy office or via the SCI Policy webpage</a:t>
            </a:r>
          </a:p>
          <a:p>
            <a:r>
              <a:rPr lang="en-US" sz="1800" dirty="0" smtClean="0"/>
              <a:t>     - At least one year experience in field</a:t>
            </a:r>
          </a:p>
          <a:p>
            <a:r>
              <a:rPr lang="en-US" sz="1800" dirty="0" smtClean="0"/>
              <a:t>     - Attended DoD SCI Security Officials Course or similar course</a:t>
            </a:r>
          </a:p>
          <a:p>
            <a:r>
              <a:rPr lang="en-US" sz="1800" dirty="0" smtClean="0"/>
              <a:t>     - Attended Physical Security Course/ICD 705 Physical Security Course or similar course</a:t>
            </a:r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    </a:t>
            </a:r>
          </a:p>
          <a:p>
            <a:r>
              <a:rPr lang="en-US" sz="2000" dirty="0"/>
              <a:t>    </a:t>
            </a:r>
          </a:p>
          <a:p>
            <a:endParaRPr lang="en-US" sz="2000" dirty="0"/>
          </a:p>
        </p:txBody>
      </p:sp>
      <p:sp>
        <p:nvSpPr>
          <p:cNvPr id="512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A99A7D0-4B40-4E54-86F3-3350BCC0FAE7}" type="slidenum">
              <a:rPr lang="en-US" sz="1400"/>
              <a:pPr algn="r"/>
              <a:t>7</a:t>
            </a:fld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1"/>
          <p:cNvSpPr txBox="1">
            <a:spLocks noGrp="1"/>
          </p:cNvSpPr>
          <p:nvPr/>
        </p:nvSpPr>
        <p:spPr bwMode="auto">
          <a:xfrm>
            <a:off x="35179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400"/>
          </a:p>
          <a:p>
            <a:pPr algn="ctr"/>
            <a:r>
              <a:rPr lang="en-US" sz="1400"/>
              <a:t>UNCLASSIFIED</a:t>
            </a: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2622550" y="0"/>
            <a:ext cx="44196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/>
              <a:t>UNCLASSIFIED</a:t>
            </a:r>
          </a:p>
          <a:p>
            <a:pPr algn="ctr"/>
            <a:r>
              <a:rPr lang="en-US" dirty="0"/>
              <a:t>POLICY UPDATES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381000" y="1304925"/>
            <a:ext cx="82296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000" dirty="0"/>
              <a:t> </a:t>
            </a:r>
            <a:r>
              <a:rPr lang="en-US" sz="1800" b="1" dirty="0" smtClean="0"/>
              <a:t>Reports and Suspense </a:t>
            </a:r>
          </a:p>
          <a:p>
            <a:endParaRPr lang="en-US" sz="1800" dirty="0" smtClean="0"/>
          </a:p>
          <a:p>
            <a:r>
              <a:rPr lang="en-US" sz="1800" dirty="0" smtClean="0"/>
              <a:t>     * SCIF Lock Data Call Inventory (16 Sep), (Respond via JWICS only)</a:t>
            </a:r>
          </a:p>
          <a:p>
            <a:r>
              <a:rPr lang="en-US" sz="1800" dirty="0" smtClean="0"/>
              <a:t>       - Life Cycle Management</a:t>
            </a:r>
          </a:p>
          <a:p>
            <a:r>
              <a:rPr lang="en-US" sz="1800" dirty="0" smtClean="0"/>
              <a:t>       - Roll up across IC community</a:t>
            </a:r>
          </a:p>
          <a:p>
            <a:r>
              <a:rPr lang="en-US" sz="1800" dirty="0" smtClean="0"/>
              <a:t>       - Be specific in the amount and types of locking devices on doors, safes,</a:t>
            </a:r>
          </a:p>
          <a:p>
            <a:r>
              <a:rPr lang="en-US" sz="1800" dirty="0" smtClean="0"/>
              <a:t>vaults, etc.</a:t>
            </a:r>
          </a:p>
          <a:p>
            <a:r>
              <a:rPr lang="en-US" sz="1800" dirty="0" smtClean="0"/>
              <a:t>       - Roll up in three phases:  IC Community SCIFs, Collateral, Industry </a:t>
            </a:r>
          </a:p>
          <a:p>
            <a:endParaRPr lang="en-US" sz="1800" dirty="0" smtClean="0"/>
          </a:p>
          <a:p>
            <a:r>
              <a:rPr lang="en-US" sz="1800" dirty="0" smtClean="0"/>
              <a:t>     * DIA’s Annual Self Inspection Roll Up (1 Oct), </a:t>
            </a:r>
          </a:p>
          <a:p>
            <a:r>
              <a:rPr lang="en-US" sz="1800" dirty="0" smtClean="0"/>
              <a:t>     * Annual SCI Access Report (1 Dec)</a:t>
            </a:r>
          </a:p>
          <a:p>
            <a:endParaRPr lang="en-US" sz="1800" dirty="0" smtClean="0"/>
          </a:p>
          <a:p>
            <a:pPr>
              <a:buFont typeface="Arial" charset="0"/>
              <a:buChar char="•"/>
            </a:pPr>
            <a:r>
              <a:rPr lang="en-US" sz="1800" dirty="0" smtClean="0"/>
              <a:t> </a:t>
            </a:r>
            <a:r>
              <a:rPr lang="en-US" sz="1800" b="1" dirty="0" smtClean="0"/>
              <a:t>SETA/</a:t>
            </a:r>
            <a:r>
              <a:rPr lang="en-US" sz="1800" b="1" dirty="0" err="1" smtClean="0"/>
              <a:t>SPeD</a:t>
            </a:r>
            <a:r>
              <a:rPr lang="en-US" sz="1800" b="1" dirty="0" smtClean="0"/>
              <a:t> </a:t>
            </a:r>
            <a:endParaRPr lang="en-US" sz="1800" dirty="0" smtClean="0"/>
          </a:p>
          <a:p>
            <a:r>
              <a:rPr lang="en-US" sz="1800" dirty="0" smtClean="0"/>
              <a:t>       - Security Program Integration Professional Certification (SPIPC) Beta Test</a:t>
            </a:r>
          </a:p>
          <a:p>
            <a:r>
              <a:rPr lang="en-US" sz="1800" dirty="0" smtClean="0"/>
              <a:t>       - SFPC/SAPPC certificates are in!!!!</a:t>
            </a:r>
          </a:p>
          <a:p>
            <a:r>
              <a:rPr lang="en-US" sz="1800" dirty="0" smtClean="0"/>
              <a:t>       - CDSE and Vendor Testing</a:t>
            </a:r>
          </a:p>
          <a:p>
            <a:endParaRPr lang="en-US" sz="1800" dirty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    </a:t>
            </a:r>
          </a:p>
          <a:p>
            <a:r>
              <a:rPr lang="en-US" sz="2000" dirty="0"/>
              <a:t>    </a:t>
            </a:r>
          </a:p>
          <a:p>
            <a:endParaRPr lang="en-US" sz="2000" dirty="0"/>
          </a:p>
        </p:txBody>
      </p:sp>
      <p:sp>
        <p:nvSpPr>
          <p:cNvPr id="512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A99A7D0-4B40-4E54-86F3-3350BCC0FAE7}" type="slidenum">
              <a:rPr lang="en-US" sz="1400"/>
              <a:pPr algn="r"/>
              <a:t>8</a:t>
            </a:fld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517900" y="6245225"/>
            <a:ext cx="2895600" cy="476250"/>
          </a:xfrm>
          <a:noFill/>
        </p:spPr>
        <p:txBody>
          <a:bodyPr/>
          <a:lstStyle/>
          <a:p>
            <a:r>
              <a:rPr lang="en-US" smtClean="0"/>
              <a:t>UNCLASSIFIED</a:t>
            </a: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2600325" y="0"/>
            <a:ext cx="44196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UNCLASSIFIED</a:t>
            </a:r>
          </a:p>
          <a:p>
            <a:pPr algn="ctr"/>
            <a:r>
              <a:rPr lang="en-US"/>
              <a:t>POLICY UPDATES</a:t>
            </a: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381000" y="698500"/>
            <a:ext cx="8382000" cy="7509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endParaRPr lang="en-US" sz="2400" dirty="0"/>
          </a:p>
          <a:p>
            <a:endParaRPr lang="en-US" sz="1800" dirty="0" smtClean="0"/>
          </a:p>
          <a:p>
            <a:pPr>
              <a:buFont typeface="Arial" charset="0"/>
              <a:buChar char="•"/>
            </a:pPr>
            <a:r>
              <a:rPr lang="en-US" sz="1800" dirty="0" smtClean="0"/>
              <a:t> </a:t>
            </a:r>
            <a:r>
              <a:rPr lang="en-US" sz="1800" b="1" dirty="0" smtClean="0"/>
              <a:t>SCI </a:t>
            </a:r>
            <a:r>
              <a:rPr lang="en-US" sz="1800" b="1" dirty="0"/>
              <a:t>Refresher Training </a:t>
            </a:r>
            <a:r>
              <a:rPr lang="en-US" sz="1800" b="1" dirty="0" smtClean="0"/>
              <a:t>Course </a:t>
            </a:r>
            <a:r>
              <a:rPr lang="en-US" sz="1800" b="1" dirty="0"/>
              <a:t>for </a:t>
            </a:r>
            <a:r>
              <a:rPr lang="en-US" sz="1800" b="1" dirty="0" smtClean="0"/>
              <a:t>SSOs/SSRs </a:t>
            </a:r>
            <a:r>
              <a:rPr lang="en-US" sz="1800" dirty="0" smtClean="0"/>
              <a:t>(SCI100.16)</a:t>
            </a:r>
            <a:r>
              <a:rPr lang="en-US" sz="1800" dirty="0" smtClean="0">
                <a:hlinkClick r:id="rId3"/>
              </a:rPr>
              <a:t> @ www.dss.mil/STEPP</a:t>
            </a:r>
            <a:endParaRPr lang="en-US" sz="1800" dirty="0"/>
          </a:p>
          <a:p>
            <a:r>
              <a:rPr lang="en-US" sz="1800" dirty="0" smtClean="0"/>
              <a:t>        - Launched 22 Jul 11</a:t>
            </a:r>
          </a:p>
          <a:p>
            <a:r>
              <a:rPr lang="en-US" sz="1800" dirty="0" smtClean="0"/>
              <a:t>        - Modules </a:t>
            </a:r>
            <a:r>
              <a:rPr lang="en-US" sz="1800" dirty="0"/>
              <a:t>that cover the following:</a:t>
            </a:r>
          </a:p>
          <a:p>
            <a:r>
              <a:rPr lang="en-US" sz="1800" dirty="0"/>
              <a:t>        </a:t>
            </a:r>
            <a:r>
              <a:rPr lang="en-US" sz="1800" dirty="0" smtClean="0"/>
              <a:t>   - </a:t>
            </a:r>
            <a:r>
              <a:rPr lang="en-US" sz="1800" dirty="0"/>
              <a:t>SCI Fundamentals</a:t>
            </a:r>
          </a:p>
          <a:p>
            <a:r>
              <a:rPr lang="en-US" sz="1800" dirty="0"/>
              <a:t>       </a:t>
            </a:r>
            <a:r>
              <a:rPr lang="en-US" sz="1800" dirty="0" smtClean="0"/>
              <a:t>    </a:t>
            </a:r>
            <a:r>
              <a:rPr lang="en-US" sz="1800" dirty="0"/>
              <a:t>- SCI Control Systems and Markings</a:t>
            </a:r>
          </a:p>
          <a:p>
            <a:r>
              <a:rPr lang="en-US" sz="1800" dirty="0"/>
              <a:t>       </a:t>
            </a:r>
            <a:r>
              <a:rPr lang="en-US" sz="1800" dirty="0" smtClean="0"/>
              <a:t>    </a:t>
            </a:r>
            <a:r>
              <a:rPr lang="en-US" sz="1800" dirty="0"/>
              <a:t>- Protecting SCI</a:t>
            </a:r>
          </a:p>
          <a:p>
            <a:r>
              <a:rPr lang="en-US" sz="1800" dirty="0"/>
              <a:t>       </a:t>
            </a:r>
            <a:r>
              <a:rPr lang="en-US" sz="1800" dirty="0" smtClean="0"/>
              <a:t>    </a:t>
            </a:r>
            <a:r>
              <a:rPr lang="en-US" sz="1800" dirty="0"/>
              <a:t>- SCI Reporting Requirements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    - Successful completion of course will be required for all newly appointed SSOs/SSRs (Great training tool!)</a:t>
            </a:r>
          </a:p>
          <a:p>
            <a:endParaRPr lang="en-US" sz="1800" dirty="0" smtClean="0"/>
          </a:p>
          <a:p>
            <a:r>
              <a:rPr lang="en-US" sz="1800" dirty="0" smtClean="0"/>
              <a:t>        - As of Aug 2012, approx 1500 personnel have successfully completed the course, this includes Army, Navy, Air Force, Marines, and other</a:t>
            </a:r>
          </a:p>
          <a:p>
            <a:endParaRPr lang="en-US" sz="1800" dirty="0"/>
          </a:p>
          <a:p>
            <a:r>
              <a:rPr lang="en-US" sz="1800" dirty="0"/>
              <a:t> </a:t>
            </a:r>
            <a:r>
              <a:rPr lang="en-US" sz="1800" dirty="0" smtClean="0"/>
              <a:t>     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 </a:t>
            </a:r>
          </a:p>
          <a:p>
            <a:endParaRPr lang="en-US" sz="1800" dirty="0"/>
          </a:p>
          <a:p>
            <a:r>
              <a:rPr lang="en-US" sz="2000" dirty="0"/>
              <a:t>    </a:t>
            </a:r>
          </a:p>
          <a:p>
            <a:r>
              <a:rPr lang="en-US" sz="2400" dirty="0"/>
              <a:t> </a:t>
            </a:r>
          </a:p>
          <a:p>
            <a:r>
              <a:rPr lang="en-US" sz="2400" dirty="0"/>
              <a:t>    </a:t>
            </a:r>
          </a:p>
          <a:p>
            <a:r>
              <a:rPr lang="en-US" sz="2400" dirty="0"/>
              <a:t>   </a:t>
            </a:r>
          </a:p>
          <a:p>
            <a:r>
              <a:rPr lang="en-US" sz="2400" dirty="0"/>
              <a:t>    </a:t>
            </a: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3EE0BA-D531-4E40-8BE1-EA1992FF1B3B}" type="slidenum">
              <a:rPr lang="en-US" smtClean="0"/>
              <a:pPr/>
              <a:t>9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5110</TotalTime>
  <Words>1462</Words>
  <Application>Microsoft Office PowerPoint</Application>
  <PresentationFormat>On-screen Show (4:3)</PresentationFormat>
  <Paragraphs>340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US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McCallAN</dc:creator>
  <cp:lastModifiedBy>TaylorCR</cp:lastModifiedBy>
  <cp:revision>437</cp:revision>
  <dcterms:created xsi:type="dcterms:W3CDTF">2008-06-11T12:22:09Z</dcterms:created>
  <dcterms:modified xsi:type="dcterms:W3CDTF">2012-08-03T15:36:12Z</dcterms:modified>
</cp:coreProperties>
</file>