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7.xml" ContentType="application/vnd.openxmlformats-officedocument.presentationml.notesSlide+xml"/>
  <Override PartName="/ppt/notesSlides/notesSlide12.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86" r:id="rId4"/>
    <p:sldId id="289" r:id="rId5"/>
    <p:sldId id="290" r:id="rId6"/>
    <p:sldId id="283" r:id="rId7"/>
    <p:sldId id="272" r:id="rId8"/>
    <p:sldId id="280" r:id="rId9"/>
    <p:sldId id="264" r:id="rId10"/>
    <p:sldId id="275" r:id="rId11"/>
    <p:sldId id="292" r:id="rId12"/>
    <p:sldId id="285" r:id="rId13"/>
    <p:sldId id="271" r:id="rId14"/>
    <p:sldId id="267" r:id="rId15"/>
    <p:sldId id="278" r:id="rId16"/>
    <p:sldId id="291" r:id="rId17"/>
    <p:sldId id="268" r:id="rId18"/>
    <p:sldId id="270" r:id="rId19"/>
  </p:sldIdLst>
  <p:sldSz cx="9144000" cy="6858000" type="screen4x3"/>
  <p:notesSz cx="7010400" cy="9296400"/>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9900"/>
    <a:srgbClr val="66CCFF"/>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45" autoAdjust="0"/>
    <p:restoredTop sz="94727" autoAdjust="0"/>
  </p:normalViewPr>
  <p:slideViewPr>
    <p:cSldViewPr>
      <p:cViewPr>
        <p:scale>
          <a:sx n="100" d="100"/>
          <a:sy n="100" d="100"/>
        </p:scale>
        <p:origin x="-1968" y="-5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defRPr>
            </a:lvl1pPr>
          </a:lstStyle>
          <a:p>
            <a:pPr>
              <a:defRPr/>
            </a:pPr>
            <a:endParaRPr lang="en-US"/>
          </a:p>
        </p:txBody>
      </p:sp>
      <p:sp>
        <p:nvSpPr>
          <p:cNvPr id="4099"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defRPr>
            </a:lvl1pPr>
          </a:lstStyle>
          <a:p>
            <a:pPr>
              <a:defRPr/>
            </a:pPr>
            <a:endParaRPr lang="en-US"/>
          </a:p>
        </p:txBody>
      </p:sp>
      <p:sp>
        <p:nvSpPr>
          <p:cNvPr id="4100"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defRPr>
            </a:lvl1pPr>
          </a:lstStyle>
          <a:p>
            <a:pPr>
              <a:defRPr/>
            </a:pPr>
            <a:endParaRPr lang="en-US"/>
          </a:p>
        </p:txBody>
      </p:sp>
      <p:sp>
        <p:nvSpPr>
          <p:cNvPr id="4101"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defRPr>
            </a:lvl1pPr>
          </a:lstStyle>
          <a:p>
            <a:pPr>
              <a:defRPr/>
            </a:pPr>
            <a:fld id="{770E1655-0E9E-4979-9699-493A0B0543A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defRPr>
            </a:lvl1pPr>
          </a:lstStyle>
          <a:p>
            <a:pPr>
              <a:defRPr/>
            </a:pPr>
            <a:fld id="{402A5146-92B2-4776-A9D0-B7E2FC106C0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CE3B5816-2C09-4F80-9520-31EE13A27233}" type="slidenum">
              <a:rPr lang="en-US" smtClean="0"/>
              <a:pPr/>
              <a:t>1</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pPr eaLnBrk="1" hangingPunct="1"/>
            <a:endParaRPr lang="en-US" smtClean="0"/>
          </a:p>
        </p:txBody>
      </p:sp>
      <p:sp>
        <p:nvSpPr>
          <p:cNvPr id="21508" name="Slide Number Placeholder 3"/>
          <p:cNvSpPr>
            <a:spLocks noGrp="1"/>
          </p:cNvSpPr>
          <p:nvPr>
            <p:ph type="sldNum" sz="quarter" idx="5"/>
          </p:nvPr>
        </p:nvSpPr>
        <p:spPr>
          <a:noFill/>
        </p:spPr>
        <p:txBody>
          <a:bodyPr/>
          <a:lstStyle/>
          <a:p>
            <a:fld id="{8824AB0F-FF3C-42B1-BF1A-EC3BE0001C40}" type="slidenum">
              <a:rPr lang="en-US" smtClean="0"/>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pPr eaLnBrk="1" hangingPunct="1"/>
            <a:endParaRPr lang="en-US" smtClean="0"/>
          </a:p>
        </p:txBody>
      </p:sp>
      <p:sp>
        <p:nvSpPr>
          <p:cNvPr id="26628"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B6A96EDE-CCB4-40F5-BB94-D69EA96CEB15}" type="slidenum">
              <a:rPr lang="en-US" sz="1200"/>
              <a:pPr algn="r" defTabSz="931863"/>
              <a:t>13</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pPr eaLnBrk="1" hangingPunct="1"/>
            <a:endParaRPr lang="en-US" smtClean="0"/>
          </a:p>
        </p:txBody>
      </p:sp>
      <p:sp>
        <p:nvSpPr>
          <p:cNvPr id="25604" name="Slide Number Placeholder 3"/>
          <p:cNvSpPr>
            <a:spLocks noGrp="1"/>
          </p:cNvSpPr>
          <p:nvPr>
            <p:ph type="sldNum" sz="quarter" idx="5"/>
          </p:nvPr>
        </p:nvSpPr>
        <p:spPr>
          <a:noFill/>
        </p:spPr>
        <p:txBody>
          <a:bodyPr/>
          <a:lstStyle/>
          <a:p>
            <a:fld id="{768F8E82-8475-45BD-BBF7-2578F058B308}" type="slidenum">
              <a:rPr lang="en-US" smtClean="0"/>
              <a:pPr/>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eaLnBrk="1" hangingPunct="1"/>
            <a:endParaRPr lang="en-US" smtClean="0"/>
          </a:p>
        </p:txBody>
      </p:sp>
      <p:sp>
        <p:nvSpPr>
          <p:cNvPr id="27652" name="Slide Number Placeholder 3"/>
          <p:cNvSpPr>
            <a:spLocks noGrp="1"/>
          </p:cNvSpPr>
          <p:nvPr>
            <p:ph type="sldNum" sz="quarter" idx="5"/>
          </p:nvPr>
        </p:nvSpPr>
        <p:spPr>
          <a:noFill/>
        </p:spPr>
        <p:txBody>
          <a:bodyPr/>
          <a:lstStyle/>
          <a:p>
            <a:fld id="{7B4EEDF8-9F71-41DE-9133-85E6075533A4}" type="slidenum">
              <a:rPr lang="en-US" smtClean="0"/>
              <a:pPr/>
              <a:t>17</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D4CCA234-617F-48A1-959C-0E0FB3936F49}" type="slidenum">
              <a:rPr lang="en-US" sz="1200"/>
              <a:pPr algn="r" defTabSz="931863"/>
              <a:t>18</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pPr eaLnBrk="1" hangingPunct="1"/>
            <a:endParaRPr lang="en-US" smtClean="0"/>
          </a:p>
        </p:txBody>
      </p:sp>
      <p:sp>
        <p:nvSpPr>
          <p:cNvPr id="17412" name="Slide Number Placeholder 3"/>
          <p:cNvSpPr>
            <a:spLocks noGrp="1"/>
          </p:cNvSpPr>
          <p:nvPr>
            <p:ph type="sldNum" sz="quarter" idx="5"/>
          </p:nvPr>
        </p:nvSpPr>
        <p:spPr>
          <a:noFill/>
        </p:spPr>
        <p:txBody>
          <a:bodyPr/>
          <a:lstStyle/>
          <a:p>
            <a:fld id="{A4B46F8D-B839-44B8-A2DF-D1231544C0B8}"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endParaRPr lang="en-US" smtClean="0"/>
          </a:p>
        </p:txBody>
      </p:sp>
      <p:sp>
        <p:nvSpPr>
          <p:cNvPr id="19460"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69BB03D6-3935-47E5-8715-ABEC03876136}" type="slidenum">
              <a:rPr lang="en-US" sz="1200"/>
              <a:pPr algn="r" defTabSz="931863"/>
              <a:t>3</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endParaRPr lang="en-US" smtClean="0"/>
          </a:p>
        </p:txBody>
      </p:sp>
      <p:sp>
        <p:nvSpPr>
          <p:cNvPr id="19460"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69BB03D6-3935-47E5-8715-ABEC03876136}" type="slidenum">
              <a:rPr lang="en-US" sz="1200"/>
              <a:pPr algn="r" defTabSz="931863"/>
              <a:t>4</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endParaRPr lang="en-US" smtClean="0"/>
          </a:p>
        </p:txBody>
      </p:sp>
      <p:sp>
        <p:nvSpPr>
          <p:cNvPr id="19460"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69BB03D6-3935-47E5-8715-ABEC03876136}" type="slidenum">
              <a:rPr lang="en-US" sz="1200"/>
              <a:pPr algn="r" defTabSz="931863"/>
              <a:t>5</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endParaRPr lang="en-US" smtClean="0"/>
          </a:p>
        </p:txBody>
      </p:sp>
      <p:sp>
        <p:nvSpPr>
          <p:cNvPr id="19460"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69BB03D6-3935-47E5-8715-ABEC03876136}" type="slidenum">
              <a:rPr lang="en-US" sz="1200"/>
              <a:pPr algn="r" defTabSz="931863"/>
              <a:t>7</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endParaRPr lang="en-US" smtClean="0"/>
          </a:p>
        </p:txBody>
      </p:sp>
      <p:sp>
        <p:nvSpPr>
          <p:cNvPr id="19460"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69BB03D6-3935-47E5-8715-ABEC03876136}" type="slidenum">
              <a:rPr lang="en-US" sz="1200"/>
              <a:pPr algn="r" defTabSz="931863"/>
              <a:t>8</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pPr eaLnBrk="1" hangingPunct="1"/>
            <a:endParaRPr lang="en-US" smtClean="0"/>
          </a:p>
        </p:txBody>
      </p:sp>
      <p:sp>
        <p:nvSpPr>
          <p:cNvPr id="23556" name="Slide Number Placeholder 3"/>
          <p:cNvSpPr>
            <a:spLocks noGrp="1"/>
          </p:cNvSpPr>
          <p:nvPr>
            <p:ph type="sldNum" sz="quarter" idx="5"/>
          </p:nvPr>
        </p:nvSpPr>
        <p:spPr>
          <a:noFill/>
        </p:spPr>
        <p:txBody>
          <a:bodyPr/>
          <a:lstStyle/>
          <a:p>
            <a:fld id="{049CA482-8EB4-4660-843D-C86A29B4563D}" type="slidenum">
              <a:rPr lang="en-US" smtClean="0"/>
              <a:pPr/>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pPr eaLnBrk="1" hangingPunct="1"/>
            <a:endParaRPr lang="en-US" smtClean="0"/>
          </a:p>
        </p:txBody>
      </p:sp>
      <p:sp>
        <p:nvSpPr>
          <p:cNvPr id="21508" name="Slide Number Placeholder 3"/>
          <p:cNvSpPr>
            <a:spLocks noGrp="1"/>
          </p:cNvSpPr>
          <p:nvPr>
            <p:ph type="sldNum" sz="quarter" idx="5"/>
          </p:nvPr>
        </p:nvSpPr>
        <p:spPr>
          <a:noFill/>
        </p:spPr>
        <p:txBody>
          <a:bodyPr/>
          <a:lstStyle/>
          <a:p>
            <a:fld id="{8824AB0F-FF3C-42B1-BF1A-EC3BE0001C40}" type="slidenum">
              <a:rPr lang="en-US" smtClean="0"/>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UNCLASSIFIED</a:t>
            </a:r>
          </a:p>
        </p:txBody>
      </p:sp>
      <p:sp>
        <p:nvSpPr>
          <p:cNvPr id="6" name="Rectangle 6"/>
          <p:cNvSpPr>
            <a:spLocks noGrp="1" noChangeArrowheads="1"/>
          </p:cNvSpPr>
          <p:nvPr>
            <p:ph type="sldNum" sz="quarter" idx="12"/>
          </p:nvPr>
        </p:nvSpPr>
        <p:spPr>
          <a:ln/>
        </p:spPr>
        <p:txBody>
          <a:bodyPr/>
          <a:lstStyle>
            <a:lvl1pPr>
              <a:defRPr/>
            </a:lvl1pPr>
          </a:lstStyle>
          <a:p>
            <a:pPr>
              <a:defRPr/>
            </a:pPr>
            <a:fld id="{81217CB5-6590-4A22-B9EB-784DFBD8948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UNCLASSIFIED</a:t>
            </a:r>
          </a:p>
        </p:txBody>
      </p:sp>
      <p:sp>
        <p:nvSpPr>
          <p:cNvPr id="6" name="Rectangle 6"/>
          <p:cNvSpPr>
            <a:spLocks noGrp="1" noChangeArrowheads="1"/>
          </p:cNvSpPr>
          <p:nvPr>
            <p:ph type="sldNum" sz="quarter" idx="12"/>
          </p:nvPr>
        </p:nvSpPr>
        <p:spPr>
          <a:ln/>
        </p:spPr>
        <p:txBody>
          <a:bodyPr/>
          <a:lstStyle>
            <a:lvl1pPr>
              <a:defRPr/>
            </a:lvl1pPr>
          </a:lstStyle>
          <a:p>
            <a:pPr>
              <a:defRPr/>
            </a:pPr>
            <a:fld id="{1EFFECBA-20AA-4A07-ABEC-ED2A62D3E5B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UNCLASSIFIED</a:t>
            </a:r>
          </a:p>
        </p:txBody>
      </p:sp>
      <p:sp>
        <p:nvSpPr>
          <p:cNvPr id="6" name="Rectangle 6"/>
          <p:cNvSpPr>
            <a:spLocks noGrp="1" noChangeArrowheads="1"/>
          </p:cNvSpPr>
          <p:nvPr>
            <p:ph type="sldNum" sz="quarter" idx="12"/>
          </p:nvPr>
        </p:nvSpPr>
        <p:spPr>
          <a:ln/>
        </p:spPr>
        <p:txBody>
          <a:bodyPr/>
          <a:lstStyle>
            <a:lvl1pPr>
              <a:defRPr/>
            </a:lvl1pPr>
          </a:lstStyle>
          <a:p>
            <a:pPr>
              <a:defRPr/>
            </a:pPr>
            <a:fld id="{8BE0C254-8E11-46B3-BFEF-64AC561C231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UNCLASSIFIED</a:t>
            </a:r>
          </a:p>
        </p:txBody>
      </p:sp>
      <p:sp>
        <p:nvSpPr>
          <p:cNvPr id="6" name="Rectangle 6"/>
          <p:cNvSpPr>
            <a:spLocks noGrp="1" noChangeArrowheads="1"/>
          </p:cNvSpPr>
          <p:nvPr>
            <p:ph type="sldNum" sz="quarter" idx="12"/>
          </p:nvPr>
        </p:nvSpPr>
        <p:spPr>
          <a:ln/>
        </p:spPr>
        <p:txBody>
          <a:bodyPr/>
          <a:lstStyle>
            <a:lvl1pPr>
              <a:defRPr/>
            </a:lvl1pPr>
          </a:lstStyle>
          <a:p>
            <a:pPr>
              <a:defRPr/>
            </a:pPr>
            <a:fld id="{BEE4490E-76D8-4F43-9144-A4944DF8E3C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UNCLASSIFIED</a:t>
            </a:r>
          </a:p>
        </p:txBody>
      </p:sp>
      <p:sp>
        <p:nvSpPr>
          <p:cNvPr id="6" name="Rectangle 6"/>
          <p:cNvSpPr>
            <a:spLocks noGrp="1" noChangeArrowheads="1"/>
          </p:cNvSpPr>
          <p:nvPr>
            <p:ph type="sldNum" sz="quarter" idx="12"/>
          </p:nvPr>
        </p:nvSpPr>
        <p:spPr>
          <a:ln/>
        </p:spPr>
        <p:txBody>
          <a:bodyPr/>
          <a:lstStyle>
            <a:lvl1pPr>
              <a:defRPr/>
            </a:lvl1pPr>
          </a:lstStyle>
          <a:p>
            <a:pPr>
              <a:defRPr/>
            </a:pPr>
            <a:fld id="{32413B94-5379-4A52-A02D-984040805B9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UNCLASSIFIED</a:t>
            </a:r>
          </a:p>
        </p:txBody>
      </p:sp>
      <p:sp>
        <p:nvSpPr>
          <p:cNvPr id="7" name="Rectangle 6"/>
          <p:cNvSpPr>
            <a:spLocks noGrp="1" noChangeArrowheads="1"/>
          </p:cNvSpPr>
          <p:nvPr>
            <p:ph type="sldNum" sz="quarter" idx="12"/>
          </p:nvPr>
        </p:nvSpPr>
        <p:spPr>
          <a:ln/>
        </p:spPr>
        <p:txBody>
          <a:bodyPr/>
          <a:lstStyle>
            <a:lvl1pPr>
              <a:defRPr/>
            </a:lvl1pPr>
          </a:lstStyle>
          <a:p>
            <a:pPr>
              <a:defRPr/>
            </a:pPr>
            <a:fld id="{361ED88C-BF1D-49D5-8557-EE222FDB963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UNCLASSIFIED</a:t>
            </a:r>
          </a:p>
        </p:txBody>
      </p:sp>
      <p:sp>
        <p:nvSpPr>
          <p:cNvPr id="9" name="Rectangle 6"/>
          <p:cNvSpPr>
            <a:spLocks noGrp="1" noChangeArrowheads="1"/>
          </p:cNvSpPr>
          <p:nvPr>
            <p:ph type="sldNum" sz="quarter" idx="12"/>
          </p:nvPr>
        </p:nvSpPr>
        <p:spPr>
          <a:ln/>
        </p:spPr>
        <p:txBody>
          <a:bodyPr/>
          <a:lstStyle>
            <a:lvl1pPr>
              <a:defRPr/>
            </a:lvl1pPr>
          </a:lstStyle>
          <a:p>
            <a:pPr>
              <a:defRPr/>
            </a:pPr>
            <a:fld id="{37DE4B49-3197-4691-A9EB-483D7E1D072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UNCLASSIFIED</a:t>
            </a:r>
          </a:p>
        </p:txBody>
      </p:sp>
      <p:sp>
        <p:nvSpPr>
          <p:cNvPr id="5" name="Rectangle 6"/>
          <p:cNvSpPr>
            <a:spLocks noGrp="1" noChangeArrowheads="1"/>
          </p:cNvSpPr>
          <p:nvPr>
            <p:ph type="sldNum" sz="quarter" idx="12"/>
          </p:nvPr>
        </p:nvSpPr>
        <p:spPr>
          <a:ln/>
        </p:spPr>
        <p:txBody>
          <a:bodyPr/>
          <a:lstStyle>
            <a:lvl1pPr>
              <a:defRPr/>
            </a:lvl1pPr>
          </a:lstStyle>
          <a:p>
            <a:pPr>
              <a:defRPr/>
            </a:pPr>
            <a:fld id="{D4FB7460-CEFF-4AF8-9A3F-0A05A81844A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UNCLASSIFIED</a:t>
            </a:r>
          </a:p>
        </p:txBody>
      </p:sp>
      <p:sp>
        <p:nvSpPr>
          <p:cNvPr id="4" name="Rectangle 6"/>
          <p:cNvSpPr>
            <a:spLocks noGrp="1" noChangeArrowheads="1"/>
          </p:cNvSpPr>
          <p:nvPr>
            <p:ph type="sldNum" sz="quarter" idx="12"/>
          </p:nvPr>
        </p:nvSpPr>
        <p:spPr>
          <a:ln/>
        </p:spPr>
        <p:txBody>
          <a:bodyPr/>
          <a:lstStyle>
            <a:lvl1pPr>
              <a:defRPr/>
            </a:lvl1pPr>
          </a:lstStyle>
          <a:p>
            <a:pPr>
              <a:defRPr/>
            </a:pPr>
            <a:fld id="{DCBA88A4-D0CE-448C-9737-4D062AC508D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UNCLASSIFIED</a:t>
            </a:r>
          </a:p>
        </p:txBody>
      </p:sp>
      <p:sp>
        <p:nvSpPr>
          <p:cNvPr id="7" name="Rectangle 6"/>
          <p:cNvSpPr>
            <a:spLocks noGrp="1" noChangeArrowheads="1"/>
          </p:cNvSpPr>
          <p:nvPr>
            <p:ph type="sldNum" sz="quarter" idx="12"/>
          </p:nvPr>
        </p:nvSpPr>
        <p:spPr>
          <a:ln/>
        </p:spPr>
        <p:txBody>
          <a:bodyPr/>
          <a:lstStyle>
            <a:lvl1pPr>
              <a:defRPr/>
            </a:lvl1pPr>
          </a:lstStyle>
          <a:p>
            <a:pPr>
              <a:defRPr/>
            </a:pPr>
            <a:fld id="{63CE0A05-324E-46FF-A4A1-BFCD17F9306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UNCLASSIFIED</a:t>
            </a:r>
          </a:p>
        </p:txBody>
      </p:sp>
      <p:sp>
        <p:nvSpPr>
          <p:cNvPr id="7" name="Rectangle 6"/>
          <p:cNvSpPr>
            <a:spLocks noGrp="1" noChangeArrowheads="1"/>
          </p:cNvSpPr>
          <p:nvPr>
            <p:ph type="sldNum" sz="quarter" idx="12"/>
          </p:nvPr>
        </p:nvSpPr>
        <p:spPr>
          <a:ln/>
        </p:spPr>
        <p:txBody>
          <a:bodyPr/>
          <a:lstStyle>
            <a:lvl1pPr>
              <a:defRPr/>
            </a:lvl1pPr>
          </a:lstStyle>
          <a:p>
            <a:pPr>
              <a:defRPr/>
            </a:pPr>
            <a:fld id="{FC51E637-352E-4DF3-B4E5-E27C9B1C137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r>
              <a:rPr lang="en-US"/>
              <a:t>UNCLASSIFIED</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96A8D87C-F4A0-4C5F-83D0-54154B20DCBD}" type="slidenum">
              <a:rPr lang="en-US"/>
              <a:pPr>
                <a:defRPr/>
              </a:pPr>
              <a:t>‹#›</a:t>
            </a:fld>
            <a:endParaRPr lang="en-US"/>
          </a:p>
        </p:txBody>
      </p:sp>
      <p:pic>
        <p:nvPicPr>
          <p:cNvPr id="1031" name="Picture 7" descr="MI Seal united w-DA Seal-white background"/>
          <p:cNvPicPr>
            <a:picLocks noChangeAspect="1" noChangeArrowheads="1"/>
          </p:cNvPicPr>
          <p:nvPr userDrawn="1"/>
        </p:nvPicPr>
        <p:blipFill>
          <a:blip r:embed="rId13" cstate="print"/>
          <a:srcRect/>
          <a:stretch>
            <a:fillRect/>
          </a:stretch>
        </p:blipFill>
        <p:spPr bwMode="auto">
          <a:xfrm>
            <a:off x="152400" y="152400"/>
            <a:ext cx="1371600" cy="812800"/>
          </a:xfrm>
          <a:prstGeom prst="rect">
            <a:avLst/>
          </a:prstGeom>
          <a:noFill/>
          <a:ln w="9525">
            <a:noFill/>
            <a:miter lim="800000"/>
            <a:headEnd/>
            <a:tailEnd/>
          </a:ln>
        </p:spPr>
      </p:pic>
      <p:sp>
        <p:nvSpPr>
          <p:cNvPr id="1032" name="Line 8"/>
          <p:cNvSpPr>
            <a:spLocks noChangeShapeType="1"/>
          </p:cNvSpPr>
          <p:nvPr userDrawn="1"/>
        </p:nvSpPr>
        <p:spPr bwMode="auto">
          <a:xfrm>
            <a:off x="228600" y="1066800"/>
            <a:ext cx="8610600" cy="0"/>
          </a:xfrm>
          <a:prstGeom prst="line">
            <a:avLst/>
          </a:prstGeom>
          <a:noFill/>
          <a:ln w="101600" cmpd="tri">
            <a:solidFill>
              <a:schemeClr val="accent2"/>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dss.mil/STEPP"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athd-crm.csd.disa.mil/" TargetMode="External"/><Relationship Id="rId2" Type="http://schemas.openxmlformats.org/officeDocument/2006/relationships/hyperlink" Target="http://www.atsc.army.mil/tadlp/delivery/alms.asp"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dss.mil/STEPP"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dss.mil/"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dni.gov/ssc/csd"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mailto:dni-ssc-training@dni.gov"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hyperlink" Target="mailto:oataycr@army.ic.gov" TargetMode="External"/><Relationship Id="rId3" Type="http://schemas.openxmlformats.org/officeDocument/2006/relationships/hyperlink" Target="mailto:clifford.mccoy.civ@mail.mil" TargetMode="External"/><Relationship Id="rId7" Type="http://schemas.openxmlformats.org/officeDocument/2006/relationships/hyperlink" Target="mailto:chalyndria.r.taylor.civ@mail.smil.mil"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mailto:chalyndria.r.taylor.civ@mail.mil" TargetMode="External"/><Relationship Id="rId5" Type="http://schemas.openxmlformats.org/officeDocument/2006/relationships/hyperlink" Target="mailto:oamcccx@army.ic.gov" TargetMode="External"/><Relationship Id="rId4" Type="http://schemas.openxmlformats.org/officeDocument/2006/relationships/hyperlink" Target="mailto:clifford.mccoy.civ@mail.smil.mil" TargetMode="External"/><Relationship Id="rId9" Type="http://schemas.openxmlformats.org/officeDocument/2006/relationships/hyperlink" Target="mailto:usarmy.pentagon.hqda-dcs-g-2.mbx.dcs-g2-cds-policy@mail.mil"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ncix.ic.gov/"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mailto:chalyndria.r.taylor.civ@mail.mi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199.114.55.151/site/seta" TargetMode="External"/><Relationship Id="rId5" Type="http://schemas.openxmlformats.org/officeDocument/2006/relationships/hyperlink" Target="https://www.us.army.mil/suite/page/656165" TargetMode="External"/><Relationship Id="rId4" Type="http://schemas.openxmlformats.org/officeDocument/2006/relationships/hyperlink" Target="http://www.dami.army.pentagon.mil/site/SCI"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mailto:oataycr@army.ic.gov"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mailto:oamcccx@dami.ic.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1"/>
          <p:cNvSpPr txBox="1">
            <a:spLocks noChangeArrowheads="1"/>
          </p:cNvSpPr>
          <p:nvPr/>
        </p:nvSpPr>
        <p:spPr bwMode="auto">
          <a:xfrm>
            <a:off x="1752600" y="-76200"/>
            <a:ext cx="6553200" cy="1785104"/>
          </a:xfrm>
          <a:prstGeom prst="rect">
            <a:avLst/>
          </a:prstGeom>
          <a:noFill/>
          <a:ln w="9525">
            <a:noFill/>
            <a:miter lim="800000"/>
            <a:headEnd/>
            <a:tailEnd/>
          </a:ln>
        </p:spPr>
        <p:txBody>
          <a:bodyPr>
            <a:spAutoFit/>
          </a:bodyPr>
          <a:lstStyle/>
          <a:p>
            <a:pPr algn="ctr">
              <a:spcBef>
                <a:spcPct val="50000"/>
              </a:spcBef>
            </a:pPr>
            <a:r>
              <a:rPr lang="en-US" sz="1800" dirty="0"/>
              <a:t>UNCLASSIFIED</a:t>
            </a:r>
          </a:p>
          <a:p>
            <a:pPr algn="ctr">
              <a:spcBef>
                <a:spcPct val="50000"/>
              </a:spcBef>
            </a:pPr>
            <a:r>
              <a:rPr lang="en-US" sz="2000" dirty="0"/>
              <a:t>ODCS, G-2, Counterintelligence, HUMINT, Disclosure &amp; Security Directorate</a:t>
            </a:r>
          </a:p>
          <a:p>
            <a:pPr algn="ctr">
              <a:spcBef>
                <a:spcPct val="50000"/>
              </a:spcBef>
            </a:pPr>
            <a:endParaRPr lang="en-US" sz="2800" dirty="0"/>
          </a:p>
        </p:txBody>
      </p:sp>
      <p:sp>
        <p:nvSpPr>
          <p:cNvPr id="2051" name="Text Box 43"/>
          <p:cNvSpPr txBox="1">
            <a:spLocks noChangeArrowheads="1"/>
          </p:cNvSpPr>
          <p:nvPr/>
        </p:nvSpPr>
        <p:spPr bwMode="auto">
          <a:xfrm>
            <a:off x="1371600" y="2386013"/>
            <a:ext cx="6248400" cy="2278062"/>
          </a:xfrm>
          <a:prstGeom prst="rect">
            <a:avLst/>
          </a:prstGeom>
          <a:noFill/>
          <a:ln w="9525">
            <a:noFill/>
            <a:miter lim="800000"/>
            <a:headEnd/>
            <a:tailEnd/>
          </a:ln>
        </p:spPr>
        <p:txBody>
          <a:bodyPr>
            <a:spAutoFit/>
          </a:bodyPr>
          <a:lstStyle/>
          <a:p>
            <a:pPr algn="ctr">
              <a:spcBef>
                <a:spcPct val="50000"/>
              </a:spcBef>
            </a:pPr>
            <a:r>
              <a:rPr lang="en-US" sz="4000" b="1" dirty="0"/>
              <a:t>SCI Security Policy VTC</a:t>
            </a:r>
          </a:p>
          <a:p>
            <a:pPr algn="ctr">
              <a:spcBef>
                <a:spcPct val="50000"/>
              </a:spcBef>
            </a:pPr>
            <a:r>
              <a:rPr lang="en-US" sz="4000" dirty="0" smtClean="0"/>
              <a:t>1 May 2014 </a:t>
            </a:r>
            <a:endParaRPr lang="en-US" sz="4000" dirty="0"/>
          </a:p>
          <a:p>
            <a:pPr>
              <a:spcBef>
                <a:spcPct val="50000"/>
              </a:spcBef>
            </a:pPr>
            <a:endParaRPr lang="en-US" sz="1400" dirty="0"/>
          </a:p>
          <a:p>
            <a:pPr>
              <a:spcBef>
                <a:spcPct val="50000"/>
              </a:spcBef>
            </a:pPr>
            <a:endParaRPr lang="en-US" sz="1400" dirty="0"/>
          </a:p>
        </p:txBody>
      </p:sp>
      <p:sp>
        <p:nvSpPr>
          <p:cNvPr id="2053" name="Slide Number Placeholder 6"/>
          <p:cNvSpPr>
            <a:spLocks noGrp="1"/>
          </p:cNvSpPr>
          <p:nvPr>
            <p:ph type="sldNum" sz="quarter" idx="12"/>
          </p:nvPr>
        </p:nvSpPr>
        <p:spPr>
          <a:noFill/>
        </p:spPr>
        <p:txBody>
          <a:bodyPr/>
          <a:lstStyle/>
          <a:p>
            <a:fld id="{D05F1282-35DF-4BB8-8FD0-5631D4FBCA9D}" type="slidenum">
              <a:rPr lang="en-US" smtClean="0"/>
              <a:pPr/>
              <a:t>1</a:t>
            </a:fld>
            <a:endParaRPr lang="en-US" smtClean="0"/>
          </a:p>
        </p:txBody>
      </p:sp>
      <p:sp>
        <p:nvSpPr>
          <p:cNvPr id="6" name="TextBox 4"/>
          <p:cNvSpPr txBox="1">
            <a:spLocks noChangeArrowheads="1"/>
          </p:cNvSpPr>
          <p:nvPr/>
        </p:nvSpPr>
        <p:spPr bwMode="auto">
          <a:xfrm>
            <a:off x="4281487" y="6248400"/>
            <a:ext cx="1890713" cy="369888"/>
          </a:xfrm>
          <a:prstGeom prst="rect">
            <a:avLst/>
          </a:prstGeom>
          <a:noFill/>
          <a:ln w="9525">
            <a:noFill/>
            <a:miter lim="800000"/>
            <a:headEnd/>
            <a:tailEnd/>
          </a:ln>
        </p:spPr>
        <p:txBody>
          <a:bodyPr wrap="none">
            <a:spAutoFit/>
          </a:bodyPr>
          <a:lstStyle/>
          <a:p>
            <a:r>
              <a:rPr lang="en-US" sz="1800" dirty="0"/>
              <a:t>UNCLASSIFIED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Box 2"/>
          <p:cNvSpPr txBox="1">
            <a:spLocks noChangeArrowheads="1"/>
          </p:cNvSpPr>
          <p:nvPr/>
        </p:nvSpPr>
        <p:spPr bwMode="auto">
          <a:xfrm>
            <a:off x="2600325" y="0"/>
            <a:ext cx="4419600" cy="1107996"/>
          </a:xfrm>
          <a:prstGeom prst="rect">
            <a:avLst/>
          </a:prstGeom>
          <a:noFill/>
          <a:ln w="9525">
            <a:noFill/>
            <a:miter lim="800000"/>
            <a:headEnd/>
            <a:tailEnd/>
          </a:ln>
        </p:spPr>
        <p:txBody>
          <a:bodyPr>
            <a:spAutoFit/>
          </a:bodyPr>
          <a:lstStyle/>
          <a:p>
            <a:pPr algn="ctr"/>
            <a:r>
              <a:rPr lang="en-US" sz="1800" dirty="0"/>
              <a:t>UNCLASSIFIED</a:t>
            </a:r>
          </a:p>
          <a:p>
            <a:pPr algn="ctr"/>
            <a:r>
              <a:rPr lang="en-US" sz="2400" dirty="0" smtClean="0"/>
              <a:t>POLICY UPDATES</a:t>
            </a:r>
          </a:p>
          <a:p>
            <a:pPr algn="ctr"/>
            <a:r>
              <a:rPr lang="en-US" sz="2400" dirty="0" smtClean="0"/>
              <a:t>TRAINING</a:t>
            </a:r>
            <a:endParaRPr lang="en-US" sz="2400" dirty="0"/>
          </a:p>
        </p:txBody>
      </p:sp>
      <p:sp>
        <p:nvSpPr>
          <p:cNvPr id="7172" name="TextBox 3"/>
          <p:cNvSpPr txBox="1">
            <a:spLocks noChangeArrowheads="1"/>
          </p:cNvSpPr>
          <p:nvPr/>
        </p:nvSpPr>
        <p:spPr bwMode="auto">
          <a:xfrm>
            <a:off x="381000" y="698500"/>
            <a:ext cx="8382000" cy="7786747"/>
          </a:xfrm>
          <a:prstGeom prst="rect">
            <a:avLst/>
          </a:prstGeom>
          <a:noFill/>
          <a:ln w="9525">
            <a:noFill/>
            <a:miter lim="800000"/>
            <a:headEnd/>
            <a:tailEnd/>
          </a:ln>
        </p:spPr>
        <p:txBody>
          <a:bodyPr>
            <a:spAutoFit/>
          </a:bodyPr>
          <a:lstStyle/>
          <a:p>
            <a:pPr>
              <a:buFont typeface="Arial" charset="0"/>
              <a:buChar char="•"/>
            </a:pPr>
            <a:endParaRPr lang="en-US" sz="2400" dirty="0"/>
          </a:p>
          <a:p>
            <a:endParaRPr lang="en-US" sz="1800" dirty="0" smtClean="0"/>
          </a:p>
          <a:p>
            <a:pPr>
              <a:buFont typeface="Arial" charset="0"/>
              <a:buChar char="•"/>
            </a:pPr>
            <a:r>
              <a:rPr lang="en-US" sz="1800" dirty="0" smtClean="0"/>
              <a:t> </a:t>
            </a:r>
            <a:r>
              <a:rPr lang="en-US" sz="1800" b="1" dirty="0" smtClean="0"/>
              <a:t>SCI </a:t>
            </a:r>
            <a:r>
              <a:rPr lang="en-US" sz="1800" b="1" dirty="0"/>
              <a:t>Refresher Training </a:t>
            </a:r>
            <a:r>
              <a:rPr lang="en-US" sz="1800" b="1" dirty="0" smtClean="0"/>
              <a:t>Course </a:t>
            </a:r>
            <a:r>
              <a:rPr lang="en-US" sz="1800" b="1" dirty="0"/>
              <a:t>for </a:t>
            </a:r>
            <a:r>
              <a:rPr lang="en-US" sz="1800" b="1" dirty="0" smtClean="0"/>
              <a:t>SSOs/SSRs </a:t>
            </a:r>
            <a:r>
              <a:rPr lang="en-US" sz="1800" dirty="0" smtClean="0"/>
              <a:t>(SCI100.16)</a:t>
            </a:r>
            <a:r>
              <a:rPr lang="en-US" sz="1800" dirty="0" smtClean="0">
                <a:hlinkClick r:id="rId3"/>
              </a:rPr>
              <a:t> @ www.dss.mil/STEPP</a:t>
            </a:r>
            <a:endParaRPr lang="en-US" sz="1800" dirty="0"/>
          </a:p>
          <a:p>
            <a:r>
              <a:rPr lang="en-US" sz="1800" dirty="0" smtClean="0"/>
              <a:t>        - Launched 22 Jul 11</a:t>
            </a:r>
          </a:p>
          <a:p>
            <a:r>
              <a:rPr lang="en-US" sz="1800" dirty="0" smtClean="0"/>
              <a:t>        - Modules </a:t>
            </a:r>
            <a:r>
              <a:rPr lang="en-US" sz="1800" dirty="0"/>
              <a:t>that cover the following:</a:t>
            </a:r>
          </a:p>
          <a:p>
            <a:r>
              <a:rPr lang="en-US" sz="1800" dirty="0"/>
              <a:t>        </a:t>
            </a:r>
            <a:r>
              <a:rPr lang="en-US" sz="1800" dirty="0" smtClean="0"/>
              <a:t>   - </a:t>
            </a:r>
            <a:r>
              <a:rPr lang="en-US" sz="1800" dirty="0"/>
              <a:t>SCI Fundamentals</a:t>
            </a:r>
          </a:p>
          <a:p>
            <a:r>
              <a:rPr lang="en-US" sz="1800" dirty="0"/>
              <a:t>       </a:t>
            </a:r>
            <a:r>
              <a:rPr lang="en-US" sz="1800" dirty="0" smtClean="0"/>
              <a:t>    </a:t>
            </a:r>
            <a:r>
              <a:rPr lang="en-US" sz="1800" dirty="0"/>
              <a:t>- SCI Control Systems and Markings</a:t>
            </a:r>
          </a:p>
          <a:p>
            <a:r>
              <a:rPr lang="en-US" sz="1800" dirty="0"/>
              <a:t>       </a:t>
            </a:r>
            <a:r>
              <a:rPr lang="en-US" sz="1800" dirty="0" smtClean="0"/>
              <a:t>    </a:t>
            </a:r>
            <a:r>
              <a:rPr lang="en-US" sz="1800" dirty="0"/>
              <a:t>- Protecting SCI</a:t>
            </a:r>
          </a:p>
          <a:p>
            <a:r>
              <a:rPr lang="en-US" sz="1800" dirty="0"/>
              <a:t>       </a:t>
            </a:r>
            <a:r>
              <a:rPr lang="en-US" sz="1800" dirty="0" smtClean="0"/>
              <a:t>    </a:t>
            </a:r>
            <a:r>
              <a:rPr lang="en-US" sz="1800" dirty="0"/>
              <a:t>- SCI Reporting Requirements</a:t>
            </a:r>
          </a:p>
          <a:p>
            <a:r>
              <a:rPr lang="en-US" sz="1800" dirty="0"/>
              <a:t> </a:t>
            </a:r>
            <a:r>
              <a:rPr lang="en-US" sz="1800" dirty="0" smtClean="0"/>
              <a:t>       </a:t>
            </a:r>
          </a:p>
          <a:p>
            <a:r>
              <a:rPr lang="en-US" sz="1800" dirty="0" smtClean="0"/>
              <a:t>        - Successful completion of course will be required for all newly appointed SSOs/SSRs (Great training tool!)</a:t>
            </a:r>
          </a:p>
          <a:p>
            <a:endParaRPr lang="en-US" sz="1800" dirty="0" smtClean="0"/>
          </a:p>
          <a:p>
            <a:r>
              <a:rPr lang="en-US" sz="1800" dirty="0" smtClean="0"/>
              <a:t>        - As of  Apr 2014, approx  10,426 personnel have successfully completed the course, this includes Army (5,806), Navy, Air Force, Marines, and other</a:t>
            </a:r>
          </a:p>
          <a:p>
            <a:endParaRPr lang="en-US" sz="1800" dirty="0"/>
          </a:p>
          <a:p>
            <a:r>
              <a:rPr lang="en-US" sz="1800" dirty="0"/>
              <a:t> </a:t>
            </a:r>
            <a:r>
              <a:rPr lang="en-US" sz="1800" dirty="0" smtClean="0"/>
              <a:t>     </a:t>
            </a:r>
            <a:endParaRPr lang="en-US" sz="1800" dirty="0"/>
          </a:p>
          <a:p>
            <a:endParaRPr lang="en-US" sz="1800" dirty="0" smtClean="0"/>
          </a:p>
          <a:p>
            <a:r>
              <a:rPr lang="en-US" sz="1800" dirty="0" smtClean="0"/>
              <a:t> </a:t>
            </a:r>
          </a:p>
          <a:p>
            <a:endParaRPr lang="en-US" sz="1800" dirty="0"/>
          </a:p>
          <a:p>
            <a:r>
              <a:rPr lang="en-US" sz="2000" dirty="0"/>
              <a:t>    </a:t>
            </a:r>
          </a:p>
          <a:p>
            <a:r>
              <a:rPr lang="en-US" sz="2400" dirty="0"/>
              <a:t> </a:t>
            </a:r>
          </a:p>
          <a:p>
            <a:r>
              <a:rPr lang="en-US" sz="2400" dirty="0"/>
              <a:t>    </a:t>
            </a:r>
          </a:p>
          <a:p>
            <a:r>
              <a:rPr lang="en-US" sz="2400" dirty="0"/>
              <a:t>   </a:t>
            </a:r>
          </a:p>
          <a:p>
            <a:r>
              <a:rPr lang="en-US" sz="2400" dirty="0"/>
              <a:t>    </a:t>
            </a:r>
          </a:p>
        </p:txBody>
      </p:sp>
      <p:sp>
        <p:nvSpPr>
          <p:cNvPr id="7173" name="Slide Number Placeholder 4"/>
          <p:cNvSpPr>
            <a:spLocks noGrp="1"/>
          </p:cNvSpPr>
          <p:nvPr>
            <p:ph type="sldNum" sz="quarter" idx="12"/>
          </p:nvPr>
        </p:nvSpPr>
        <p:spPr>
          <a:noFill/>
        </p:spPr>
        <p:txBody>
          <a:bodyPr/>
          <a:lstStyle/>
          <a:p>
            <a:fld id="{3E3EE0BA-D531-4E40-8BE1-EA1992FF1B3B}" type="slidenum">
              <a:rPr lang="en-US" smtClean="0"/>
              <a:pPr/>
              <a:t>10</a:t>
            </a:fld>
            <a:endParaRPr lang="en-US" dirty="0" smtClean="0"/>
          </a:p>
        </p:txBody>
      </p:sp>
      <p:sp>
        <p:nvSpPr>
          <p:cNvPr id="6" name="TextBox 4"/>
          <p:cNvSpPr txBox="1">
            <a:spLocks noChangeArrowheads="1"/>
          </p:cNvSpPr>
          <p:nvPr/>
        </p:nvSpPr>
        <p:spPr bwMode="auto">
          <a:xfrm>
            <a:off x="3803075" y="6248400"/>
            <a:ext cx="1890713" cy="369888"/>
          </a:xfrm>
          <a:prstGeom prst="rect">
            <a:avLst/>
          </a:prstGeom>
          <a:noFill/>
          <a:ln w="9525">
            <a:noFill/>
            <a:miter lim="800000"/>
            <a:headEnd/>
            <a:tailEnd/>
          </a:ln>
        </p:spPr>
        <p:txBody>
          <a:bodyPr wrap="none">
            <a:spAutoFit/>
          </a:bodyPr>
          <a:lstStyle/>
          <a:p>
            <a:r>
              <a:rPr lang="en-US" sz="1800" dirty="0"/>
              <a:t>UNCLASSIFIED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DCBA88A4-D0CE-448C-9737-4D062AC508D8}" type="slidenum">
              <a:rPr lang="en-US" smtClean="0"/>
              <a:pPr>
                <a:defRPr/>
              </a:pPr>
              <a:t>11</a:t>
            </a:fld>
            <a:endParaRPr lang="en-US"/>
          </a:p>
        </p:txBody>
      </p:sp>
      <p:sp>
        <p:nvSpPr>
          <p:cNvPr id="3" name="TextBox 2"/>
          <p:cNvSpPr txBox="1"/>
          <p:nvPr/>
        </p:nvSpPr>
        <p:spPr>
          <a:xfrm>
            <a:off x="2209800" y="533400"/>
            <a:ext cx="3738524" cy="584775"/>
          </a:xfrm>
          <a:prstGeom prst="rect">
            <a:avLst/>
          </a:prstGeom>
          <a:noFill/>
        </p:spPr>
        <p:txBody>
          <a:bodyPr wrap="none" rtlCol="0">
            <a:spAutoFit/>
          </a:bodyPr>
          <a:lstStyle/>
          <a:p>
            <a:r>
              <a:rPr lang="en-US" dirty="0" smtClean="0"/>
              <a:t>SCI Familiarization </a:t>
            </a:r>
            <a:endParaRPr lang="en-US" dirty="0"/>
          </a:p>
        </p:txBody>
      </p:sp>
      <p:sp>
        <p:nvSpPr>
          <p:cNvPr id="4" name="Rectangle 3"/>
          <p:cNvSpPr/>
          <p:nvPr/>
        </p:nvSpPr>
        <p:spPr>
          <a:xfrm>
            <a:off x="609600" y="1261170"/>
            <a:ext cx="7848600" cy="6186309"/>
          </a:xfrm>
          <a:prstGeom prst="rect">
            <a:avLst/>
          </a:prstGeom>
        </p:spPr>
        <p:txBody>
          <a:bodyPr wrap="square">
            <a:spAutoFit/>
          </a:bodyPr>
          <a:lstStyle/>
          <a:p>
            <a:pPr>
              <a:buFontTx/>
              <a:buChar char="-"/>
            </a:pPr>
            <a:r>
              <a:rPr lang="en-US" sz="1800" dirty="0" smtClean="0"/>
              <a:t>45 minutes</a:t>
            </a:r>
          </a:p>
          <a:p>
            <a:pPr>
              <a:buFontTx/>
              <a:buChar char="-"/>
            </a:pPr>
            <a:r>
              <a:rPr lang="en-US" sz="1800" dirty="0" smtClean="0"/>
              <a:t>Describe SCI Leadership responsibilities </a:t>
            </a:r>
          </a:p>
          <a:p>
            <a:pPr>
              <a:buFontTx/>
              <a:buChar char="-"/>
            </a:pPr>
            <a:r>
              <a:rPr lang="en-US" sz="1800" dirty="0" smtClean="0"/>
              <a:t>Identify Personnel security requirements for eligibility for access to SCI</a:t>
            </a:r>
          </a:p>
          <a:p>
            <a:pPr>
              <a:buFontTx/>
              <a:buChar char="-"/>
            </a:pPr>
            <a:r>
              <a:rPr lang="en-US" sz="1800" dirty="0" smtClean="0"/>
              <a:t>Identify Physical security and access control requirements for SCIFs</a:t>
            </a:r>
          </a:p>
          <a:p>
            <a:pPr>
              <a:buFontTx/>
              <a:buChar char="-"/>
            </a:pPr>
            <a:r>
              <a:rPr lang="en-US" sz="1800" dirty="0" smtClean="0"/>
              <a:t>Identify Information security requirements for a SCIF.</a:t>
            </a:r>
          </a:p>
          <a:p>
            <a:pPr>
              <a:buFontTx/>
              <a:buChar char="-"/>
            </a:pPr>
            <a:r>
              <a:rPr lang="en-US" sz="1800" dirty="0" smtClean="0"/>
              <a:t>Explain SCI unauthorized disclosures, insider threat indicators, and reporting criteria for SCIFs.</a:t>
            </a:r>
          </a:p>
          <a:p>
            <a:pPr>
              <a:buFontTx/>
              <a:buChar char="-"/>
            </a:pPr>
            <a:endParaRPr lang="en-US" sz="1800" dirty="0" smtClean="0"/>
          </a:p>
          <a:p>
            <a:r>
              <a:rPr lang="en-US" sz="1800" dirty="0" smtClean="0"/>
              <a:t>Users can either log into AKO to access the ALMS site where the courses are listed or by-pass AKO and go directly to </a:t>
            </a:r>
            <a:r>
              <a:rPr lang="en-US" sz="1800" u="sng" dirty="0" smtClean="0">
                <a:hlinkClick r:id="rId2"/>
              </a:rPr>
              <a:t>http://www.atsc.army.mil/tadlp/delivery/alms.asp</a:t>
            </a:r>
            <a:r>
              <a:rPr lang="en-US" sz="1800" dirty="0" smtClean="0"/>
              <a:t> (the link to ALMS is on the right hand of the screen).  From the AKO homepage, the ALMS portal can be accessed by clicking through “self service”, “my training” and “ALMS”.  After accessing the ALMS site, users should click on the “browser setting” to make sure their computer is compliant with ALMS requirements.  Users then type: security training in the “advanced catalog search” function to find the SCI Familiarization course.  In “offerings”, users can register and “launch content” to begin the training. If you experience a problem with the web-based training program, submit a trouble ticket to the Army Training Help desk: </a:t>
            </a:r>
            <a:r>
              <a:rPr lang="en-US" sz="1800" u="sng" dirty="0" smtClean="0">
                <a:hlinkClick r:id="rId3"/>
              </a:rPr>
              <a:t>https://athd-crm.csd.disa.mil</a:t>
            </a:r>
            <a:endParaRPr lang="en-US" sz="1800" dirty="0" smtClean="0"/>
          </a:p>
          <a:p>
            <a:r>
              <a:rPr lang="en-US" sz="1800" dirty="0" smtClean="0"/>
              <a:t> </a:t>
            </a:r>
          </a:p>
          <a:p>
            <a:pPr>
              <a:buFontTx/>
              <a:buChar cha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Box 2"/>
          <p:cNvSpPr txBox="1">
            <a:spLocks noChangeArrowheads="1"/>
          </p:cNvSpPr>
          <p:nvPr/>
        </p:nvSpPr>
        <p:spPr bwMode="auto">
          <a:xfrm>
            <a:off x="2600325" y="0"/>
            <a:ext cx="4419600" cy="1107996"/>
          </a:xfrm>
          <a:prstGeom prst="rect">
            <a:avLst/>
          </a:prstGeom>
          <a:noFill/>
          <a:ln w="9525">
            <a:noFill/>
            <a:miter lim="800000"/>
            <a:headEnd/>
            <a:tailEnd/>
          </a:ln>
        </p:spPr>
        <p:txBody>
          <a:bodyPr>
            <a:spAutoFit/>
          </a:bodyPr>
          <a:lstStyle/>
          <a:p>
            <a:pPr algn="ctr"/>
            <a:r>
              <a:rPr lang="en-US" sz="1800" dirty="0"/>
              <a:t>UNCLASSIFIED</a:t>
            </a:r>
          </a:p>
          <a:p>
            <a:pPr algn="ctr"/>
            <a:r>
              <a:rPr lang="en-US" sz="2400" dirty="0"/>
              <a:t>POLICY </a:t>
            </a:r>
            <a:r>
              <a:rPr lang="en-US" sz="2400" dirty="0" smtClean="0"/>
              <a:t>UPDATES</a:t>
            </a:r>
          </a:p>
          <a:p>
            <a:pPr algn="ctr"/>
            <a:r>
              <a:rPr lang="en-US" sz="2400" dirty="0" smtClean="0"/>
              <a:t>TRAINING</a:t>
            </a:r>
            <a:endParaRPr lang="en-US" sz="2400" dirty="0"/>
          </a:p>
        </p:txBody>
      </p:sp>
      <p:sp>
        <p:nvSpPr>
          <p:cNvPr id="7172" name="TextBox 3"/>
          <p:cNvSpPr txBox="1">
            <a:spLocks noChangeArrowheads="1"/>
          </p:cNvSpPr>
          <p:nvPr/>
        </p:nvSpPr>
        <p:spPr bwMode="auto">
          <a:xfrm>
            <a:off x="381000" y="457200"/>
            <a:ext cx="8382000" cy="8617744"/>
          </a:xfrm>
          <a:prstGeom prst="rect">
            <a:avLst/>
          </a:prstGeom>
          <a:noFill/>
          <a:ln w="9525">
            <a:noFill/>
            <a:miter lim="800000"/>
            <a:headEnd/>
            <a:tailEnd/>
          </a:ln>
        </p:spPr>
        <p:txBody>
          <a:bodyPr>
            <a:spAutoFit/>
          </a:bodyPr>
          <a:lstStyle/>
          <a:p>
            <a:pPr>
              <a:buFont typeface="Arial" charset="0"/>
              <a:buChar char="•"/>
            </a:pPr>
            <a:endParaRPr lang="en-US" sz="2400" dirty="0"/>
          </a:p>
          <a:p>
            <a:endParaRPr lang="en-US" sz="1800" dirty="0" smtClean="0"/>
          </a:p>
          <a:p>
            <a:pPr>
              <a:buFont typeface="Arial" charset="0"/>
              <a:buChar char="•"/>
            </a:pPr>
            <a:r>
              <a:rPr lang="en-US" sz="1800" dirty="0" smtClean="0"/>
              <a:t> </a:t>
            </a:r>
            <a:r>
              <a:rPr lang="en-US" sz="1800" b="1" dirty="0" smtClean="0"/>
              <a:t>Temporary</a:t>
            </a:r>
            <a:r>
              <a:rPr lang="en-US" sz="1800" dirty="0" smtClean="0"/>
              <a:t> </a:t>
            </a:r>
            <a:r>
              <a:rPr lang="en-US" sz="1800" b="1" dirty="0" smtClean="0"/>
              <a:t>Sensitive Compartmented Information (T-SCIF) Training Course </a:t>
            </a:r>
            <a:r>
              <a:rPr lang="en-US" sz="1800" b="1" dirty="0"/>
              <a:t>for </a:t>
            </a:r>
            <a:r>
              <a:rPr lang="en-US" sz="1800" b="1" dirty="0" smtClean="0"/>
              <a:t>SSOs/SSRs </a:t>
            </a:r>
            <a:r>
              <a:rPr lang="en-US" sz="1800" dirty="0" smtClean="0"/>
              <a:t>(SCI101.16)</a:t>
            </a:r>
            <a:r>
              <a:rPr lang="en-US" sz="1800" dirty="0" smtClean="0">
                <a:hlinkClick r:id="rId3"/>
              </a:rPr>
              <a:t> @ www.dss.mil/STEPP</a:t>
            </a:r>
            <a:endParaRPr lang="en-US" sz="1800" dirty="0"/>
          </a:p>
          <a:p>
            <a:r>
              <a:rPr lang="en-US" sz="1800" dirty="0" smtClean="0"/>
              <a:t>        - Launched 9 Jan 13</a:t>
            </a:r>
          </a:p>
          <a:p>
            <a:r>
              <a:rPr lang="en-US" sz="1800" dirty="0" smtClean="0"/>
              <a:t>        </a:t>
            </a:r>
            <a:r>
              <a:rPr lang="en-US" sz="1800" b="1" dirty="0" smtClean="0"/>
              <a:t>- Part 1:                                                 Part 2:  </a:t>
            </a:r>
          </a:p>
          <a:p>
            <a:r>
              <a:rPr lang="en-US" sz="1800" dirty="0" smtClean="0"/>
              <a:t>           - Timeline &amp; SCI Authority	              -  T-SCIF EAP</a:t>
            </a:r>
          </a:p>
          <a:p>
            <a:r>
              <a:rPr lang="en-US" sz="1800" dirty="0" smtClean="0"/>
              <a:t>           - SCI Leadership Responsibilities        -  Couriering SCI	</a:t>
            </a:r>
            <a:endParaRPr lang="en-US" sz="1800" dirty="0"/>
          </a:p>
          <a:p>
            <a:r>
              <a:rPr lang="en-US" sz="1800" dirty="0"/>
              <a:t>       </a:t>
            </a:r>
            <a:r>
              <a:rPr lang="en-US" sz="1800" dirty="0" smtClean="0"/>
              <a:t>    </a:t>
            </a:r>
            <a:r>
              <a:rPr lang="en-US" sz="1800" dirty="0"/>
              <a:t>- </a:t>
            </a:r>
            <a:r>
              <a:rPr lang="en-US" sz="1800" dirty="0" smtClean="0"/>
              <a:t>T-SCIF Overview                               -  Media Control &amp; PED Mitigation</a:t>
            </a:r>
          </a:p>
          <a:p>
            <a:r>
              <a:rPr lang="en-US" sz="1800" dirty="0" smtClean="0"/>
              <a:t>           - T-SCIF Security Requirements          -  Security Incidents &amp; Violations</a:t>
            </a:r>
          </a:p>
          <a:p>
            <a:r>
              <a:rPr lang="en-US" sz="1800" dirty="0" smtClean="0"/>
              <a:t>           - T-SCIF Set-up &amp; review                     -  References &amp; Contact Info  </a:t>
            </a:r>
          </a:p>
          <a:p>
            <a:r>
              <a:rPr lang="en-US" sz="1800" dirty="0" smtClean="0"/>
              <a:t>           - Examples of T-SCIF Configurations</a:t>
            </a:r>
            <a:endParaRPr lang="en-US" sz="1800" dirty="0"/>
          </a:p>
          <a:p>
            <a:r>
              <a:rPr lang="en-US" sz="1800" dirty="0"/>
              <a:t>       </a:t>
            </a:r>
            <a:r>
              <a:rPr lang="en-US" sz="1800" dirty="0" smtClean="0"/>
              <a:t>    </a:t>
            </a:r>
            <a:r>
              <a:rPr lang="en-US" sz="1800" dirty="0"/>
              <a:t>- </a:t>
            </a:r>
            <a:r>
              <a:rPr lang="en-US" sz="1800" dirty="0" smtClean="0"/>
              <a:t>Deployment Considerations</a:t>
            </a:r>
          </a:p>
          <a:p>
            <a:endParaRPr lang="en-US" sz="1800" dirty="0" smtClean="0"/>
          </a:p>
          <a:p>
            <a:r>
              <a:rPr lang="en-US" sz="1800" dirty="0" smtClean="0"/>
              <a:t>        - Successful completion of course will be required for all newly appointed SSOs/SSRs (Great training tool!) </a:t>
            </a:r>
          </a:p>
          <a:p>
            <a:r>
              <a:rPr lang="en-US" sz="1800" dirty="0" smtClean="0"/>
              <a:t>  </a:t>
            </a:r>
          </a:p>
          <a:p>
            <a:r>
              <a:rPr lang="en-US" sz="1800" dirty="0" smtClean="0"/>
              <a:t>        - As of Apr 2014, approx 759 personnel have successfully completed the course, this includes Army (378), Navy, Air Force, Marines, and others</a:t>
            </a:r>
          </a:p>
          <a:p>
            <a:endParaRPr lang="en-US" sz="1800" dirty="0"/>
          </a:p>
          <a:p>
            <a:r>
              <a:rPr lang="en-US" sz="1800" dirty="0"/>
              <a:t> </a:t>
            </a:r>
            <a:r>
              <a:rPr lang="en-US" sz="1800" dirty="0" smtClean="0"/>
              <a:t>     </a:t>
            </a:r>
            <a:endParaRPr lang="en-US" sz="1800" dirty="0"/>
          </a:p>
          <a:p>
            <a:endParaRPr lang="en-US" sz="1800" dirty="0" smtClean="0"/>
          </a:p>
          <a:p>
            <a:r>
              <a:rPr lang="en-US" sz="1800" dirty="0" smtClean="0"/>
              <a:t> </a:t>
            </a:r>
          </a:p>
          <a:p>
            <a:endParaRPr lang="en-US" sz="1800" dirty="0"/>
          </a:p>
          <a:p>
            <a:r>
              <a:rPr lang="en-US" sz="2000" dirty="0"/>
              <a:t>    </a:t>
            </a:r>
          </a:p>
          <a:p>
            <a:r>
              <a:rPr lang="en-US" sz="2400" dirty="0"/>
              <a:t> </a:t>
            </a:r>
          </a:p>
          <a:p>
            <a:r>
              <a:rPr lang="en-US" sz="2400" dirty="0"/>
              <a:t>    </a:t>
            </a:r>
          </a:p>
          <a:p>
            <a:r>
              <a:rPr lang="en-US" sz="2400" dirty="0"/>
              <a:t>   </a:t>
            </a:r>
          </a:p>
          <a:p>
            <a:r>
              <a:rPr lang="en-US" sz="2400" dirty="0"/>
              <a:t>    </a:t>
            </a:r>
          </a:p>
        </p:txBody>
      </p:sp>
      <p:sp>
        <p:nvSpPr>
          <p:cNvPr id="7173" name="Slide Number Placeholder 4"/>
          <p:cNvSpPr>
            <a:spLocks noGrp="1"/>
          </p:cNvSpPr>
          <p:nvPr>
            <p:ph type="sldNum" sz="quarter" idx="12"/>
          </p:nvPr>
        </p:nvSpPr>
        <p:spPr>
          <a:noFill/>
        </p:spPr>
        <p:txBody>
          <a:bodyPr/>
          <a:lstStyle/>
          <a:p>
            <a:fld id="{3E3EE0BA-D531-4E40-8BE1-EA1992FF1B3B}" type="slidenum">
              <a:rPr lang="en-US" smtClean="0"/>
              <a:pPr/>
              <a:t>12</a:t>
            </a:fld>
            <a:endParaRPr lang="en-US" dirty="0" smtClean="0"/>
          </a:p>
        </p:txBody>
      </p:sp>
      <p:sp>
        <p:nvSpPr>
          <p:cNvPr id="6" name="TextBox 4"/>
          <p:cNvSpPr txBox="1">
            <a:spLocks noChangeArrowheads="1"/>
          </p:cNvSpPr>
          <p:nvPr/>
        </p:nvSpPr>
        <p:spPr bwMode="auto">
          <a:xfrm>
            <a:off x="3803075" y="6248400"/>
            <a:ext cx="1890713" cy="369888"/>
          </a:xfrm>
          <a:prstGeom prst="rect">
            <a:avLst/>
          </a:prstGeom>
          <a:noFill/>
          <a:ln w="9525">
            <a:noFill/>
            <a:miter lim="800000"/>
            <a:headEnd/>
            <a:tailEnd/>
          </a:ln>
        </p:spPr>
        <p:txBody>
          <a:bodyPr wrap="none">
            <a:spAutoFit/>
          </a:bodyPr>
          <a:lstStyle/>
          <a:p>
            <a:r>
              <a:rPr lang="en-US" sz="1800" dirty="0"/>
              <a:t>UNCLASSIFIED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1"/>
          <p:cNvSpPr txBox="1">
            <a:spLocks noGrp="1"/>
          </p:cNvSpPr>
          <p:nvPr/>
        </p:nvSpPr>
        <p:spPr bwMode="auto">
          <a:xfrm>
            <a:off x="3517900" y="6245225"/>
            <a:ext cx="2895600" cy="476250"/>
          </a:xfrm>
          <a:prstGeom prst="rect">
            <a:avLst/>
          </a:prstGeom>
          <a:noFill/>
          <a:ln w="9525">
            <a:noFill/>
            <a:miter lim="800000"/>
            <a:headEnd/>
            <a:tailEnd/>
          </a:ln>
        </p:spPr>
        <p:txBody>
          <a:bodyPr/>
          <a:lstStyle/>
          <a:p>
            <a:pPr algn="ctr"/>
            <a:r>
              <a:rPr lang="en-US" sz="1800" dirty="0"/>
              <a:t>UNCLASSIFIED</a:t>
            </a:r>
          </a:p>
        </p:txBody>
      </p:sp>
      <p:sp>
        <p:nvSpPr>
          <p:cNvPr id="12291" name="TextBox 2"/>
          <p:cNvSpPr txBox="1">
            <a:spLocks noChangeArrowheads="1"/>
          </p:cNvSpPr>
          <p:nvPr/>
        </p:nvSpPr>
        <p:spPr bwMode="auto">
          <a:xfrm>
            <a:off x="2133600" y="-53975"/>
            <a:ext cx="5562600" cy="1231106"/>
          </a:xfrm>
          <a:prstGeom prst="rect">
            <a:avLst/>
          </a:prstGeom>
          <a:noFill/>
          <a:ln w="9525">
            <a:noFill/>
            <a:miter lim="800000"/>
            <a:headEnd/>
            <a:tailEnd/>
          </a:ln>
        </p:spPr>
        <p:txBody>
          <a:bodyPr>
            <a:spAutoFit/>
          </a:bodyPr>
          <a:lstStyle/>
          <a:p>
            <a:pPr algn="ctr"/>
            <a:r>
              <a:rPr lang="en-US" sz="1800" dirty="0" smtClean="0"/>
              <a:t>UNCLASSIFIED</a:t>
            </a:r>
          </a:p>
          <a:p>
            <a:pPr algn="ctr"/>
            <a:r>
              <a:rPr lang="en-US" sz="2800" dirty="0" err="1" smtClean="0"/>
              <a:t>DoD</a:t>
            </a:r>
            <a:r>
              <a:rPr lang="en-US" sz="2800" dirty="0" smtClean="0"/>
              <a:t> SCI Security Officials Training Course</a:t>
            </a:r>
            <a:endParaRPr lang="en-US" sz="2800" dirty="0"/>
          </a:p>
        </p:txBody>
      </p:sp>
      <p:sp>
        <p:nvSpPr>
          <p:cNvPr id="12292" name="TextBox 3"/>
          <p:cNvSpPr txBox="1">
            <a:spLocks noChangeArrowheads="1"/>
          </p:cNvSpPr>
          <p:nvPr/>
        </p:nvSpPr>
        <p:spPr bwMode="auto">
          <a:xfrm>
            <a:off x="304800" y="1225550"/>
            <a:ext cx="8382000" cy="6093976"/>
          </a:xfrm>
          <a:prstGeom prst="rect">
            <a:avLst/>
          </a:prstGeom>
          <a:noFill/>
          <a:ln w="9525">
            <a:noFill/>
            <a:miter lim="800000"/>
            <a:headEnd/>
            <a:tailEnd/>
          </a:ln>
        </p:spPr>
        <p:txBody>
          <a:bodyPr>
            <a:spAutoFit/>
          </a:bodyPr>
          <a:lstStyle/>
          <a:p>
            <a:pPr>
              <a:buFontTx/>
              <a:buChar char="•"/>
            </a:pPr>
            <a:r>
              <a:rPr lang="en-US" sz="1600" dirty="0" smtClean="0"/>
              <a:t> </a:t>
            </a:r>
            <a:r>
              <a:rPr lang="en-US" sz="1600" b="1" dirty="0" smtClean="0"/>
              <a:t>DoD </a:t>
            </a:r>
            <a:r>
              <a:rPr lang="en-US" sz="1600" b="1" dirty="0"/>
              <a:t>SCI Security Officials Course </a:t>
            </a:r>
            <a:r>
              <a:rPr lang="en-US" sz="1600" b="1" dirty="0" smtClean="0"/>
              <a:t>(SCI201.01) (DIA</a:t>
            </a:r>
            <a:r>
              <a:rPr lang="en-US" sz="1600" b="1" dirty="0"/>
              <a:t>) </a:t>
            </a:r>
            <a:r>
              <a:rPr lang="en-US" sz="1600" dirty="0" smtClean="0"/>
              <a:t>– Hosted by Center of Development for Security Excellence (CDSE) @ Linthicum, MD training facility</a:t>
            </a:r>
          </a:p>
          <a:p>
            <a:r>
              <a:rPr lang="en-US" sz="1600" dirty="0" smtClean="0"/>
              <a:t>  </a:t>
            </a:r>
          </a:p>
          <a:p>
            <a:r>
              <a:rPr lang="en-US" sz="1600" dirty="0" smtClean="0"/>
              <a:t>  - </a:t>
            </a:r>
            <a:r>
              <a:rPr lang="en-US" sz="1600" b="1" dirty="0" smtClean="0"/>
              <a:t>Resident course schedule 2014:  Cancelled</a:t>
            </a:r>
          </a:p>
          <a:p>
            <a:endParaRPr lang="en-US" sz="1600" dirty="0" smtClean="0"/>
          </a:p>
          <a:p>
            <a:r>
              <a:rPr lang="en-US" sz="1600" dirty="0" smtClean="0"/>
              <a:t>  - </a:t>
            </a:r>
            <a:r>
              <a:rPr lang="en-US" sz="1600" b="1" dirty="0" smtClean="0"/>
              <a:t>Mobile course schedule 2014: Cancelled  </a:t>
            </a:r>
            <a:r>
              <a:rPr lang="en-US" sz="1600" dirty="0" smtClean="0"/>
              <a:t> </a:t>
            </a:r>
          </a:p>
          <a:p>
            <a:endParaRPr lang="en-US" sz="1600" dirty="0" smtClean="0"/>
          </a:p>
          <a:p>
            <a:pPr>
              <a:buFont typeface="Arial" pitchFamily="34" charset="0"/>
              <a:buChar char="•"/>
            </a:pPr>
            <a:r>
              <a:rPr lang="en-US" sz="1600" b="1" dirty="0" smtClean="0"/>
              <a:t> Course Requirements: </a:t>
            </a:r>
          </a:p>
          <a:p>
            <a:r>
              <a:rPr lang="en-US" sz="1600" dirty="0" smtClean="0"/>
              <a:t>  - Mandatory requirement for STEPP account to register</a:t>
            </a:r>
            <a:endParaRPr lang="en-US" sz="1600" dirty="0"/>
          </a:p>
          <a:p>
            <a:r>
              <a:rPr lang="en-US" sz="1600" dirty="0"/>
              <a:t> </a:t>
            </a:r>
            <a:r>
              <a:rPr lang="en-US" sz="1600" dirty="0" smtClean="0"/>
              <a:t> </a:t>
            </a:r>
            <a:r>
              <a:rPr lang="en-US" sz="1600" dirty="0"/>
              <a:t>- Students must complete 2 </a:t>
            </a:r>
            <a:r>
              <a:rPr lang="en-US" sz="1600" dirty="0" smtClean="0"/>
              <a:t>prerequisite </a:t>
            </a:r>
            <a:r>
              <a:rPr lang="en-US" sz="1600" dirty="0"/>
              <a:t>courses prior to attending Security Officials Course and bring </a:t>
            </a:r>
            <a:r>
              <a:rPr lang="en-US" sz="1600" dirty="0" smtClean="0"/>
              <a:t>CDSE training records </a:t>
            </a:r>
            <a:r>
              <a:rPr lang="en-US" sz="1600" dirty="0"/>
              <a:t>or your </a:t>
            </a:r>
            <a:r>
              <a:rPr lang="en-US" sz="1600" dirty="0" smtClean="0"/>
              <a:t>course certificates </a:t>
            </a:r>
            <a:r>
              <a:rPr lang="en-US" sz="1600" dirty="0"/>
              <a:t>on the first day of training</a:t>
            </a:r>
          </a:p>
          <a:p>
            <a:r>
              <a:rPr lang="en-US" sz="1600" dirty="0" smtClean="0"/>
              <a:t>  - </a:t>
            </a:r>
            <a:r>
              <a:rPr lang="en-US" sz="1600" dirty="0"/>
              <a:t>Prerequisites Courses are offered through Defense Security Service Academy:</a:t>
            </a:r>
          </a:p>
          <a:p>
            <a:r>
              <a:rPr lang="en-US" sz="1600" dirty="0"/>
              <a:t>	    - PS103.16 -- Personnel Security Management Course</a:t>
            </a:r>
          </a:p>
          <a:p>
            <a:r>
              <a:rPr lang="en-US" sz="1600" dirty="0"/>
              <a:t>	    - GS102.16 -- Risk Management for DoD Security Programs </a:t>
            </a:r>
            <a:r>
              <a:rPr lang="en-US" sz="1600" dirty="0" smtClean="0"/>
              <a:t>Course</a:t>
            </a:r>
          </a:p>
          <a:p>
            <a:endParaRPr lang="en-US" sz="1600" dirty="0" smtClean="0"/>
          </a:p>
          <a:p>
            <a:pPr>
              <a:buFontTx/>
              <a:buChar char="•"/>
            </a:pPr>
            <a:r>
              <a:rPr lang="en-US" sz="1600" dirty="0" smtClean="0"/>
              <a:t> </a:t>
            </a:r>
            <a:r>
              <a:rPr lang="en-US" sz="1600" b="1" dirty="0" smtClean="0"/>
              <a:t>Mobile Five Day Training Course </a:t>
            </a:r>
            <a:r>
              <a:rPr lang="en-US" sz="1600" dirty="0" smtClean="0"/>
              <a:t>- available for units..request at DSS.MIL  </a:t>
            </a:r>
          </a:p>
          <a:p>
            <a:endParaRPr lang="en-US" sz="1600" dirty="0" smtClean="0"/>
          </a:p>
          <a:p>
            <a:r>
              <a:rPr lang="en-US" sz="1600" dirty="0" smtClean="0"/>
              <a:t>NIPRNET:  </a:t>
            </a:r>
            <a:r>
              <a:rPr lang="en-US" sz="1600" dirty="0" smtClean="0">
                <a:hlinkClick r:id="rId3"/>
              </a:rPr>
              <a:t>http://www.dss.mil</a:t>
            </a:r>
            <a:endParaRPr lang="en-US" sz="1600" dirty="0" smtClean="0"/>
          </a:p>
          <a:p>
            <a:endParaRPr lang="en-US" sz="1800" dirty="0"/>
          </a:p>
          <a:p>
            <a:endParaRPr lang="en-US" sz="2000" dirty="0"/>
          </a:p>
          <a:p>
            <a:r>
              <a:rPr lang="en-US" sz="2400" dirty="0"/>
              <a:t>    </a:t>
            </a:r>
          </a:p>
          <a:p>
            <a:r>
              <a:rPr lang="en-US" sz="2400" dirty="0"/>
              <a:t>  </a:t>
            </a:r>
          </a:p>
        </p:txBody>
      </p:sp>
      <p:sp>
        <p:nvSpPr>
          <p:cNvPr id="12293"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8E0292E9-8B28-4D46-ACE7-B7C9DB82433B}" type="slidenum">
              <a:rPr lang="en-US" sz="1400"/>
              <a:pPr algn="r"/>
              <a:t>13</a:t>
            </a:fld>
            <a:endParaRPr lang="en-US" sz="1400"/>
          </a:p>
        </p:txBody>
      </p:sp>
      <p:sp>
        <p:nvSpPr>
          <p:cNvPr id="6" name="Slide Number Placeholder 5"/>
          <p:cNvSpPr>
            <a:spLocks noGrp="1"/>
          </p:cNvSpPr>
          <p:nvPr>
            <p:ph type="sldNum" sz="quarter" idx="12"/>
          </p:nvPr>
        </p:nvSpPr>
        <p:spPr/>
        <p:txBody>
          <a:bodyPr/>
          <a:lstStyle/>
          <a:p>
            <a:pPr>
              <a:defRPr/>
            </a:pPr>
            <a:fld id="{DCBA88A4-D0CE-448C-9737-4D062AC508D8}"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Box 2"/>
          <p:cNvSpPr txBox="1">
            <a:spLocks noChangeArrowheads="1"/>
          </p:cNvSpPr>
          <p:nvPr/>
        </p:nvSpPr>
        <p:spPr bwMode="auto">
          <a:xfrm>
            <a:off x="2133600" y="-53975"/>
            <a:ext cx="5562600" cy="1231106"/>
          </a:xfrm>
          <a:prstGeom prst="rect">
            <a:avLst/>
          </a:prstGeom>
          <a:noFill/>
          <a:ln w="9525">
            <a:noFill/>
            <a:miter lim="800000"/>
            <a:headEnd/>
            <a:tailEnd/>
          </a:ln>
        </p:spPr>
        <p:txBody>
          <a:bodyPr>
            <a:spAutoFit/>
          </a:bodyPr>
          <a:lstStyle/>
          <a:p>
            <a:pPr algn="ctr"/>
            <a:r>
              <a:rPr lang="en-US" sz="1800" dirty="0"/>
              <a:t>UNCLASSIFIED</a:t>
            </a:r>
          </a:p>
          <a:p>
            <a:pPr algn="ctr"/>
            <a:r>
              <a:rPr lang="en-US" sz="2800" dirty="0"/>
              <a:t>DNI/</a:t>
            </a:r>
            <a:r>
              <a:rPr lang="en-US" sz="2800" dirty="0" err="1"/>
              <a:t>DoD</a:t>
            </a:r>
            <a:r>
              <a:rPr lang="en-US" sz="2800" dirty="0"/>
              <a:t> Security Education &amp; Training </a:t>
            </a:r>
            <a:r>
              <a:rPr lang="en-US" sz="2800" dirty="0" smtClean="0"/>
              <a:t>Program</a:t>
            </a:r>
            <a:endParaRPr lang="en-US" sz="2800" dirty="0"/>
          </a:p>
        </p:txBody>
      </p:sp>
      <p:sp>
        <p:nvSpPr>
          <p:cNvPr id="11268" name="TextBox 3"/>
          <p:cNvSpPr txBox="1">
            <a:spLocks noChangeArrowheads="1"/>
          </p:cNvSpPr>
          <p:nvPr/>
        </p:nvSpPr>
        <p:spPr bwMode="auto">
          <a:xfrm>
            <a:off x="304800" y="1277691"/>
            <a:ext cx="8382000" cy="5324535"/>
          </a:xfrm>
          <a:prstGeom prst="rect">
            <a:avLst/>
          </a:prstGeom>
          <a:noFill/>
          <a:ln w="9525">
            <a:noFill/>
            <a:miter lim="800000"/>
            <a:headEnd/>
            <a:tailEnd/>
          </a:ln>
        </p:spPr>
        <p:txBody>
          <a:bodyPr>
            <a:spAutoFit/>
          </a:bodyPr>
          <a:lstStyle/>
          <a:p>
            <a:pPr>
              <a:buFont typeface="Arial" pitchFamily="34" charset="0"/>
              <a:buChar char="•"/>
            </a:pPr>
            <a:r>
              <a:rPr lang="en-US" sz="1800" dirty="0"/>
              <a:t> </a:t>
            </a:r>
            <a:r>
              <a:rPr lang="en-US" sz="1800" b="1" dirty="0" smtClean="0"/>
              <a:t>Security Training </a:t>
            </a:r>
            <a:r>
              <a:rPr lang="en-US" sz="1800" b="1" dirty="0"/>
              <a:t>for </a:t>
            </a:r>
            <a:r>
              <a:rPr lang="en-US" sz="1800" b="1" dirty="0" smtClean="0"/>
              <a:t>May - Jul 2014</a:t>
            </a:r>
          </a:p>
          <a:p>
            <a:r>
              <a:rPr lang="en-US" sz="1800" dirty="0" smtClean="0"/>
              <a:t>    </a:t>
            </a:r>
            <a:r>
              <a:rPr lang="en-US" sz="1600" dirty="0"/>
              <a:t>- SSO </a:t>
            </a:r>
            <a:r>
              <a:rPr lang="en-US" sz="1600" dirty="0" smtClean="0"/>
              <a:t>Course (SSOC):  May 19-23 and Jul 21-25, Chantilly, VA</a:t>
            </a:r>
          </a:p>
          <a:p>
            <a:r>
              <a:rPr lang="en-US" sz="1600" dirty="0" smtClean="0"/>
              <a:t> </a:t>
            </a:r>
            <a:endParaRPr lang="en-US" sz="1600" dirty="0"/>
          </a:p>
          <a:p>
            <a:r>
              <a:rPr lang="en-US" sz="1600" dirty="0"/>
              <a:t>    - Mid-level Security Professional Seminar Course:  </a:t>
            </a:r>
            <a:r>
              <a:rPr lang="en-US" sz="1600" dirty="0" smtClean="0"/>
              <a:t>Cancelled</a:t>
            </a:r>
          </a:p>
          <a:p>
            <a:endParaRPr lang="en-US" sz="1600" dirty="0"/>
          </a:p>
          <a:p>
            <a:r>
              <a:rPr lang="en-US" sz="1600" dirty="0" smtClean="0"/>
              <a:t>    </a:t>
            </a:r>
            <a:r>
              <a:rPr lang="en-US" sz="1600" dirty="0"/>
              <a:t>- ICD 503 Information Systems</a:t>
            </a:r>
            <a:r>
              <a:rPr lang="en-US" sz="1600" dirty="0" smtClean="0"/>
              <a:t>:  Cancelled         </a:t>
            </a:r>
            <a:endParaRPr lang="en-US" sz="1600" dirty="0"/>
          </a:p>
          <a:p>
            <a:endParaRPr lang="en-US" sz="1600" dirty="0" smtClean="0"/>
          </a:p>
          <a:p>
            <a:r>
              <a:rPr lang="en-US" sz="1600" dirty="0" smtClean="0"/>
              <a:t>    </a:t>
            </a:r>
            <a:r>
              <a:rPr lang="en-US" sz="1600" dirty="0"/>
              <a:t>- ICD 705 Physical Security </a:t>
            </a:r>
            <a:r>
              <a:rPr lang="en-US" sz="1600" dirty="0" smtClean="0"/>
              <a:t>Course:  May 12-16, Jun 16-20, Chantilly, VA, Jul 28-Aug 1, Linthicum, MD </a:t>
            </a:r>
            <a:r>
              <a:rPr lang="en-US" sz="1600" b="1" dirty="0" smtClean="0">
                <a:solidFill>
                  <a:srgbClr val="FF0000"/>
                </a:solidFill>
              </a:rPr>
              <a:t>FULL</a:t>
            </a:r>
            <a:endParaRPr lang="en-US" sz="1600" b="1" dirty="0">
              <a:solidFill>
                <a:srgbClr val="FF0000"/>
              </a:solidFill>
            </a:endParaRPr>
          </a:p>
          <a:p>
            <a:r>
              <a:rPr lang="en-US" sz="1600" dirty="0"/>
              <a:t>   </a:t>
            </a:r>
            <a:endParaRPr lang="en-US" sz="1600" dirty="0" smtClean="0"/>
          </a:p>
          <a:p>
            <a:r>
              <a:rPr lang="en-US" sz="1600" dirty="0" smtClean="0"/>
              <a:t>    </a:t>
            </a:r>
            <a:r>
              <a:rPr lang="en-US" sz="1600" dirty="0"/>
              <a:t>- ICD 704 </a:t>
            </a:r>
            <a:r>
              <a:rPr lang="en-US" sz="1600" dirty="0" smtClean="0"/>
              <a:t>Adjudications Course:  Jul 21-15 Linthicum, MD</a:t>
            </a:r>
            <a:endParaRPr lang="en-US" sz="1600" dirty="0"/>
          </a:p>
          <a:p>
            <a:r>
              <a:rPr lang="en-US" sz="1600" dirty="0" smtClean="0"/>
              <a:t>  </a:t>
            </a:r>
          </a:p>
          <a:p>
            <a:pPr>
              <a:buFont typeface="Arial" charset="0"/>
              <a:buChar char="•"/>
            </a:pPr>
            <a:r>
              <a:rPr lang="en-US" sz="1600" dirty="0" smtClean="0"/>
              <a:t> Course </a:t>
            </a:r>
            <a:r>
              <a:rPr lang="en-US" sz="1600" dirty="0"/>
              <a:t>descriptions or additional information:</a:t>
            </a:r>
          </a:p>
          <a:p>
            <a:r>
              <a:rPr lang="en-US" sz="1600" dirty="0"/>
              <a:t>    - Visit DNI website – </a:t>
            </a:r>
            <a:r>
              <a:rPr lang="en-US" sz="1600" dirty="0">
                <a:hlinkClick r:id="rId3"/>
              </a:rPr>
              <a:t>http://dni.gov/ssc/csd</a:t>
            </a:r>
            <a:endParaRPr lang="en-US" sz="1600" dirty="0"/>
          </a:p>
          <a:p>
            <a:r>
              <a:rPr lang="en-US" sz="1600" dirty="0"/>
              <a:t>    - E-mail: </a:t>
            </a:r>
            <a:r>
              <a:rPr lang="en-US" sz="1600" dirty="0" smtClean="0">
                <a:hlinkClick r:id="rId4"/>
              </a:rPr>
              <a:t>dni-ssc-training@dni.gov</a:t>
            </a:r>
            <a:endParaRPr lang="en-US" sz="1600" dirty="0" smtClean="0"/>
          </a:p>
          <a:p>
            <a:r>
              <a:rPr lang="en-US" sz="1600" dirty="0" smtClean="0"/>
              <a:t>Training &amp; Assistance Group</a:t>
            </a:r>
          </a:p>
          <a:p>
            <a:r>
              <a:rPr lang="en-US" sz="1600" dirty="0" smtClean="0"/>
              <a:t> (571) 204-6633</a:t>
            </a:r>
          </a:p>
          <a:p>
            <a:endParaRPr lang="en-US" sz="1600" dirty="0"/>
          </a:p>
          <a:p>
            <a:endParaRPr lang="en-US" sz="2400" dirty="0"/>
          </a:p>
          <a:p>
            <a:endParaRPr lang="en-US" sz="2400" dirty="0"/>
          </a:p>
        </p:txBody>
      </p:sp>
      <p:sp>
        <p:nvSpPr>
          <p:cNvPr id="11269" name="Slide Number Placeholder 4"/>
          <p:cNvSpPr>
            <a:spLocks noGrp="1"/>
          </p:cNvSpPr>
          <p:nvPr>
            <p:ph type="sldNum" sz="quarter" idx="12"/>
          </p:nvPr>
        </p:nvSpPr>
        <p:spPr>
          <a:noFill/>
        </p:spPr>
        <p:txBody>
          <a:bodyPr/>
          <a:lstStyle/>
          <a:p>
            <a:fld id="{6C333B2F-DEB8-4CFA-9AEE-2C1E9141B4E9}" type="slidenum">
              <a:rPr lang="en-US" smtClean="0"/>
              <a:pPr/>
              <a:t>14</a:t>
            </a:fld>
            <a:endParaRPr lang="en-US" dirty="0" smtClean="0"/>
          </a:p>
        </p:txBody>
      </p:sp>
      <p:sp>
        <p:nvSpPr>
          <p:cNvPr id="6" name="TextBox 4"/>
          <p:cNvSpPr txBox="1">
            <a:spLocks noChangeArrowheads="1"/>
          </p:cNvSpPr>
          <p:nvPr/>
        </p:nvSpPr>
        <p:spPr bwMode="auto">
          <a:xfrm>
            <a:off x="3803075" y="6248400"/>
            <a:ext cx="1890713" cy="369888"/>
          </a:xfrm>
          <a:prstGeom prst="rect">
            <a:avLst/>
          </a:prstGeom>
          <a:noFill/>
          <a:ln w="9525">
            <a:noFill/>
            <a:miter lim="800000"/>
            <a:headEnd/>
            <a:tailEnd/>
          </a:ln>
        </p:spPr>
        <p:txBody>
          <a:bodyPr wrap="none">
            <a:spAutoFit/>
          </a:bodyPr>
          <a:lstStyle/>
          <a:p>
            <a:r>
              <a:rPr lang="en-US" sz="1800" dirty="0"/>
              <a:t>UNCLASSIFIED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DCBA88A4-D0CE-448C-9737-4D062AC508D8}" type="slidenum">
              <a:rPr lang="en-US" smtClean="0"/>
              <a:pPr>
                <a:defRPr/>
              </a:pPr>
              <a:t>15</a:t>
            </a:fld>
            <a:endParaRPr lang="en-US"/>
          </a:p>
        </p:txBody>
      </p:sp>
      <p:sp>
        <p:nvSpPr>
          <p:cNvPr id="4" name="Rectangle 3"/>
          <p:cNvSpPr/>
          <p:nvPr/>
        </p:nvSpPr>
        <p:spPr>
          <a:xfrm>
            <a:off x="1295400" y="114181"/>
            <a:ext cx="7848600" cy="861774"/>
          </a:xfrm>
          <a:prstGeom prst="rect">
            <a:avLst/>
          </a:prstGeom>
        </p:spPr>
        <p:txBody>
          <a:bodyPr wrap="square">
            <a:spAutoFit/>
          </a:bodyPr>
          <a:lstStyle/>
          <a:p>
            <a:pPr algn="ctr"/>
            <a:r>
              <a:rPr lang="en-US" sz="1800" dirty="0" smtClean="0"/>
              <a:t>UNCLASSIFIED</a:t>
            </a:r>
          </a:p>
          <a:p>
            <a:pPr algn="ctr"/>
            <a:r>
              <a:rPr lang="en-US" dirty="0" smtClean="0"/>
              <a:t>Army Protection Program Assessment</a:t>
            </a:r>
            <a:endParaRPr lang="en-US" dirty="0"/>
          </a:p>
        </p:txBody>
      </p:sp>
      <p:sp>
        <p:nvSpPr>
          <p:cNvPr id="7" name="TextBox 4"/>
          <p:cNvSpPr txBox="1">
            <a:spLocks noChangeArrowheads="1"/>
          </p:cNvSpPr>
          <p:nvPr/>
        </p:nvSpPr>
        <p:spPr bwMode="auto">
          <a:xfrm>
            <a:off x="3803075" y="6248400"/>
            <a:ext cx="1890713" cy="369888"/>
          </a:xfrm>
          <a:prstGeom prst="rect">
            <a:avLst/>
          </a:prstGeom>
          <a:noFill/>
          <a:ln w="9525">
            <a:noFill/>
            <a:miter lim="800000"/>
            <a:headEnd/>
            <a:tailEnd/>
          </a:ln>
        </p:spPr>
        <p:txBody>
          <a:bodyPr wrap="none">
            <a:spAutoFit/>
          </a:bodyPr>
          <a:lstStyle/>
          <a:p>
            <a:r>
              <a:rPr lang="en-US" sz="1800" dirty="0"/>
              <a:t>UNCLASSIFIED</a:t>
            </a:r>
          </a:p>
        </p:txBody>
      </p:sp>
      <p:sp>
        <p:nvSpPr>
          <p:cNvPr id="6145" name="Rectangle 1"/>
          <p:cNvSpPr>
            <a:spLocks noChangeArrowheads="1"/>
          </p:cNvSpPr>
          <p:nvPr/>
        </p:nvSpPr>
        <p:spPr bwMode="auto">
          <a:xfrm>
            <a:off x="304800" y="1397174"/>
            <a:ext cx="84582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The APPA Team reviewed Benchmarks 21-23 JAN 14 and agreed to maintain current Benchmarks through the FY14 APP assessments.  The intent is to review all benchmarks and then look at past AAR remarks/experiences to improve process.  New and revised Benchmarks will be introduced for FY15 APPAs.</a:t>
            </a:r>
          </a:p>
          <a:p>
            <a:pPr marL="0" marR="0" lvl="0" indent="0" algn="l" defTabSz="914400" rtl="0" eaLnBrk="1" fontAlgn="base" latinLnBrk="0" hangingPunct="1">
              <a:lnSpc>
                <a:spcPct val="100000"/>
              </a:lnSpc>
              <a:spcBef>
                <a:spcPct val="0"/>
              </a:spcBef>
              <a:spcAft>
                <a:spcPct val="0"/>
              </a:spcAft>
              <a:buClrTx/>
              <a:buSzTx/>
              <a:buFontTx/>
              <a:buNone/>
              <a:tabLst/>
            </a:pPr>
            <a:endParaRPr lang="en-US" sz="16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Below is the FY 14 APPA schedule: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ARSOUTH (8-11 APR 14) Completed…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MDW (6-9 MAY 14)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SMDC/ARSTRAT (5-8 AUG 14)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USAASC (26-29 AUG 14)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USARCENT (23-26 SEP 14)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DCBA88A4-D0CE-448C-9737-4D062AC508D8}" type="slidenum">
              <a:rPr lang="en-US" smtClean="0"/>
              <a:pPr>
                <a:defRPr/>
              </a:pPr>
              <a:t>16</a:t>
            </a:fld>
            <a:endParaRPr lang="en-US"/>
          </a:p>
        </p:txBody>
      </p:sp>
      <p:sp>
        <p:nvSpPr>
          <p:cNvPr id="1025" name="Rectangle 1"/>
          <p:cNvSpPr>
            <a:spLocks noChangeArrowheads="1"/>
          </p:cNvSpPr>
          <p:nvPr/>
        </p:nvSpPr>
        <p:spPr bwMode="auto">
          <a:xfrm>
            <a:off x="381000" y="1122432"/>
            <a:ext cx="8001000" cy="52783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r>
              <a:rPr lang="en-US" sz="1600" dirty="0" smtClean="0"/>
              <a:t>Department of the Army, Policy Memorandum, subject:  Implementation of the Revised Sensitive Compartmented Information (SCI) Nondisclosure Agreement (NDA) Form 4414,  14 Feb 2014, Special Security Officers (SSO) and Contractor Special Security Officers (CSSO) will use the revised SCI Nondisclosure Agreement (NDA) Form 4414 dated December 2013 to acknowledge SCI security briefings and debriefings. </a:t>
            </a:r>
          </a:p>
          <a:p>
            <a:endParaRPr lang="en-US" sz="1600" dirty="0" smtClean="0"/>
          </a:p>
          <a:p>
            <a:r>
              <a:rPr lang="en-US" sz="1600" dirty="0" smtClean="0"/>
              <a:t>Previously executed security briefings that used the forms below do not need to be re-executed by incumbent individuals and are still enforceable. </a:t>
            </a:r>
          </a:p>
          <a:p>
            <a:endParaRPr lang="en-US" sz="1600" dirty="0" smtClean="0"/>
          </a:p>
          <a:p>
            <a:r>
              <a:rPr lang="en-US" sz="1600" dirty="0" smtClean="0"/>
              <a:t>The use of the following forms is no longer permitted:</a:t>
            </a:r>
          </a:p>
          <a:p>
            <a:r>
              <a:rPr lang="en-US" sz="1600" dirty="0" smtClean="0"/>
              <a:t> </a:t>
            </a:r>
          </a:p>
          <a:p>
            <a:r>
              <a:rPr lang="en-US" sz="1600" dirty="0" smtClean="0"/>
              <a:t>    - DD Form 1847 (SCI Indoctrination Memorandum)</a:t>
            </a:r>
          </a:p>
          <a:p>
            <a:r>
              <a:rPr lang="en-US" sz="1600" dirty="0" smtClean="0"/>
              <a:t>    - DD Form 1847-1 (SCI Nondisclosure Statement)</a:t>
            </a:r>
          </a:p>
          <a:p>
            <a:r>
              <a:rPr lang="en-US" sz="1600" dirty="0" smtClean="0"/>
              <a:t>    - DD Form 1848 (SCI Debriefing Memorandum)</a:t>
            </a:r>
          </a:p>
          <a:p>
            <a:r>
              <a:rPr lang="en-US" sz="1600" dirty="0" smtClean="0"/>
              <a:t>    - Earlier editions of Form 4414</a:t>
            </a:r>
          </a:p>
          <a:p>
            <a:endParaRPr lang="en-US" sz="1600" dirty="0" smtClean="0"/>
          </a:p>
          <a:p>
            <a:r>
              <a:rPr lang="en-US" sz="1600" dirty="0" smtClean="0"/>
              <a:t>The Information Security Oversight Office (ISOO) Notice 2009-16, which prohibited the use of electronic signatures on the Standard Form 312, remains in effect and extends to the revised Form 4414.</a:t>
            </a:r>
          </a:p>
          <a:p>
            <a:r>
              <a:rPr lang="en-US" sz="1100" dirty="0" smtClean="0"/>
              <a:t> </a:t>
            </a:r>
          </a:p>
          <a:p>
            <a:pPr marL="0" marR="0" lvl="0" indent="0" algn="l" defTabSz="914400" rtl="0" eaLnBrk="1" fontAlgn="base" latinLnBrk="0" hangingPunct="1">
              <a:lnSpc>
                <a:spcPct val="100000"/>
              </a:lnSpc>
              <a:spcBef>
                <a:spcPct val="0"/>
              </a:spcBef>
              <a:spcAft>
                <a:spcPct val="0"/>
              </a:spcAft>
              <a:buClrTx/>
              <a:buSzTx/>
              <a:buFontTx/>
              <a:buNone/>
              <a:tabLst/>
            </a:pPr>
            <a:endParaRPr lang="en-US" sz="1100" dirty="0" smtClean="0">
              <a:latin typeface="Arial" pitchFamily="34" charset="0"/>
              <a:cs typeface="Arial" pitchFamily="34" charset="0"/>
            </a:endParaRPr>
          </a:p>
        </p:txBody>
      </p:sp>
      <p:sp>
        <p:nvSpPr>
          <p:cNvPr id="4" name="TextBox 3"/>
          <p:cNvSpPr txBox="1"/>
          <p:nvPr/>
        </p:nvSpPr>
        <p:spPr>
          <a:xfrm>
            <a:off x="1689586" y="76200"/>
            <a:ext cx="7987814" cy="1569660"/>
          </a:xfrm>
          <a:prstGeom prst="rect">
            <a:avLst/>
          </a:prstGeom>
          <a:noFill/>
        </p:spPr>
        <p:txBody>
          <a:bodyPr wrap="square" rtlCol="0">
            <a:spAutoFit/>
          </a:bodyPr>
          <a:lstStyle/>
          <a:p>
            <a:pPr lvl="0"/>
            <a:r>
              <a:rPr lang="en-US" dirty="0" smtClean="0">
                <a:latin typeface="Arial" pitchFamily="34" charset="0"/>
                <a:ea typeface="Times New Roman" pitchFamily="18" charset="0"/>
                <a:cs typeface="Arial" pitchFamily="34" charset="0"/>
              </a:rPr>
              <a:t>Nondisclosure Agreement (NDA) </a:t>
            </a:r>
          </a:p>
          <a:p>
            <a:pPr lvl="0"/>
            <a:r>
              <a:rPr lang="en-US" dirty="0" smtClean="0">
                <a:latin typeface="Arial" pitchFamily="34" charset="0"/>
                <a:ea typeface="Times New Roman" pitchFamily="18" charset="0"/>
                <a:cs typeface="Arial" pitchFamily="34" charset="0"/>
              </a:rPr>
              <a:t>Form 4414</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2"/>
          <p:cNvSpPr>
            <a:spLocks noGrp="1"/>
          </p:cNvSpPr>
          <p:nvPr>
            <p:ph type="sldNum" sz="quarter" idx="12"/>
          </p:nvPr>
        </p:nvSpPr>
        <p:spPr>
          <a:noFill/>
        </p:spPr>
        <p:txBody>
          <a:bodyPr/>
          <a:lstStyle/>
          <a:p>
            <a:fld id="{A7FE6B90-86A8-476D-B16D-103139A784D3}" type="slidenum">
              <a:rPr lang="en-US" smtClean="0"/>
              <a:pPr/>
              <a:t>17</a:t>
            </a:fld>
            <a:endParaRPr lang="en-US" smtClean="0"/>
          </a:p>
        </p:txBody>
      </p:sp>
      <p:sp>
        <p:nvSpPr>
          <p:cNvPr id="13316" name="TextBox 4"/>
          <p:cNvSpPr txBox="1">
            <a:spLocks noChangeArrowheads="1"/>
          </p:cNvSpPr>
          <p:nvPr/>
        </p:nvSpPr>
        <p:spPr bwMode="auto">
          <a:xfrm>
            <a:off x="1147763" y="0"/>
            <a:ext cx="7086600" cy="861774"/>
          </a:xfrm>
          <a:prstGeom prst="rect">
            <a:avLst/>
          </a:prstGeom>
          <a:noFill/>
          <a:ln w="9525">
            <a:noFill/>
            <a:miter lim="800000"/>
            <a:headEnd/>
            <a:tailEnd/>
          </a:ln>
        </p:spPr>
        <p:txBody>
          <a:bodyPr>
            <a:spAutoFit/>
          </a:bodyPr>
          <a:lstStyle/>
          <a:p>
            <a:pPr algn="ctr"/>
            <a:r>
              <a:rPr lang="en-US" sz="1800" dirty="0"/>
              <a:t>UNCLASSIFIED</a:t>
            </a:r>
          </a:p>
          <a:p>
            <a:pPr algn="ctr"/>
            <a:r>
              <a:rPr lang="en-US" dirty="0"/>
              <a:t>SCI Policy Contact Info</a:t>
            </a:r>
          </a:p>
        </p:txBody>
      </p:sp>
      <p:sp>
        <p:nvSpPr>
          <p:cNvPr id="13317" name="TextBox 5"/>
          <p:cNvSpPr txBox="1">
            <a:spLocks noChangeArrowheads="1"/>
          </p:cNvSpPr>
          <p:nvPr/>
        </p:nvSpPr>
        <p:spPr bwMode="auto">
          <a:xfrm>
            <a:off x="914400" y="1282700"/>
            <a:ext cx="7239000" cy="5878532"/>
          </a:xfrm>
          <a:prstGeom prst="rect">
            <a:avLst/>
          </a:prstGeom>
          <a:noFill/>
          <a:ln w="9525">
            <a:noFill/>
            <a:miter lim="800000"/>
            <a:headEnd/>
            <a:tailEnd/>
          </a:ln>
        </p:spPr>
        <p:txBody>
          <a:bodyPr>
            <a:spAutoFit/>
          </a:bodyPr>
          <a:lstStyle/>
          <a:p>
            <a:pPr algn="ctr"/>
            <a:r>
              <a:rPr lang="en-US" sz="2000" dirty="0"/>
              <a:t>Cliff McCoy, Chief </a:t>
            </a:r>
          </a:p>
          <a:p>
            <a:pPr algn="ctr"/>
            <a:r>
              <a:rPr lang="en-US" sz="2000" dirty="0"/>
              <a:t>NIPRNET:  </a:t>
            </a:r>
            <a:r>
              <a:rPr lang="en-US" sz="2000" dirty="0" smtClean="0">
                <a:hlinkClick r:id="rId3"/>
              </a:rPr>
              <a:t>clifford.mccoy.civ@mail.mil</a:t>
            </a:r>
            <a:endParaRPr lang="en-US" sz="2000" dirty="0"/>
          </a:p>
          <a:p>
            <a:pPr algn="ctr"/>
            <a:r>
              <a:rPr lang="en-US" sz="2000" dirty="0"/>
              <a:t>SIPRNET:  </a:t>
            </a:r>
            <a:r>
              <a:rPr lang="en-US" sz="2000" dirty="0" smtClean="0">
                <a:hlinkClick r:id="rId4"/>
              </a:rPr>
              <a:t>clifford.mccoy.civ@mail.smil.mil</a:t>
            </a:r>
            <a:endParaRPr lang="en-US" sz="2000" dirty="0"/>
          </a:p>
          <a:p>
            <a:pPr algn="ctr"/>
            <a:r>
              <a:rPr lang="en-US" sz="2000" dirty="0"/>
              <a:t>JWICS:  </a:t>
            </a:r>
            <a:r>
              <a:rPr lang="en-US" sz="2000" dirty="0" smtClean="0">
                <a:hlinkClick r:id="rId5"/>
              </a:rPr>
              <a:t>oamcccx@army.ic.gov</a:t>
            </a:r>
            <a:endParaRPr lang="en-US" sz="2000" dirty="0"/>
          </a:p>
          <a:p>
            <a:pPr algn="ctr"/>
            <a:r>
              <a:rPr lang="en-US" sz="2000" dirty="0"/>
              <a:t>(703) 695-3041, DSN 225-3041</a:t>
            </a:r>
          </a:p>
          <a:p>
            <a:pPr algn="ctr"/>
            <a:endParaRPr lang="en-US" sz="2000" dirty="0"/>
          </a:p>
          <a:p>
            <a:pPr algn="ctr"/>
            <a:r>
              <a:rPr lang="en-US" sz="2000" dirty="0"/>
              <a:t>Chalyndria (Lyn) Taylor, Deputy</a:t>
            </a:r>
          </a:p>
          <a:p>
            <a:pPr algn="ctr"/>
            <a:r>
              <a:rPr lang="en-US" sz="2000" dirty="0"/>
              <a:t>NIPRNET: </a:t>
            </a:r>
            <a:r>
              <a:rPr lang="en-US" sz="2000" dirty="0" smtClean="0">
                <a:hlinkClick r:id="rId6"/>
              </a:rPr>
              <a:t>chalyndria.r.taylor.civ</a:t>
            </a:r>
            <a:r>
              <a:rPr lang="en-US" sz="2000" dirty="0" smtClean="0">
                <a:solidFill>
                  <a:srgbClr val="FF0000"/>
                </a:solidFill>
                <a:hlinkClick r:id="rId6"/>
              </a:rPr>
              <a:t>@mail.mil</a:t>
            </a:r>
            <a:endParaRPr lang="en-US" sz="2000" dirty="0" smtClean="0">
              <a:solidFill>
                <a:srgbClr val="FF0000"/>
              </a:solidFill>
            </a:endParaRPr>
          </a:p>
          <a:p>
            <a:pPr algn="ctr"/>
            <a:r>
              <a:rPr lang="en-US" sz="2000" dirty="0" smtClean="0"/>
              <a:t>SIPRNET</a:t>
            </a:r>
            <a:r>
              <a:rPr lang="en-US" sz="2000" dirty="0"/>
              <a:t>: </a:t>
            </a:r>
            <a:r>
              <a:rPr lang="en-US" sz="2000" dirty="0" smtClean="0">
                <a:hlinkClick r:id="rId7"/>
              </a:rPr>
              <a:t>chalyndria.r.taylor.civ@mail.smil.mil</a:t>
            </a:r>
            <a:endParaRPr lang="en-US" sz="2000" dirty="0"/>
          </a:p>
          <a:p>
            <a:pPr algn="ctr"/>
            <a:r>
              <a:rPr lang="en-US" sz="2000" dirty="0"/>
              <a:t>JWICS: </a:t>
            </a:r>
            <a:r>
              <a:rPr lang="en-US" sz="2000" dirty="0" smtClean="0">
                <a:hlinkClick r:id="rId8"/>
              </a:rPr>
              <a:t>oataycr@army.ic.gov</a:t>
            </a:r>
            <a:endParaRPr lang="en-US" sz="2000" dirty="0"/>
          </a:p>
          <a:p>
            <a:pPr algn="ctr"/>
            <a:r>
              <a:rPr lang="en-US" sz="2000" dirty="0"/>
              <a:t>(703) 695-3054, DSN </a:t>
            </a:r>
            <a:r>
              <a:rPr lang="en-US" sz="2000" dirty="0" smtClean="0"/>
              <a:t>225-3054</a:t>
            </a:r>
          </a:p>
          <a:p>
            <a:pPr algn="ctr"/>
            <a:endParaRPr lang="en-US" sz="2000" dirty="0" smtClean="0"/>
          </a:p>
          <a:p>
            <a:r>
              <a:rPr lang="en-US" sz="2000" dirty="0" smtClean="0"/>
              <a:t>Generic email:  </a:t>
            </a:r>
            <a:r>
              <a:rPr lang="en-US" sz="2000" dirty="0" smtClean="0">
                <a:hlinkClick r:id="rId9"/>
              </a:rPr>
              <a:t>usarmy.pentagon.hqda-dcs-g-2.mbx.dcs-g2-cds-policy@mail.mil</a:t>
            </a:r>
            <a:endParaRPr lang="en-US" sz="2000" dirty="0" smtClean="0"/>
          </a:p>
          <a:p>
            <a:r>
              <a:rPr lang="en-US" sz="2400" dirty="0" smtClean="0"/>
              <a:t> </a:t>
            </a:r>
          </a:p>
          <a:p>
            <a:pPr algn="ctr"/>
            <a:endParaRPr lang="en-US" sz="2400" dirty="0"/>
          </a:p>
          <a:p>
            <a:pPr algn="ctr"/>
            <a:endParaRPr lang="en-US" sz="2400" dirty="0"/>
          </a:p>
          <a:p>
            <a:pPr algn="ctr"/>
            <a:endParaRPr lang="en-US" sz="2400" dirty="0"/>
          </a:p>
        </p:txBody>
      </p:sp>
      <p:sp>
        <p:nvSpPr>
          <p:cNvPr id="6" name="TextBox 4"/>
          <p:cNvSpPr txBox="1">
            <a:spLocks noChangeArrowheads="1"/>
          </p:cNvSpPr>
          <p:nvPr/>
        </p:nvSpPr>
        <p:spPr bwMode="auto">
          <a:xfrm>
            <a:off x="3803075" y="6248400"/>
            <a:ext cx="1890713" cy="369888"/>
          </a:xfrm>
          <a:prstGeom prst="rect">
            <a:avLst/>
          </a:prstGeom>
          <a:noFill/>
          <a:ln w="9525">
            <a:noFill/>
            <a:miter lim="800000"/>
            <a:headEnd/>
            <a:tailEnd/>
          </a:ln>
        </p:spPr>
        <p:txBody>
          <a:bodyPr wrap="none">
            <a:spAutoFit/>
          </a:bodyPr>
          <a:lstStyle/>
          <a:p>
            <a:r>
              <a:rPr lang="en-US" sz="1800" dirty="0"/>
              <a:t>UNCLASSIFIED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1"/>
          <p:cNvSpPr txBox="1">
            <a:spLocks noGrp="1"/>
          </p:cNvSpPr>
          <p:nvPr/>
        </p:nvSpPr>
        <p:spPr bwMode="auto">
          <a:xfrm>
            <a:off x="3357563" y="6245225"/>
            <a:ext cx="2895600" cy="476250"/>
          </a:xfrm>
          <a:prstGeom prst="rect">
            <a:avLst/>
          </a:prstGeom>
          <a:noFill/>
          <a:ln w="9525">
            <a:noFill/>
            <a:miter lim="800000"/>
            <a:headEnd/>
            <a:tailEnd/>
          </a:ln>
        </p:spPr>
        <p:txBody>
          <a:bodyPr/>
          <a:lstStyle/>
          <a:p>
            <a:pPr algn="ctr"/>
            <a:r>
              <a:rPr lang="en-US" sz="1800" dirty="0"/>
              <a:t>UNCLASSIFIED</a:t>
            </a:r>
          </a:p>
        </p:txBody>
      </p:sp>
      <p:sp>
        <p:nvSpPr>
          <p:cNvPr id="14339" name="Slide Number Placeholder 2"/>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37F0DFAA-B796-44B2-ACA2-57F76965A661}" type="slidenum">
              <a:rPr lang="en-US" sz="1400"/>
              <a:pPr algn="r"/>
              <a:t>18</a:t>
            </a:fld>
            <a:endParaRPr lang="en-US" sz="1400"/>
          </a:p>
        </p:txBody>
      </p:sp>
      <p:sp>
        <p:nvSpPr>
          <p:cNvPr id="14340" name="TextBox 4"/>
          <p:cNvSpPr txBox="1">
            <a:spLocks noChangeArrowheads="1"/>
          </p:cNvSpPr>
          <p:nvPr/>
        </p:nvSpPr>
        <p:spPr bwMode="auto">
          <a:xfrm>
            <a:off x="1147763" y="0"/>
            <a:ext cx="7086600" cy="861774"/>
          </a:xfrm>
          <a:prstGeom prst="rect">
            <a:avLst/>
          </a:prstGeom>
          <a:noFill/>
          <a:ln w="9525">
            <a:noFill/>
            <a:miter lim="800000"/>
            <a:headEnd/>
            <a:tailEnd/>
          </a:ln>
        </p:spPr>
        <p:txBody>
          <a:bodyPr>
            <a:spAutoFit/>
          </a:bodyPr>
          <a:lstStyle/>
          <a:p>
            <a:pPr algn="ctr"/>
            <a:r>
              <a:rPr lang="en-US" sz="1800" dirty="0"/>
              <a:t>UNCLASSIFIED</a:t>
            </a:r>
          </a:p>
          <a:p>
            <a:pPr algn="ctr"/>
            <a:r>
              <a:rPr lang="en-US" dirty="0"/>
              <a:t>Questions</a:t>
            </a:r>
          </a:p>
        </p:txBody>
      </p:sp>
      <p:sp>
        <p:nvSpPr>
          <p:cNvPr id="14341" name="TextBox 5"/>
          <p:cNvSpPr txBox="1">
            <a:spLocks noChangeArrowheads="1"/>
          </p:cNvSpPr>
          <p:nvPr/>
        </p:nvSpPr>
        <p:spPr bwMode="auto">
          <a:xfrm>
            <a:off x="914400" y="1600200"/>
            <a:ext cx="7239000" cy="1754326"/>
          </a:xfrm>
          <a:prstGeom prst="rect">
            <a:avLst/>
          </a:prstGeom>
          <a:noFill/>
          <a:ln w="9525">
            <a:noFill/>
            <a:miter lim="800000"/>
            <a:headEnd/>
            <a:tailEnd/>
          </a:ln>
        </p:spPr>
        <p:txBody>
          <a:bodyPr>
            <a:spAutoFit/>
          </a:bodyPr>
          <a:lstStyle/>
          <a:p>
            <a:pPr algn="ctr"/>
            <a:r>
              <a:rPr lang="en-US" sz="5400" dirty="0" smtClean="0"/>
              <a:t>Next VTC Aug-Sep 2014</a:t>
            </a:r>
          </a:p>
        </p:txBody>
      </p:sp>
      <p:pic>
        <p:nvPicPr>
          <p:cNvPr id="2052" name="Picture 4" descr="http://www.clipartreview.com/_images_300/A_confused_businessman_holding_a_large_red_question_mark_in_3D_100920-125889-148009.jpg"/>
          <p:cNvPicPr>
            <a:picLocks noChangeAspect="1" noChangeArrowheads="1"/>
          </p:cNvPicPr>
          <p:nvPr/>
        </p:nvPicPr>
        <p:blipFill>
          <a:blip r:embed="rId3" cstate="print"/>
          <a:srcRect/>
          <a:stretch>
            <a:fillRect/>
          </a:stretch>
        </p:blipFill>
        <p:spPr bwMode="auto">
          <a:xfrm>
            <a:off x="6096000" y="3200400"/>
            <a:ext cx="2514600" cy="2514600"/>
          </a:xfrm>
          <a:prstGeom prst="rect">
            <a:avLst/>
          </a:prstGeom>
          <a:noFill/>
        </p:spPr>
      </p:pic>
      <p:sp>
        <p:nvSpPr>
          <p:cNvPr id="9" name="Rectangle 8"/>
          <p:cNvSpPr/>
          <p:nvPr/>
        </p:nvSpPr>
        <p:spPr>
          <a:xfrm>
            <a:off x="1447800" y="3733800"/>
            <a:ext cx="4698723" cy="1200329"/>
          </a:xfrm>
          <a:prstGeom prst="rect">
            <a:avLst/>
          </a:prstGeom>
          <a:noFill/>
        </p:spPr>
        <p:txBody>
          <a:bodyPr wrap="none" lIns="91440" tIns="45720" rIns="91440" bIns="45720">
            <a:spAutoFit/>
          </a:bodyPr>
          <a:lstStyle/>
          <a:p>
            <a:pPr algn="ctr"/>
            <a:r>
              <a:rPr lang="en-US" sz="7200" b="1" cap="none" spc="0" dirty="0" smtClean="0">
                <a:ln w="17780" cmpd="sng">
                  <a:solidFill>
                    <a:schemeClr val="tx1"/>
                  </a:solidFill>
                  <a:prstDash val="solid"/>
                  <a:miter lim="800000"/>
                </a:ln>
                <a:solidFill>
                  <a:srgbClr val="C00000"/>
                </a:solidFill>
                <a:effectLst>
                  <a:outerShdw blurRad="50800" algn="tl" rotWithShape="0">
                    <a:srgbClr val="000000"/>
                  </a:outerShdw>
                </a:effectLst>
              </a:rPr>
              <a:t>Questions</a:t>
            </a:r>
            <a:endParaRPr lang="en-US" sz="7200" b="1" cap="none" spc="0" dirty="0">
              <a:ln w="17780" cmpd="sng">
                <a:solidFill>
                  <a:schemeClr val="tx1"/>
                </a:solidFill>
                <a:prstDash val="solid"/>
                <a:miter lim="800000"/>
              </a:ln>
              <a:solidFill>
                <a:srgbClr val="C00000"/>
              </a:solidFill>
              <a:effectLst>
                <a:outerShdw blurRad="50800" algn="tl" rotWithShape="0">
                  <a:srgbClr val="000000"/>
                </a:outerShdw>
              </a:effectLst>
            </a:endParaRPr>
          </a:p>
        </p:txBody>
      </p:sp>
      <p:sp>
        <p:nvSpPr>
          <p:cNvPr id="10" name="Slide Number Placeholder 9"/>
          <p:cNvSpPr>
            <a:spLocks noGrp="1"/>
          </p:cNvSpPr>
          <p:nvPr>
            <p:ph type="sldNum" sz="quarter" idx="12"/>
          </p:nvPr>
        </p:nvSpPr>
        <p:spPr/>
        <p:txBody>
          <a:bodyPr/>
          <a:lstStyle/>
          <a:p>
            <a:pPr>
              <a:defRPr/>
            </a:pPr>
            <a:fld id="{DCBA88A4-D0CE-448C-9737-4D062AC508D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Box 2"/>
          <p:cNvSpPr txBox="1">
            <a:spLocks noChangeArrowheads="1"/>
          </p:cNvSpPr>
          <p:nvPr/>
        </p:nvSpPr>
        <p:spPr bwMode="auto">
          <a:xfrm>
            <a:off x="2438400" y="0"/>
            <a:ext cx="4114800" cy="861774"/>
          </a:xfrm>
          <a:prstGeom prst="rect">
            <a:avLst/>
          </a:prstGeom>
          <a:noFill/>
          <a:ln w="9525">
            <a:noFill/>
            <a:miter lim="800000"/>
            <a:headEnd/>
            <a:tailEnd/>
          </a:ln>
        </p:spPr>
        <p:txBody>
          <a:bodyPr>
            <a:spAutoFit/>
          </a:bodyPr>
          <a:lstStyle/>
          <a:p>
            <a:pPr algn="ctr"/>
            <a:r>
              <a:rPr lang="en-US" sz="1800" dirty="0"/>
              <a:t>UNCLASSIFIED</a:t>
            </a:r>
          </a:p>
          <a:p>
            <a:pPr algn="ctr"/>
            <a:r>
              <a:rPr lang="en-US" dirty="0"/>
              <a:t>AGENDA</a:t>
            </a:r>
          </a:p>
        </p:txBody>
      </p:sp>
      <p:sp>
        <p:nvSpPr>
          <p:cNvPr id="3076" name="TextBox 3"/>
          <p:cNvSpPr txBox="1">
            <a:spLocks noChangeArrowheads="1"/>
          </p:cNvSpPr>
          <p:nvPr/>
        </p:nvSpPr>
        <p:spPr bwMode="auto">
          <a:xfrm>
            <a:off x="381000" y="1054925"/>
            <a:ext cx="8382000" cy="6801862"/>
          </a:xfrm>
          <a:prstGeom prst="rect">
            <a:avLst/>
          </a:prstGeom>
          <a:noFill/>
          <a:ln w="9525">
            <a:noFill/>
            <a:miter lim="800000"/>
            <a:headEnd/>
            <a:tailEnd/>
          </a:ln>
        </p:spPr>
        <p:txBody>
          <a:bodyPr>
            <a:spAutoFit/>
          </a:bodyPr>
          <a:lstStyle/>
          <a:p>
            <a:pPr>
              <a:buFont typeface="Arial" charset="0"/>
              <a:buChar char="•"/>
            </a:pPr>
            <a:r>
              <a:rPr lang="en-US" sz="1600" dirty="0"/>
              <a:t>  </a:t>
            </a:r>
            <a:r>
              <a:rPr lang="en-US" sz="1800" dirty="0" smtClean="0"/>
              <a:t>Welcome/Introduction</a:t>
            </a:r>
          </a:p>
          <a:p>
            <a:pPr>
              <a:buFont typeface="Arial" charset="0"/>
              <a:buChar char="•"/>
            </a:pPr>
            <a:r>
              <a:rPr lang="en-US" sz="1800" dirty="0" smtClean="0"/>
              <a:t>  Policy </a:t>
            </a:r>
            <a:r>
              <a:rPr lang="en-US" sz="1800" dirty="0"/>
              <a:t>Updates</a:t>
            </a:r>
          </a:p>
          <a:p>
            <a:r>
              <a:rPr lang="en-US" sz="1800" dirty="0"/>
              <a:t>      </a:t>
            </a:r>
            <a:r>
              <a:rPr lang="en-US" sz="1800" dirty="0" smtClean="0"/>
              <a:t>  * DIA SCIF Mgmt Branch Updates –Modification CSPs/Overseas Partners and Labor negotiations, CSPs being used for collateral facilities</a:t>
            </a:r>
          </a:p>
          <a:p>
            <a:r>
              <a:rPr lang="en-US" sz="1800" dirty="0" smtClean="0"/>
              <a:t>          (Gerald Anderson/Derrick Smith)</a:t>
            </a:r>
          </a:p>
          <a:p>
            <a:r>
              <a:rPr lang="en-US" sz="1800" dirty="0" smtClean="0"/>
              <a:t>        * INSCOM CSE – ACAVS to ACCS overview, Requirement for COMSEC, Admin Debriefs</a:t>
            </a:r>
          </a:p>
          <a:p>
            <a:r>
              <a:rPr lang="en-US" sz="1800" dirty="0" smtClean="0"/>
              <a:t>        * DoD Lock Program </a:t>
            </a:r>
          </a:p>
          <a:p>
            <a:r>
              <a:rPr lang="en-US" sz="1800" dirty="0" smtClean="0"/>
              <a:t>        * Army Protection Program Assessment s (APPA) FY14 Schedule</a:t>
            </a:r>
          </a:p>
          <a:p>
            <a:r>
              <a:rPr lang="en-US" sz="1800" dirty="0" smtClean="0"/>
              <a:t>        * Form 4414, Non-Disclosure Agreement</a:t>
            </a:r>
          </a:p>
          <a:p>
            <a:pPr>
              <a:buFont typeface="Arial" pitchFamily="34" charset="0"/>
              <a:buChar char="•"/>
            </a:pPr>
            <a:r>
              <a:rPr lang="en-US" sz="1800" dirty="0" smtClean="0"/>
              <a:t>  AR 380-28 Revision</a:t>
            </a:r>
          </a:p>
          <a:p>
            <a:pPr>
              <a:buFont typeface="Arial" pitchFamily="34" charset="0"/>
              <a:buChar char="•"/>
            </a:pPr>
            <a:r>
              <a:rPr lang="en-US" sz="1800" dirty="0" smtClean="0"/>
              <a:t>  SCI Policy Website</a:t>
            </a:r>
          </a:p>
          <a:p>
            <a:pPr>
              <a:buFont typeface="Arial" pitchFamily="34" charset="0"/>
              <a:buChar char="•"/>
            </a:pPr>
            <a:r>
              <a:rPr lang="en-US" sz="1800" dirty="0" smtClean="0"/>
              <a:t>  Scattered Castles Program </a:t>
            </a:r>
          </a:p>
          <a:p>
            <a:pPr>
              <a:buFont typeface="Arial" pitchFamily="34" charset="0"/>
              <a:buChar char="•"/>
            </a:pPr>
            <a:r>
              <a:rPr lang="en-US" sz="1800" dirty="0" smtClean="0"/>
              <a:t>  Training:    </a:t>
            </a:r>
          </a:p>
          <a:p>
            <a:r>
              <a:rPr lang="en-US" sz="1800" dirty="0" smtClean="0"/>
              <a:t>        * SCI Security Refresher Training Course </a:t>
            </a:r>
          </a:p>
          <a:p>
            <a:r>
              <a:rPr lang="en-US" sz="1800" dirty="0" smtClean="0"/>
              <a:t>        * Temporary Sensitive Compartmented Information Facilities (T-SCIF)    </a:t>
            </a:r>
          </a:p>
          <a:p>
            <a:r>
              <a:rPr lang="en-US" sz="1800" dirty="0" smtClean="0"/>
              <a:t>           Training Course SCI 101.16 	</a:t>
            </a:r>
          </a:p>
          <a:p>
            <a:r>
              <a:rPr lang="en-US" sz="1800" dirty="0" smtClean="0"/>
              <a:t>        * DoD SCI Security Officials Training</a:t>
            </a:r>
          </a:p>
          <a:p>
            <a:r>
              <a:rPr lang="en-US" sz="1800" dirty="0" smtClean="0"/>
              <a:t>        * DNI Security Education &amp; Training Program</a:t>
            </a:r>
          </a:p>
          <a:p>
            <a:endParaRPr lang="en-US" sz="1600" dirty="0" smtClean="0"/>
          </a:p>
          <a:p>
            <a:endParaRPr lang="en-US" sz="1800" dirty="0" smtClean="0"/>
          </a:p>
          <a:p>
            <a:endParaRPr lang="en-US" sz="1800" dirty="0"/>
          </a:p>
          <a:p>
            <a:r>
              <a:rPr lang="en-US" sz="1800" dirty="0"/>
              <a:t>  </a:t>
            </a:r>
          </a:p>
          <a:p>
            <a:pPr>
              <a:buFont typeface="Arial" charset="0"/>
              <a:buChar char="•"/>
            </a:pPr>
            <a:endParaRPr lang="en-US" sz="2400" dirty="0"/>
          </a:p>
        </p:txBody>
      </p:sp>
      <p:sp>
        <p:nvSpPr>
          <p:cNvPr id="3077" name="Slide Number Placeholder 4"/>
          <p:cNvSpPr>
            <a:spLocks noGrp="1"/>
          </p:cNvSpPr>
          <p:nvPr>
            <p:ph type="sldNum" sz="quarter" idx="12"/>
          </p:nvPr>
        </p:nvSpPr>
        <p:spPr>
          <a:noFill/>
        </p:spPr>
        <p:txBody>
          <a:bodyPr/>
          <a:lstStyle/>
          <a:p>
            <a:fld id="{C6E2814D-0911-46D7-B5E8-1B4A4DFA288C}" type="slidenum">
              <a:rPr lang="en-US" smtClean="0"/>
              <a:pPr/>
              <a:t>2</a:t>
            </a:fld>
            <a:endParaRPr lang="en-US" smtClean="0"/>
          </a:p>
        </p:txBody>
      </p:sp>
      <p:sp>
        <p:nvSpPr>
          <p:cNvPr id="6" name="TextBox 4"/>
          <p:cNvSpPr txBox="1">
            <a:spLocks noChangeArrowheads="1"/>
          </p:cNvSpPr>
          <p:nvPr/>
        </p:nvSpPr>
        <p:spPr bwMode="auto">
          <a:xfrm>
            <a:off x="3803075" y="6248400"/>
            <a:ext cx="1890713" cy="369888"/>
          </a:xfrm>
          <a:prstGeom prst="rect">
            <a:avLst/>
          </a:prstGeom>
          <a:noFill/>
          <a:ln w="9525">
            <a:noFill/>
            <a:miter lim="800000"/>
            <a:headEnd/>
            <a:tailEnd/>
          </a:ln>
        </p:spPr>
        <p:txBody>
          <a:bodyPr wrap="none">
            <a:spAutoFit/>
          </a:bodyPr>
          <a:lstStyle/>
          <a:p>
            <a:r>
              <a:rPr lang="en-US" sz="1800" dirty="0"/>
              <a:t>UNCLASSIFIED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1"/>
          <p:cNvSpPr txBox="1">
            <a:spLocks noGrp="1"/>
          </p:cNvSpPr>
          <p:nvPr/>
        </p:nvSpPr>
        <p:spPr bwMode="auto">
          <a:xfrm>
            <a:off x="3517900" y="6248400"/>
            <a:ext cx="2895600" cy="476250"/>
          </a:xfrm>
          <a:prstGeom prst="rect">
            <a:avLst/>
          </a:prstGeom>
          <a:noFill/>
          <a:ln w="9525">
            <a:noFill/>
            <a:miter lim="800000"/>
            <a:headEnd/>
            <a:tailEnd/>
          </a:ln>
        </p:spPr>
        <p:txBody>
          <a:bodyPr/>
          <a:lstStyle/>
          <a:p>
            <a:pPr algn="ctr"/>
            <a:endParaRPr lang="en-US" sz="1400" dirty="0"/>
          </a:p>
          <a:p>
            <a:pPr algn="ctr"/>
            <a:r>
              <a:rPr lang="en-US" sz="1800" dirty="0"/>
              <a:t>UNCLASSIFIED</a:t>
            </a:r>
          </a:p>
        </p:txBody>
      </p:sp>
      <p:sp>
        <p:nvSpPr>
          <p:cNvPr id="5123" name="TextBox 2"/>
          <p:cNvSpPr txBox="1">
            <a:spLocks noChangeArrowheads="1"/>
          </p:cNvSpPr>
          <p:nvPr/>
        </p:nvSpPr>
        <p:spPr bwMode="auto">
          <a:xfrm>
            <a:off x="2622550" y="0"/>
            <a:ext cx="4419600" cy="861774"/>
          </a:xfrm>
          <a:prstGeom prst="rect">
            <a:avLst/>
          </a:prstGeom>
          <a:noFill/>
          <a:ln w="9525">
            <a:noFill/>
            <a:miter lim="800000"/>
            <a:headEnd/>
            <a:tailEnd/>
          </a:ln>
        </p:spPr>
        <p:txBody>
          <a:bodyPr>
            <a:spAutoFit/>
          </a:bodyPr>
          <a:lstStyle/>
          <a:p>
            <a:pPr algn="ctr"/>
            <a:r>
              <a:rPr lang="en-US" sz="1800" dirty="0"/>
              <a:t>UNCLASSIFIED</a:t>
            </a:r>
          </a:p>
          <a:p>
            <a:pPr algn="ctr"/>
            <a:r>
              <a:rPr lang="en-US" dirty="0"/>
              <a:t>POLICY UPDATES</a:t>
            </a:r>
          </a:p>
        </p:txBody>
      </p:sp>
      <p:sp>
        <p:nvSpPr>
          <p:cNvPr id="5124" name="TextBox 3"/>
          <p:cNvSpPr txBox="1">
            <a:spLocks noChangeArrowheads="1"/>
          </p:cNvSpPr>
          <p:nvPr/>
        </p:nvSpPr>
        <p:spPr bwMode="auto">
          <a:xfrm>
            <a:off x="381000" y="1048402"/>
            <a:ext cx="8229600" cy="7263527"/>
          </a:xfrm>
          <a:prstGeom prst="rect">
            <a:avLst/>
          </a:prstGeom>
          <a:noFill/>
          <a:ln w="9525">
            <a:noFill/>
            <a:miter lim="800000"/>
            <a:headEnd/>
            <a:tailEnd/>
          </a:ln>
        </p:spPr>
        <p:txBody>
          <a:bodyPr>
            <a:spAutoFit/>
          </a:bodyPr>
          <a:lstStyle/>
          <a:p>
            <a:pPr>
              <a:buFontTx/>
              <a:buChar char="•"/>
            </a:pPr>
            <a:r>
              <a:rPr lang="en-US" sz="2000" dirty="0" smtClean="0"/>
              <a:t>  </a:t>
            </a:r>
            <a:r>
              <a:rPr lang="en-US" sz="1800" b="1" dirty="0" smtClean="0"/>
              <a:t>DIA SCIF Mgmt Branch Updates</a:t>
            </a:r>
          </a:p>
          <a:p>
            <a:r>
              <a:rPr lang="en-US" sz="1800" dirty="0" smtClean="0"/>
              <a:t>    - Construction Security Worksheets</a:t>
            </a:r>
          </a:p>
          <a:p>
            <a:r>
              <a:rPr lang="en-US" sz="1800" dirty="0" smtClean="0"/>
              <a:t>    - Construction Security Plans </a:t>
            </a:r>
          </a:p>
          <a:p>
            <a:r>
              <a:rPr lang="en-US" sz="1800" dirty="0" smtClean="0"/>
              <a:t>    - Fixed Facility Checklists</a:t>
            </a:r>
          </a:p>
          <a:p>
            <a:r>
              <a:rPr lang="en-US" sz="1800" dirty="0" smtClean="0"/>
              <a:t>    - Contractor SCIFs</a:t>
            </a:r>
          </a:p>
          <a:p>
            <a:endParaRPr lang="en-US" sz="1800" dirty="0" smtClean="0"/>
          </a:p>
          <a:p>
            <a:pPr>
              <a:buFont typeface="Arial" pitchFamily="34" charset="0"/>
              <a:buChar char="•"/>
            </a:pPr>
            <a:r>
              <a:rPr lang="en-US" sz="1800" dirty="0" smtClean="0"/>
              <a:t> </a:t>
            </a:r>
            <a:r>
              <a:rPr lang="en-US" sz="1800" b="1" dirty="0" smtClean="0"/>
              <a:t>JPAS Data Quality Initiative (DQI) 597</a:t>
            </a:r>
          </a:p>
          <a:p>
            <a:r>
              <a:rPr lang="en-US" sz="1800" b="1" dirty="0" smtClean="0"/>
              <a:t>    </a:t>
            </a:r>
            <a:r>
              <a:rPr lang="en-US" sz="1800" dirty="0" smtClean="0"/>
              <a:t>- Initiative to ensure data clean up and data correction</a:t>
            </a:r>
          </a:p>
          <a:p>
            <a:r>
              <a:rPr lang="en-US" sz="1800" dirty="0" smtClean="0"/>
              <a:t>    - Improve data integrity prior to transfer to JVS </a:t>
            </a:r>
          </a:p>
          <a:p>
            <a:r>
              <a:rPr lang="en-US" sz="1800" dirty="0" smtClean="0"/>
              <a:t>    - JPAS records not supported by eligibility information (scenarios below)</a:t>
            </a:r>
          </a:p>
          <a:p>
            <a:r>
              <a:rPr lang="en-US" sz="2000" dirty="0" smtClean="0"/>
              <a:t> </a:t>
            </a:r>
            <a:r>
              <a:rPr lang="en-US" sz="1800" dirty="0" smtClean="0"/>
              <a:t>      * Active access records related to separate/dead person categories with a separation/death date and/or separation/death status code</a:t>
            </a:r>
          </a:p>
          <a:p>
            <a:r>
              <a:rPr lang="en-US" sz="1800" dirty="0" smtClean="0"/>
              <a:t>       * Active access records where no owning or servicing SMO is associated with the person category</a:t>
            </a:r>
          </a:p>
          <a:p>
            <a:r>
              <a:rPr lang="en-US" sz="1800" dirty="0" smtClean="0"/>
              <a:t>       * Active access records where access is not supported by eligibility  </a:t>
            </a:r>
          </a:p>
          <a:p>
            <a:r>
              <a:rPr lang="en-US" sz="1800" dirty="0" smtClean="0"/>
              <a:t>     - (CAUSE) Users not properly managing records and debriefing access on separated  categories, when the agency/company is no longer associated with subject, and/or when eligibility changes</a:t>
            </a:r>
          </a:p>
          <a:p>
            <a:r>
              <a:rPr lang="en-US" sz="1800" dirty="0" smtClean="0"/>
              <a:t>     - (RESOLUTION BY JPAS SUPPORT OFFICE) Admin Debrief person </a:t>
            </a:r>
          </a:p>
          <a:p>
            <a:endParaRPr lang="en-US" sz="2000" dirty="0"/>
          </a:p>
          <a:p>
            <a:r>
              <a:rPr lang="en-US" sz="2000" dirty="0"/>
              <a:t> </a:t>
            </a:r>
          </a:p>
          <a:p>
            <a:endParaRPr lang="en-US" sz="2000" dirty="0"/>
          </a:p>
          <a:p>
            <a:r>
              <a:rPr lang="en-US" sz="2000" dirty="0"/>
              <a:t>    </a:t>
            </a:r>
          </a:p>
          <a:p>
            <a:r>
              <a:rPr lang="en-US" sz="2000" dirty="0"/>
              <a:t>    </a:t>
            </a:r>
          </a:p>
          <a:p>
            <a:endParaRPr lang="en-US" sz="2000" dirty="0"/>
          </a:p>
        </p:txBody>
      </p:sp>
      <p:sp>
        <p:nvSpPr>
          <p:cNvPr id="5125"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1A99A7D0-4B40-4E54-86F3-3350BCC0FAE7}" type="slidenum">
              <a:rPr lang="en-US" sz="1400"/>
              <a:pPr algn="r"/>
              <a:t>3</a:t>
            </a:fld>
            <a:endParaRPr lang="en-US" sz="1400"/>
          </a:p>
        </p:txBody>
      </p:sp>
      <p:sp>
        <p:nvSpPr>
          <p:cNvPr id="6" name="Slide Number Placeholder 5"/>
          <p:cNvSpPr>
            <a:spLocks noGrp="1"/>
          </p:cNvSpPr>
          <p:nvPr>
            <p:ph type="sldNum" sz="quarter" idx="12"/>
          </p:nvPr>
        </p:nvSpPr>
        <p:spPr/>
        <p:txBody>
          <a:bodyPr/>
          <a:lstStyle/>
          <a:p>
            <a:pPr>
              <a:defRPr/>
            </a:pPr>
            <a:fld id="{DCBA88A4-D0CE-448C-9737-4D062AC508D8}"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1"/>
          <p:cNvSpPr txBox="1">
            <a:spLocks noGrp="1"/>
          </p:cNvSpPr>
          <p:nvPr/>
        </p:nvSpPr>
        <p:spPr bwMode="auto">
          <a:xfrm>
            <a:off x="3517900" y="6340225"/>
            <a:ext cx="2895600" cy="476250"/>
          </a:xfrm>
          <a:prstGeom prst="rect">
            <a:avLst/>
          </a:prstGeom>
          <a:noFill/>
          <a:ln w="9525">
            <a:noFill/>
            <a:miter lim="800000"/>
            <a:headEnd/>
            <a:tailEnd/>
          </a:ln>
        </p:spPr>
        <p:txBody>
          <a:bodyPr/>
          <a:lstStyle/>
          <a:p>
            <a:pPr algn="ctr"/>
            <a:endParaRPr lang="en-US" sz="1400" dirty="0"/>
          </a:p>
          <a:p>
            <a:pPr algn="ctr"/>
            <a:r>
              <a:rPr lang="en-US" sz="1800" dirty="0"/>
              <a:t>UNCLASSIFIED</a:t>
            </a:r>
          </a:p>
        </p:txBody>
      </p:sp>
      <p:sp>
        <p:nvSpPr>
          <p:cNvPr id="5123" name="TextBox 2"/>
          <p:cNvSpPr txBox="1">
            <a:spLocks noChangeArrowheads="1"/>
          </p:cNvSpPr>
          <p:nvPr/>
        </p:nvSpPr>
        <p:spPr bwMode="auto">
          <a:xfrm>
            <a:off x="2622550" y="0"/>
            <a:ext cx="4419600" cy="861774"/>
          </a:xfrm>
          <a:prstGeom prst="rect">
            <a:avLst/>
          </a:prstGeom>
          <a:noFill/>
          <a:ln w="9525">
            <a:noFill/>
            <a:miter lim="800000"/>
            <a:headEnd/>
            <a:tailEnd/>
          </a:ln>
        </p:spPr>
        <p:txBody>
          <a:bodyPr>
            <a:spAutoFit/>
          </a:bodyPr>
          <a:lstStyle/>
          <a:p>
            <a:pPr algn="ctr"/>
            <a:r>
              <a:rPr lang="en-US" sz="1800" dirty="0"/>
              <a:t>UNCLASSIFIED</a:t>
            </a:r>
          </a:p>
          <a:p>
            <a:pPr algn="ctr"/>
            <a:r>
              <a:rPr lang="en-US" dirty="0"/>
              <a:t>POLICY UPDATES</a:t>
            </a:r>
          </a:p>
        </p:txBody>
      </p:sp>
      <p:sp>
        <p:nvSpPr>
          <p:cNvPr id="5124" name="TextBox 3"/>
          <p:cNvSpPr txBox="1">
            <a:spLocks noChangeArrowheads="1"/>
          </p:cNvSpPr>
          <p:nvPr/>
        </p:nvSpPr>
        <p:spPr bwMode="auto">
          <a:xfrm>
            <a:off x="381000" y="1048402"/>
            <a:ext cx="8229600" cy="6955750"/>
          </a:xfrm>
          <a:prstGeom prst="rect">
            <a:avLst/>
          </a:prstGeom>
          <a:noFill/>
          <a:ln w="9525">
            <a:noFill/>
            <a:miter lim="800000"/>
            <a:headEnd/>
            <a:tailEnd/>
          </a:ln>
        </p:spPr>
        <p:txBody>
          <a:bodyPr>
            <a:spAutoFit/>
          </a:bodyPr>
          <a:lstStyle/>
          <a:p>
            <a:pPr>
              <a:buFont typeface="Arial" pitchFamily="34" charset="0"/>
              <a:buChar char="•"/>
            </a:pPr>
            <a:r>
              <a:rPr lang="en-US" sz="1800" dirty="0" smtClean="0"/>
              <a:t> </a:t>
            </a:r>
            <a:r>
              <a:rPr lang="en-US" sz="1800" b="1" dirty="0" smtClean="0"/>
              <a:t>JPAS Data Quality Initiative (DQI) 597 (cont)</a:t>
            </a:r>
          </a:p>
          <a:p>
            <a:r>
              <a:rPr lang="en-US" sz="1800" b="1" dirty="0" smtClean="0"/>
              <a:t>    </a:t>
            </a:r>
            <a:r>
              <a:rPr lang="en-US" sz="1800" dirty="0" smtClean="0"/>
              <a:t>-</a:t>
            </a:r>
            <a:r>
              <a:rPr lang="en-US" sz="1800" b="1" dirty="0" smtClean="0"/>
              <a:t> JPAS Security Management Office (SMO) Update </a:t>
            </a:r>
          </a:p>
          <a:p>
            <a:r>
              <a:rPr lang="en-US" sz="1800" dirty="0" smtClean="0"/>
              <a:t>       * Problems with SMO codes not matching organization UICs (attached)</a:t>
            </a:r>
          </a:p>
          <a:p>
            <a:r>
              <a:rPr lang="en-US" sz="1800" dirty="0" smtClean="0"/>
              <a:t>       * Organizations must begin to validate SMOs against UICs</a:t>
            </a:r>
          </a:p>
          <a:p>
            <a:r>
              <a:rPr lang="en-US" sz="1800" dirty="0" smtClean="0"/>
              <a:t>       * SMOs must match valid UIC and Cage Codes to transfer into JVS</a:t>
            </a:r>
          </a:p>
          <a:p>
            <a:endParaRPr lang="en-US" sz="1800" dirty="0" smtClean="0"/>
          </a:p>
          <a:p>
            <a:pPr>
              <a:buFontTx/>
              <a:buChar char="•"/>
            </a:pPr>
            <a:r>
              <a:rPr lang="en-US" sz="1800" b="1" dirty="0" smtClean="0"/>
              <a:t>DNI’s Unauthorized Disclosure (UAD) Training</a:t>
            </a:r>
          </a:p>
          <a:p>
            <a:r>
              <a:rPr lang="en-US" sz="1800" b="1" dirty="0" smtClean="0"/>
              <a:t>    </a:t>
            </a:r>
            <a:r>
              <a:rPr lang="en-US" sz="1800" dirty="0" smtClean="0"/>
              <a:t>- Required annually for all personnel briefed to SCI (may be incorporated into your organization’s annual training) </a:t>
            </a:r>
          </a:p>
          <a:p>
            <a:r>
              <a:rPr lang="en-US" sz="1800" b="1" dirty="0" smtClean="0"/>
              <a:t>    </a:t>
            </a:r>
            <a:r>
              <a:rPr lang="en-US" sz="1800" dirty="0" smtClean="0"/>
              <a:t>- Two Web based training modules currently available via JWICS @ </a:t>
            </a:r>
            <a:r>
              <a:rPr lang="en-US" sz="1800" dirty="0" smtClean="0">
                <a:hlinkClick r:id="rId3"/>
              </a:rPr>
              <a:t>http://www.ncix.ic.gov</a:t>
            </a:r>
            <a:r>
              <a:rPr lang="en-US" sz="1800" dirty="0" smtClean="0"/>
              <a:t> (</a:t>
            </a:r>
            <a:r>
              <a:rPr lang="en-US" sz="1800" dirty="0" err="1" smtClean="0"/>
              <a:t>Intelink</a:t>
            </a:r>
            <a:r>
              <a:rPr lang="en-US" sz="1800" dirty="0" smtClean="0"/>
              <a:t> Passport  Acct Required) </a:t>
            </a:r>
            <a:endParaRPr lang="en-US" sz="1800" b="1" dirty="0" smtClean="0"/>
          </a:p>
          <a:p>
            <a:r>
              <a:rPr lang="en-US" sz="2000" dirty="0" smtClean="0"/>
              <a:t>      </a:t>
            </a:r>
            <a:r>
              <a:rPr lang="en-US" sz="1800" dirty="0" smtClean="0"/>
              <a:t>* Unauthorized Disclosure WBT – SCI briefed personnel (30 minutes)</a:t>
            </a:r>
          </a:p>
          <a:p>
            <a:r>
              <a:rPr lang="en-US" sz="1800" dirty="0" smtClean="0"/>
              <a:t>      * Supplement for Security Professionals – Security professionals and Security Managers (20 minutes)</a:t>
            </a:r>
          </a:p>
          <a:p>
            <a:endParaRPr lang="en-US" sz="1800" dirty="0" smtClean="0"/>
          </a:p>
          <a:p>
            <a:r>
              <a:rPr lang="en-US" sz="1800" b="1" dirty="0" smtClean="0"/>
              <a:t>*SETA</a:t>
            </a:r>
            <a:r>
              <a:rPr lang="en-US" sz="1800" dirty="0" smtClean="0"/>
              <a:t> is currently reviewing training modules in development to determine if the core program elements required for UAD training is included </a:t>
            </a:r>
          </a:p>
          <a:p>
            <a:endParaRPr lang="en-US" sz="1800" dirty="0" smtClean="0"/>
          </a:p>
          <a:p>
            <a:endParaRPr lang="en-US" sz="2000" dirty="0"/>
          </a:p>
          <a:p>
            <a:r>
              <a:rPr lang="en-US" sz="2000" dirty="0"/>
              <a:t> </a:t>
            </a:r>
          </a:p>
          <a:p>
            <a:endParaRPr lang="en-US" sz="2000" dirty="0"/>
          </a:p>
          <a:p>
            <a:r>
              <a:rPr lang="en-US" sz="2000" dirty="0"/>
              <a:t>    </a:t>
            </a:r>
          </a:p>
          <a:p>
            <a:r>
              <a:rPr lang="en-US" sz="2000" dirty="0"/>
              <a:t>    </a:t>
            </a:r>
          </a:p>
          <a:p>
            <a:endParaRPr lang="en-US" sz="2000" dirty="0"/>
          </a:p>
        </p:txBody>
      </p:sp>
      <p:sp>
        <p:nvSpPr>
          <p:cNvPr id="5125"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1A99A7D0-4B40-4E54-86F3-3350BCC0FAE7}" type="slidenum">
              <a:rPr lang="en-US" sz="1400"/>
              <a:pPr algn="r"/>
              <a:t>4</a:t>
            </a:fld>
            <a:endParaRPr lang="en-US" sz="1400"/>
          </a:p>
        </p:txBody>
      </p:sp>
      <p:sp>
        <p:nvSpPr>
          <p:cNvPr id="6" name="Slide Number Placeholder 5"/>
          <p:cNvSpPr>
            <a:spLocks noGrp="1"/>
          </p:cNvSpPr>
          <p:nvPr>
            <p:ph type="sldNum" sz="quarter" idx="12"/>
          </p:nvPr>
        </p:nvSpPr>
        <p:spPr/>
        <p:txBody>
          <a:bodyPr/>
          <a:lstStyle/>
          <a:p>
            <a:pPr>
              <a:defRPr/>
            </a:pPr>
            <a:fld id="{DCBA88A4-D0CE-448C-9737-4D062AC508D8}"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1"/>
          <p:cNvSpPr txBox="1">
            <a:spLocks noGrp="1"/>
          </p:cNvSpPr>
          <p:nvPr/>
        </p:nvSpPr>
        <p:spPr bwMode="auto">
          <a:xfrm>
            <a:off x="3517900" y="6096000"/>
            <a:ext cx="2895600" cy="476250"/>
          </a:xfrm>
          <a:prstGeom prst="rect">
            <a:avLst/>
          </a:prstGeom>
          <a:noFill/>
          <a:ln w="9525">
            <a:noFill/>
            <a:miter lim="800000"/>
            <a:headEnd/>
            <a:tailEnd/>
          </a:ln>
        </p:spPr>
        <p:txBody>
          <a:bodyPr/>
          <a:lstStyle/>
          <a:p>
            <a:pPr algn="ctr"/>
            <a:endParaRPr lang="en-US" sz="1400" dirty="0"/>
          </a:p>
          <a:p>
            <a:pPr algn="ctr"/>
            <a:r>
              <a:rPr lang="en-US" sz="1800" dirty="0"/>
              <a:t>UNCLASSIFIED</a:t>
            </a:r>
          </a:p>
        </p:txBody>
      </p:sp>
      <p:sp>
        <p:nvSpPr>
          <p:cNvPr id="5123" name="TextBox 2"/>
          <p:cNvSpPr txBox="1">
            <a:spLocks noChangeArrowheads="1"/>
          </p:cNvSpPr>
          <p:nvPr/>
        </p:nvSpPr>
        <p:spPr bwMode="auto">
          <a:xfrm>
            <a:off x="2622550" y="0"/>
            <a:ext cx="4419600" cy="861774"/>
          </a:xfrm>
          <a:prstGeom prst="rect">
            <a:avLst/>
          </a:prstGeom>
          <a:noFill/>
          <a:ln w="9525">
            <a:noFill/>
            <a:miter lim="800000"/>
            <a:headEnd/>
            <a:tailEnd/>
          </a:ln>
        </p:spPr>
        <p:txBody>
          <a:bodyPr>
            <a:spAutoFit/>
          </a:bodyPr>
          <a:lstStyle/>
          <a:p>
            <a:pPr algn="ctr"/>
            <a:r>
              <a:rPr lang="en-US" sz="1800" dirty="0"/>
              <a:t>UNCLASSIFIED</a:t>
            </a:r>
          </a:p>
          <a:p>
            <a:pPr algn="ctr"/>
            <a:r>
              <a:rPr lang="en-US" dirty="0"/>
              <a:t>POLICY UPDATES</a:t>
            </a:r>
          </a:p>
        </p:txBody>
      </p:sp>
      <p:sp>
        <p:nvSpPr>
          <p:cNvPr id="5124" name="TextBox 3"/>
          <p:cNvSpPr txBox="1">
            <a:spLocks noChangeArrowheads="1"/>
          </p:cNvSpPr>
          <p:nvPr/>
        </p:nvSpPr>
        <p:spPr bwMode="auto">
          <a:xfrm>
            <a:off x="381000" y="1048402"/>
            <a:ext cx="8229600" cy="5601533"/>
          </a:xfrm>
          <a:prstGeom prst="rect">
            <a:avLst/>
          </a:prstGeom>
          <a:noFill/>
          <a:ln w="9525">
            <a:noFill/>
            <a:miter lim="800000"/>
            <a:headEnd/>
            <a:tailEnd/>
          </a:ln>
        </p:spPr>
        <p:txBody>
          <a:bodyPr>
            <a:spAutoFit/>
          </a:bodyPr>
          <a:lstStyle/>
          <a:p>
            <a:pPr>
              <a:buFontTx/>
              <a:buChar char="•"/>
            </a:pPr>
            <a:r>
              <a:rPr lang="en-US" sz="2000" dirty="0" smtClean="0"/>
              <a:t>  </a:t>
            </a:r>
            <a:r>
              <a:rPr lang="en-US" sz="1800" b="1" dirty="0" smtClean="0"/>
              <a:t>INSCOM CSE/SCI Contracting</a:t>
            </a:r>
          </a:p>
          <a:p>
            <a:r>
              <a:rPr lang="en-US" sz="1800" dirty="0" smtClean="0"/>
              <a:t>    - Reviewing the SCI contracting processes at INSCOM’s Contractor Support Element!</a:t>
            </a:r>
          </a:p>
          <a:p>
            <a:r>
              <a:rPr lang="en-US" sz="1800" dirty="0" smtClean="0"/>
              <a:t>    - ACAVS will be renamed “Army Centralized Contracts &amp; Security” (ACCS) Portal/upgraded to improve day to day business operations for SCI contracting </a:t>
            </a:r>
          </a:p>
          <a:p>
            <a:r>
              <a:rPr lang="en-US" sz="1800" dirty="0" smtClean="0"/>
              <a:t>    - SSO's must have a group (NIPRNET) e-mail address </a:t>
            </a:r>
          </a:p>
          <a:p>
            <a:r>
              <a:rPr lang="en-US" sz="1800" dirty="0" smtClean="0"/>
              <a:t>    - SSO's must register in ACCS </a:t>
            </a:r>
          </a:p>
          <a:p>
            <a:r>
              <a:rPr lang="en-US" sz="1800" dirty="0" smtClean="0"/>
              <a:t>    - Organization’s Industrial Security Rep will need to register in ACCS to monitor and certify prime/sub DD254‘s</a:t>
            </a:r>
          </a:p>
          <a:p>
            <a:r>
              <a:rPr lang="en-US" sz="1800" dirty="0" smtClean="0"/>
              <a:t>    - Requirement for Command SIO to appoint a primary and alternate Contract Monitor (CM) for each SCI contract</a:t>
            </a:r>
          </a:p>
          <a:p>
            <a:r>
              <a:rPr lang="en-US" sz="1800" dirty="0" smtClean="0"/>
              <a:t>    - Volunteers needed once the new system is ready for BETA testing</a:t>
            </a:r>
          </a:p>
          <a:p>
            <a:r>
              <a:rPr lang="en-US" sz="2000" dirty="0" smtClean="0"/>
              <a:t> </a:t>
            </a:r>
            <a:r>
              <a:rPr lang="en-US" sz="1800" dirty="0" smtClean="0"/>
              <a:t>    </a:t>
            </a:r>
          </a:p>
          <a:p>
            <a:endParaRPr lang="en-US" sz="2000" dirty="0"/>
          </a:p>
          <a:p>
            <a:r>
              <a:rPr lang="en-US" sz="2000" dirty="0"/>
              <a:t> </a:t>
            </a:r>
          </a:p>
          <a:p>
            <a:endParaRPr lang="en-US" sz="2000" dirty="0"/>
          </a:p>
          <a:p>
            <a:r>
              <a:rPr lang="en-US" sz="2000" dirty="0"/>
              <a:t>    </a:t>
            </a:r>
          </a:p>
          <a:p>
            <a:r>
              <a:rPr lang="en-US" sz="2000" dirty="0"/>
              <a:t>    </a:t>
            </a:r>
          </a:p>
          <a:p>
            <a:endParaRPr lang="en-US" sz="2000" dirty="0"/>
          </a:p>
        </p:txBody>
      </p:sp>
      <p:sp>
        <p:nvSpPr>
          <p:cNvPr id="5125"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1A99A7D0-4B40-4E54-86F3-3350BCC0FAE7}" type="slidenum">
              <a:rPr lang="en-US" sz="1400"/>
              <a:pPr algn="r"/>
              <a:t>5</a:t>
            </a:fld>
            <a:endParaRPr lang="en-US" sz="1400"/>
          </a:p>
        </p:txBody>
      </p:sp>
      <p:sp>
        <p:nvSpPr>
          <p:cNvPr id="6" name="Slide Number Placeholder 5"/>
          <p:cNvSpPr>
            <a:spLocks noGrp="1"/>
          </p:cNvSpPr>
          <p:nvPr>
            <p:ph type="sldNum" sz="quarter" idx="12"/>
          </p:nvPr>
        </p:nvSpPr>
        <p:spPr/>
        <p:txBody>
          <a:bodyPr/>
          <a:lstStyle/>
          <a:p>
            <a:pPr>
              <a:defRPr/>
            </a:pPr>
            <a:fld id="{DCBA88A4-D0CE-448C-9737-4D062AC508D8}"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DCBA88A4-D0CE-448C-9737-4D062AC508D8}" type="slidenum">
              <a:rPr lang="en-US" smtClean="0"/>
              <a:pPr>
                <a:defRPr/>
              </a:pPr>
              <a:t>6</a:t>
            </a:fld>
            <a:endParaRPr lang="en-US"/>
          </a:p>
        </p:txBody>
      </p:sp>
      <p:sp>
        <p:nvSpPr>
          <p:cNvPr id="5" name="Rectangle 4"/>
          <p:cNvSpPr/>
          <p:nvPr/>
        </p:nvSpPr>
        <p:spPr>
          <a:xfrm>
            <a:off x="2688245" y="228600"/>
            <a:ext cx="3705438" cy="584775"/>
          </a:xfrm>
          <a:prstGeom prst="rect">
            <a:avLst/>
          </a:prstGeom>
        </p:spPr>
        <p:txBody>
          <a:bodyPr wrap="none">
            <a:spAutoFit/>
          </a:bodyPr>
          <a:lstStyle/>
          <a:p>
            <a:pPr algn="ctr"/>
            <a:r>
              <a:rPr lang="en-US" dirty="0" smtClean="0"/>
              <a:t>POLICY UPDATES</a:t>
            </a:r>
            <a:endParaRPr lang="en-US" dirty="0"/>
          </a:p>
        </p:txBody>
      </p:sp>
      <p:sp>
        <p:nvSpPr>
          <p:cNvPr id="6" name="Rectangle 5"/>
          <p:cNvSpPr/>
          <p:nvPr/>
        </p:nvSpPr>
        <p:spPr>
          <a:xfrm>
            <a:off x="457200" y="1294686"/>
            <a:ext cx="8458200" cy="6463308"/>
          </a:xfrm>
          <a:prstGeom prst="rect">
            <a:avLst/>
          </a:prstGeom>
        </p:spPr>
        <p:txBody>
          <a:bodyPr wrap="square">
            <a:spAutoFit/>
          </a:bodyPr>
          <a:lstStyle/>
          <a:p>
            <a:pPr>
              <a:buFont typeface="Arial" pitchFamily="34" charset="0"/>
              <a:buChar char="•"/>
            </a:pPr>
            <a:r>
              <a:rPr lang="en-US" sz="1800" b="1" dirty="0" smtClean="0"/>
              <a:t> DoD Lock Program </a:t>
            </a:r>
          </a:p>
          <a:p>
            <a:r>
              <a:rPr lang="en-US" sz="1800" dirty="0" smtClean="0"/>
              <a:t>    - Physical Security Equipment Data Call (Summer 2012)</a:t>
            </a:r>
          </a:p>
          <a:p>
            <a:r>
              <a:rPr lang="en-US" sz="1800" dirty="0" smtClean="0"/>
              <a:t>    - MEMO (DoD Locking System Lifecycle Support/23 Aug 12) </a:t>
            </a:r>
          </a:p>
          <a:p>
            <a:r>
              <a:rPr lang="en-US" sz="1800" dirty="0" smtClean="0"/>
              <a:t>    - Survey of data determined majority of the locking systems in use were beyond their lifecycle expectancy</a:t>
            </a:r>
          </a:p>
          <a:p>
            <a:r>
              <a:rPr lang="en-US" sz="1800" dirty="0" smtClean="0"/>
              <a:t>    - SCI Policy Office notification to Commands via e-mail/13 Feb 13 </a:t>
            </a:r>
          </a:p>
          <a:p>
            <a:r>
              <a:rPr lang="en-US" sz="1800" dirty="0" smtClean="0"/>
              <a:t>    - DoD Lock Program will conduct site visits to AUDIT and RETROFIT existing hardware…(Enhance overall program management and efficiency)</a:t>
            </a:r>
          </a:p>
          <a:p>
            <a:r>
              <a:rPr lang="en-US" sz="1800" dirty="0" smtClean="0"/>
              <a:t>    - Command G-2s/SIOs &amp; SSOs will be notified at least 90 days in advance of visits </a:t>
            </a:r>
          </a:p>
          <a:p>
            <a:endParaRPr lang="en-US" sz="1800" dirty="0" smtClean="0"/>
          </a:p>
          <a:p>
            <a:pPr>
              <a:buFont typeface="Arial" pitchFamily="34" charset="0"/>
              <a:buChar char="•"/>
            </a:pPr>
            <a:r>
              <a:rPr lang="en-US" sz="1800" dirty="0" smtClean="0"/>
              <a:t> </a:t>
            </a:r>
            <a:r>
              <a:rPr lang="en-US" sz="1800" b="1" dirty="0" smtClean="0"/>
              <a:t>Army Protection Program Assessment visits</a:t>
            </a:r>
          </a:p>
          <a:p>
            <a:r>
              <a:rPr lang="en-US" sz="1800" dirty="0" smtClean="0"/>
              <a:t>     - Review of approved Security Benchmarks for SCI Program, Personnel and Information Security and Foreign Disclosure (Reviewing Benchmarks for Industrial Security to be included as a SAV for FY14)</a:t>
            </a:r>
          </a:p>
          <a:p>
            <a:r>
              <a:rPr lang="en-US" sz="1800" dirty="0" smtClean="0"/>
              <a:t>     - G-2 assessors (Drew McCall or Cliff McCoy)</a:t>
            </a:r>
          </a:p>
          <a:p>
            <a:r>
              <a:rPr lang="en-US" sz="1800" dirty="0" smtClean="0"/>
              <a:t>     - APPA FY14 schedule (slide 14)</a:t>
            </a:r>
          </a:p>
          <a:p>
            <a:pPr>
              <a:buFont typeface="Arial" pitchFamily="34" charset="0"/>
              <a:buChar char="•"/>
            </a:pPr>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p:txBody>
      </p:sp>
      <p:sp>
        <p:nvSpPr>
          <p:cNvPr id="7" name="TextBox 4"/>
          <p:cNvSpPr txBox="1">
            <a:spLocks noChangeArrowheads="1"/>
          </p:cNvSpPr>
          <p:nvPr/>
        </p:nvSpPr>
        <p:spPr bwMode="auto">
          <a:xfrm>
            <a:off x="3803075" y="6248400"/>
            <a:ext cx="1890713" cy="369888"/>
          </a:xfrm>
          <a:prstGeom prst="rect">
            <a:avLst/>
          </a:prstGeom>
          <a:noFill/>
          <a:ln w="9525">
            <a:noFill/>
            <a:miter lim="800000"/>
            <a:headEnd/>
            <a:tailEnd/>
          </a:ln>
        </p:spPr>
        <p:txBody>
          <a:bodyPr wrap="none">
            <a:spAutoFit/>
          </a:bodyPr>
          <a:lstStyle/>
          <a:p>
            <a:r>
              <a:rPr lang="en-US" sz="1800" dirty="0"/>
              <a:t>UNCLASSIFIED</a:t>
            </a:r>
          </a:p>
        </p:txBody>
      </p:sp>
      <p:sp>
        <p:nvSpPr>
          <p:cNvPr id="8" name="Rectangle 7"/>
          <p:cNvSpPr/>
          <p:nvPr/>
        </p:nvSpPr>
        <p:spPr>
          <a:xfrm>
            <a:off x="3672339" y="11668"/>
            <a:ext cx="1890261" cy="369332"/>
          </a:xfrm>
          <a:prstGeom prst="rect">
            <a:avLst/>
          </a:prstGeom>
        </p:spPr>
        <p:txBody>
          <a:bodyPr wrap="none">
            <a:spAutoFit/>
          </a:bodyPr>
          <a:lstStyle/>
          <a:p>
            <a:r>
              <a:rPr lang="en-US" sz="1800" dirty="0" smtClean="0"/>
              <a:t>UNCLASSIFIED</a:t>
            </a: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1"/>
          <p:cNvSpPr txBox="1">
            <a:spLocks noGrp="1"/>
          </p:cNvSpPr>
          <p:nvPr/>
        </p:nvSpPr>
        <p:spPr bwMode="auto">
          <a:xfrm>
            <a:off x="3517900" y="6245225"/>
            <a:ext cx="2895600" cy="476250"/>
          </a:xfrm>
          <a:prstGeom prst="rect">
            <a:avLst/>
          </a:prstGeom>
          <a:noFill/>
          <a:ln w="9525">
            <a:noFill/>
            <a:miter lim="800000"/>
            <a:headEnd/>
            <a:tailEnd/>
          </a:ln>
        </p:spPr>
        <p:txBody>
          <a:bodyPr/>
          <a:lstStyle/>
          <a:p>
            <a:pPr algn="ctr"/>
            <a:endParaRPr lang="en-US" sz="1400" dirty="0"/>
          </a:p>
          <a:p>
            <a:pPr algn="ctr"/>
            <a:r>
              <a:rPr lang="en-US" sz="1800" dirty="0"/>
              <a:t>UNCLASSIFIED</a:t>
            </a:r>
          </a:p>
        </p:txBody>
      </p:sp>
      <p:sp>
        <p:nvSpPr>
          <p:cNvPr id="5123" name="TextBox 2"/>
          <p:cNvSpPr txBox="1">
            <a:spLocks noChangeArrowheads="1"/>
          </p:cNvSpPr>
          <p:nvPr/>
        </p:nvSpPr>
        <p:spPr bwMode="auto">
          <a:xfrm>
            <a:off x="2622550" y="0"/>
            <a:ext cx="4419600" cy="861774"/>
          </a:xfrm>
          <a:prstGeom prst="rect">
            <a:avLst/>
          </a:prstGeom>
          <a:noFill/>
          <a:ln w="9525">
            <a:noFill/>
            <a:miter lim="800000"/>
            <a:headEnd/>
            <a:tailEnd/>
          </a:ln>
        </p:spPr>
        <p:txBody>
          <a:bodyPr>
            <a:spAutoFit/>
          </a:bodyPr>
          <a:lstStyle/>
          <a:p>
            <a:pPr algn="ctr"/>
            <a:r>
              <a:rPr lang="en-US" sz="1800" dirty="0"/>
              <a:t>UNCLASSIFIED</a:t>
            </a:r>
          </a:p>
          <a:p>
            <a:pPr algn="ctr"/>
            <a:r>
              <a:rPr lang="en-US" dirty="0"/>
              <a:t>POLICY UPDATES</a:t>
            </a:r>
          </a:p>
        </p:txBody>
      </p:sp>
      <p:sp>
        <p:nvSpPr>
          <p:cNvPr id="5124" name="TextBox 3"/>
          <p:cNvSpPr txBox="1">
            <a:spLocks noChangeArrowheads="1"/>
          </p:cNvSpPr>
          <p:nvPr/>
        </p:nvSpPr>
        <p:spPr bwMode="auto">
          <a:xfrm>
            <a:off x="381000" y="1024652"/>
            <a:ext cx="8229600" cy="8586966"/>
          </a:xfrm>
          <a:prstGeom prst="rect">
            <a:avLst/>
          </a:prstGeom>
          <a:noFill/>
          <a:ln w="9525">
            <a:noFill/>
            <a:miter lim="800000"/>
            <a:headEnd/>
            <a:tailEnd/>
          </a:ln>
        </p:spPr>
        <p:txBody>
          <a:bodyPr>
            <a:spAutoFit/>
          </a:bodyPr>
          <a:lstStyle/>
          <a:p>
            <a:endParaRPr lang="en-US" sz="1800" b="1" dirty="0" smtClean="0"/>
          </a:p>
          <a:p>
            <a:pPr>
              <a:buFontTx/>
              <a:buChar char="•"/>
            </a:pPr>
            <a:r>
              <a:rPr lang="en-US" sz="1800" b="1" dirty="0" smtClean="0"/>
              <a:t> AR </a:t>
            </a:r>
            <a:r>
              <a:rPr lang="en-US" sz="1800" b="1" dirty="0"/>
              <a:t>380-28 </a:t>
            </a:r>
            <a:r>
              <a:rPr lang="en-US" sz="1800" b="1" dirty="0" smtClean="0"/>
              <a:t>(In </a:t>
            </a:r>
            <a:r>
              <a:rPr lang="en-US" sz="1800" b="1" dirty="0"/>
              <a:t>DRAFT)</a:t>
            </a:r>
          </a:p>
          <a:p>
            <a:r>
              <a:rPr lang="en-US" sz="1800" dirty="0" smtClean="0"/>
              <a:t>    </a:t>
            </a:r>
            <a:r>
              <a:rPr lang="en-US" sz="1800" dirty="0"/>
              <a:t>- </a:t>
            </a:r>
            <a:r>
              <a:rPr lang="en-US" sz="1800" dirty="0" smtClean="0"/>
              <a:t>Language is being changed to reflect Army specific requirements and will not repeat DoD or DNI stated policies</a:t>
            </a:r>
          </a:p>
          <a:p>
            <a:r>
              <a:rPr lang="en-US" sz="1800" dirty="0" smtClean="0"/>
              <a:t>    - This allows for rapid changes of AR in the future</a:t>
            </a:r>
          </a:p>
          <a:p>
            <a:r>
              <a:rPr lang="en-US" sz="1800" dirty="0" smtClean="0"/>
              <a:t>    - DRAFT AR formal Army staffing is projected for mid-May 2014, the staffing memo will include two </a:t>
            </a:r>
            <a:r>
              <a:rPr lang="en-US" sz="1800" dirty="0" err="1" smtClean="0"/>
              <a:t>suspenses</a:t>
            </a:r>
            <a:r>
              <a:rPr lang="en-US" sz="1800" dirty="0" smtClean="0"/>
              <a:t>.  The first suspense ask you to provide the name, office symbol, phone number, and e-mail address for the point of contact responsible for consolidating and submitting responses on behalf of your organization to Chalyndria Taylor at </a:t>
            </a:r>
            <a:r>
              <a:rPr lang="en-US" sz="1800" dirty="0" smtClean="0">
                <a:hlinkClick r:id="rId3"/>
              </a:rPr>
              <a:t>chalyndria.r.taylor.civ@mail.mil</a:t>
            </a:r>
            <a:r>
              <a:rPr lang="en-US" sz="1800" dirty="0" smtClean="0"/>
              <a:t> by 23 May 2014.  The second suspense, e-mail all O-6 approved/endorsed comments to </a:t>
            </a:r>
            <a:r>
              <a:rPr lang="en-US" sz="1800" dirty="0" smtClean="0">
                <a:hlinkClick r:id="rId3"/>
              </a:rPr>
              <a:t>chalyndria.r.taylor.civ@mail.mil</a:t>
            </a:r>
            <a:r>
              <a:rPr lang="en-US" sz="1800" dirty="0" smtClean="0"/>
              <a:t> by 23 Jun 2014.  </a:t>
            </a:r>
          </a:p>
          <a:p>
            <a:endParaRPr lang="en-US" sz="1800" dirty="0" smtClean="0"/>
          </a:p>
          <a:p>
            <a:pPr>
              <a:buFont typeface="Arial" charset="0"/>
              <a:buChar char="•"/>
            </a:pPr>
            <a:r>
              <a:rPr lang="en-US" sz="1800" b="1" dirty="0" smtClean="0"/>
              <a:t> SCI Policy Portals on NIPRNET/AKO </a:t>
            </a:r>
          </a:p>
          <a:p>
            <a:r>
              <a:rPr lang="en-US" sz="1800" dirty="0" smtClean="0"/>
              <a:t>    - Contains latest SCI Policy updates</a:t>
            </a:r>
          </a:p>
          <a:p>
            <a:r>
              <a:rPr lang="en-US" sz="1800" dirty="0" smtClean="0"/>
              <a:t>    - </a:t>
            </a:r>
            <a:r>
              <a:rPr lang="en-US" sz="1800" dirty="0" smtClean="0">
                <a:hlinkClick r:id="rId4"/>
              </a:rPr>
              <a:t>www.dami.army.pentagon.mil/site/SCI</a:t>
            </a:r>
            <a:endParaRPr lang="en-US" sz="1800" dirty="0" smtClean="0"/>
          </a:p>
          <a:p>
            <a:r>
              <a:rPr lang="en-US" sz="1800" dirty="0" smtClean="0"/>
              <a:t>    - </a:t>
            </a:r>
            <a:r>
              <a:rPr lang="en-US" sz="1800" dirty="0" smtClean="0">
                <a:hlinkClick r:id="rId5"/>
              </a:rPr>
              <a:t>https://www.us.army.mil/suite/page/656165</a:t>
            </a:r>
            <a:endParaRPr lang="en-US" sz="1800" dirty="0" smtClean="0"/>
          </a:p>
          <a:p>
            <a:endParaRPr lang="en-US" sz="1800" dirty="0" smtClean="0"/>
          </a:p>
          <a:p>
            <a:r>
              <a:rPr lang="en-US" sz="1800" dirty="0" smtClean="0"/>
              <a:t>Temporary fix: </a:t>
            </a:r>
            <a:r>
              <a:rPr lang="en-US" sz="1800" u="sng" dirty="0" smtClean="0">
                <a:hlinkClick r:id="rId6"/>
              </a:rPr>
              <a:t>http://199.114.55.151/site/seta</a:t>
            </a:r>
            <a:r>
              <a:rPr lang="en-US" sz="1800" u="sng" dirty="0" smtClean="0"/>
              <a:t>, replace seta with SSO or SCI</a:t>
            </a:r>
            <a:endParaRPr lang="en-US" sz="1800" dirty="0" smtClean="0"/>
          </a:p>
          <a:p>
            <a:r>
              <a:rPr lang="en-US" sz="1800" dirty="0" smtClean="0"/>
              <a:t> </a:t>
            </a:r>
          </a:p>
          <a:p>
            <a:endParaRPr lang="en-US" sz="1800" dirty="0"/>
          </a:p>
          <a:p>
            <a:endParaRPr lang="en-US" sz="1800" dirty="0"/>
          </a:p>
          <a:p>
            <a:r>
              <a:rPr lang="en-US" sz="1800" dirty="0" smtClean="0"/>
              <a:t>     </a:t>
            </a:r>
          </a:p>
          <a:p>
            <a:endParaRPr lang="en-US" sz="2000" dirty="0"/>
          </a:p>
          <a:p>
            <a:r>
              <a:rPr lang="en-US" sz="2000" dirty="0"/>
              <a:t> </a:t>
            </a:r>
          </a:p>
          <a:p>
            <a:endParaRPr lang="en-US" sz="2000" dirty="0"/>
          </a:p>
          <a:p>
            <a:r>
              <a:rPr lang="en-US" sz="2000" dirty="0"/>
              <a:t>    </a:t>
            </a:r>
          </a:p>
          <a:p>
            <a:r>
              <a:rPr lang="en-US" sz="2000" dirty="0"/>
              <a:t>    </a:t>
            </a:r>
          </a:p>
          <a:p>
            <a:endParaRPr lang="en-US" sz="2000" dirty="0"/>
          </a:p>
        </p:txBody>
      </p:sp>
      <p:sp>
        <p:nvSpPr>
          <p:cNvPr id="5125"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1A99A7D0-4B40-4E54-86F3-3350BCC0FAE7}" type="slidenum">
              <a:rPr lang="en-US" sz="1400"/>
              <a:pPr algn="r"/>
              <a:t>7</a:t>
            </a:fld>
            <a:endParaRPr lang="en-US" sz="1400"/>
          </a:p>
        </p:txBody>
      </p:sp>
      <p:sp>
        <p:nvSpPr>
          <p:cNvPr id="6" name="Slide Number Placeholder 5"/>
          <p:cNvSpPr>
            <a:spLocks noGrp="1"/>
          </p:cNvSpPr>
          <p:nvPr>
            <p:ph type="sldNum" sz="quarter" idx="12"/>
          </p:nvPr>
        </p:nvSpPr>
        <p:spPr/>
        <p:txBody>
          <a:bodyPr/>
          <a:lstStyle/>
          <a:p>
            <a:pPr>
              <a:defRPr/>
            </a:pPr>
            <a:fld id="{DCBA88A4-D0CE-448C-9737-4D062AC508D8}"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1"/>
          <p:cNvSpPr txBox="1">
            <a:spLocks noGrp="1"/>
          </p:cNvSpPr>
          <p:nvPr/>
        </p:nvSpPr>
        <p:spPr bwMode="auto">
          <a:xfrm>
            <a:off x="3517900" y="6245225"/>
            <a:ext cx="2895600" cy="476250"/>
          </a:xfrm>
          <a:prstGeom prst="rect">
            <a:avLst/>
          </a:prstGeom>
          <a:noFill/>
          <a:ln w="9525">
            <a:noFill/>
            <a:miter lim="800000"/>
            <a:headEnd/>
            <a:tailEnd/>
          </a:ln>
        </p:spPr>
        <p:txBody>
          <a:bodyPr/>
          <a:lstStyle/>
          <a:p>
            <a:pPr algn="ctr"/>
            <a:endParaRPr lang="en-US" sz="1400" dirty="0"/>
          </a:p>
          <a:p>
            <a:pPr algn="ctr"/>
            <a:r>
              <a:rPr lang="en-US" sz="1800" dirty="0"/>
              <a:t>UNCLASSIFIED</a:t>
            </a:r>
          </a:p>
        </p:txBody>
      </p:sp>
      <p:sp>
        <p:nvSpPr>
          <p:cNvPr id="5123" name="TextBox 2"/>
          <p:cNvSpPr txBox="1">
            <a:spLocks noChangeArrowheads="1"/>
          </p:cNvSpPr>
          <p:nvPr/>
        </p:nvSpPr>
        <p:spPr bwMode="auto">
          <a:xfrm>
            <a:off x="2622550" y="0"/>
            <a:ext cx="4419600" cy="861774"/>
          </a:xfrm>
          <a:prstGeom prst="rect">
            <a:avLst/>
          </a:prstGeom>
          <a:noFill/>
          <a:ln w="9525">
            <a:noFill/>
            <a:miter lim="800000"/>
            <a:headEnd/>
            <a:tailEnd/>
          </a:ln>
        </p:spPr>
        <p:txBody>
          <a:bodyPr>
            <a:spAutoFit/>
          </a:bodyPr>
          <a:lstStyle/>
          <a:p>
            <a:pPr algn="ctr"/>
            <a:r>
              <a:rPr lang="en-US" sz="1800" dirty="0"/>
              <a:t>UNCLASSIFIED</a:t>
            </a:r>
          </a:p>
          <a:p>
            <a:pPr algn="ctr"/>
            <a:r>
              <a:rPr lang="en-US" dirty="0"/>
              <a:t>POLICY UPDATES</a:t>
            </a:r>
          </a:p>
        </p:txBody>
      </p:sp>
      <p:sp>
        <p:nvSpPr>
          <p:cNvPr id="5124" name="TextBox 3"/>
          <p:cNvSpPr txBox="1">
            <a:spLocks noChangeArrowheads="1"/>
          </p:cNvSpPr>
          <p:nvPr/>
        </p:nvSpPr>
        <p:spPr bwMode="auto">
          <a:xfrm>
            <a:off x="381000" y="1304925"/>
            <a:ext cx="8229600" cy="2462213"/>
          </a:xfrm>
          <a:prstGeom prst="rect">
            <a:avLst/>
          </a:prstGeom>
          <a:noFill/>
          <a:ln w="9525">
            <a:noFill/>
            <a:miter lim="800000"/>
            <a:headEnd/>
            <a:tailEnd/>
          </a:ln>
        </p:spPr>
        <p:txBody>
          <a:bodyPr>
            <a:spAutoFit/>
          </a:bodyPr>
          <a:lstStyle/>
          <a:p>
            <a:endParaRPr lang="en-US" sz="1800" dirty="0" smtClean="0"/>
          </a:p>
          <a:p>
            <a:endParaRPr lang="en-US" sz="1800" dirty="0" smtClean="0"/>
          </a:p>
          <a:p>
            <a:endParaRPr lang="en-US" sz="1800" dirty="0"/>
          </a:p>
          <a:p>
            <a:r>
              <a:rPr lang="en-US" sz="2000" dirty="0" smtClean="0"/>
              <a:t> </a:t>
            </a:r>
            <a:endParaRPr lang="en-US" sz="2000" dirty="0"/>
          </a:p>
          <a:p>
            <a:endParaRPr lang="en-US" sz="2000" dirty="0"/>
          </a:p>
          <a:p>
            <a:r>
              <a:rPr lang="en-US" sz="2000" dirty="0"/>
              <a:t>    </a:t>
            </a:r>
          </a:p>
          <a:p>
            <a:r>
              <a:rPr lang="en-US" sz="2000" dirty="0"/>
              <a:t>    </a:t>
            </a:r>
          </a:p>
          <a:p>
            <a:endParaRPr lang="en-US" sz="2000" dirty="0"/>
          </a:p>
        </p:txBody>
      </p:sp>
      <p:sp>
        <p:nvSpPr>
          <p:cNvPr id="5125"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1A99A7D0-4B40-4E54-86F3-3350BCC0FAE7}" type="slidenum">
              <a:rPr lang="en-US" sz="1400"/>
              <a:pPr algn="r"/>
              <a:t>8</a:t>
            </a:fld>
            <a:endParaRPr lang="en-US" sz="1400"/>
          </a:p>
        </p:txBody>
      </p:sp>
      <p:sp>
        <p:nvSpPr>
          <p:cNvPr id="6" name="Rectangle 5"/>
          <p:cNvSpPr/>
          <p:nvPr/>
        </p:nvSpPr>
        <p:spPr>
          <a:xfrm>
            <a:off x="457200" y="1219200"/>
            <a:ext cx="8305800" cy="2893100"/>
          </a:xfrm>
          <a:prstGeom prst="rect">
            <a:avLst/>
          </a:prstGeom>
        </p:spPr>
        <p:txBody>
          <a:bodyPr wrap="square">
            <a:spAutoFit/>
          </a:bodyPr>
          <a:lstStyle/>
          <a:p>
            <a:endParaRPr lang="en-US" sz="1800" dirty="0" smtClean="0"/>
          </a:p>
          <a:p>
            <a:pPr>
              <a:buFont typeface="Arial" charset="0"/>
              <a:buChar char="•"/>
            </a:pPr>
            <a:r>
              <a:rPr lang="en-US" sz="1800" dirty="0" smtClean="0"/>
              <a:t>  </a:t>
            </a:r>
            <a:r>
              <a:rPr lang="en-US" sz="1800" b="1" dirty="0" smtClean="0"/>
              <a:t>DIA’s Certified SCIF Inspector Program</a:t>
            </a:r>
          </a:p>
          <a:p>
            <a:r>
              <a:rPr lang="en-US" sz="2000" dirty="0" smtClean="0"/>
              <a:t>     - </a:t>
            </a:r>
            <a:r>
              <a:rPr lang="en-US" sz="1800" dirty="0" smtClean="0"/>
              <a:t>ACOM, ASCC, or DRU SCI Program Manager  or designee</a:t>
            </a:r>
          </a:p>
          <a:p>
            <a:r>
              <a:rPr lang="en-US" sz="1800" dirty="0" smtClean="0"/>
              <a:t>     - Fill out CSI request form that can be obtained by contacting the SCI Policy office or via the SCI Policy webpage </a:t>
            </a:r>
          </a:p>
          <a:p>
            <a:r>
              <a:rPr lang="en-US" sz="1800" dirty="0" smtClean="0"/>
              <a:t>     - Prerequisites:</a:t>
            </a:r>
          </a:p>
          <a:p>
            <a:r>
              <a:rPr lang="en-US" sz="1800" dirty="0" smtClean="0"/>
              <a:t>     - At least one year experience in field</a:t>
            </a:r>
          </a:p>
          <a:p>
            <a:r>
              <a:rPr lang="en-US" sz="1800" dirty="0" smtClean="0"/>
              <a:t>     - Attended DoD SCI Security Officials Course or similar course</a:t>
            </a:r>
          </a:p>
          <a:p>
            <a:r>
              <a:rPr lang="en-US" sz="1800" dirty="0" smtClean="0"/>
              <a:t>     - Attended ICD 705 Physical Security Course or similar course</a:t>
            </a:r>
          </a:p>
          <a:p>
            <a:endParaRPr lang="en-US" sz="1800" dirty="0" smtClean="0"/>
          </a:p>
        </p:txBody>
      </p:sp>
      <p:sp>
        <p:nvSpPr>
          <p:cNvPr id="7" name="Slide Number Placeholder 6"/>
          <p:cNvSpPr>
            <a:spLocks noGrp="1"/>
          </p:cNvSpPr>
          <p:nvPr>
            <p:ph type="sldNum" sz="quarter" idx="12"/>
          </p:nvPr>
        </p:nvSpPr>
        <p:spPr/>
        <p:txBody>
          <a:bodyPr/>
          <a:lstStyle/>
          <a:p>
            <a:pPr>
              <a:defRPr/>
            </a:pPr>
            <a:fld id="{DCBA88A4-D0CE-448C-9737-4D062AC508D8}"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Box 2"/>
          <p:cNvSpPr txBox="1">
            <a:spLocks noChangeArrowheads="1"/>
          </p:cNvSpPr>
          <p:nvPr/>
        </p:nvSpPr>
        <p:spPr bwMode="auto">
          <a:xfrm>
            <a:off x="2241550" y="0"/>
            <a:ext cx="5562600" cy="861774"/>
          </a:xfrm>
          <a:prstGeom prst="rect">
            <a:avLst/>
          </a:prstGeom>
          <a:noFill/>
          <a:ln w="9525">
            <a:noFill/>
            <a:miter lim="800000"/>
            <a:headEnd/>
            <a:tailEnd/>
          </a:ln>
        </p:spPr>
        <p:txBody>
          <a:bodyPr>
            <a:spAutoFit/>
          </a:bodyPr>
          <a:lstStyle/>
          <a:p>
            <a:pPr algn="ctr"/>
            <a:r>
              <a:rPr lang="en-US" sz="1800" dirty="0"/>
              <a:t>UNCLASSIFIED</a:t>
            </a:r>
          </a:p>
          <a:p>
            <a:pPr algn="ctr"/>
            <a:r>
              <a:rPr lang="en-US" dirty="0"/>
              <a:t>Scattered Castles Program</a:t>
            </a:r>
          </a:p>
        </p:txBody>
      </p:sp>
      <p:sp>
        <p:nvSpPr>
          <p:cNvPr id="9220" name="TextBox 3"/>
          <p:cNvSpPr txBox="1">
            <a:spLocks noChangeArrowheads="1"/>
          </p:cNvSpPr>
          <p:nvPr/>
        </p:nvSpPr>
        <p:spPr bwMode="auto">
          <a:xfrm>
            <a:off x="381000" y="1081838"/>
            <a:ext cx="8382000" cy="6278642"/>
          </a:xfrm>
          <a:prstGeom prst="rect">
            <a:avLst/>
          </a:prstGeom>
          <a:noFill/>
          <a:ln w="9525">
            <a:noFill/>
            <a:miter lim="800000"/>
            <a:headEnd/>
            <a:tailEnd/>
          </a:ln>
        </p:spPr>
        <p:txBody>
          <a:bodyPr>
            <a:spAutoFit/>
          </a:bodyPr>
          <a:lstStyle/>
          <a:p>
            <a:pPr>
              <a:buFont typeface="Arial" charset="0"/>
              <a:buChar char="•"/>
            </a:pPr>
            <a:r>
              <a:rPr lang="en-US" sz="1800" dirty="0"/>
              <a:t>  Authority - ICPG 704.5 (Signed Oct 08)</a:t>
            </a:r>
          </a:p>
          <a:p>
            <a:r>
              <a:rPr lang="en-US" sz="1800" dirty="0" smtClean="0"/>
              <a:t>    </a:t>
            </a:r>
            <a:r>
              <a:rPr lang="en-US" sz="1800" dirty="0"/>
              <a:t>- Intelligence Community Personnel Security </a:t>
            </a:r>
            <a:r>
              <a:rPr lang="en-US" sz="1800" dirty="0" smtClean="0"/>
              <a:t>Database</a:t>
            </a:r>
          </a:p>
          <a:p>
            <a:r>
              <a:rPr lang="en-US" sz="1800" dirty="0" smtClean="0"/>
              <a:t>    </a:t>
            </a:r>
            <a:r>
              <a:rPr lang="en-US" sz="1800" dirty="0"/>
              <a:t>- </a:t>
            </a:r>
            <a:r>
              <a:rPr lang="en-US" sz="1800" b="1" dirty="0"/>
              <a:t>Mandates</a:t>
            </a:r>
            <a:r>
              <a:rPr lang="en-US" sz="1800" dirty="0"/>
              <a:t> the recognition and use of Scattered Castles Database as the IC’s authoritative personnel security repository for verifying personnel security access and visit </a:t>
            </a:r>
            <a:r>
              <a:rPr lang="en-US" sz="1800" dirty="0" smtClean="0"/>
              <a:t>certifications</a:t>
            </a:r>
          </a:p>
          <a:p>
            <a:endParaRPr lang="en-US" sz="1800" dirty="0" smtClean="0"/>
          </a:p>
          <a:p>
            <a:pPr>
              <a:buFont typeface="Arial" pitchFamily="34" charset="0"/>
              <a:buChar char="•"/>
            </a:pPr>
            <a:r>
              <a:rPr lang="en-US" sz="1800" dirty="0" smtClean="0"/>
              <a:t> Command </a:t>
            </a:r>
            <a:r>
              <a:rPr lang="en-US" sz="1800" dirty="0"/>
              <a:t>SCI PMs – Ensure Special Security Offices have the appropriate personnel accessed to Scattered </a:t>
            </a:r>
            <a:r>
              <a:rPr lang="en-US" sz="1800" dirty="0" smtClean="0"/>
              <a:t>Castles</a:t>
            </a:r>
          </a:p>
          <a:p>
            <a:pPr>
              <a:buFont typeface="Arial" charset="0"/>
              <a:buChar char="•"/>
            </a:pPr>
            <a:endParaRPr lang="en-US" sz="1800" dirty="0" smtClean="0"/>
          </a:p>
          <a:p>
            <a:pPr>
              <a:buFont typeface="Arial" charset="0"/>
              <a:buChar char="•"/>
            </a:pPr>
            <a:r>
              <a:rPr lang="en-US" sz="1800" dirty="0" smtClean="0"/>
              <a:t>Requirements for SC account</a:t>
            </a:r>
          </a:p>
          <a:p>
            <a:r>
              <a:rPr lang="en-US" sz="1800" dirty="0" smtClean="0"/>
              <a:t>    - Must be </a:t>
            </a:r>
            <a:r>
              <a:rPr lang="en-US" sz="1800" dirty="0" err="1" smtClean="0"/>
              <a:t>Indoc’d</a:t>
            </a:r>
            <a:r>
              <a:rPr lang="en-US" sz="1800" dirty="0" smtClean="0"/>
              <a:t> for SCI</a:t>
            </a:r>
          </a:p>
          <a:p>
            <a:r>
              <a:rPr lang="en-US" sz="1800" dirty="0" smtClean="0"/>
              <a:t>    - Access to JWICS </a:t>
            </a:r>
          </a:p>
          <a:p>
            <a:r>
              <a:rPr lang="en-US" sz="1800" dirty="0" smtClean="0"/>
              <a:t>    - Must have PKI certificate prior to nomination</a:t>
            </a:r>
          </a:p>
          <a:p>
            <a:endParaRPr lang="en-US" sz="1800" dirty="0" smtClean="0"/>
          </a:p>
          <a:p>
            <a:pPr>
              <a:buFont typeface="Arial" charset="0"/>
              <a:buChar char="•"/>
            </a:pPr>
            <a:r>
              <a:rPr lang="en-US" sz="1800" dirty="0" smtClean="0"/>
              <a:t>  SC Nomination Info – Name/SSN/Duty position/Location (City/State) or (Camp/Country), Justification, and JWICS email address</a:t>
            </a:r>
          </a:p>
          <a:p>
            <a:pPr>
              <a:buFont typeface="Arial" charset="0"/>
              <a:buChar char="•"/>
            </a:pPr>
            <a:endParaRPr lang="en-US" sz="1800" dirty="0" smtClean="0"/>
          </a:p>
          <a:p>
            <a:pPr>
              <a:buFont typeface="Arial" charset="0"/>
              <a:buChar char="•"/>
            </a:pPr>
            <a:r>
              <a:rPr lang="en-US" sz="1800" dirty="0" smtClean="0"/>
              <a:t>  Forward to the SCI Policy Staff for action via JWICS:</a:t>
            </a:r>
          </a:p>
          <a:p>
            <a:r>
              <a:rPr lang="en-US" sz="1800" dirty="0" smtClean="0"/>
              <a:t>    - </a:t>
            </a:r>
            <a:r>
              <a:rPr lang="en-US" sz="1800" dirty="0" smtClean="0">
                <a:hlinkClick r:id="rId3"/>
              </a:rPr>
              <a:t>oataycr@army.ic.gov</a:t>
            </a:r>
            <a:endParaRPr lang="en-US" sz="1800" dirty="0" smtClean="0"/>
          </a:p>
          <a:p>
            <a:r>
              <a:rPr lang="en-US" sz="1800" dirty="0" smtClean="0"/>
              <a:t>    - </a:t>
            </a:r>
            <a:r>
              <a:rPr lang="en-US" sz="1800" dirty="0" smtClean="0">
                <a:hlinkClick r:id="rId4"/>
              </a:rPr>
              <a:t>oamcccx@army.ic.gov</a:t>
            </a:r>
            <a:endParaRPr lang="en-US" sz="1800" dirty="0" smtClean="0"/>
          </a:p>
          <a:p>
            <a:r>
              <a:rPr lang="en-US" sz="1800" dirty="0" smtClean="0"/>
              <a:t> </a:t>
            </a:r>
            <a:endParaRPr lang="en-US" sz="1800" dirty="0"/>
          </a:p>
          <a:p>
            <a:endParaRPr lang="en-US" sz="2400" dirty="0"/>
          </a:p>
        </p:txBody>
      </p:sp>
      <p:sp>
        <p:nvSpPr>
          <p:cNvPr id="9221" name="Slide Number Placeholder 4"/>
          <p:cNvSpPr>
            <a:spLocks noGrp="1"/>
          </p:cNvSpPr>
          <p:nvPr>
            <p:ph type="sldNum" sz="quarter" idx="12"/>
          </p:nvPr>
        </p:nvSpPr>
        <p:spPr>
          <a:noFill/>
        </p:spPr>
        <p:txBody>
          <a:bodyPr/>
          <a:lstStyle/>
          <a:p>
            <a:fld id="{13B489D9-CCC9-45C5-BD64-30FB9F6323C6}" type="slidenum">
              <a:rPr lang="en-US" smtClean="0"/>
              <a:pPr/>
              <a:t>9</a:t>
            </a:fld>
            <a:endParaRPr lang="en-US" dirty="0" smtClean="0"/>
          </a:p>
        </p:txBody>
      </p:sp>
      <p:sp>
        <p:nvSpPr>
          <p:cNvPr id="6" name="TextBox 4"/>
          <p:cNvSpPr txBox="1">
            <a:spLocks noChangeArrowheads="1"/>
          </p:cNvSpPr>
          <p:nvPr/>
        </p:nvSpPr>
        <p:spPr bwMode="auto">
          <a:xfrm>
            <a:off x="3803075" y="6248400"/>
            <a:ext cx="1890713" cy="369888"/>
          </a:xfrm>
          <a:prstGeom prst="rect">
            <a:avLst/>
          </a:prstGeom>
          <a:noFill/>
          <a:ln w="9525">
            <a:noFill/>
            <a:miter lim="800000"/>
            <a:headEnd/>
            <a:tailEnd/>
          </a:ln>
        </p:spPr>
        <p:txBody>
          <a:bodyPr wrap="none">
            <a:spAutoFit/>
          </a:bodyPr>
          <a:lstStyle/>
          <a:p>
            <a:r>
              <a:rPr lang="en-US" sz="1800" dirty="0"/>
              <a:t>UNCLASSIFIED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164BC45FF98247854B007C36E6B8AE" ma:contentTypeVersion="1" ma:contentTypeDescription="Create a new document." ma:contentTypeScope="" ma:versionID="5ae2f136fe105d1d75e96642969935b7">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530AA18-A371-49FA-B5A5-437DAE4787F5}"/>
</file>

<file path=customXml/itemProps2.xml><?xml version="1.0" encoding="utf-8"?>
<ds:datastoreItem xmlns:ds="http://schemas.openxmlformats.org/officeDocument/2006/customXml" ds:itemID="{EAD59200-ADF0-4D44-BB28-E13F632F164E}"/>
</file>

<file path=customXml/itemProps3.xml><?xml version="1.0" encoding="utf-8"?>
<ds:datastoreItem xmlns:ds="http://schemas.openxmlformats.org/officeDocument/2006/customXml" ds:itemID="{EC06FAA2-5E0C-46A5-B4FC-45AF1ED27BF4}"/>
</file>

<file path=docProps/app.xml><?xml version="1.0" encoding="utf-8"?>
<Properties xmlns="http://schemas.openxmlformats.org/officeDocument/2006/extended-properties" xmlns:vt="http://schemas.openxmlformats.org/officeDocument/2006/docPropsVTypes">
  <TotalTime>8730</TotalTime>
  <Words>1950</Words>
  <Application>Microsoft Office PowerPoint</Application>
  <PresentationFormat>On-screen Show (4:3)</PresentationFormat>
  <Paragraphs>377</Paragraphs>
  <Slides>18</Slides>
  <Notes>14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US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McCallAN</dc:creator>
  <cp:lastModifiedBy>TaylorCR</cp:lastModifiedBy>
  <cp:revision>597</cp:revision>
  <dcterms:created xsi:type="dcterms:W3CDTF">2008-06-11T12:22:09Z</dcterms:created>
  <dcterms:modified xsi:type="dcterms:W3CDTF">2014-05-21T20:40:45Z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0x01010071164BC45FF98247854B007C36E6B8AE</vt:lpwstr>
  </property>
</Properties>
</file>