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4687A-08D1-40EE-A587-5440FB0C33AD}" type="datetimeFigureOut">
              <a:rPr lang="en-US" smtClean="0"/>
              <a:pPr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C7AF4-7707-4383-8F84-E3084B6DF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cpol.army.mil/library/train/catalog/ch04adt.htm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52801" y="1371600"/>
            <a:ext cx="25146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University </a:t>
            </a:r>
          </a:p>
          <a:p>
            <a:pPr algn="ctr"/>
            <a:r>
              <a:rPr lang="en-US" sz="4000" b="1" dirty="0" smtClean="0">
                <a:ln w="11430"/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Training</a:t>
            </a:r>
            <a:endParaRPr lang="en-US" sz="4000" b="1" dirty="0">
              <a:ln w="11430"/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72200" y="1371600"/>
            <a:ext cx="280403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Conferences</a:t>
            </a:r>
          </a:p>
          <a:p>
            <a:pPr algn="ctr"/>
            <a:r>
              <a:rPr lang="en-US" sz="4000" b="1" dirty="0" smtClean="0">
                <a:ln w="11430"/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/ Seminars</a:t>
            </a:r>
            <a:endParaRPr lang="en-US" sz="4000" b="1" cap="none" spc="0" dirty="0">
              <a:ln w="11430"/>
              <a:solidFill>
                <a:srgbClr val="00B0F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371600"/>
            <a:ext cx="19050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CP-35</a:t>
            </a:r>
          </a:p>
          <a:p>
            <a:pPr algn="ctr"/>
            <a:r>
              <a:rPr lang="en-US" sz="4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Training</a:t>
            </a:r>
            <a:endParaRPr lang="en-US" sz="4000" b="1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282" y="-76200"/>
            <a:ext cx="89867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CP-35/ACTEDS Application Process</a:t>
            </a:r>
            <a:endParaRPr lang="en-US" sz="4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10" name="Elbow Connector 9"/>
          <p:cNvCxnSpPr>
            <a:stCxn id="8" idx="2"/>
            <a:endCxn id="7" idx="0"/>
          </p:cNvCxnSpPr>
          <p:nvPr/>
        </p:nvCxnSpPr>
        <p:spPr>
          <a:xfrm rot="5400000">
            <a:off x="2783979" y="-467082"/>
            <a:ext cx="616803" cy="30605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8" idx="2"/>
            <a:endCxn id="6" idx="0"/>
          </p:cNvCxnSpPr>
          <p:nvPr/>
        </p:nvCxnSpPr>
        <p:spPr>
          <a:xfrm rot="16200000" flipH="1">
            <a:off x="5790038" y="-412582"/>
            <a:ext cx="616803" cy="295155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8" idx="2"/>
            <a:endCxn id="5" idx="0"/>
          </p:cNvCxnSpPr>
          <p:nvPr/>
        </p:nvCxnSpPr>
        <p:spPr>
          <a:xfrm rot="5400000">
            <a:off x="4307980" y="1056919"/>
            <a:ext cx="616803" cy="1255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2400" y="2743200"/>
            <a:ext cx="2971800" cy="40934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+mj-lt"/>
              <a:buAutoNum type="arabicPeriod"/>
            </a:pPr>
            <a:r>
              <a:rPr lang="en-US" sz="1350" dirty="0" smtClean="0"/>
              <a:t> Complete Training Memo</a:t>
            </a:r>
          </a:p>
          <a:p>
            <a:pPr marL="171450" lvl="1">
              <a:buFont typeface="Calibri" pitchFamily="34" charset="0"/>
              <a:buChar char="–"/>
            </a:pPr>
            <a:r>
              <a:rPr lang="en-US" sz="1350" dirty="0" smtClean="0"/>
              <a:t>Signed by Career Program Manager</a:t>
            </a:r>
          </a:p>
          <a:p>
            <a:pPr marL="171450" lvl="1">
              <a:buFont typeface="Calibri" pitchFamily="34" charset="0"/>
              <a:buChar char="–"/>
            </a:pPr>
            <a:endParaRPr lang="en-US" sz="800" dirty="0" smtClean="0"/>
          </a:p>
          <a:p>
            <a:pPr marL="171450" lvl="1" indent="-171450">
              <a:buFont typeface="+mj-lt"/>
              <a:buAutoNum type="arabicPeriod" startAt="2"/>
            </a:pPr>
            <a:r>
              <a:rPr lang="en-US" sz="1600" dirty="0" smtClean="0"/>
              <a:t> </a:t>
            </a:r>
            <a:r>
              <a:rPr lang="en-US" sz="1350" dirty="0" smtClean="0"/>
              <a:t>Complete SF 181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350" dirty="0" smtClean="0"/>
              <a:t>Write GRADE and GENDER on form</a:t>
            </a:r>
          </a:p>
          <a:p>
            <a:pPr marL="171450" lvl="2">
              <a:buFont typeface="Calibri" pitchFamily="34" charset="0"/>
              <a:buChar char="–"/>
            </a:pPr>
            <a:endParaRPr lang="en-US" sz="800" dirty="0" smtClean="0"/>
          </a:p>
          <a:p>
            <a:pPr marL="171450" lvl="1" indent="-171450">
              <a:buFont typeface="+mj-lt"/>
              <a:buAutoNum type="arabicPeriod" startAt="3"/>
            </a:pPr>
            <a:r>
              <a:rPr lang="en-US" sz="1350" dirty="0"/>
              <a:t> </a:t>
            </a:r>
            <a:r>
              <a:rPr lang="en-US" sz="1350" dirty="0" smtClean="0"/>
              <a:t>If approved by FCR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350" dirty="0" smtClean="0"/>
              <a:t>Receive Approval Email 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350" dirty="0" smtClean="0"/>
              <a:t>Complete SF 182 in RASS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350" dirty="0" smtClean="0"/>
              <a:t>After SF 182 is approved w/Line of Accounting (LOA) from G-3/5/7 </a:t>
            </a:r>
          </a:p>
          <a:p>
            <a:pPr marL="457200" lvl="3">
              <a:buFont typeface="Arial" pitchFamily="34" charset="0"/>
              <a:buChar char="•"/>
            </a:pPr>
            <a:r>
              <a:rPr lang="en-US" sz="1350" dirty="0" smtClean="0"/>
              <a:t>Register for Training</a:t>
            </a:r>
          </a:p>
          <a:p>
            <a:pPr marL="457200" lvl="3">
              <a:buFont typeface="Arial" pitchFamily="34" charset="0"/>
              <a:buChar char="•"/>
            </a:pPr>
            <a:r>
              <a:rPr lang="en-US" sz="1350" dirty="0" smtClean="0"/>
              <a:t>Create DTS Authorization (without signing)</a:t>
            </a:r>
          </a:p>
          <a:p>
            <a:pPr marL="914400" lvl="4">
              <a:buFont typeface="Arial" pitchFamily="34" charset="0"/>
              <a:buChar char="•"/>
            </a:pPr>
            <a:r>
              <a:rPr lang="en-US" sz="1350" dirty="0" smtClean="0"/>
              <a:t>After </a:t>
            </a:r>
            <a:r>
              <a:rPr lang="en-US" sz="1350" dirty="0" smtClean="0"/>
              <a:t>G/3 adds LOA,  go back to DTS and sign it</a:t>
            </a:r>
          </a:p>
          <a:p>
            <a:pPr marL="914400" lvl="4"/>
            <a:r>
              <a:rPr lang="en-US" sz="1050" b="1" u="sng" dirty="0" smtClean="0">
                <a:solidFill>
                  <a:srgbClr val="FF0000"/>
                </a:solidFill>
              </a:rPr>
              <a:t>NOTE TO CPM</a:t>
            </a:r>
            <a:r>
              <a:rPr lang="en-US" sz="1050" b="1" dirty="0" smtClean="0">
                <a:solidFill>
                  <a:srgbClr val="FF0000"/>
                </a:solidFill>
              </a:rPr>
              <a:t>:  ALL TRAINING REQUESTS MUST BE SUBMITTED ALONG WITH QUARTERLY TRAINING SPREADSHEET FOR EACH TRAINING INSTANCE.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76600" y="2743200"/>
            <a:ext cx="2743200" cy="38472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+mj-lt"/>
              <a:buAutoNum type="arabicPeriod"/>
            </a:pPr>
            <a:r>
              <a:rPr lang="en-US" sz="1600" dirty="0" smtClean="0"/>
              <a:t> Apply for ADT Training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ADT Checklist: </a:t>
            </a:r>
            <a:r>
              <a:rPr lang="en-US" sz="1400" dirty="0" smtClean="0">
                <a:hlinkClick r:id="rId2"/>
              </a:rPr>
              <a:t>http://cpol.army.mil/library/train/catalog/ch04adt.html</a:t>
            </a:r>
            <a:r>
              <a:rPr lang="en-US" sz="1400" dirty="0" smtClean="0"/>
              <a:t> 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Submit completed packet to FCR by JANUARY 16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ANNUALLY.</a:t>
            </a:r>
          </a:p>
          <a:p>
            <a:pPr marL="0" lvl="1">
              <a:buFont typeface="Arial" pitchFamily="34" charset="0"/>
              <a:buChar char="•"/>
            </a:pPr>
            <a:endParaRPr lang="en-US" sz="1600" dirty="0" smtClean="0"/>
          </a:p>
          <a:p>
            <a:pPr marL="171450" lvl="1" indent="-171450">
              <a:buFont typeface="+mj-lt"/>
              <a:buAutoNum type="arabicPeriod" startAt="2"/>
            </a:pPr>
            <a:r>
              <a:rPr lang="en-US" sz="1600" dirty="0" smtClean="0"/>
              <a:t> 120 Days Processing Time </a:t>
            </a:r>
          </a:p>
          <a:p>
            <a:pPr marL="114300" lvl="1">
              <a:buFont typeface="Arial" pitchFamily="34" charset="0"/>
              <a:buChar char="–"/>
            </a:pPr>
            <a:r>
              <a:rPr lang="en-US" sz="1400" dirty="0" smtClean="0"/>
              <a:t>Schedule University START DATE </a:t>
            </a:r>
            <a:r>
              <a:rPr lang="en-US" sz="1400" b="1" dirty="0" smtClean="0"/>
              <a:t>NOT EARLIER THAN</a:t>
            </a:r>
            <a:r>
              <a:rPr lang="en-US" sz="1400" dirty="0" smtClean="0"/>
              <a:t> THE MONTH OF </a:t>
            </a:r>
            <a:r>
              <a:rPr lang="en-US" sz="1400" b="1" u="sng" dirty="0" smtClean="0"/>
              <a:t>MAY</a:t>
            </a:r>
            <a:r>
              <a:rPr lang="en-US" sz="1400" dirty="0" smtClean="0"/>
              <a:t> (to allow ADT processing time)</a:t>
            </a:r>
          </a:p>
          <a:p>
            <a:pPr marL="114300" lvl="1"/>
            <a:endParaRPr lang="en-US" sz="1400" dirty="0" smtClean="0"/>
          </a:p>
          <a:p>
            <a:pPr marL="0" lvl="1" algn="ctr"/>
            <a:r>
              <a:rPr lang="en-US" sz="1400" b="1" i="1" dirty="0" smtClean="0"/>
              <a:t>ADT is a competitive process and nominations are not automatically approved</a:t>
            </a:r>
            <a:r>
              <a:rPr lang="en-US" sz="1400" i="1" dirty="0" smtClean="0"/>
              <a:t>. </a:t>
            </a:r>
          </a:p>
          <a:p>
            <a:pPr marL="114300" lvl="1">
              <a:buFont typeface="Calibri" pitchFamily="34" charset="0"/>
              <a:buChar char="–"/>
            </a:pPr>
            <a:endParaRPr lang="en-US" sz="1400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6172200" y="2743201"/>
            <a:ext cx="2819400" cy="415498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+mj-lt"/>
              <a:buAutoNum type="arabicPeriod"/>
            </a:pPr>
            <a:r>
              <a:rPr lang="en-US" sz="1600" dirty="0" smtClean="0"/>
              <a:t> Complete Conference Memo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Submit </a:t>
            </a:r>
            <a:r>
              <a:rPr lang="en-US" sz="1400" dirty="0" smtClean="0"/>
              <a:t>90 </a:t>
            </a:r>
            <a:r>
              <a:rPr lang="en-US" sz="1400" dirty="0" smtClean="0"/>
              <a:t>days prior to start date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Signed by Career Program Manager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Provide </a:t>
            </a:r>
            <a:r>
              <a:rPr lang="en-US" sz="1400" u="sng" dirty="0" smtClean="0"/>
              <a:t>ALL</a:t>
            </a:r>
            <a:r>
              <a:rPr lang="en-US" sz="1400" dirty="0" smtClean="0"/>
              <a:t> Required Enclosures</a:t>
            </a:r>
          </a:p>
          <a:p>
            <a:pPr marL="114300" lvl="1">
              <a:buFont typeface="Calibri" pitchFamily="34" charset="0"/>
              <a:buChar char="–"/>
            </a:pPr>
            <a:r>
              <a:rPr lang="en-US" sz="1400" dirty="0" smtClean="0"/>
              <a:t>ONE memo per Command listing all attendees</a:t>
            </a:r>
          </a:p>
          <a:p>
            <a:pPr marL="114300" lvl="1">
              <a:buFont typeface="Calibri" pitchFamily="34" charset="0"/>
              <a:buChar char="–"/>
            </a:pPr>
            <a:endParaRPr lang="en-US" sz="1000" dirty="0" smtClean="0"/>
          </a:p>
          <a:p>
            <a:pPr marL="171450" indent="-171450">
              <a:buFont typeface="+mj-lt"/>
              <a:buAutoNum type="arabicPeriod"/>
            </a:pPr>
            <a:r>
              <a:rPr lang="en-US" sz="1600" dirty="0" smtClean="0"/>
              <a:t> Complete Training Memo</a:t>
            </a:r>
          </a:p>
          <a:p>
            <a:pPr marL="171450" lvl="1">
              <a:buFont typeface="Calibri" pitchFamily="34" charset="0"/>
              <a:buChar char="–"/>
            </a:pPr>
            <a:r>
              <a:rPr lang="en-US" sz="1400" dirty="0" smtClean="0"/>
              <a:t>For EACH Individual</a:t>
            </a:r>
          </a:p>
          <a:p>
            <a:pPr lvl="1">
              <a:buFont typeface="Arial" pitchFamily="34" charset="0"/>
              <a:buChar char="•"/>
            </a:pPr>
            <a:endParaRPr lang="en-US" sz="1000" dirty="0" smtClean="0"/>
          </a:p>
          <a:p>
            <a:pPr marL="171450" lvl="1" indent="-171450">
              <a:buFont typeface="+mj-lt"/>
              <a:buAutoNum type="arabicPeriod" startAt="3"/>
            </a:pPr>
            <a:r>
              <a:rPr lang="en-US" sz="1600" dirty="0" smtClean="0"/>
              <a:t> Complete SF 181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400" dirty="0" smtClean="0"/>
              <a:t>Write GRADE and GENDER on form</a:t>
            </a:r>
          </a:p>
          <a:p>
            <a:pPr marL="171450" lvl="2">
              <a:buFont typeface="Calibri" pitchFamily="34" charset="0"/>
              <a:buChar char="–"/>
            </a:pPr>
            <a:endParaRPr lang="en-US" sz="1000" dirty="0" smtClean="0"/>
          </a:p>
          <a:p>
            <a:pPr marL="171450" lvl="1" indent="-171450">
              <a:buFont typeface="+mj-lt"/>
              <a:buAutoNum type="arabicPeriod" startAt="4"/>
            </a:pPr>
            <a:r>
              <a:rPr lang="en-US" sz="1600" smtClean="0"/>
              <a:t> </a:t>
            </a:r>
            <a:r>
              <a:rPr lang="en-US" sz="1600" smtClean="0"/>
              <a:t>After </a:t>
            </a:r>
            <a:r>
              <a:rPr lang="en-US" sz="1600" dirty="0" smtClean="0"/>
              <a:t>Conference Approved </a:t>
            </a:r>
            <a:r>
              <a:rPr lang="en-US" sz="1200" dirty="0" smtClean="0"/>
              <a:t>(by FCR and G3/5/7)</a:t>
            </a:r>
          </a:p>
          <a:p>
            <a:pPr marL="171450" lvl="2">
              <a:buFont typeface="Calibri" pitchFamily="34" charset="0"/>
              <a:buChar char="–"/>
            </a:pPr>
            <a:r>
              <a:rPr lang="en-US" sz="1400" dirty="0" smtClean="0"/>
              <a:t>Follow STEP 3 (under CP-35 training)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215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United States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ApodacaPX</dc:creator>
  <cp:lastModifiedBy>FowlerSD</cp:lastModifiedBy>
  <cp:revision>25</cp:revision>
  <dcterms:created xsi:type="dcterms:W3CDTF">2010-11-18T14:45:47Z</dcterms:created>
  <dcterms:modified xsi:type="dcterms:W3CDTF">2011-10-27T19:56:49Z</dcterms:modified>
</cp:coreProperties>
</file>