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3.xml" ContentType="application/vnd.openxmlformats-officedocument.presentationml.slideLayout+xml"/>
  <Override PartName="/ppt/slideLayouts/slideLayout22.xml" ContentType="application/vnd.openxmlformats-officedocument.presentationml.slideLayout+xml"/>
  <Override PartName="/ppt/notesSlides/notesSlide16.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20.xml" ContentType="application/vnd.openxmlformats-officedocument.presentationml.slideLayout+xml"/>
  <Override PartName="/ppt/notesSlides/notesSlide14.xml" ContentType="application/vnd.openxmlformats-officedocument.presentationml.notesSlide+xml"/>
  <Override PartName="/ppt/commentAuthors.xml" ContentType="application/vnd.openxmlformats-officedocument.presentationml.commentAuthors+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Override PartName="/ppt/slideLayouts/slideLayout16.xml" ContentType="application/vnd.openxmlformats-officedocument.presentationml.slideLayout+xml"/>
  <Default Extension="emf" ContentType="image/x-emf"/>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Layouts/slideLayout1.xml" ContentType="application/vnd.openxmlformats-officedocument.presentationml.slideLayout+xml"/>
  <Override PartName="/ppt/slideLayouts/slideLayout14.xml" ContentType="application/vnd.openxmlformats-officedocument.presentationml.slideLayout+xml"/>
  <Override PartName="/ppt/slideLayouts/slideLayout23.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Layouts/slideLayout12.xml" ContentType="application/vnd.openxmlformats-officedocument.presentationml.slideLayout+xml"/>
  <Override PartName="/ppt/slideLayouts/slideLayout21.xml" ContentType="application/vnd.openxmlformats-officedocument.presentationml.slideLayout+xml"/>
  <Override PartName="/ppt/notesSlides/notesSlide1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4006" r:id="rId2"/>
  </p:sldMasterIdLst>
  <p:notesMasterIdLst>
    <p:notesMasterId r:id="rId20"/>
  </p:notesMasterIdLst>
  <p:sldIdLst>
    <p:sldId id="262" r:id="rId3"/>
    <p:sldId id="295" r:id="rId4"/>
    <p:sldId id="297" r:id="rId5"/>
    <p:sldId id="290" r:id="rId6"/>
    <p:sldId id="309" r:id="rId7"/>
    <p:sldId id="321" r:id="rId8"/>
    <p:sldId id="315" r:id="rId9"/>
    <p:sldId id="320" r:id="rId10"/>
    <p:sldId id="318" r:id="rId11"/>
    <p:sldId id="287" r:id="rId12"/>
    <p:sldId id="314" r:id="rId13"/>
    <p:sldId id="275" r:id="rId14"/>
    <p:sldId id="276" r:id="rId15"/>
    <p:sldId id="303" r:id="rId16"/>
    <p:sldId id="311" r:id="rId17"/>
    <p:sldId id="312" r:id="rId18"/>
    <p:sldId id="308" r:id="rId19"/>
  </p:sldIdLst>
  <p:sldSz cx="9144000" cy="6858000" type="screen4x3"/>
  <p:notesSz cx="7010400" cy="92964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ziemian, Neil" initials="" lastIdx="28" clrIdx="0"/>
  <p:cmAuthor id="1" name="LevinerRJ" initials="L" lastIdx="18" clrIdx="1"/>
  <p:cmAuthor id="2" name="Colwell, Jennifer A" initials="JC" lastIdx="2"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081D54"/>
    <a:srgbClr val="0000FF"/>
    <a:srgbClr val="FFFF00"/>
    <a:srgbClr val="3333CC"/>
    <a:srgbClr val="003366"/>
    <a:srgbClr val="336699"/>
    <a:srgbClr val="B2B2B2"/>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135" autoAdjust="0"/>
    <p:restoredTop sz="80321" autoAdjust="0"/>
  </p:normalViewPr>
  <p:slideViewPr>
    <p:cSldViewPr>
      <p:cViewPr>
        <p:scale>
          <a:sx n="70" d="100"/>
          <a:sy n="70" d="100"/>
        </p:scale>
        <p:origin x="-1824" y="-720"/>
      </p:cViewPr>
      <p:guideLst>
        <p:guide orient="horz" pos="2160"/>
        <p:guide pos="2880"/>
      </p:guideLst>
    </p:cSldViewPr>
  </p:slideViewPr>
  <p:notesTextViewPr>
    <p:cViewPr>
      <p:scale>
        <a:sx n="100" d="100"/>
        <a:sy n="100" d="100"/>
      </p:scale>
      <p:origin x="0" y="0"/>
    </p:cViewPr>
  </p:notesTextViewPr>
  <p:sorterViewPr>
    <p:cViewPr>
      <p:scale>
        <a:sx n="90" d="100"/>
        <a:sy n="90" d="100"/>
      </p:scale>
      <p:origin x="0" y="0"/>
    </p:cViewPr>
  </p:sorterViewPr>
  <p:notesViewPr>
    <p:cSldViewPr>
      <p:cViewPr>
        <p:scale>
          <a:sx n="100" d="100"/>
          <a:sy n="100" d="100"/>
        </p:scale>
        <p:origin x="-125" y="86"/>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commentAuthors" Target="commentAuthor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viewProps" Target="viewProp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8194" name="Rectangle 2"/>
          <p:cNvSpPr>
            <a:spLocks noGrp="1" noChangeArrowheads="1"/>
          </p:cNvSpPr>
          <p:nvPr>
            <p:ph type="hdr" sz="quarter"/>
          </p:nvPr>
        </p:nvSpPr>
        <p:spPr bwMode="auto">
          <a:xfrm>
            <a:off x="0" y="0"/>
            <a:ext cx="3038475" cy="463550"/>
          </a:xfrm>
          <a:prstGeom prst="rect">
            <a:avLst/>
          </a:prstGeom>
          <a:noFill/>
          <a:ln w="9525">
            <a:noFill/>
            <a:miter lim="800000"/>
            <a:headEnd/>
            <a:tailEnd/>
          </a:ln>
          <a:effectLst/>
        </p:spPr>
        <p:txBody>
          <a:bodyPr vert="horz" wrap="square" lIns="92938" tIns="46469" rIns="92938" bIns="46469" numCol="1" anchor="t" anchorCtr="0" compatLnSpc="1">
            <a:prstTxWarp prst="textNoShape">
              <a:avLst/>
            </a:prstTxWarp>
          </a:bodyPr>
          <a:lstStyle>
            <a:lvl1pPr algn="l">
              <a:defRPr sz="1200" dirty="0">
                <a:latin typeface="Arial" charset="0"/>
                <a:cs typeface="+mn-cs"/>
              </a:defRPr>
            </a:lvl1pPr>
          </a:lstStyle>
          <a:p>
            <a:pPr>
              <a:defRPr/>
            </a:pPr>
            <a:endParaRPr lang="en-US"/>
          </a:p>
        </p:txBody>
      </p:sp>
      <p:sp>
        <p:nvSpPr>
          <p:cNvPr id="8195" name="Rectangle 3"/>
          <p:cNvSpPr>
            <a:spLocks noGrp="1" noChangeArrowheads="1"/>
          </p:cNvSpPr>
          <p:nvPr>
            <p:ph type="dt" idx="1"/>
          </p:nvPr>
        </p:nvSpPr>
        <p:spPr bwMode="auto">
          <a:xfrm>
            <a:off x="3970338" y="0"/>
            <a:ext cx="3038475" cy="463550"/>
          </a:xfrm>
          <a:prstGeom prst="rect">
            <a:avLst/>
          </a:prstGeom>
          <a:noFill/>
          <a:ln w="9525">
            <a:noFill/>
            <a:miter lim="800000"/>
            <a:headEnd/>
            <a:tailEnd/>
          </a:ln>
          <a:effectLst/>
        </p:spPr>
        <p:txBody>
          <a:bodyPr vert="horz" wrap="square" lIns="92938" tIns="46469" rIns="92938" bIns="46469" numCol="1" anchor="t" anchorCtr="0" compatLnSpc="1">
            <a:prstTxWarp prst="textNoShape">
              <a:avLst/>
            </a:prstTxWarp>
          </a:bodyPr>
          <a:lstStyle>
            <a:lvl1pPr algn="r">
              <a:defRPr sz="1200" dirty="0">
                <a:latin typeface="Arial" charset="0"/>
                <a:cs typeface="+mn-cs"/>
              </a:defRPr>
            </a:lvl1pPr>
          </a:lstStyle>
          <a:p>
            <a:pPr>
              <a:defRPr/>
            </a:pPr>
            <a:endParaRPr lang="en-US"/>
          </a:p>
        </p:txBody>
      </p:sp>
      <p:sp>
        <p:nvSpPr>
          <p:cNvPr id="2662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p:spPr>
      </p:sp>
      <p:sp>
        <p:nvSpPr>
          <p:cNvPr id="8197" name="Rectangle 5"/>
          <p:cNvSpPr>
            <a:spLocks noGrp="1" noChangeArrowheads="1"/>
          </p:cNvSpPr>
          <p:nvPr>
            <p:ph type="body" sz="quarter" idx="3"/>
          </p:nvPr>
        </p:nvSpPr>
        <p:spPr bwMode="auto">
          <a:xfrm>
            <a:off x="701675" y="4416425"/>
            <a:ext cx="5607050" cy="4181475"/>
          </a:xfrm>
          <a:prstGeom prst="rect">
            <a:avLst/>
          </a:prstGeom>
          <a:noFill/>
          <a:ln w="9525">
            <a:noFill/>
            <a:miter lim="800000"/>
            <a:headEnd/>
            <a:tailEnd/>
          </a:ln>
          <a:effectLst/>
        </p:spPr>
        <p:txBody>
          <a:bodyPr vert="horz" wrap="square" lIns="92938" tIns="46469" rIns="92938" bIns="4646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8198" name="Rectangle 6"/>
          <p:cNvSpPr>
            <a:spLocks noGrp="1" noChangeArrowheads="1"/>
          </p:cNvSpPr>
          <p:nvPr>
            <p:ph type="ftr" sz="quarter" idx="4"/>
          </p:nvPr>
        </p:nvSpPr>
        <p:spPr bwMode="auto">
          <a:xfrm>
            <a:off x="0" y="8831263"/>
            <a:ext cx="3038475" cy="463550"/>
          </a:xfrm>
          <a:prstGeom prst="rect">
            <a:avLst/>
          </a:prstGeom>
          <a:noFill/>
          <a:ln w="9525">
            <a:noFill/>
            <a:miter lim="800000"/>
            <a:headEnd/>
            <a:tailEnd/>
          </a:ln>
          <a:effectLst/>
        </p:spPr>
        <p:txBody>
          <a:bodyPr vert="horz" wrap="square" lIns="92938" tIns="46469" rIns="92938" bIns="46469" numCol="1" anchor="b" anchorCtr="0" compatLnSpc="1">
            <a:prstTxWarp prst="textNoShape">
              <a:avLst/>
            </a:prstTxWarp>
          </a:bodyPr>
          <a:lstStyle>
            <a:lvl1pPr algn="l">
              <a:defRPr sz="1200" dirty="0">
                <a:latin typeface="Arial" charset="0"/>
                <a:cs typeface="+mn-cs"/>
              </a:defRPr>
            </a:lvl1pPr>
          </a:lstStyle>
          <a:p>
            <a:pPr>
              <a:defRPr/>
            </a:pPr>
            <a:endParaRPr lang="en-US"/>
          </a:p>
        </p:txBody>
      </p:sp>
      <p:sp>
        <p:nvSpPr>
          <p:cNvPr id="8199" name="Rectangle 7"/>
          <p:cNvSpPr>
            <a:spLocks noGrp="1" noChangeArrowheads="1"/>
          </p:cNvSpPr>
          <p:nvPr>
            <p:ph type="sldNum" sz="quarter" idx="5"/>
          </p:nvPr>
        </p:nvSpPr>
        <p:spPr bwMode="auto">
          <a:xfrm>
            <a:off x="3970338" y="8831263"/>
            <a:ext cx="3038475" cy="463550"/>
          </a:xfrm>
          <a:prstGeom prst="rect">
            <a:avLst/>
          </a:prstGeom>
          <a:noFill/>
          <a:ln w="9525">
            <a:noFill/>
            <a:miter lim="800000"/>
            <a:headEnd/>
            <a:tailEnd/>
          </a:ln>
          <a:effectLst/>
        </p:spPr>
        <p:txBody>
          <a:bodyPr vert="horz" wrap="square" lIns="92938" tIns="46469" rIns="92938" bIns="46469" numCol="1" anchor="b" anchorCtr="0" compatLnSpc="1">
            <a:prstTxWarp prst="textNoShape">
              <a:avLst/>
            </a:prstTxWarp>
          </a:bodyPr>
          <a:lstStyle>
            <a:lvl1pPr algn="r">
              <a:defRPr sz="1200">
                <a:latin typeface="Arial" charset="0"/>
                <a:cs typeface="+mn-cs"/>
              </a:defRPr>
            </a:lvl1pPr>
          </a:lstStyle>
          <a:p>
            <a:pPr>
              <a:defRPr/>
            </a:pPr>
            <a:fld id="{9562DDD6-07CA-4A88-88ED-5588145AF16F}" type="slidenum">
              <a:rPr lang="en-US"/>
              <a:pPr>
                <a:defRPr/>
              </a:pPr>
              <a:t>‹#›</a:t>
            </a:fld>
            <a:endParaRPr lang="en-US" dirty="0"/>
          </a:p>
        </p:txBody>
      </p:sp>
    </p:spTree>
    <p:extLst>
      <p:ext uri="{BB962C8B-B14F-4D97-AF65-F5344CB8AC3E}">
        <p14:creationId xmlns="" xmlns:p14="http://schemas.microsoft.com/office/powerpoint/2010/main" val="302550243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www.dni.gov/DNIHumanCapitalStrategicPlan18October2006.pdf"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p:txBody>
          <a:bodyPr/>
          <a:lstStyle/>
          <a:p>
            <a:pPr>
              <a:defRPr/>
            </a:pPr>
            <a:fld id="{5543A270-A0A9-4E92-981A-7439EC76B110}" type="slidenum">
              <a:rPr lang="en-US" smtClean="0">
                <a:latin typeface="Arial" pitchFamily="34" charset="0"/>
              </a:rPr>
              <a:pPr>
                <a:defRPr/>
              </a:pPr>
              <a:t>1</a:t>
            </a:fld>
            <a:endParaRPr lang="en-US" dirty="0" smtClean="0">
              <a:latin typeface="Arial" pitchFamily="34" charset="0"/>
            </a:endParaRPr>
          </a:p>
        </p:txBody>
      </p:sp>
      <p:sp>
        <p:nvSpPr>
          <p:cNvPr id="28674" name="Rectangle 2"/>
          <p:cNvSpPr>
            <a:spLocks noGrp="1" noRot="1" noChangeAspect="1" noChangeArrowheads="1" noTextEdit="1"/>
          </p:cNvSpPr>
          <p:nvPr>
            <p:ph type="sldImg"/>
          </p:nvPr>
        </p:nvSpPr>
        <p:spPr>
          <a:ln/>
        </p:spPr>
      </p:sp>
      <p:sp>
        <p:nvSpPr>
          <p:cNvPr id="2867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1918EE09-1B36-45BA-BAF6-78E5CF233733}" type="slidenum">
              <a:rPr lang="en-US" smtClean="0">
                <a:latin typeface="Arial" pitchFamily="34" charset="0"/>
              </a:rPr>
              <a:pPr>
                <a:defRPr/>
              </a:pPr>
              <a:t>10</a:t>
            </a:fld>
            <a:endParaRPr lang="en-US" dirty="0" smtClean="0">
              <a:latin typeface="Arial" pitchFamily="34" charset="0"/>
            </a:endParaRPr>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77F143CD-1E05-402A-89D6-01B13D51C87B}" type="slidenum">
              <a:rPr lang="en-US" smtClean="0">
                <a:latin typeface="Arial" pitchFamily="34" charset="0"/>
              </a:rPr>
              <a:pPr>
                <a:defRPr/>
              </a:pPr>
              <a:t>11</a:t>
            </a:fld>
            <a:endParaRPr lang="en-US" dirty="0" smtClean="0">
              <a:latin typeface="Arial" pitchFamily="34" charset="0"/>
            </a:endParaRPr>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Slide Image Placeholder 1"/>
          <p:cNvSpPr>
            <a:spLocks noGrp="1" noRot="1" noChangeAspect="1" noTextEdit="1"/>
          </p:cNvSpPr>
          <p:nvPr>
            <p:ph type="sldImg"/>
          </p:nvPr>
        </p:nvSpPr>
        <p:spPr>
          <a:ln/>
        </p:spPr>
      </p:sp>
      <p:sp>
        <p:nvSpPr>
          <p:cNvPr id="51202" name="Notes Placeholder 2"/>
          <p:cNvSpPr>
            <a:spLocks noGrp="1"/>
          </p:cNvSpPr>
          <p:nvPr>
            <p:ph type="body" idx="1"/>
          </p:nvPr>
        </p:nvSpPr>
        <p:spPr>
          <a:noFill/>
          <a:ln/>
        </p:spPr>
        <p:txBody>
          <a:bodyPr/>
          <a:lstStyle/>
          <a:p>
            <a:pPr marL="171450" indent="-171450">
              <a:buFont typeface="Wingdings" pitchFamily="2" charset="2"/>
              <a:buChar char="§"/>
            </a:pPr>
            <a:r>
              <a:rPr lang="en-US" smtClean="0"/>
              <a:t>The new Army DCIPS website will continuously be updated with new information. There are plans in the coming months to launch the site on SIPR and JWICS. More to come on these release dates. </a:t>
            </a:r>
          </a:p>
        </p:txBody>
      </p:sp>
      <p:sp>
        <p:nvSpPr>
          <p:cNvPr id="4" name="Slide Number Placeholder 3"/>
          <p:cNvSpPr>
            <a:spLocks noGrp="1"/>
          </p:cNvSpPr>
          <p:nvPr>
            <p:ph type="sldNum" sz="quarter" idx="5"/>
          </p:nvPr>
        </p:nvSpPr>
        <p:spPr/>
        <p:txBody>
          <a:bodyPr/>
          <a:lstStyle/>
          <a:p>
            <a:pPr>
              <a:defRPr/>
            </a:pPr>
            <a:fld id="{F6986C77-6D1C-4087-B194-FF6353606A81}" type="slidenum">
              <a:rPr lang="en-US" smtClean="0"/>
              <a:pPr>
                <a:defRPr/>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Slide Image Placeholder 1"/>
          <p:cNvSpPr>
            <a:spLocks noGrp="1" noRot="1" noChangeAspect="1" noTextEdit="1"/>
          </p:cNvSpPr>
          <p:nvPr>
            <p:ph type="sldImg"/>
          </p:nvPr>
        </p:nvSpPr>
        <p:spPr>
          <a:ln/>
        </p:spPr>
      </p:sp>
      <p:sp>
        <p:nvSpPr>
          <p:cNvPr id="53250"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FE76FAB-85A5-4F56-BEE7-22D1782AED23}" type="slidenum">
              <a:rPr lang="en-US" smtClean="0"/>
              <a:pPr>
                <a:defRPr/>
              </a:pPr>
              <a:t>13</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Slide Image Placeholder 1"/>
          <p:cNvSpPr>
            <a:spLocks noGrp="1" noRot="1" noChangeAspect="1" noTextEdit="1"/>
          </p:cNvSpPr>
          <p:nvPr>
            <p:ph type="sldImg"/>
          </p:nvPr>
        </p:nvSpPr>
        <p:spPr>
          <a:ln/>
        </p:spPr>
      </p:sp>
      <p:sp>
        <p:nvSpPr>
          <p:cNvPr id="55298"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CFB0F4C2-42DB-4E11-81F0-D79E1DE31433}" type="slidenum">
              <a:rPr lang="en-US" smtClean="0"/>
              <a:pPr>
                <a:defRPr/>
              </a:pPr>
              <a:t>14</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Slide Image Placeholder 1"/>
          <p:cNvSpPr>
            <a:spLocks noGrp="1" noRot="1" noChangeAspect="1" noTextEdit="1"/>
          </p:cNvSpPr>
          <p:nvPr>
            <p:ph type="sldImg"/>
          </p:nvPr>
        </p:nvSpPr>
        <p:spPr>
          <a:ln/>
        </p:spPr>
      </p:sp>
      <p:sp>
        <p:nvSpPr>
          <p:cNvPr id="57346"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065F887E-1D7E-4C2B-888E-B1468CAD8869}" type="slidenum">
              <a:rPr lang="en-US" smtClean="0"/>
              <a:pPr>
                <a:defRPr/>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Slide Image Placeholder 1"/>
          <p:cNvSpPr>
            <a:spLocks noGrp="1" noRot="1" noChangeAspect="1" noTextEdit="1"/>
          </p:cNvSpPr>
          <p:nvPr>
            <p:ph type="sldImg"/>
          </p:nvPr>
        </p:nvSpPr>
        <p:spPr>
          <a:ln/>
        </p:spPr>
      </p:sp>
      <p:sp>
        <p:nvSpPr>
          <p:cNvPr id="59394"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231E3725-AC0E-4E4D-B837-CEBC249D56F0}" type="slidenum">
              <a:rPr lang="en-US" smtClean="0"/>
              <a:pPr>
                <a:defRPr/>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Slide Image Placeholder 1"/>
          <p:cNvSpPr>
            <a:spLocks noGrp="1" noRot="1" noChangeAspect="1" noTextEdit="1"/>
          </p:cNvSpPr>
          <p:nvPr>
            <p:ph type="sldImg"/>
          </p:nvPr>
        </p:nvSpPr>
        <p:spPr>
          <a:ln/>
        </p:spPr>
      </p:sp>
      <p:sp>
        <p:nvSpPr>
          <p:cNvPr id="61442" name="Notes Placeholder 2"/>
          <p:cNvSpPr>
            <a:spLocks noGrp="1"/>
          </p:cNvSpPr>
          <p:nvPr>
            <p:ph type="body" idx="1"/>
          </p:nvPr>
        </p:nvSpPr>
        <p:spPr>
          <a:noFill/>
          <a:ln/>
        </p:spPr>
        <p:txBody>
          <a:bodyPr/>
          <a:lstStyle/>
          <a:p>
            <a:pPr marL="0" lvl="1"/>
            <a:r>
              <a:rPr lang="en-US" smtClean="0"/>
              <a:t>This graphic demonstrates the stakeholders actively engaged in planning, preparing and executing the activities to transition to DCIPS grades. </a:t>
            </a:r>
            <a:endParaRPr lang="en-US" sz="1800" smtClean="0">
              <a:cs typeface="Arial" charset="0"/>
            </a:endParaRPr>
          </a:p>
          <a:p>
            <a:endParaRPr lang="en-US" smtClean="0"/>
          </a:p>
        </p:txBody>
      </p:sp>
      <p:sp>
        <p:nvSpPr>
          <p:cNvPr id="4" name="Slide Number Placeholder 3"/>
          <p:cNvSpPr>
            <a:spLocks noGrp="1"/>
          </p:cNvSpPr>
          <p:nvPr>
            <p:ph type="sldNum" sz="quarter" idx="5"/>
          </p:nvPr>
        </p:nvSpPr>
        <p:spPr/>
        <p:txBody>
          <a:bodyPr/>
          <a:lstStyle/>
          <a:p>
            <a:pPr>
              <a:defRPr/>
            </a:pPr>
            <a:fld id="{47FFC419-E5A0-4678-9A89-33E638155C4B}" type="slidenum">
              <a:rPr lang="en-US" smtClean="0"/>
              <a:pPr>
                <a:defRPr/>
              </a:pPr>
              <a:t>17</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Slide Image Placeholder 1"/>
          <p:cNvSpPr>
            <a:spLocks noGrp="1" noRot="1" noChangeAspect="1" noTextEdit="1"/>
          </p:cNvSpPr>
          <p:nvPr>
            <p:ph type="sldImg"/>
          </p:nvPr>
        </p:nvSpPr>
        <p:spPr>
          <a:ln/>
        </p:spPr>
      </p:sp>
      <p:sp>
        <p:nvSpPr>
          <p:cNvPr id="30722" name="Notes Placeholder 2"/>
          <p:cNvSpPr>
            <a:spLocks noGrp="1"/>
          </p:cNvSpPr>
          <p:nvPr>
            <p:ph type="body" idx="1"/>
          </p:nvPr>
        </p:nvSpPr>
        <p:spPr>
          <a:noFill/>
          <a:ln/>
        </p:spPr>
        <p:txBody>
          <a:bodyPr/>
          <a:lstStyle/>
          <a:p>
            <a:pPr marL="171450" indent="-171450">
              <a:buFont typeface="Wingdings" pitchFamily="2" charset="2"/>
              <a:buChar char="§"/>
            </a:pPr>
            <a:endParaRPr lang="en-US" smtClean="0"/>
          </a:p>
        </p:txBody>
      </p:sp>
      <p:sp>
        <p:nvSpPr>
          <p:cNvPr id="4" name="Slide Number Placeholder 3"/>
          <p:cNvSpPr>
            <a:spLocks noGrp="1"/>
          </p:cNvSpPr>
          <p:nvPr>
            <p:ph type="sldNum" sz="quarter" idx="5"/>
          </p:nvPr>
        </p:nvSpPr>
        <p:spPr/>
        <p:txBody>
          <a:bodyPr/>
          <a:lstStyle/>
          <a:p>
            <a:pPr>
              <a:defRPr/>
            </a:pPr>
            <a:fld id="{077757D4-24EA-4D6E-9DF7-97A44A13B1DE}" type="slidenum">
              <a:rPr lang="en-US" smtClean="0"/>
              <a:pPr>
                <a:defRPr/>
              </a:pPr>
              <a:t>2</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ln/>
        </p:spPr>
        <p:txBody>
          <a:bodyPr/>
          <a:lstStyle/>
          <a:p>
            <a:pPr marL="0" marR="0" indent="0" algn="l" defTabSz="914400" rtl="0" eaLnBrk="0" fontAlgn="base" latinLnBrk="0" hangingPunct="0">
              <a:lnSpc>
                <a:spcPct val="100000"/>
              </a:lnSpc>
              <a:spcBef>
                <a:spcPct val="30000"/>
              </a:spcBef>
              <a:spcAft>
                <a:spcPct val="0"/>
              </a:spcAft>
              <a:buClrTx/>
              <a:buSzTx/>
              <a:buFontTx/>
              <a:buNone/>
              <a:tabLst/>
              <a:defRPr/>
            </a:pPr>
            <a:r>
              <a:rPr lang="en-US" dirty="0" smtClean="0"/>
              <a:t>DCIPS.  The Defense Civilian Intelligence Personnel System (DCIPS) is an enterprise Intelligence Community (IC) Human Capital Management system founded in performance management principles and it supports the Army Intelligence Mission and you. DCIPS remains a critical component of the Army’s success as it provides the foundation to develop and sustain the high-performance workforce needed to meet our mission objectives.  DCIPS helps to unify the Defense IC under a common personnel system. </a:t>
            </a:r>
          </a:p>
          <a:p>
            <a:pPr>
              <a:defRPr/>
            </a:pPr>
            <a:endParaRPr lang="en-US" dirty="0" smtClean="0"/>
          </a:p>
          <a:p>
            <a:pPr marL="0" marR="0" lvl="0" indent="0" algn="l" defTabSz="914400" rtl="0" eaLnBrk="0" fontAlgn="base" latinLnBrk="0" hangingPunct="0">
              <a:lnSpc>
                <a:spcPct val="100000"/>
              </a:lnSpc>
              <a:spcBef>
                <a:spcPct val="30000"/>
              </a:spcBef>
              <a:spcAft>
                <a:spcPct val="0"/>
              </a:spcAft>
              <a:buClrTx/>
              <a:buSzTx/>
              <a:buFontTx/>
              <a:buNone/>
              <a:tabLst/>
              <a:defRPr/>
            </a:pPr>
            <a:r>
              <a:rPr lang="en-US" sz="1200" b="1" kern="1200" dirty="0" smtClean="0">
                <a:solidFill>
                  <a:schemeClr val="tx1"/>
                </a:solidFill>
                <a:effectLst/>
                <a:latin typeface="Arial" charset="0"/>
                <a:ea typeface="+mn-ea"/>
                <a:cs typeface="+mn-cs"/>
              </a:rPr>
              <a:t>DCIPS Supports the Mission of Army Intelligence:</a:t>
            </a:r>
            <a:endParaRPr lang="en-US" dirty="0" smtClean="0"/>
          </a:p>
          <a:p>
            <a:pPr>
              <a:defRPr/>
            </a:pPr>
            <a:r>
              <a:rPr lang="en-US" dirty="0" smtClean="0"/>
              <a:t>DCIPS:</a:t>
            </a:r>
          </a:p>
          <a:p>
            <a:pPr marL="171450" indent="-171450">
              <a:buFontTx/>
              <a:buChar char="-"/>
            </a:pPr>
            <a:r>
              <a:rPr lang="en-US" sz="1200" u="sng" kern="1200" dirty="0" smtClean="0">
                <a:solidFill>
                  <a:schemeClr val="tx1"/>
                </a:solidFill>
                <a:effectLst/>
                <a:latin typeface="Arial" charset="0"/>
                <a:ea typeface="+mn-ea"/>
                <a:cs typeface="+mn-cs"/>
              </a:rPr>
              <a:t>Links Employee Performance to the Mission</a:t>
            </a:r>
            <a:r>
              <a:rPr lang="en-US" sz="1200" kern="1200" dirty="0" smtClean="0">
                <a:solidFill>
                  <a:schemeClr val="tx1"/>
                </a:solidFill>
                <a:effectLst/>
                <a:latin typeface="Arial" charset="0"/>
                <a:ea typeface="+mn-ea"/>
                <a:cs typeface="+mn-cs"/>
              </a:rPr>
              <a:t>.  The DCIPS performance management system is designed to support your Intelligence mission.  It connects your efforts with the objectives of your organization, the Army Intelligence strategy, and the Defense Intelligence Strategy.    </a:t>
            </a:r>
          </a:p>
          <a:p>
            <a:pPr marL="0" indent="0">
              <a:buFontTx/>
              <a:buNone/>
            </a:pPr>
            <a:endParaRPr lang="en-US" sz="1200" kern="1200" dirty="0" smtClean="0">
              <a:solidFill>
                <a:schemeClr val="tx1"/>
              </a:solidFill>
              <a:effectLst/>
              <a:latin typeface="Arial" charset="0"/>
              <a:ea typeface="+mn-ea"/>
              <a:cs typeface="+mn-cs"/>
            </a:endParaRPr>
          </a:p>
          <a:p>
            <a:pPr marL="171450" indent="-171450">
              <a:buFontTx/>
              <a:buChar char="-"/>
            </a:pPr>
            <a:r>
              <a:rPr lang="en-US" sz="1200" u="sng" kern="1200" dirty="0" smtClean="0">
                <a:solidFill>
                  <a:schemeClr val="tx1"/>
                </a:solidFill>
                <a:effectLst/>
                <a:latin typeface="Arial" charset="0"/>
                <a:ea typeface="+mn-ea"/>
                <a:cs typeface="+mn-cs"/>
              </a:rPr>
              <a:t>Special Features to Select the Best</a:t>
            </a:r>
            <a:r>
              <a:rPr lang="en-US" sz="1200" kern="1200" dirty="0" smtClean="0">
                <a:solidFill>
                  <a:schemeClr val="tx1"/>
                </a:solidFill>
                <a:effectLst/>
                <a:latin typeface="Arial" charset="0"/>
                <a:ea typeface="+mn-ea"/>
                <a:cs typeface="+mn-cs"/>
              </a:rPr>
              <a:t>.  DCIPS provides the flexibilities to hire, promote, and retain the uniquely-qualified Army Intelligence workforce.  Intelligence employees must meet higher standards than for conventional careers, and traditional personnel systems are not built for selecting the types of specialized employees that we need.  DCIPS allows the Army to select the best. </a:t>
            </a:r>
          </a:p>
          <a:p>
            <a:pPr marL="171450" indent="-171450">
              <a:buFontTx/>
              <a:buChar char="-"/>
            </a:pPr>
            <a:endParaRPr lang="en-US" sz="1200" kern="1200" dirty="0" smtClean="0">
              <a:solidFill>
                <a:schemeClr val="tx1"/>
              </a:solidFill>
              <a:effectLst/>
              <a:latin typeface="Arial" charset="0"/>
              <a:ea typeface="+mn-ea"/>
              <a:cs typeface="+mn-cs"/>
            </a:endParaRPr>
          </a:p>
          <a:p>
            <a:pPr lvl="0"/>
            <a:r>
              <a:rPr lang="en-US" sz="1200" b="1" kern="1200" dirty="0" smtClean="0">
                <a:solidFill>
                  <a:schemeClr val="tx1"/>
                </a:solidFill>
                <a:effectLst/>
                <a:latin typeface="Arial" charset="0"/>
                <a:ea typeface="+mn-ea"/>
                <a:cs typeface="+mn-cs"/>
              </a:rPr>
              <a:t>DCIPS Provides Benefits</a:t>
            </a:r>
            <a:r>
              <a:rPr lang="en-US" sz="1200" b="0" kern="1200" dirty="0" smtClean="0">
                <a:solidFill>
                  <a:schemeClr val="tx1"/>
                </a:solidFill>
                <a:effectLst/>
                <a:latin typeface="Arial" charset="0"/>
                <a:ea typeface="+mn-ea"/>
                <a:cs typeface="+mn-cs"/>
              </a:rPr>
              <a:t>:</a:t>
            </a:r>
            <a:endParaRPr lang="en-US" sz="1200" kern="1200" dirty="0" smtClean="0">
              <a:solidFill>
                <a:schemeClr val="tx1"/>
              </a:solidFill>
              <a:effectLst/>
              <a:latin typeface="Arial" charset="0"/>
              <a:ea typeface="+mn-ea"/>
              <a:cs typeface="+mn-cs"/>
            </a:endParaRPr>
          </a:p>
          <a:p>
            <a:r>
              <a:rPr lang="en-US" sz="1200" kern="1200" dirty="0" smtClean="0">
                <a:solidFill>
                  <a:schemeClr val="tx1"/>
                </a:solidFill>
                <a:effectLst/>
                <a:latin typeface="Arial" charset="0"/>
                <a:ea typeface="+mn-ea"/>
                <a:cs typeface="+mn-cs"/>
              </a:rPr>
              <a:t>- </a:t>
            </a:r>
            <a:r>
              <a:rPr lang="en-US" sz="1200" u="sng" kern="1200" dirty="0" smtClean="0">
                <a:solidFill>
                  <a:schemeClr val="tx1"/>
                </a:solidFill>
                <a:effectLst/>
                <a:latin typeface="Arial" charset="0"/>
                <a:ea typeface="+mn-ea"/>
                <a:cs typeface="+mn-cs"/>
              </a:rPr>
              <a:t>Bonuses and Awards</a:t>
            </a:r>
            <a:r>
              <a:rPr lang="en-US" sz="1200" kern="1200" dirty="0" smtClean="0">
                <a:solidFill>
                  <a:schemeClr val="tx1"/>
                </a:solidFill>
                <a:effectLst/>
                <a:latin typeface="Arial" charset="0"/>
                <a:ea typeface="+mn-ea"/>
                <a:cs typeface="+mn-cs"/>
              </a:rPr>
              <a:t>. While the monetary awards the Army can offer will never equal the impact of your efforts, the Army grants annual bonuses to its top performing Intelligence civilians.  The DCIPS performance management system effectively distinguishes levels of performance between the workforce, so your performance not only impacts the success of the Intelligence mission, it also impacts your bonus at year-end.  DCIPS also authorizes other monetary and non-monetary awards to reward individual or team accomplishments.  </a:t>
            </a:r>
          </a:p>
          <a:p>
            <a:r>
              <a:rPr lang="en-US" sz="1200" kern="1200" dirty="0" smtClean="0">
                <a:solidFill>
                  <a:schemeClr val="tx1"/>
                </a:solidFill>
                <a:effectLst/>
                <a:latin typeface="Arial" charset="0"/>
                <a:ea typeface="+mn-ea"/>
                <a:cs typeface="+mn-cs"/>
              </a:rPr>
              <a:t>- </a:t>
            </a:r>
            <a:r>
              <a:rPr lang="en-US" sz="1200" u="sng" kern="1200" dirty="0" smtClean="0">
                <a:solidFill>
                  <a:schemeClr val="tx1"/>
                </a:solidFill>
                <a:effectLst/>
                <a:latin typeface="Arial" charset="0"/>
                <a:ea typeface="+mn-ea"/>
                <a:cs typeface="+mn-cs"/>
              </a:rPr>
              <a:t>Intelligence Career Opportunities</a:t>
            </a:r>
            <a:r>
              <a:rPr lang="en-US" sz="1200" kern="1200" dirty="0" smtClean="0">
                <a:solidFill>
                  <a:schemeClr val="tx1"/>
                </a:solidFill>
                <a:effectLst/>
                <a:latin typeface="Arial" charset="0"/>
                <a:ea typeface="+mn-ea"/>
                <a:cs typeface="+mn-cs"/>
              </a:rPr>
              <a:t>.  All Defense Intelligence Components use the same human capital management system, so it makes it easier for employees to pursue opportunities seamlessly across in the Intelligence Community.  Employees also have the opportunity to compete for a Joint Duty Assignment (JDA) anywhere within the Intelligence Community.</a:t>
            </a:r>
          </a:p>
          <a:p>
            <a:pPr marL="0" indent="0">
              <a:buFontTx/>
              <a:buNone/>
            </a:pPr>
            <a:endParaRPr lang="en-US" sz="1200" kern="1200" dirty="0" smtClean="0">
              <a:solidFill>
                <a:schemeClr val="tx1"/>
              </a:solidFill>
              <a:effectLst/>
              <a:latin typeface="Arial" charset="0"/>
              <a:ea typeface="+mn-ea"/>
              <a:cs typeface="+mn-cs"/>
            </a:endParaRPr>
          </a:p>
          <a:p>
            <a:pPr>
              <a:buFont typeface="Wingdings" pitchFamily="2" charset="2"/>
              <a:buNone/>
              <a:defRPr/>
            </a:pPr>
            <a:endParaRPr lang="en-US" dirty="0" smtClean="0"/>
          </a:p>
          <a:p>
            <a:pPr>
              <a:defRPr/>
            </a:pPr>
            <a:r>
              <a:rPr lang="en-US" dirty="0" smtClean="0"/>
              <a:t>DCIPS enables Army military and civilian leaders to accomplish the mission of their respective commands by:</a:t>
            </a:r>
          </a:p>
          <a:p>
            <a:pPr marL="628650" lvl="1" indent="-171450">
              <a:buFont typeface="Arial" pitchFamily="34" charset="0"/>
              <a:buChar char="•"/>
              <a:defRPr/>
            </a:pPr>
            <a:r>
              <a:rPr lang="en-US" dirty="0" smtClean="0"/>
              <a:t>Establishing clear employee and manager roles and responsibilities and provides for continuous performance evaluation and improvement.</a:t>
            </a:r>
          </a:p>
          <a:p>
            <a:pPr marL="628650" lvl="1" indent="-171450">
              <a:buFont typeface="Arial" pitchFamily="34" charset="0"/>
              <a:buChar char="•"/>
              <a:defRPr/>
            </a:pPr>
            <a:r>
              <a:rPr lang="en-US" dirty="0" smtClean="0"/>
              <a:t>Creating a system of human capital policies and management practices that will make the Defense IC and Army Intelligence an attractive place to work and establish them as “employers of choice” for top talent.</a:t>
            </a:r>
          </a:p>
          <a:p>
            <a:pPr marL="628650" lvl="1" indent="-171450">
              <a:buFont typeface="Arial" pitchFamily="34" charset="0"/>
              <a:buChar char="•"/>
              <a:defRPr/>
            </a:pPr>
            <a:r>
              <a:rPr lang="en-US" dirty="0" smtClean="0"/>
              <a:t>Providing for planning training, education, and diverse assignments (such as Joint Duty Assignments) that supports retention and career development.</a:t>
            </a:r>
          </a:p>
          <a:p>
            <a:pPr marL="628650" lvl="1" indent="-171450">
              <a:buFont typeface="Arial" pitchFamily="34" charset="0"/>
              <a:buChar char="•"/>
              <a:defRPr/>
            </a:pPr>
            <a:r>
              <a:rPr lang="en-US" dirty="0" smtClean="0"/>
              <a:t>Developing policies and practices with consideration of the Director of National Intelligence (DNI) IC Human Capital Strategy. </a:t>
            </a:r>
            <a:r>
              <a:rPr lang="en-US" u="sng" dirty="0" smtClean="0">
                <a:hlinkClick r:id="rId3"/>
              </a:rPr>
              <a:t>http://www.dni.gov/DNIHumanCapitalStrategicPlan18October2006.pdf</a:t>
            </a:r>
            <a:endParaRPr lang="en-US" dirty="0" smtClean="0"/>
          </a:p>
          <a:p>
            <a:pPr marL="628650" lvl="1" indent="-171450">
              <a:buFont typeface="Arial" pitchFamily="34" charset="0"/>
              <a:buChar char="•"/>
              <a:defRPr/>
            </a:pPr>
            <a:r>
              <a:rPr lang="en-US" dirty="0" smtClean="0"/>
              <a:t>Maintaining a DCIPS workforce that meets high standards, sustains a culture of high performance and is recognized and rewarded (in both monetary and non-monetary ways) for their contributions in order to accomplish the Army’s mission. </a:t>
            </a:r>
          </a:p>
          <a:p>
            <a:pPr marL="171450" indent="-171450">
              <a:buFont typeface="Wingdings" pitchFamily="2" charset="2"/>
              <a:buChar char="§"/>
              <a:defRPr/>
            </a:pPr>
            <a:endParaRPr lang="en-US" dirty="0" smtClean="0"/>
          </a:p>
        </p:txBody>
      </p:sp>
      <p:sp>
        <p:nvSpPr>
          <p:cNvPr id="4" name="Slide Number Placeholder 3"/>
          <p:cNvSpPr>
            <a:spLocks noGrp="1"/>
          </p:cNvSpPr>
          <p:nvPr>
            <p:ph type="sldNum" sz="quarter" idx="5"/>
          </p:nvPr>
        </p:nvSpPr>
        <p:spPr/>
        <p:txBody>
          <a:bodyPr/>
          <a:lstStyle/>
          <a:p>
            <a:pPr>
              <a:defRPr/>
            </a:pPr>
            <a:fld id="{FE577584-B4B5-4971-8A55-C2907DD6EAF1}" type="slidenum">
              <a:rPr lang="en-US" smtClean="0"/>
              <a:pPr>
                <a:defRPr/>
              </a:pPr>
              <a:t>3</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6C57B43C-BCDA-41E9-B0C2-D1F4F115FEF6}" type="slidenum">
              <a:rPr lang="en-US" smtClean="0">
                <a:latin typeface="Arial" pitchFamily="34" charset="0"/>
              </a:rPr>
              <a:pPr>
                <a:defRPr/>
              </a:pPr>
              <a:t>4</a:t>
            </a:fld>
            <a:endParaRPr lang="en-US" dirty="0" smtClean="0">
              <a:latin typeface="Arial" pitchFamily="34" charset="0"/>
            </a:endParaRPr>
          </a:p>
        </p:txBody>
      </p:sp>
      <p:sp>
        <p:nvSpPr>
          <p:cNvPr id="34818" name="Rectangle 2"/>
          <p:cNvSpPr>
            <a:spLocks noGrp="1" noRot="1" noChangeAspect="1" noChangeArrowheads="1" noTextEdit="1"/>
          </p:cNvSpPr>
          <p:nvPr>
            <p:ph type="sldImg"/>
          </p:nvPr>
        </p:nvSpPr>
        <p:spPr>
          <a:ln/>
        </p:spPr>
      </p:sp>
      <p:sp>
        <p:nvSpPr>
          <p:cNvPr id="34819" name="Rectangle 3"/>
          <p:cNvSpPr>
            <a:spLocks noGrp="1" noChangeArrowheads="1"/>
          </p:cNvSpPr>
          <p:nvPr>
            <p:ph type="body" idx="1"/>
          </p:nvPr>
        </p:nvSpPr>
        <p:spPr>
          <a:noFill/>
          <a:ln/>
        </p:spPr>
        <p:txBody>
          <a:bodyPr/>
          <a:lstStyle/>
          <a:p>
            <a:pPr>
              <a:buFont typeface="Wingdings" pitchFamily="2" charset="2"/>
              <a:buNone/>
            </a:pPr>
            <a:r>
              <a:rPr lang="en-US" dirty="0" smtClean="0"/>
              <a:t>The Army converted to pay bands on 19 July 2009. (See the DCIPS evolution in the “About DCIPS” tab on the DCIPS website and in the backup slides of this brief.) While policies, guidance and training were made available to Army DCIPS employees, there were concerns about the quality, quantity and consistency of training and messaging, often varying by instructor, command and/or geographic location. </a:t>
            </a:r>
            <a:br>
              <a:rPr lang="en-US" dirty="0" smtClean="0"/>
            </a:br>
            <a:r>
              <a:rPr lang="en-US" dirty="0" smtClean="0"/>
              <a:t/>
            </a:r>
            <a:br>
              <a:rPr lang="en-US" dirty="0" smtClean="0"/>
            </a:br>
            <a:r>
              <a:rPr lang="en-US" dirty="0" smtClean="0"/>
              <a:t>In January 2010, the National Academy of Public Administration (NAPA) was engaged to conduct a review of DCIPS. The National Defense Authorization Act for Fiscal Year 2010 (NDAA FY2010) directed the review and at the same time suspended certain pay authorities, including the base‐pay setting portions related to performance until 31 December 2010. The NAPA report (link available at http://dcips.dtic.mil) was delivered in June 2010 and found that the design of DCIPS was fundamentally sound but implementation had been flawed. It addressed in detail DCIPS design, implementation and impact, and made 25 recommendations. </a:t>
            </a:r>
            <a:br>
              <a:rPr lang="en-US" dirty="0" smtClean="0"/>
            </a:br>
            <a:r>
              <a:rPr lang="en-US" dirty="0" smtClean="0"/>
              <a:t/>
            </a:r>
            <a:br>
              <a:rPr lang="en-US" dirty="0" smtClean="0"/>
            </a:br>
            <a:r>
              <a:rPr lang="en-US" dirty="0" smtClean="0"/>
              <a:t>On 3 August 2010, the SECDEF informed Congress that he had considered the NAPA findings and recommendations and would implement several of them, but that he would not accept their recommendation to move forward with implementation of the DCIPS policies linking employee base pay increases to performance in the Defense Intelligence Enterprise (except within the National Geospatial‐Intelligence Agency that had been operating under pay for performance for over a decade). As a result, the Army which had converted to the DCIPS a pay banded structure, would need to transition to a General Schedule–like grade structure overlaid onto the DCIPS policy framework. In his accompanying action plan, the SECDEF directed the implementation of the following NAPA recommendations: Complete and disseminate all DCIPS governing policies in the context of his decision. </a:t>
            </a:r>
          </a:p>
          <a:p>
            <a:endParaRPr lang="en-US" dirty="0" smtClean="0"/>
          </a:p>
          <a:p>
            <a:pPr marL="628650" lvl="1" indent="-171450">
              <a:buFont typeface="Wingdings" pitchFamily="2" charset="2"/>
              <a:buChar char="Ø"/>
            </a:pPr>
            <a:r>
              <a:rPr lang="en-US" dirty="0" smtClean="0"/>
              <a:t>Prepare and publish a comprehensive change management plan. </a:t>
            </a:r>
          </a:p>
          <a:p>
            <a:pPr marL="628650" lvl="1" indent="-171450">
              <a:buFont typeface="Wingdings" pitchFamily="2" charset="2"/>
              <a:buChar char="Ø"/>
            </a:pPr>
            <a:r>
              <a:rPr lang="en-US" dirty="0" smtClean="0"/>
              <a:t>Establish a Program Office within the office of the USD(I) (OUSD(I)) with overall responsibility for implementation of DCIPS within the Department of Defense. </a:t>
            </a:r>
          </a:p>
          <a:p>
            <a:pPr marL="628650" lvl="1" indent="-171450">
              <a:buFont typeface="Wingdings" pitchFamily="2" charset="2"/>
              <a:buChar char="Ø"/>
            </a:pPr>
            <a:r>
              <a:rPr lang="en-US" dirty="0" smtClean="0"/>
              <a:t>Address performance management. </a:t>
            </a:r>
          </a:p>
          <a:p>
            <a:pPr marL="628650" lvl="1" indent="-171450">
              <a:buFont typeface="Wingdings" pitchFamily="2" charset="2"/>
              <a:buChar char="Ø"/>
            </a:pPr>
            <a:r>
              <a:rPr lang="en-US" dirty="0" smtClean="0"/>
              <a:t>Conduct and assess equity analysis. </a:t>
            </a:r>
          </a:p>
          <a:p>
            <a:pPr marL="628650" lvl="1" indent="-171450">
              <a:buFont typeface="Wingdings" pitchFamily="2" charset="2"/>
              <a:buChar char="Ø"/>
            </a:pPr>
            <a:r>
              <a:rPr lang="en-US" dirty="0" smtClean="0"/>
              <a:t>Provide regularized oversight and reporting. </a:t>
            </a:r>
          </a:p>
          <a:p>
            <a:pPr marL="171450" lvl="2" indent="-171450" eaLnBrk="1" hangingPunct="1">
              <a:buFont typeface="Wingdings" pitchFamily="2" charset="2"/>
              <a:buChar char="§"/>
            </a:pPr>
            <a:endParaRPr lang="en-US" sz="1400" dirty="0" smtClean="0">
              <a:solidFill>
                <a:srgbClr val="081D54"/>
              </a:solidFill>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D6F67E2A-E994-4190-9F0B-33BD3DD2281A}" type="slidenum">
              <a:rPr lang="en-US" smtClean="0">
                <a:latin typeface="Arial" pitchFamily="34" charset="0"/>
              </a:rPr>
              <a:pPr>
                <a:defRPr/>
              </a:pPr>
              <a:t>5</a:t>
            </a:fld>
            <a:endParaRPr lang="en-US" dirty="0" smtClean="0">
              <a:latin typeface="Arial" pitchFamily="34" charset="0"/>
            </a:endParaRPr>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p:spPr>
        <p:txBody>
          <a:bodyPr/>
          <a:lstStyle/>
          <a:p>
            <a:pPr marL="171450" lvl="2" indent="-171450" eaLnBrk="1" hangingPunct="1">
              <a:buFont typeface="Wingdings" pitchFamily="2" charset="2"/>
              <a:buChar char="§"/>
            </a:pPr>
            <a:endParaRPr lang="en-US" dirty="0" smtClean="0"/>
          </a:p>
          <a:p>
            <a:pPr marL="171450" lvl="2" indent="-171450" algn="r" eaLnBrk="1" hangingPunct="1">
              <a:buFont typeface="Wingdings" pitchFamily="2" charset="2"/>
              <a:buChar char="§"/>
            </a:pPr>
            <a:r>
              <a:rPr lang="en-US" dirty="0" smtClean="0"/>
              <a:t>DCIPS and the DCIPS policies align to the Human Capital lifecycle as outlined on the DCIPS website: Structure, acquisition, compensation, evaluate and reward, sustainment, and separation. </a:t>
            </a:r>
          </a:p>
          <a:p>
            <a:pPr marL="171450" lvl="2" indent="-171450" algn="r" eaLnBrk="1" hangingPunct="1">
              <a:buFont typeface="Wingdings" pitchFamily="2" charset="2"/>
              <a:buChar char="§"/>
            </a:pPr>
            <a:r>
              <a:rPr lang="en-US" dirty="0" smtClean="0"/>
              <a:t>The Performance Management Special Closeout dates are targeted for March.  Exact dates will be established and communicated.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p:txBody>
          <a:bodyPr/>
          <a:lstStyle/>
          <a:p>
            <a:pPr>
              <a:defRPr/>
            </a:pPr>
            <a:fld id="{7DB35357-1110-4F9B-93AA-E2A2C703BB15}" type="slidenum">
              <a:rPr lang="en-US" smtClean="0">
                <a:latin typeface="Arial" pitchFamily="34" charset="0"/>
              </a:rPr>
              <a:pPr>
                <a:defRPr/>
              </a:pPr>
              <a:t>6</a:t>
            </a:fld>
            <a:endParaRPr lang="en-US" dirty="0" smtClean="0">
              <a:latin typeface="Arial" pitchFamily="34" charset="0"/>
            </a:endParaRPr>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p:spPr>
        <p:txBody>
          <a:bodyPr/>
          <a:lstStyle/>
          <a:p>
            <a:pPr marL="171450" lvl="2" indent="-171450" eaLnBrk="1" hangingPunct="1">
              <a:buFont typeface="Wingdings" pitchFamily="2" charset="2"/>
              <a:buChar char="§"/>
            </a:pPr>
            <a:r>
              <a:rPr lang="en-US" dirty="0" smtClean="0"/>
              <a:t>DCIPS and the DCIPS policies align to the Human Capital lifecycle as outlined on the DCIPS website: Structure, acquisition, compensation, evaluate and reward, sustainment, and separation. </a:t>
            </a:r>
          </a:p>
          <a:p>
            <a:pPr marL="171450" lvl="2" indent="-171450" eaLnBrk="1" hangingPunct="1">
              <a:buFont typeface="Wingdings" pitchFamily="2" charset="2"/>
              <a:buChar char="§"/>
            </a:pPr>
            <a:r>
              <a:rPr lang="en-US" dirty="0" smtClean="0"/>
              <a:t>The DCIPS Occupational Structure will remain and</a:t>
            </a:r>
            <a:r>
              <a:rPr lang="en-US" baseline="0" dirty="0" smtClean="0"/>
              <a:t> DCIPS </a:t>
            </a:r>
            <a:r>
              <a:rPr lang="en-US" baseline="0" smtClean="0"/>
              <a:t>grades will be added. </a:t>
            </a:r>
            <a:endParaRPr lang="en-US" smtClean="0"/>
          </a:p>
          <a:p>
            <a:pPr marL="171450" lvl="2" indent="-171450" eaLnBrk="1" hangingPunct="1">
              <a:buFont typeface="Wingdings" pitchFamily="2" charset="2"/>
              <a:buChar char="§"/>
            </a:pPr>
            <a:r>
              <a:rPr lang="en-US" dirty="0" smtClean="0"/>
              <a:t>The Performance Management Special Close out dates are targeted for March.  Exact date will be established an communicated.  </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Slide Image Placeholder 1"/>
          <p:cNvSpPr>
            <a:spLocks noGrp="1" noRot="1" noChangeAspect="1" noTextEdit="1"/>
          </p:cNvSpPr>
          <p:nvPr>
            <p:ph type="sldImg"/>
          </p:nvPr>
        </p:nvSpPr>
        <p:spPr>
          <a:ln/>
        </p:spPr>
      </p:sp>
      <p:sp>
        <p:nvSpPr>
          <p:cNvPr id="40962" name="Notes Placeholder 2"/>
          <p:cNvSpPr>
            <a:spLocks noGrp="1"/>
          </p:cNvSpPr>
          <p:nvPr>
            <p:ph type="body" idx="1"/>
          </p:nvPr>
        </p:nvSpPr>
        <p:spPr>
          <a:noFill/>
          <a:ln/>
        </p:spPr>
        <p:txBody>
          <a:bodyPr/>
          <a:lstStyle/>
          <a:p>
            <a:r>
              <a:rPr lang="en-US" smtClean="0"/>
              <a:t>The HQDA G-2 in collaboration with ASA(M&amp;RA), AG-1/CP, and CHRA has developed a transition strategy which was published in October 2011. You can find the details of the plan on the DCIPS website under the transition tab. </a:t>
            </a:r>
          </a:p>
        </p:txBody>
      </p:sp>
      <p:sp>
        <p:nvSpPr>
          <p:cNvPr id="4" name="Slide Number Placeholder 3"/>
          <p:cNvSpPr>
            <a:spLocks noGrp="1"/>
          </p:cNvSpPr>
          <p:nvPr>
            <p:ph type="sldNum" sz="quarter" idx="5"/>
          </p:nvPr>
        </p:nvSpPr>
        <p:spPr/>
        <p:txBody>
          <a:bodyPr/>
          <a:lstStyle/>
          <a:p>
            <a:pPr>
              <a:defRPr/>
            </a:pPr>
            <a:fld id="{E94F46BE-B4CB-4BC1-88EE-A43823142FE2}" type="slidenum">
              <a:rPr lang="en-US">
                <a:solidFill>
                  <a:prstClr val="black"/>
                </a:solidFill>
              </a:rPr>
              <a:pPr>
                <a:defRPr/>
              </a:pPr>
              <a:t>7</a:t>
            </a:fld>
            <a:endParaRPr lang="en-US" dirty="0">
              <a:solidFill>
                <a:prstClr val="black"/>
              </a:solidFill>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Slide Image Placeholder 1"/>
          <p:cNvSpPr>
            <a:spLocks noGrp="1" noRot="1" noChangeAspect="1" noTextEdit="1"/>
          </p:cNvSpPr>
          <p:nvPr>
            <p:ph type="sldImg"/>
          </p:nvPr>
        </p:nvSpPr>
        <p:spPr>
          <a:ln/>
        </p:spPr>
      </p:sp>
      <p:sp>
        <p:nvSpPr>
          <p:cNvPr id="45058" name="Notes Placeholder 2"/>
          <p:cNvSpPr>
            <a:spLocks noGrp="1"/>
          </p:cNvSpPr>
          <p:nvPr>
            <p:ph type="body" idx="1"/>
          </p:nvPr>
        </p:nvSpPr>
        <p:spPr>
          <a:noFill/>
          <a:ln/>
        </p:spPr>
        <p:txBody>
          <a:bodyPr/>
          <a:lstStyle/>
          <a:p>
            <a:pPr marL="171450" indent="-171450">
              <a:buFont typeface="Wingdings" pitchFamily="2" charset="2"/>
              <a:buChar char="§"/>
            </a:pPr>
            <a:r>
              <a:rPr lang="en-US" smtClean="0"/>
              <a:t>AP-V 2007 is critical to transition and we expect it to be published prior to March 2012.</a:t>
            </a:r>
          </a:p>
        </p:txBody>
      </p:sp>
      <p:sp>
        <p:nvSpPr>
          <p:cNvPr id="4" name="Slide Number Placeholder 3"/>
          <p:cNvSpPr>
            <a:spLocks noGrp="1"/>
          </p:cNvSpPr>
          <p:nvPr>
            <p:ph type="sldNum" sz="quarter" idx="5"/>
          </p:nvPr>
        </p:nvSpPr>
        <p:spPr/>
        <p:txBody>
          <a:bodyPr/>
          <a:lstStyle/>
          <a:p>
            <a:pPr>
              <a:defRPr/>
            </a:pPr>
            <a:fld id="{EEBD26AE-579F-4C9C-853A-9D52E5EE2F4A}" type="slidenum">
              <a:rPr lang="en-US" smtClean="0"/>
              <a:pPr>
                <a:defRPr/>
              </a:pPr>
              <a:t>8</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Slide Image Placeholder 1"/>
          <p:cNvSpPr>
            <a:spLocks noGrp="1" noRot="1" noChangeAspect="1" noTextEdit="1"/>
          </p:cNvSpPr>
          <p:nvPr>
            <p:ph type="sldImg"/>
          </p:nvPr>
        </p:nvSpPr>
        <p:spPr>
          <a:ln/>
        </p:spPr>
      </p:sp>
      <p:sp>
        <p:nvSpPr>
          <p:cNvPr id="43010"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CF842DC0-2CD8-4D51-AB7B-3F14C36A4C03}" type="slidenum">
              <a:rPr lang="en-US">
                <a:solidFill>
                  <a:prstClr val="black"/>
                </a:solidFill>
              </a:rPr>
              <a:pPr>
                <a:defRPr/>
              </a:pPr>
              <a:t>9</a:t>
            </a:fld>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Rectangle 3"/>
          <p:cNvSpPr>
            <a:spLocks noChangeArrowheads="1"/>
          </p:cNvSpPr>
          <p:nvPr userDrawn="1"/>
        </p:nvSpPr>
        <p:spPr bwMode="auto">
          <a:xfrm>
            <a:off x="457200" y="533400"/>
            <a:ext cx="8153400" cy="5791200"/>
          </a:xfrm>
          <a:prstGeom prst="rect">
            <a:avLst/>
          </a:prstGeom>
          <a:noFill/>
          <a:ln w="57150">
            <a:solidFill>
              <a:srgbClr val="081D54"/>
            </a:solidFill>
            <a:miter lim="800000"/>
            <a:headEnd/>
            <a:tailEnd/>
          </a:ln>
        </p:spPr>
        <p:txBody>
          <a:bodyPr wrap="none" anchor="ctr"/>
          <a:lstStyle/>
          <a:p>
            <a:pPr algn="ctr">
              <a:defRPr/>
            </a:pPr>
            <a:endParaRPr lang="en-US" dirty="0"/>
          </a:p>
        </p:txBody>
      </p:sp>
      <p:pic>
        <p:nvPicPr>
          <p:cNvPr id="5" name="Picture 9"/>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2662238" y="990600"/>
            <a:ext cx="3663950" cy="2057400"/>
          </a:xfrm>
          <a:prstGeom prst="rect">
            <a:avLst/>
          </a:prstGeom>
          <a:noFill/>
          <a:ln w="9525">
            <a:noFill/>
            <a:miter lim="800000"/>
            <a:headEnd/>
            <a:tailEnd/>
          </a:ln>
        </p:spPr>
      </p:pic>
      <p:sp>
        <p:nvSpPr>
          <p:cNvPr id="6" name="Text Box 12"/>
          <p:cNvSpPr txBox="1">
            <a:spLocks noChangeArrowheads="1"/>
          </p:cNvSpPr>
          <p:nvPr userDrawn="1"/>
        </p:nvSpPr>
        <p:spPr bwMode="auto">
          <a:xfrm>
            <a:off x="0" y="6521450"/>
            <a:ext cx="1681163" cy="336550"/>
          </a:xfrm>
          <a:prstGeom prst="rect">
            <a:avLst/>
          </a:prstGeom>
          <a:noFill/>
          <a:ln w="12700">
            <a:noFill/>
            <a:miter lim="800000"/>
            <a:headEnd/>
            <a:tailEnd/>
          </a:ln>
        </p:spPr>
        <p:txBody>
          <a:bodyPr wrap="none">
            <a:spAutoFit/>
          </a:bodyPr>
          <a:lstStyle/>
          <a:p>
            <a:pPr>
              <a:defRPr/>
            </a:pPr>
            <a:r>
              <a:rPr lang="en-US" sz="1600" b="1" dirty="0">
                <a:solidFill>
                  <a:srgbClr val="009900"/>
                </a:solidFill>
              </a:rPr>
              <a:t>UNCLASSIFIED</a:t>
            </a:r>
          </a:p>
        </p:txBody>
      </p:sp>
      <p:sp>
        <p:nvSpPr>
          <p:cNvPr id="7" name="Text Box 12"/>
          <p:cNvSpPr txBox="1">
            <a:spLocks noChangeArrowheads="1"/>
          </p:cNvSpPr>
          <p:nvPr userDrawn="1"/>
        </p:nvSpPr>
        <p:spPr bwMode="auto">
          <a:xfrm>
            <a:off x="7462838" y="0"/>
            <a:ext cx="1681162" cy="336550"/>
          </a:xfrm>
          <a:prstGeom prst="rect">
            <a:avLst/>
          </a:prstGeom>
          <a:noFill/>
          <a:ln w="12700">
            <a:noFill/>
            <a:miter lim="800000"/>
            <a:headEnd/>
            <a:tailEnd/>
          </a:ln>
        </p:spPr>
        <p:txBody>
          <a:bodyPr wrap="none">
            <a:spAutoFit/>
          </a:bodyPr>
          <a:lstStyle/>
          <a:p>
            <a:pPr>
              <a:defRPr/>
            </a:pPr>
            <a:r>
              <a:rPr lang="en-US" sz="1600" b="1" dirty="0">
                <a:solidFill>
                  <a:srgbClr val="009900"/>
                </a:solidFill>
              </a:rPr>
              <a:t>UNCLASSIFIED</a:t>
            </a:r>
          </a:p>
        </p:txBody>
      </p:sp>
      <p:pic>
        <p:nvPicPr>
          <p:cNvPr id="8" name="Picture 9" descr="DCIPS_blue_logo"/>
          <p:cNvPicPr>
            <a:picLocks noChangeAspect="1" noChangeArrowheads="1"/>
          </p:cNvPicPr>
          <p:nvPr userDrawn="1"/>
        </p:nvPicPr>
        <p:blipFill>
          <a:blip r:embed="rId3" cstate="print"/>
          <a:srcRect/>
          <a:stretch>
            <a:fillRect/>
          </a:stretch>
        </p:blipFill>
        <p:spPr bwMode="auto">
          <a:xfrm>
            <a:off x="3200400" y="4953000"/>
            <a:ext cx="2514600" cy="1266825"/>
          </a:xfrm>
          <a:prstGeom prst="rect">
            <a:avLst/>
          </a:prstGeom>
          <a:noFill/>
          <a:ln w="9525">
            <a:noFill/>
            <a:miter lim="800000"/>
            <a:headEnd/>
            <a:tailEnd/>
          </a:ln>
        </p:spPr>
      </p:pic>
      <p:sp>
        <p:nvSpPr>
          <p:cNvPr id="7170" name="Rectangle 2"/>
          <p:cNvSpPr>
            <a:spLocks noGrp="1" noChangeArrowheads="1"/>
          </p:cNvSpPr>
          <p:nvPr>
            <p:ph type="ctrTitle"/>
          </p:nvPr>
        </p:nvSpPr>
        <p:spPr>
          <a:xfrm>
            <a:off x="1143000" y="3200400"/>
            <a:ext cx="7010400" cy="1085850"/>
          </a:xfrm>
        </p:spPr>
        <p:txBody>
          <a:bodyPr/>
          <a:lstStyle>
            <a:lvl1pPr>
              <a:defRPr/>
            </a:lvl1pPr>
          </a:lstStyle>
          <a:p>
            <a:r>
              <a:rPr lang="en-US" dirty="0"/>
              <a:t>Click to edit Master title style</a:t>
            </a:r>
          </a:p>
        </p:txBody>
      </p:sp>
      <p:sp>
        <p:nvSpPr>
          <p:cNvPr id="7171" name="Rectangle 3"/>
          <p:cNvSpPr>
            <a:spLocks noGrp="1" noChangeArrowheads="1"/>
          </p:cNvSpPr>
          <p:nvPr>
            <p:ph type="subTitle" idx="1"/>
          </p:nvPr>
        </p:nvSpPr>
        <p:spPr>
          <a:xfrm>
            <a:off x="1371600" y="4495800"/>
            <a:ext cx="6400800" cy="685800"/>
          </a:xfrm>
        </p:spPr>
        <p:txBody>
          <a:bodyPr/>
          <a:lstStyle>
            <a:lvl1pPr marL="0" indent="0">
              <a:buFont typeface="Wingdings" pitchFamily="2" charset="2"/>
              <a:buNone/>
              <a:defRPr/>
            </a:lvl1pPr>
          </a:lstStyle>
          <a:p>
            <a:r>
              <a:rPr lang="en-US" dirty="0"/>
              <a:t>Click to edit Master subtitle style</a:t>
            </a:r>
          </a:p>
        </p:txBody>
      </p:sp>
      <p:sp>
        <p:nvSpPr>
          <p:cNvPr id="9" name="Rectangle 4"/>
          <p:cNvSpPr>
            <a:spLocks noGrp="1" noChangeArrowheads="1"/>
          </p:cNvSpPr>
          <p:nvPr>
            <p:ph type="dt" sz="half" idx="10"/>
          </p:nvPr>
        </p:nvSpPr>
        <p:spPr/>
        <p:txBody>
          <a:bodyPr/>
          <a:lstStyle>
            <a:lvl1pPr>
              <a:defRPr dirty="0">
                <a:solidFill>
                  <a:schemeClr val="tx1"/>
                </a:solidFill>
              </a:defRPr>
            </a:lvl1pPr>
          </a:lstStyle>
          <a:p>
            <a:pPr>
              <a:defRPr/>
            </a:pP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6" name="Rectangle 6"/>
          <p:cNvSpPr>
            <a:spLocks noGrp="1" noChangeArrowheads="1"/>
          </p:cNvSpPr>
          <p:nvPr>
            <p:ph type="sldNum" sz="quarter" idx="12"/>
          </p:nvPr>
        </p:nvSpPr>
        <p:spPr>
          <a:ln/>
        </p:spPr>
        <p:txBody>
          <a:bodyPr/>
          <a:lstStyle>
            <a:lvl1pPr>
              <a:defRPr/>
            </a:lvl1pPr>
          </a:lstStyle>
          <a:p>
            <a:pPr>
              <a:defRPr/>
            </a:pPr>
            <a:fld id="{116BBE0A-EDDF-42E8-8FBD-81B20261DA7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10350" y="182563"/>
            <a:ext cx="2076450" cy="5989637"/>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1000" y="182563"/>
            <a:ext cx="6076950" cy="598963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6" name="Rectangle 6"/>
          <p:cNvSpPr>
            <a:spLocks noGrp="1" noChangeArrowheads="1"/>
          </p:cNvSpPr>
          <p:nvPr>
            <p:ph type="sldNum" sz="quarter" idx="12"/>
          </p:nvPr>
        </p:nvSpPr>
        <p:spPr>
          <a:ln/>
        </p:spPr>
        <p:txBody>
          <a:bodyPr/>
          <a:lstStyle>
            <a:lvl1pPr>
              <a:defRPr/>
            </a:lvl1pPr>
          </a:lstStyle>
          <a:p>
            <a:pPr>
              <a:defRPr/>
            </a:pPr>
            <a:fld id="{BDBD7225-F1BC-4F6B-A47F-B27884A23EA4}"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976313" y="152400"/>
            <a:ext cx="7620000" cy="868363"/>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454150"/>
            <a:ext cx="4038600" cy="2257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454150"/>
            <a:ext cx="4038600" cy="2257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863975"/>
            <a:ext cx="4038600" cy="2257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863975"/>
            <a:ext cx="4038600" cy="22574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6"/>
          <p:cNvSpPr>
            <a:spLocks noGrp="1" noChangeArrowheads="1"/>
          </p:cNvSpPr>
          <p:nvPr>
            <p:ph type="sldNum" sz="quarter" idx="10"/>
          </p:nvPr>
        </p:nvSpPr>
        <p:spPr/>
        <p:txBody>
          <a:bodyPr/>
          <a:lstStyle>
            <a:lvl1pPr>
              <a:defRPr dirty="0"/>
            </a:lvl1pPr>
          </a:lstStyle>
          <a:p>
            <a:pPr>
              <a:defRPr/>
            </a:pPr>
            <a:endParaRPr lang="en-US"/>
          </a:p>
          <a:p>
            <a:pPr>
              <a:defRPr/>
            </a:pPr>
            <a:endParaRPr lang="en-US"/>
          </a:p>
          <a:p>
            <a:pPr>
              <a:defRPr/>
            </a:pPr>
            <a:fld id="{484C87C3-B5AE-4962-8723-2D55E0EF8E78}" type="slidenum">
              <a:rPr lang="en-US"/>
              <a:pPr>
                <a:defRPr/>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PRE-DECISIONAL</a:t>
            </a:r>
          </a:p>
        </p:txBody>
      </p:sp>
      <p:sp>
        <p:nvSpPr>
          <p:cNvPr id="6" name="Slide Number Placeholder 5"/>
          <p:cNvSpPr>
            <a:spLocks noGrp="1"/>
          </p:cNvSpPr>
          <p:nvPr>
            <p:ph type="sldNum" sz="quarter" idx="12"/>
          </p:nvPr>
        </p:nvSpPr>
        <p:spPr/>
        <p:txBody>
          <a:bodyPr/>
          <a:lstStyle>
            <a:lvl1pPr>
              <a:defRPr/>
            </a:lvl1pPr>
          </a:lstStyle>
          <a:p>
            <a:pPr>
              <a:defRPr/>
            </a:pPr>
            <a:fld id="{66259FE5-0707-403A-BC8B-AC95A77D661F}"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PRE-DECISIONAL</a:t>
            </a:r>
          </a:p>
        </p:txBody>
      </p:sp>
      <p:sp>
        <p:nvSpPr>
          <p:cNvPr id="6" name="Slide Number Placeholder 5"/>
          <p:cNvSpPr>
            <a:spLocks noGrp="1"/>
          </p:cNvSpPr>
          <p:nvPr>
            <p:ph type="sldNum" sz="quarter" idx="12"/>
          </p:nvPr>
        </p:nvSpPr>
        <p:spPr/>
        <p:txBody>
          <a:bodyPr/>
          <a:lstStyle>
            <a:lvl1pPr>
              <a:defRPr/>
            </a:lvl1pPr>
          </a:lstStyle>
          <a:p>
            <a:pPr>
              <a:defRPr/>
            </a:pPr>
            <a:fld id="{7C6A6926-C7ED-4696-A850-D14215ACF022}" type="slidenum">
              <a:rPr lang="en-US"/>
              <a:pPr>
                <a:defRPr/>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PRE-DECISIONAL</a:t>
            </a:r>
          </a:p>
        </p:txBody>
      </p:sp>
      <p:sp>
        <p:nvSpPr>
          <p:cNvPr id="6" name="Slide Number Placeholder 5"/>
          <p:cNvSpPr>
            <a:spLocks noGrp="1"/>
          </p:cNvSpPr>
          <p:nvPr>
            <p:ph type="sldNum" sz="quarter" idx="12"/>
          </p:nvPr>
        </p:nvSpPr>
        <p:spPr/>
        <p:txBody>
          <a:bodyPr/>
          <a:lstStyle>
            <a:lvl1pPr>
              <a:defRPr/>
            </a:lvl1pPr>
          </a:lstStyle>
          <a:p>
            <a:pPr>
              <a:defRPr/>
            </a:pPr>
            <a:fld id="{AE83F435-F67D-4072-8FA5-47B3EF9029B4}" type="slidenum">
              <a:rPr lang="en-US"/>
              <a:pPr>
                <a:defRPr/>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PRE-DECISIONAL</a:t>
            </a:r>
          </a:p>
        </p:txBody>
      </p:sp>
      <p:sp>
        <p:nvSpPr>
          <p:cNvPr id="7" name="Slide Number Placeholder 5"/>
          <p:cNvSpPr>
            <a:spLocks noGrp="1"/>
          </p:cNvSpPr>
          <p:nvPr>
            <p:ph type="sldNum" sz="quarter" idx="12"/>
          </p:nvPr>
        </p:nvSpPr>
        <p:spPr/>
        <p:txBody>
          <a:bodyPr/>
          <a:lstStyle>
            <a:lvl1pPr>
              <a:defRPr/>
            </a:lvl1pPr>
          </a:lstStyle>
          <a:p>
            <a:pPr>
              <a:defRPr/>
            </a:pPr>
            <a:fld id="{9AE47D4B-5A92-4633-B3DC-0AB6EE67A94C}" type="slidenum">
              <a:rPr lang="en-US"/>
              <a:pPr>
                <a:defRPr/>
              </a:pPr>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endParaRPr lang="en-US"/>
          </a:p>
        </p:txBody>
      </p:sp>
      <p:sp>
        <p:nvSpPr>
          <p:cNvPr id="8" name="Footer Placeholder 4"/>
          <p:cNvSpPr>
            <a:spLocks noGrp="1"/>
          </p:cNvSpPr>
          <p:nvPr>
            <p:ph type="ftr" sz="quarter" idx="11"/>
          </p:nvPr>
        </p:nvSpPr>
        <p:spPr/>
        <p:txBody>
          <a:bodyPr/>
          <a:lstStyle>
            <a:lvl1pPr>
              <a:defRPr/>
            </a:lvl1pPr>
          </a:lstStyle>
          <a:p>
            <a:pPr>
              <a:defRPr/>
            </a:pPr>
            <a:r>
              <a:rPr lang="en-US"/>
              <a:t>PRE-DECISIONAL</a:t>
            </a:r>
          </a:p>
        </p:txBody>
      </p:sp>
      <p:sp>
        <p:nvSpPr>
          <p:cNvPr id="9" name="Slide Number Placeholder 5"/>
          <p:cNvSpPr>
            <a:spLocks noGrp="1"/>
          </p:cNvSpPr>
          <p:nvPr>
            <p:ph type="sldNum" sz="quarter" idx="12"/>
          </p:nvPr>
        </p:nvSpPr>
        <p:spPr/>
        <p:txBody>
          <a:bodyPr/>
          <a:lstStyle>
            <a:lvl1pPr>
              <a:defRPr/>
            </a:lvl1pPr>
          </a:lstStyle>
          <a:p>
            <a:pPr>
              <a:defRPr/>
            </a:pPr>
            <a:fld id="{00DC3482-6D0A-4C0D-B316-E9EDBC040128}" type="slidenum">
              <a:rPr lang="en-US"/>
              <a:pPr>
                <a:defRPr/>
              </a:pPr>
              <a:t>‹#›</a:t>
            </a:fld>
            <a:endParaRPr lang="en-US"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endParaRPr lang="en-US"/>
          </a:p>
        </p:txBody>
      </p:sp>
      <p:sp>
        <p:nvSpPr>
          <p:cNvPr id="4" name="Footer Placeholder 4"/>
          <p:cNvSpPr>
            <a:spLocks noGrp="1"/>
          </p:cNvSpPr>
          <p:nvPr>
            <p:ph type="ftr" sz="quarter" idx="11"/>
          </p:nvPr>
        </p:nvSpPr>
        <p:spPr/>
        <p:txBody>
          <a:bodyPr/>
          <a:lstStyle>
            <a:lvl1pPr>
              <a:defRPr/>
            </a:lvl1pPr>
          </a:lstStyle>
          <a:p>
            <a:pPr>
              <a:defRPr/>
            </a:pPr>
            <a:r>
              <a:rPr lang="en-US"/>
              <a:t>PRE-DECISIONAL</a:t>
            </a:r>
          </a:p>
        </p:txBody>
      </p:sp>
      <p:sp>
        <p:nvSpPr>
          <p:cNvPr id="5" name="Slide Number Placeholder 5"/>
          <p:cNvSpPr>
            <a:spLocks noGrp="1"/>
          </p:cNvSpPr>
          <p:nvPr>
            <p:ph type="sldNum" sz="quarter" idx="12"/>
          </p:nvPr>
        </p:nvSpPr>
        <p:spPr/>
        <p:txBody>
          <a:bodyPr/>
          <a:lstStyle>
            <a:lvl1pPr>
              <a:defRPr/>
            </a:lvl1pPr>
          </a:lstStyle>
          <a:p>
            <a:pPr>
              <a:defRPr/>
            </a:pPr>
            <a:fld id="{C29884E7-8DC1-47B4-99C7-6E8405444DD1}" type="slidenum">
              <a:rPr lang="en-US"/>
              <a:pPr>
                <a:defRPr/>
              </a:pPr>
              <a:t>‹#›</a:t>
            </a:fld>
            <a:endParaRPr lang="en-US" dirty="0"/>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endParaRPr lang="en-US"/>
          </a:p>
        </p:txBody>
      </p:sp>
      <p:sp>
        <p:nvSpPr>
          <p:cNvPr id="3" name="Footer Placeholder 4"/>
          <p:cNvSpPr>
            <a:spLocks noGrp="1"/>
          </p:cNvSpPr>
          <p:nvPr>
            <p:ph type="ftr" sz="quarter" idx="11"/>
          </p:nvPr>
        </p:nvSpPr>
        <p:spPr/>
        <p:txBody>
          <a:bodyPr/>
          <a:lstStyle>
            <a:lvl1pPr>
              <a:defRPr/>
            </a:lvl1pPr>
          </a:lstStyle>
          <a:p>
            <a:pPr>
              <a:defRPr/>
            </a:pPr>
            <a:r>
              <a:rPr lang="en-US"/>
              <a:t>PRE-DECISIONAL</a:t>
            </a:r>
          </a:p>
        </p:txBody>
      </p:sp>
      <p:sp>
        <p:nvSpPr>
          <p:cNvPr id="4" name="Slide Number Placeholder 5"/>
          <p:cNvSpPr>
            <a:spLocks noGrp="1"/>
          </p:cNvSpPr>
          <p:nvPr>
            <p:ph type="sldNum" sz="quarter" idx="12"/>
          </p:nvPr>
        </p:nvSpPr>
        <p:spPr/>
        <p:txBody>
          <a:bodyPr/>
          <a:lstStyle>
            <a:lvl1pPr>
              <a:defRPr/>
            </a:lvl1pPr>
          </a:lstStyle>
          <a:p>
            <a:pPr>
              <a:defRPr/>
            </a:pPr>
            <a:fld id="{B12A8EF1-FD76-470E-AF42-F98BF792C68A}"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9"/>
          <p:cNvPicPr>
            <a:picLocks noChangeAspect="1" noChangeArrowheads="1"/>
          </p:cNvPicPr>
          <p:nvPr userDrawn="1"/>
        </p:nvPicPr>
        <p:blipFill>
          <a:blip r:embed="rId2" cstate="print">
            <a:clrChange>
              <a:clrFrom>
                <a:srgbClr val="FFFFFF"/>
              </a:clrFrom>
              <a:clrTo>
                <a:srgbClr val="FFFFFF">
                  <a:alpha val="0"/>
                </a:srgbClr>
              </a:clrTo>
            </a:clrChange>
          </a:blip>
          <a:srcRect/>
          <a:stretch>
            <a:fillRect/>
          </a:stretch>
        </p:blipFill>
        <p:spPr bwMode="auto">
          <a:xfrm>
            <a:off x="141288" y="304800"/>
            <a:ext cx="1535112" cy="914400"/>
          </a:xfrm>
          <a:prstGeom prst="rect">
            <a:avLst/>
          </a:prstGeom>
          <a:noFill/>
          <a:ln w="9525">
            <a:noFill/>
            <a:miter lim="800000"/>
            <a:headEnd/>
            <a:tailEnd/>
          </a:ln>
        </p:spPr>
      </p:pic>
      <p:sp>
        <p:nvSpPr>
          <p:cNvPr id="5" name="Text Box 12"/>
          <p:cNvSpPr txBox="1">
            <a:spLocks noChangeArrowheads="1"/>
          </p:cNvSpPr>
          <p:nvPr userDrawn="1"/>
        </p:nvSpPr>
        <p:spPr bwMode="auto">
          <a:xfrm>
            <a:off x="7462838" y="0"/>
            <a:ext cx="1681162" cy="336550"/>
          </a:xfrm>
          <a:prstGeom prst="rect">
            <a:avLst/>
          </a:prstGeom>
          <a:noFill/>
          <a:ln w="12700">
            <a:noFill/>
            <a:miter lim="800000"/>
            <a:headEnd/>
            <a:tailEnd/>
          </a:ln>
        </p:spPr>
        <p:txBody>
          <a:bodyPr wrap="none">
            <a:spAutoFit/>
          </a:bodyPr>
          <a:lstStyle/>
          <a:p>
            <a:pPr>
              <a:defRPr/>
            </a:pPr>
            <a:r>
              <a:rPr lang="en-US" sz="1600" b="1" dirty="0">
                <a:solidFill>
                  <a:srgbClr val="009900"/>
                </a:solidFill>
              </a:rPr>
              <a:t>UNCLASSIFIED</a:t>
            </a:r>
          </a:p>
        </p:txBody>
      </p:sp>
      <p:sp>
        <p:nvSpPr>
          <p:cNvPr id="6" name="Text Box 12"/>
          <p:cNvSpPr txBox="1">
            <a:spLocks noChangeArrowheads="1"/>
          </p:cNvSpPr>
          <p:nvPr userDrawn="1"/>
        </p:nvSpPr>
        <p:spPr bwMode="auto">
          <a:xfrm>
            <a:off x="0" y="6521450"/>
            <a:ext cx="1681163" cy="336550"/>
          </a:xfrm>
          <a:prstGeom prst="rect">
            <a:avLst/>
          </a:prstGeom>
          <a:noFill/>
          <a:ln w="12700">
            <a:noFill/>
            <a:miter lim="800000"/>
            <a:headEnd/>
            <a:tailEnd/>
          </a:ln>
        </p:spPr>
        <p:txBody>
          <a:bodyPr wrap="none">
            <a:spAutoFit/>
          </a:bodyPr>
          <a:lstStyle/>
          <a:p>
            <a:pPr>
              <a:defRPr/>
            </a:pPr>
            <a:r>
              <a:rPr lang="en-US" sz="1600" b="1" dirty="0">
                <a:solidFill>
                  <a:srgbClr val="009900"/>
                </a:solidFill>
              </a:rPr>
              <a:t>UNCLASSIFIED</a:t>
            </a:r>
          </a:p>
        </p:txBody>
      </p:sp>
      <p:sp>
        <p:nvSpPr>
          <p:cNvPr id="2" name="Title 1"/>
          <p:cNvSpPr>
            <a:spLocks noGrp="1"/>
          </p:cNvSpPr>
          <p:nvPr>
            <p:ph type="title"/>
          </p:nvPr>
        </p:nvSpPr>
        <p:spPr>
          <a:xfrm>
            <a:off x="1752600" y="182563"/>
            <a:ext cx="5486400" cy="1112837"/>
          </a:xfrm>
        </p:spPr>
        <p:txBody>
          <a:bodyPr/>
          <a:lstStyle>
            <a:lvl1pPr>
              <a:defRPr sz="3200"/>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800"/>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4"/>
          <p:cNvSpPr>
            <a:spLocks noGrp="1" noChangeArrowheads="1"/>
          </p:cNvSpPr>
          <p:nvPr>
            <p:ph type="dt" sz="half" idx="10"/>
          </p:nvPr>
        </p:nvSpPr>
        <p:spPr/>
        <p:txBody>
          <a:bodyPr/>
          <a:lstStyle>
            <a:lvl1pPr>
              <a:defRPr dirty="0"/>
            </a:lvl1pPr>
          </a:lstStyle>
          <a:p>
            <a:pPr>
              <a:defRPr/>
            </a:pPr>
            <a:endParaRPr lang="en-US"/>
          </a:p>
        </p:txBody>
      </p:sp>
      <p:sp>
        <p:nvSpPr>
          <p:cNvPr id="8" name="Rectangle 5"/>
          <p:cNvSpPr>
            <a:spLocks noGrp="1" noChangeArrowheads="1"/>
          </p:cNvSpPr>
          <p:nvPr>
            <p:ph type="ftr" sz="quarter" idx="11"/>
          </p:nvPr>
        </p:nvSpPr>
        <p:spPr/>
        <p:txBody>
          <a:bodyPr/>
          <a:lstStyle>
            <a:lvl1pPr>
              <a:defRPr dirty="0"/>
            </a:lvl1pPr>
          </a:lstStyle>
          <a:p>
            <a:pPr>
              <a:defRPr/>
            </a:pPr>
            <a:r>
              <a:rPr lang="en-US"/>
              <a:t>PRE-DECISIONAL</a:t>
            </a:r>
          </a:p>
        </p:txBody>
      </p:sp>
      <p:sp>
        <p:nvSpPr>
          <p:cNvPr id="9" name="Rectangle 6"/>
          <p:cNvSpPr>
            <a:spLocks noGrp="1" noChangeArrowheads="1"/>
          </p:cNvSpPr>
          <p:nvPr>
            <p:ph type="sldNum" sz="quarter" idx="12"/>
          </p:nvPr>
        </p:nvSpPr>
        <p:spPr>
          <a:xfrm>
            <a:off x="7010400" y="6537325"/>
            <a:ext cx="2133600" cy="320675"/>
          </a:xfrm>
        </p:spPr>
        <p:txBody>
          <a:bodyPr/>
          <a:lstStyle>
            <a:lvl1pPr>
              <a:defRPr/>
            </a:lvl1pPr>
          </a:lstStyle>
          <a:p>
            <a:pPr>
              <a:defRPr/>
            </a:pPr>
            <a:fld id="{82C5D7A8-05B3-4CF4-926F-8F5435FA0A01}" type="slidenum">
              <a:rPr lang="en-US"/>
              <a:pPr>
                <a:defRPr/>
              </a:pPr>
              <a:t>‹#›</a:t>
            </a:fld>
            <a:endParaRPr lang="en-US" dirty="0"/>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PRE-DECISIONAL</a:t>
            </a:r>
          </a:p>
        </p:txBody>
      </p:sp>
      <p:sp>
        <p:nvSpPr>
          <p:cNvPr id="7" name="Slide Number Placeholder 5"/>
          <p:cNvSpPr>
            <a:spLocks noGrp="1"/>
          </p:cNvSpPr>
          <p:nvPr>
            <p:ph type="sldNum" sz="quarter" idx="12"/>
          </p:nvPr>
        </p:nvSpPr>
        <p:spPr/>
        <p:txBody>
          <a:bodyPr/>
          <a:lstStyle>
            <a:lvl1pPr>
              <a:defRPr/>
            </a:lvl1pPr>
          </a:lstStyle>
          <a:p>
            <a:pPr>
              <a:defRPr/>
            </a:pPr>
            <a:fld id="{8E5C5B63-29E0-44C9-AA3F-B3F3AE3577F0}" type="slidenum">
              <a:rPr lang="en-US"/>
              <a:pPr>
                <a:defRPr/>
              </a:pPr>
              <a:t>‹#›</a:t>
            </a:fld>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endParaRPr lang="en-US"/>
          </a:p>
        </p:txBody>
      </p:sp>
      <p:sp>
        <p:nvSpPr>
          <p:cNvPr id="6" name="Footer Placeholder 4"/>
          <p:cNvSpPr>
            <a:spLocks noGrp="1"/>
          </p:cNvSpPr>
          <p:nvPr>
            <p:ph type="ftr" sz="quarter" idx="11"/>
          </p:nvPr>
        </p:nvSpPr>
        <p:spPr/>
        <p:txBody>
          <a:bodyPr/>
          <a:lstStyle>
            <a:lvl1pPr>
              <a:defRPr/>
            </a:lvl1pPr>
          </a:lstStyle>
          <a:p>
            <a:pPr>
              <a:defRPr/>
            </a:pPr>
            <a:r>
              <a:rPr lang="en-US"/>
              <a:t>PRE-DECISIONAL</a:t>
            </a:r>
          </a:p>
        </p:txBody>
      </p:sp>
      <p:sp>
        <p:nvSpPr>
          <p:cNvPr id="7" name="Slide Number Placeholder 5"/>
          <p:cNvSpPr>
            <a:spLocks noGrp="1"/>
          </p:cNvSpPr>
          <p:nvPr>
            <p:ph type="sldNum" sz="quarter" idx="12"/>
          </p:nvPr>
        </p:nvSpPr>
        <p:spPr/>
        <p:txBody>
          <a:bodyPr/>
          <a:lstStyle>
            <a:lvl1pPr>
              <a:defRPr/>
            </a:lvl1pPr>
          </a:lstStyle>
          <a:p>
            <a:pPr>
              <a:defRPr/>
            </a:pPr>
            <a:fld id="{958BDA6C-1966-4F0E-90EB-D3F202A42813}" type="slidenum">
              <a:rPr lang="en-US"/>
              <a:pPr>
                <a:defRPr/>
              </a:pPr>
              <a:t>‹#›</a:t>
            </a:fld>
            <a:endParaRPr lang="en-US" dirty="0"/>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PRE-DECISIONAL</a:t>
            </a:r>
          </a:p>
        </p:txBody>
      </p:sp>
      <p:sp>
        <p:nvSpPr>
          <p:cNvPr id="6" name="Slide Number Placeholder 5"/>
          <p:cNvSpPr>
            <a:spLocks noGrp="1"/>
          </p:cNvSpPr>
          <p:nvPr>
            <p:ph type="sldNum" sz="quarter" idx="12"/>
          </p:nvPr>
        </p:nvSpPr>
        <p:spPr/>
        <p:txBody>
          <a:bodyPr/>
          <a:lstStyle>
            <a:lvl1pPr>
              <a:defRPr/>
            </a:lvl1pPr>
          </a:lstStyle>
          <a:p>
            <a:pPr>
              <a:defRPr/>
            </a:pPr>
            <a:fld id="{0F91DE62-B057-4766-95DD-3A08565ACEC5}" type="slidenum">
              <a:rPr lang="en-US"/>
              <a:pPr>
                <a:defRPr/>
              </a:pPr>
              <a:t>‹#›</a:t>
            </a:fld>
            <a:endParaRPr lang="en-US" dirty="0"/>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endParaRPr lang="en-US"/>
          </a:p>
        </p:txBody>
      </p:sp>
      <p:sp>
        <p:nvSpPr>
          <p:cNvPr id="5" name="Footer Placeholder 4"/>
          <p:cNvSpPr>
            <a:spLocks noGrp="1"/>
          </p:cNvSpPr>
          <p:nvPr>
            <p:ph type="ftr" sz="quarter" idx="11"/>
          </p:nvPr>
        </p:nvSpPr>
        <p:spPr/>
        <p:txBody>
          <a:bodyPr/>
          <a:lstStyle>
            <a:lvl1pPr>
              <a:defRPr/>
            </a:lvl1pPr>
          </a:lstStyle>
          <a:p>
            <a:pPr>
              <a:defRPr/>
            </a:pPr>
            <a:r>
              <a:rPr lang="en-US"/>
              <a:t>PRE-DECISIONAL</a:t>
            </a:r>
          </a:p>
        </p:txBody>
      </p:sp>
      <p:sp>
        <p:nvSpPr>
          <p:cNvPr id="6" name="Slide Number Placeholder 5"/>
          <p:cNvSpPr>
            <a:spLocks noGrp="1"/>
          </p:cNvSpPr>
          <p:nvPr>
            <p:ph type="sldNum" sz="quarter" idx="12"/>
          </p:nvPr>
        </p:nvSpPr>
        <p:spPr/>
        <p:txBody>
          <a:bodyPr/>
          <a:lstStyle>
            <a:lvl1pPr>
              <a:defRPr/>
            </a:lvl1pPr>
          </a:lstStyle>
          <a:p>
            <a:pPr>
              <a:defRPr/>
            </a:pPr>
            <a:fld id="{93FFBD09-1A6D-4642-9A69-1F5B7600CBFC}"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6" name="Rectangle 6"/>
          <p:cNvSpPr>
            <a:spLocks noGrp="1" noChangeArrowheads="1"/>
          </p:cNvSpPr>
          <p:nvPr>
            <p:ph type="sldNum" sz="quarter" idx="12"/>
          </p:nvPr>
        </p:nvSpPr>
        <p:spPr>
          <a:ln/>
        </p:spPr>
        <p:txBody>
          <a:bodyPr/>
          <a:lstStyle>
            <a:lvl1pPr>
              <a:defRPr/>
            </a:lvl1pPr>
          </a:lstStyle>
          <a:p>
            <a:pPr>
              <a:defRPr/>
            </a:pPr>
            <a:fld id="{66011413-FC7A-46DC-B6B8-820E11BBE3E8}"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Click to edit Master title style</a:t>
            </a:r>
            <a:endParaRPr lang="en-US" dirty="0"/>
          </a:p>
        </p:txBody>
      </p:sp>
      <p:sp>
        <p:nvSpPr>
          <p:cNvPr id="3" name="Content Placeholder 2"/>
          <p:cNvSpPr>
            <a:spLocks noGrp="1"/>
          </p:cNvSpPr>
          <p:nvPr>
            <p:ph sz="half" idx="1"/>
          </p:nvPr>
        </p:nvSpPr>
        <p:spPr>
          <a:xfrm>
            <a:off x="457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76400"/>
            <a:ext cx="4038600" cy="4495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p:txBody>
          <a:bodyPr/>
          <a:lstStyle>
            <a:lvl1pPr>
              <a:defRPr dirty="0"/>
            </a:lvl1pPr>
          </a:lstStyle>
          <a:p>
            <a:pPr>
              <a:defRPr/>
            </a:pPr>
            <a:endParaRPr lang="en-US"/>
          </a:p>
        </p:txBody>
      </p:sp>
      <p:sp>
        <p:nvSpPr>
          <p:cNvPr id="6" name="Rectangle 5"/>
          <p:cNvSpPr>
            <a:spLocks noGrp="1" noChangeArrowheads="1"/>
          </p:cNvSpPr>
          <p:nvPr>
            <p:ph type="sldNum" sz="quarter" idx="11"/>
          </p:nvPr>
        </p:nvSpPr>
        <p:spPr/>
        <p:txBody>
          <a:bodyPr/>
          <a:lstStyle>
            <a:lvl1pPr>
              <a:defRPr/>
            </a:lvl1pPr>
          </a:lstStyle>
          <a:p>
            <a:pPr>
              <a:defRPr/>
            </a:pPr>
            <a:fld id="{FE0BB720-1793-4E8B-AD6A-D54EE71F66CA}"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9" name="Rectangle 6"/>
          <p:cNvSpPr>
            <a:spLocks noGrp="1" noChangeArrowheads="1"/>
          </p:cNvSpPr>
          <p:nvPr>
            <p:ph type="sldNum" sz="quarter" idx="12"/>
          </p:nvPr>
        </p:nvSpPr>
        <p:spPr>
          <a:ln/>
        </p:spPr>
        <p:txBody>
          <a:bodyPr/>
          <a:lstStyle>
            <a:lvl1pPr>
              <a:defRPr/>
            </a:lvl1pPr>
          </a:lstStyle>
          <a:p>
            <a:pPr>
              <a:defRPr/>
            </a:pPr>
            <a:fld id="{B3E1B23D-377E-4348-A0F4-6CB83A52620F}"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Rectangle 5"/>
          <p:cNvSpPr txBox="1">
            <a:spLocks noChangeArrowheads="1"/>
          </p:cNvSpPr>
          <p:nvPr userDrawn="1"/>
        </p:nvSpPr>
        <p:spPr bwMode="auto">
          <a:xfrm>
            <a:off x="3124200" y="0"/>
            <a:ext cx="2895600" cy="476250"/>
          </a:xfrm>
          <a:prstGeom prst="rect">
            <a:avLst/>
          </a:prstGeom>
          <a:noFill/>
          <a:ln w="9525">
            <a:noFill/>
            <a:miter lim="800000"/>
            <a:headEnd/>
            <a:tailEnd/>
          </a:ln>
          <a:effectLst/>
        </p:spPr>
        <p:txBody>
          <a:bodyPr/>
          <a:lstStyle>
            <a:lvl1pPr>
              <a:defRPr/>
            </a:lvl1pPr>
          </a:lstStyle>
          <a:p>
            <a:pPr algn="ctr">
              <a:defRPr/>
            </a:pPr>
            <a:r>
              <a:rPr lang="en-US" sz="1400" dirty="0" smtClean="0">
                <a:solidFill>
                  <a:srgbClr val="003366"/>
                </a:solidFill>
                <a:cs typeface="+mn-cs"/>
              </a:rPr>
              <a:t>PRE-DECISIONAL</a:t>
            </a:r>
            <a:endParaRPr lang="en-US" sz="1400" dirty="0">
              <a:solidFill>
                <a:srgbClr val="003366"/>
              </a:solidFill>
              <a:cs typeface="+mn-cs"/>
            </a:endParaRPr>
          </a:p>
        </p:txBody>
      </p:sp>
      <p:sp>
        <p:nvSpPr>
          <p:cNvPr id="2" name="Title 1"/>
          <p:cNvSpPr>
            <a:spLocks noGrp="1"/>
          </p:cNvSpPr>
          <p:nvPr>
            <p:ph type="title"/>
          </p:nvPr>
        </p:nvSpPr>
        <p:spPr/>
        <p:txBody>
          <a:bodyPr/>
          <a:lstStyle/>
          <a:p>
            <a:r>
              <a:rPr lang="en-US" smtClean="0"/>
              <a:t>Click to edit Master title style</a:t>
            </a:r>
            <a:endParaRPr lang="en-US"/>
          </a:p>
        </p:txBody>
      </p:sp>
      <p:sp>
        <p:nvSpPr>
          <p:cNvPr id="4" name="Rectangle 4"/>
          <p:cNvSpPr>
            <a:spLocks noGrp="1" noChangeArrowheads="1"/>
          </p:cNvSpPr>
          <p:nvPr>
            <p:ph type="dt" sz="half" idx="10"/>
          </p:nvPr>
        </p:nvSpPr>
        <p:spPr/>
        <p:txBody>
          <a:bodyPr/>
          <a:lstStyle>
            <a:lvl1pPr>
              <a:defRPr dirty="0"/>
            </a:lvl1pPr>
          </a:lstStyle>
          <a:p>
            <a:pPr>
              <a:defRPr/>
            </a:pPr>
            <a:endParaRPr lang="en-US"/>
          </a:p>
        </p:txBody>
      </p:sp>
      <p:sp>
        <p:nvSpPr>
          <p:cNvPr id="5" name="Rectangle 5"/>
          <p:cNvSpPr>
            <a:spLocks noGrp="1" noChangeArrowheads="1"/>
          </p:cNvSpPr>
          <p:nvPr>
            <p:ph type="ftr" sz="quarter" idx="11"/>
          </p:nvPr>
        </p:nvSpPr>
        <p:spPr/>
        <p:txBody>
          <a:bodyPr/>
          <a:lstStyle>
            <a:lvl1pPr>
              <a:defRPr dirty="0"/>
            </a:lvl1pPr>
          </a:lstStyle>
          <a:p>
            <a:pPr>
              <a:defRPr/>
            </a:pPr>
            <a:r>
              <a:rPr lang="en-US"/>
              <a:t>PRE-DECISIONAL</a:t>
            </a:r>
          </a:p>
        </p:txBody>
      </p:sp>
      <p:sp>
        <p:nvSpPr>
          <p:cNvPr id="6" name="Rectangle 6"/>
          <p:cNvSpPr>
            <a:spLocks noGrp="1" noChangeArrowheads="1"/>
          </p:cNvSpPr>
          <p:nvPr>
            <p:ph type="sldNum" sz="quarter" idx="12"/>
          </p:nvPr>
        </p:nvSpPr>
        <p:spPr/>
        <p:txBody>
          <a:bodyPr/>
          <a:lstStyle>
            <a:lvl1pPr>
              <a:defRPr/>
            </a:lvl1pPr>
          </a:lstStyle>
          <a:p>
            <a:pPr>
              <a:defRPr/>
            </a:pPr>
            <a:fld id="{F4CDCE87-9788-4814-94F5-F72673E3D20A}"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4" name="Rectangle 6"/>
          <p:cNvSpPr>
            <a:spLocks noGrp="1" noChangeArrowheads="1"/>
          </p:cNvSpPr>
          <p:nvPr>
            <p:ph type="sldNum" sz="quarter" idx="12"/>
          </p:nvPr>
        </p:nvSpPr>
        <p:spPr>
          <a:ln/>
        </p:spPr>
        <p:txBody>
          <a:bodyPr/>
          <a:lstStyle>
            <a:lvl1pPr>
              <a:defRPr/>
            </a:lvl1pPr>
          </a:lstStyle>
          <a:p>
            <a:pPr>
              <a:defRPr/>
            </a:pPr>
            <a:fld id="{74CE20C1-5871-4120-9309-8F1ABAFC6B94}"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7" name="Rectangle 6"/>
          <p:cNvSpPr>
            <a:spLocks noGrp="1" noChangeArrowheads="1"/>
          </p:cNvSpPr>
          <p:nvPr>
            <p:ph type="sldNum" sz="quarter" idx="12"/>
          </p:nvPr>
        </p:nvSpPr>
        <p:spPr>
          <a:ln/>
        </p:spPr>
        <p:txBody>
          <a:bodyPr/>
          <a:lstStyle>
            <a:lvl1pPr>
              <a:defRPr/>
            </a:lvl1pPr>
          </a:lstStyle>
          <a:p>
            <a:pPr>
              <a:defRPr/>
            </a:pPr>
            <a:fld id="{FB6CA39D-E184-408B-97CD-E2A520C48CEB}"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r>
              <a:rPr lang="en-US"/>
              <a:t>PRE-DECISIONAL</a:t>
            </a:r>
          </a:p>
        </p:txBody>
      </p:sp>
      <p:sp>
        <p:nvSpPr>
          <p:cNvPr id="7" name="Rectangle 6"/>
          <p:cNvSpPr>
            <a:spLocks noGrp="1" noChangeArrowheads="1"/>
          </p:cNvSpPr>
          <p:nvPr>
            <p:ph type="sldNum" sz="quarter" idx="12"/>
          </p:nvPr>
        </p:nvSpPr>
        <p:spPr>
          <a:ln/>
        </p:spPr>
        <p:txBody>
          <a:bodyPr/>
          <a:lstStyle>
            <a:lvl1pPr>
              <a:defRPr/>
            </a:lvl1pPr>
          </a:lstStyle>
          <a:p>
            <a:pPr>
              <a:defRPr/>
            </a:pPr>
            <a:fld id="{6C53DA78-C41B-4CE7-8FC6-E104720212C6}"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theme" Target="../theme/theme2.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1676400" y="182563"/>
            <a:ext cx="5410200" cy="1112837"/>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76400"/>
            <a:ext cx="8229600" cy="4495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dirty="0">
                <a:solidFill>
                  <a:srgbClr val="003366"/>
                </a:solidFill>
                <a:latin typeface="Arial" charset="0"/>
                <a:cs typeface="+mn-cs"/>
              </a:defRPr>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dirty="0">
                <a:solidFill>
                  <a:srgbClr val="003366"/>
                </a:solidFill>
                <a:latin typeface="Arial" charset="0"/>
                <a:cs typeface="+mn-cs"/>
              </a:defRPr>
            </a:lvl1pPr>
          </a:lstStyle>
          <a:p>
            <a:pPr>
              <a:defRPr/>
            </a:pPr>
            <a:r>
              <a:rPr lang="en-US"/>
              <a:t>PRE-DECISIONAL</a:t>
            </a:r>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solidFill>
                  <a:srgbClr val="081D54"/>
                </a:solidFill>
                <a:latin typeface="Arial" charset="0"/>
                <a:cs typeface="+mn-cs"/>
              </a:defRPr>
            </a:lvl1pPr>
          </a:lstStyle>
          <a:p>
            <a:pPr>
              <a:defRPr/>
            </a:pPr>
            <a:fld id="{ACF7FE03-5F4A-4732-B08C-4DDF35263ACA}" type="slidenum">
              <a:rPr lang="en-US"/>
              <a:pPr>
                <a:defRPr/>
              </a:pPr>
              <a:t>‹#›</a:t>
            </a:fld>
            <a:endParaRPr lang="en-US" dirty="0"/>
          </a:p>
        </p:txBody>
      </p:sp>
      <p:sp>
        <p:nvSpPr>
          <p:cNvPr id="1031" name="Line 8"/>
          <p:cNvSpPr>
            <a:spLocks noChangeShapeType="1"/>
          </p:cNvSpPr>
          <p:nvPr userDrawn="1"/>
        </p:nvSpPr>
        <p:spPr bwMode="auto">
          <a:xfrm>
            <a:off x="304800" y="1371600"/>
            <a:ext cx="8458200" cy="0"/>
          </a:xfrm>
          <a:prstGeom prst="line">
            <a:avLst/>
          </a:prstGeom>
          <a:noFill/>
          <a:ln w="57150">
            <a:solidFill>
              <a:srgbClr val="081D54"/>
            </a:solidFill>
            <a:round/>
            <a:headEnd/>
            <a:tailEnd/>
          </a:ln>
        </p:spPr>
        <p:txBody>
          <a:bodyPr/>
          <a:lstStyle/>
          <a:p>
            <a:pPr>
              <a:defRPr/>
            </a:pPr>
            <a:endParaRPr lang="en-US" dirty="0"/>
          </a:p>
        </p:txBody>
      </p:sp>
      <p:pic>
        <p:nvPicPr>
          <p:cNvPr id="1032" name="Picture 9"/>
          <p:cNvPicPr>
            <a:picLocks noChangeAspect="1" noChangeArrowheads="1"/>
          </p:cNvPicPr>
          <p:nvPr userDrawn="1"/>
        </p:nvPicPr>
        <p:blipFill>
          <a:blip r:embed="rId14" cstate="print">
            <a:clrChange>
              <a:clrFrom>
                <a:srgbClr val="FFFFFF"/>
              </a:clrFrom>
              <a:clrTo>
                <a:srgbClr val="FFFFFF">
                  <a:alpha val="0"/>
                </a:srgbClr>
              </a:clrTo>
            </a:clrChange>
          </a:blip>
          <a:srcRect/>
          <a:stretch>
            <a:fillRect/>
          </a:stretch>
        </p:blipFill>
        <p:spPr bwMode="auto">
          <a:xfrm>
            <a:off x="152400" y="357188"/>
            <a:ext cx="1447800" cy="862012"/>
          </a:xfrm>
          <a:prstGeom prst="rect">
            <a:avLst/>
          </a:prstGeom>
          <a:noFill/>
          <a:ln w="9525">
            <a:noFill/>
            <a:miter lim="800000"/>
            <a:headEnd/>
            <a:tailEnd/>
          </a:ln>
        </p:spPr>
      </p:pic>
      <p:pic>
        <p:nvPicPr>
          <p:cNvPr id="1033" name="Picture 9" descr="DCIPS_blue_logo"/>
          <p:cNvPicPr>
            <a:picLocks noChangeAspect="1" noChangeArrowheads="1"/>
          </p:cNvPicPr>
          <p:nvPr userDrawn="1"/>
        </p:nvPicPr>
        <p:blipFill>
          <a:blip r:embed="rId15" cstate="print"/>
          <a:srcRect/>
          <a:stretch>
            <a:fillRect/>
          </a:stretch>
        </p:blipFill>
        <p:spPr bwMode="auto">
          <a:xfrm>
            <a:off x="7086600" y="228600"/>
            <a:ext cx="2057400" cy="1066800"/>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4030" r:id="rId1"/>
    <p:sldLayoutId id="2147484031" r:id="rId2"/>
    <p:sldLayoutId id="2147484012" r:id="rId3"/>
    <p:sldLayoutId id="2147484032" r:id="rId4"/>
    <p:sldLayoutId id="2147484013" r:id="rId5"/>
    <p:sldLayoutId id="2147484033" r:id="rId6"/>
    <p:sldLayoutId id="2147484014" r:id="rId7"/>
    <p:sldLayoutId id="2147484015" r:id="rId8"/>
    <p:sldLayoutId id="2147484016" r:id="rId9"/>
    <p:sldLayoutId id="2147484017" r:id="rId10"/>
    <p:sldLayoutId id="2147484018" r:id="rId11"/>
    <p:sldLayoutId id="2147484034" r:id="rId12"/>
  </p:sldLayoutIdLst>
  <p:hf hdr="0" dt="0"/>
  <p:txStyles>
    <p:titleStyle>
      <a:lvl1pPr algn="l" rtl="0" eaLnBrk="0" fontAlgn="base" hangingPunct="0">
        <a:spcBef>
          <a:spcPct val="0"/>
        </a:spcBef>
        <a:spcAft>
          <a:spcPct val="0"/>
        </a:spcAft>
        <a:defRPr sz="3200">
          <a:solidFill>
            <a:srgbClr val="081D54"/>
          </a:solidFill>
          <a:latin typeface="+mj-lt"/>
          <a:ea typeface="+mj-ea"/>
          <a:cs typeface="+mj-cs"/>
        </a:defRPr>
      </a:lvl1pPr>
      <a:lvl2pPr algn="l" rtl="0" eaLnBrk="0" fontAlgn="base" hangingPunct="0">
        <a:spcBef>
          <a:spcPct val="0"/>
        </a:spcBef>
        <a:spcAft>
          <a:spcPct val="0"/>
        </a:spcAft>
        <a:defRPr sz="3200">
          <a:solidFill>
            <a:srgbClr val="081D54"/>
          </a:solidFill>
          <a:latin typeface="Arial Black" pitchFamily="34" charset="0"/>
        </a:defRPr>
      </a:lvl2pPr>
      <a:lvl3pPr algn="l" rtl="0" eaLnBrk="0" fontAlgn="base" hangingPunct="0">
        <a:spcBef>
          <a:spcPct val="0"/>
        </a:spcBef>
        <a:spcAft>
          <a:spcPct val="0"/>
        </a:spcAft>
        <a:defRPr sz="3200">
          <a:solidFill>
            <a:srgbClr val="081D54"/>
          </a:solidFill>
          <a:latin typeface="Arial Black" pitchFamily="34" charset="0"/>
        </a:defRPr>
      </a:lvl3pPr>
      <a:lvl4pPr algn="l" rtl="0" eaLnBrk="0" fontAlgn="base" hangingPunct="0">
        <a:spcBef>
          <a:spcPct val="0"/>
        </a:spcBef>
        <a:spcAft>
          <a:spcPct val="0"/>
        </a:spcAft>
        <a:defRPr sz="3200">
          <a:solidFill>
            <a:srgbClr val="081D54"/>
          </a:solidFill>
          <a:latin typeface="Arial Black" pitchFamily="34" charset="0"/>
        </a:defRPr>
      </a:lvl4pPr>
      <a:lvl5pPr algn="l" rtl="0" eaLnBrk="0" fontAlgn="base" hangingPunct="0">
        <a:spcBef>
          <a:spcPct val="0"/>
        </a:spcBef>
        <a:spcAft>
          <a:spcPct val="0"/>
        </a:spcAft>
        <a:defRPr sz="3200">
          <a:solidFill>
            <a:srgbClr val="081D54"/>
          </a:solidFill>
          <a:latin typeface="Arial Black" pitchFamily="34" charset="0"/>
        </a:defRPr>
      </a:lvl5pPr>
      <a:lvl6pPr marL="457200" algn="l" rtl="0" fontAlgn="base">
        <a:spcBef>
          <a:spcPct val="0"/>
        </a:spcBef>
        <a:spcAft>
          <a:spcPct val="0"/>
        </a:spcAft>
        <a:defRPr sz="4000">
          <a:solidFill>
            <a:srgbClr val="081D54"/>
          </a:solidFill>
          <a:latin typeface="Arial Black" pitchFamily="34" charset="0"/>
        </a:defRPr>
      </a:lvl6pPr>
      <a:lvl7pPr marL="914400" algn="l" rtl="0" fontAlgn="base">
        <a:spcBef>
          <a:spcPct val="0"/>
        </a:spcBef>
        <a:spcAft>
          <a:spcPct val="0"/>
        </a:spcAft>
        <a:defRPr sz="4000">
          <a:solidFill>
            <a:srgbClr val="081D54"/>
          </a:solidFill>
          <a:latin typeface="Arial Black" pitchFamily="34" charset="0"/>
        </a:defRPr>
      </a:lvl7pPr>
      <a:lvl8pPr marL="1371600" algn="l" rtl="0" fontAlgn="base">
        <a:spcBef>
          <a:spcPct val="0"/>
        </a:spcBef>
        <a:spcAft>
          <a:spcPct val="0"/>
        </a:spcAft>
        <a:defRPr sz="4000">
          <a:solidFill>
            <a:srgbClr val="081D54"/>
          </a:solidFill>
          <a:latin typeface="Arial Black" pitchFamily="34" charset="0"/>
        </a:defRPr>
      </a:lvl8pPr>
      <a:lvl9pPr marL="1828800" algn="l" rtl="0" fontAlgn="base">
        <a:spcBef>
          <a:spcPct val="0"/>
        </a:spcBef>
        <a:spcAft>
          <a:spcPct val="0"/>
        </a:spcAft>
        <a:defRPr sz="4000">
          <a:solidFill>
            <a:srgbClr val="081D54"/>
          </a:solidFill>
          <a:latin typeface="Arial Black" pitchFamily="34" charset="0"/>
        </a:defRPr>
      </a:lvl9pPr>
    </p:titleStyle>
    <p:bodyStyle>
      <a:lvl1pPr marL="342900" indent="-342900" algn="l" rtl="0" eaLnBrk="0" fontAlgn="base" hangingPunct="0">
        <a:spcBef>
          <a:spcPct val="20000"/>
        </a:spcBef>
        <a:spcAft>
          <a:spcPct val="0"/>
        </a:spcAft>
        <a:buFont typeface="Wingdings" pitchFamily="2" charset="2"/>
        <a:buChar char="§"/>
        <a:defRPr sz="2800">
          <a:solidFill>
            <a:srgbClr val="081D54"/>
          </a:solidFill>
          <a:latin typeface="+mn-lt"/>
          <a:ea typeface="+mn-ea"/>
          <a:cs typeface="+mn-cs"/>
        </a:defRPr>
      </a:lvl1pPr>
      <a:lvl2pPr marL="742950" indent="-285750" algn="l" rtl="0" eaLnBrk="0" fontAlgn="base" hangingPunct="0">
        <a:spcBef>
          <a:spcPct val="20000"/>
        </a:spcBef>
        <a:spcAft>
          <a:spcPct val="0"/>
        </a:spcAft>
        <a:buChar char="–"/>
        <a:defRPr sz="2000">
          <a:solidFill>
            <a:srgbClr val="081D54"/>
          </a:solidFill>
          <a:latin typeface="+mn-lt"/>
        </a:defRPr>
      </a:lvl2pPr>
      <a:lvl3pPr marL="1143000" indent="-228600" algn="l" rtl="0" eaLnBrk="0" fontAlgn="base" hangingPunct="0">
        <a:spcBef>
          <a:spcPct val="20000"/>
        </a:spcBef>
        <a:spcAft>
          <a:spcPct val="0"/>
        </a:spcAft>
        <a:buFont typeface="Wingdings" pitchFamily="2" charset="2"/>
        <a:buChar char="§"/>
        <a:defRPr sz="2000">
          <a:solidFill>
            <a:srgbClr val="081D54"/>
          </a:solidFill>
          <a:latin typeface="+mn-lt"/>
        </a:defRPr>
      </a:lvl3pPr>
      <a:lvl4pPr marL="1600200" indent="-228600" algn="l" rtl="0" eaLnBrk="0" fontAlgn="base" hangingPunct="0">
        <a:spcBef>
          <a:spcPct val="20000"/>
        </a:spcBef>
        <a:spcAft>
          <a:spcPct val="0"/>
        </a:spcAft>
        <a:buChar char="–"/>
        <a:defRPr sz="2000">
          <a:solidFill>
            <a:srgbClr val="081D54"/>
          </a:solidFill>
          <a:latin typeface="+mn-lt"/>
        </a:defRPr>
      </a:lvl4pPr>
      <a:lvl5pPr marL="2057400" indent="-228600" algn="l" rtl="0" eaLnBrk="0" fontAlgn="base" hangingPunct="0">
        <a:spcBef>
          <a:spcPct val="20000"/>
        </a:spcBef>
        <a:spcAft>
          <a:spcPct val="0"/>
        </a:spcAft>
        <a:buChar char="»"/>
        <a:defRPr sz="2000">
          <a:solidFill>
            <a:srgbClr val="081D54"/>
          </a:solidFill>
          <a:latin typeface="+mn-lt"/>
        </a:defRPr>
      </a:lvl5pPr>
      <a:lvl6pPr marL="2514600" indent="-228600" algn="l" rtl="0" fontAlgn="base">
        <a:spcBef>
          <a:spcPct val="20000"/>
        </a:spcBef>
        <a:spcAft>
          <a:spcPct val="0"/>
        </a:spcAft>
        <a:buChar char="»"/>
        <a:defRPr sz="2000">
          <a:solidFill>
            <a:srgbClr val="081D54"/>
          </a:solidFill>
          <a:latin typeface="+mn-lt"/>
        </a:defRPr>
      </a:lvl6pPr>
      <a:lvl7pPr marL="2971800" indent="-228600" algn="l" rtl="0" fontAlgn="base">
        <a:spcBef>
          <a:spcPct val="20000"/>
        </a:spcBef>
        <a:spcAft>
          <a:spcPct val="0"/>
        </a:spcAft>
        <a:buChar char="»"/>
        <a:defRPr sz="2000">
          <a:solidFill>
            <a:srgbClr val="081D54"/>
          </a:solidFill>
          <a:latin typeface="+mn-lt"/>
        </a:defRPr>
      </a:lvl7pPr>
      <a:lvl8pPr marL="3429000" indent="-228600" algn="l" rtl="0" fontAlgn="base">
        <a:spcBef>
          <a:spcPct val="20000"/>
        </a:spcBef>
        <a:spcAft>
          <a:spcPct val="0"/>
        </a:spcAft>
        <a:buChar char="»"/>
        <a:defRPr sz="2000">
          <a:solidFill>
            <a:srgbClr val="081D54"/>
          </a:solidFill>
          <a:latin typeface="+mn-lt"/>
        </a:defRPr>
      </a:lvl8pPr>
      <a:lvl9pPr marL="3886200" indent="-228600" algn="l" rtl="0" fontAlgn="base">
        <a:spcBef>
          <a:spcPct val="20000"/>
        </a:spcBef>
        <a:spcAft>
          <a:spcPct val="0"/>
        </a:spcAft>
        <a:buChar char="»"/>
        <a:defRPr sz="2000">
          <a:solidFill>
            <a:srgbClr val="081D54"/>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14338"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4339"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dirty="0">
                <a:solidFill>
                  <a:schemeClr val="tx1">
                    <a:tint val="75000"/>
                  </a:schemeClr>
                </a:solidFill>
                <a:latin typeface="Arial" pitchFamily="34" charset="0"/>
                <a:cs typeface="+mn-cs"/>
              </a:defRPr>
            </a:lvl1pPr>
          </a:lstStyle>
          <a:p>
            <a:pPr>
              <a:defRPr/>
            </a:pPr>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dirty="0">
                <a:solidFill>
                  <a:schemeClr val="tx1">
                    <a:tint val="75000"/>
                  </a:schemeClr>
                </a:solidFill>
                <a:latin typeface="Arial" pitchFamily="34" charset="0"/>
                <a:cs typeface="+mn-cs"/>
              </a:defRPr>
            </a:lvl1pPr>
          </a:lstStyle>
          <a:p>
            <a:pPr>
              <a:defRPr/>
            </a:pPr>
            <a:r>
              <a:rPr lang="en-US"/>
              <a:t>PRE-DECISIONAL</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latin typeface="Arial" pitchFamily="34" charset="0"/>
                <a:cs typeface="+mn-cs"/>
              </a:defRPr>
            </a:lvl1pPr>
          </a:lstStyle>
          <a:p>
            <a:pPr>
              <a:defRPr/>
            </a:pPr>
            <a:fld id="{28F3F0FA-9D14-4553-A2DF-B1324E169FF1}"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4019" r:id="rId1"/>
    <p:sldLayoutId id="2147484020" r:id="rId2"/>
    <p:sldLayoutId id="2147484021" r:id="rId3"/>
    <p:sldLayoutId id="2147484022" r:id="rId4"/>
    <p:sldLayoutId id="2147484023" r:id="rId5"/>
    <p:sldLayoutId id="2147484024" r:id="rId6"/>
    <p:sldLayoutId id="2147484025" r:id="rId7"/>
    <p:sldLayoutId id="2147484026" r:id="rId8"/>
    <p:sldLayoutId id="2147484027" r:id="rId9"/>
    <p:sldLayoutId id="2147484028" r:id="rId10"/>
    <p:sldLayoutId id="2147484029" r:id="rId11"/>
  </p:sldLayoutIdLst>
  <p:hf hd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www.dami.army.pentagon.mil/site/dcip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8.jpeg"/></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9.emf"/><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Rectangle 2"/>
          <p:cNvSpPr>
            <a:spLocks noGrp="1" noChangeArrowheads="1"/>
          </p:cNvSpPr>
          <p:nvPr>
            <p:ph type="ctrTitle"/>
          </p:nvPr>
        </p:nvSpPr>
        <p:spPr>
          <a:xfrm>
            <a:off x="609600" y="3276600"/>
            <a:ext cx="7772400" cy="1009650"/>
          </a:xfrm>
        </p:spPr>
        <p:txBody>
          <a:bodyPr/>
          <a:lstStyle/>
          <a:p>
            <a:pPr algn="ctr" eaLnBrk="1" hangingPunct="1"/>
            <a:r>
              <a:rPr lang="en-US" smtClean="0"/>
              <a:t> </a:t>
            </a:r>
          </a:p>
        </p:txBody>
      </p:sp>
      <p:sp>
        <p:nvSpPr>
          <p:cNvPr id="8195" name="TextBox 2"/>
          <p:cNvSpPr txBox="1">
            <a:spLocks noChangeArrowheads="1"/>
          </p:cNvSpPr>
          <p:nvPr/>
        </p:nvSpPr>
        <p:spPr bwMode="auto">
          <a:xfrm>
            <a:off x="533400" y="3276600"/>
            <a:ext cx="7924800" cy="1816100"/>
          </a:xfrm>
          <a:prstGeom prst="rect">
            <a:avLst/>
          </a:prstGeom>
          <a:noFill/>
          <a:ln>
            <a:noFill/>
          </a:ln>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ctr" eaLnBrk="1" hangingPunct="1">
              <a:defRPr/>
            </a:pPr>
            <a:r>
              <a:rPr lang="en-US" sz="2800" b="1" dirty="0" smtClean="0">
                <a:solidFill>
                  <a:schemeClr val="accent6">
                    <a:lumMod val="50000"/>
                  </a:schemeClr>
                </a:solidFill>
                <a:latin typeface="+mj-lt"/>
              </a:rPr>
              <a:t>(Command Name Here) Town Hall</a:t>
            </a:r>
          </a:p>
          <a:p>
            <a:pPr algn="ctr" eaLnBrk="1" hangingPunct="1">
              <a:defRPr/>
            </a:pPr>
            <a:r>
              <a:rPr lang="en-US" sz="2800" b="1" dirty="0" smtClean="0">
                <a:solidFill>
                  <a:schemeClr val="accent6">
                    <a:lumMod val="50000"/>
                  </a:schemeClr>
                </a:solidFill>
                <a:latin typeface="+mj-lt"/>
              </a:rPr>
              <a:t>DCIPS Transition and Way Forward</a:t>
            </a:r>
          </a:p>
          <a:p>
            <a:pPr algn="ctr" eaLnBrk="1" hangingPunct="1">
              <a:defRPr/>
            </a:pPr>
            <a:endParaRPr lang="en-US" sz="2800" b="1" dirty="0" smtClean="0">
              <a:solidFill>
                <a:schemeClr val="accent6">
                  <a:lumMod val="50000"/>
                </a:schemeClr>
              </a:solidFill>
              <a:latin typeface="+mj-lt"/>
            </a:endParaRPr>
          </a:p>
          <a:p>
            <a:pPr algn="ctr" eaLnBrk="1" hangingPunct="1">
              <a:defRPr/>
            </a:pPr>
            <a:r>
              <a:rPr lang="en-US" sz="2800" b="1" dirty="0" smtClean="0">
                <a:solidFill>
                  <a:schemeClr val="accent6">
                    <a:lumMod val="50000"/>
                  </a:schemeClr>
                </a:solidFill>
                <a:latin typeface="+mj-lt"/>
              </a:rPr>
              <a:t>(Insert Date Here)</a:t>
            </a:r>
          </a:p>
        </p:txBody>
      </p:sp>
      <p:sp>
        <p:nvSpPr>
          <p:cNvPr id="27651"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27652"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a:xfrm>
            <a:off x="1927225" y="495300"/>
            <a:ext cx="5257800" cy="1112838"/>
          </a:xfrm>
        </p:spPr>
        <p:txBody>
          <a:bodyPr/>
          <a:lstStyle/>
          <a:p>
            <a:pPr algn="ctr" eaLnBrk="1" hangingPunct="1"/>
            <a:r>
              <a:rPr lang="en-US" dirty="0" smtClean="0"/>
              <a:t>What’s Next</a:t>
            </a:r>
          </a:p>
        </p:txBody>
      </p:sp>
      <p:sp>
        <p:nvSpPr>
          <p:cNvPr id="14339" name="TextBox 7"/>
          <p:cNvSpPr txBox="1">
            <a:spLocks noChangeArrowheads="1"/>
          </p:cNvSpPr>
          <p:nvPr/>
        </p:nvSpPr>
        <p:spPr bwMode="auto">
          <a:xfrm>
            <a:off x="152400" y="1371600"/>
            <a:ext cx="8610600" cy="6317114"/>
          </a:xfrm>
          <a:prstGeom prst="rect">
            <a:avLst/>
          </a:prstGeom>
          <a:noFill/>
          <a:ln>
            <a:noFill/>
          </a:ln>
          <a:extLst/>
        </p:spPr>
        <p:txBody>
          <a:bodyPr>
            <a:spAutoFit/>
          </a:bodyPr>
          <a:lstStyle>
            <a:lvl1pPr marL="342900" indent="-342900" eaLnBrk="0" hangingPunct="0">
              <a:defRPr>
                <a:solidFill>
                  <a:schemeClr val="tx1"/>
                </a:solidFill>
                <a:latin typeface="Arial" charset="0"/>
                <a:cs typeface="Arial" charset="0"/>
              </a:defRPr>
            </a:lvl1pPr>
            <a:lvl2pPr indent="-342900" eaLnBrk="0" hangingPunct="0">
              <a:defRPr>
                <a:solidFill>
                  <a:schemeClr val="tx1"/>
                </a:solidFill>
                <a:latin typeface="Arial" charset="0"/>
                <a:cs typeface="Arial" charset="0"/>
              </a:defRPr>
            </a:lvl2pPr>
            <a:lvl3pPr indent="-3429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lvl="1">
              <a:spcBef>
                <a:spcPts val="300"/>
              </a:spcBef>
              <a:spcAft>
                <a:spcPts val="300"/>
              </a:spcAft>
              <a:buFont typeface="Wingdings" pitchFamily="2" charset="2"/>
              <a:buChar char="§"/>
              <a:defRPr/>
            </a:pPr>
            <a:r>
              <a:rPr lang="en-US" sz="2600" dirty="0" smtClean="0">
                <a:solidFill>
                  <a:srgbClr val="081D54"/>
                </a:solidFill>
              </a:rPr>
              <a:t>Until Transition (25 March 2012):</a:t>
            </a:r>
          </a:p>
          <a:p>
            <a:pPr marL="806450" lvl="2">
              <a:spcBef>
                <a:spcPts val="300"/>
              </a:spcBef>
              <a:spcAft>
                <a:spcPts val="300"/>
              </a:spcAft>
              <a:buFont typeface="Wingdings" pitchFamily="2" charset="2"/>
              <a:buChar char="§"/>
              <a:defRPr/>
            </a:pPr>
            <a:r>
              <a:rPr lang="en-US" sz="2600" dirty="0" smtClean="0">
                <a:solidFill>
                  <a:srgbClr val="002060"/>
                </a:solidFill>
              </a:rPr>
              <a:t>The Army </a:t>
            </a:r>
            <a:r>
              <a:rPr lang="en-US" sz="2600" dirty="0">
                <a:solidFill>
                  <a:srgbClr val="002060"/>
                </a:solidFill>
              </a:rPr>
              <a:t>will continue to operate under DCIPS Interim </a:t>
            </a:r>
            <a:r>
              <a:rPr lang="en-US" sz="2600" dirty="0" smtClean="0">
                <a:solidFill>
                  <a:srgbClr val="002060"/>
                </a:solidFill>
              </a:rPr>
              <a:t>policy/guidance</a:t>
            </a:r>
          </a:p>
          <a:p>
            <a:pPr marL="806450" lvl="2">
              <a:spcBef>
                <a:spcPts val="300"/>
              </a:spcBef>
              <a:spcAft>
                <a:spcPts val="300"/>
              </a:spcAft>
              <a:buFont typeface="Wingdings" pitchFamily="2" charset="2"/>
              <a:buChar char="§"/>
              <a:defRPr/>
            </a:pPr>
            <a:r>
              <a:rPr lang="en-US" sz="2600" dirty="0">
                <a:solidFill>
                  <a:srgbClr val="002060"/>
                </a:solidFill>
              </a:rPr>
              <a:t>DCIPS employees are eligible for a Periodic Increase </a:t>
            </a:r>
            <a:r>
              <a:rPr lang="en-US" sz="2600" dirty="0" smtClean="0">
                <a:solidFill>
                  <a:srgbClr val="002060"/>
                </a:solidFill>
              </a:rPr>
              <a:t>(PI) similar to the Within-Grade-Increase based </a:t>
            </a:r>
            <a:r>
              <a:rPr lang="en-US" sz="2600" dirty="0">
                <a:solidFill>
                  <a:srgbClr val="002060"/>
                </a:solidFill>
              </a:rPr>
              <a:t>upon </a:t>
            </a:r>
            <a:r>
              <a:rPr lang="en-US" sz="2600" dirty="0" smtClean="0">
                <a:solidFill>
                  <a:srgbClr val="002060"/>
                </a:solidFill>
              </a:rPr>
              <a:t>their Last </a:t>
            </a:r>
            <a:r>
              <a:rPr lang="en-US" sz="2600" dirty="0">
                <a:solidFill>
                  <a:srgbClr val="002060"/>
                </a:solidFill>
              </a:rPr>
              <a:t>E</a:t>
            </a:r>
            <a:r>
              <a:rPr lang="en-US" sz="2600" dirty="0" smtClean="0">
                <a:solidFill>
                  <a:srgbClr val="002060"/>
                </a:solidFill>
              </a:rPr>
              <a:t>quivalent </a:t>
            </a:r>
            <a:r>
              <a:rPr lang="en-US" sz="2600" dirty="0">
                <a:solidFill>
                  <a:srgbClr val="002060"/>
                </a:solidFill>
              </a:rPr>
              <a:t>I</a:t>
            </a:r>
            <a:r>
              <a:rPr lang="en-US" sz="2600" dirty="0" smtClean="0">
                <a:solidFill>
                  <a:srgbClr val="002060"/>
                </a:solidFill>
              </a:rPr>
              <a:t>ncrease </a:t>
            </a:r>
            <a:r>
              <a:rPr lang="en-US" sz="2600" dirty="0">
                <a:solidFill>
                  <a:srgbClr val="002060"/>
                </a:solidFill>
              </a:rPr>
              <a:t>(LEI) </a:t>
            </a:r>
            <a:r>
              <a:rPr lang="en-US" sz="2600" dirty="0" smtClean="0">
                <a:solidFill>
                  <a:srgbClr val="002060"/>
                </a:solidFill>
              </a:rPr>
              <a:t>date</a:t>
            </a:r>
          </a:p>
          <a:p>
            <a:pPr marL="806450" lvl="2">
              <a:spcBef>
                <a:spcPts val="300"/>
              </a:spcBef>
              <a:spcAft>
                <a:spcPts val="300"/>
              </a:spcAft>
              <a:buFont typeface="Wingdings" pitchFamily="2" charset="2"/>
              <a:buChar char="§"/>
              <a:defRPr/>
            </a:pPr>
            <a:r>
              <a:rPr lang="en-US" sz="2600" dirty="0" smtClean="0">
                <a:solidFill>
                  <a:srgbClr val="002060"/>
                </a:solidFill>
              </a:rPr>
              <a:t>Employees will be notified of their grade NLT 9 March 2012</a:t>
            </a:r>
          </a:p>
          <a:p>
            <a:pPr marL="806450" lvl="2">
              <a:spcBef>
                <a:spcPts val="300"/>
              </a:spcBef>
              <a:spcAft>
                <a:spcPts val="300"/>
              </a:spcAft>
              <a:buFont typeface="Wingdings" pitchFamily="2" charset="2"/>
              <a:buChar char="§"/>
              <a:defRPr/>
            </a:pPr>
            <a:r>
              <a:rPr lang="en-GB" sz="2600" dirty="0" smtClean="0">
                <a:solidFill>
                  <a:srgbClr val="002060"/>
                </a:solidFill>
                <a:ea typeface="ＭＳ Ｐゴシック" pitchFamily="34" charset="-128"/>
              </a:rPr>
              <a:t>Army will certify to USD(I) our readiness for transition 45 days prior to the transition date – NLT 10 February 2012</a:t>
            </a:r>
          </a:p>
          <a:p>
            <a:pPr lvl="2">
              <a:defRPr/>
            </a:pPr>
            <a:endParaRPr lang="en-US" sz="2000" dirty="0" smtClean="0">
              <a:solidFill>
                <a:schemeClr val="accent6">
                  <a:lumMod val="50000"/>
                </a:schemeClr>
              </a:solidFill>
            </a:endParaRPr>
          </a:p>
          <a:p>
            <a:pPr marL="55562" indent="0" algn="ctr">
              <a:defRPr/>
            </a:pPr>
            <a:endParaRPr lang="en-US" b="1" dirty="0">
              <a:solidFill>
                <a:schemeClr val="accent6">
                  <a:lumMod val="50000"/>
                </a:schemeClr>
              </a:solidFill>
            </a:endParaRPr>
          </a:p>
          <a:p>
            <a:pPr marL="1255713" lvl="3" indent="0">
              <a:defRPr/>
            </a:pPr>
            <a:endParaRPr lang="en-US" dirty="0" smtClean="0">
              <a:solidFill>
                <a:schemeClr val="accent6">
                  <a:lumMod val="50000"/>
                </a:schemeClr>
              </a:solidFill>
            </a:endParaRPr>
          </a:p>
          <a:p>
            <a:pPr lvl="2">
              <a:buFont typeface="Wingdings" pitchFamily="2" charset="2"/>
              <a:buChar char="§"/>
              <a:defRPr/>
            </a:pPr>
            <a:endParaRPr lang="en-US" sz="1400" dirty="0" smtClean="0">
              <a:solidFill>
                <a:schemeClr val="accent6">
                  <a:lumMod val="50000"/>
                </a:schemeClr>
              </a:solidFill>
            </a:endParaRPr>
          </a:p>
        </p:txBody>
      </p:sp>
      <p:sp>
        <p:nvSpPr>
          <p:cNvPr id="5" name="Slide Number Placeholder 4"/>
          <p:cNvSpPr>
            <a:spLocks noGrp="1"/>
          </p:cNvSpPr>
          <p:nvPr>
            <p:ph type="sldNum" sz="quarter" idx="12"/>
          </p:nvPr>
        </p:nvSpPr>
        <p:spPr/>
        <p:txBody>
          <a:bodyPr/>
          <a:lstStyle/>
          <a:p>
            <a:pPr>
              <a:defRPr/>
            </a:pPr>
            <a:fld id="{E2567E62-4CDB-48E5-8122-EBDC40171BED}" type="slidenum">
              <a:rPr lang="en-US" smtClean="0"/>
              <a:pPr>
                <a:defRPr/>
              </a:pPr>
              <a:t>10</a:t>
            </a:fld>
            <a:endParaRPr lang="en-US" dirty="0"/>
          </a:p>
        </p:txBody>
      </p:sp>
      <p:sp>
        <p:nvSpPr>
          <p:cNvPr id="46084"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46085"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a:xfrm>
            <a:off x="1878013" y="242888"/>
            <a:ext cx="5257800" cy="1112837"/>
          </a:xfrm>
        </p:spPr>
        <p:txBody>
          <a:bodyPr/>
          <a:lstStyle/>
          <a:p>
            <a:pPr algn="ctr" eaLnBrk="1" hangingPunct="1"/>
            <a:r>
              <a:rPr lang="en-US" smtClean="0"/>
              <a:t>What’s Next?</a:t>
            </a:r>
            <a:br>
              <a:rPr lang="en-US" smtClean="0"/>
            </a:br>
            <a:r>
              <a:rPr lang="en-US" smtClean="0"/>
              <a:t>(Continued)</a:t>
            </a:r>
          </a:p>
        </p:txBody>
      </p:sp>
      <p:sp>
        <p:nvSpPr>
          <p:cNvPr id="14339" name="TextBox 7"/>
          <p:cNvSpPr txBox="1">
            <a:spLocks noChangeArrowheads="1"/>
          </p:cNvSpPr>
          <p:nvPr/>
        </p:nvSpPr>
        <p:spPr bwMode="auto">
          <a:xfrm>
            <a:off x="228600" y="1371600"/>
            <a:ext cx="8458200" cy="5539978"/>
          </a:xfrm>
          <a:prstGeom prst="rect">
            <a:avLst/>
          </a:prstGeom>
          <a:noFill/>
          <a:ln>
            <a:noFill/>
          </a:ln>
          <a:extLst/>
        </p:spPr>
        <p:txBody>
          <a:bodyPr>
            <a:spAutoFit/>
          </a:bodyPr>
          <a:lstStyle>
            <a:lvl1pPr marL="342900" indent="-342900" eaLnBrk="0" hangingPunct="0">
              <a:defRPr>
                <a:solidFill>
                  <a:schemeClr val="tx1"/>
                </a:solidFill>
                <a:latin typeface="Arial" charset="0"/>
                <a:cs typeface="Arial" charset="0"/>
              </a:defRPr>
            </a:lvl1pPr>
            <a:lvl2pPr indent="-342900" eaLnBrk="0" hangingPunct="0">
              <a:defRPr>
                <a:solidFill>
                  <a:schemeClr val="tx1"/>
                </a:solidFill>
                <a:latin typeface="Arial" charset="0"/>
                <a:cs typeface="Arial" charset="0"/>
              </a:defRPr>
            </a:lvl2pPr>
            <a:lvl3pPr indent="-3429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marL="109538" lvl="1" indent="4763">
              <a:buFont typeface="Wingdings" pitchFamily="2" charset="2"/>
              <a:buChar char="§"/>
              <a:defRPr/>
            </a:pPr>
            <a:r>
              <a:rPr lang="en-US" sz="2200" b="1" dirty="0" smtClean="0">
                <a:solidFill>
                  <a:schemeClr val="accent6">
                    <a:lumMod val="50000"/>
                  </a:schemeClr>
                </a:solidFill>
              </a:rPr>
              <a:t>    </a:t>
            </a:r>
            <a:r>
              <a:rPr lang="en-US" sz="2200" dirty="0" smtClean="0">
                <a:solidFill>
                  <a:schemeClr val="accent6">
                    <a:lumMod val="50000"/>
                  </a:schemeClr>
                </a:solidFill>
              </a:rPr>
              <a:t>Army DCIPS employees should:</a:t>
            </a:r>
            <a:endParaRPr lang="en-US" sz="2200" dirty="0">
              <a:solidFill>
                <a:schemeClr val="accent6">
                  <a:lumMod val="50000"/>
                </a:schemeClr>
              </a:solidFill>
            </a:endParaRPr>
          </a:p>
          <a:p>
            <a:pPr marL="806450" lvl="2">
              <a:spcBef>
                <a:spcPts val="300"/>
              </a:spcBef>
              <a:spcAft>
                <a:spcPts val="300"/>
              </a:spcAft>
              <a:buFont typeface="Wingdings" pitchFamily="2" charset="2"/>
              <a:buChar char="§"/>
              <a:defRPr/>
            </a:pPr>
            <a:r>
              <a:rPr lang="en-US" sz="2000" kern="0" dirty="0" smtClean="0">
                <a:solidFill>
                  <a:srgbClr val="081D54"/>
                </a:solidFill>
                <a:latin typeface="Arial"/>
                <a:cs typeface="+mn-cs"/>
              </a:rPr>
              <a:t>Talk with their supervisors/managers or their Command DCIPS TM for questions about transition</a:t>
            </a:r>
            <a:endParaRPr lang="en-US" sz="2000" kern="0" dirty="0">
              <a:solidFill>
                <a:srgbClr val="081D54"/>
              </a:solidFill>
              <a:latin typeface="Arial"/>
              <a:cs typeface="+mn-cs"/>
            </a:endParaRPr>
          </a:p>
          <a:p>
            <a:pPr marL="806450" lvl="2">
              <a:spcBef>
                <a:spcPts val="300"/>
              </a:spcBef>
              <a:spcAft>
                <a:spcPts val="300"/>
              </a:spcAft>
              <a:buFont typeface="Wingdings" pitchFamily="2" charset="2"/>
              <a:buChar char="§"/>
              <a:defRPr/>
            </a:pPr>
            <a:r>
              <a:rPr lang="en-US" sz="2000" kern="0" dirty="0" smtClean="0">
                <a:solidFill>
                  <a:srgbClr val="081D54"/>
                </a:solidFill>
                <a:latin typeface="Arial"/>
                <a:cs typeface="+mn-cs"/>
              </a:rPr>
              <a:t>Complete required </a:t>
            </a:r>
            <a:r>
              <a:rPr lang="en-US" sz="2000" kern="0" dirty="0">
                <a:solidFill>
                  <a:srgbClr val="081D54"/>
                </a:solidFill>
                <a:latin typeface="Arial"/>
                <a:cs typeface="+mn-cs"/>
              </a:rPr>
              <a:t>DCIPS </a:t>
            </a:r>
            <a:r>
              <a:rPr lang="en-US" sz="2000" kern="0" dirty="0" smtClean="0">
                <a:solidFill>
                  <a:srgbClr val="081D54"/>
                </a:solidFill>
                <a:latin typeface="Arial"/>
                <a:cs typeface="+mn-cs"/>
              </a:rPr>
              <a:t>training</a:t>
            </a:r>
            <a:r>
              <a:rPr lang="en-US" sz="2000" kern="0" dirty="0">
                <a:solidFill>
                  <a:srgbClr val="081D54"/>
                </a:solidFill>
                <a:latin typeface="Arial"/>
                <a:cs typeface="+mn-cs"/>
              </a:rPr>
              <a:t> </a:t>
            </a:r>
            <a:r>
              <a:rPr lang="en-US" sz="2000" kern="0" dirty="0" smtClean="0">
                <a:solidFill>
                  <a:srgbClr val="081D54"/>
                </a:solidFill>
                <a:latin typeface="Arial"/>
                <a:cs typeface="+mn-cs"/>
              </a:rPr>
              <a:t>when available</a:t>
            </a:r>
            <a:endParaRPr lang="en-US" sz="2000" kern="0" dirty="0">
              <a:solidFill>
                <a:srgbClr val="081D54"/>
              </a:solidFill>
              <a:latin typeface="Arial"/>
              <a:cs typeface="+mn-cs"/>
            </a:endParaRPr>
          </a:p>
          <a:p>
            <a:pPr marL="806450" lvl="2">
              <a:spcBef>
                <a:spcPts val="300"/>
              </a:spcBef>
              <a:spcAft>
                <a:spcPts val="300"/>
              </a:spcAft>
              <a:buFont typeface="Wingdings" pitchFamily="2" charset="2"/>
              <a:buChar char="§"/>
              <a:defRPr/>
            </a:pPr>
            <a:r>
              <a:rPr lang="en-US" sz="2000" kern="0" dirty="0" smtClean="0">
                <a:solidFill>
                  <a:srgbClr val="081D54"/>
                </a:solidFill>
                <a:latin typeface="Arial"/>
                <a:cs typeface="+mn-cs"/>
              </a:rPr>
              <a:t>Review the Army DCIPS </a:t>
            </a:r>
            <a:r>
              <a:rPr lang="en-US" sz="2000" kern="0" dirty="0">
                <a:solidFill>
                  <a:srgbClr val="081D54"/>
                </a:solidFill>
                <a:latin typeface="Arial"/>
                <a:cs typeface="+mn-cs"/>
              </a:rPr>
              <a:t>website </a:t>
            </a:r>
            <a:r>
              <a:rPr lang="en-US" sz="2000" kern="0" dirty="0" smtClean="0">
                <a:solidFill>
                  <a:srgbClr val="081D54"/>
                </a:solidFill>
                <a:latin typeface="Arial"/>
                <a:cs typeface="+mn-cs"/>
              </a:rPr>
              <a:t>regularly and read DCIPS-related emails for updated transition information</a:t>
            </a:r>
            <a:endParaRPr lang="en-US" sz="2000" kern="0" dirty="0">
              <a:solidFill>
                <a:srgbClr val="081D54"/>
              </a:solidFill>
              <a:latin typeface="Arial"/>
              <a:cs typeface="+mn-cs"/>
            </a:endParaRPr>
          </a:p>
          <a:p>
            <a:pPr marL="806450" lvl="2">
              <a:spcBef>
                <a:spcPts val="300"/>
              </a:spcBef>
              <a:spcAft>
                <a:spcPts val="300"/>
              </a:spcAft>
              <a:buFont typeface="Wingdings" pitchFamily="2" charset="2"/>
              <a:buChar char="§"/>
              <a:defRPr/>
            </a:pPr>
            <a:r>
              <a:rPr lang="en-US" sz="2000" kern="0" dirty="0">
                <a:solidFill>
                  <a:srgbClr val="081D54"/>
                </a:solidFill>
                <a:latin typeface="Arial"/>
                <a:cs typeface="+mn-cs"/>
              </a:rPr>
              <a:t>Share </a:t>
            </a:r>
            <a:r>
              <a:rPr lang="en-US" sz="2000" kern="0" dirty="0" smtClean="0">
                <a:solidFill>
                  <a:srgbClr val="081D54"/>
                </a:solidFill>
                <a:latin typeface="Arial"/>
                <a:cs typeface="+mn-cs"/>
              </a:rPr>
              <a:t>their DCIPS knowledge </a:t>
            </a:r>
            <a:r>
              <a:rPr lang="en-US" sz="2000" kern="0" dirty="0">
                <a:solidFill>
                  <a:srgbClr val="081D54"/>
                </a:solidFill>
                <a:latin typeface="Arial"/>
                <a:cs typeface="+mn-cs"/>
              </a:rPr>
              <a:t>with </a:t>
            </a:r>
            <a:r>
              <a:rPr lang="en-US" sz="2000" kern="0" dirty="0" smtClean="0">
                <a:solidFill>
                  <a:srgbClr val="081D54"/>
                </a:solidFill>
                <a:latin typeface="Arial"/>
                <a:cs typeface="+mn-cs"/>
              </a:rPr>
              <a:t>their coworkers:</a:t>
            </a:r>
            <a:endParaRPr lang="en-US" sz="2000" kern="0" dirty="0">
              <a:solidFill>
                <a:srgbClr val="081D54"/>
              </a:solidFill>
              <a:latin typeface="Arial"/>
              <a:cs typeface="+mn-cs"/>
            </a:endParaRPr>
          </a:p>
          <a:p>
            <a:pPr marL="1381125" lvl="3" indent="-342900">
              <a:spcBef>
                <a:spcPts val="300"/>
              </a:spcBef>
              <a:spcAft>
                <a:spcPts val="300"/>
              </a:spcAft>
              <a:buFont typeface="Arial" pitchFamily="34" charset="0"/>
              <a:buChar char="−"/>
              <a:defRPr/>
            </a:pPr>
            <a:r>
              <a:rPr lang="en-US" sz="2000" kern="0" dirty="0" smtClean="0">
                <a:solidFill>
                  <a:srgbClr val="081D54"/>
                </a:solidFill>
                <a:latin typeface="Arial"/>
              </a:rPr>
              <a:t>Share this information with those who couldn’t attend this brief</a:t>
            </a:r>
          </a:p>
          <a:p>
            <a:pPr marL="1381125" lvl="3" indent="-342900">
              <a:spcBef>
                <a:spcPts val="300"/>
              </a:spcBef>
              <a:spcAft>
                <a:spcPts val="300"/>
              </a:spcAft>
              <a:buFont typeface="Arial" pitchFamily="34" charset="0"/>
              <a:buChar char="−"/>
              <a:defRPr/>
            </a:pPr>
            <a:r>
              <a:rPr lang="en-US" sz="2000" kern="0" dirty="0" smtClean="0">
                <a:solidFill>
                  <a:srgbClr val="081D54"/>
                </a:solidFill>
                <a:latin typeface="Arial"/>
              </a:rPr>
              <a:t>Reduce RUMINT</a:t>
            </a:r>
          </a:p>
          <a:p>
            <a:pPr marL="280988" indent="0">
              <a:spcBef>
                <a:spcPct val="20000"/>
              </a:spcBef>
              <a:defRPr/>
            </a:pPr>
            <a:endParaRPr lang="en-US" sz="2000" kern="0" dirty="0" smtClean="0">
              <a:solidFill>
                <a:srgbClr val="081D54"/>
              </a:solidFill>
              <a:latin typeface="Arial"/>
            </a:endParaRPr>
          </a:p>
          <a:p>
            <a:pPr marL="627062" lvl="2" indent="0">
              <a:defRPr/>
            </a:pPr>
            <a:endParaRPr lang="en-US" sz="1200" dirty="0" smtClean="0">
              <a:solidFill>
                <a:schemeClr val="accent6">
                  <a:lumMod val="50000"/>
                </a:schemeClr>
              </a:solidFill>
            </a:endParaRPr>
          </a:p>
          <a:p>
            <a:pPr marL="627062" lvl="2" indent="0">
              <a:defRPr/>
            </a:pPr>
            <a:endParaRPr lang="en-US" sz="1200" dirty="0">
              <a:solidFill>
                <a:schemeClr val="accent6">
                  <a:lumMod val="50000"/>
                </a:schemeClr>
              </a:solidFill>
            </a:endParaRPr>
          </a:p>
          <a:p>
            <a:pPr marL="55562" lvl="2" indent="0" algn="ctr">
              <a:defRPr/>
            </a:pPr>
            <a:endParaRPr lang="en-US" sz="1200" b="1" i="1" dirty="0">
              <a:solidFill>
                <a:srgbClr val="081D54"/>
              </a:solidFill>
            </a:endParaRPr>
          </a:p>
          <a:p>
            <a:pPr marL="55562" lvl="2" indent="0" algn="ctr">
              <a:defRPr/>
            </a:pPr>
            <a:endParaRPr lang="en-US" sz="1200" b="1" i="1" dirty="0" smtClean="0">
              <a:solidFill>
                <a:srgbClr val="081D54"/>
              </a:solidFill>
            </a:endParaRPr>
          </a:p>
          <a:p>
            <a:pPr marL="55562" indent="0" algn="ctr">
              <a:defRPr/>
            </a:pPr>
            <a:endParaRPr lang="en-US" b="1" dirty="0">
              <a:solidFill>
                <a:schemeClr val="accent6">
                  <a:lumMod val="50000"/>
                </a:schemeClr>
              </a:solidFill>
            </a:endParaRPr>
          </a:p>
          <a:p>
            <a:pPr marL="1255713" lvl="3" indent="0">
              <a:defRPr/>
            </a:pPr>
            <a:endParaRPr lang="en-US" dirty="0" smtClean="0">
              <a:solidFill>
                <a:schemeClr val="accent6">
                  <a:lumMod val="50000"/>
                </a:schemeClr>
              </a:solidFill>
            </a:endParaRPr>
          </a:p>
          <a:p>
            <a:pPr lvl="2">
              <a:buFont typeface="Wingdings" pitchFamily="2" charset="2"/>
              <a:buChar char="§"/>
              <a:defRPr/>
            </a:pPr>
            <a:endParaRPr lang="en-US" sz="1400" dirty="0" smtClean="0">
              <a:solidFill>
                <a:schemeClr val="accent6">
                  <a:lumMod val="50000"/>
                </a:schemeClr>
              </a:solidFill>
            </a:endParaRPr>
          </a:p>
        </p:txBody>
      </p:sp>
      <p:sp>
        <p:nvSpPr>
          <p:cNvPr id="5" name="Slide Number Placeholder 4"/>
          <p:cNvSpPr>
            <a:spLocks noGrp="1"/>
          </p:cNvSpPr>
          <p:nvPr>
            <p:ph type="sldNum" sz="quarter" idx="12"/>
          </p:nvPr>
        </p:nvSpPr>
        <p:spPr/>
        <p:txBody>
          <a:bodyPr/>
          <a:lstStyle/>
          <a:p>
            <a:pPr>
              <a:defRPr/>
            </a:pPr>
            <a:fld id="{60E012C7-8105-4BC7-99AF-3731DA8AF29D}" type="slidenum">
              <a:rPr lang="en-US" smtClean="0"/>
              <a:pPr>
                <a:defRPr/>
              </a:pPr>
              <a:t>11</a:t>
            </a:fld>
            <a:endParaRPr lang="en-US" dirty="0"/>
          </a:p>
        </p:txBody>
      </p:sp>
      <p:sp>
        <p:nvSpPr>
          <p:cNvPr id="2" name="Rectangle 1"/>
          <p:cNvSpPr/>
          <p:nvPr/>
        </p:nvSpPr>
        <p:spPr bwMode="auto">
          <a:xfrm>
            <a:off x="928048" y="5146344"/>
            <a:ext cx="7239000" cy="762000"/>
          </a:xfrm>
          <a:prstGeom prst="rect">
            <a:avLst/>
          </a:prstGeom>
          <a:solidFill>
            <a:srgbClr val="00B050"/>
          </a:solidFill>
          <a:ln w="9525" cap="flat" cmpd="sng" algn="ctr">
            <a:solidFill>
              <a:schemeClr val="tx1"/>
            </a:solidFill>
            <a:prstDash val="sysDash"/>
            <a:round/>
            <a:headEnd type="none" w="med" len="med"/>
            <a:tailEnd type="none" w="med" len="med"/>
          </a:ln>
          <a:effectLst>
            <a:outerShdw blurRad="190500" dist="228600" dir="2700000" algn="ctr">
              <a:srgbClr val="000000">
                <a:alpha val="30000"/>
              </a:srgbClr>
            </a:outerShdw>
          </a:effectLst>
          <a:scene3d>
            <a:camera prst="orthographicFront">
              <a:rot lat="0" lon="0" rev="0"/>
            </a:camera>
            <a:lightRig rig="glow" dir="t">
              <a:rot lat="0" lon="0" rev="4800000"/>
            </a:lightRig>
          </a:scene3d>
          <a:sp3d prstMaterial="matte">
            <a:bevelT w="127000" h="63500"/>
          </a:sp3d>
        </p:spPr>
        <p:txBody>
          <a:bodyPr anchor="ctr"/>
          <a:lstStyle/>
          <a:p>
            <a:pPr algn="ctr">
              <a:defRPr/>
            </a:pPr>
            <a:endParaRPr lang="en-US" b="1" dirty="0">
              <a:solidFill>
                <a:schemeClr val="accent6">
                  <a:lumMod val="50000"/>
                </a:schemeClr>
              </a:solidFill>
              <a:latin typeface="Arial" pitchFamily="34" charset="0"/>
              <a:cs typeface="Arial" pitchFamily="34" charset="0"/>
            </a:endParaRPr>
          </a:p>
          <a:p>
            <a:pPr algn="ctr">
              <a:defRPr/>
            </a:pPr>
            <a:r>
              <a:rPr lang="en-US" sz="2400" b="1" smtClean="0">
                <a:solidFill>
                  <a:schemeClr val="accent6">
                    <a:lumMod val="50000"/>
                  </a:schemeClr>
                </a:solidFill>
                <a:latin typeface="Arial" pitchFamily="34" charset="0"/>
                <a:cs typeface="Arial" pitchFamily="34" charset="0"/>
              </a:rPr>
              <a:t>25 </a:t>
            </a:r>
            <a:r>
              <a:rPr lang="en-US" sz="2400" b="1" dirty="0">
                <a:solidFill>
                  <a:schemeClr val="accent6">
                    <a:lumMod val="50000"/>
                  </a:schemeClr>
                </a:solidFill>
                <a:latin typeface="Arial" pitchFamily="34" charset="0"/>
                <a:cs typeface="Arial" pitchFamily="34" charset="0"/>
              </a:rPr>
              <a:t>March 2012 –  Army Transition </a:t>
            </a:r>
            <a:endParaRPr lang="en-US" sz="2400" b="1" kern="0" dirty="0">
              <a:solidFill>
                <a:srgbClr val="081D54"/>
              </a:solidFill>
              <a:latin typeface="Arial"/>
              <a:cs typeface="Arial" pitchFamily="34" charset="0"/>
            </a:endParaRPr>
          </a:p>
          <a:p>
            <a:pPr algn="ctr">
              <a:defRPr/>
            </a:pPr>
            <a:endParaRPr lang="en-US" dirty="0">
              <a:cs typeface="Arial" pitchFamily="34" charset="0"/>
            </a:endParaRPr>
          </a:p>
        </p:txBody>
      </p:sp>
      <p:sp>
        <p:nvSpPr>
          <p:cNvPr id="48135"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48136"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Title 1"/>
          <p:cNvSpPr>
            <a:spLocks noGrp="1"/>
          </p:cNvSpPr>
          <p:nvPr>
            <p:ph type="title"/>
          </p:nvPr>
        </p:nvSpPr>
        <p:spPr>
          <a:xfrm>
            <a:off x="1649413" y="509588"/>
            <a:ext cx="5486400" cy="1112837"/>
          </a:xfrm>
        </p:spPr>
        <p:txBody>
          <a:bodyPr/>
          <a:lstStyle/>
          <a:p>
            <a:pPr algn="ctr"/>
            <a:r>
              <a:rPr lang="en-US" smtClean="0"/>
              <a:t/>
            </a:r>
            <a:br>
              <a:rPr lang="en-US" smtClean="0"/>
            </a:br>
            <a:r>
              <a:rPr lang="en-US" smtClean="0"/>
              <a:t> Contacts </a:t>
            </a:r>
            <a:br>
              <a:rPr lang="en-US" smtClean="0"/>
            </a:br>
            <a:r>
              <a:rPr lang="en-US" smtClean="0"/>
              <a:t> </a:t>
            </a:r>
          </a:p>
        </p:txBody>
      </p:sp>
      <p:sp>
        <p:nvSpPr>
          <p:cNvPr id="21507" name="Content Placeholder 2"/>
          <p:cNvSpPr>
            <a:spLocks noGrp="1"/>
          </p:cNvSpPr>
          <p:nvPr>
            <p:ph idx="1"/>
          </p:nvPr>
        </p:nvSpPr>
        <p:spPr>
          <a:xfrm>
            <a:off x="228600" y="1447800"/>
            <a:ext cx="8610600" cy="4953000"/>
          </a:xfrm>
        </p:spPr>
        <p:txBody>
          <a:bodyPr/>
          <a:lstStyle/>
          <a:p>
            <a:pPr marL="463550" lvl="1" indent="-354013">
              <a:spcBef>
                <a:spcPts val="300"/>
              </a:spcBef>
              <a:spcAft>
                <a:spcPts val="300"/>
              </a:spcAft>
              <a:buFont typeface="Wingdings" pitchFamily="2" charset="2"/>
              <a:buChar char="§"/>
              <a:tabLst>
                <a:tab pos="0" algn="l"/>
              </a:tabLst>
              <a:defRPr/>
            </a:pPr>
            <a:r>
              <a:rPr lang="en-US" sz="2200" b="1" dirty="0" smtClean="0"/>
              <a:t>(COMMAND NAME HERE):</a:t>
            </a:r>
          </a:p>
          <a:p>
            <a:pPr marL="0" lvl="2" indent="0">
              <a:spcBef>
                <a:spcPts val="300"/>
              </a:spcBef>
              <a:spcAft>
                <a:spcPts val="300"/>
              </a:spcAft>
              <a:buFont typeface="Wingdings" pitchFamily="2" charset="2"/>
              <a:buNone/>
              <a:tabLst>
                <a:tab pos="0" algn="l"/>
              </a:tabLst>
              <a:defRPr/>
            </a:pPr>
            <a:r>
              <a:rPr lang="en-US" dirty="0" smtClean="0"/>
              <a:t>	       (POC / Transition Manager): (POC / Transition Manager email   		       address and phone numbers here) </a:t>
            </a:r>
          </a:p>
          <a:p>
            <a:pPr marL="109537" indent="0">
              <a:spcBef>
                <a:spcPts val="300"/>
              </a:spcBef>
              <a:spcAft>
                <a:spcPts val="300"/>
              </a:spcAft>
              <a:buFont typeface="Wingdings" pitchFamily="2" charset="2"/>
              <a:buNone/>
              <a:tabLst>
                <a:tab pos="0" algn="l"/>
              </a:tabLst>
              <a:defRPr/>
            </a:pPr>
            <a:endParaRPr lang="en-US" sz="2200" b="1" dirty="0" smtClean="0"/>
          </a:p>
          <a:p>
            <a:pPr marL="463550" indent="-354013">
              <a:spcBef>
                <a:spcPts val="300"/>
              </a:spcBef>
              <a:spcAft>
                <a:spcPts val="300"/>
              </a:spcAft>
              <a:tabLst>
                <a:tab pos="0" algn="l"/>
              </a:tabLst>
              <a:defRPr/>
            </a:pPr>
            <a:r>
              <a:rPr lang="en-US" sz="2200" b="1" dirty="0" smtClean="0"/>
              <a:t>New Army DCIPS Website:</a:t>
            </a:r>
          </a:p>
          <a:p>
            <a:pPr marL="863600" lvl="1" indent="-354013">
              <a:spcBef>
                <a:spcPts val="300"/>
              </a:spcBef>
              <a:spcAft>
                <a:spcPts val="300"/>
              </a:spcAft>
              <a:buFont typeface="Wingdings" pitchFamily="2" charset="2"/>
              <a:buChar char="§"/>
              <a:tabLst>
                <a:tab pos="0" algn="l"/>
              </a:tabLst>
              <a:defRPr/>
            </a:pPr>
            <a:r>
              <a:rPr lang="en-US" dirty="0" smtClean="0"/>
              <a:t>Launched on NIPR only on 25 July 2011</a:t>
            </a:r>
          </a:p>
          <a:p>
            <a:pPr marL="863600" lvl="1" indent="-354013">
              <a:spcBef>
                <a:spcPts val="300"/>
              </a:spcBef>
              <a:spcAft>
                <a:spcPts val="300"/>
              </a:spcAft>
              <a:buFont typeface="Wingdings" pitchFamily="2" charset="2"/>
              <a:buChar char="§"/>
              <a:tabLst>
                <a:tab pos="0" algn="l"/>
              </a:tabLst>
              <a:defRPr/>
            </a:pPr>
            <a:r>
              <a:rPr lang="en-US" dirty="0" smtClean="0"/>
              <a:t>Primary source for all up-to-date DCIPS  information and FAQs</a:t>
            </a:r>
          </a:p>
          <a:p>
            <a:pPr marL="863600" lvl="1" indent="-354013">
              <a:spcBef>
                <a:spcPts val="300"/>
              </a:spcBef>
              <a:spcAft>
                <a:spcPts val="300"/>
              </a:spcAft>
              <a:buFont typeface="Wingdings" pitchFamily="2" charset="2"/>
              <a:buChar char="§"/>
              <a:tabLst>
                <a:tab pos="0" algn="l"/>
              </a:tabLst>
              <a:defRPr/>
            </a:pPr>
            <a:r>
              <a:rPr lang="en-US" sz="1800" b="1" dirty="0" smtClean="0"/>
              <a:t>NIPRnet:</a:t>
            </a:r>
            <a:r>
              <a:rPr lang="en-US" sz="1800" b="1" dirty="0" smtClean="0">
                <a:solidFill>
                  <a:srgbClr val="000066"/>
                </a:solidFill>
              </a:rPr>
              <a:t> </a:t>
            </a:r>
            <a:r>
              <a:rPr lang="en-US" sz="1800" dirty="0" smtClean="0">
                <a:solidFill>
                  <a:srgbClr val="000066"/>
                </a:solidFill>
                <a:hlinkClick r:id="rId3"/>
              </a:rPr>
              <a:t>http://www.dami.army.pentagon.mil/site/dcips/</a:t>
            </a:r>
            <a:endParaRPr lang="en-US" sz="1800" dirty="0">
              <a:solidFill>
                <a:srgbClr val="000066"/>
              </a:solidFill>
            </a:endParaRPr>
          </a:p>
        </p:txBody>
      </p:sp>
      <p:sp>
        <p:nvSpPr>
          <p:cNvPr id="5" name="Slide Number Placeholder 4"/>
          <p:cNvSpPr>
            <a:spLocks noGrp="1"/>
          </p:cNvSpPr>
          <p:nvPr>
            <p:ph type="sldNum" sz="quarter" idx="12"/>
          </p:nvPr>
        </p:nvSpPr>
        <p:spPr/>
        <p:txBody>
          <a:bodyPr/>
          <a:lstStyle/>
          <a:p>
            <a:pPr>
              <a:defRPr/>
            </a:pPr>
            <a:fld id="{4099DED8-FA6C-4096-BB11-E861CFFB62B9}" type="slidenum">
              <a:rPr lang="en-US" smtClean="0"/>
              <a:pPr>
                <a:defRPr/>
              </a:pPr>
              <a:t>12</a:t>
            </a:fld>
            <a:endParaRPr lang="en-US" dirty="0"/>
          </a:p>
        </p:txBody>
      </p:sp>
      <p:sp>
        <p:nvSpPr>
          <p:cNvPr id="50180"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50181"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pic>
        <p:nvPicPr>
          <p:cNvPr id="50182" name="Picture 1"/>
          <p:cNvPicPr>
            <a:picLocks noChangeAspect="1"/>
          </p:cNvPicPr>
          <p:nvPr/>
        </p:nvPicPr>
        <p:blipFill>
          <a:blip r:embed="rId4" cstate="print"/>
          <a:srcRect/>
          <a:stretch>
            <a:fillRect/>
          </a:stretch>
        </p:blipFill>
        <p:spPr bwMode="auto">
          <a:xfrm>
            <a:off x="6324600" y="4495800"/>
            <a:ext cx="1676400" cy="1676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3"/>
          <p:cNvSpPr>
            <a:spLocks noGrp="1" noChangeArrowheads="1"/>
          </p:cNvSpPr>
          <p:nvPr>
            <p:ph type="body" idx="4294967295"/>
          </p:nvPr>
        </p:nvSpPr>
        <p:spPr>
          <a:xfrm>
            <a:off x="457200" y="2286000"/>
            <a:ext cx="8229600" cy="4038600"/>
          </a:xfrm>
        </p:spPr>
        <p:txBody>
          <a:bodyPr/>
          <a:lstStyle/>
          <a:p>
            <a:pPr algn="ctr">
              <a:buFont typeface="Wingdings" pitchFamily="2" charset="2"/>
              <a:buNone/>
              <a:defRPr/>
            </a:pPr>
            <a:endParaRPr lang="en-US" dirty="0" smtClean="0"/>
          </a:p>
          <a:p>
            <a:pPr algn="ctr">
              <a:buFont typeface="Wingdings" pitchFamily="2" charset="2"/>
              <a:buNone/>
              <a:defRPr/>
            </a:pPr>
            <a:r>
              <a:rPr lang="en-US" sz="3200" dirty="0" smtClean="0">
                <a:latin typeface="+mj-lt"/>
              </a:rPr>
              <a:t>Questions?</a:t>
            </a:r>
          </a:p>
        </p:txBody>
      </p:sp>
      <p:sp>
        <p:nvSpPr>
          <p:cNvPr id="4" name="Slide Number Placeholder 3"/>
          <p:cNvSpPr>
            <a:spLocks noGrp="1"/>
          </p:cNvSpPr>
          <p:nvPr>
            <p:ph type="sldNum" sz="quarter" idx="12"/>
          </p:nvPr>
        </p:nvSpPr>
        <p:spPr/>
        <p:txBody>
          <a:bodyPr/>
          <a:lstStyle/>
          <a:p>
            <a:pPr>
              <a:defRPr/>
            </a:pPr>
            <a:fld id="{752FB9F0-B2F8-430F-B66C-92FF87C7C3D2}" type="slidenum">
              <a:rPr lang="en-US" smtClean="0"/>
              <a:pPr>
                <a:defRPr/>
              </a:pPr>
              <a:t>13</a:t>
            </a:fld>
            <a:endParaRPr lang="en-US"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3"/>
          <p:cNvSpPr>
            <a:spLocks noGrp="1" noChangeArrowheads="1"/>
          </p:cNvSpPr>
          <p:nvPr>
            <p:ph type="body" idx="4294967295"/>
          </p:nvPr>
        </p:nvSpPr>
        <p:spPr>
          <a:xfrm>
            <a:off x="457200" y="2286000"/>
            <a:ext cx="8229600" cy="3886200"/>
          </a:xfrm>
        </p:spPr>
        <p:txBody>
          <a:bodyPr/>
          <a:lstStyle/>
          <a:p>
            <a:pPr algn="ctr">
              <a:buFont typeface="Wingdings" pitchFamily="2" charset="2"/>
              <a:buNone/>
              <a:defRPr/>
            </a:pPr>
            <a:endParaRPr lang="en-US" dirty="0" smtClean="0">
              <a:latin typeface="+mj-lt"/>
            </a:endParaRPr>
          </a:p>
          <a:p>
            <a:pPr algn="ctr">
              <a:buFont typeface="Wingdings" pitchFamily="2" charset="2"/>
              <a:buNone/>
              <a:defRPr/>
            </a:pPr>
            <a:r>
              <a:rPr lang="en-US" sz="3200" dirty="0" smtClean="0">
                <a:latin typeface="+mj-lt"/>
              </a:rPr>
              <a:t>Back Up</a:t>
            </a:r>
          </a:p>
        </p:txBody>
      </p:sp>
      <p:sp>
        <p:nvSpPr>
          <p:cNvPr id="4" name="Slide Number Placeholder 3"/>
          <p:cNvSpPr>
            <a:spLocks noGrp="1"/>
          </p:cNvSpPr>
          <p:nvPr>
            <p:ph type="sldNum" sz="quarter" idx="12"/>
          </p:nvPr>
        </p:nvSpPr>
        <p:spPr/>
        <p:txBody>
          <a:bodyPr/>
          <a:lstStyle/>
          <a:p>
            <a:pPr>
              <a:defRPr/>
            </a:pPr>
            <a:fld id="{889F70E2-D97A-474F-B7D0-C0E999E4360E}" type="slidenum">
              <a:rPr lang="en-US" smtClean="0"/>
              <a:pPr>
                <a:defRPr/>
              </a:pPr>
              <a:t>14</a:t>
            </a:fld>
            <a:endParaRPr lang="en-US"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a:xfrm>
            <a:off x="1828800" y="258763"/>
            <a:ext cx="5486400" cy="1036637"/>
          </a:xfrm>
        </p:spPr>
        <p:txBody>
          <a:bodyPr/>
          <a:lstStyle/>
          <a:p>
            <a:pPr algn="ctr"/>
            <a:r>
              <a:rPr lang="en-US" smtClean="0"/>
              <a:t>DCIPS Evolution Timeline</a:t>
            </a:r>
          </a:p>
        </p:txBody>
      </p:sp>
      <p:sp>
        <p:nvSpPr>
          <p:cNvPr id="5" name="Slide Number Placeholder 4"/>
          <p:cNvSpPr>
            <a:spLocks noGrp="1"/>
          </p:cNvSpPr>
          <p:nvPr>
            <p:ph type="sldNum" sz="quarter" idx="12"/>
          </p:nvPr>
        </p:nvSpPr>
        <p:spPr/>
        <p:txBody>
          <a:bodyPr/>
          <a:lstStyle/>
          <a:p>
            <a:pPr>
              <a:defRPr/>
            </a:pPr>
            <a:fld id="{CB9E53A7-3957-4D36-9121-EF289EBBF7DB}" type="slidenum">
              <a:rPr lang="en-US" smtClean="0"/>
              <a:pPr>
                <a:defRPr/>
              </a:pPr>
              <a:t>15</a:t>
            </a:fld>
            <a:endParaRPr lang="en-US" dirty="0"/>
          </a:p>
        </p:txBody>
      </p:sp>
      <p:pic>
        <p:nvPicPr>
          <p:cNvPr id="56323" name="Picture 2"/>
          <p:cNvPicPr>
            <a:picLocks noChangeAspect="1" noChangeArrowheads="1"/>
          </p:cNvPicPr>
          <p:nvPr/>
        </p:nvPicPr>
        <p:blipFill>
          <a:blip r:embed="rId3" cstate="print"/>
          <a:srcRect/>
          <a:stretch>
            <a:fillRect/>
          </a:stretch>
        </p:blipFill>
        <p:spPr bwMode="auto">
          <a:xfrm>
            <a:off x="152400" y="1447800"/>
            <a:ext cx="8915400" cy="5029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Title 1"/>
          <p:cNvSpPr>
            <a:spLocks noGrp="1"/>
          </p:cNvSpPr>
          <p:nvPr>
            <p:ph type="title"/>
          </p:nvPr>
        </p:nvSpPr>
        <p:spPr>
          <a:xfrm>
            <a:off x="1752600" y="304800"/>
            <a:ext cx="5486400" cy="1036638"/>
          </a:xfrm>
        </p:spPr>
        <p:txBody>
          <a:bodyPr/>
          <a:lstStyle/>
          <a:p>
            <a:pPr algn="ctr"/>
            <a:r>
              <a:rPr lang="en-US" smtClean="0"/>
              <a:t/>
            </a:r>
            <a:br>
              <a:rPr lang="en-US" smtClean="0"/>
            </a:br>
            <a:r>
              <a:rPr lang="en-US" smtClean="0"/>
              <a:t>DCIPS Evolution Timeline (cont’d)</a:t>
            </a:r>
            <a:br>
              <a:rPr lang="en-US" smtClean="0"/>
            </a:br>
            <a:endParaRPr lang="en-US" smtClean="0"/>
          </a:p>
        </p:txBody>
      </p:sp>
      <p:sp>
        <p:nvSpPr>
          <p:cNvPr id="5" name="Slide Number Placeholder 4"/>
          <p:cNvSpPr>
            <a:spLocks noGrp="1"/>
          </p:cNvSpPr>
          <p:nvPr>
            <p:ph type="sldNum" sz="quarter" idx="12"/>
          </p:nvPr>
        </p:nvSpPr>
        <p:spPr/>
        <p:txBody>
          <a:bodyPr/>
          <a:lstStyle/>
          <a:p>
            <a:pPr>
              <a:defRPr/>
            </a:pPr>
            <a:fld id="{F2315FA4-437C-4CB4-A6AD-6427159B5B1C}" type="slidenum">
              <a:rPr lang="en-US" smtClean="0"/>
              <a:pPr>
                <a:defRPr/>
              </a:pPr>
              <a:t>16</a:t>
            </a:fld>
            <a:endParaRPr lang="en-US" dirty="0"/>
          </a:p>
        </p:txBody>
      </p:sp>
      <p:pic>
        <p:nvPicPr>
          <p:cNvPr id="1026" name="Picture 2"/>
          <p:cNvPicPr>
            <a:picLocks noChangeAspect="1" noChangeArrowheads="1"/>
          </p:cNvPicPr>
          <p:nvPr/>
        </p:nvPicPr>
        <p:blipFill>
          <a:blip r:embed="rId3" cstate="print">
            <a:extLst>
              <a:ext uri="{28A0092B-C50C-407E-A947-70E740481C1C}">
                <a14:useLocalDpi xmlns="" xmlns:a14="http://schemas.microsoft.com/office/drawing/2010/main" val="0"/>
              </a:ext>
            </a:extLst>
          </a:blip>
          <a:srcRect/>
          <a:stretch>
            <a:fillRect/>
          </a:stretch>
        </p:blipFill>
        <p:spPr bwMode="auto">
          <a:xfrm>
            <a:off x="304800" y="1447800"/>
            <a:ext cx="8305800" cy="5048250"/>
          </a:xfrm>
          <a:prstGeom prst="rect">
            <a:avLst/>
          </a:prstGeom>
          <a:noFill/>
          <a:ln>
            <a:noFill/>
          </a:ln>
          <a:effectLst/>
          <a:extLst>
            <a:ext uri="{909E8E84-426E-40DD-AFC4-6F175D3DCCD1}">
              <a14:hiddenFill xmlns="" xmlns:a14="http://schemas.microsoft.com/office/drawing/2010/main">
                <a:solidFill>
                  <a:schemeClr val="accent1"/>
                </a:solidFill>
              </a14:hiddenFill>
            </a:ext>
            <a:ext uri="{91240B29-F687-4F45-9708-019B960494DF}">
              <a14:hiddenLine xmlns="" xmlns:a14="http://schemas.microsoft.com/office/drawing/2010/main" w="9525">
                <a:solidFill>
                  <a:schemeClr val="tx1"/>
                </a:solidFill>
                <a:miter lim="800000"/>
                <a:headEnd/>
                <a:tailEnd/>
              </a14:hiddenLine>
            </a:ext>
            <a:ext uri="{AF507438-7753-43E0-B8FC-AC1667EBCBE1}">
              <a14:hiddenEffects xmln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Title 1"/>
          <p:cNvSpPr>
            <a:spLocks noGrp="1"/>
          </p:cNvSpPr>
          <p:nvPr>
            <p:ph type="title"/>
          </p:nvPr>
        </p:nvSpPr>
        <p:spPr>
          <a:xfrm>
            <a:off x="1752600" y="277813"/>
            <a:ext cx="5486400" cy="1112837"/>
          </a:xfrm>
        </p:spPr>
        <p:txBody>
          <a:bodyPr/>
          <a:lstStyle/>
          <a:p>
            <a:pPr algn="ctr"/>
            <a:r>
              <a:rPr lang="en-US" smtClean="0"/>
              <a:t>Key Inputs for Successful Transition</a:t>
            </a:r>
          </a:p>
        </p:txBody>
      </p:sp>
      <p:sp>
        <p:nvSpPr>
          <p:cNvPr id="5" name="Slide Number Placeholder 4"/>
          <p:cNvSpPr>
            <a:spLocks noGrp="1"/>
          </p:cNvSpPr>
          <p:nvPr>
            <p:ph type="sldNum" sz="quarter" idx="12"/>
          </p:nvPr>
        </p:nvSpPr>
        <p:spPr/>
        <p:txBody>
          <a:bodyPr/>
          <a:lstStyle/>
          <a:p>
            <a:pPr>
              <a:defRPr/>
            </a:pPr>
            <a:fld id="{F5B63EB4-1ED7-41D9-9351-296B97B29ECC}" type="slidenum">
              <a:rPr lang="en-US" smtClean="0"/>
              <a:pPr>
                <a:defRPr/>
              </a:pPr>
              <a:t>17</a:t>
            </a:fld>
            <a:endParaRPr lang="en-US" dirty="0"/>
          </a:p>
        </p:txBody>
      </p:sp>
      <p:sp>
        <p:nvSpPr>
          <p:cNvPr id="60419" name="Rectangle 3"/>
          <p:cNvSpPr>
            <a:spLocks noChangeArrowheads="1"/>
          </p:cNvSpPr>
          <p:nvPr/>
        </p:nvSpPr>
        <p:spPr bwMode="auto">
          <a:xfrm>
            <a:off x="3127375" y="2120900"/>
            <a:ext cx="2816225" cy="4127500"/>
          </a:xfrm>
          <a:prstGeom prst="rect">
            <a:avLst/>
          </a:prstGeom>
          <a:noFill/>
          <a:ln w="6350" algn="ctr">
            <a:solidFill>
              <a:schemeClr val="accent2"/>
            </a:solidFill>
            <a:miter lim="800000"/>
            <a:headEnd/>
            <a:tailEnd/>
          </a:ln>
        </p:spPr>
        <p:txBody>
          <a:bodyPr tIns="91440" bIns="91440" anchor="ctr"/>
          <a:lstStyle/>
          <a:p>
            <a:pPr algn="ctr"/>
            <a:endParaRPr lang="en-GB" altLang="ja-JP" sz="2000">
              <a:solidFill>
                <a:srgbClr val="FF0000"/>
              </a:solidFill>
              <a:ea typeface="ＭＳ Ｐゴシック"/>
              <a:cs typeface="ＭＳ Ｐゴシック"/>
            </a:endParaRPr>
          </a:p>
        </p:txBody>
      </p:sp>
      <p:sp>
        <p:nvSpPr>
          <p:cNvPr id="60420" name="AutoShape 4"/>
          <p:cNvSpPr>
            <a:spLocks noChangeArrowheads="1"/>
          </p:cNvSpPr>
          <p:nvPr/>
        </p:nvSpPr>
        <p:spPr bwMode="gray">
          <a:xfrm>
            <a:off x="304800" y="3124200"/>
            <a:ext cx="3409950" cy="914400"/>
          </a:xfrm>
          <a:prstGeom prst="homePlate">
            <a:avLst>
              <a:gd name="adj" fmla="val 21840"/>
            </a:avLst>
          </a:prstGeom>
          <a:solidFill>
            <a:schemeClr val="accent1"/>
          </a:solidFill>
          <a:ln w="19050" algn="ctr">
            <a:noFill/>
            <a:miter lim="800000"/>
            <a:headEnd/>
            <a:tailEnd/>
          </a:ln>
        </p:spPr>
        <p:txBody>
          <a:bodyPr lIns="90000" tIns="90000" rIns="90000" bIns="90000"/>
          <a:lstStyle/>
          <a:p>
            <a:pPr marL="177800" indent="-177800"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Transition Training Strategy</a:t>
            </a:r>
          </a:p>
          <a:p>
            <a:pPr marL="177800" indent="-177800" algn="ctr">
              <a:lnSpc>
                <a:spcPct val="106000"/>
              </a:lnSpc>
              <a:buClr>
                <a:schemeClr val="tx1"/>
              </a:buClr>
              <a:buFont typeface="Wingdings 2" pitchFamily="18" charset="2"/>
              <a:buNone/>
            </a:pPr>
            <a:endParaRPr lang="en-GB" sz="1400" b="1" i="1">
              <a:solidFill>
                <a:srgbClr val="002060"/>
              </a:solidFill>
              <a:ea typeface="ＭＳ Ｐゴシック"/>
              <a:cs typeface="ＭＳ Ｐゴシック"/>
            </a:endParaRPr>
          </a:p>
          <a:p>
            <a:pPr marL="177800" indent="-177800"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G-2</a:t>
            </a:r>
            <a:r>
              <a:rPr lang="en-GB" sz="1000" b="1" i="1">
                <a:solidFill>
                  <a:srgbClr val="002060"/>
                </a:solidFill>
                <a:ea typeface="ＭＳ Ｐゴシック"/>
                <a:cs typeface="ＭＳ Ｐゴシック"/>
              </a:rPr>
              <a:t>, CHRA</a:t>
            </a:r>
          </a:p>
        </p:txBody>
      </p:sp>
      <p:sp>
        <p:nvSpPr>
          <p:cNvPr id="60421" name="AutoShape 5"/>
          <p:cNvSpPr>
            <a:spLocks noChangeArrowheads="1"/>
          </p:cNvSpPr>
          <p:nvPr/>
        </p:nvSpPr>
        <p:spPr bwMode="gray">
          <a:xfrm>
            <a:off x="304800" y="4252913"/>
            <a:ext cx="3409950" cy="928687"/>
          </a:xfrm>
          <a:prstGeom prst="homePlate">
            <a:avLst>
              <a:gd name="adj" fmla="val 21844"/>
            </a:avLst>
          </a:prstGeom>
          <a:solidFill>
            <a:schemeClr val="accent1"/>
          </a:solidFill>
          <a:ln w="19050" algn="ctr">
            <a:noFill/>
            <a:miter lim="800000"/>
            <a:headEnd/>
            <a:tailEnd/>
          </a:ln>
        </p:spPr>
        <p:txBody>
          <a:bodyPr lIns="90000" tIns="90000" rIns="90000" bIns="90000"/>
          <a:lstStyle/>
          <a:p>
            <a:pPr marL="177800" indent="-177800"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Change Management and Communication Strategy</a:t>
            </a:r>
          </a:p>
          <a:p>
            <a:pPr marL="177800" indent="-177800" algn="ctr">
              <a:lnSpc>
                <a:spcPct val="106000"/>
              </a:lnSpc>
              <a:buClr>
                <a:schemeClr val="tx1"/>
              </a:buClr>
              <a:buFont typeface="Wingdings 2" pitchFamily="18" charset="2"/>
              <a:buNone/>
            </a:pPr>
            <a:endParaRPr lang="en-GB" sz="1100" b="1" i="1">
              <a:solidFill>
                <a:srgbClr val="002060"/>
              </a:solidFill>
              <a:ea typeface="ＭＳ Ｐゴシック"/>
              <a:cs typeface="ＭＳ Ｐゴシック"/>
            </a:endParaRPr>
          </a:p>
          <a:p>
            <a:pPr marL="177800" indent="-177800"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ASA (M&amp;RA)</a:t>
            </a:r>
            <a:r>
              <a:rPr lang="en-GB" sz="1000" b="1" i="1">
                <a:solidFill>
                  <a:srgbClr val="002060"/>
                </a:solidFill>
                <a:ea typeface="ＭＳ Ｐゴシック"/>
                <a:cs typeface="ＭＳ Ｐゴシック"/>
              </a:rPr>
              <a:t>, G-1, G-2, ACOMs, ASCCs, DRUs, and AASA</a:t>
            </a:r>
          </a:p>
        </p:txBody>
      </p:sp>
      <p:sp>
        <p:nvSpPr>
          <p:cNvPr id="60422" name="AutoShape 6"/>
          <p:cNvSpPr>
            <a:spLocks noChangeArrowheads="1"/>
          </p:cNvSpPr>
          <p:nvPr/>
        </p:nvSpPr>
        <p:spPr bwMode="gray">
          <a:xfrm flipH="1">
            <a:off x="5275263" y="5410200"/>
            <a:ext cx="3409950" cy="914400"/>
          </a:xfrm>
          <a:prstGeom prst="homePlate">
            <a:avLst>
              <a:gd name="adj" fmla="val 21892"/>
            </a:avLst>
          </a:prstGeom>
          <a:solidFill>
            <a:schemeClr val="accent1"/>
          </a:solidFill>
          <a:ln w="19050" algn="ctr">
            <a:noFill/>
            <a:miter lim="800000"/>
            <a:headEnd/>
            <a:tailEnd/>
          </a:ln>
        </p:spPr>
        <p:txBody>
          <a:bodyPr lIns="90000" tIns="90000" rIns="90000" bIns="90000"/>
          <a:lstStyle/>
          <a:p>
            <a:pPr marL="363538" indent="-188913"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Leadership Commitment</a:t>
            </a:r>
          </a:p>
          <a:p>
            <a:pPr marL="363538" indent="-188913" algn="ctr">
              <a:lnSpc>
                <a:spcPct val="106000"/>
              </a:lnSpc>
              <a:buClr>
                <a:schemeClr val="tx1"/>
              </a:buClr>
              <a:buFont typeface="Wingdings 2" pitchFamily="18" charset="2"/>
              <a:buNone/>
            </a:pPr>
            <a:endParaRPr lang="en-GB" sz="1100" b="1" i="1">
              <a:solidFill>
                <a:srgbClr val="002060"/>
              </a:solidFill>
              <a:ea typeface="ＭＳ Ｐゴシック"/>
              <a:cs typeface="ＭＳ Ｐゴシック"/>
            </a:endParaRPr>
          </a:p>
          <a:p>
            <a:pPr marL="363538" indent="-188913"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ASA (M&amp;RA)</a:t>
            </a:r>
            <a:r>
              <a:rPr lang="en-GB" sz="1000" b="1" i="1">
                <a:solidFill>
                  <a:srgbClr val="002060"/>
                </a:solidFill>
                <a:ea typeface="ＭＳ Ｐゴシック"/>
                <a:cs typeface="ＭＳ Ｐゴシック"/>
              </a:rPr>
              <a:t>, G-1, G-2, CHRA, ACOMs, ASCCs, DRUs, and AASA</a:t>
            </a:r>
          </a:p>
          <a:p>
            <a:pPr marL="363538" indent="-188913" algn="ctr">
              <a:lnSpc>
                <a:spcPct val="106000"/>
              </a:lnSpc>
              <a:buClr>
                <a:schemeClr val="tx1"/>
              </a:buClr>
              <a:buFont typeface="Wingdings 2" pitchFamily="18" charset="2"/>
              <a:buNone/>
            </a:pPr>
            <a:endParaRPr lang="en-GB" sz="1400" b="1" i="1">
              <a:solidFill>
                <a:srgbClr val="002060"/>
              </a:solidFill>
              <a:ea typeface="ＭＳ Ｐゴシック"/>
              <a:cs typeface="ＭＳ Ｐゴシック"/>
            </a:endParaRPr>
          </a:p>
        </p:txBody>
      </p:sp>
      <p:sp>
        <p:nvSpPr>
          <p:cNvPr id="60423" name="AutoShape 7"/>
          <p:cNvSpPr>
            <a:spLocks noChangeArrowheads="1"/>
          </p:cNvSpPr>
          <p:nvPr/>
        </p:nvSpPr>
        <p:spPr bwMode="gray">
          <a:xfrm flipH="1">
            <a:off x="5275263" y="3124200"/>
            <a:ext cx="3409950" cy="914400"/>
          </a:xfrm>
          <a:prstGeom prst="homePlate">
            <a:avLst>
              <a:gd name="adj" fmla="val 21892"/>
            </a:avLst>
          </a:prstGeom>
          <a:solidFill>
            <a:schemeClr val="accent1"/>
          </a:solidFill>
          <a:ln w="19050" algn="ctr">
            <a:noFill/>
            <a:miter lim="800000"/>
            <a:headEnd/>
            <a:tailEnd/>
          </a:ln>
        </p:spPr>
        <p:txBody>
          <a:bodyPr lIns="90000" tIns="90000" rIns="90000" bIns="90000"/>
          <a:lstStyle/>
          <a:p>
            <a:pPr marL="363538" indent="-188913"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HR  Solutions/Services</a:t>
            </a:r>
          </a:p>
          <a:p>
            <a:pPr marL="363538" indent="-188913" algn="ctr">
              <a:lnSpc>
                <a:spcPct val="106000"/>
              </a:lnSpc>
              <a:buClr>
                <a:schemeClr val="tx1"/>
              </a:buClr>
              <a:buFont typeface="Wingdings 2" pitchFamily="18" charset="2"/>
              <a:buNone/>
            </a:pPr>
            <a:endParaRPr lang="en-GB" sz="1100" b="1" i="1">
              <a:solidFill>
                <a:srgbClr val="002060"/>
              </a:solidFill>
              <a:ea typeface="ＭＳ Ｐゴシック"/>
              <a:cs typeface="ＭＳ Ｐゴシック"/>
            </a:endParaRPr>
          </a:p>
          <a:p>
            <a:pPr marL="363538" indent="-188913"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CHRA</a:t>
            </a:r>
          </a:p>
          <a:p>
            <a:pPr marL="363538" indent="-188913" algn="ctr">
              <a:lnSpc>
                <a:spcPct val="106000"/>
              </a:lnSpc>
              <a:buClr>
                <a:schemeClr val="tx1"/>
              </a:buClr>
              <a:buFont typeface="Wingdings 2" pitchFamily="18" charset="2"/>
              <a:buNone/>
            </a:pPr>
            <a:endParaRPr lang="en-GB" sz="1100" b="1">
              <a:solidFill>
                <a:srgbClr val="002060"/>
              </a:solidFill>
              <a:ea typeface="ＭＳ Ｐゴシック"/>
              <a:cs typeface="ＭＳ Ｐゴシック"/>
            </a:endParaRPr>
          </a:p>
        </p:txBody>
      </p:sp>
      <p:sp>
        <p:nvSpPr>
          <p:cNvPr id="60424" name="AutoShape 8"/>
          <p:cNvSpPr>
            <a:spLocks noChangeArrowheads="1"/>
          </p:cNvSpPr>
          <p:nvPr/>
        </p:nvSpPr>
        <p:spPr bwMode="gray">
          <a:xfrm flipH="1">
            <a:off x="5275263" y="2057400"/>
            <a:ext cx="3409950" cy="914400"/>
          </a:xfrm>
          <a:prstGeom prst="homePlate">
            <a:avLst>
              <a:gd name="adj" fmla="val 21892"/>
            </a:avLst>
          </a:prstGeom>
          <a:solidFill>
            <a:schemeClr val="accent1"/>
          </a:solidFill>
          <a:ln w="19050" algn="ctr">
            <a:noFill/>
            <a:miter lim="800000"/>
            <a:headEnd/>
            <a:tailEnd/>
          </a:ln>
        </p:spPr>
        <p:txBody>
          <a:bodyPr lIns="90000" tIns="90000" rIns="90000" bIns="90000"/>
          <a:lstStyle/>
          <a:p>
            <a:pPr marL="366713" indent="-192088"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Position Alignment</a:t>
            </a:r>
          </a:p>
          <a:p>
            <a:pPr marL="366713" indent="-192088" algn="ctr">
              <a:lnSpc>
                <a:spcPct val="106000"/>
              </a:lnSpc>
              <a:buClr>
                <a:schemeClr val="tx1"/>
              </a:buClr>
              <a:buFont typeface="Wingdings 2" pitchFamily="18" charset="2"/>
              <a:buNone/>
            </a:pPr>
            <a:endParaRPr lang="en-GB" sz="1100" b="1" i="1">
              <a:solidFill>
                <a:srgbClr val="002060"/>
              </a:solidFill>
              <a:ea typeface="ＭＳ Ｐゴシック"/>
              <a:cs typeface="ＭＳ Ｐゴシック"/>
            </a:endParaRPr>
          </a:p>
          <a:p>
            <a:pPr marL="366713" indent="-192088"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CHRA</a:t>
            </a:r>
            <a:r>
              <a:rPr lang="en-GB" sz="1000" b="1" i="1">
                <a:solidFill>
                  <a:srgbClr val="002060"/>
                </a:solidFill>
                <a:ea typeface="ＭＳ Ｐゴシック"/>
                <a:cs typeface="ＭＳ Ｐゴシック"/>
              </a:rPr>
              <a:t>, ACOMs, ASCCs, DRUs, AASA, and AG-1 (Civilian Personnel)</a:t>
            </a:r>
          </a:p>
        </p:txBody>
      </p:sp>
      <p:sp>
        <p:nvSpPr>
          <p:cNvPr id="60425" name="AutoShape 12"/>
          <p:cNvSpPr>
            <a:spLocks noChangeArrowheads="1"/>
          </p:cNvSpPr>
          <p:nvPr/>
        </p:nvSpPr>
        <p:spPr bwMode="gray">
          <a:xfrm>
            <a:off x="304800" y="2057400"/>
            <a:ext cx="3409950" cy="914400"/>
          </a:xfrm>
          <a:prstGeom prst="homePlate">
            <a:avLst>
              <a:gd name="adj" fmla="val 21874"/>
            </a:avLst>
          </a:prstGeom>
          <a:solidFill>
            <a:schemeClr val="accent1"/>
          </a:solidFill>
          <a:ln w="19050" algn="ctr">
            <a:noFill/>
            <a:miter lim="800000"/>
            <a:headEnd/>
            <a:tailEnd/>
          </a:ln>
        </p:spPr>
        <p:txBody>
          <a:bodyPr lIns="90000" tIns="90000" rIns="90000" bIns="90000"/>
          <a:lstStyle/>
          <a:p>
            <a:pPr marL="177800" indent="-177800"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Final Army DCIPS Policies</a:t>
            </a:r>
          </a:p>
          <a:p>
            <a:pPr marL="177800" indent="-177800" algn="ctr">
              <a:lnSpc>
                <a:spcPct val="106000"/>
              </a:lnSpc>
              <a:buClr>
                <a:schemeClr val="tx1"/>
              </a:buClr>
              <a:buFont typeface="Wingdings 2" pitchFamily="18" charset="2"/>
              <a:buNone/>
            </a:pPr>
            <a:endParaRPr lang="en-GB" sz="1100" b="1">
              <a:solidFill>
                <a:srgbClr val="002060"/>
              </a:solidFill>
            </a:endParaRPr>
          </a:p>
          <a:p>
            <a:pPr marL="177800" indent="-177800" algn="ctr">
              <a:lnSpc>
                <a:spcPct val="106000"/>
              </a:lnSpc>
              <a:buClr>
                <a:schemeClr val="tx1"/>
              </a:buClr>
              <a:buFont typeface="Wingdings 2" pitchFamily="18" charset="2"/>
              <a:buNone/>
            </a:pPr>
            <a:r>
              <a:rPr lang="en-GB" sz="1000" b="1" i="1">
                <a:solidFill>
                  <a:srgbClr val="002060"/>
                </a:solidFill>
              </a:rPr>
              <a:t> </a:t>
            </a:r>
            <a:r>
              <a:rPr lang="en-GB" sz="1000" b="1" i="1">
                <a:solidFill>
                  <a:srgbClr val="FF0000"/>
                </a:solidFill>
              </a:rPr>
              <a:t>ASA (M&amp;RA)</a:t>
            </a:r>
            <a:r>
              <a:rPr lang="en-GB" sz="1000" b="1" i="1">
                <a:solidFill>
                  <a:srgbClr val="002060"/>
                </a:solidFill>
              </a:rPr>
              <a:t>,</a:t>
            </a:r>
            <a:r>
              <a:rPr lang="en-GB" sz="1000" b="1" i="1">
                <a:solidFill>
                  <a:srgbClr val="FF0000"/>
                </a:solidFill>
              </a:rPr>
              <a:t>  </a:t>
            </a:r>
            <a:r>
              <a:rPr lang="en-GB" sz="1000" b="1" i="1">
                <a:solidFill>
                  <a:srgbClr val="002060"/>
                </a:solidFill>
              </a:rPr>
              <a:t>G-1,  G-2</a:t>
            </a:r>
          </a:p>
          <a:p>
            <a:pPr marL="177800" indent="-177800" algn="ctr">
              <a:lnSpc>
                <a:spcPct val="106000"/>
              </a:lnSpc>
              <a:buClr>
                <a:schemeClr val="tx1"/>
              </a:buClr>
              <a:buFont typeface="Wingdings 2" pitchFamily="18" charset="2"/>
              <a:buNone/>
            </a:pPr>
            <a:r>
              <a:rPr lang="en-GB" sz="1000" b="1" i="1">
                <a:solidFill>
                  <a:srgbClr val="002060"/>
                </a:solidFill>
              </a:rPr>
              <a:t>OGC, ACOMs*, ASCCs, DRUs, and AASA </a:t>
            </a:r>
            <a:r>
              <a:rPr lang="en-US" sz="1000" i="1">
                <a:solidFill>
                  <a:srgbClr val="002060"/>
                </a:solidFill>
              </a:rPr>
              <a:t>      </a:t>
            </a:r>
            <a:r>
              <a:rPr lang="en-US" sz="1100">
                <a:solidFill>
                  <a:srgbClr val="002060"/>
                </a:solidFill>
              </a:rPr>
              <a:t>			</a:t>
            </a:r>
            <a:endParaRPr lang="en-GB" sz="1100" b="1">
              <a:solidFill>
                <a:srgbClr val="002060"/>
              </a:solidFill>
            </a:endParaRPr>
          </a:p>
        </p:txBody>
      </p:sp>
      <p:sp>
        <p:nvSpPr>
          <p:cNvPr id="60426" name="AutoShape 5"/>
          <p:cNvSpPr>
            <a:spLocks noChangeArrowheads="1"/>
          </p:cNvSpPr>
          <p:nvPr/>
        </p:nvSpPr>
        <p:spPr bwMode="gray">
          <a:xfrm>
            <a:off x="304800" y="5410200"/>
            <a:ext cx="3409950" cy="914400"/>
          </a:xfrm>
          <a:prstGeom prst="homePlate">
            <a:avLst>
              <a:gd name="adj" fmla="val 21840"/>
            </a:avLst>
          </a:prstGeom>
          <a:solidFill>
            <a:schemeClr val="accent1"/>
          </a:solidFill>
          <a:ln w="19050" algn="ctr">
            <a:noFill/>
            <a:miter lim="800000"/>
            <a:headEnd/>
            <a:tailEnd/>
          </a:ln>
        </p:spPr>
        <p:txBody>
          <a:bodyPr lIns="90000" tIns="90000" rIns="90000" bIns="90000"/>
          <a:lstStyle/>
          <a:p>
            <a:pPr marL="177800" indent="-177800"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Transition Cost </a:t>
            </a:r>
          </a:p>
          <a:p>
            <a:pPr marL="177800" indent="-177800"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(Step Alignment, GAO Reporting)</a:t>
            </a:r>
          </a:p>
          <a:p>
            <a:pPr marL="177800" indent="-177800" algn="ctr">
              <a:lnSpc>
                <a:spcPct val="106000"/>
              </a:lnSpc>
              <a:buClr>
                <a:schemeClr val="tx1"/>
              </a:buClr>
              <a:buFont typeface="Wingdings 2" pitchFamily="18" charset="2"/>
              <a:buNone/>
            </a:pPr>
            <a:endParaRPr lang="en-GB" sz="1400" b="1" i="1">
              <a:solidFill>
                <a:srgbClr val="002060"/>
              </a:solidFill>
              <a:ea typeface="ＭＳ Ｐゴシック"/>
              <a:cs typeface="ＭＳ Ｐゴシック"/>
            </a:endParaRPr>
          </a:p>
          <a:p>
            <a:pPr marL="177800" indent="-177800"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G-2</a:t>
            </a:r>
            <a:r>
              <a:rPr lang="en-GB" sz="1000" b="1" i="1">
                <a:solidFill>
                  <a:srgbClr val="002060"/>
                </a:solidFill>
                <a:ea typeface="ＭＳ Ｐゴシック"/>
                <a:cs typeface="ＭＳ Ｐゴシック"/>
              </a:rPr>
              <a:t>, ACOMs, ASCCs, DRUs, and AASA</a:t>
            </a:r>
          </a:p>
        </p:txBody>
      </p:sp>
      <p:sp>
        <p:nvSpPr>
          <p:cNvPr id="60427" name="AutoShape 8"/>
          <p:cNvSpPr>
            <a:spLocks noChangeArrowheads="1"/>
          </p:cNvSpPr>
          <p:nvPr/>
        </p:nvSpPr>
        <p:spPr bwMode="gray">
          <a:xfrm flipH="1">
            <a:off x="5257800" y="4267200"/>
            <a:ext cx="3409950" cy="914400"/>
          </a:xfrm>
          <a:prstGeom prst="homePlate">
            <a:avLst>
              <a:gd name="adj" fmla="val 21892"/>
            </a:avLst>
          </a:prstGeom>
          <a:solidFill>
            <a:schemeClr val="accent1"/>
          </a:solidFill>
          <a:ln w="19050" algn="ctr">
            <a:noFill/>
            <a:miter lim="800000"/>
            <a:headEnd/>
            <a:tailEnd/>
          </a:ln>
        </p:spPr>
        <p:txBody>
          <a:bodyPr lIns="90000" tIns="90000" rIns="90000" bIns="90000"/>
          <a:lstStyle/>
          <a:p>
            <a:pPr marL="366713" indent="-192088" algn="ctr">
              <a:lnSpc>
                <a:spcPct val="106000"/>
              </a:lnSpc>
              <a:buClr>
                <a:schemeClr val="tx1"/>
              </a:buClr>
              <a:buFont typeface="Wingdings 2" pitchFamily="18" charset="2"/>
              <a:buNone/>
            </a:pPr>
            <a:r>
              <a:rPr lang="en-GB" sz="1200" b="1" i="1" u="sng">
                <a:solidFill>
                  <a:srgbClr val="002060"/>
                </a:solidFill>
                <a:ea typeface="ＭＳ Ｐゴシック"/>
                <a:cs typeface="ＭＳ Ｐゴシック"/>
              </a:rPr>
              <a:t>Human Resource Systems Support (DCPDS)</a:t>
            </a:r>
          </a:p>
          <a:p>
            <a:pPr marL="366713" indent="-192088" algn="ctr">
              <a:lnSpc>
                <a:spcPct val="106000"/>
              </a:lnSpc>
              <a:buClr>
                <a:schemeClr val="tx1"/>
              </a:buClr>
              <a:buFont typeface="Wingdings 2" pitchFamily="18" charset="2"/>
              <a:buNone/>
            </a:pPr>
            <a:endParaRPr lang="en-GB" sz="1100" b="1" i="1">
              <a:solidFill>
                <a:srgbClr val="002060"/>
              </a:solidFill>
              <a:ea typeface="ＭＳ Ｐゴシック"/>
              <a:cs typeface="ＭＳ Ｐゴシック"/>
            </a:endParaRPr>
          </a:p>
          <a:p>
            <a:pPr marL="366713" indent="-192088" algn="ctr">
              <a:lnSpc>
                <a:spcPct val="106000"/>
              </a:lnSpc>
              <a:buClr>
                <a:schemeClr val="tx1"/>
              </a:buClr>
              <a:buFont typeface="Wingdings 2" pitchFamily="18" charset="2"/>
              <a:buNone/>
            </a:pPr>
            <a:r>
              <a:rPr lang="en-GB" sz="1000" b="1" i="1">
                <a:solidFill>
                  <a:srgbClr val="FF0000"/>
                </a:solidFill>
                <a:ea typeface="ＭＳ Ｐゴシック"/>
                <a:cs typeface="ＭＳ Ｐゴシック"/>
              </a:rPr>
              <a:t>CHRA</a:t>
            </a:r>
            <a:r>
              <a:rPr lang="en-GB" sz="1000" b="1" i="1">
                <a:solidFill>
                  <a:srgbClr val="002060"/>
                </a:solidFill>
                <a:ea typeface="ＭＳ Ｐゴシック"/>
                <a:cs typeface="ＭＳ Ｐゴシック"/>
              </a:rPr>
              <a:t> and AG-1 (Civilian Personnel)</a:t>
            </a:r>
          </a:p>
        </p:txBody>
      </p:sp>
      <p:sp>
        <p:nvSpPr>
          <p:cNvPr id="60428" name="TextBox 53"/>
          <p:cNvSpPr txBox="1">
            <a:spLocks noChangeArrowheads="1"/>
          </p:cNvSpPr>
          <p:nvPr/>
        </p:nvSpPr>
        <p:spPr bwMode="auto">
          <a:xfrm>
            <a:off x="1447800" y="1447800"/>
            <a:ext cx="6248400" cy="523875"/>
          </a:xfrm>
          <a:prstGeom prst="rect">
            <a:avLst/>
          </a:prstGeom>
          <a:noFill/>
          <a:ln w="9525">
            <a:noFill/>
            <a:miter lim="800000"/>
            <a:headEnd/>
            <a:tailEnd/>
          </a:ln>
        </p:spPr>
        <p:txBody>
          <a:bodyPr>
            <a:spAutoFit/>
          </a:bodyPr>
          <a:lstStyle/>
          <a:p>
            <a:pPr algn="ctr"/>
            <a:r>
              <a:rPr lang="en-US" sz="1400" b="1">
                <a:solidFill>
                  <a:srgbClr val="002060"/>
                </a:solidFill>
              </a:rPr>
              <a:t>Key Stakeholder support for these requirements must be in place for the Army’s transition from pay bands </a:t>
            </a:r>
            <a:r>
              <a:rPr lang="en-US" sz="1400" b="1">
                <a:solidFill>
                  <a:srgbClr val="081D54"/>
                </a:solidFill>
              </a:rPr>
              <a:t>to grades</a:t>
            </a:r>
            <a:endParaRPr lang="en-US" sz="1400" b="1">
              <a:solidFill>
                <a:srgbClr val="002060"/>
              </a:solidFill>
            </a:endParaRPr>
          </a:p>
        </p:txBody>
      </p:sp>
      <p:sp>
        <p:nvSpPr>
          <p:cNvPr id="60429" name="Slide Number Placeholder 16"/>
          <p:cNvSpPr txBox="1">
            <a:spLocks/>
          </p:cNvSpPr>
          <p:nvPr/>
        </p:nvSpPr>
        <p:spPr bwMode="auto">
          <a:xfrm>
            <a:off x="7010400" y="6537325"/>
            <a:ext cx="2133600" cy="320675"/>
          </a:xfrm>
          <a:prstGeom prst="rect">
            <a:avLst/>
          </a:prstGeom>
          <a:noFill/>
          <a:ln w="9525">
            <a:noFill/>
            <a:miter lim="800000"/>
            <a:headEnd/>
            <a:tailEnd/>
          </a:ln>
        </p:spPr>
        <p:txBody>
          <a:bodyPr/>
          <a:lstStyle/>
          <a:p>
            <a:pPr algn="r"/>
            <a:fld id="{DEFB0F58-BF95-4BEA-83C6-FFFC8F04E54C}" type="slidenum">
              <a:rPr lang="en-US" sz="1400">
                <a:solidFill>
                  <a:srgbClr val="081D54"/>
                </a:solidFill>
              </a:rPr>
              <a:pPr algn="r"/>
              <a:t>17</a:t>
            </a:fld>
            <a:endParaRPr lang="en-US" sz="1400">
              <a:solidFill>
                <a:srgbClr val="081D54"/>
              </a:solidFill>
            </a:endParaRPr>
          </a:p>
        </p:txBody>
      </p:sp>
      <p:sp>
        <p:nvSpPr>
          <p:cNvPr id="60430" name="TextBox 15"/>
          <p:cNvSpPr txBox="1">
            <a:spLocks noChangeArrowheads="1"/>
          </p:cNvSpPr>
          <p:nvPr/>
        </p:nvSpPr>
        <p:spPr bwMode="auto">
          <a:xfrm>
            <a:off x="1600200" y="6627813"/>
            <a:ext cx="2057400" cy="230187"/>
          </a:xfrm>
          <a:prstGeom prst="rect">
            <a:avLst/>
          </a:prstGeom>
          <a:noFill/>
          <a:ln w="9525">
            <a:noFill/>
            <a:miter lim="800000"/>
            <a:headEnd/>
            <a:tailEnd/>
          </a:ln>
        </p:spPr>
        <p:txBody>
          <a:bodyPr>
            <a:spAutoFit/>
          </a:bodyPr>
          <a:lstStyle/>
          <a:p>
            <a:pPr algn="ctr"/>
            <a:r>
              <a:rPr lang="en-US" sz="900">
                <a:solidFill>
                  <a:srgbClr val="002060"/>
                </a:solidFill>
              </a:rPr>
              <a:t>* ACOMs include joint commands</a:t>
            </a:r>
          </a:p>
        </p:txBody>
      </p:sp>
      <p:sp>
        <p:nvSpPr>
          <p:cNvPr id="60431"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60432"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Title 1"/>
          <p:cNvSpPr>
            <a:spLocks noGrp="1"/>
          </p:cNvSpPr>
          <p:nvPr>
            <p:ph type="title"/>
          </p:nvPr>
        </p:nvSpPr>
        <p:spPr>
          <a:xfrm>
            <a:off x="1839913" y="479425"/>
            <a:ext cx="5410200" cy="1112838"/>
          </a:xfrm>
        </p:spPr>
        <p:txBody>
          <a:bodyPr/>
          <a:lstStyle/>
          <a:p>
            <a:pPr algn="ctr"/>
            <a:r>
              <a:rPr lang="en-US" smtClean="0"/>
              <a:t>Agenda</a:t>
            </a:r>
          </a:p>
        </p:txBody>
      </p:sp>
      <p:sp>
        <p:nvSpPr>
          <p:cNvPr id="8195" name="Content Placeholder 4"/>
          <p:cNvSpPr>
            <a:spLocks noGrp="1"/>
          </p:cNvSpPr>
          <p:nvPr>
            <p:ph sz="half" idx="1"/>
          </p:nvPr>
        </p:nvSpPr>
        <p:spPr>
          <a:xfrm>
            <a:off x="609600" y="1447800"/>
            <a:ext cx="8305800" cy="3048000"/>
          </a:xfrm>
        </p:spPr>
        <p:txBody>
          <a:bodyPr/>
          <a:lstStyle/>
          <a:p>
            <a:pPr marL="1023938" lvl="2" indent="-450850">
              <a:spcBef>
                <a:spcPts val="300"/>
              </a:spcBef>
              <a:spcAft>
                <a:spcPts val="300"/>
              </a:spcAft>
              <a:defRPr/>
            </a:pPr>
            <a:r>
              <a:rPr lang="en-US" sz="2600" kern="1200" dirty="0" smtClean="0">
                <a:ea typeface="+mn-ea"/>
                <a:cs typeface="Arial" charset="0"/>
              </a:rPr>
              <a:t>Why DCIPS</a:t>
            </a:r>
          </a:p>
          <a:p>
            <a:pPr marL="1030288" lvl="2" indent="-458788">
              <a:spcBef>
                <a:spcPts val="300"/>
              </a:spcBef>
              <a:spcAft>
                <a:spcPts val="300"/>
              </a:spcAft>
              <a:defRPr/>
            </a:pPr>
            <a:r>
              <a:rPr lang="en-US" sz="2600" kern="1200" dirty="0" smtClean="0">
                <a:ea typeface="+mn-ea"/>
                <a:cs typeface="Arial" charset="0"/>
              </a:rPr>
              <a:t>Transition to DCIPS Grades</a:t>
            </a:r>
          </a:p>
          <a:p>
            <a:pPr marL="1030288" lvl="2" indent="-458788">
              <a:spcBef>
                <a:spcPts val="300"/>
              </a:spcBef>
              <a:spcAft>
                <a:spcPts val="300"/>
              </a:spcAft>
              <a:defRPr/>
            </a:pPr>
            <a:r>
              <a:rPr lang="en-US" sz="2600" kern="1200" dirty="0" smtClean="0">
                <a:ea typeface="+mn-ea"/>
                <a:cs typeface="Arial" charset="0"/>
              </a:rPr>
              <a:t>How Does Transition Impact Me?</a:t>
            </a:r>
          </a:p>
          <a:p>
            <a:pPr marL="1030288" lvl="2" indent="-458788">
              <a:spcBef>
                <a:spcPts val="300"/>
              </a:spcBef>
              <a:spcAft>
                <a:spcPts val="300"/>
              </a:spcAft>
              <a:defRPr/>
            </a:pPr>
            <a:r>
              <a:rPr lang="en-US" sz="2600" kern="1200" dirty="0" smtClean="0">
                <a:ea typeface="+mn-ea"/>
                <a:cs typeface="Arial" charset="0"/>
              </a:rPr>
              <a:t>What is Not Changing</a:t>
            </a:r>
          </a:p>
          <a:p>
            <a:pPr marL="1030288" lvl="2" indent="-458788">
              <a:spcBef>
                <a:spcPts val="300"/>
              </a:spcBef>
              <a:spcAft>
                <a:spcPts val="300"/>
              </a:spcAft>
              <a:defRPr/>
            </a:pPr>
            <a:r>
              <a:rPr lang="en-US" sz="2600" kern="1200" dirty="0" smtClean="0">
                <a:ea typeface="+mn-ea"/>
                <a:cs typeface="Arial" charset="0"/>
              </a:rPr>
              <a:t>Approach to Transition</a:t>
            </a:r>
          </a:p>
          <a:p>
            <a:pPr marL="1030288" lvl="2" indent="-458788">
              <a:spcBef>
                <a:spcPts val="300"/>
              </a:spcBef>
              <a:spcAft>
                <a:spcPts val="300"/>
              </a:spcAft>
              <a:defRPr/>
            </a:pPr>
            <a:r>
              <a:rPr lang="en-US" sz="2600" kern="1200" dirty="0" smtClean="0">
                <a:ea typeface="+mn-ea"/>
                <a:cs typeface="Arial" charset="0"/>
              </a:rPr>
              <a:t>Army DCIPS Occupational Structure</a:t>
            </a:r>
          </a:p>
          <a:p>
            <a:pPr marL="1030288" lvl="2" indent="-458788">
              <a:spcBef>
                <a:spcPts val="300"/>
              </a:spcBef>
              <a:spcAft>
                <a:spcPts val="300"/>
              </a:spcAft>
              <a:defRPr/>
            </a:pPr>
            <a:r>
              <a:rPr lang="en-US" sz="2600" kern="1200" dirty="0" smtClean="0">
                <a:ea typeface="+mn-ea"/>
                <a:cs typeface="Arial" charset="0"/>
              </a:rPr>
              <a:t>Workforce Transition Timeline</a:t>
            </a:r>
          </a:p>
          <a:p>
            <a:pPr marL="1030288" lvl="2" indent="-458788">
              <a:spcBef>
                <a:spcPts val="300"/>
              </a:spcBef>
              <a:spcAft>
                <a:spcPts val="300"/>
              </a:spcAft>
              <a:defRPr/>
            </a:pPr>
            <a:r>
              <a:rPr lang="en-US" sz="2600" kern="1200" dirty="0">
                <a:cs typeface="Arial" charset="0"/>
              </a:rPr>
              <a:t>What’s </a:t>
            </a:r>
            <a:r>
              <a:rPr lang="en-US" sz="2600" kern="1200" dirty="0" smtClean="0">
                <a:cs typeface="Arial" charset="0"/>
              </a:rPr>
              <a:t>Next</a:t>
            </a:r>
            <a:endParaRPr lang="en-US" sz="2600" kern="1200" dirty="0" smtClean="0">
              <a:ea typeface="+mn-ea"/>
              <a:cs typeface="Arial" charset="0"/>
            </a:endParaRPr>
          </a:p>
          <a:p>
            <a:pPr marL="1030288" lvl="2" indent="-458788">
              <a:spcBef>
                <a:spcPts val="300"/>
              </a:spcBef>
              <a:spcAft>
                <a:spcPts val="300"/>
              </a:spcAft>
              <a:defRPr/>
            </a:pPr>
            <a:r>
              <a:rPr lang="en-US" sz="2600" kern="1200" dirty="0" smtClean="0">
                <a:ea typeface="+mn-ea"/>
                <a:cs typeface="Arial" charset="0"/>
              </a:rPr>
              <a:t>Contacts</a:t>
            </a:r>
          </a:p>
          <a:p>
            <a:pPr marL="1030288" lvl="2" indent="-458788">
              <a:spcBef>
                <a:spcPts val="300"/>
              </a:spcBef>
              <a:spcAft>
                <a:spcPts val="300"/>
              </a:spcAft>
              <a:defRPr/>
            </a:pPr>
            <a:r>
              <a:rPr lang="en-US" sz="2600" kern="1200" dirty="0" smtClean="0">
                <a:ea typeface="+mn-ea"/>
                <a:cs typeface="Arial" charset="0"/>
              </a:rPr>
              <a:t>Questions</a:t>
            </a:r>
          </a:p>
          <a:p>
            <a:pPr>
              <a:buFont typeface="Wingdings" pitchFamily="2" charset="2"/>
              <a:buNone/>
              <a:defRPr/>
            </a:pPr>
            <a:endParaRPr lang="en-US" sz="2600" dirty="0" smtClean="0"/>
          </a:p>
        </p:txBody>
      </p:sp>
      <p:sp>
        <p:nvSpPr>
          <p:cNvPr id="5" name="Slide Number Placeholder 4"/>
          <p:cNvSpPr>
            <a:spLocks noGrp="1"/>
          </p:cNvSpPr>
          <p:nvPr>
            <p:ph type="sldNum" sz="quarter" idx="11"/>
          </p:nvPr>
        </p:nvSpPr>
        <p:spPr>
          <a:xfrm>
            <a:off x="7010400" y="6534150"/>
            <a:ext cx="2133600" cy="476250"/>
          </a:xfrm>
        </p:spPr>
        <p:txBody>
          <a:bodyPr/>
          <a:lstStyle/>
          <a:p>
            <a:pPr>
              <a:defRPr/>
            </a:pPr>
            <a:fld id="{5C8A91BF-DEFE-4C2A-BADF-5E547C3E092B}" type="slidenum">
              <a:rPr lang="en-US" smtClean="0"/>
              <a:pPr>
                <a:defRPr/>
              </a:pPr>
              <a:t>2</a:t>
            </a:fld>
            <a:endParaRPr lang="en-US" dirty="0"/>
          </a:p>
        </p:txBody>
      </p:sp>
      <p:sp>
        <p:nvSpPr>
          <p:cNvPr id="29700"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29701"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a:xfrm>
            <a:off x="1828800" y="552450"/>
            <a:ext cx="5486400" cy="914400"/>
          </a:xfrm>
        </p:spPr>
        <p:txBody>
          <a:bodyPr/>
          <a:lstStyle/>
          <a:p>
            <a:pPr algn="ctr"/>
            <a:r>
              <a:rPr lang="en-US" dirty="0" smtClean="0">
                <a:solidFill>
                  <a:srgbClr val="002060"/>
                </a:solidFill>
              </a:rPr>
              <a:t>Why DCIPS</a:t>
            </a:r>
          </a:p>
        </p:txBody>
      </p:sp>
      <p:sp>
        <p:nvSpPr>
          <p:cNvPr id="10243" name="Content Placeholder 2"/>
          <p:cNvSpPr>
            <a:spLocks noGrp="1"/>
          </p:cNvSpPr>
          <p:nvPr>
            <p:ph idx="1"/>
          </p:nvPr>
        </p:nvSpPr>
        <p:spPr>
          <a:xfrm>
            <a:off x="304800" y="1447800"/>
            <a:ext cx="8610600" cy="4800600"/>
          </a:xfrm>
        </p:spPr>
        <p:txBody>
          <a:bodyPr/>
          <a:lstStyle/>
          <a:p>
            <a:pPr marL="450850" lvl="2" indent="-342900">
              <a:spcBef>
                <a:spcPts val="300"/>
              </a:spcBef>
              <a:spcAft>
                <a:spcPts val="300"/>
              </a:spcAft>
              <a:buClr>
                <a:srgbClr val="081D54"/>
              </a:buClr>
              <a:defRPr/>
            </a:pPr>
            <a:r>
              <a:rPr lang="en-US" sz="2200" dirty="0" smtClean="0">
                <a:solidFill>
                  <a:srgbClr val="002060"/>
                </a:solidFill>
              </a:rPr>
              <a:t>DCIPS provides the foundation </a:t>
            </a:r>
            <a:r>
              <a:rPr lang="en-US" sz="2200" dirty="0">
                <a:solidFill>
                  <a:srgbClr val="002060"/>
                </a:solidFill>
              </a:rPr>
              <a:t>to develop and sustain a high-performance workforce needed to meet </a:t>
            </a:r>
            <a:r>
              <a:rPr lang="en-US" sz="2200" dirty="0" smtClean="0">
                <a:solidFill>
                  <a:srgbClr val="002060"/>
                </a:solidFill>
              </a:rPr>
              <a:t>Army’s </a:t>
            </a:r>
            <a:r>
              <a:rPr lang="en-US" sz="2200" dirty="0">
                <a:solidFill>
                  <a:srgbClr val="002060"/>
                </a:solidFill>
              </a:rPr>
              <a:t>mission </a:t>
            </a:r>
            <a:r>
              <a:rPr lang="en-US" sz="2200" dirty="0" smtClean="0">
                <a:solidFill>
                  <a:srgbClr val="002060"/>
                </a:solidFill>
              </a:rPr>
              <a:t>objectives</a:t>
            </a:r>
            <a:endParaRPr lang="en-US" sz="2200" kern="1200" dirty="0" smtClean="0">
              <a:ea typeface="+mn-ea"/>
              <a:cs typeface="Arial" charset="0"/>
            </a:endParaRPr>
          </a:p>
          <a:p>
            <a:pPr marL="450850" lvl="2" indent="-342900">
              <a:spcBef>
                <a:spcPts val="300"/>
              </a:spcBef>
              <a:spcAft>
                <a:spcPts val="300"/>
              </a:spcAft>
              <a:buClr>
                <a:srgbClr val="081D54"/>
              </a:buClr>
              <a:defRPr/>
            </a:pPr>
            <a:r>
              <a:rPr lang="en-US" sz="2200" kern="1200" dirty="0" smtClean="0">
                <a:ea typeface="+mn-ea"/>
                <a:cs typeface="Arial" charset="0"/>
              </a:rPr>
              <a:t>Unifies </a:t>
            </a:r>
            <a:r>
              <a:rPr lang="en-US" sz="2200" kern="1200" dirty="0">
                <a:ea typeface="+mn-ea"/>
                <a:cs typeface="Arial" charset="0"/>
              </a:rPr>
              <a:t>the Defense Intelligence </a:t>
            </a:r>
            <a:r>
              <a:rPr lang="en-US" sz="2200" kern="1200" dirty="0" smtClean="0">
                <a:ea typeface="+mn-ea"/>
                <a:cs typeface="Arial" charset="0"/>
              </a:rPr>
              <a:t>Community under one common personnel system</a:t>
            </a:r>
          </a:p>
          <a:p>
            <a:pPr marL="450850" lvl="2" indent="-342900">
              <a:spcBef>
                <a:spcPts val="300"/>
              </a:spcBef>
              <a:spcAft>
                <a:spcPts val="300"/>
              </a:spcAft>
              <a:buClr>
                <a:srgbClr val="081D54"/>
              </a:buClr>
              <a:defRPr/>
            </a:pPr>
            <a:r>
              <a:rPr lang="en-US" sz="2200" dirty="0"/>
              <a:t>DCIPS Supports the Mission of Army </a:t>
            </a:r>
            <a:r>
              <a:rPr lang="en-US" sz="2200" dirty="0" smtClean="0"/>
              <a:t>Intelligence</a:t>
            </a:r>
            <a:endParaRPr lang="en-US" sz="2200" kern="1200" dirty="0" smtClean="0">
              <a:ea typeface="+mn-ea"/>
              <a:cs typeface="Arial" charset="0"/>
            </a:endParaRPr>
          </a:p>
          <a:p>
            <a:pPr marL="450850" lvl="2" indent="-342900">
              <a:spcBef>
                <a:spcPts val="300"/>
              </a:spcBef>
              <a:spcAft>
                <a:spcPts val="300"/>
              </a:spcAft>
              <a:buClr>
                <a:srgbClr val="081D54"/>
              </a:buClr>
              <a:defRPr/>
            </a:pPr>
            <a:r>
              <a:rPr lang="en-US" sz="2200" kern="1200" dirty="0" smtClean="0">
                <a:ea typeface="+mn-ea"/>
                <a:cs typeface="Arial" charset="0"/>
              </a:rPr>
              <a:t>Tool for leaders to manage the Human Capital Lifecycle of Army’s civilian intelligence workforce</a:t>
            </a:r>
            <a:endParaRPr lang="en-US" sz="2200" kern="1200" dirty="0">
              <a:ea typeface="+mn-ea"/>
              <a:cs typeface="Arial" charset="0"/>
            </a:endParaRPr>
          </a:p>
          <a:p>
            <a:pPr marL="450850" lvl="2" indent="-342900">
              <a:spcBef>
                <a:spcPts val="300"/>
              </a:spcBef>
              <a:spcAft>
                <a:spcPts val="300"/>
              </a:spcAft>
              <a:buClr>
                <a:srgbClr val="081D54"/>
              </a:buClr>
              <a:defRPr/>
            </a:pPr>
            <a:r>
              <a:rPr lang="en-US" sz="2200" kern="1200" dirty="0" smtClean="0">
                <a:ea typeface="+mn-ea"/>
                <a:cs typeface="Arial" charset="0"/>
              </a:rPr>
              <a:t>Tool for employees to manage their civil service career</a:t>
            </a:r>
          </a:p>
          <a:p>
            <a:pPr marL="450850" lvl="2" indent="-342900">
              <a:spcBef>
                <a:spcPts val="300"/>
              </a:spcBef>
              <a:spcAft>
                <a:spcPts val="300"/>
              </a:spcAft>
              <a:buClr>
                <a:srgbClr val="081D54"/>
              </a:buClr>
              <a:defRPr/>
            </a:pPr>
            <a:r>
              <a:rPr lang="en-US" sz="2200" kern="1200" dirty="0" smtClean="0">
                <a:ea typeface="+mn-ea"/>
                <a:cs typeface="Arial" charset="0"/>
              </a:rPr>
              <a:t>Aligns </a:t>
            </a:r>
            <a:r>
              <a:rPr lang="en-US" sz="2200" kern="1200" dirty="0">
                <a:ea typeface="+mn-ea"/>
                <a:cs typeface="Arial" charset="0"/>
              </a:rPr>
              <a:t>employee performance </a:t>
            </a:r>
            <a:r>
              <a:rPr lang="en-US" sz="2200" kern="1200" dirty="0" smtClean="0">
                <a:ea typeface="+mn-ea"/>
                <a:cs typeface="Arial" charset="0"/>
              </a:rPr>
              <a:t>with mission success</a:t>
            </a:r>
            <a:endParaRPr lang="en-US" sz="2200" kern="1200" dirty="0">
              <a:ea typeface="+mn-ea"/>
              <a:cs typeface="Arial" charset="0"/>
            </a:endParaRPr>
          </a:p>
          <a:p>
            <a:pPr marL="450850" lvl="2" indent="-342900">
              <a:spcBef>
                <a:spcPts val="300"/>
              </a:spcBef>
              <a:spcAft>
                <a:spcPts val="300"/>
              </a:spcAft>
              <a:buClr>
                <a:srgbClr val="081D54"/>
              </a:buClr>
              <a:defRPr/>
            </a:pPr>
            <a:r>
              <a:rPr lang="en-US" sz="2200" kern="1200" dirty="0" smtClean="0">
                <a:ea typeface="+mn-ea"/>
                <a:cs typeface="Arial" charset="0"/>
              </a:rPr>
              <a:t>Distinguishes </a:t>
            </a:r>
            <a:r>
              <a:rPr lang="en-US" sz="2200" kern="1200" dirty="0">
                <a:ea typeface="+mn-ea"/>
                <a:cs typeface="Arial" charset="0"/>
              </a:rPr>
              <a:t>levels of performance and </a:t>
            </a:r>
            <a:r>
              <a:rPr lang="en-US" sz="2200" kern="1200" dirty="0" smtClean="0">
                <a:ea typeface="+mn-ea"/>
                <a:cs typeface="Arial" charset="0"/>
              </a:rPr>
              <a:t>recognition</a:t>
            </a:r>
          </a:p>
          <a:p>
            <a:pPr marL="450850" lvl="2" indent="-342900">
              <a:spcBef>
                <a:spcPts val="300"/>
              </a:spcBef>
              <a:spcAft>
                <a:spcPts val="300"/>
              </a:spcAft>
              <a:buClr>
                <a:srgbClr val="081D54"/>
              </a:buClr>
              <a:defRPr/>
            </a:pPr>
            <a:r>
              <a:rPr lang="en-US" sz="2200" kern="1200" dirty="0">
                <a:cs typeface="Arial" charset="0"/>
              </a:rPr>
              <a:t>Provides career opportunities across the DoD </a:t>
            </a:r>
            <a:r>
              <a:rPr lang="en-US" sz="2200" kern="1200" dirty="0" smtClean="0">
                <a:cs typeface="Arial" charset="0"/>
              </a:rPr>
              <a:t>IC </a:t>
            </a:r>
            <a:r>
              <a:rPr lang="en-US" sz="2200" kern="1200" dirty="0">
                <a:cs typeface="Arial" charset="0"/>
              </a:rPr>
              <a:t>and the Army </a:t>
            </a:r>
            <a:r>
              <a:rPr lang="en-US" sz="2200" kern="1200" dirty="0" smtClean="0">
                <a:cs typeface="Arial" charset="0"/>
              </a:rPr>
              <a:t>IC</a:t>
            </a:r>
          </a:p>
          <a:p>
            <a:pPr marL="107950" lvl="2" indent="0">
              <a:spcBef>
                <a:spcPct val="0"/>
              </a:spcBef>
              <a:buClr>
                <a:srgbClr val="081D54"/>
              </a:buClr>
              <a:buFont typeface="Wingdings" pitchFamily="2" charset="2"/>
              <a:buNone/>
              <a:defRPr/>
            </a:pPr>
            <a:endParaRPr lang="en-US" sz="2600" kern="1200" dirty="0" smtClean="0">
              <a:ea typeface="+mn-ea"/>
              <a:cs typeface="Arial" charset="0"/>
            </a:endParaRPr>
          </a:p>
          <a:p>
            <a:pPr algn="ctr">
              <a:buFont typeface="Wingdings" pitchFamily="2" charset="2"/>
              <a:buNone/>
              <a:defRPr/>
            </a:pPr>
            <a:endParaRPr lang="en-US" sz="2600" dirty="0" smtClean="0"/>
          </a:p>
          <a:p>
            <a:pPr marL="457200" lvl="1" indent="0">
              <a:buFontTx/>
              <a:buNone/>
              <a:defRPr/>
            </a:pPr>
            <a:endParaRPr lang="en-US" sz="2600" dirty="0" smtClean="0"/>
          </a:p>
          <a:p>
            <a:pPr lvl="1" algn="ctr">
              <a:buFontTx/>
              <a:buNone/>
              <a:defRPr/>
            </a:pPr>
            <a:endParaRPr lang="en-US" sz="2600" dirty="0" smtClean="0"/>
          </a:p>
          <a:p>
            <a:pPr>
              <a:buFont typeface="Wingdings" pitchFamily="2" charset="2"/>
              <a:buNone/>
              <a:defRPr/>
            </a:pPr>
            <a:endParaRPr lang="en-US" sz="2600" dirty="0" smtClean="0"/>
          </a:p>
        </p:txBody>
      </p:sp>
      <p:sp>
        <p:nvSpPr>
          <p:cNvPr id="5" name="Slide Number Placeholder 4"/>
          <p:cNvSpPr>
            <a:spLocks noGrp="1"/>
          </p:cNvSpPr>
          <p:nvPr>
            <p:ph type="sldNum" sz="quarter" idx="12"/>
          </p:nvPr>
        </p:nvSpPr>
        <p:spPr/>
        <p:txBody>
          <a:bodyPr/>
          <a:lstStyle/>
          <a:p>
            <a:pPr>
              <a:defRPr/>
            </a:pPr>
            <a:fld id="{4661C46F-6AEA-4870-84AD-1282DA105276}" type="slidenum">
              <a:rPr lang="en-US" smtClean="0"/>
              <a:pPr>
                <a:defRPr/>
              </a:pPr>
              <a:t>3</a:t>
            </a:fld>
            <a:endParaRPr lang="en-US" dirty="0"/>
          </a:p>
        </p:txBody>
      </p:sp>
      <p:sp>
        <p:nvSpPr>
          <p:cNvPr id="31748"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a:xfrm>
            <a:off x="1801813" y="228600"/>
            <a:ext cx="5486400" cy="1112838"/>
          </a:xfrm>
        </p:spPr>
        <p:txBody>
          <a:bodyPr/>
          <a:lstStyle/>
          <a:p>
            <a:pPr algn="ctr" eaLnBrk="1" hangingPunct="1"/>
            <a:r>
              <a:rPr lang="en-US" dirty="0" smtClean="0">
                <a:solidFill>
                  <a:srgbClr val="002060"/>
                </a:solidFill>
              </a:rPr>
              <a:t>Transition to DCIPS Grades</a:t>
            </a:r>
          </a:p>
        </p:txBody>
      </p:sp>
      <p:sp>
        <p:nvSpPr>
          <p:cNvPr id="33794" name="TextBox 7"/>
          <p:cNvSpPr txBox="1">
            <a:spLocks noChangeArrowheads="1"/>
          </p:cNvSpPr>
          <p:nvPr/>
        </p:nvSpPr>
        <p:spPr bwMode="auto">
          <a:xfrm>
            <a:off x="255588" y="1447800"/>
            <a:ext cx="8763000" cy="6655668"/>
          </a:xfrm>
          <a:prstGeom prst="rect">
            <a:avLst/>
          </a:prstGeom>
          <a:noFill/>
          <a:ln w="9525">
            <a:noFill/>
            <a:miter lim="800000"/>
            <a:headEnd/>
            <a:tailEnd/>
          </a:ln>
        </p:spPr>
        <p:txBody>
          <a:bodyPr>
            <a:spAutoFit/>
          </a:bodyPr>
          <a:lstStyle/>
          <a:p>
            <a:pPr marL="450850" lvl="2" indent="-342900" eaLnBrk="0" hangingPunct="0">
              <a:spcBef>
                <a:spcPts val="300"/>
              </a:spcBef>
              <a:spcAft>
                <a:spcPts val="300"/>
              </a:spcAft>
              <a:buFont typeface="Wingdings" pitchFamily="2" charset="2"/>
              <a:buChar char="§"/>
            </a:pPr>
            <a:r>
              <a:rPr lang="en-US" sz="1600" dirty="0">
                <a:solidFill>
                  <a:srgbClr val="002060"/>
                </a:solidFill>
              </a:rPr>
              <a:t>National Academy of Public Administration (NAPA) was engaged to conduct a review of DCIPS in January 2010</a:t>
            </a:r>
          </a:p>
          <a:p>
            <a:pPr marL="908050" lvl="3" indent="-342900" eaLnBrk="0" hangingPunct="0">
              <a:spcBef>
                <a:spcPts val="300"/>
              </a:spcBef>
              <a:spcAft>
                <a:spcPts val="300"/>
              </a:spcAft>
              <a:buFont typeface="Wingdings" pitchFamily="2" charset="2"/>
              <a:buChar char="§"/>
            </a:pPr>
            <a:r>
              <a:rPr lang="en-US" sz="1600" dirty="0">
                <a:solidFill>
                  <a:srgbClr val="002060"/>
                </a:solidFill>
              </a:rPr>
              <a:t>Design of DCIPS was sound but implementation was flawed</a:t>
            </a:r>
          </a:p>
          <a:p>
            <a:pPr marL="450850" lvl="2" indent="-342900" eaLnBrk="0" hangingPunct="0">
              <a:spcBef>
                <a:spcPts val="300"/>
              </a:spcBef>
              <a:spcAft>
                <a:spcPts val="300"/>
              </a:spcAft>
              <a:buFont typeface="Wingdings" pitchFamily="2" charset="2"/>
              <a:buChar char="§"/>
            </a:pPr>
            <a:r>
              <a:rPr lang="en-US" sz="1600" dirty="0">
                <a:solidFill>
                  <a:srgbClr val="002060"/>
                </a:solidFill>
              </a:rPr>
              <a:t>August 2010 SECDEF decided to return DCIPS Pay Banded employees (except NGA) to General Schedule (GS)-like grade and step system and no longer link base pay to </a:t>
            </a:r>
            <a:r>
              <a:rPr lang="en-US" sz="1600" dirty="0" smtClean="0">
                <a:solidFill>
                  <a:srgbClr val="002060"/>
                </a:solidFill>
              </a:rPr>
              <a:t>performance</a:t>
            </a:r>
          </a:p>
          <a:p>
            <a:pPr marL="908050" lvl="3" indent="-342900" eaLnBrk="0" hangingPunct="0">
              <a:spcBef>
                <a:spcPts val="300"/>
              </a:spcBef>
              <a:spcAft>
                <a:spcPts val="300"/>
              </a:spcAft>
              <a:buFont typeface="Wingdings" pitchFamily="2" charset="2"/>
              <a:buChar char="§"/>
            </a:pPr>
            <a:r>
              <a:rPr lang="en-US" sz="1600" dirty="0" smtClean="0">
                <a:solidFill>
                  <a:srgbClr val="002060"/>
                </a:solidFill>
              </a:rPr>
              <a:t>DCIPS will have a pay banded (NGA) and grading standard structure after transition, however Army is only recognizing a DCIPS grading standard</a:t>
            </a:r>
          </a:p>
          <a:p>
            <a:pPr marL="908050" lvl="3" indent="-342900" eaLnBrk="0" hangingPunct="0">
              <a:spcBef>
                <a:spcPts val="300"/>
              </a:spcBef>
              <a:spcAft>
                <a:spcPts val="300"/>
              </a:spcAft>
              <a:buFont typeface="Wingdings" pitchFamily="2" charset="2"/>
              <a:buChar char="§"/>
            </a:pPr>
            <a:r>
              <a:rPr lang="en-US" sz="1600" dirty="0" smtClean="0">
                <a:solidFill>
                  <a:srgbClr val="002060"/>
                </a:solidFill>
              </a:rPr>
              <a:t>Implementing </a:t>
            </a:r>
            <a:r>
              <a:rPr lang="en-US" sz="1600" dirty="0">
                <a:solidFill>
                  <a:srgbClr val="002060"/>
                </a:solidFill>
              </a:rPr>
              <a:t>a new pay-for-performance system, and ignoring employee concerns, would detract from the highest priority </a:t>
            </a:r>
            <a:r>
              <a:rPr lang="en-US" sz="1600" dirty="0" smtClean="0">
                <a:solidFill>
                  <a:srgbClr val="002060"/>
                </a:solidFill>
              </a:rPr>
              <a:t>of fighting two wars</a:t>
            </a:r>
          </a:p>
          <a:p>
            <a:pPr marL="908050" lvl="3" indent="-342900" eaLnBrk="0" hangingPunct="0">
              <a:spcBef>
                <a:spcPts val="300"/>
              </a:spcBef>
              <a:spcAft>
                <a:spcPts val="300"/>
              </a:spcAft>
              <a:buFont typeface="Wingdings" pitchFamily="2" charset="2"/>
              <a:buChar char="§"/>
            </a:pPr>
            <a:r>
              <a:rPr lang="en-US" sz="1600" dirty="0" smtClean="0">
                <a:solidFill>
                  <a:srgbClr val="002060"/>
                </a:solidFill>
              </a:rPr>
              <a:t>GS-like system is more familiar </a:t>
            </a:r>
            <a:r>
              <a:rPr lang="en-US" sz="1600" dirty="0">
                <a:solidFill>
                  <a:srgbClr val="002060"/>
                </a:solidFill>
              </a:rPr>
              <a:t>to all Army Intelligence </a:t>
            </a:r>
            <a:r>
              <a:rPr lang="en-US" sz="1600" dirty="0" smtClean="0">
                <a:solidFill>
                  <a:srgbClr val="002060"/>
                </a:solidFill>
              </a:rPr>
              <a:t>employees</a:t>
            </a:r>
            <a:endParaRPr lang="en-US" sz="1600" dirty="0">
              <a:solidFill>
                <a:srgbClr val="002060"/>
              </a:solidFill>
            </a:endParaRPr>
          </a:p>
          <a:p>
            <a:pPr marL="450850" lvl="2" indent="-342900" eaLnBrk="0" hangingPunct="0">
              <a:spcBef>
                <a:spcPts val="300"/>
              </a:spcBef>
              <a:spcAft>
                <a:spcPts val="300"/>
              </a:spcAft>
              <a:buFont typeface="Wingdings" pitchFamily="2" charset="2"/>
              <a:buChar char="§"/>
            </a:pPr>
            <a:r>
              <a:rPr lang="en-US" sz="1600" dirty="0">
                <a:solidFill>
                  <a:srgbClr val="002060"/>
                </a:solidFill>
              </a:rPr>
              <a:t>DCIPS principles will remain intact, such as the occupational structure, common performance management system and performance-based bonuses</a:t>
            </a:r>
          </a:p>
          <a:p>
            <a:pPr marL="450850" lvl="2" indent="-342900" eaLnBrk="0" hangingPunct="0">
              <a:spcBef>
                <a:spcPts val="300"/>
              </a:spcBef>
              <a:spcAft>
                <a:spcPts val="300"/>
              </a:spcAft>
              <a:buFont typeface="Wingdings" pitchFamily="2" charset="2"/>
              <a:buChar char="§"/>
            </a:pPr>
            <a:r>
              <a:rPr lang="en-US" sz="1600" dirty="0">
                <a:solidFill>
                  <a:srgbClr val="002060"/>
                </a:solidFill>
              </a:rPr>
              <a:t>DCIPS will continue to unify the Defense Intelligence Community (IC) under a common personnel system</a:t>
            </a:r>
          </a:p>
          <a:p>
            <a:pPr marL="450850" lvl="2" indent="-342900" eaLnBrk="0" hangingPunct="0">
              <a:spcBef>
                <a:spcPts val="300"/>
              </a:spcBef>
              <a:spcAft>
                <a:spcPts val="300"/>
              </a:spcAft>
              <a:buFont typeface="Wingdings" pitchFamily="2" charset="2"/>
              <a:buChar char="§"/>
            </a:pPr>
            <a:r>
              <a:rPr lang="en-US" sz="1600" dirty="0">
                <a:solidFill>
                  <a:srgbClr val="002060"/>
                </a:solidFill>
              </a:rPr>
              <a:t>Transitioning to “GG” denotes Grades similar to GS which allows SECDEF to retain independent pay setting authorities</a:t>
            </a:r>
          </a:p>
          <a:p>
            <a:pPr marL="450850" lvl="2" indent="-342900" eaLnBrk="0" hangingPunct="0">
              <a:spcBef>
                <a:spcPts val="300"/>
              </a:spcBef>
              <a:spcAft>
                <a:spcPts val="300"/>
              </a:spcAft>
              <a:buFont typeface="Wingdings" pitchFamily="2" charset="2"/>
              <a:buChar char="§"/>
            </a:pPr>
            <a:r>
              <a:rPr lang="en-US" sz="1600" dirty="0">
                <a:solidFill>
                  <a:srgbClr val="002060"/>
                </a:solidFill>
              </a:rPr>
              <a:t>All Army DCIPS Employees will transition at the same time: </a:t>
            </a:r>
            <a:r>
              <a:rPr lang="en-US" sz="1600" b="1" dirty="0">
                <a:solidFill>
                  <a:srgbClr val="002060"/>
                </a:solidFill>
              </a:rPr>
              <a:t>25 March 2012</a:t>
            </a:r>
          </a:p>
          <a:p>
            <a:pPr marL="450850" lvl="2" indent="-342900" eaLnBrk="0" hangingPunct="0">
              <a:spcBef>
                <a:spcPts val="300"/>
              </a:spcBef>
              <a:spcAft>
                <a:spcPts val="300"/>
              </a:spcAft>
              <a:buFont typeface="Wingdings" pitchFamily="2" charset="2"/>
              <a:buChar char="§"/>
            </a:pPr>
            <a:endParaRPr lang="en-US" dirty="0">
              <a:solidFill>
                <a:srgbClr val="002060"/>
              </a:solidFill>
            </a:endParaRPr>
          </a:p>
          <a:p>
            <a:pPr marL="450850" lvl="2" indent="-342900" eaLnBrk="0" hangingPunct="0">
              <a:spcBef>
                <a:spcPts val="300"/>
              </a:spcBef>
              <a:spcAft>
                <a:spcPts val="300"/>
              </a:spcAft>
              <a:buFont typeface="Wingdings" pitchFamily="2" charset="2"/>
              <a:buChar char="§"/>
            </a:pPr>
            <a:endParaRPr lang="en-US" dirty="0">
              <a:solidFill>
                <a:srgbClr val="002060"/>
              </a:solidFill>
            </a:endParaRPr>
          </a:p>
          <a:p>
            <a:pPr marL="450850" lvl="2" indent="-342900" eaLnBrk="0" hangingPunct="0">
              <a:spcBef>
                <a:spcPts val="300"/>
              </a:spcBef>
              <a:spcAft>
                <a:spcPts val="300"/>
              </a:spcAft>
              <a:buFont typeface="Wingdings" pitchFamily="2" charset="2"/>
              <a:buChar char="§"/>
            </a:pPr>
            <a:endParaRPr lang="en-US" dirty="0">
              <a:solidFill>
                <a:srgbClr val="002060"/>
              </a:solidFill>
            </a:endParaRPr>
          </a:p>
          <a:p>
            <a:pPr marL="450850" lvl="2" indent="-342900" eaLnBrk="0" hangingPunct="0"/>
            <a:endParaRPr lang="en-US" sz="2200" dirty="0">
              <a:solidFill>
                <a:srgbClr val="002060"/>
              </a:solidFill>
            </a:endParaRPr>
          </a:p>
        </p:txBody>
      </p:sp>
      <p:sp>
        <p:nvSpPr>
          <p:cNvPr id="5" name="Slide Number Placeholder 4"/>
          <p:cNvSpPr>
            <a:spLocks noGrp="1"/>
          </p:cNvSpPr>
          <p:nvPr>
            <p:ph type="sldNum" sz="quarter" idx="12"/>
          </p:nvPr>
        </p:nvSpPr>
        <p:spPr/>
        <p:txBody>
          <a:bodyPr/>
          <a:lstStyle/>
          <a:p>
            <a:pPr>
              <a:defRPr/>
            </a:pPr>
            <a:fld id="{49A4A3EC-7449-4BD1-8462-38B70F35C23E}" type="slidenum">
              <a:rPr lang="en-US" smtClean="0"/>
              <a:pPr>
                <a:defRPr/>
              </a:pPr>
              <a:t>4</a:t>
            </a:fld>
            <a:endParaRPr lang="en-US" dirty="0"/>
          </a:p>
        </p:txBody>
      </p:sp>
      <p:sp>
        <p:nvSpPr>
          <p:cNvPr id="33796"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33797"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1" name="Rectangle 2"/>
          <p:cNvSpPr>
            <a:spLocks noGrp="1" noChangeArrowheads="1"/>
          </p:cNvSpPr>
          <p:nvPr>
            <p:ph type="title"/>
          </p:nvPr>
        </p:nvSpPr>
        <p:spPr>
          <a:xfrm>
            <a:off x="1766888" y="304800"/>
            <a:ext cx="5562600" cy="1112837"/>
          </a:xfrm>
        </p:spPr>
        <p:txBody>
          <a:bodyPr/>
          <a:lstStyle/>
          <a:p>
            <a:pPr algn="ctr" eaLnBrk="1" hangingPunct="1"/>
            <a:r>
              <a:rPr lang="en-US" dirty="0" smtClean="0">
                <a:solidFill>
                  <a:srgbClr val="002060"/>
                </a:solidFill>
              </a:rPr>
              <a:t>How does Transition impact me?</a:t>
            </a:r>
          </a:p>
        </p:txBody>
      </p:sp>
      <p:sp>
        <p:nvSpPr>
          <p:cNvPr id="22531" name="TextBox 7"/>
          <p:cNvSpPr txBox="1">
            <a:spLocks noChangeArrowheads="1"/>
          </p:cNvSpPr>
          <p:nvPr/>
        </p:nvSpPr>
        <p:spPr bwMode="auto">
          <a:xfrm>
            <a:off x="-182563" y="1031875"/>
            <a:ext cx="9193213" cy="6801862"/>
          </a:xfrm>
          <a:prstGeom prst="rect">
            <a:avLst/>
          </a:prstGeom>
          <a:noFill/>
          <a:ln w="9525">
            <a:noFill/>
            <a:miter lim="800000"/>
            <a:headEnd/>
            <a:tailEnd/>
          </a:ln>
        </p:spPr>
        <p:txBody>
          <a:bodyPr>
            <a:spAutoFit/>
          </a:bodyPr>
          <a:lstStyle/>
          <a:p>
            <a:pPr marL="571500" lvl="2" eaLnBrk="0" hangingPunct="0">
              <a:spcBef>
                <a:spcPts val="300"/>
              </a:spcBef>
              <a:spcAft>
                <a:spcPts val="300"/>
              </a:spcAft>
              <a:defRPr/>
            </a:pPr>
            <a:endParaRPr lang="en-US" sz="2000" b="1" dirty="0">
              <a:solidFill>
                <a:srgbClr val="081D54"/>
              </a:solidFill>
            </a:endParaRPr>
          </a:p>
          <a:p>
            <a:pPr lvl="2" indent="-342900" eaLnBrk="0" hangingPunct="0">
              <a:spcBef>
                <a:spcPts val="300"/>
              </a:spcBef>
              <a:spcAft>
                <a:spcPts val="300"/>
              </a:spcAft>
              <a:buFont typeface="Wingdings" pitchFamily="2" charset="2"/>
              <a:buChar char="§"/>
              <a:defRPr/>
            </a:pPr>
            <a:r>
              <a:rPr lang="en-US" sz="2000" dirty="0" smtClean="0">
                <a:solidFill>
                  <a:srgbClr val="081D54"/>
                </a:solidFill>
              </a:rPr>
              <a:t>Army </a:t>
            </a:r>
            <a:r>
              <a:rPr lang="en-US" sz="2000" dirty="0">
                <a:solidFill>
                  <a:srgbClr val="081D54"/>
                </a:solidFill>
              </a:rPr>
              <a:t>will </a:t>
            </a:r>
            <a:r>
              <a:rPr lang="en-US" sz="2000" dirty="0" smtClean="0">
                <a:solidFill>
                  <a:srgbClr val="081D54"/>
                </a:solidFill>
              </a:rPr>
              <a:t>transition from pay bands to DCIPS grades </a:t>
            </a:r>
            <a:endParaRPr lang="en-US" sz="2000" dirty="0">
              <a:solidFill>
                <a:srgbClr val="081D54"/>
              </a:solidFill>
            </a:endParaRPr>
          </a:p>
          <a:p>
            <a:pPr lvl="2" indent="-342900" eaLnBrk="0" hangingPunct="0">
              <a:spcBef>
                <a:spcPts val="300"/>
              </a:spcBef>
              <a:spcAft>
                <a:spcPts val="300"/>
              </a:spcAft>
              <a:buFont typeface="Wingdings" pitchFamily="2" charset="2"/>
              <a:buChar char="§"/>
              <a:defRPr/>
            </a:pPr>
            <a:r>
              <a:rPr lang="en-US" sz="2000" dirty="0">
                <a:solidFill>
                  <a:srgbClr val="002060"/>
                </a:solidFill>
              </a:rPr>
              <a:t>DCIPS Occupational Structure (Alignment) will </a:t>
            </a:r>
            <a:r>
              <a:rPr lang="en-US" sz="2000" dirty="0" smtClean="0">
                <a:solidFill>
                  <a:srgbClr val="002060"/>
                </a:solidFill>
              </a:rPr>
              <a:t>include </a:t>
            </a:r>
            <a:r>
              <a:rPr lang="en-US" sz="2000" dirty="0">
                <a:solidFill>
                  <a:srgbClr val="002060"/>
                </a:solidFill>
              </a:rPr>
              <a:t>a </a:t>
            </a:r>
            <a:r>
              <a:rPr lang="en-US" sz="2000" dirty="0" smtClean="0">
                <a:solidFill>
                  <a:srgbClr val="002060"/>
                </a:solidFill>
              </a:rPr>
              <a:t>DCIPS 15 </a:t>
            </a:r>
            <a:r>
              <a:rPr lang="en-US" sz="2000" dirty="0">
                <a:solidFill>
                  <a:srgbClr val="002060"/>
                </a:solidFill>
              </a:rPr>
              <a:t>grade, 10 step pay </a:t>
            </a:r>
            <a:r>
              <a:rPr lang="en-US" sz="2000" dirty="0" smtClean="0">
                <a:solidFill>
                  <a:srgbClr val="002060"/>
                </a:solidFill>
              </a:rPr>
              <a:t>system</a:t>
            </a:r>
          </a:p>
          <a:p>
            <a:pPr lvl="2" indent="-342900" eaLnBrk="0" hangingPunct="0">
              <a:spcBef>
                <a:spcPts val="300"/>
              </a:spcBef>
              <a:spcAft>
                <a:spcPts val="300"/>
              </a:spcAft>
              <a:buFont typeface="Wingdings" pitchFamily="2" charset="2"/>
              <a:buChar char="§"/>
              <a:defRPr/>
            </a:pPr>
            <a:r>
              <a:rPr lang="en-US" sz="2000" dirty="0">
                <a:solidFill>
                  <a:srgbClr val="081D54"/>
                </a:solidFill>
              </a:rPr>
              <a:t>Base pay will no longer be linked to </a:t>
            </a:r>
            <a:r>
              <a:rPr lang="en-US" sz="2000" dirty="0" smtClean="0">
                <a:solidFill>
                  <a:srgbClr val="081D54"/>
                </a:solidFill>
              </a:rPr>
              <a:t>performance</a:t>
            </a:r>
            <a:endParaRPr lang="en-US" sz="2000" dirty="0">
              <a:solidFill>
                <a:srgbClr val="081D54"/>
              </a:solidFill>
            </a:endParaRPr>
          </a:p>
          <a:p>
            <a:pPr lvl="2" indent="-342900" eaLnBrk="0" hangingPunct="0">
              <a:spcBef>
                <a:spcPts val="300"/>
              </a:spcBef>
              <a:spcAft>
                <a:spcPts val="300"/>
              </a:spcAft>
              <a:buFont typeface="Wingdings" pitchFamily="2" charset="2"/>
              <a:buChar char="§"/>
              <a:defRPr/>
            </a:pPr>
            <a:r>
              <a:rPr lang="en-US" sz="2000" dirty="0" smtClean="0">
                <a:solidFill>
                  <a:srgbClr val="081D54"/>
                </a:solidFill>
              </a:rPr>
              <a:t>Managers/supervisors of DCIPS </a:t>
            </a:r>
            <a:r>
              <a:rPr lang="en-US" sz="2000" dirty="0">
                <a:solidFill>
                  <a:srgbClr val="081D54"/>
                </a:solidFill>
              </a:rPr>
              <a:t>e</a:t>
            </a:r>
            <a:r>
              <a:rPr lang="en-US" sz="2000" dirty="0" smtClean="0">
                <a:solidFill>
                  <a:srgbClr val="081D54"/>
                </a:solidFill>
              </a:rPr>
              <a:t>mployees </a:t>
            </a:r>
            <a:r>
              <a:rPr lang="en-US" sz="2000" dirty="0">
                <a:solidFill>
                  <a:srgbClr val="081D54"/>
                </a:solidFill>
              </a:rPr>
              <a:t>that are being </a:t>
            </a:r>
            <a:r>
              <a:rPr lang="en-US" sz="2000" dirty="0" smtClean="0">
                <a:solidFill>
                  <a:srgbClr val="081D54"/>
                </a:solidFill>
              </a:rPr>
              <a:t>aligned </a:t>
            </a:r>
            <a:r>
              <a:rPr lang="en-US" sz="2000" dirty="0">
                <a:solidFill>
                  <a:srgbClr val="081D54"/>
                </a:solidFill>
              </a:rPr>
              <a:t>to a new work level must </a:t>
            </a:r>
            <a:r>
              <a:rPr lang="en-US" sz="2000" dirty="0" smtClean="0">
                <a:solidFill>
                  <a:srgbClr val="081D54"/>
                </a:solidFill>
              </a:rPr>
              <a:t>complete a closeout </a:t>
            </a:r>
            <a:r>
              <a:rPr lang="en-US" sz="2000" dirty="0">
                <a:solidFill>
                  <a:srgbClr val="081D54"/>
                </a:solidFill>
              </a:rPr>
              <a:t>performance evaluation immediately preceding the </a:t>
            </a:r>
            <a:r>
              <a:rPr lang="en-US" sz="2000" dirty="0" smtClean="0">
                <a:solidFill>
                  <a:srgbClr val="081D54"/>
                </a:solidFill>
              </a:rPr>
              <a:t>transition, conduct a PM PRA review </a:t>
            </a:r>
            <a:r>
              <a:rPr lang="en-US" sz="2000" dirty="0">
                <a:solidFill>
                  <a:srgbClr val="081D54"/>
                </a:solidFill>
              </a:rPr>
              <a:t>and then establish a new performance plan with their new performance objectives aligned to their newly transitioned work level.</a:t>
            </a:r>
          </a:p>
          <a:p>
            <a:pPr lvl="2" indent="-342900" eaLnBrk="0" hangingPunct="0">
              <a:spcBef>
                <a:spcPts val="300"/>
              </a:spcBef>
              <a:spcAft>
                <a:spcPts val="300"/>
              </a:spcAft>
              <a:buFont typeface="Wingdings" pitchFamily="2" charset="2"/>
              <a:buChar char="§"/>
              <a:defRPr/>
            </a:pPr>
            <a:r>
              <a:rPr lang="en-US" sz="2000" dirty="0">
                <a:solidFill>
                  <a:srgbClr val="081D54"/>
                </a:solidFill>
              </a:rPr>
              <a:t>An Employee </a:t>
            </a:r>
            <a:r>
              <a:rPr lang="en-US" sz="2000" dirty="0" smtClean="0">
                <a:solidFill>
                  <a:srgbClr val="081D54"/>
                </a:solidFill>
              </a:rPr>
              <a:t>notification </a:t>
            </a:r>
            <a:r>
              <a:rPr lang="en-US" sz="2000" dirty="0">
                <a:solidFill>
                  <a:srgbClr val="081D54"/>
                </a:solidFill>
              </a:rPr>
              <a:t>l</a:t>
            </a:r>
            <a:r>
              <a:rPr lang="en-US" sz="2000" dirty="0" smtClean="0">
                <a:solidFill>
                  <a:srgbClr val="081D54"/>
                </a:solidFill>
              </a:rPr>
              <a:t>etter </a:t>
            </a:r>
            <a:r>
              <a:rPr lang="en-US" sz="2000" dirty="0">
                <a:solidFill>
                  <a:srgbClr val="081D54"/>
                </a:solidFill>
              </a:rPr>
              <a:t>will be </a:t>
            </a:r>
            <a:r>
              <a:rPr lang="en-US" sz="2000" dirty="0" smtClean="0">
                <a:solidFill>
                  <a:srgbClr val="081D54"/>
                </a:solidFill>
              </a:rPr>
              <a:t>prepared and issued to </a:t>
            </a:r>
            <a:r>
              <a:rPr lang="en-US" sz="2000" dirty="0">
                <a:solidFill>
                  <a:srgbClr val="081D54"/>
                </a:solidFill>
              </a:rPr>
              <a:t>each DCIPS employee by their Manager/Supervisor to inform them of their new </a:t>
            </a:r>
            <a:r>
              <a:rPr lang="en-US" sz="2000" dirty="0" smtClean="0">
                <a:solidFill>
                  <a:srgbClr val="081D54"/>
                </a:solidFill>
              </a:rPr>
              <a:t>DCIPS grade </a:t>
            </a:r>
            <a:r>
              <a:rPr lang="en-US" sz="2000" dirty="0">
                <a:solidFill>
                  <a:srgbClr val="081D54"/>
                </a:solidFill>
              </a:rPr>
              <a:t>NLT </a:t>
            </a:r>
            <a:r>
              <a:rPr lang="en-US" sz="2000" dirty="0" smtClean="0">
                <a:solidFill>
                  <a:srgbClr val="081D54"/>
                </a:solidFill>
              </a:rPr>
              <a:t>9 </a:t>
            </a:r>
            <a:r>
              <a:rPr lang="en-US" sz="2000" dirty="0">
                <a:solidFill>
                  <a:srgbClr val="081D54"/>
                </a:solidFill>
              </a:rPr>
              <a:t>March 2012</a:t>
            </a:r>
          </a:p>
          <a:p>
            <a:pPr lvl="2" indent="-342900" eaLnBrk="0" hangingPunct="0">
              <a:spcBef>
                <a:spcPts val="300"/>
              </a:spcBef>
              <a:spcAft>
                <a:spcPts val="300"/>
              </a:spcAft>
              <a:buFont typeface="Wingdings" pitchFamily="2" charset="2"/>
              <a:buChar char="§"/>
              <a:defRPr/>
            </a:pPr>
            <a:r>
              <a:rPr lang="en-US" sz="2000" dirty="0" smtClean="0">
                <a:solidFill>
                  <a:srgbClr val="002060"/>
                </a:solidFill>
              </a:rPr>
              <a:t>Policies </a:t>
            </a:r>
            <a:r>
              <a:rPr lang="en-US" sz="2000" dirty="0">
                <a:solidFill>
                  <a:srgbClr val="002060"/>
                </a:solidFill>
              </a:rPr>
              <a:t>critical to DCIPS transition are expected to be published prior to 25 March 2012</a:t>
            </a:r>
          </a:p>
          <a:p>
            <a:pPr lvl="2" indent="-342900" eaLnBrk="0" hangingPunct="0">
              <a:spcBef>
                <a:spcPts val="300"/>
              </a:spcBef>
              <a:spcAft>
                <a:spcPts val="300"/>
              </a:spcAft>
              <a:buFont typeface="Wingdings" pitchFamily="2" charset="2"/>
              <a:buChar char="§"/>
              <a:defRPr/>
            </a:pPr>
            <a:endParaRPr lang="en-US" sz="2400" dirty="0">
              <a:solidFill>
                <a:srgbClr val="081D54"/>
              </a:solidFill>
            </a:endParaRPr>
          </a:p>
          <a:p>
            <a:pPr lvl="2" indent="-342900" eaLnBrk="0" hangingPunct="0">
              <a:spcBef>
                <a:spcPts val="300"/>
              </a:spcBef>
              <a:spcAft>
                <a:spcPts val="300"/>
              </a:spcAft>
              <a:buFont typeface="Wingdings" pitchFamily="2" charset="2"/>
              <a:buChar char="§"/>
              <a:defRPr/>
            </a:pPr>
            <a:endParaRPr lang="en-US" sz="2000" dirty="0">
              <a:solidFill>
                <a:srgbClr val="081D54"/>
              </a:solidFill>
            </a:endParaRPr>
          </a:p>
          <a:p>
            <a:pPr lvl="3" indent="-342900" eaLnBrk="0" hangingPunct="0">
              <a:spcBef>
                <a:spcPts val="300"/>
              </a:spcBef>
              <a:spcAft>
                <a:spcPts val="300"/>
              </a:spcAft>
              <a:buFont typeface="Wingdings" pitchFamily="2" charset="2"/>
              <a:buChar char="§"/>
              <a:defRPr/>
            </a:pPr>
            <a:endParaRPr lang="en-US" sz="2000" dirty="0">
              <a:solidFill>
                <a:srgbClr val="081D54"/>
              </a:solidFill>
            </a:endParaRPr>
          </a:p>
          <a:p>
            <a:pPr marL="571500" lvl="2" eaLnBrk="0" hangingPunct="0">
              <a:spcBef>
                <a:spcPts val="300"/>
              </a:spcBef>
              <a:spcAft>
                <a:spcPts val="300"/>
              </a:spcAft>
              <a:defRPr/>
            </a:pPr>
            <a:endParaRPr lang="en-US" sz="2200" dirty="0">
              <a:solidFill>
                <a:srgbClr val="081D54"/>
              </a:solidFill>
            </a:endParaRPr>
          </a:p>
        </p:txBody>
      </p:sp>
      <p:sp>
        <p:nvSpPr>
          <p:cNvPr id="5" name="Slide Number Placeholder 4"/>
          <p:cNvSpPr>
            <a:spLocks noGrp="1"/>
          </p:cNvSpPr>
          <p:nvPr>
            <p:ph type="sldNum" sz="quarter" idx="12"/>
          </p:nvPr>
        </p:nvSpPr>
        <p:spPr/>
        <p:txBody>
          <a:bodyPr/>
          <a:lstStyle/>
          <a:p>
            <a:pPr>
              <a:defRPr/>
            </a:pPr>
            <a:fld id="{5EC9E05B-1D89-4B22-9B80-DA4552B127AE}" type="slidenum">
              <a:rPr lang="en-US" smtClean="0"/>
              <a:pPr>
                <a:defRPr/>
              </a:pPr>
              <a:t>5</a:t>
            </a:fld>
            <a:endParaRPr lang="en-US" dirty="0"/>
          </a:p>
        </p:txBody>
      </p:sp>
      <p:sp>
        <p:nvSpPr>
          <p:cNvPr id="35844"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35845"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a:xfrm>
            <a:off x="1738313" y="457200"/>
            <a:ext cx="5562600" cy="1112838"/>
          </a:xfrm>
        </p:spPr>
        <p:txBody>
          <a:bodyPr/>
          <a:lstStyle/>
          <a:p>
            <a:pPr algn="ctr" eaLnBrk="1" hangingPunct="1"/>
            <a:r>
              <a:rPr lang="en-US" dirty="0" smtClean="0">
                <a:solidFill>
                  <a:srgbClr val="002060"/>
                </a:solidFill>
              </a:rPr>
              <a:t>What Is Not Changing</a:t>
            </a:r>
          </a:p>
        </p:txBody>
      </p:sp>
      <p:sp>
        <p:nvSpPr>
          <p:cNvPr id="22531" name="TextBox 7"/>
          <p:cNvSpPr txBox="1">
            <a:spLocks noChangeArrowheads="1"/>
          </p:cNvSpPr>
          <p:nvPr/>
        </p:nvSpPr>
        <p:spPr bwMode="auto">
          <a:xfrm>
            <a:off x="-76200" y="1447800"/>
            <a:ext cx="8763000" cy="4708981"/>
          </a:xfrm>
          <a:prstGeom prst="rect">
            <a:avLst/>
          </a:prstGeom>
          <a:noFill/>
          <a:ln w="9525">
            <a:noFill/>
            <a:miter lim="800000"/>
            <a:headEnd/>
            <a:tailEnd/>
          </a:ln>
        </p:spPr>
        <p:txBody>
          <a:bodyPr>
            <a:spAutoFit/>
          </a:bodyPr>
          <a:lstStyle/>
          <a:p>
            <a:pPr marL="920750" lvl="2" indent="-463550">
              <a:spcBef>
                <a:spcPts val="300"/>
              </a:spcBef>
              <a:buFont typeface="Wingdings" pitchFamily="2" charset="2"/>
              <a:buChar char="§"/>
              <a:defRPr/>
            </a:pPr>
            <a:r>
              <a:rPr lang="en-US" sz="2000" b="1" dirty="0">
                <a:solidFill>
                  <a:srgbClr val="081D54"/>
                </a:solidFill>
              </a:rPr>
              <a:t>Pay:</a:t>
            </a:r>
          </a:p>
          <a:p>
            <a:pPr marL="1317625" lvl="3" indent="-287338">
              <a:spcBef>
                <a:spcPts val="0"/>
              </a:spcBef>
              <a:spcAft>
                <a:spcPts val="0"/>
              </a:spcAft>
              <a:buFont typeface="Wingdings" pitchFamily="2" charset="2"/>
              <a:buChar char="§"/>
              <a:defRPr/>
            </a:pPr>
            <a:r>
              <a:rPr lang="en-US" sz="2000" dirty="0">
                <a:solidFill>
                  <a:srgbClr val="002060"/>
                </a:solidFill>
              </a:rPr>
              <a:t>Employees will </a:t>
            </a:r>
            <a:r>
              <a:rPr lang="en-US" sz="2000" u="sng" dirty="0">
                <a:solidFill>
                  <a:srgbClr val="081D54"/>
                </a:solidFill>
              </a:rPr>
              <a:t>not</a:t>
            </a:r>
            <a:r>
              <a:rPr lang="en-US" sz="2000" dirty="0">
                <a:solidFill>
                  <a:srgbClr val="002060"/>
                </a:solidFill>
              </a:rPr>
              <a:t> lose pay upon transition </a:t>
            </a:r>
          </a:p>
          <a:p>
            <a:pPr marL="1317625" lvl="3" indent="-287338">
              <a:spcBef>
                <a:spcPts val="0"/>
              </a:spcBef>
              <a:spcAft>
                <a:spcPts val="0"/>
              </a:spcAft>
              <a:buFont typeface="Wingdings" pitchFamily="2" charset="2"/>
              <a:buChar char="§"/>
              <a:defRPr/>
            </a:pPr>
            <a:r>
              <a:rPr lang="en-US" sz="2000" dirty="0">
                <a:solidFill>
                  <a:srgbClr val="002060"/>
                </a:solidFill>
              </a:rPr>
              <a:t>Base salary will be aligned to a </a:t>
            </a:r>
            <a:r>
              <a:rPr lang="en-US" sz="2000" dirty="0" smtClean="0">
                <a:solidFill>
                  <a:srgbClr val="002060"/>
                </a:solidFill>
              </a:rPr>
              <a:t>DCIPS grade </a:t>
            </a:r>
            <a:r>
              <a:rPr lang="en-US" sz="2000" dirty="0">
                <a:solidFill>
                  <a:srgbClr val="002060"/>
                </a:solidFill>
              </a:rPr>
              <a:t>and step - pay may stay the same or increase to align to a step</a:t>
            </a:r>
          </a:p>
          <a:p>
            <a:pPr marL="1317625" lvl="3" indent="-287338">
              <a:spcBef>
                <a:spcPts val="0"/>
              </a:spcBef>
              <a:spcAft>
                <a:spcPts val="300"/>
              </a:spcAft>
              <a:buFont typeface="Wingdings" pitchFamily="2" charset="2"/>
              <a:buChar char="§"/>
              <a:defRPr/>
            </a:pPr>
            <a:r>
              <a:rPr lang="en-US" sz="2000" dirty="0">
                <a:solidFill>
                  <a:srgbClr val="081D54"/>
                </a:solidFill>
              </a:rPr>
              <a:t>Employees will continue to be eligible for performance-based bonuses</a:t>
            </a:r>
          </a:p>
          <a:p>
            <a:pPr marL="860425" lvl="2" indent="-287338">
              <a:spcBef>
                <a:spcPts val="0"/>
              </a:spcBef>
              <a:spcAft>
                <a:spcPts val="0"/>
              </a:spcAft>
              <a:buFont typeface="Wingdings" pitchFamily="2" charset="2"/>
              <a:buChar char="§"/>
              <a:defRPr/>
            </a:pPr>
            <a:r>
              <a:rPr lang="en-US" sz="2000" b="1" dirty="0">
                <a:solidFill>
                  <a:srgbClr val="081D54"/>
                </a:solidFill>
              </a:rPr>
              <a:t>Performance Management:</a:t>
            </a:r>
          </a:p>
          <a:p>
            <a:pPr marL="1317625" lvl="3" indent="-287338">
              <a:spcBef>
                <a:spcPts val="0"/>
              </a:spcBef>
              <a:spcAft>
                <a:spcPts val="300"/>
              </a:spcAft>
              <a:buFont typeface="Wingdings" pitchFamily="2" charset="2"/>
              <a:buChar char="§"/>
              <a:defRPr/>
            </a:pPr>
            <a:r>
              <a:rPr lang="en-US" sz="2000" dirty="0">
                <a:solidFill>
                  <a:srgbClr val="081D54"/>
                </a:solidFill>
              </a:rPr>
              <a:t>Employee performance objectives will continue to be tied to the </a:t>
            </a:r>
            <a:r>
              <a:rPr lang="en-US" sz="2000" dirty="0" smtClean="0">
                <a:solidFill>
                  <a:srgbClr val="081D54"/>
                </a:solidFill>
              </a:rPr>
              <a:t>work </a:t>
            </a:r>
            <a:r>
              <a:rPr lang="en-US" sz="2000" dirty="0">
                <a:solidFill>
                  <a:srgbClr val="081D54"/>
                </a:solidFill>
              </a:rPr>
              <a:t>level and the Command and/or Army </a:t>
            </a:r>
            <a:r>
              <a:rPr lang="en-US" sz="2000" dirty="0" smtClean="0">
                <a:solidFill>
                  <a:srgbClr val="081D54"/>
                </a:solidFill>
              </a:rPr>
              <a:t>mission</a:t>
            </a:r>
            <a:endParaRPr lang="en-US" sz="2000" dirty="0">
              <a:solidFill>
                <a:srgbClr val="081D54"/>
              </a:solidFill>
            </a:endParaRPr>
          </a:p>
          <a:p>
            <a:pPr lvl="2" indent="-342900" eaLnBrk="0" hangingPunct="0">
              <a:spcBef>
                <a:spcPts val="0"/>
              </a:spcBef>
              <a:spcAft>
                <a:spcPts val="0"/>
              </a:spcAft>
              <a:buFont typeface="Wingdings" pitchFamily="2" charset="2"/>
              <a:buChar char="§"/>
              <a:defRPr/>
            </a:pPr>
            <a:r>
              <a:rPr lang="en-US" sz="2000" b="1" dirty="0">
                <a:solidFill>
                  <a:srgbClr val="081D54"/>
                </a:solidFill>
              </a:rPr>
              <a:t>Occupational Structure</a:t>
            </a:r>
            <a:r>
              <a:rPr lang="en-US" sz="2000" dirty="0">
                <a:solidFill>
                  <a:srgbClr val="081D54"/>
                </a:solidFill>
              </a:rPr>
              <a:t>:</a:t>
            </a:r>
          </a:p>
          <a:p>
            <a:pPr lvl="3" indent="-342900" eaLnBrk="0" hangingPunct="0">
              <a:spcBef>
                <a:spcPts val="0"/>
              </a:spcBef>
              <a:spcAft>
                <a:spcPts val="300"/>
              </a:spcAft>
              <a:buFont typeface="Wingdings" pitchFamily="2" charset="2"/>
              <a:buChar char="§"/>
              <a:defRPr/>
            </a:pPr>
            <a:r>
              <a:rPr lang="en-US" sz="2000" dirty="0" smtClean="0">
                <a:solidFill>
                  <a:srgbClr val="081D54"/>
                </a:solidFill>
              </a:rPr>
              <a:t>The </a:t>
            </a:r>
            <a:r>
              <a:rPr lang="en-US" sz="2000" dirty="0">
                <a:solidFill>
                  <a:srgbClr val="081D54"/>
                </a:solidFill>
              </a:rPr>
              <a:t>elements of the DCIPS Occupational Structure will </a:t>
            </a:r>
            <a:r>
              <a:rPr lang="en-US" sz="2000" dirty="0" smtClean="0">
                <a:solidFill>
                  <a:srgbClr val="081D54"/>
                </a:solidFill>
              </a:rPr>
              <a:t>remain</a:t>
            </a:r>
            <a:endParaRPr lang="en-US" sz="2000" dirty="0">
              <a:solidFill>
                <a:srgbClr val="081D54"/>
              </a:solidFill>
            </a:endParaRPr>
          </a:p>
          <a:p>
            <a:pPr lvl="2" indent="-342900" eaLnBrk="0" hangingPunct="0">
              <a:spcBef>
                <a:spcPts val="300"/>
              </a:spcBef>
              <a:spcAft>
                <a:spcPts val="300"/>
              </a:spcAft>
              <a:buFont typeface="Wingdings" pitchFamily="2" charset="2"/>
              <a:buChar char="§"/>
              <a:defRPr/>
            </a:pPr>
            <a:r>
              <a:rPr lang="en-US" sz="2000" b="1" dirty="0">
                <a:solidFill>
                  <a:srgbClr val="081D54"/>
                </a:solidFill>
              </a:rPr>
              <a:t>Professional Development:</a:t>
            </a:r>
          </a:p>
          <a:p>
            <a:pPr lvl="3" indent="-342900" eaLnBrk="0" hangingPunct="0">
              <a:spcBef>
                <a:spcPts val="300"/>
              </a:spcBef>
              <a:spcAft>
                <a:spcPts val="300"/>
              </a:spcAft>
              <a:buFont typeface="Wingdings" pitchFamily="2" charset="2"/>
              <a:buChar char="§"/>
              <a:defRPr/>
            </a:pPr>
            <a:r>
              <a:rPr lang="en-US" sz="2000" dirty="0">
                <a:solidFill>
                  <a:srgbClr val="081D54"/>
                </a:solidFill>
              </a:rPr>
              <a:t>Professional Development (i.e. Joint Duty Assignment)</a:t>
            </a:r>
          </a:p>
          <a:p>
            <a:pPr lvl="2" indent="-342900" eaLnBrk="0" hangingPunct="0">
              <a:spcBef>
                <a:spcPts val="300"/>
              </a:spcBef>
              <a:spcAft>
                <a:spcPts val="300"/>
              </a:spcAft>
              <a:buFont typeface="Wingdings" pitchFamily="2" charset="2"/>
              <a:buChar char="§"/>
              <a:defRPr/>
            </a:pPr>
            <a:endParaRPr lang="en-US" sz="2000" dirty="0">
              <a:solidFill>
                <a:srgbClr val="081D54"/>
              </a:solidFill>
            </a:endParaRPr>
          </a:p>
        </p:txBody>
      </p:sp>
      <p:sp>
        <p:nvSpPr>
          <p:cNvPr id="5" name="Slide Number Placeholder 4"/>
          <p:cNvSpPr>
            <a:spLocks noGrp="1"/>
          </p:cNvSpPr>
          <p:nvPr>
            <p:ph type="sldNum" sz="quarter" idx="12"/>
          </p:nvPr>
        </p:nvSpPr>
        <p:spPr/>
        <p:txBody>
          <a:bodyPr/>
          <a:lstStyle/>
          <a:p>
            <a:pPr>
              <a:defRPr/>
            </a:pPr>
            <a:fld id="{78C7BE75-8202-4384-B8DA-1843FAFDC440}" type="slidenum">
              <a:rPr lang="en-US" smtClean="0"/>
              <a:pPr>
                <a:defRPr/>
              </a:pPr>
              <a:t>6</a:t>
            </a:fld>
            <a:endParaRPr lang="en-US" dirty="0"/>
          </a:p>
        </p:txBody>
      </p:sp>
      <p:sp>
        <p:nvSpPr>
          <p:cNvPr id="37892" name="Text Box 12"/>
          <p:cNvSpPr txBox="1">
            <a:spLocks noChangeArrowheads="1"/>
          </p:cNvSpPr>
          <p:nvPr/>
        </p:nvSpPr>
        <p:spPr bwMode="auto">
          <a:xfrm>
            <a:off x="0" y="6521450"/>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
        <p:nvSpPr>
          <p:cNvPr id="37893"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Title 1"/>
          <p:cNvSpPr>
            <a:spLocks noGrp="1"/>
          </p:cNvSpPr>
          <p:nvPr>
            <p:ph type="title"/>
          </p:nvPr>
        </p:nvSpPr>
        <p:spPr>
          <a:xfrm>
            <a:off x="1676400" y="476250"/>
            <a:ext cx="5638800" cy="1112838"/>
          </a:xfrm>
        </p:spPr>
        <p:txBody>
          <a:bodyPr/>
          <a:lstStyle/>
          <a:p>
            <a:pPr algn="ctr"/>
            <a:r>
              <a:rPr lang="en-US" smtClean="0"/>
              <a:t>Approach to Transition</a:t>
            </a:r>
          </a:p>
        </p:txBody>
      </p:sp>
      <p:sp>
        <p:nvSpPr>
          <p:cNvPr id="32771" name="Content Placeholder 2"/>
          <p:cNvSpPr>
            <a:spLocks noGrp="1"/>
          </p:cNvSpPr>
          <p:nvPr>
            <p:ph idx="1"/>
          </p:nvPr>
        </p:nvSpPr>
        <p:spPr>
          <a:xfrm>
            <a:off x="282575" y="1209675"/>
            <a:ext cx="8632825" cy="5562600"/>
          </a:xfrm>
        </p:spPr>
        <p:txBody>
          <a:bodyPr/>
          <a:lstStyle/>
          <a:p>
            <a:pPr>
              <a:buFont typeface="Wingdings" pitchFamily="2" charset="2"/>
              <a:buNone/>
              <a:defRPr/>
            </a:pPr>
            <a:endParaRPr lang="en-US" sz="1800" dirty="0" smtClean="0">
              <a:cs typeface="Arial" charset="0"/>
            </a:endParaRPr>
          </a:p>
          <a:p>
            <a:pPr>
              <a:spcBef>
                <a:spcPts val="300"/>
              </a:spcBef>
              <a:spcAft>
                <a:spcPts val="300"/>
              </a:spcAft>
              <a:defRPr/>
            </a:pPr>
            <a:r>
              <a:rPr lang="en-US" sz="2400" dirty="0" smtClean="0">
                <a:solidFill>
                  <a:srgbClr val="002060"/>
                </a:solidFill>
                <a:cs typeface="Arial" charset="0"/>
              </a:rPr>
              <a:t>The HQDA G-2 in collaboration with key stakeholders have developed a Total Army Comprehensive DCIPS Transition Plan to support the Army’s transition to DCIPS grades to ensure a smooth transition. </a:t>
            </a:r>
          </a:p>
          <a:p>
            <a:pPr>
              <a:spcBef>
                <a:spcPts val="300"/>
              </a:spcBef>
              <a:spcAft>
                <a:spcPts val="300"/>
              </a:spcAft>
              <a:defRPr/>
            </a:pPr>
            <a:r>
              <a:rPr lang="en-US" sz="2400" dirty="0" smtClean="0">
                <a:solidFill>
                  <a:srgbClr val="002060"/>
                </a:solidFill>
                <a:cs typeface="Arial" charset="0"/>
              </a:rPr>
              <a:t>IPMO G-2 is developing the requirements for mandatory Web Based Training (WBT)  transition training and working with CHRA to deliver instructor led training.  </a:t>
            </a:r>
          </a:p>
          <a:p>
            <a:pPr>
              <a:spcBef>
                <a:spcPts val="300"/>
              </a:spcBef>
              <a:spcAft>
                <a:spcPts val="300"/>
              </a:spcAft>
              <a:defRPr/>
            </a:pPr>
            <a:r>
              <a:rPr lang="en-US" sz="2400" dirty="0" smtClean="0">
                <a:solidFill>
                  <a:srgbClr val="002060"/>
                </a:solidFill>
                <a:cs typeface="Arial" charset="0"/>
              </a:rPr>
              <a:t>The Army DCIPS website will be continuously updated with FAQs, fact sheets and job aids to enable and inform the workforce on transition activities.</a:t>
            </a:r>
          </a:p>
          <a:p>
            <a:pPr>
              <a:spcBef>
                <a:spcPts val="300"/>
              </a:spcBef>
              <a:spcAft>
                <a:spcPts val="300"/>
              </a:spcAft>
              <a:defRPr/>
            </a:pPr>
            <a:r>
              <a:rPr lang="en-US" sz="2400" dirty="0" smtClean="0">
                <a:solidFill>
                  <a:srgbClr val="002060"/>
                </a:solidFill>
                <a:cs typeface="Arial" charset="0"/>
              </a:rPr>
              <a:t>A Special Edition EYE Newsletter will be issued to the workforce with specific transition information.  </a:t>
            </a:r>
          </a:p>
          <a:p>
            <a:pPr>
              <a:spcBef>
                <a:spcPts val="300"/>
              </a:spcBef>
              <a:spcAft>
                <a:spcPts val="300"/>
              </a:spcAft>
              <a:defRPr/>
            </a:pPr>
            <a:endParaRPr lang="en-US" sz="2000" dirty="0" smtClean="0">
              <a:cs typeface="Arial" charset="0"/>
            </a:endParaRPr>
          </a:p>
          <a:p>
            <a:pPr>
              <a:defRPr/>
            </a:pPr>
            <a:endParaRPr lang="en-US" sz="1050" dirty="0" smtClean="0">
              <a:ea typeface="Times New Roman" pitchFamily="18" charset="0"/>
              <a:cs typeface="Arial" charset="0"/>
            </a:endParaRPr>
          </a:p>
        </p:txBody>
      </p:sp>
      <p:sp>
        <p:nvSpPr>
          <p:cNvPr id="22532" name="Slide Number Placeholder 7"/>
          <p:cNvSpPr>
            <a:spLocks noGrp="1"/>
          </p:cNvSpPr>
          <p:nvPr>
            <p:ph type="sldNum" sz="quarter" idx="12"/>
          </p:nvPr>
        </p:nvSpPr>
        <p:spPr/>
        <p:txBody>
          <a:bodyPr/>
          <a:lstStyle/>
          <a:p>
            <a:pPr>
              <a:defRPr/>
            </a:pPr>
            <a:fld id="{62732842-7CA2-4953-8F71-F95E04FE9668}" type="slidenum">
              <a:rPr lang="en-US" smtClean="0">
                <a:latin typeface="Arial" pitchFamily="34" charset="0"/>
              </a:rPr>
              <a:pPr>
                <a:defRPr/>
              </a:pPr>
              <a:t>7</a:t>
            </a:fld>
            <a:endParaRPr lang="en-US" dirty="0" smtClean="0">
              <a:latin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ChangeArrowheads="1"/>
          </p:cNvSpPr>
          <p:nvPr/>
        </p:nvSpPr>
        <p:spPr bwMode="auto">
          <a:xfrm>
            <a:off x="1558925" y="392113"/>
            <a:ext cx="5791200" cy="1020762"/>
          </a:xfrm>
          <a:prstGeom prst="rect">
            <a:avLst/>
          </a:prstGeom>
          <a:noFill/>
          <a:ln w="9525">
            <a:noFill/>
            <a:miter lim="800000"/>
            <a:headEnd/>
            <a:tailEnd/>
          </a:ln>
        </p:spPr>
        <p:txBody>
          <a:bodyPr/>
          <a:lstStyle/>
          <a:p>
            <a:pPr algn="ctr" eaLnBrk="0" hangingPunct="0">
              <a:lnSpc>
                <a:spcPct val="90000"/>
              </a:lnSpc>
            </a:pPr>
            <a:r>
              <a:rPr lang="en-US" sz="3200">
                <a:solidFill>
                  <a:srgbClr val="081D54"/>
                </a:solidFill>
                <a:latin typeface="Arial Black" pitchFamily="34" charset="0"/>
              </a:rPr>
              <a:t>Army DCIPS Occupational Structure </a:t>
            </a:r>
          </a:p>
        </p:txBody>
      </p:sp>
      <p:sp>
        <p:nvSpPr>
          <p:cNvPr id="44034" name="Slide Number Placeholder 3"/>
          <p:cNvSpPr txBox="1">
            <a:spLocks noGrp="1"/>
          </p:cNvSpPr>
          <p:nvPr/>
        </p:nvSpPr>
        <p:spPr bwMode="auto">
          <a:xfrm>
            <a:off x="7010400" y="6477000"/>
            <a:ext cx="2133600" cy="320675"/>
          </a:xfrm>
          <a:prstGeom prst="rect">
            <a:avLst/>
          </a:prstGeom>
          <a:noFill/>
          <a:ln w="9525">
            <a:noFill/>
            <a:miter lim="800000"/>
            <a:headEnd/>
            <a:tailEnd/>
          </a:ln>
        </p:spPr>
        <p:txBody>
          <a:bodyPr/>
          <a:lstStyle/>
          <a:p>
            <a:pPr algn="r"/>
            <a:fld id="{A9DCB177-7531-4D4E-BE60-3111E237DC73}" type="slidenum">
              <a:rPr lang="en-US" sz="1400">
                <a:solidFill>
                  <a:srgbClr val="081D54"/>
                </a:solidFill>
              </a:rPr>
              <a:pPr algn="r"/>
              <a:t>8</a:t>
            </a:fld>
            <a:endParaRPr lang="en-US" sz="1400">
              <a:solidFill>
                <a:srgbClr val="081D54"/>
              </a:solidFill>
            </a:endParaRPr>
          </a:p>
        </p:txBody>
      </p:sp>
      <p:sp>
        <p:nvSpPr>
          <p:cNvPr id="5" name="Slide Number Placeholder 4"/>
          <p:cNvSpPr>
            <a:spLocks noGrp="1"/>
          </p:cNvSpPr>
          <p:nvPr>
            <p:ph type="sldNum" sz="quarter" idx="10"/>
          </p:nvPr>
        </p:nvSpPr>
        <p:spPr/>
        <p:txBody>
          <a:bodyPr/>
          <a:lstStyle/>
          <a:p>
            <a:pPr>
              <a:defRPr/>
            </a:pPr>
            <a:endParaRPr lang="en-US" smtClean="0"/>
          </a:p>
          <a:p>
            <a:pPr>
              <a:defRPr/>
            </a:pPr>
            <a:endParaRPr lang="en-US" smtClean="0"/>
          </a:p>
          <a:p>
            <a:pPr>
              <a:defRPr/>
            </a:pPr>
            <a:endParaRPr lang="en-US"/>
          </a:p>
        </p:txBody>
      </p:sp>
      <p:sp>
        <p:nvSpPr>
          <p:cNvPr id="44036" name="TextBox 1"/>
          <p:cNvSpPr txBox="1">
            <a:spLocks noChangeArrowheads="1"/>
          </p:cNvSpPr>
          <p:nvPr/>
        </p:nvSpPr>
        <p:spPr bwMode="auto">
          <a:xfrm>
            <a:off x="304800" y="5410200"/>
            <a:ext cx="8610600" cy="1277273"/>
          </a:xfrm>
          <a:prstGeom prst="rect">
            <a:avLst/>
          </a:prstGeom>
          <a:noFill/>
          <a:ln w="9525">
            <a:noFill/>
            <a:miter lim="800000"/>
            <a:headEnd/>
            <a:tailEnd/>
          </a:ln>
        </p:spPr>
        <p:txBody>
          <a:bodyPr>
            <a:spAutoFit/>
          </a:bodyPr>
          <a:lstStyle/>
          <a:p>
            <a:pPr algn="ctr"/>
            <a:r>
              <a:rPr lang="en-US" sz="1300" b="1" i="1" dirty="0"/>
              <a:t>*Please note: This graphic reflects the USD(I) enterprise-wide DCIPS occupational structure.   The Army is aligned to the DCIPS Occupational structure and will follow the DCIPS grading standard in Army Policy Volume 2007.  This will result in all Professional (including Supervision/Management) Work Category GG-13 Army DCIPS positions aligning to the Full Performance work level and all Technician/Administrative Support Work Category GG-7 Army DCIPS positions aligning to the Entry/Developmental work level. </a:t>
            </a:r>
            <a:endParaRPr lang="en-US" sz="1300" dirty="0"/>
          </a:p>
          <a:p>
            <a:pPr algn="ctr"/>
            <a:endParaRPr lang="en-US" sz="1200" b="1" i="1" dirty="0"/>
          </a:p>
        </p:txBody>
      </p:sp>
      <p:sp>
        <p:nvSpPr>
          <p:cNvPr id="44037" name="Text Box 12"/>
          <p:cNvSpPr txBox="1">
            <a:spLocks noChangeArrowheads="1"/>
          </p:cNvSpPr>
          <p:nvPr/>
        </p:nvSpPr>
        <p:spPr bwMode="auto">
          <a:xfrm>
            <a:off x="7462838" y="0"/>
            <a:ext cx="1681162"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pic>
        <p:nvPicPr>
          <p:cNvPr id="44038" name="Picture 8"/>
          <p:cNvPicPr>
            <a:picLocks noChangeAspect="1" noChangeArrowheads="1"/>
          </p:cNvPicPr>
          <p:nvPr/>
        </p:nvPicPr>
        <p:blipFill>
          <a:blip r:embed="rId3" cstate="print"/>
          <a:srcRect/>
          <a:stretch>
            <a:fillRect/>
          </a:stretch>
        </p:blipFill>
        <p:spPr bwMode="auto">
          <a:xfrm>
            <a:off x="533400" y="1447800"/>
            <a:ext cx="8093075" cy="3937000"/>
          </a:xfrm>
          <a:prstGeom prst="rect">
            <a:avLst/>
          </a:prstGeom>
          <a:noFill/>
          <a:ln w="9525">
            <a:noFill/>
            <a:miter lim="800000"/>
            <a:headEnd/>
            <a:tailEnd/>
          </a:ln>
        </p:spPr>
      </p:pic>
      <p:sp>
        <p:nvSpPr>
          <p:cNvPr id="44039" name="Text Box 12"/>
          <p:cNvSpPr txBox="1">
            <a:spLocks noChangeArrowheads="1"/>
          </p:cNvSpPr>
          <p:nvPr/>
        </p:nvSpPr>
        <p:spPr bwMode="auto">
          <a:xfrm>
            <a:off x="0" y="6530975"/>
            <a:ext cx="1681163" cy="336550"/>
          </a:xfrm>
          <a:prstGeom prst="rect">
            <a:avLst/>
          </a:prstGeom>
          <a:noFill/>
          <a:ln w="12700">
            <a:noFill/>
            <a:miter lim="800000"/>
            <a:headEnd/>
            <a:tailEnd/>
          </a:ln>
        </p:spPr>
        <p:txBody>
          <a:bodyPr wrap="none">
            <a:spAutoFit/>
          </a:bodyPr>
          <a:lstStyle/>
          <a:p>
            <a:r>
              <a:rPr lang="en-US" sz="1600" b="1">
                <a:solidFill>
                  <a:srgbClr val="009900"/>
                </a:solidFill>
              </a:rPr>
              <a:t>UNCLASSIFIED</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idx="4294967295"/>
          </p:nvPr>
        </p:nvSpPr>
        <p:spPr>
          <a:xfrm>
            <a:off x="1676400" y="273050"/>
            <a:ext cx="5638800" cy="1112838"/>
          </a:xfrm>
        </p:spPr>
        <p:txBody>
          <a:bodyPr/>
          <a:lstStyle/>
          <a:p>
            <a:pPr algn="ctr"/>
            <a:r>
              <a:rPr lang="en-US" smtClean="0"/>
              <a:t>Workforce Transition Timeline</a:t>
            </a:r>
          </a:p>
        </p:txBody>
      </p:sp>
      <p:sp>
        <p:nvSpPr>
          <p:cNvPr id="14344" name="Slide Number Placeholder 11"/>
          <p:cNvSpPr>
            <a:spLocks noGrp="1"/>
          </p:cNvSpPr>
          <p:nvPr>
            <p:ph type="sldNum" sz="quarter" idx="12"/>
          </p:nvPr>
        </p:nvSpPr>
        <p:spPr/>
        <p:txBody>
          <a:bodyPr/>
          <a:lstStyle/>
          <a:p>
            <a:pPr>
              <a:defRPr/>
            </a:pPr>
            <a:fld id="{986BA157-3606-48BE-8106-A5BCD1878EAB}" type="slidenum">
              <a:rPr lang="en-US" smtClean="0">
                <a:latin typeface="Arial" pitchFamily="34" charset="0"/>
              </a:rPr>
              <a:pPr>
                <a:defRPr/>
              </a:pPr>
              <a:t>9</a:t>
            </a:fld>
            <a:endParaRPr lang="en-US" dirty="0" smtClean="0">
              <a:latin typeface="Arial" pitchFamily="34" charset="0"/>
            </a:endParaRPr>
          </a:p>
        </p:txBody>
      </p:sp>
      <p:pic>
        <p:nvPicPr>
          <p:cNvPr id="41987" name="Picture 2"/>
          <p:cNvPicPr>
            <a:picLocks noChangeAspect="1" noChangeArrowheads="1"/>
          </p:cNvPicPr>
          <p:nvPr/>
        </p:nvPicPr>
        <p:blipFill>
          <a:blip r:embed="rId3" cstate="print"/>
          <a:srcRect/>
          <a:stretch>
            <a:fillRect/>
          </a:stretch>
        </p:blipFill>
        <p:spPr bwMode="auto">
          <a:xfrm>
            <a:off x="304800" y="1447800"/>
            <a:ext cx="8305800" cy="50419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94671</TotalTime>
  <Words>1898</Words>
  <Application>Microsoft Office PowerPoint</Application>
  <PresentationFormat>On-screen Show (4:3)</PresentationFormat>
  <Paragraphs>230</Paragraphs>
  <Slides>17</Slides>
  <Notes>17</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Default Design</vt:lpstr>
      <vt:lpstr>Custom Design</vt:lpstr>
      <vt:lpstr> </vt:lpstr>
      <vt:lpstr>Agenda</vt:lpstr>
      <vt:lpstr>Why DCIPS</vt:lpstr>
      <vt:lpstr>Transition to DCIPS Grades</vt:lpstr>
      <vt:lpstr>How does Transition impact me?</vt:lpstr>
      <vt:lpstr>What Is Not Changing</vt:lpstr>
      <vt:lpstr>Approach to Transition</vt:lpstr>
      <vt:lpstr>Slide 8</vt:lpstr>
      <vt:lpstr>Workforce Transition Timeline</vt:lpstr>
      <vt:lpstr>What’s Next</vt:lpstr>
      <vt:lpstr>What’s Next? (Continued)</vt:lpstr>
      <vt:lpstr>  Contacts   </vt:lpstr>
      <vt:lpstr>Slide 13</vt:lpstr>
      <vt:lpstr>Slide 14</vt:lpstr>
      <vt:lpstr>DCIPS Evolution Timeline</vt:lpstr>
      <vt:lpstr> DCIPS Evolution Timeline (cont’d) </vt:lpstr>
      <vt:lpstr>Key Inputs for Successful Transition</vt:lpstr>
    </vt:vector>
  </TitlesOfParts>
  <Company>CPMS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DCIPS Implementation Kick-Off Meeting</dc:title>
  <dc:creator>cameross</dc:creator>
  <cp:lastModifiedBy>Colwell JA</cp:lastModifiedBy>
  <cp:revision>755</cp:revision>
  <cp:lastPrinted>2011-07-14T17:23:25Z</cp:lastPrinted>
  <dcterms:created xsi:type="dcterms:W3CDTF">2007-09-04T14:48:46Z</dcterms:created>
  <dcterms:modified xsi:type="dcterms:W3CDTF">2012-02-29T21:25:46Z</dcterms:modified>
</cp:coreProperties>
</file>