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0" r:id="rId2"/>
    <p:sldId id="402" r:id="rId3"/>
    <p:sldId id="401" r:id="rId4"/>
    <p:sldId id="458" r:id="rId5"/>
    <p:sldId id="473" r:id="rId6"/>
    <p:sldId id="474" r:id="rId7"/>
    <p:sldId id="470" r:id="rId8"/>
    <p:sldId id="475" r:id="rId9"/>
    <p:sldId id="405" r:id="rId10"/>
    <p:sldId id="471" r:id="rId11"/>
    <p:sldId id="446" r:id="rId12"/>
    <p:sldId id="447" r:id="rId13"/>
    <p:sldId id="451" r:id="rId14"/>
    <p:sldId id="461" r:id="rId15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7D"/>
    <a:srgbClr val="9AAF65"/>
    <a:srgbClr val="6EA92D"/>
    <a:srgbClr val="74B32F"/>
    <a:srgbClr val="78B931"/>
    <a:srgbClr val="FFFFA7"/>
    <a:srgbClr val="669900"/>
    <a:srgbClr val="DFDA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6316" autoAdjust="0"/>
  </p:normalViewPr>
  <p:slideViewPr>
    <p:cSldViewPr showGuides="1">
      <p:cViewPr>
        <p:scale>
          <a:sx n="86" d="100"/>
          <a:sy n="86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756" y="888"/>
      </p:cViewPr>
      <p:guideLst>
        <p:guide orient="horz" pos="2904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6725" cy="461963"/>
          </a:xfrm>
          <a:prstGeom prst="rect">
            <a:avLst/>
          </a:prstGeom>
        </p:spPr>
        <p:txBody>
          <a:bodyPr vert="horz" lIns="91535" tIns="45768" rIns="91535" bIns="4576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588" y="0"/>
            <a:ext cx="3006725" cy="461963"/>
          </a:xfrm>
          <a:prstGeom prst="rect">
            <a:avLst/>
          </a:prstGeom>
        </p:spPr>
        <p:txBody>
          <a:bodyPr vert="horz" lIns="91535" tIns="45768" rIns="91535" bIns="45768" rtlCol="0"/>
          <a:lstStyle>
            <a:lvl1pPr algn="r">
              <a:defRPr sz="1200"/>
            </a:lvl1pPr>
          </a:lstStyle>
          <a:p>
            <a:pPr>
              <a:defRPr/>
            </a:pPr>
            <a:fld id="{72BC5F81-A3BA-48CD-87ED-55001F38994F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6725" cy="460375"/>
          </a:xfrm>
          <a:prstGeom prst="rect">
            <a:avLst/>
          </a:prstGeom>
        </p:spPr>
        <p:txBody>
          <a:bodyPr vert="horz" lIns="91535" tIns="45768" rIns="91535" bIns="4576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588" y="8758238"/>
            <a:ext cx="3006725" cy="460375"/>
          </a:xfrm>
          <a:prstGeom prst="rect">
            <a:avLst/>
          </a:prstGeom>
        </p:spPr>
        <p:txBody>
          <a:bodyPr vert="horz" lIns="91535" tIns="45768" rIns="91535" bIns="45768" rtlCol="0" anchor="b"/>
          <a:lstStyle>
            <a:lvl1pPr algn="r">
              <a:defRPr sz="1200"/>
            </a:lvl1pPr>
          </a:lstStyle>
          <a:p>
            <a:pPr>
              <a:defRPr/>
            </a:pPr>
            <a:fld id="{9B4A1431-BEF6-4DEF-9719-C44F32E05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6" tIns="46195" rIns="92396" bIns="46195" numCol="1" anchor="t" anchorCtr="0" compatLnSpc="1">
            <a:prstTxWarp prst="textNoShape">
              <a:avLst/>
            </a:prstTxWarp>
          </a:bodyPr>
          <a:lstStyle>
            <a:lvl1pPr defTabSz="923192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0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6" tIns="46195" rIns="92396" bIns="46195" numCol="1" anchor="t" anchorCtr="0" compatLnSpc="1">
            <a:prstTxWarp prst="textNoShape">
              <a:avLst/>
            </a:prstTxWarp>
          </a:bodyPr>
          <a:lstStyle>
            <a:lvl1pPr algn="r" defTabSz="923192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79913"/>
            <a:ext cx="555625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6" tIns="46195" rIns="92396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6" tIns="46195" rIns="92396" bIns="46195" numCol="1" anchor="b" anchorCtr="0" compatLnSpc="1">
            <a:prstTxWarp prst="textNoShape">
              <a:avLst/>
            </a:prstTxWarp>
          </a:bodyPr>
          <a:lstStyle>
            <a:lvl1pPr defTabSz="923192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8238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6" tIns="46195" rIns="92396" bIns="46195" numCol="1" anchor="b" anchorCtr="0" compatLnSpc="1">
            <a:prstTxWarp prst="textNoShape">
              <a:avLst/>
            </a:prstTxWarp>
          </a:bodyPr>
          <a:lstStyle>
            <a:lvl1pPr algn="r" defTabSz="923192">
              <a:defRPr sz="1200">
                <a:cs typeface="+mn-cs"/>
              </a:defRPr>
            </a:lvl1pPr>
          </a:lstStyle>
          <a:p>
            <a:pPr>
              <a:defRPr/>
            </a:pPr>
            <a:fld id="{C7396CE0-B742-4461-B8E3-993B67CD1C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07505">
              <a:defRPr/>
            </a:pPr>
            <a:fld id="{93273993-0C58-4B2D-B697-FE6C67E0BB4E}" type="slidenum">
              <a:rPr lang="en-US" smtClean="0"/>
              <a:pPr defTabSz="907505">
                <a:defRPr/>
              </a:pPr>
              <a:t>2</a:t>
            </a:fld>
            <a:endParaRPr lang="en-U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1808">
              <a:defRPr/>
            </a:pPr>
            <a:fld id="{DE7D6D2F-7F80-4455-B96F-83DAFF47FAE4}" type="slidenum">
              <a:rPr lang="en-US" smtClean="0"/>
              <a:pPr defTabSz="921808">
                <a:defRPr/>
              </a:pPr>
              <a:t>3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1808">
              <a:defRPr/>
            </a:pPr>
            <a:fld id="{DFC5ED88-3E87-40C8-BD66-EA89CFE8F062}" type="slidenum">
              <a:rPr lang="en-US" smtClean="0"/>
              <a:pPr defTabSz="921808">
                <a:defRPr/>
              </a:pPr>
              <a:t>4</a:t>
            </a:fld>
            <a:endParaRPr lang="en-U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B6CD6-C75C-439F-8A2E-2F8FDAF96D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41A6-97A0-486C-B604-862FFFC3AD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D2513-F475-4678-9DAC-D1274A64CC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66294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6E3F8B2-D99C-465E-999C-3918956E1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D6B6C-A576-4537-9252-EE00C9B19D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F4A9D-2FA0-4276-8FDC-C21B9CAA8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6F5C-A8E8-4B54-8FFD-21E124141A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40996-CF96-48B1-8D4F-4F6993A7F0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CF2C0-A900-4E02-974B-200A2A850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1888-D2FE-4BB8-AD25-E92D6EB820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490C3-9CCD-4BC1-822D-EF2058586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ODCSOPS986G0033"/>
          <p:cNvPicPr>
            <a:picLocks noChangeAspect="1" noChangeArrowheads="1"/>
          </p:cNvPicPr>
          <p:nvPr/>
        </p:nvPicPr>
        <p:blipFill>
          <a:blip r:embed="rId13" cstate="print"/>
          <a:srcRect l="29459" t="27000" r="14624" b="25000"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52400" y="6532563"/>
            <a:ext cx="3200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i="1" dirty="0">
                <a:cs typeface="+mn-cs"/>
              </a:rPr>
              <a:t>G-1, Human Resources Policy Directorate</a:t>
            </a:r>
          </a:p>
        </p:txBody>
      </p:sp>
      <p:pic>
        <p:nvPicPr>
          <p:cNvPr id="1028" name="Picture 12" descr="ARMYG-1_Logo_2Apr0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15200" y="157163"/>
            <a:ext cx="84137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5" descr="HRSmal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29600" y="152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6" descr="Army-Sea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152400"/>
            <a:ext cx="7588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685800" y="381000"/>
            <a:ext cx="6858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rgbClr val="FFFF00"/>
                </a:solidFill>
                <a:cs typeface="+mn-cs"/>
              </a:rPr>
              <a:t>Supporting Soldiers, Civilians &amp; Families – Active, Guard, Reserve and Retired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AAAC7591-6618-416C-99CA-61465B3D5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39" r:id="rId1"/>
    <p:sldLayoutId id="2147485749" r:id="rId2"/>
    <p:sldLayoutId id="2147485740" r:id="rId3"/>
    <p:sldLayoutId id="2147485741" r:id="rId4"/>
    <p:sldLayoutId id="2147485742" r:id="rId5"/>
    <p:sldLayoutId id="2147485743" r:id="rId6"/>
    <p:sldLayoutId id="2147485744" r:id="rId7"/>
    <p:sldLayoutId id="2147485745" r:id="rId8"/>
    <p:sldLayoutId id="2147485746" r:id="rId9"/>
    <p:sldLayoutId id="2147485747" r:id="rId10"/>
    <p:sldLayoutId id="21474857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2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984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Attaché Briefing on DADT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4343400"/>
            <a:ext cx="64008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smtClean="0"/>
              <a:t>8 February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723900" y="23622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3800" b="1" dirty="0">
                <a:latin typeface="+mn-lt"/>
              </a:rPr>
              <a:t>Back-Up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pPr>
              <a:defRPr/>
            </a:pPr>
            <a:fld id="{8D11D3D3-BAB1-4787-972D-3575A57EC6E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/>
              <a:t>Implementation - CSA Guiding Principles</a:t>
            </a:r>
          </a:p>
        </p:txBody>
      </p:sp>
      <p:sp>
        <p:nvSpPr>
          <p:cNvPr id="13315" name="TextBox 14"/>
          <p:cNvSpPr txBox="1">
            <a:spLocks noChangeArrowheads="1"/>
          </p:cNvSpPr>
          <p:nvPr/>
        </p:nvSpPr>
        <p:spPr bwMode="auto">
          <a:xfrm>
            <a:off x="8789988" y="6581775"/>
            <a:ext cx="3540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DF66F340-4C5D-4691-9527-2E95732F1CDA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9220" name="TextBox 9"/>
          <p:cNvSpPr txBox="1">
            <a:spLocks noChangeArrowheads="1"/>
          </p:cNvSpPr>
          <p:nvPr/>
        </p:nvSpPr>
        <p:spPr bwMode="auto">
          <a:xfrm>
            <a:off x="315913" y="1165225"/>
            <a:ext cx="8534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Leadership Matters Most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Standards of Conduct Apply to Everyone Regardless of Sexual Orientation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Treat Each Other with Dignity and Respect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Application of our Rules and Policies Must be Sexual Orientation Neutral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Emphasize our Role as Professional Soldiers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Maximize Existing Education and Training Opportunities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There Is No Expectation To Change Religious or Moral Views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Good Order And Discipline Will Be Maintained At All Times</a:t>
            </a:r>
          </a:p>
          <a:p>
            <a:pPr marL="346075" indent="-346075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Chaplains have both the right to serve and conduct religious services according to their faith and their duty to perform or provide religious support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/>
              <a:t>Keep it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 txBox="1">
            <a:spLocks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/>
              <a:t>Implementation - CSA Top 10 Things to Know</a:t>
            </a:r>
          </a:p>
        </p:txBody>
      </p:sp>
      <p:sp>
        <p:nvSpPr>
          <p:cNvPr id="14339" name="TextBox 14"/>
          <p:cNvSpPr txBox="1">
            <a:spLocks noChangeArrowheads="1"/>
          </p:cNvSpPr>
          <p:nvPr/>
        </p:nvSpPr>
        <p:spPr bwMode="auto">
          <a:xfrm>
            <a:off x="8789988" y="6581775"/>
            <a:ext cx="3540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DA7CD4E0-8785-4D33-84FC-55C51EF6F172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266700" y="1068388"/>
            <a:ext cx="86106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Sexual orientation will continue to be a personal and private matter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All Soldiers will be held to the same standard of conduct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Commanders may not establish practices that physically segregate Soldiers according to sexual orientation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There will be no changes regarding any Soldier’s free exercise of religious beliefs, nor are there any changes to policies concerning the Chaplain Corps and its duties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There are no changes to eligibility standards for military benefits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Sexual orientation will not be placed alongside race, color, religion, sex and national origin as a class under the Military Equal Opportunity (MEO) Program If you have billeting, privacy, or latrine issues, see your chain of command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All Soldiers will continue to be eligible for world-wide assignment without consideration of sexual orientation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There are no changes to existing medical policies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There will be no new policy to allow for release from service commitments</a:t>
            </a:r>
          </a:p>
          <a:p>
            <a:pPr marL="342900" indent="-342900">
              <a:spcAft>
                <a:spcPts val="1200"/>
              </a:spcAft>
              <a:buFont typeface="Arial" charset="0"/>
              <a:buAutoNum type="arabicPeriod"/>
            </a:pPr>
            <a:r>
              <a:rPr lang="en-US" sz="1600"/>
              <a:t>Commanders will not request, collect, or maintain information about the sexual orientation of Soldiers</a:t>
            </a:r>
            <a:endParaRPr 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10168B-C96E-4CB2-8B58-165611EAB0E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57200" y="1343025"/>
            <a:ext cx="8347075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lvl="1" indent="-225425">
              <a:buFont typeface="Arial" charset="0"/>
              <a:buChar char="•"/>
            </a:pPr>
            <a:endParaRPr lang="en-US" sz="1600" b="1"/>
          </a:p>
          <a:p>
            <a:pPr marL="225425" lvl="1" indent="-225425">
              <a:buFont typeface="Arial" charset="0"/>
              <a:buChar char="•"/>
            </a:pPr>
            <a:r>
              <a:rPr lang="en-US" sz="1600" b="1"/>
              <a:t>Tier One (Expert Level) – </a:t>
            </a:r>
            <a:r>
              <a:rPr lang="en-US" sz="1600"/>
              <a:t>Audience is Officers/Soldiers/Civilians responsible for administration or policy implementation </a:t>
            </a:r>
            <a:endParaRPr lang="en-US" sz="1600" b="1">
              <a:solidFill>
                <a:srgbClr val="FF0000"/>
              </a:solidFill>
            </a:endParaRPr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Initial:  Cover specific functional information. </a:t>
            </a:r>
            <a:endParaRPr lang="en-US" sz="1600" b="1"/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Sustain:  Integrate into appropriate Professional Military/Civilian Education and Functional Training</a:t>
            </a:r>
            <a:endParaRPr lang="en-US" sz="1600" b="1"/>
          </a:p>
          <a:p>
            <a:pPr marL="225425" lvl="1" indent="-225425">
              <a:buFont typeface="Arial" charset="0"/>
              <a:buChar char="•"/>
            </a:pPr>
            <a:r>
              <a:rPr lang="en-US" sz="1600" b="1"/>
              <a:t>Tier Two (Leader Level) – </a:t>
            </a:r>
            <a:r>
              <a:rPr lang="en-US" sz="1600"/>
              <a:t>Audience is Officers/Soldiers/Civilians in leadership positions  </a:t>
            </a:r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Initial:  Commanders’ Talking Points, Frequently Asked Questions and Vignettes</a:t>
            </a:r>
            <a:endParaRPr lang="en-US" sz="1600" b="1">
              <a:solidFill>
                <a:srgbClr val="FF0000"/>
              </a:solidFill>
            </a:endParaRPr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Sustain:  Integrate into appropriate Professional Military/Civilian Education, Pre-Command and Executive Level Courses</a:t>
            </a:r>
            <a:endParaRPr lang="en-US" sz="1600" b="1"/>
          </a:p>
          <a:p>
            <a:pPr marL="225425" lvl="1" indent="-225425">
              <a:buFont typeface="Arial" charset="0"/>
              <a:buChar char="•"/>
            </a:pPr>
            <a:r>
              <a:rPr lang="en-US" sz="1600" b="1"/>
              <a:t>Tier Three (Soldier Level) – </a:t>
            </a:r>
            <a:r>
              <a:rPr lang="en-US" sz="1600"/>
              <a:t>Audience is entire force.  </a:t>
            </a:r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Initial:  CSA Guiding Principles/Top 10 Things You Need To Know</a:t>
            </a:r>
            <a:endParaRPr lang="en-US" sz="1600" b="1">
              <a:solidFill>
                <a:srgbClr val="FF0000"/>
              </a:solidFill>
            </a:endParaRPr>
          </a:p>
          <a:p>
            <a:pPr marL="682625" lvl="2" indent="-225425">
              <a:buFont typeface="Arial" charset="0"/>
              <a:buChar char="•"/>
            </a:pPr>
            <a:r>
              <a:rPr lang="en-US" sz="1600"/>
              <a:t>Sustain:  Integrate into existing an program and appropriate Institutional Training</a:t>
            </a:r>
            <a:endParaRPr lang="en-US" sz="1600" b="1"/>
          </a:p>
          <a:p>
            <a:pPr marL="682625" lvl="2" indent="-225425"/>
            <a:endParaRPr lang="en-US" sz="1600" b="1"/>
          </a:p>
          <a:p>
            <a:pPr marL="225425" lvl="1" indent="-225425">
              <a:buFont typeface="Arial" charset="0"/>
              <a:buChar char="•"/>
            </a:pPr>
            <a:r>
              <a:rPr lang="en-US" sz="1600"/>
              <a:t>Commanders verify units ready to execute implementation through chain of command to Army G-3/5/7</a:t>
            </a:r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-30480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/>
              <a:t>Implementation - Training and Education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81000" y="97155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3 “Tiers” or Levels of Training -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 txBox="1">
            <a:spLocks/>
          </p:cNvSpPr>
          <p:nvPr/>
        </p:nvSpPr>
        <p:spPr bwMode="auto">
          <a:xfrm>
            <a:off x="1139825" y="0"/>
            <a:ext cx="68357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b="1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81000" y="2860675"/>
            <a:ext cx="8077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lvl="1" indent="-225425">
              <a:buFont typeface="Arial" charset="0"/>
              <a:buChar char="•"/>
            </a:pPr>
            <a:r>
              <a:rPr lang="en-US" sz="1600"/>
              <a:t>CSA  initiates Tier 2 Chain Teach Feb at Four Star Conference</a:t>
            </a:r>
          </a:p>
          <a:p>
            <a:pPr marL="225425" lvl="1" indent="-225425">
              <a:buFont typeface="Arial" charset="0"/>
              <a:buChar char="•"/>
            </a:pPr>
            <a:endParaRPr lang="en-US" sz="1600"/>
          </a:p>
          <a:p>
            <a:pPr marL="225425" lvl="1" indent="-225425">
              <a:buFont typeface="Arial" charset="0"/>
              <a:buChar char="•"/>
            </a:pPr>
            <a:r>
              <a:rPr lang="en-US" sz="1600"/>
              <a:t>Core Cadre (DCS G-1/TIG/TJAG/Chaplains) initiates Tier 1 Chain Teach by VTC to educate their counterparts one command level down</a:t>
            </a:r>
          </a:p>
          <a:p>
            <a:pPr marL="225425" lvl="1" indent="-225425">
              <a:buFont typeface="Arial" charset="0"/>
              <a:buChar char="•"/>
            </a:pPr>
            <a:endParaRPr lang="en-US" sz="1600"/>
          </a:p>
          <a:p>
            <a:pPr marL="225425" lvl="1" indent="-225425">
              <a:buFont typeface="Arial" charset="0"/>
              <a:buChar char="•"/>
            </a:pPr>
            <a:r>
              <a:rPr lang="en-US" sz="1600"/>
              <a:t>Implement Tier 1/2 education o/a 1 Mar</a:t>
            </a:r>
          </a:p>
          <a:p>
            <a:pPr marL="225425" lvl="1" indent="-225425">
              <a:buFont typeface="Arial" charset="0"/>
              <a:buChar char="•"/>
            </a:pPr>
            <a:endParaRPr lang="en-US" sz="1600"/>
          </a:p>
          <a:p>
            <a:pPr marL="682625" lvl="2" indent="-225425">
              <a:buFont typeface="Courier New" pitchFamily="49" charset="0"/>
              <a:buChar char="o"/>
            </a:pPr>
            <a:r>
              <a:rPr lang="en-US" sz="1600"/>
              <a:t>Sufficient Tier 1 personnel are educated before starting Tier 2 education</a:t>
            </a:r>
          </a:p>
          <a:p>
            <a:pPr marL="682625" lvl="2" indent="-225425">
              <a:buFont typeface="Courier New" pitchFamily="49" charset="0"/>
              <a:buChar char="o"/>
            </a:pPr>
            <a:r>
              <a:rPr lang="en-US" sz="1600"/>
              <a:t>Sufficient Tier 2 personnel are educated before starting Tier 3 education</a:t>
            </a:r>
          </a:p>
          <a:p>
            <a:pPr marL="682625" lvl="2" indent="-225425">
              <a:buFont typeface="Courier New" pitchFamily="49" charset="0"/>
              <a:buChar char="o"/>
            </a:pPr>
            <a:r>
              <a:rPr lang="en-US" sz="1600"/>
              <a:t>Conduct Tier 1/2/3 assessments of selected AC/RC units</a:t>
            </a:r>
          </a:p>
          <a:p>
            <a:pPr marL="682625" lvl="2" indent="-225425">
              <a:buFont typeface="Arial" charset="0"/>
              <a:buChar char="•"/>
            </a:pPr>
            <a:endParaRPr lang="en-US" sz="1600"/>
          </a:p>
          <a:p>
            <a:pPr marL="225425" lvl="1" indent="-225425">
              <a:buFont typeface="Arial" charset="0"/>
              <a:buChar char="•"/>
            </a:pPr>
            <a:r>
              <a:rPr lang="en-US" sz="1600"/>
              <a:t>Commanders/Supervisors synchronize and execute for their units/organizations</a:t>
            </a:r>
          </a:p>
          <a:p>
            <a:pPr marL="225425" lvl="1" indent="-225425">
              <a:buFont typeface="Arial" charset="0"/>
              <a:buChar char="•"/>
            </a:pPr>
            <a:endParaRPr lang="en-US" sz="1600"/>
          </a:p>
          <a:p>
            <a:pPr marL="225425" lvl="1" indent="-225425">
              <a:buFont typeface="Arial" charset="0"/>
              <a:buChar char="•"/>
            </a:pPr>
            <a:r>
              <a:rPr lang="en-US" sz="1600"/>
              <a:t>ACOMs/ASCCs/DRUs provide weekly progress reports IAW Annex D to EXORD </a:t>
            </a:r>
            <a:endParaRPr lang="en-US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-30480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Implementation - Chain Teach Execution</a:t>
            </a:r>
            <a:endParaRPr 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228600" y="1066800"/>
            <a:ext cx="80772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“Chain Teaching” is from the Top on down</a:t>
            </a:r>
          </a:p>
          <a:p>
            <a:pPr>
              <a:defRPr/>
            </a:pPr>
            <a:endParaRPr lang="en-US" dirty="0"/>
          </a:p>
          <a:p>
            <a:pPr marL="400050" indent="-228600">
              <a:buFont typeface="Arial" pitchFamily="34" charset="0"/>
              <a:buChar char="•"/>
              <a:defRPr/>
            </a:pPr>
            <a:r>
              <a:rPr lang="en-US" sz="1600" dirty="0"/>
              <a:t>Leaders will ensure each direct subordinate understand the policy change</a:t>
            </a:r>
          </a:p>
          <a:p>
            <a:pPr marL="400050" indent="-228600">
              <a:buFont typeface="Arial" pitchFamily="34" charset="0"/>
              <a:buChar char="•"/>
              <a:defRPr/>
            </a:pPr>
            <a:endParaRPr lang="en-US" sz="1600" dirty="0"/>
          </a:p>
          <a:p>
            <a:pPr marL="400050" indent="-228600">
              <a:buFont typeface="Arial" pitchFamily="34" charset="0"/>
              <a:buChar char="•"/>
              <a:defRPr/>
            </a:pPr>
            <a:r>
              <a:rPr lang="en-US" sz="1600" dirty="0"/>
              <a:t>From the very top down to every Soldier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3937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Purpose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025525" y="2209800"/>
            <a:ext cx="708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400" b="1"/>
              <a:t>To provide an overview to Attachés on the process to prepare for the repeal of the Don’t Ask, Don’t Tell Law.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86800" y="6492875"/>
            <a:ext cx="457200" cy="365125"/>
          </a:xfrm>
        </p:spPr>
        <p:txBody>
          <a:bodyPr/>
          <a:lstStyle/>
          <a:p>
            <a:pPr>
              <a:defRPr/>
            </a:pPr>
            <a:fld id="{63033013-5F84-4D7F-A8D6-0030EA458E1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461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Agenda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1023938" y="1752600"/>
            <a:ext cx="7086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3550" indent="-46355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/>
              <a:t>Background</a:t>
            </a:r>
          </a:p>
          <a:p>
            <a:pPr marL="463550" indent="-46355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/>
              <a:t>Engaging the Force</a:t>
            </a:r>
          </a:p>
          <a:p>
            <a:pPr marL="463550" indent="-46355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/>
              <a:t>Legislative Action</a:t>
            </a:r>
          </a:p>
          <a:p>
            <a:pPr marL="463550" indent="-46355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/>
              <a:t>Way Ahead</a:t>
            </a:r>
          </a:p>
          <a:p>
            <a:pPr marL="463550" indent="-46355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/>
              <a:t>Discussion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610600" y="6492875"/>
            <a:ext cx="533400" cy="365125"/>
          </a:xfrm>
        </p:spPr>
        <p:txBody>
          <a:bodyPr/>
          <a:lstStyle/>
          <a:p>
            <a:pPr>
              <a:defRPr/>
            </a:pPr>
            <a:fld id="{10113B53-8856-4306-8DA2-4BA56EA67B1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-17463"/>
            <a:ext cx="9144000" cy="461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Background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81000" y="6096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04863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1600" dirty="0"/>
          </a:p>
          <a:p>
            <a:pPr marL="396875" indent="-396875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Historical Precedents in the American Military:</a:t>
            </a:r>
          </a:p>
          <a:p>
            <a:pPr marL="804863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1000" dirty="0"/>
          </a:p>
          <a:p>
            <a:pPr marL="804863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600" dirty="0"/>
              <a:t>Racial Integration - 1948 into the 1950’s</a:t>
            </a:r>
          </a:p>
          <a:p>
            <a:pPr marL="804863" indent="-342900">
              <a:spcAft>
                <a:spcPts val="0"/>
              </a:spcAft>
              <a:defRPr/>
            </a:pPr>
            <a:endParaRPr lang="en-US" sz="1000" dirty="0"/>
          </a:p>
          <a:p>
            <a:pPr marL="804863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600" dirty="0"/>
              <a:t>Full Gender Integration – 1970’s</a:t>
            </a:r>
          </a:p>
          <a:p>
            <a:pPr marL="804863" indent="-342900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1000" dirty="0"/>
          </a:p>
          <a:p>
            <a:pPr marL="1200150" indent="-395288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/>
              <a:t>In both cases, opposition in officer and NCO leadership cadres was pronounced </a:t>
            </a:r>
          </a:p>
          <a:p>
            <a:pPr marL="1200150" indent="-395288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/>
          </a:p>
          <a:p>
            <a:pPr marL="461963" indent="-461963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In 1993, Congress conducted 12 hearings on the issue of homosexuality in the military, and made this key finding:</a:t>
            </a:r>
          </a:p>
          <a:p>
            <a:pPr marL="804863">
              <a:spcAft>
                <a:spcPts val="0"/>
              </a:spcAft>
              <a:buFont typeface="Arial" pitchFamily="34" charset="0"/>
              <a:buChar char="•"/>
              <a:tabLst>
                <a:tab pos="7315200" algn="l"/>
              </a:tabLst>
              <a:defRPr/>
            </a:pPr>
            <a:endParaRPr lang="en-US" sz="1000" dirty="0"/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“The presence in the armed forces of persons who</a:t>
            </a:r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 demonstrate a propensity or intent to engage in </a:t>
            </a:r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homosexual acts would create an unacceptable risk</a:t>
            </a:r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 to the high standards of morale, good order </a:t>
            </a:r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and discipline, and unit cohesion that are the </a:t>
            </a:r>
          </a:p>
          <a:p>
            <a:pPr marL="1004888" indent="250825">
              <a:spcAft>
                <a:spcPts val="0"/>
              </a:spcAft>
              <a:tabLst>
                <a:tab pos="7138988" algn="l"/>
              </a:tabLst>
              <a:defRPr/>
            </a:pPr>
            <a:r>
              <a:rPr lang="en-US" sz="1600" i="1" dirty="0"/>
              <a:t>essence of military capability.” </a:t>
            </a:r>
          </a:p>
          <a:p>
            <a:pPr marL="461963" indent="-461963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  <a:p>
            <a:pPr marL="461963" indent="-461963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As a result, Congress enacted 10 U.S.C. § 654, which states that Service Members may be separated by identifying themselves as homosexual by act, statement, or marriage.</a:t>
            </a:r>
          </a:p>
          <a:p>
            <a:pPr marL="969963" indent="-512763">
              <a:spcAft>
                <a:spcPts val="1200"/>
              </a:spcAft>
              <a:buFont typeface="Courier New" pitchFamily="49" charset="0"/>
              <a:buChar char="o"/>
              <a:defRPr/>
            </a:pPr>
            <a:endParaRPr lang="en-US" sz="1600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610600" y="6492875"/>
            <a:ext cx="533400" cy="365125"/>
          </a:xfrm>
        </p:spPr>
        <p:txBody>
          <a:bodyPr/>
          <a:lstStyle/>
          <a:p>
            <a:pPr>
              <a:defRPr/>
            </a:pPr>
            <a:fld id="{9F213A19-F3B9-4B8A-B95B-6772B4599CB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1371600" y="0"/>
            <a:ext cx="6400800" cy="487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solidFill>
                  <a:schemeClr val="tx1"/>
                </a:solidFill>
                <a:cs typeface="Arial" charset="0"/>
              </a:rPr>
              <a:t>Background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066800"/>
            <a:ext cx="8229600" cy="5181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In March 2010, the </a:t>
            </a:r>
            <a:r>
              <a:rPr lang="en-US" sz="2400" b="1" dirty="0" err="1" smtClean="0"/>
              <a:t>SecDef</a:t>
            </a:r>
            <a:r>
              <a:rPr lang="en-US" sz="2400" b="1" dirty="0" smtClean="0"/>
              <a:t> established and directed the Comprehensive Review Working Group (CRWG) to:</a:t>
            </a:r>
          </a:p>
          <a:p>
            <a:pPr>
              <a:buFontTx/>
              <a:buNone/>
              <a:defRPr/>
            </a:pPr>
            <a:endParaRPr lang="en-US" sz="1200" b="1" dirty="0" smtClean="0"/>
          </a:p>
          <a:p>
            <a:pPr>
              <a:spcBef>
                <a:spcPts val="600"/>
              </a:spcBef>
              <a:defRPr/>
            </a:pPr>
            <a:r>
              <a:rPr lang="en-US" sz="1800" dirty="0" smtClean="0"/>
              <a:t>Assess and consider the impacts to military readiness, military effectiveness, unit cohesion, recruiting, retention, and family readiness of a repeal of “Don’t Ask, Don’t Tell”;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 smtClean="0"/>
              <a:t>Determine and recommend actions for how best to manage any such impacts during implementation;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 smtClean="0"/>
              <a:t>Recommend appropriate changes to UCMJ, existing policies and regulations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 smtClean="0"/>
              <a:t>Recommend leadership, guidance, and training on standards of conduct and new policies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 smtClean="0"/>
              <a:t>Recommend appropriate monitoring of workforce climate and military effectiveness that support successful follow-through on implementation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5407D4-6612-4B82-8CDE-BD1D79E92A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562600"/>
            <a:ext cx="8001000" cy="685800"/>
          </a:xfrm>
          <a:prstGeom prst="rect">
            <a:avLst/>
          </a:prstGeom>
          <a:solidFill>
            <a:srgbClr val="FFFF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Systematic engagement of the force across age, rank, and warfare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1257300" y="0"/>
            <a:ext cx="66294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solidFill>
                  <a:schemeClr val="tx1"/>
                </a:solidFill>
                <a:cs typeface="Arial" charset="0"/>
              </a:rPr>
              <a:t>Engaging the Force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534397" cy="4968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66998"/>
                <a:gridCol w="2362199"/>
                <a:gridCol w="3505200"/>
              </a:tblGrid>
              <a:tr h="35630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CF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DOD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Total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CF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Army sub-total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2CFA1"/>
                    </a:solidFill>
                  </a:tcPr>
                </a:tc>
              </a:tr>
              <a:tr h="6303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Information Exchange Forum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95 meetings,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51 sites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AC: 26 Meetings: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10 sites 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RC: 8 Meetings;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sites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816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DOD Online Inbox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(open 4 months,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Apr-20Aug)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72,384 comments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20,474 comments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816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Army Online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Inbox</a:t>
                      </a:r>
                    </a:p>
                    <a:p>
                      <a:pPr algn="ctr"/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(open 1 month, 2-30 Sep)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17,790</a:t>
                      </a:r>
                      <a:r>
                        <a:rPr lang="en-US" sz="1400" baseline="0" dirty="0" smtClean="0"/>
                        <a:t> Soldier </a:t>
                      </a:r>
                      <a:r>
                        <a:rPr lang="en-US" sz="1400" dirty="0" smtClean="0"/>
                        <a:t>comments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438 Spouse comments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6003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Service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Member Survey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115,052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Response Rate= 28%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Total Army response=30,433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sz="1400" u="sng" dirty="0" smtClean="0">
                          <a:solidFill>
                            <a:schemeClr val="tx1"/>
                          </a:solidFill>
                        </a:rPr>
                        <a:t>Respondents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400" u="sng" dirty="0" smtClean="0">
                          <a:solidFill>
                            <a:schemeClr val="tx1"/>
                          </a:solidFill>
                        </a:rPr>
                        <a:t>Resp. Rate</a:t>
                      </a:r>
                      <a:endParaRPr lang="en-US" sz="100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11,488               19%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ARNG    10,311               22%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USAR      8,634  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   25%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Response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rates consistent with Army’s recent norms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307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Spouse Survey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44,266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Response Rate=29%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400" u="sng" dirty="0" smtClean="0">
                          <a:solidFill>
                            <a:schemeClr val="tx1"/>
                          </a:solidFill>
                        </a:rPr>
                        <a:t>Respondents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400" u="sng" dirty="0" smtClean="0">
                          <a:solidFill>
                            <a:schemeClr val="tx1"/>
                          </a:solidFill>
                        </a:rPr>
                        <a:t>Resp. Rate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14,916                   27%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303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Confidential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Communications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2,691 dialogues;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291 gay/lesbian/bisexual dialogues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6B047B-C081-4880-B249-2BAB9915A2E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4675" y="6005513"/>
            <a:ext cx="8001000" cy="533400"/>
          </a:xfrm>
          <a:prstGeom prst="rect">
            <a:avLst/>
          </a:prstGeom>
          <a:solidFill>
            <a:srgbClr val="FFFF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Largest-ever engagement of the force on a personnel policy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3F85A1-6464-4DA6-8332-B5D0D9EB73F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76200" y="609600"/>
            <a:ext cx="90678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>
              <a:buFont typeface="Arial" charset="0"/>
              <a:buChar char="•"/>
            </a:pPr>
            <a:endParaRPr lang="en-US" sz="2000" b="1"/>
          </a:p>
          <a:p>
            <a:pPr lvl="1"/>
            <a:endParaRPr lang="en-US"/>
          </a:p>
          <a:p>
            <a:pPr lvl="1"/>
            <a:endParaRPr lang="en-US"/>
          </a:p>
          <a:p>
            <a:pPr marL="346075" indent="-346075">
              <a:buFont typeface="Arial" charset="0"/>
              <a:buChar char="•"/>
            </a:pPr>
            <a:endParaRPr lang="en-US" sz="2000" b="1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457200" y="914400"/>
            <a:ext cx="81534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>
              <a:buFont typeface="Arial" charset="0"/>
              <a:buChar char="•"/>
              <a:defRPr/>
            </a:pPr>
            <a:endParaRPr lang="en-US" sz="1600" b="1" dirty="0"/>
          </a:p>
          <a:p>
            <a:pPr marL="346075" indent="-346075">
              <a:buFont typeface="Arial" charset="0"/>
              <a:buChar char="•"/>
              <a:defRPr/>
            </a:pPr>
            <a:r>
              <a:rPr lang="en-US" sz="1600" b="1" dirty="0"/>
              <a:t>December 18, 2010 – the US Senate pass legislation repealing Don’t Ask, Don’t Tell </a:t>
            </a:r>
          </a:p>
          <a:p>
            <a:pPr marL="346075" indent="-346075">
              <a:buFont typeface="Arial" charset="0"/>
              <a:buChar char="•"/>
              <a:defRPr/>
            </a:pPr>
            <a:endParaRPr lang="en-US" sz="1600" b="1" dirty="0"/>
          </a:p>
          <a:p>
            <a:pPr marL="346075" indent="-346075">
              <a:buFont typeface="Arial" charset="0"/>
              <a:buChar char="•"/>
              <a:defRPr/>
            </a:pPr>
            <a:r>
              <a:rPr lang="en-US" sz="1600" b="1" dirty="0"/>
              <a:t>December 22, 2010 – President Obama signs the legislation into law</a:t>
            </a:r>
          </a:p>
          <a:p>
            <a:pPr marL="346075" indent="-346075">
              <a:buFont typeface="Arial" charset="0"/>
              <a:buChar char="•"/>
              <a:defRPr/>
            </a:pPr>
            <a:endParaRPr lang="en-US" sz="1600" b="1" dirty="0"/>
          </a:p>
          <a:p>
            <a:pPr marL="346075" indent="-346075">
              <a:buFont typeface="Arial" charset="0"/>
              <a:buChar char="•"/>
              <a:defRPr/>
            </a:pPr>
            <a:r>
              <a:rPr lang="en-US" sz="1600" b="1" dirty="0"/>
              <a:t>The repeal does not take affect immediately – rather - </a:t>
            </a:r>
            <a:r>
              <a:rPr lang="en-US" sz="1600" b="1" i="1" dirty="0"/>
              <a:t>60 days after</a:t>
            </a:r>
            <a:r>
              <a:rPr lang="en-US" sz="1600" b="1" dirty="0"/>
              <a:t>  the</a:t>
            </a:r>
          </a:p>
          <a:p>
            <a:pPr marL="346075" indent="-346075">
              <a:buFont typeface="Arial" charset="0"/>
              <a:buChar char="•"/>
              <a:defRPr/>
            </a:pPr>
            <a:endParaRPr lang="en-US" sz="1600" b="1" dirty="0"/>
          </a:p>
          <a:p>
            <a:pPr marL="628650" lvl="1">
              <a:defRPr/>
            </a:pPr>
            <a:r>
              <a:rPr lang="en-US" sz="1600" dirty="0"/>
              <a:t>Chairman of the Joint Chiefs of Staff, The Secretary of Defense, and then</a:t>
            </a:r>
          </a:p>
          <a:p>
            <a:pPr marL="628650" lvl="1">
              <a:defRPr/>
            </a:pPr>
            <a:r>
              <a:rPr lang="en-US" sz="1600" dirty="0"/>
              <a:t>The President of the United States, “certify in writing” that:</a:t>
            </a:r>
          </a:p>
          <a:p>
            <a:pPr>
              <a:defRPr/>
            </a:pPr>
            <a:r>
              <a:rPr lang="en-US" sz="1600" dirty="0"/>
              <a:t>	</a:t>
            </a:r>
          </a:p>
          <a:p>
            <a:pPr marL="969963" indent="-231775">
              <a:buFont typeface="Courier New" pitchFamily="49" charset="0"/>
              <a:buChar char="o"/>
              <a:defRPr/>
            </a:pPr>
            <a:r>
              <a:rPr lang="en-US" sz="1600" dirty="0"/>
              <a:t>They have considered the recommendations contained in the report and the report's proposed plan of action.</a:t>
            </a:r>
          </a:p>
          <a:p>
            <a:pPr marL="969963" indent="-231775">
              <a:buFont typeface="Courier New" pitchFamily="49" charset="0"/>
              <a:buChar char="o"/>
              <a:defRPr/>
            </a:pPr>
            <a:endParaRPr lang="en-US" sz="1600" dirty="0"/>
          </a:p>
          <a:p>
            <a:pPr marL="969963" indent="-231775">
              <a:buFont typeface="Courier New" pitchFamily="49" charset="0"/>
              <a:buChar char="o"/>
              <a:defRPr/>
            </a:pPr>
            <a:r>
              <a:rPr lang="en-US" sz="1600" dirty="0"/>
              <a:t>The Department of Defense has prepared the necessary policies and regulations to exercise the discretion provided by the amendments </a:t>
            </a:r>
          </a:p>
          <a:p>
            <a:pPr marL="969963" indent="-231775">
              <a:buFont typeface="Courier New" pitchFamily="49" charset="0"/>
              <a:buChar char="o"/>
              <a:defRPr/>
            </a:pPr>
            <a:endParaRPr lang="en-US" sz="1600" dirty="0"/>
          </a:p>
          <a:p>
            <a:pPr marL="969963" indent="-231775">
              <a:buFont typeface="Courier New" pitchFamily="49" charset="0"/>
              <a:buChar char="o"/>
              <a:defRPr/>
            </a:pPr>
            <a:r>
              <a:rPr lang="en-US" sz="1600" dirty="0"/>
              <a:t>That the implementation is consistent with the standards of military readiness, military effectiveness, unit cohesion, and recruiting and retention of the Armed Forces.</a:t>
            </a:r>
          </a:p>
          <a:p>
            <a:pPr marL="969963" indent="-231775">
              <a:buFont typeface="Courier New" pitchFamily="49" charset="0"/>
              <a:buChar char="o"/>
              <a:defRPr/>
            </a:pPr>
            <a:endParaRPr lang="en-US" sz="1600" dirty="0"/>
          </a:p>
          <a:p>
            <a:pPr marL="346075" indent="-346075">
              <a:buFont typeface="Arial" charset="0"/>
              <a:buChar char="•"/>
              <a:defRPr/>
            </a:pPr>
            <a:r>
              <a:rPr lang="en-US" sz="1600" b="1" dirty="0"/>
              <a:t>The CJCS, </a:t>
            </a:r>
            <a:r>
              <a:rPr lang="en-US" sz="1600" b="1" dirty="0" err="1"/>
              <a:t>SecDef</a:t>
            </a:r>
            <a:r>
              <a:rPr lang="en-US" sz="1600" b="1" dirty="0"/>
              <a:t>, and President rely on Service Chiefs to provide sound military advice prior to certifying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2400" b="1" kern="0" dirty="0">
                <a:latin typeface="+mn-lt"/>
                <a:ea typeface="+mj-ea"/>
                <a:cs typeface="+mj-cs"/>
              </a:rPr>
              <a:t>Legislative Action</a:t>
            </a:r>
            <a:endParaRPr lang="en-US" sz="2400" kern="0" dirty="0">
              <a:solidFill>
                <a:srgbClr val="FFFF00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76"/>
          <p:cNvSpPr txBox="1">
            <a:spLocks noChangeArrowheads="1"/>
          </p:cNvSpPr>
          <p:nvPr/>
        </p:nvSpPr>
        <p:spPr bwMode="auto">
          <a:xfrm>
            <a:off x="1447800" y="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Way Ahead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0"/>
          </p:nvPr>
        </p:nvSpPr>
        <p:spPr>
          <a:xfrm>
            <a:off x="8534400" y="6492875"/>
            <a:ext cx="457200" cy="365125"/>
          </a:xfrm>
        </p:spPr>
        <p:txBody>
          <a:bodyPr/>
          <a:lstStyle/>
          <a:p>
            <a:pPr>
              <a:defRPr/>
            </a:pPr>
            <a:fld id="{0A3D0D99-20AC-4553-A6B9-ABD693610B7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244" name="TextBox 59"/>
          <p:cNvSpPr txBox="1">
            <a:spLocks noChangeArrowheads="1"/>
          </p:cNvSpPr>
          <p:nvPr/>
        </p:nvSpPr>
        <p:spPr bwMode="auto">
          <a:xfrm>
            <a:off x="609600" y="1752600"/>
            <a:ext cx="7924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buFont typeface="Arial" charset="0"/>
              <a:buChar char="•"/>
            </a:pPr>
            <a:r>
              <a:rPr lang="en-US" sz="2000"/>
              <a:t>Prepare updated policies and training – end of February</a:t>
            </a:r>
          </a:p>
          <a:p>
            <a:pPr marL="231775" indent="-231775">
              <a:buFont typeface="Arial" charset="0"/>
              <a:buChar char="•"/>
            </a:pPr>
            <a:endParaRPr lang="en-US" sz="2000"/>
          </a:p>
          <a:p>
            <a:pPr marL="231775" indent="-231775">
              <a:buFont typeface="Arial" charset="0"/>
              <a:buChar char="•"/>
            </a:pPr>
            <a:r>
              <a:rPr lang="en-US" sz="2000"/>
              <a:t>Begin training the Force – March</a:t>
            </a:r>
          </a:p>
          <a:p>
            <a:pPr marL="231775" indent="-231775">
              <a:buFont typeface="Arial" charset="0"/>
              <a:buChar char="•"/>
            </a:pPr>
            <a:endParaRPr lang="en-US" sz="2000"/>
          </a:p>
          <a:p>
            <a:pPr marL="231775" indent="-231775">
              <a:buFont typeface="Arial" charset="0"/>
              <a:buChar char="•"/>
            </a:pPr>
            <a:r>
              <a:rPr lang="en-US" sz="2000"/>
              <a:t>Certification – mid-summer</a:t>
            </a:r>
          </a:p>
          <a:p>
            <a:pPr marL="231775" indent="-231775">
              <a:buFont typeface="Arial" charset="0"/>
              <a:buChar char="•"/>
            </a:pPr>
            <a:endParaRPr lang="en-US" sz="2000"/>
          </a:p>
          <a:p>
            <a:pPr marL="231775" indent="-231775">
              <a:buFont typeface="Arial" charset="0"/>
              <a:buChar char="•"/>
            </a:pPr>
            <a:r>
              <a:rPr lang="en-US" sz="2000"/>
              <a:t>Training completed – end of summer</a:t>
            </a:r>
          </a:p>
          <a:p>
            <a:pPr marL="231775" indent="-231775">
              <a:buFont typeface="Arial" charset="0"/>
              <a:buChar char="•"/>
            </a:pPr>
            <a:endParaRPr lang="en-US" sz="2000"/>
          </a:p>
          <a:p>
            <a:pPr marL="231775" indent="-231775">
              <a:buFont typeface="Arial" charset="0"/>
              <a:buChar char="•"/>
            </a:pPr>
            <a:r>
              <a:rPr lang="en-US" sz="2000"/>
              <a:t>Effective date of repeal – 60 days after Certification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 txBox="1">
            <a:spLocks/>
          </p:cNvSpPr>
          <p:nvPr/>
        </p:nvSpPr>
        <p:spPr bwMode="auto">
          <a:xfrm>
            <a:off x="723900" y="23622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3800" b="1" dirty="0">
                <a:latin typeface="+mn-lt"/>
              </a:rPr>
              <a:t>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pPr>
              <a:defRPr/>
            </a:pPr>
            <a:fld id="{897D325D-861F-4184-91E4-EFEC994FD79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11352</TotalTime>
  <Words>1086</Words>
  <Application>Microsoft Office PowerPoint</Application>
  <PresentationFormat>On-screen Show (4:3)</PresentationFormat>
  <Paragraphs>176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Courier New</vt:lpstr>
      <vt:lpstr>Default Design</vt:lpstr>
      <vt:lpstr>Attaché Briefing on DADT </vt:lpstr>
      <vt:lpstr> Purpose</vt:lpstr>
      <vt:lpstr>Agenda</vt:lpstr>
      <vt:lpstr>Background</vt:lpstr>
      <vt:lpstr>Background</vt:lpstr>
      <vt:lpstr>Engaging the Force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HQDA, US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Professional SOE</dc:creator>
  <cp:lastModifiedBy>RichterWE</cp:lastModifiedBy>
  <cp:revision>1451</cp:revision>
  <dcterms:created xsi:type="dcterms:W3CDTF">2006-10-31T11:53:27Z</dcterms:created>
  <dcterms:modified xsi:type="dcterms:W3CDTF">2011-03-03T17:10:00Z</dcterms:modified>
</cp:coreProperties>
</file>