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6"/>
  </p:notesMasterIdLst>
  <p:handoutMasterIdLst>
    <p:handoutMasterId r:id="rId27"/>
  </p:handoutMasterIdLst>
  <p:sldIdLst>
    <p:sldId id="1285" r:id="rId2"/>
    <p:sldId id="1275" r:id="rId3"/>
    <p:sldId id="1266" r:id="rId4"/>
    <p:sldId id="1277" r:id="rId5"/>
    <p:sldId id="1278" r:id="rId6"/>
    <p:sldId id="1279" r:id="rId7"/>
    <p:sldId id="1280" r:id="rId8"/>
    <p:sldId id="1281" r:id="rId9"/>
    <p:sldId id="1282" r:id="rId10"/>
    <p:sldId id="1283" r:id="rId11"/>
    <p:sldId id="1284" r:id="rId12"/>
    <p:sldId id="1273" r:id="rId13"/>
    <p:sldId id="1256" r:id="rId14"/>
    <p:sldId id="1257" r:id="rId15"/>
    <p:sldId id="1269" r:id="rId16"/>
    <p:sldId id="1270" r:id="rId17"/>
    <p:sldId id="1258" r:id="rId18"/>
    <p:sldId id="1259" r:id="rId19"/>
    <p:sldId id="1260" r:id="rId20"/>
    <p:sldId id="1261" r:id="rId21"/>
    <p:sldId id="1262" r:id="rId22"/>
    <p:sldId id="1271" r:id="rId23"/>
    <p:sldId id="1263" r:id="rId24"/>
    <p:sldId id="1240" r:id="rId25"/>
  </p:sldIdLst>
  <p:sldSz cx="9144000" cy="6858000" type="screen4x3"/>
  <p:notesSz cx="70104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extLst>
    <p:ext uri="{521415D9-36F7-43E2-AB2F-B90AF26B5E84}">
      <p14:sectionLst xmlns:p14="http://schemas.microsoft.com/office/powerpoint/2010/main">
        <p14:section name="Default Section" id="{DCA6D95B-39BC-4C08-84A5-D409CAA5EA62}">
          <p14:sldIdLst>
            <p14:sldId id="1285"/>
            <p14:sldId id="1275"/>
            <p14:sldId id="1266"/>
            <p14:sldId id="1277"/>
            <p14:sldId id="1278"/>
            <p14:sldId id="1279"/>
            <p14:sldId id="1280"/>
            <p14:sldId id="1281"/>
            <p14:sldId id="1282"/>
            <p14:sldId id="1283"/>
            <p14:sldId id="1284"/>
            <p14:sldId id="1273"/>
            <p14:sldId id="1256"/>
            <p14:sldId id="1257"/>
            <p14:sldId id="1269"/>
            <p14:sldId id="1270"/>
            <p14:sldId id="1258"/>
            <p14:sldId id="1259"/>
            <p14:sldId id="1260"/>
            <p14:sldId id="1261"/>
            <p14:sldId id="1262"/>
            <p14:sldId id="1271"/>
            <p14:sldId id="1263"/>
            <p14:sldId id="12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ley, Sean B SFC USAR 416TH ENG CMD S3" initials="MSOffice" lastIdx="1" clrIdx="0">
    <p:extLst>
      <p:ext uri="{19B8F6BF-5375-455C-9EA6-DF929625EA0E}">
        <p15:presenceInfo xmlns:p15="http://schemas.microsoft.com/office/powerpoint/2012/main" userId="Foley, Sean B SFC USAR 416TH ENG CMD S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FF0000"/>
    <a:srgbClr val="FFFF00"/>
    <a:srgbClr val="CC9900"/>
    <a:srgbClr val="003399"/>
    <a:srgbClr val="0000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5" autoAdjust="0"/>
    <p:restoredTop sz="92473" autoAdjust="0"/>
  </p:normalViewPr>
  <p:slideViewPr>
    <p:cSldViewPr snapToGrid="0">
      <p:cViewPr varScale="1">
        <p:scale>
          <a:sx n="66" d="100"/>
          <a:sy n="66" d="100"/>
        </p:scale>
        <p:origin x="69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1446"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spcBef>
                <a:spcPct val="0"/>
              </a:spcBef>
              <a:defRPr sz="1200">
                <a:cs typeface="+mn-cs"/>
              </a:defRPr>
            </a:lvl1pPr>
          </a:lstStyle>
          <a:p>
            <a:pPr>
              <a:defRPr/>
            </a:pPr>
            <a:endParaRPr lang="en-US"/>
          </a:p>
        </p:txBody>
      </p:sp>
      <p:sp>
        <p:nvSpPr>
          <p:cNvPr id="2846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spcBef>
                <a:spcPct val="0"/>
              </a:spcBef>
              <a:defRPr sz="1200">
                <a:cs typeface="+mn-cs"/>
              </a:defRPr>
            </a:lvl1pPr>
          </a:lstStyle>
          <a:p>
            <a:pPr>
              <a:defRPr/>
            </a:pPr>
            <a:endParaRPr lang="en-US"/>
          </a:p>
        </p:txBody>
      </p:sp>
      <p:sp>
        <p:nvSpPr>
          <p:cNvPr id="2846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spcBef>
                <a:spcPct val="0"/>
              </a:spcBef>
              <a:defRPr sz="1200">
                <a:cs typeface="+mn-cs"/>
              </a:defRPr>
            </a:lvl1pPr>
          </a:lstStyle>
          <a:p>
            <a:pPr>
              <a:defRPr/>
            </a:pPr>
            <a:r>
              <a:rPr lang="en-US"/>
              <a:t>1</a:t>
            </a:r>
          </a:p>
        </p:txBody>
      </p:sp>
      <p:sp>
        <p:nvSpPr>
          <p:cNvPr id="2846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spcBef>
                <a:spcPct val="0"/>
              </a:spcBef>
              <a:defRPr sz="1200">
                <a:cs typeface="+mn-cs"/>
              </a:defRPr>
            </a:lvl1pPr>
          </a:lstStyle>
          <a:p>
            <a:pPr>
              <a:defRPr/>
            </a:pPr>
            <a:fld id="{299C733D-3754-4237-9A9B-EBDD2FC410A0}" type="slidenum">
              <a:rPr lang="en-US"/>
              <a:pPr>
                <a:defRPr/>
              </a:pPr>
              <a:t>‹#›</a:t>
            </a:fld>
            <a:endParaRPr lang="en-US"/>
          </a:p>
        </p:txBody>
      </p:sp>
    </p:spTree>
    <p:extLst>
      <p:ext uri="{BB962C8B-B14F-4D97-AF65-F5344CB8AC3E}">
        <p14:creationId xmlns:p14="http://schemas.microsoft.com/office/powerpoint/2010/main" val="507614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71" tIns="46686" rIns="93371" bIns="46686" numCol="1" anchor="t" anchorCtr="0" compatLnSpc="1">
            <a:prstTxWarp prst="textNoShape">
              <a:avLst/>
            </a:prstTxWarp>
          </a:bodyPr>
          <a:lstStyle>
            <a:lvl1pPr defTabSz="934006">
              <a:spcBef>
                <a:spcPct val="0"/>
              </a:spcBef>
              <a:defRPr sz="1200">
                <a:cs typeface="+mn-cs"/>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371" tIns="46686" rIns="93371" bIns="46686" numCol="1" anchor="t" anchorCtr="0" compatLnSpc="1">
            <a:prstTxWarp prst="textNoShape">
              <a:avLst/>
            </a:prstTxWarp>
          </a:bodyPr>
          <a:lstStyle>
            <a:lvl1pPr algn="r" defTabSz="934006">
              <a:spcBef>
                <a:spcPct val="0"/>
              </a:spcBef>
              <a:defRPr sz="1200">
                <a:cs typeface="+mn-cs"/>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371" tIns="46686" rIns="93371" bIns="466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371" tIns="46686" rIns="93371" bIns="46686" numCol="1" anchor="b" anchorCtr="0" compatLnSpc="1">
            <a:prstTxWarp prst="textNoShape">
              <a:avLst/>
            </a:prstTxWarp>
          </a:bodyPr>
          <a:lstStyle>
            <a:lvl1pPr defTabSz="934006">
              <a:spcBef>
                <a:spcPct val="0"/>
              </a:spcBef>
              <a:defRPr sz="1200">
                <a:cs typeface="+mn-cs"/>
              </a:defRPr>
            </a:lvl1pPr>
          </a:lstStyle>
          <a:p>
            <a:pPr>
              <a:defRPr/>
            </a:pPr>
            <a:r>
              <a:rPr lang="en-US"/>
              <a:t>1</a:t>
            </a:r>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371" tIns="46686" rIns="93371" bIns="46686" numCol="1" anchor="b" anchorCtr="0" compatLnSpc="1">
            <a:prstTxWarp prst="textNoShape">
              <a:avLst/>
            </a:prstTxWarp>
          </a:bodyPr>
          <a:lstStyle>
            <a:lvl1pPr algn="r" defTabSz="934006">
              <a:spcBef>
                <a:spcPct val="0"/>
              </a:spcBef>
              <a:defRPr sz="1200">
                <a:cs typeface="+mn-cs"/>
              </a:defRPr>
            </a:lvl1pPr>
          </a:lstStyle>
          <a:p>
            <a:pPr>
              <a:defRPr/>
            </a:pPr>
            <a:fld id="{38890538-3B01-41A4-9A3D-1E942F69B189}" type="slidenum">
              <a:rPr lang="en-US"/>
              <a:pPr>
                <a:defRPr/>
              </a:pPr>
              <a:t>‹#›</a:t>
            </a:fld>
            <a:endParaRPr lang="en-US"/>
          </a:p>
        </p:txBody>
      </p:sp>
    </p:spTree>
    <p:extLst>
      <p:ext uri="{BB962C8B-B14F-4D97-AF65-F5344CB8AC3E}">
        <p14:creationId xmlns:p14="http://schemas.microsoft.com/office/powerpoint/2010/main" val="206508024"/>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5425" indent="-225425"/>
            <a:endParaRPr lang="en-US" altLang="en-US" dirty="0" smtClean="0"/>
          </a:p>
          <a:p>
            <a:pPr marL="225425" indent="-225425"/>
            <a:endParaRPr lang="en-US" altLang="en-US" dirty="0" smtClean="0"/>
          </a:p>
          <a:p>
            <a:pPr marL="225425" indent="-225425"/>
            <a:r>
              <a:rPr lang="en-US" altLang="en-US" dirty="0" smtClean="0"/>
              <a:t>BRIEFER: Unit commander for officer development and CSM for NCO development</a:t>
            </a:r>
          </a:p>
          <a:p>
            <a:pPr marL="225425" indent="-225425"/>
            <a:endParaRPr lang="en-US" altLang="en-US" dirty="0" smtClean="0"/>
          </a:p>
          <a:p>
            <a:pPr marL="225425" indent="-225425"/>
            <a:r>
              <a:rPr lang="en-US" altLang="en-US" dirty="0" smtClean="0"/>
              <a:t>FORMAT: Each chart is in Excel format</a:t>
            </a:r>
          </a:p>
          <a:p>
            <a:pPr marL="225425" indent="-225425"/>
            <a:endParaRPr lang="en-US" altLang="en-US" dirty="0" smtClean="0"/>
          </a:p>
          <a:p>
            <a:pPr marL="225425" indent="-225425"/>
            <a:r>
              <a:rPr lang="en-US" altLang="en-US" dirty="0" smtClean="0"/>
              <a:t>INSTRUCTIONS:</a:t>
            </a:r>
          </a:p>
          <a:p>
            <a:pPr marL="225425" indent="-225425">
              <a:buFontTx/>
              <a:buAutoNum type="arabicPeriod"/>
            </a:pPr>
            <a:r>
              <a:rPr lang="en-US" altLang="en-US" dirty="0" smtClean="0"/>
              <a:t>Double click on the chart to activate the Excel spreadsheet</a:t>
            </a:r>
          </a:p>
          <a:p>
            <a:pPr marL="225425" indent="-225425">
              <a:buFontTx/>
              <a:buAutoNum type="arabicPeriod"/>
            </a:pPr>
            <a:r>
              <a:rPr lang="en-US" altLang="en-US" dirty="0" smtClean="0"/>
              <a:t>Enter data as indicated</a:t>
            </a:r>
          </a:p>
        </p:txBody>
      </p:sp>
    </p:spTree>
    <p:extLst>
      <p:ext uri="{BB962C8B-B14F-4D97-AF65-F5344CB8AC3E}">
        <p14:creationId xmlns:p14="http://schemas.microsoft.com/office/powerpoint/2010/main" val="237655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345330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354196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262715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360546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251576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1601151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4070171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1521495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400015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297644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172184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429392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248346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196335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225984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324119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154647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108385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68820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79513" y="696913"/>
            <a:ext cx="4649787" cy="3487737"/>
          </a:xfrm>
          <a:ln/>
        </p:spPr>
      </p:sp>
      <p:sp>
        <p:nvSpPr>
          <p:cNvPr id="101379" name="Rectangle 3"/>
          <p:cNvSpPr>
            <a:spLocks noGrp="1" noChangeArrowheads="1"/>
          </p:cNvSpPr>
          <p:nvPr>
            <p:ph type="body" idx="1"/>
          </p:nvPr>
        </p:nvSpPr>
        <p:spPr>
          <a:noFill/>
          <a:ln/>
        </p:spPr>
        <p:txBody>
          <a:bodyPr/>
          <a:lstStyle/>
          <a:p>
            <a:pPr eaLnBrk="1" hangingPunct="1">
              <a:lnSpc>
                <a:spcPct val="80000"/>
              </a:lnSpc>
            </a:pPr>
            <a:endParaRPr lang="en-US" dirty="0" smtClean="0">
              <a:latin typeface="Arial" charset="0"/>
              <a:cs typeface="Arial" charset="0"/>
            </a:endParaRPr>
          </a:p>
        </p:txBody>
      </p:sp>
    </p:spTree>
    <p:extLst>
      <p:ext uri="{BB962C8B-B14F-4D97-AF65-F5344CB8AC3E}">
        <p14:creationId xmlns:p14="http://schemas.microsoft.com/office/powerpoint/2010/main" val="256569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609600" y="1219200"/>
            <a:ext cx="8001000" cy="45720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19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5814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219200"/>
            <a:ext cx="8001000" cy="4572000"/>
          </a:xfrm>
        </p:spPr>
        <p:txBody>
          <a:bodyPr rtlCol="0">
            <a:normAutofit/>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219200"/>
            <a:ext cx="8001000" cy="4572000"/>
          </a:xfrm>
        </p:spPr>
        <p:txBody>
          <a:bodyPr rtlCol="0">
            <a:normAutofit/>
          </a:bodyPr>
          <a:lstStyle/>
          <a:p>
            <a:pPr lvl="0"/>
            <a:endParaRPr lang="en-US" noProof="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219200"/>
            <a:ext cx="8001000" cy="4572000"/>
          </a:xfrm>
        </p:spPr>
        <p:txBody>
          <a:bodyPr rtlCol="0">
            <a:normAutofit/>
          </a:bodyPr>
          <a:lstStyle/>
          <a:p>
            <a:pPr lvl="0"/>
            <a:endParaRPr lang="en-US"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09600" y="1219200"/>
            <a:ext cx="8001000" cy="4572000"/>
          </a:xfrm>
        </p:spPr>
        <p:txBody>
          <a:bodyPr rtlCol="0">
            <a:normAutofit/>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609600" y="1219200"/>
            <a:ext cx="8001000" cy="457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3"/>
          <p:cNvSpPr>
            <a:spLocks noChangeArrowheads="1"/>
          </p:cNvSpPr>
          <p:nvPr/>
        </p:nvSpPr>
        <p:spPr bwMode="auto">
          <a:xfrm>
            <a:off x="1219200" y="1066800"/>
            <a:ext cx="6781800" cy="914400"/>
          </a:xfrm>
          <a:prstGeom prst="rect">
            <a:avLst/>
          </a:prstGeom>
          <a:noFill/>
          <a:ln w="12700">
            <a:noFill/>
            <a:miter lim="800000"/>
            <a:headEnd/>
            <a:tailEnd/>
          </a:ln>
          <a:effectLst/>
        </p:spPr>
        <p:txBody>
          <a:bodyPr wrap="none" anchor="ctr"/>
          <a:lstStyle/>
          <a:p>
            <a:pPr>
              <a:defRPr/>
            </a:pPr>
            <a:endParaRPr lang="en-US"/>
          </a:p>
        </p:txBody>
      </p:sp>
      <p:sp>
        <p:nvSpPr>
          <p:cNvPr id="1033" name="Text Box 9"/>
          <p:cNvSpPr txBox="1">
            <a:spLocks noChangeArrowheads="1"/>
          </p:cNvSpPr>
          <p:nvPr/>
        </p:nvSpPr>
        <p:spPr bwMode="auto">
          <a:xfrm>
            <a:off x="5943600" y="6570245"/>
            <a:ext cx="2962029" cy="338554"/>
          </a:xfrm>
          <a:prstGeom prst="rect">
            <a:avLst/>
          </a:prstGeom>
          <a:noFill/>
          <a:ln w="12700">
            <a:noFill/>
            <a:miter lim="800000"/>
            <a:headEnd/>
            <a:tailEnd/>
          </a:ln>
          <a:effectLst/>
        </p:spPr>
        <p:txBody>
          <a:bodyPr wrap="none">
            <a:spAutoFit/>
          </a:bodyPr>
          <a:lstStyle/>
          <a:p>
            <a:pPr algn="l">
              <a:defRPr/>
            </a:pPr>
            <a:r>
              <a:rPr lang="en-US" sz="1600" dirty="0" smtClean="0">
                <a:solidFill>
                  <a:schemeClr val="bg1">
                    <a:lumMod val="95000"/>
                  </a:schemeClr>
                </a:solidFill>
                <a:latin typeface="Arial" pitchFamily="34" charset="0"/>
                <a:cs typeface="Arial" pitchFamily="34" charset="0"/>
              </a:rPr>
              <a:t>Version</a:t>
            </a:r>
            <a:r>
              <a:rPr lang="en-US" sz="1600" baseline="0" dirty="0" smtClean="0">
                <a:solidFill>
                  <a:schemeClr val="bg1">
                    <a:lumMod val="95000"/>
                  </a:schemeClr>
                </a:solidFill>
                <a:latin typeface="Arial" pitchFamily="34" charset="0"/>
                <a:cs typeface="Arial" pitchFamily="34" charset="0"/>
              </a:rPr>
              <a:t> 1</a:t>
            </a:r>
            <a:r>
              <a:rPr lang="en-US" sz="1600" dirty="0" smtClean="0">
                <a:solidFill>
                  <a:schemeClr val="bg1">
                    <a:lumMod val="95000"/>
                  </a:schemeClr>
                </a:solidFill>
                <a:latin typeface="Arial" pitchFamily="34" charset="0"/>
                <a:cs typeface="Arial" pitchFamily="34" charset="0"/>
              </a:rPr>
              <a:t>, 03 OCTOBER</a:t>
            </a:r>
            <a:r>
              <a:rPr lang="en-US" sz="1600" baseline="0" dirty="0" smtClean="0">
                <a:solidFill>
                  <a:schemeClr val="bg1">
                    <a:lumMod val="95000"/>
                  </a:schemeClr>
                </a:solidFill>
                <a:latin typeface="Arial" pitchFamily="34" charset="0"/>
                <a:cs typeface="Arial" pitchFamily="34" charset="0"/>
              </a:rPr>
              <a:t> </a:t>
            </a:r>
            <a:r>
              <a:rPr lang="en-US" sz="1600" dirty="0" smtClean="0">
                <a:solidFill>
                  <a:schemeClr val="bg1">
                    <a:lumMod val="95000"/>
                  </a:schemeClr>
                </a:solidFill>
                <a:latin typeface="Arial" pitchFamily="34" charset="0"/>
                <a:cs typeface="Arial" pitchFamily="34" charset="0"/>
              </a:rPr>
              <a:t>2014</a:t>
            </a:r>
            <a:endParaRPr lang="en-US" sz="1600" dirty="0">
              <a:solidFill>
                <a:schemeClr val="bg1">
                  <a:lumMod val="95000"/>
                </a:schemeClr>
              </a:solidFill>
              <a:latin typeface="Arial" pitchFamily="34" charset="0"/>
              <a:cs typeface="Arial" pitchFamily="34" charset="0"/>
            </a:endParaRPr>
          </a:p>
        </p:txBody>
      </p:sp>
      <p:pic>
        <p:nvPicPr>
          <p:cNvPr id="13322" name="Picture 250"/>
          <p:cNvPicPr>
            <a:picLocks noChangeAspect="1" noChangeArrowheads="1"/>
          </p:cNvPicPr>
          <p:nvPr userDrawn="1"/>
        </p:nvPicPr>
        <p:blipFill>
          <a:blip r:embed="rId19" cstate="print"/>
          <a:srcRect/>
          <a:stretch>
            <a:fillRect/>
          </a:stretch>
        </p:blipFill>
        <p:spPr bwMode="auto">
          <a:xfrm>
            <a:off x="228600" y="152400"/>
            <a:ext cx="519113" cy="838200"/>
          </a:xfrm>
          <a:prstGeom prst="rect">
            <a:avLst/>
          </a:prstGeom>
          <a:noFill/>
          <a:ln w="19050">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6" name="Picture 23" descr="420patch"/>
          <p:cNvPicPr>
            <a:picLocks noChangeAspect="1" noChangeArrowheads="1"/>
          </p:cNvPicPr>
          <p:nvPr userDrawn="1"/>
        </p:nvPicPr>
        <p:blipFill>
          <a:blip r:embed="rId20" cstate="print"/>
          <a:srcRect/>
          <a:stretch>
            <a:fillRect/>
          </a:stretch>
        </p:blipFill>
        <p:spPr bwMode="auto">
          <a:xfrm>
            <a:off x="7772400" y="0"/>
            <a:ext cx="783370" cy="1088692"/>
          </a:xfrm>
          <a:prstGeom prst="rect">
            <a:avLst/>
          </a:prstGeom>
          <a:noFill/>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imgres?imgurl=http://www.carson.army.mil/68th%20CSB/images/LTC%20IMAGE.jpg&amp;imgrefurl=http://www.carson.army.mil/68th%20CSB/LTC%20Duckworth's%20Bio.htm&amp;h=111&amp;w=100&amp;sz=3&amp;hl=en&amp;start=3&amp;tbnid=t3E0mU__Zi6rOM:&amp;tbnh=86&amp;tbnw=77&amp;prev=/images?q=LTC+rank+&amp;gbv=2&amp;hl=en&amp;safe=active&amp;sa=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45" descr="LTC%2520IMAGE">
            <a:hlinkClick r:id="rId3"/>
          </p:cNvPr>
          <p:cNvPicPr>
            <a:picLocks noChangeAspect="1" noChangeArrowheads="1"/>
          </p:cNvPicPr>
          <p:nvPr/>
        </p:nvPicPr>
        <p:blipFill>
          <a:blip r:embed="rId4" cstate="screen">
            <a:clrChange>
              <a:clrFrom>
                <a:srgbClr val="FDFDFD"/>
              </a:clrFrom>
              <a:clrTo>
                <a:srgbClr val="FDFDFD">
                  <a:alpha val="0"/>
                </a:srgbClr>
              </a:clrTo>
            </a:clrChange>
          </a:blip>
          <a:srcRect/>
          <a:stretch>
            <a:fillRect/>
          </a:stretch>
        </p:blipFill>
        <p:spPr bwMode="auto">
          <a:xfrm>
            <a:off x="1249601" y="3485403"/>
            <a:ext cx="470326" cy="508721"/>
          </a:xfrm>
          <a:prstGeom prst="rect">
            <a:avLst/>
          </a:prstGeom>
          <a:noFill/>
          <a:ln w="9525">
            <a:noFill/>
            <a:miter lim="800000"/>
            <a:headEnd/>
            <a:tailEnd/>
          </a:ln>
        </p:spPr>
      </p:pic>
      <p:grpSp>
        <p:nvGrpSpPr>
          <p:cNvPr id="21515" name="Group 258"/>
          <p:cNvGrpSpPr>
            <a:grpSpLocks/>
          </p:cNvGrpSpPr>
          <p:nvPr/>
        </p:nvGrpSpPr>
        <p:grpSpPr bwMode="auto">
          <a:xfrm>
            <a:off x="1117629" y="2594959"/>
            <a:ext cx="7379054" cy="3404391"/>
            <a:chOff x="2146693" y="1901585"/>
            <a:chExt cx="6102120" cy="2815258"/>
          </a:xfrm>
        </p:grpSpPr>
        <p:sp>
          <p:nvSpPr>
            <p:cNvPr id="21516" name="Rectangle 46"/>
            <p:cNvSpPr>
              <a:spLocks noChangeArrowheads="1"/>
            </p:cNvSpPr>
            <p:nvPr/>
          </p:nvSpPr>
          <p:spPr bwMode="auto">
            <a:xfrm>
              <a:off x="2279279" y="3637332"/>
              <a:ext cx="1147966" cy="45812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HHC 980 EN CO </a:t>
              </a:r>
              <a:endParaRPr lang="en-US" altLang="en-US" sz="1000" dirty="0">
                <a:solidFill>
                  <a:srgbClr val="000000"/>
                </a:solidFill>
              </a:endParaRPr>
            </a:p>
            <a:p>
              <a:pPr algn="ctr" eaLnBrk="1" hangingPunct="1"/>
              <a:r>
                <a:rPr lang="en-US" altLang="en-US" sz="1000" dirty="0" smtClean="0">
                  <a:solidFill>
                    <a:srgbClr val="000000"/>
                  </a:solidFill>
                </a:rPr>
                <a:t>WS5NT0</a:t>
              </a:r>
            </a:p>
            <a:p>
              <a:pPr algn="ctr" eaLnBrk="1" hangingPunct="1"/>
              <a:r>
                <a:rPr lang="en-US" altLang="en-US" sz="1000" dirty="0">
                  <a:solidFill>
                    <a:srgbClr val="000000"/>
                  </a:solidFill>
                </a:rPr>
                <a:t>AUSTIN, </a:t>
              </a:r>
              <a:r>
                <a:rPr lang="en-US" altLang="en-US" sz="1000" dirty="0" smtClean="0">
                  <a:solidFill>
                    <a:srgbClr val="000000"/>
                  </a:solidFill>
                </a:rPr>
                <a:t>TX</a:t>
              </a:r>
              <a:endParaRPr lang="en-US" altLang="en-US" sz="1000" dirty="0">
                <a:solidFill>
                  <a:srgbClr val="000000"/>
                </a:solidFill>
              </a:endParaRPr>
            </a:p>
          </p:txBody>
        </p:sp>
        <p:sp>
          <p:nvSpPr>
            <p:cNvPr id="21517" name="Rectangle 46"/>
            <p:cNvSpPr>
              <a:spLocks noChangeArrowheads="1"/>
            </p:cNvSpPr>
            <p:nvPr/>
          </p:nvSpPr>
          <p:spPr bwMode="auto">
            <a:xfrm>
              <a:off x="2146693" y="3113000"/>
              <a:ext cx="952500" cy="45812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a:solidFill>
                    <a:srgbClr val="000000"/>
                  </a:solidFill>
                </a:rPr>
                <a:t>980 EN BN</a:t>
              </a:r>
            </a:p>
            <a:p>
              <a:pPr algn="ctr" eaLnBrk="1" hangingPunct="1"/>
              <a:r>
                <a:rPr lang="en-US" altLang="en-US" sz="1000" dirty="0">
                  <a:solidFill>
                    <a:srgbClr val="000000"/>
                  </a:solidFill>
                </a:rPr>
                <a:t>WS5NAA</a:t>
              </a:r>
            </a:p>
            <a:p>
              <a:pPr algn="ctr" eaLnBrk="1" hangingPunct="1"/>
              <a:r>
                <a:rPr lang="en-US" altLang="en-US" sz="1000" dirty="0">
                  <a:solidFill>
                    <a:srgbClr val="000000"/>
                  </a:solidFill>
                </a:rPr>
                <a:t>AUSTIN, </a:t>
              </a:r>
              <a:r>
                <a:rPr lang="en-US" altLang="en-US" sz="1000" dirty="0" smtClean="0">
                  <a:solidFill>
                    <a:srgbClr val="000000"/>
                  </a:solidFill>
                </a:rPr>
                <a:t>TX</a:t>
              </a:r>
              <a:endParaRPr lang="en-US" altLang="en-US" sz="1000" dirty="0">
                <a:solidFill>
                  <a:srgbClr val="000000"/>
                </a:solidFill>
              </a:endParaRPr>
            </a:p>
          </p:txBody>
        </p:sp>
        <p:sp>
          <p:nvSpPr>
            <p:cNvPr id="21520" name="Rectangle 46"/>
            <p:cNvSpPr>
              <a:spLocks noChangeArrowheads="1"/>
            </p:cNvSpPr>
            <p:nvPr/>
          </p:nvSpPr>
          <p:spPr bwMode="auto">
            <a:xfrm>
              <a:off x="7063089" y="3186611"/>
              <a:ext cx="1185724" cy="45812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277 </a:t>
              </a:r>
              <a:r>
                <a:rPr lang="en-US" altLang="en-US" sz="1000" dirty="0">
                  <a:solidFill>
                    <a:srgbClr val="000000"/>
                  </a:solidFill>
                </a:rPr>
                <a:t>EN </a:t>
              </a:r>
              <a:r>
                <a:rPr lang="en-US" altLang="en-US" sz="1000" dirty="0" smtClean="0">
                  <a:solidFill>
                    <a:srgbClr val="000000"/>
                  </a:solidFill>
                </a:rPr>
                <a:t>CO (H)</a:t>
              </a:r>
              <a:endParaRPr lang="en-US" altLang="en-US" sz="1000" dirty="0">
                <a:solidFill>
                  <a:srgbClr val="000000"/>
                </a:solidFill>
              </a:endParaRPr>
            </a:p>
            <a:p>
              <a:pPr algn="ctr" eaLnBrk="1" hangingPunct="1"/>
              <a:r>
                <a:rPr lang="en-US" altLang="en-US" sz="1000" dirty="0" smtClean="0">
                  <a:solidFill>
                    <a:srgbClr val="000000"/>
                  </a:solidFill>
                </a:rPr>
                <a:t>WRYGAA</a:t>
              </a:r>
              <a:endParaRPr lang="en-US" altLang="en-US" sz="1000" dirty="0">
                <a:solidFill>
                  <a:srgbClr val="000000"/>
                </a:solidFill>
              </a:endParaRPr>
            </a:p>
            <a:p>
              <a:pPr algn="ctr" eaLnBrk="1" hangingPunct="1"/>
              <a:r>
                <a:rPr lang="en-US" altLang="en-US" sz="1000" dirty="0" smtClean="0">
                  <a:solidFill>
                    <a:srgbClr val="000000"/>
                  </a:solidFill>
                </a:rPr>
                <a:t>SAN ANTONIO, TX</a:t>
              </a:r>
              <a:endParaRPr lang="en-US" altLang="en-US" sz="1000" dirty="0">
                <a:solidFill>
                  <a:srgbClr val="000000"/>
                </a:solidFill>
              </a:endParaRPr>
            </a:p>
          </p:txBody>
        </p:sp>
        <p:grpSp>
          <p:nvGrpSpPr>
            <p:cNvPr id="21521" name="Group 245"/>
            <p:cNvGrpSpPr>
              <a:grpSpLocks/>
            </p:cNvGrpSpPr>
            <p:nvPr/>
          </p:nvGrpSpPr>
          <p:grpSpPr bwMode="auto">
            <a:xfrm>
              <a:off x="3124383" y="1901585"/>
              <a:ext cx="3150757" cy="2815258"/>
              <a:chOff x="2438582" y="3654185"/>
              <a:chExt cx="3150757" cy="2815258"/>
            </a:xfrm>
          </p:grpSpPr>
          <p:grpSp>
            <p:nvGrpSpPr>
              <p:cNvPr id="21527" name="Group 3"/>
              <p:cNvGrpSpPr>
                <a:grpSpLocks/>
              </p:cNvGrpSpPr>
              <p:nvPr/>
            </p:nvGrpSpPr>
            <p:grpSpPr bwMode="auto">
              <a:xfrm>
                <a:off x="2438582" y="3654185"/>
                <a:ext cx="3150757" cy="2815258"/>
                <a:chOff x="2292527" y="3268533"/>
                <a:chExt cx="3372693" cy="3236079"/>
              </a:xfrm>
            </p:grpSpPr>
            <p:sp>
              <p:nvSpPr>
                <p:cNvPr id="131" name="Freeform 85"/>
                <p:cNvSpPr>
                  <a:spLocks/>
                </p:cNvSpPr>
                <p:nvPr/>
              </p:nvSpPr>
              <p:spPr bwMode="auto">
                <a:xfrm>
                  <a:off x="5072423" y="4670213"/>
                  <a:ext cx="107058" cy="768237"/>
                </a:xfrm>
                <a:custGeom>
                  <a:avLst/>
                  <a:gdLst/>
                  <a:ahLst/>
                  <a:cxnLst>
                    <a:cxn ang="0">
                      <a:pos x="0" y="0"/>
                    </a:cxn>
                    <a:cxn ang="0">
                      <a:pos x="0" y="108"/>
                    </a:cxn>
                    <a:cxn ang="0">
                      <a:pos x="6" y="114"/>
                    </a:cxn>
                    <a:cxn ang="0">
                      <a:pos x="12" y="119"/>
                    </a:cxn>
                    <a:cxn ang="0">
                      <a:pos x="16" y="123"/>
                    </a:cxn>
                    <a:cxn ang="0">
                      <a:pos x="18" y="129"/>
                    </a:cxn>
                    <a:cxn ang="0">
                      <a:pos x="20" y="133"/>
                    </a:cxn>
                    <a:cxn ang="0">
                      <a:pos x="22" y="136"/>
                    </a:cxn>
                    <a:cxn ang="0">
                      <a:pos x="24" y="144"/>
                    </a:cxn>
                    <a:cxn ang="0">
                      <a:pos x="26" y="155"/>
                    </a:cxn>
                    <a:cxn ang="0">
                      <a:pos x="28" y="159"/>
                    </a:cxn>
                    <a:cxn ang="0">
                      <a:pos x="34" y="161"/>
                    </a:cxn>
                    <a:cxn ang="0">
                      <a:pos x="38" y="163"/>
                    </a:cxn>
                    <a:cxn ang="0">
                      <a:pos x="39" y="167"/>
                    </a:cxn>
                    <a:cxn ang="0">
                      <a:pos x="41" y="174"/>
                    </a:cxn>
                    <a:cxn ang="0">
                      <a:pos x="41" y="182"/>
                    </a:cxn>
                    <a:cxn ang="0">
                      <a:pos x="43" y="184"/>
                    </a:cxn>
                    <a:cxn ang="0">
                      <a:pos x="45" y="185"/>
                    </a:cxn>
                    <a:cxn ang="0">
                      <a:pos x="47" y="191"/>
                    </a:cxn>
                    <a:cxn ang="0">
                      <a:pos x="49" y="197"/>
                    </a:cxn>
                    <a:cxn ang="0">
                      <a:pos x="49" y="204"/>
                    </a:cxn>
                    <a:cxn ang="0">
                      <a:pos x="51" y="212"/>
                    </a:cxn>
                    <a:cxn ang="0">
                      <a:pos x="49" y="219"/>
                    </a:cxn>
                    <a:cxn ang="0">
                      <a:pos x="47" y="225"/>
                    </a:cxn>
                    <a:cxn ang="0">
                      <a:pos x="45" y="233"/>
                    </a:cxn>
                    <a:cxn ang="0">
                      <a:pos x="41" y="236"/>
                    </a:cxn>
                    <a:cxn ang="0">
                      <a:pos x="39" y="242"/>
                    </a:cxn>
                    <a:cxn ang="0">
                      <a:pos x="38" y="246"/>
                    </a:cxn>
                    <a:cxn ang="0">
                      <a:pos x="36" y="250"/>
                    </a:cxn>
                    <a:cxn ang="0">
                      <a:pos x="32" y="254"/>
                    </a:cxn>
                    <a:cxn ang="0">
                      <a:pos x="30" y="288"/>
                    </a:cxn>
                    <a:cxn ang="0">
                      <a:pos x="30" y="312"/>
                    </a:cxn>
                    <a:cxn ang="0">
                      <a:pos x="30" y="318"/>
                    </a:cxn>
                    <a:cxn ang="0">
                      <a:pos x="28" y="325"/>
                    </a:cxn>
                    <a:cxn ang="0">
                      <a:pos x="24" y="331"/>
                    </a:cxn>
                    <a:cxn ang="0">
                      <a:pos x="20" y="335"/>
                    </a:cxn>
                    <a:cxn ang="0">
                      <a:pos x="16" y="339"/>
                    </a:cxn>
                    <a:cxn ang="0">
                      <a:pos x="14" y="344"/>
                    </a:cxn>
                    <a:cxn ang="0">
                      <a:pos x="12" y="348"/>
                    </a:cxn>
                    <a:cxn ang="0">
                      <a:pos x="12" y="350"/>
                    </a:cxn>
                    <a:cxn ang="0">
                      <a:pos x="14" y="352"/>
                    </a:cxn>
                    <a:cxn ang="0">
                      <a:pos x="0" y="0"/>
                    </a:cxn>
                  </a:cxnLst>
                  <a:rect l="0" t="0" r="r" b="b"/>
                  <a:pathLst>
                    <a:path w="51" h="352">
                      <a:moveTo>
                        <a:pt x="0" y="0"/>
                      </a:moveTo>
                      <a:lnTo>
                        <a:pt x="0" y="108"/>
                      </a:lnTo>
                      <a:lnTo>
                        <a:pt x="6" y="114"/>
                      </a:lnTo>
                      <a:lnTo>
                        <a:pt x="12" y="119"/>
                      </a:lnTo>
                      <a:lnTo>
                        <a:pt x="16" y="123"/>
                      </a:lnTo>
                      <a:lnTo>
                        <a:pt x="18" y="129"/>
                      </a:lnTo>
                      <a:lnTo>
                        <a:pt x="20" y="133"/>
                      </a:lnTo>
                      <a:lnTo>
                        <a:pt x="22" y="136"/>
                      </a:lnTo>
                      <a:lnTo>
                        <a:pt x="24" y="144"/>
                      </a:lnTo>
                      <a:lnTo>
                        <a:pt x="26" y="155"/>
                      </a:lnTo>
                      <a:lnTo>
                        <a:pt x="28" y="159"/>
                      </a:lnTo>
                      <a:lnTo>
                        <a:pt x="34" y="161"/>
                      </a:lnTo>
                      <a:lnTo>
                        <a:pt x="38" y="163"/>
                      </a:lnTo>
                      <a:lnTo>
                        <a:pt x="39" y="167"/>
                      </a:lnTo>
                      <a:lnTo>
                        <a:pt x="41" y="174"/>
                      </a:lnTo>
                      <a:lnTo>
                        <a:pt x="41" y="182"/>
                      </a:lnTo>
                      <a:lnTo>
                        <a:pt x="43" y="184"/>
                      </a:lnTo>
                      <a:lnTo>
                        <a:pt x="45" y="185"/>
                      </a:lnTo>
                      <a:lnTo>
                        <a:pt x="47" y="191"/>
                      </a:lnTo>
                      <a:lnTo>
                        <a:pt x="49" y="197"/>
                      </a:lnTo>
                      <a:lnTo>
                        <a:pt x="49" y="204"/>
                      </a:lnTo>
                      <a:lnTo>
                        <a:pt x="51" y="212"/>
                      </a:lnTo>
                      <a:lnTo>
                        <a:pt x="49" y="219"/>
                      </a:lnTo>
                      <a:lnTo>
                        <a:pt x="47" y="225"/>
                      </a:lnTo>
                      <a:lnTo>
                        <a:pt x="45" y="233"/>
                      </a:lnTo>
                      <a:lnTo>
                        <a:pt x="41" y="236"/>
                      </a:lnTo>
                      <a:lnTo>
                        <a:pt x="39" y="242"/>
                      </a:lnTo>
                      <a:lnTo>
                        <a:pt x="38" y="246"/>
                      </a:lnTo>
                      <a:lnTo>
                        <a:pt x="36" y="250"/>
                      </a:lnTo>
                      <a:lnTo>
                        <a:pt x="32" y="254"/>
                      </a:lnTo>
                      <a:lnTo>
                        <a:pt x="30" y="288"/>
                      </a:lnTo>
                      <a:lnTo>
                        <a:pt x="30" y="312"/>
                      </a:lnTo>
                      <a:lnTo>
                        <a:pt x="30" y="318"/>
                      </a:lnTo>
                      <a:lnTo>
                        <a:pt x="28" y="325"/>
                      </a:lnTo>
                      <a:lnTo>
                        <a:pt x="24" y="331"/>
                      </a:lnTo>
                      <a:lnTo>
                        <a:pt x="20" y="335"/>
                      </a:lnTo>
                      <a:lnTo>
                        <a:pt x="16" y="339"/>
                      </a:lnTo>
                      <a:lnTo>
                        <a:pt x="14" y="344"/>
                      </a:lnTo>
                      <a:lnTo>
                        <a:pt x="12" y="348"/>
                      </a:lnTo>
                      <a:lnTo>
                        <a:pt x="12" y="350"/>
                      </a:lnTo>
                      <a:lnTo>
                        <a:pt x="14" y="352"/>
                      </a:lnTo>
                      <a:lnTo>
                        <a:pt x="0" y="0"/>
                      </a:lnTo>
                      <a:close/>
                    </a:path>
                  </a:pathLst>
                </a:custGeom>
                <a:solidFill>
                  <a:schemeClr val="bg2">
                    <a:lumMod val="90000"/>
                  </a:schemeClr>
                </a:solidFill>
                <a:ln w="9525">
                  <a:solidFill>
                    <a:schemeClr val="tx1"/>
                  </a:solidFill>
                  <a:round/>
                  <a:headEnd/>
                  <a:tailEnd/>
                </a:ln>
                <a:effectLst/>
              </p:spPr>
              <p:txBody>
                <a:bodyPr/>
                <a:lstStyle/>
                <a:p>
                  <a:pPr eaLnBrk="1" hangingPunct="1">
                    <a:defRPr/>
                  </a:pPr>
                  <a:endParaRPr lang="en-US" dirty="0">
                    <a:solidFill>
                      <a:srgbClr val="000000"/>
                    </a:solidFill>
                  </a:endParaRPr>
                </a:p>
              </p:txBody>
            </p:sp>
            <p:sp>
              <p:nvSpPr>
                <p:cNvPr id="132" name="Freeform 86"/>
                <p:cNvSpPr>
                  <a:spLocks/>
                </p:cNvSpPr>
                <p:nvPr/>
              </p:nvSpPr>
              <p:spPr bwMode="auto">
                <a:xfrm>
                  <a:off x="5067325" y="4668388"/>
                  <a:ext cx="107057" cy="762763"/>
                </a:xfrm>
                <a:custGeom>
                  <a:avLst/>
                  <a:gdLst/>
                  <a:ahLst/>
                  <a:cxnLst>
                    <a:cxn ang="0">
                      <a:pos x="0" y="0"/>
                    </a:cxn>
                    <a:cxn ang="0">
                      <a:pos x="2" y="108"/>
                    </a:cxn>
                    <a:cxn ang="0">
                      <a:pos x="12" y="119"/>
                    </a:cxn>
                    <a:cxn ang="0">
                      <a:pos x="20" y="129"/>
                    </a:cxn>
                    <a:cxn ang="0">
                      <a:pos x="26" y="144"/>
                    </a:cxn>
                    <a:cxn ang="0">
                      <a:pos x="28" y="155"/>
                    </a:cxn>
                    <a:cxn ang="0">
                      <a:pos x="36" y="159"/>
                    </a:cxn>
                    <a:cxn ang="0">
                      <a:pos x="41" y="167"/>
                    </a:cxn>
                    <a:cxn ang="0">
                      <a:pos x="41" y="174"/>
                    </a:cxn>
                    <a:cxn ang="0">
                      <a:pos x="43" y="182"/>
                    </a:cxn>
                    <a:cxn ang="0">
                      <a:pos x="47" y="185"/>
                    </a:cxn>
                    <a:cxn ang="0">
                      <a:pos x="51" y="197"/>
                    </a:cxn>
                    <a:cxn ang="0">
                      <a:pos x="51" y="210"/>
                    </a:cxn>
                    <a:cxn ang="0">
                      <a:pos x="49" y="225"/>
                    </a:cxn>
                    <a:cxn ang="0">
                      <a:pos x="41" y="236"/>
                    </a:cxn>
                    <a:cxn ang="0">
                      <a:pos x="40" y="246"/>
                    </a:cxn>
                    <a:cxn ang="0">
                      <a:pos x="34" y="254"/>
                    </a:cxn>
                    <a:cxn ang="0">
                      <a:pos x="32" y="312"/>
                    </a:cxn>
                    <a:cxn ang="0">
                      <a:pos x="30" y="325"/>
                    </a:cxn>
                    <a:cxn ang="0">
                      <a:pos x="22" y="335"/>
                    </a:cxn>
                    <a:cxn ang="0">
                      <a:pos x="16" y="344"/>
                    </a:cxn>
                    <a:cxn ang="0">
                      <a:pos x="16" y="350"/>
                    </a:cxn>
                  </a:cxnLst>
                  <a:rect l="0" t="0" r="r" b="b"/>
                  <a:pathLst>
                    <a:path w="51" h="350">
                      <a:moveTo>
                        <a:pt x="0" y="0"/>
                      </a:moveTo>
                      <a:lnTo>
                        <a:pt x="2" y="108"/>
                      </a:lnTo>
                      <a:lnTo>
                        <a:pt x="12" y="119"/>
                      </a:lnTo>
                      <a:lnTo>
                        <a:pt x="20" y="129"/>
                      </a:lnTo>
                      <a:lnTo>
                        <a:pt x="26" y="144"/>
                      </a:lnTo>
                      <a:lnTo>
                        <a:pt x="28" y="155"/>
                      </a:lnTo>
                      <a:lnTo>
                        <a:pt x="36" y="159"/>
                      </a:lnTo>
                      <a:lnTo>
                        <a:pt x="41" y="167"/>
                      </a:lnTo>
                      <a:lnTo>
                        <a:pt x="41" y="174"/>
                      </a:lnTo>
                      <a:lnTo>
                        <a:pt x="43" y="182"/>
                      </a:lnTo>
                      <a:lnTo>
                        <a:pt x="47" y="185"/>
                      </a:lnTo>
                      <a:lnTo>
                        <a:pt x="51" y="197"/>
                      </a:lnTo>
                      <a:lnTo>
                        <a:pt x="51" y="210"/>
                      </a:lnTo>
                      <a:lnTo>
                        <a:pt x="49" y="225"/>
                      </a:lnTo>
                      <a:lnTo>
                        <a:pt x="41" y="236"/>
                      </a:lnTo>
                      <a:lnTo>
                        <a:pt x="40" y="246"/>
                      </a:lnTo>
                      <a:lnTo>
                        <a:pt x="34" y="254"/>
                      </a:lnTo>
                      <a:lnTo>
                        <a:pt x="32" y="312"/>
                      </a:lnTo>
                      <a:lnTo>
                        <a:pt x="30" y="325"/>
                      </a:lnTo>
                      <a:lnTo>
                        <a:pt x="22" y="335"/>
                      </a:lnTo>
                      <a:lnTo>
                        <a:pt x="16" y="344"/>
                      </a:lnTo>
                      <a:lnTo>
                        <a:pt x="16" y="350"/>
                      </a:lnTo>
                    </a:path>
                  </a:pathLst>
                </a:custGeom>
                <a:solidFill>
                  <a:schemeClr val="bg2">
                    <a:lumMod val="90000"/>
                  </a:schemeClr>
                </a:solidFill>
                <a:ln w="6350">
                  <a:solidFill>
                    <a:schemeClr val="tx1"/>
                  </a:solidFill>
                  <a:prstDash val="solid"/>
                  <a:round/>
                  <a:headEnd/>
                  <a:tailEnd/>
                </a:ln>
                <a:effectLst/>
              </p:spPr>
              <p:txBody>
                <a:bodyPr/>
                <a:lstStyle/>
                <a:p>
                  <a:pPr eaLnBrk="1" hangingPunct="1">
                    <a:defRPr/>
                  </a:pPr>
                  <a:endParaRPr lang="en-US" dirty="0">
                    <a:solidFill>
                      <a:srgbClr val="000000"/>
                    </a:solidFill>
                  </a:endParaRPr>
                </a:p>
              </p:txBody>
            </p:sp>
            <p:sp>
              <p:nvSpPr>
                <p:cNvPr id="135" name="Freeform 89"/>
                <p:cNvSpPr>
                  <a:spLocks/>
                </p:cNvSpPr>
                <p:nvPr/>
              </p:nvSpPr>
              <p:spPr bwMode="auto">
                <a:xfrm>
                  <a:off x="2292527" y="3268533"/>
                  <a:ext cx="3372693" cy="3236079"/>
                </a:xfrm>
                <a:custGeom>
                  <a:avLst/>
                  <a:gdLst/>
                  <a:ahLst/>
                  <a:cxnLst>
                    <a:cxn ang="0">
                      <a:pos x="1142" y="680"/>
                    </a:cxn>
                    <a:cxn ang="0">
                      <a:pos x="1159" y="593"/>
                    </a:cxn>
                    <a:cxn ang="0">
                      <a:pos x="1151" y="535"/>
                    </a:cxn>
                    <a:cxn ang="0">
                      <a:pos x="1124" y="487"/>
                    </a:cxn>
                    <a:cxn ang="0">
                      <a:pos x="1054" y="308"/>
                    </a:cxn>
                    <a:cxn ang="0">
                      <a:pos x="987" y="289"/>
                    </a:cxn>
                    <a:cxn ang="0">
                      <a:pos x="928" y="289"/>
                    </a:cxn>
                    <a:cxn ang="0">
                      <a:pos x="899" y="304"/>
                    </a:cxn>
                    <a:cxn ang="0">
                      <a:pos x="864" y="287"/>
                    </a:cxn>
                    <a:cxn ang="0">
                      <a:pos x="836" y="298"/>
                    </a:cxn>
                    <a:cxn ang="0">
                      <a:pos x="813" y="279"/>
                    </a:cxn>
                    <a:cxn ang="0">
                      <a:pos x="785" y="276"/>
                    </a:cxn>
                    <a:cxn ang="0">
                      <a:pos x="760" y="272"/>
                    </a:cxn>
                    <a:cxn ang="0">
                      <a:pos x="713" y="259"/>
                    </a:cxn>
                    <a:cxn ang="0">
                      <a:pos x="672" y="247"/>
                    </a:cxn>
                    <a:cxn ang="0">
                      <a:pos x="642" y="226"/>
                    </a:cxn>
                    <a:cxn ang="0">
                      <a:pos x="607" y="223"/>
                    </a:cxn>
                    <a:cxn ang="0">
                      <a:pos x="2" y="448"/>
                    </a:cxn>
                    <a:cxn ang="0">
                      <a:pos x="34" y="495"/>
                    </a:cxn>
                    <a:cxn ang="0">
                      <a:pos x="71" y="525"/>
                    </a:cxn>
                    <a:cxn ang="0">
                      <a:pos x="130" y="591"/>
                    </a:cxn>
                    <a:cxn ang="0">
                      <a:pos x="145" y="644"/>
                    </a:cxn>
                    <a:cxn ang="0">
                      <a:pos x="194" y="724"/>
                    </a:cxn>
                    <a:cxn ang="0">
                      <a:pos x="233" y="743"/>
                    </a:cxn>
                    <a:cxn ang="0">
                      <a:pos x="265" y="777"/>
                    </a:cxn>
                    <a:cxn ang="0">
                      <a:pos x="296" y="758"/>
                    </a:cxn>
                    <a:cxn ang="0">
                      <a:pos x="333" y="699"/>
                    </a:cxn>
                    <a:cxn ang="0">
                      <a:pos x="411" y="701"/>
                    </a:cxn>
                    <a:cxn ang="0">
                      <a:pos x="480" y="741"/>
                    </a:cxn>
                    <a:cxn ang="0">
                      <a:pos x="519" y="805"/>
                    </a:cxn>
                    <a:cxn ang="0">
                      <a:pos x="535" y="850"/>
                    </a:cxn>
                    <a:cxn ang="0">
                      <a:pos x="576" y="915"/>
                    </a:cxn>
                    <a:cxn ang="0">
                      <a:pos x="611" y="966"/>
                    </a:cxn>
                    <a:cxn ang="0">
                      <a:pos x="644" y="1028"/>
                    </a:cxn>
                    <a:cxn ang="0">
                      <a:pos x="676" y="1051"/>
                    </a:cxn>
                    <a:cxn ang="0">
                      <a:pos x="719" y="1073"/>
                    </a:cxn>
                    <a:cxn ang="0">
                      <a:pos x="781" y="1087"/>
                    </a:cxn>
                    <a:cxn ang="0">
                      <a:pos x="821" y="1098"/>
                    </a:cxn>
                    <a:cxn ang="0">
                      <a:pos x="807" y="1064"/>
                    </a:cxn>
                    <a:cxn ang="0">
                      <a:pos x="807" y="1024"/>
                    </a:cxn>
                    <a:cxn ang="0">
                      <a:pos x="807" y="994"/>
                    </a:cxn>
                    <a:cxn ang="0">
                      <a:pos x="787" y="971"/>
                    </a:cxn>
                    <a:cxn ang="0">
                      <a:pos x="819" y="939"/>
                    </a:cxn>
                    <a:cxn ang="0">
                      <a:pos x="797" y="915"/>
                    </a:cxn>
                    <a:cxn ang="0">
                      <a:pos x="840" y="898"/>
                    </a:cxn>
                    <a:cxn ang="0">
                      <a:pos x="842" y="884"/>
                    </a:cxn>
                    <a:cxn ang="0">
                      <a:pos x="864" y="869"/>
                    </a:cxn>
                    <a:cxn ang="0">
                      <a:pos x="887" y="865"/>
                    </a:cxn>
                    <a:cxn ang="0">
                      <a:pos x="879" y="837"/>
                    </a:cxn>
                    <a:cxn ang="0">
                      <a:pos x="903" y="828"/>
                    </a:cxn>
                    <a:cxn ang="0">
                      <a:pos x="922" y="831"/>
                    </a:cxn>
                    <a:cxn ang="0">
                      <a:pos x="932" y="841"/>
                    </a:cxn>
                    <a:cxn ang="0">
                      <a:pos x="948" y="839"/>
                    </a:cxn>
                    <a:cxn ang="0">
                      <a:pos x="1005" y="782"/>
                    </a:cxn>
                    <a:cxn ang="0">
                      <a:pos x="1032" y="760"/>
                    </a:cxn>
                    <a:cxn ang="0">
                      <a:pos x="1030" y="720"/>
                    </a:cxn>
                    <a:cxn ang="0">
                      <a:pos x="1046" y="731"/>
                    </a:cxn>
                    <a:cxn ang="0">
                      <a:pos x="1052" y="756"/>
                    </a:cxn>
                    <a:cxn ang="0">
                      <a:pos x="1093" y="727"/>
                    </a:cxn>
                  </a:cxnLst>
                  <a:rect l="0" t="0" r="r" b="b"/>
                  <a:pathLst>
                    <a:path w="1163" h="1102">
                      <a:moveTo>
                        <a:pt x="1126" y="720"/>
                      </a:moveTo>
                      <a:lnTo>
                        <a:pt x="1124" y="718"/>
                      </a:lnTo>
                      <a:lnTo>
                        <a:pt x="1124" y="716"/>
                      </a:lnTo>
                      <a:lnTo>
                        <a:pt x="1126" y="712"/>
                      </a:lnTo>
                      <a:lnTo>
                        <a:pt x="1128" y="707"/>
                      </a:lnTo>
                      <a:lnTo>
                        <a:pt x="1132" y="703"/>
                      </a:lnTo>
                      <a:lnTo>
                        <a:pt x="1136" y="699"/>
                      </a:lnTo>
                      <a:lnTo>
                        <a:pt x="1140" y="693"/>
                      </a:lnTo>
                      <a:lnTo>
                        <a:pt x="1142" y="686"/>
                      </a:lnTo>
                      <a:lnTo>
                        <a:pt x="1142" y="680"/>
                      </a:lnTo>
                      <a:lnTo>
                        <a:pt x="1142" y="656"/>
                      </a:lnTo>
                      <a:lnTo>
                        <a:pt x="1144" y="622"/>
                      </a:lnTo>
                      <a:lnTo>
                        <a:pt x="1148" y="618"/>
                      </a:lnTo>
                      <a:lnTo>
                        <a:pt x="1150" y="614"/>
                      </a:lnTo>
                      <a:lnTo>
                        <a:pt x="1151" y="610"/>
                      </a:lnTo>
                      <a:lnTo>
                        <a:pt x="1153" y="604"/>
                      </a:lnTo>
                      <a:lnTo>
                        <a:pt x="1155" y="603"/>
                      </a:lnTo>
                      <a:lnTo>
                        <a:pt x="1157" y="601"/>
                      </a:lnTo>
                      <a:lnTo>
                        <a:pt x="1159" y="597"/>
                      </a:lnTo>
                      <a:lnTo>
                        <a:pt x="1159" y="593"/>
                      </a:lnTo>
                      <a:lnTo>
                        <a:pt x="1161" y="587"/>
                      </a:lnTo>
                      <a:lnTo>
                        <a:pt x="1163" y="580"/>
                      </a:lnTo>
                      <a:lnTo>
                        <a:pt x="1161" y="572"/>
                      </a:lnTo>
                      <a:lnTo>
                        <a:pt x="1161" y="565"/>
                      </a:lnTo>
                      <a:lnTo>
                        <a:pt x="1159" y="559"/>
                      </a:lnTo>
                      <a:lnTo>
                        <a:pt x="1157" y="553"/>
                      </a:lnTo>
                      <a:lnTo>
                        <a:pt x="1155" y="552"/>
                      </a:lnTo>
                      <a:lnTo>
                        <a:pt x="1153" y="550"/>
                      </a:lnTo>
                      <a:lnTo>
                        <a:pt x="1153" y="542"/>
                      </a:lnTo>
                      <a:lnTo>
                        <a:pt x="1151" y="535"/>
                      </a:lnTo>
                      <a:lnTo>
                        <a:pt x="1150" y="531"/>
                      </a:lnTo>
                      <a:lnTo>
                        <a:pt x="1146" y="529"/>
                      </a:lnTo>
                      <a:lnTo>
                        <a:pt x="1140" y="527"/>
                      </a:lnTo>
                      <a:lnTo>
                        <a:pt x="1138" y="525"/>
                      </a:lnTo>
                      <a:lnTo>
                        <a:pt x="1138" y="523"/>
                      </a:lnTo>
                      <a:lnTo>
                        <a:pt x="1136" y="512"/>
                      </a:lnTo>
                      <a:lnTo>
                        <a:pt x="1134" y="504"/>
                      </a:lnTo>
                      <a:lnTo>
                        <a:pt x="1132" y="501"/>
                      </a:lnTo>
                      <a:lnTo>
                        <a:pt x="1130" y="497"/>
                      </a:lnTo>
                      <a:lnTo>
                        <a:pt x="1124" y="487"/>
                      </a:lnTo>
                      <a:lnTo>
                        <a:pt x="1112" y="476"/>
                      </a:lnTo>
                      <a:lnTo>
                        <a:pt x="1112" y="368"/>
                      </a:lnTo>
                      <a:lnTo>
                        <a:pt x="1110" y="319"/>
                      </a:lnTo>
                      <a:lnTo>
                        <a:pt x="1106" y="317"/>
                      </a:lnTo>
                      <a:lnTo>
                        <a:pt x="1103" y="315"/>
                      </a:lnTo>
                      <a:lnTo>
                        <a:pt x="1091" y="315"/>
                      </a:lnTo>
                      <a:lnTo>
                        <a:pt x="1081" y="315"/>
                      </a:lnTo>
                      <a:lnTo>
                        <a:pt x="1071" y="313"/>
                      </a:lnTo>
                      <a:lnTo>
                        <a:pt x="1063" y="311"/>
                      </a:lnTo>
                      <a:lnTo>
                        <a:pt x="1054" y="308"/>
                      </a:lnTo>
                      <a:lnTo>
                        <a:pt x="1040" y="300"/>
                      </a:lnTo>
                      <a:lnTo>
                        <a:pt x="1030" y="293"/>
                      </a:lnTo>
                      <a:lnTo>
                        <a:pt x="1020" y="287"/>
                      </a:lnTo>
                      <a:lnTo>
                        <a:pt x="1014" y="283"/>
                      </a:lnTo>
                      <a:lnTo>
                        <a:pt x="1007" y="281"/>
                      </a:lnTo>
                      <a:lnTo>
                        <a:pt x="1005" y="281"/>
                      </a:lnTo>
                      <a:lnTo>
                        <a:pt x="1001" y="281"/>
                      </a:lnTo>
                      <a:lnTo>
                        <a:pt x="995" y="285"/>
                      </a:lnTo>
                      <a:lnTo>
                        <a:pt x="991" y="289"/>
                      </a:lnTo>
                      <a:lnTo>
                        <a:pt x="987" y="289"/>
                      </a:lnTo>
                      <a:lnTo>
                        <a:pt x="977" y="285"/>
                      </a:lnTo>
                      <a:lnTo>
                        <a:pt x="967" y="281"/>
                      </a:lnTo>
                      <a:lnTo>
                        <a:pt x="962" y="281"/>
                      </a:lnTo>
                      <a:lnTo>
                        <a:pt x="956" y="283"/>
                      </a:lnTo>
                      <a:lnTo>
                        <a:pt x="954" y="287"/>
                      </a:lnTo>
                      <a:lnTo>
                        <a:pt x="952" y="289"/>
                      </a:lnTo>
                      <a:lnTo>
                        <a:pt x="948" y="291"/>
                      </a:lnTo>
                      <a:lnTo>
                        <a:pt x="942" y="291"/>
                      </a:lnTo>
                      <a:lnTo>
                        <a:pt x="934" y="289"/>
                      </a:lnTo>
                      <a:lnTo>
                        <a:pt x="928" y="289"/>
                      </a:lnTo>
                      <a:lnTo>
                        <a:pt x="924" y="289"/>
                      </a:lnTo>
                      <a:lnTo>
                        <a:pt x="922" y="289"/>
                      </a:lnTo>
                      <a:lnTo>
                        <a:pt x="915" y="293"/>
                      </a:lnTo>
                      <a:lnTo>
                        <a:pt x="913" y="296"/>
                      </a:lnTo>
                      <a:lnTo>
                        <a:pt x="911" y="300"/>
                      </a:lnTo>
                      <a:lnTo>
                        <a:pt x="909" y="302"/>
                      </a:lnTo>
                      <a:lnTo>
                        <a:pt x="907" y="304"/>
                      </a:lnTo>
                      <a:lnTo>
                        <a:pt x="903" y="304"/>
                      </a:lnTo>
                      <a:lnTo>
                        <a:pt x="901" y="304"/>
                      </a:lnTo>
                      <a:lnTo>
                        <a:pt x="899" y="304"/>
                      </a:lnTo>
                      <a:lnTo>
                        <a:pt x="895" y="302"/>
                      </a:lnTo>
                      <a:lnTo>
                        <a:pt x="895" y="300"/>
                      </a:lnTo>
                      <a:lnTo>
                        <a:pt x="895" y="296"/>
                      </a:lnTo>
                      <a:lnTo>
                        <a:pt x="885" y="293"/>
                      </a:lnTo>
                      <a:lnTo>
                        <a:pt x="879" y="287"/>
                      </a:lnTo>
                      <a:lnTo>
                        <a:pt x="877" y="285"/>
                      </a:lnTo>
                      <a:lnTo>
                        <a:pt x="875" y="285"/>
                      </a:lnTo>
                      <a:lnTo>
                        <a:pt x="872" y="285"/>
                      </a:lnTo>
                      <a:lnTo>
                        <a:pt x="868" y="285"/>
                      </a:lnTo>
                      <a:lnTo>
                        <a:pt x="864" y="287"/>
                      </a:lnTo>
                      <a:lnTo>
                        <a:pt x="862" y="287"/>
                      </a:lnTo>
                      <a:lnTo>
                        <a:pt x="858" y="285"/>
                      </a:lnTo>
                      <a:lnTo>
                        <a:pt x="856" y="283"/>
                      </a:lnTo>
                      <a:lnTo>
                        <a:pt x="852" y="281"/>
                      </a:lnTo>
                      <a:lnTo>
                        <a:pt x="850" y="279"/>
                      </a:lnTo>
                      <a:lnTo>
                        <a:pt x="848" y="281"/>
                      </a:lnTo>
                      <a:lnTo>
                        <a:pt x="846" y="281"/>
                      </a:lnTo>
                      <a:lnTo>
                        <a:pt x="842" y="289"/>
                      </a:lnTo>
                      <a:lnTo>
                        <a:pt x="838" y="296"/>
                      </a:lnTo>
                      <a:lnTo>
                        <a:pt x="836" y="298"/>
                      </a:lnTo>
                      <a:lnTo>
                        <a:pt x="834" y="300"/>
                      </a:lnTo>
                      <a:lnTo>
                        <a:pt x="832" y="298"/>
                      </a:lnTo>
                      <a:lnTo>
                        <a:pt x="832" y="296"/>
                      </a:lnTo>
                      <a:lnTo>
                        <a:pt x="830" y="294"/>
                      </a:lnTo>
                      <a:lnTo>
                        <a:pt x="828" y="291"/>
                      </a:lnTo>
                      <a:lnTo>
                        <a:pt x="828" y="285"/>
                      </a:lnTo>
                      <a:lnTo>
                        <a:pt x="828" y="281"/>
                      </a:lnTo>
                      <a:lnTo>
                        <a:pt x="826" y="279"/>
                      </a:lnTo>
                      <a:lnTo>
                        <a:pt x="823" y="279"/>
                      </a:lnTo>
                      <a:lnTo>
                        <a:pt x="813" y="279"/>
                      </a:lnTo>
                      <a:lnTo>
                        <a:pt x="811" y="285"/>
                      </a:lnTo>
                      <a:lnTo>
                        <a:pt x="809" y="287"/>
                      </a:lnTo>
                      <a:lnTo>
                        <a:pt x="805" y="287"/>
                      </a:lnTo>
                      <a:lnTo>
                        <a:pt x="801" y="285"/>
                      </a:lnTo>
                      <a:lnTo>
                        <a:pt x="799" y="285"/>
                      </a:lnTo>
                      <a:lnTo>
                        <a:pt x="797" y="283"/>
                      </a:lnTo>
                      <a:lnTo>
                        <a:pt x="793" y="277"/>
                      </a:lnTo>
                      <a:lnTo>
                        <a:pt x="791" y="276"/>
                      </a:lnTo>
                      <a:lnTo>
                        <a:pt x="789" y="274"/>
                      </a:lnTo>
                      <a:lnTo>
                        <a:pt x="785" y="276"/>
                      </a:lnTo>
                      <a:lnTo>
                        <a:pt x="781" y="279"/>
                      </a:lnTo>
                      <a:lnTo>
                        <a:pt x="778" y="283"/>
                      </a:lnTo>
                      <a:lnTo>
                        <a:pt x="774" y="285"/>
                      </a:lnTo>
                      <a:lnTo>
                        <a:pt x="768" y="287"/>
                      </a:lnTo>
                      <a:lnTo>
                        <a:pt x="764" y="287"/>
                      </a:lnTo>
                      <a:lnTo>
                        <a:pt x="762" y="285"/>
                      </a:lnTo>
                      <a:lnTo>
                        <a:pt x="760" y="283"/>
                      </a:lnTo>
                      <a:lnTo>
                        <a:pt x="760" y="279"/>
                      </a:lnTo>
                      <a:lnTo>
                        <a:pt x="762" y="274"/>
                      </a:lnTo>
                      <a:lnTo>
                        <a:pt x="760" y="272"/>
                      </a:lnTo>
                      <a:lnTo>
                        <a:pt x="758" y="268"/>
                      </a:lnTo>
                      <a:lnTo>
                        <a:pt x="756" y="264"/>
                      </a:lnTo>
                      <a:lnTo>
                        <a:pt x="754" y="262"/>
                      </a:lnTo>
                      <a:lnTo>
                        <a:pt x="752" y="260"/>
                      </a:lnTo>
                      <a:lnTo>
                        <a:pt x="748" y="259"/>
                      </a:lnTo>
                      <a:lnTo>
                        <a:pt x="744" y="259"/>
                      </a:lnTo>
                      <a:lnTo>
                        <a:pt x="734" y="259"/>
                      </a:lnTo>
                      <a:lnTo>
                        <a:pt x="729" y="260"/>
                      </a:lnTo>
                      <a:lnTo>
                        <a:pt x="723" y="260"/>
                      </a:lnTo>
                      <a:lnTo>
                        <a:pt x="713" y="259"/>
                      </a:lnTo>
                      <a:lnTo>
                        <a:pt x="707" y="259"/>
                      </a:lnTo>
                      <a:lnTo>
                        <a:pt x="703" y="259"/>
                      </a:lnTo>
                      <a:lnTo>
                        <a:pt x="701" y="260"/>
                      </a:lnTo>
                      <a:lnTo>
                        <a:pt x="695" y="260"/>
                      </a:lnTo>
                      <a:lnTo>
                        <a:pt x="691" y="260"/>
                      </a:lnTo>
                      <a:lnTo>
                        <a:pt x="688" y="259"/>
                      </a:lnTo>
                      <a:lnTo>
                        <a:pt x="684" y="257"/>
                      </a:lnTo>
                      <a:lnTo>
                        <a:pt x="680" y="251"/>
                      </a:lnTo>
                      <a:lnTo>
                        <a:pt x="676" y="249"/>
                      </a:lnTo>
                      <a:lnTo>
                        <a:pt x="672" y="247"/>
                      </a:lnTo>
                      <a:lnTo>
                        <a:pt x="664" y="249"/>
                      </a:lnTo>
                      <a:lnTo>
                        <a:pt x="660" y="249"/>
                      </a:lnTo>
                      <a:lnTo>
                        <a:pt x="658" y="247"/>
                      </a:lnTo>
                      <a:lnTo>
                        <a:pt x="658" y="243"/>
                      </a:lnTo>
                      <a:lnTo>
                        <a:pt x="658" y="240"/>
                      </a:lnTo>
                      <a:lnTo>
                        <a:pt x="658" y="236"/>
                      </a:lnTo>
                      <a:lnTo>
                        <a:pt x="656" y="232"/>
                      </a:lnTo>
                      <a:lnTo>
                        <a:pt x="652" y="230"/>
                      </a:lnTo>
                      <a:lnTo>
                        <a:pt x="646" y="226"/>
                      </a:lnTo>
                      <a:lnTo>
                        <a:pt x="642" y="226"/>
                      </a:lnTo>
                      <a:lnTo>
                        <a:pt x="641" y="226"/>
                      </a:lnTo>
                      <a:lnTo>
                        <a:pt x="641" y="228"/>
                      </a:lnTo>
                      <a:lnTo>
                        <a:pt x="639" y="230"/>
                      </a:lnTo>
                      <a:lnTo>
                        <a:pt x="637" y="230"/>
                      </a:lnTo>
                      <a:lnTo>
                        <a:pt x="635" y="230"/>
                      </a:lnTo>
                      <a:lnTo>
                        <a:pt x="629" y="228"/>
                      </a:lnTo>
                      <a:lnTo>
                        <a:pt x="623" y="228"/>
                      </a:lnTo>
                      <a:lnTo>
                        <a:pt x="617" y="228"/>
                      </a:lnTo>
                      <a:lnTo>
                        <a:pt x="611" y="226"/>
                      </a:lnTo>
                      <a:lnTo>
                        <a:pt x="607" y="223"/>
                      </a:lnTo>
                      <a:lnTo>
                        <a:pt x="605" y="219"/>
                      </a:lnTo>
                      <a:lnTo>
                        <a:pt x="605" y="215"/>
                      </a:lnTo>
                      <a:lnTo>
                        <a:pt x="603" y="213"/>
                      </a:lnTo>
                      <a:lnTo>
                        <a:pt x="597" y="209"/>
                      </a:lnTo>
                      <a:lnTo>
                        <a:pt x="590" y="209"/>
                      </a:lnTo>
                      <a:lnTo>
                        <a:pt x="588" y="15"/>
                      </a:lnTo>
                      <a:lnTo>
                        <a:pt x="349" y="0"/>
                      </a:lnTo>
                      <a:lnTo>
                        <a:pt x="310" y="455"/>
                      </a:lnTo>
                      <a:lnTo>
                        <a:pt x="0" y="429"/>
                      </a:lnTo>
                      <a:lnTo>
                        <a:pt x="2" y="448"/>
                      </a:lnTo>
                      <a:lnTo>
                        <a:pt x="6" y="449"/>
                      </a:lnTo>
                      <a:lnTo>
                        <a:pt x="10" y="451"/>
                      </a:lnTo>
                      <a:lnTo>
                        <a:pt x="16" y="457"/>
                      </a:lnTo>
                      <a:lnTo>
                        <a:pt x="20" y="465"/>
                      </a:lnTo>
                      <a:lnTo>
                        <a:pt x="22" y="472"/>
                      </a:lnTo>
                      <a:lnTo>
                        <a:pt x="26" y="485"/>
                      </a:lnTo>
                      <a:lnTo>
                        <a:pt x="26" y="489"/>
                      </a:lnTo>
                      <a:lnTo>
                        <a:pt x="28" y="491"/>
                      </a:lnTo>
                      <a:lnTo>
                        <a:pt x="30" y="493"/>
                      </a:lnTo>
                      <a:lnTo>
                        <a:pt x="34" y="495"/>
                      </a:lnTo>
                      <a:lnTo>
                        <a:pt x="38" y="497"/>
                      </a:lnTo>
                      <a:lnTo>
                        <a:pt x="41" y="499"/>
                      </a:lnTo>
                      <a:lnTo>
                        <a:pt x="45" y="502"/>
                      </a:lnTo>
                      <a:lnTo>
                        <a:pt x="47" y="506"/>
                      </a:lnTo>
                      <a:lnTo>
                        <a:pt x="49" y="512"/>
                      </a:lnTo>
                      <a:lnTo>
                        <a:pt x="51" y="514"/>
                      </a:lnTo>
                      <a:lnTo>
                        <a:pt x="53" y="518"/>
                      </a:lnTo>
                      <a:lnTo>
                        <a:pt x="59" y="519"/>
                      </a:lnTo>
                      <a:lnTo>
                        <a:pt x="65" y="521"/>
                      </a:lnTo>
                      <a:lnTo>
                        <a:pt x="71" y="525"/>
                      </a:lnTo>
                      <a:lnTo>
                        <a:pt x="75" y="531"/>
                      </a:lnTo>
                      <a:lnTo>
                        <a:pt x="77" y="536"/>
                      </a:lnTo>
                      <a:lnTo>
                        <a:pt x="81" y="548"/>
                      </a:lnTo>
                      <a:lnTo>
                        <a:pt x="83" y="552"/>
                      </a:lnTo>
                      <a:lnTo>
                        <a:pt x="85" y="555"/>
                      </a:lnTo>
                      <a:lnTo>
                        <a:pt x="96" y="561"/>
                      </a:lnTo>
                      <a:lnTo>
                        <a:pt x="112" y="570"/>
                      </a:lnTo>
                      <a:lnTo>
                        <a:pt x="118" y="576"/>
                      </a:lnTo>
                      <a:lnTo>
                        <a:pt x="126" y="584"/>
                      </a:lnTo>
                      <a:lnTo>
                        <a:pt x="130" y="591"/>
                      </a:lnTo>
                      <a:lnTo>
                        <a:pt x="133" y="601"/>
                      </a:lnTo>
                      <a:lnTo>
                        <a:pt x="135" y="614"/>
                      </a:lnTo>
                      <a:lnTo>
                        <a:pt x="135" y="618"/>
                      </a:lnTo>
                      <a:lnTo>
                        <a:pt x="137" y="622"/>
                      </a:lnTo>
                      <a:lnTo>
                        <a:pt x="145" y="629"/>
                      </a:lnTo>
                      <a:lnTo>
                        <a:pt x="147" y="633"/>
                      </a:lnTo>
                      <a:lnTo>
                        <a:pt x="149" y="637"/>
                      </a:lnTo>
                      <a:lnTo>
                        <a:pt x="149" y="639"/>
                      </a:lnTo>
                      <a:lnTo>
                        <a:pt x="149" y="640"/>
                      </a:lnTo>
                      <a:lnTo>
                        <a:pt x="145" y="644"/>
                      </a:lnTo>
                      <a:lnTo>
                        <a:pt x="145" y="654"/>
                      </a:lnTo>
                      <a:lnTo>
                        <a:pt x="145" y="661"/>
                      </a:lnTo>
                      <a:lnTo>
                        <a:pt x="147" y="669"/>
                      </a:lnTo>
                      <a:lnTo>
                        <a:pt x="149" y="676"/>
                      </a:lnTo>
                      <a:lnTo>
                        <a:pt x="153" y="682"/>
                      </a:lnTo>
                      <a:lnTo>
                        <a:pt x="157" y="690"/>
                      </a:lnTo>
                      <a:lnTo>
                        <a:pt x="167" y="701"/>
                      </a:lnTo>
                      <a:lnTo>
                        <a:pt x="178" y="710"/>
                      </a:lnTo>
                      <a:lnTo>
                        <a:pt x="186" y="718"/>
                      </a:lnTo>
                      <a:lnTo>
                        <a:pt x="194" y="724"/>
                      </a:lnTo>
                      <a:lnTo>
                        <a:pt x="196" y="725"/>
                      </a:lnTo>
                      <a:lnTo>
                        <a:pt x="198" y="729"/>
                      </a:lnTo>
                      <a:lnTo>
                        <a:pt x="198" y="731"/>
                      </a:lnTo>
                      <a:lnTo>
                        <a:pt x="200" y="731"/>
                      </a:lnTo>
                      <a:lnTo>
                        <a:pt x="204" y="733"/>
                      </a:lnTo>
                      <a:lnTo>
                        <a:pt x="210" y="735"/>
                      </a:lnTo>
                      <a:lnTo>
                        <a:pt x="216" y="735"/>
                      </a:lnTo>
                      <a:lnTo>
                        <a:pt x="222" y="737"/>
                      </a:lnTo>
                      <a:lnTo>
                        <a:pt x="227" y="739"/>
                      </a:lnTo>
                      <a:lnTo>
                        <a:pt x="233" y="743"/>
                      </a:lnTo>
                      <a:lnTo>
                        <a:pt x="235" y="748"/>
                      </a:lnTo>
                      <a:lnTo>
                        <a:pt x="237" y="756"/>
                      </a:lnTo>
                      <a:lnTo>
                        <a:pt x="241" y="758"/>
                      </a:lnTo>
                      <a:lnTo>
                        <a:pt x="243" y="758"/>
                      </a:lnTo>
                      <a:lnTo>
                        <a:pt x="243" y="760"/>
                      </a:lnTo>
                      <a:lnTo>
                        <a:pt x="245" y="763"/>
                      </a:lnTo>
                      <a:lnTo>
                        <a:pt x="247" y="767"/>
                      </a:lnTo>
                      <a:lnTo>
                        <a:pt x="253" y="771"/>
                      </a:lnTo>
                      <a:lnTo>
                        <a:pt x="257" y="775"/>
                      </a:lnTo>
                      <a:lnTo>
                        <a:pt x="265" y="777"/>
                      </a:lnTo>
                      <a:lnTo>
                        <a:pt x="267" y="777"/>
                      </a:lnTo>
                      <a:lnTo>
                        <a:pt x="271" y="777"/>
                      </a:lnTo>
                      <a:lnTo>
                        <a:pt x="272" y="777"/>
                      </a:lnTo>
                      <a:lnTo>
                        <a:pt x="276" y="775"/>
                      </a:lnTo>
                      <a:lnTo>
                        <a:pt x="278" y="773"/>
                      </a:lnTo>
                      <a:lnTo>
                        <a:pt x="280" y="769"/>
                      </a:lnTo>
                      <a:lnTo>
                        <a:pt x="286" y="763"/>
                      </a:lnTo>
                      <a:lnTo>
                        <a:pt x="290" y="760"/>
                      </a:lnTo>
                      <a:lnTo>
                        <a:pt x="292" y="758"/>
                      </a:lnTo>
                      <a:lnTo>
                        <a:pt x="296" y="758"/>
                      </a:lnTo>
                      <a:lnTo>
                        <a:pt x="298" y="756"/>
                      </a:lnTo>
                      <a:lnTo>
                        <a:pt x="300" y="756"/>
                      </a:lnTo>
                      <a:lnTo>
                        <a:pt x="302" y="752"/>
                      </a:lnTo>
                      <a:lnTo>
                        <a:pt x="304" y="748"/>
                      </a:lnTo>
                      <a:lnTo>
                        <a:pt x="306" y="741"/>
                      </a:lnTo>
                      <a:lnTo>
                        <a:pt x="308" y="733"/>
                      </a:lnTo>
                      <a:lnTo>
                        <a:pt x="316" y="718"/>
                      </a:lnTo>
                      <a:lnTo>
                        <a:pt x="325" y="707"/>
                      </a:lnTo>
                      <a:lnTo>
                        <a:pt x="329" y="701"/>
                      </a:lnTo>
                      <a:lnTo>
                        <a:pt x="333" y="699"/>
                      </a:lnTo>
                      <a:lnTo>
                        <a:pt x="337" y="699"/>
                      </a:lnTo>
                      <a:lnTo>
                        <a:pt x="339" y="697"/>
                      </a:lnTo>
                      <a:lnTo>
                        <a:pt x="343" y="691"/>
                      </a:lnTo>
                      <a:lnTo>
                        <a:pt x="347" y="688"/>
                      </a:lnTo>
                      <a:lnTo>
                        <a:pt x="349" y="686"/>
                      </a:lnTo>
                      <a:lnTo>
                        <a:pt x="353" y="686"/>
                      </a:lnTo>
                      <a:lnTo>
                        <a:pt x="378" y="691"/>
                      </a:lnTo>
                      <a:lnTo>
                        <a:pt x="398" y="697"/>
                      </a:lnTo>
                      <a:lnTo>
                        <a:pt x="406" y="699"/>
                      </a:lnTo>
                      <a:lnTo>
                        <a:pt x="411" y="701"/>
                      </a:lnTo>
                      <a:lnTo>
                        <a:pt x="417" y="699"/>
                      </a:lnTo>
                      <a:lnTo>
                        <a:pt x="421" y="697"/>
                      </a:lnTo>
                      <a:lnTo>
                        <a:pt x="423" y="697"/>
                      </a:lnTo>
                      <a:lnTo>
                        <a:pt x="427" y="697"/>
                      </a:lnTo>
                      <a:lnTo>
                        <a:pt x="431" y="697"/>
                      </a:lnTo>
                      <a:lnTo>
                        <a:pt x="435" y="701"/>
                      </a:lnTo>
                      <a:lnTo>
                        <a:pt x="455" y="722"/>
                      </a:lnTo>
                      <a:lnTo>
                        <a:pt x="468" y="735"/>
                      </a:lnTo>
                      <a:lnTo>
                        <a:pt x="474" y="739"/>
                      </a:lnTo>
                      <a:lnTo>
                        <a:pt x="480" y="741"/>
                      </a:lnTo>
                      <a:lnTo>
                        <a:pt x="488" y="744"/>
                      </a:lnTo>
                      <a:lnTo>
                        <a:pt x="492" y="748"/>
                      </a:lnTo>
                      <a:lnTo>
                        <a:pt x="498" y="750"/>
                      </a:lnTo>
                      <a:lnTo>
                        <a:pt x="498" y="754"/>
                      </a:lnTo>
                      <a:lnTo>
                        <a:pt x="500" y="758"/>
                      </a:lnTo>
                      <a:lnTo>
                        <a:pt x="503" y="769"/>
                      </a:lnTo>
                      <a:lnTo>
                        <a:pt x="505" y="777"/>
                      </a:lnTo>
                      <a:lnTo>
                        <a:pt x="507" y="782"/>
                      </a:lnTo>
                      <a:lnTo>
                        <a:pt x="513" y="795"/>
                      </a:lnTo>
                      <a:lnTo>
                        <a:pt x="519" y="805"/>
                      </a:lnTo>
                      <a:lnTo>
                        <a:pt x="519" y="811"/>
                      </a:lnTo>
                      <a:lnTo>
                        <a:pt x="519" y="816"/>
                      </a:lnTo>
                      <a:lnTo>
                        <a:pt x="519" y="818"/>
                      </a:lnTo>
                      <a:lnTo>
                        <a:pt x="521" y="820"/>
                      </a:lnTo>
                      <a:lnTo>
                        <a:pt x="525" y="826"/>
                      </a:lnTo>
                      <a:lnTo>
                        <a:pt x="531" y="833"/>
                      </a:lnTo>
                      <a:lnTo>
                        <a:pt x="533" y="839"/>
                      </a:lnTo>
                      <a:lnTo>
                        <a:pt x="533" y="845"/>
                      </a:lnTo>
                      <a:lnTo>
                        <a:pt x="535" y="846"/>
                      </a:lnTo>
                      <a:lnTo>
                        <a:pt x="535" y="850"/>
                      </a:lnTo>
                      <a:lnTo>
                        <a:pt x="539" y="856"/>
                      </a:lnTo>
                      <a:lnTo>
                        <a:pt x="552" y="871"/>
                      </a:lnTo>
                      <a:lnTo>
                        <a:pt x="564" y="884"/>
                      </a:lnTo>
                      <a:lnTo>
                        <a:pt x="568" y="892"/>
                      </a:lnTo>
                      <a:lnTo>
                        <a:pt x="570" y="896"/>
                      </a:lnTo>
                      <a:lnTo>
                        <a:pt x="570" y="898"/>
                      </a:lnTo>
                      <a:lnTo>
                        <a:pt x="572" y="907"/>
                      </a:lnTo>
                      <a:lnTo>
                        <a:pt x="572" y="911"/>
                      </a:lnTo>
                      <a:lnTo>
                        <a:pt x="574" y="913"/>
                      </a:lnTo>
                      <a:lnTo>
                        <a:pt x="576" y="915"/>
                      </a:lnTo>
                      <a:lnTo>
                        <a:pt x="578" y="915"/>
                      </a:lnTo>
                      <a:lnTo>
                        <a:pt x="582" y="916"/>
                      </a:lnTo>
                      <a:lnTo>
                        <a:pt x="588" y="918"/>
                      </a:lnTo>
                      <a:lnTo>
                        <a:pt x="592" y="920"/>
                      </a:lnTo>
                      <a:lnTo>
                        <a:pt x="595" y="926"/>
                      </a:lnTo>
                      <a:lnTo>
                        <a:pt x="597" y="930"/>
                      </a:lnTo>
                      <a:lnTo>
                        <a:pt x="599" y="935"/>
                      </a:lnTo>
                      <a:lnTo>
                        <a:pt x="601" y="941"/>
                      </a:lnTo>
                      <a:lnTo>
                        <a:pt x="603" y="949"/>
                      </a:lnTo>
                      <a:lnTo>
                        <a:pt x="611" y="966"/>
                      </a:lnTo>
                      <a:lnTo>
                        <a:pt x="619" y="981"/>
                      </a:lnTo>
                      <a:lnTo>
                        <a:pt x="627" y="994"/>
                      </a:lnTo>
                      <a:lnTo>
                        <a:pt x="633" y="1001"/>
                      </a:lnTo>
                      <a:lnTo>
                        <a:pt x="637" y="1009"/>
                      </a:lnTo>
                      <a:lnTo>
                        <a:pt x="639" y="1015"/>
                      </a:lnTo>
                      <a:lnTo>
                        <a:pt x="639" y="1022"/>
                      </a:lnTo>
                      <a:lnTo>
                        <a:pt x="639" y="1026"/>
                      </a:lnTo>
                      <a:lnTo>
                        <a:pt x="641" y="1028"/>
                      </a:lnTo>
                      <a:lnTo>
                        <a:pt x="642" y="1028"/>
                      </a:lnTo>
                      <a:lnTo>
                        <a:pt x="644" y="1028"/>
                      </a:lnTo>
                      <a:lnTo>
                        <a:pt x="646" y="1028"/>
                      </a:lnTo>
                      <a:lnTo>
                        <a:pt x="650" y="1030"/>
                      </a:lnTo>
                      <a:lnTo>
                        <a:pt x="652" y="1032"/>
                      </a:lnTo>
                      <a:lnTo>
                        <a:pt x="654" y="1037"/>
                      </a:lnTo>
                      <a:lnTo>
                        <a:pt x="656" y="1041"/>
                      </a:lnTo>
                      <a:lnTo>
                        <a:pt x="658" y="1045"/>
                      </a:lnTo>
                      <a:lnTo>
                        <a:pt x="662" y="1047"/>
                      </a:lnTo>
                      <a:lnTo>
                        <a:pt x="666" y="1047"/>
                      </a:lnTo>
                      <a:lnTo>
                        <a:pt x="674" y="1049"/>
                      </a:lnTo>
                      <a:lnTo>
                        <a:pt x="676" y="1051"/>
                      </a:lnTo>
                      <a:lnTo>
                        <a:pt x="678" y="1053"/>
                      </a:lnTo>
                      <a:lnTo>
                        <a:pt x="680" y="1056"/>
                      </a:lnTo>
                      <a:lnTo>
                        <a:pt x="684" y="1056"/>
                      </a:lnTo>
                      <a:lnTo>
                        <a:pt x="691" y="1060"/>
                      </a:lnTo>
                      <a:lnTo>
                        <a:pt x="699" y="1062"/>
                      </a:lnTo>
                      <a:lnTo>
                        <a:pt x="701" y="1062"/>
                      </a:lnTo>
                      <a:lnTo>
                        <a:pt x="703" y="1066"/>
                      </a:lnTo>
                      <a:lnTo>
                        <a:pt x="707" y="1070"/>
                      </a:lnTo>
                      <a:lnTo>
                        <a:pt x="711" y="1071"/>
                      </a:lnTo>
                      <a:lnTo>
                        <a:pt x="719" y="1073"/>
                      </a:lnTo>
                      <a:lnTo>
                        <a:pt x="725" y="1073"/>
                      </a:lnTo>
                      <a:lnTo>
                        <a:pt x="727" y="1075"/>
                      </a:lnTo>
                      <a:lnTo>
                        <a:pt x="729" y="1079"/>
                      </a:lnTo>
                      <a:lnTo>
                        <a:pt x="731" y="1081"/>
                      </a:lnTo>
                      <a:lnTo>
                        <a:pt x="733" y="1081"/>
                      </a:lnTo>
                      <a:lnTo>
                        <a:pt x="740" y="1083"/>
                      </a:lnTo>
                      <a:lnTo>
                        <a:pt x="756" y="1083"/>
                      </a:lnTo>
                      <a:lnTo>
                        <a:pt x="766" y="1083"/>
                      </a:lnTo>
                      <a:lnTo>
                        <a:pt x="774" y="1085"/>
                      </a:lnTo>
                      <a:lnTo>
                        <a:pt x="781" y="1087"/>
                      </a:lnTo>
                      <a:lnTo>
                        <a:pt x="783" y="1088"/>
                      </a:lnTo>
                      <a:lnTo>
                        <a:pt x="787" y="1090"/>
                      </a:lnTo>
                      <a:lnTo>
                        <a:pt x="789" y="1094"/>
                      </a:lnTo>
                      <a:lnTo>
                        <a:pt x="791" y="1096"/>
                      </a:lnTo>
                      <a:lnTo>
                        <a:pt x="797" y="1100"/>
                      </a:lnTo>
                      <a:lnTo>
                        <a:pt x="803" y="1102"/>
                      </a:lnTo>
                      <a:lnTo>
                        <a:pt x="809" y="1102"/>
                      </a:lnTo>
                      <a:lnTo>
                        <a:pt x="815" y="1102"/>
                      </a:lnTo>
                      <a:lnTo>
                        <a:pt x="821" y="1100"/>
                      </a:lnTo>
                      <a:lnTo>
                        <a:pt x="821" y="1098"/>
                      </a:lnTo>
                      <a:lnTo>
                        <a:pt x="823" y="1096"/>
                      </a:lnTo>
                      <a:lnTo>
                        <a:pt x="823" y="1094"/>
                      </a:lnTo>
                      <a:lnTo>
                        <a:pt x="821" y="1092"/>
                      </a:lnTo>
                      <a:lnTo>
                        <a:pt x="819" y="1090"/>
                      </a:lnTo>
                      <a:lnTo>
                        <a:pt x="817" y="1088"/>
                      </a:lnTo>
                      <a:lnTo>
                        <a:pt x="817" y="1079"/>
                      </a:lnTo>
                      <a:lnTo>
                        <a:pt x="813" y="1073"/>
                      </a:lnTo>
                      <a:lnTo>
                        <a:pt x="811" y="1071"/>
                      </a:lnTo>
                      <a:lnTo>
                        <a:pt x="807" y="1070"/>
                      </a:lnTo>
                      <a:lnTo>
                        <a:pt x="807" y="1064"/>
                      </a:lnTo>
                      <a:lnTo>
                        <a:pt x="805" y="1058"/>
                      </a:lnTo>
                      <a:lnTo>
                        <a:pt x="801" y="1051"/>
                      </a:lnTo>
                      <a:lnTo>
                        <a:pt x="799" y="1043"/>
                      </a:lnTo>
                      <a:lnTo>
                        <a:pt x="803" y="1043"/>
                      </a:lnTo>
                      <a:lnTo>
                        <a:pt x="805" y="1039"/>
                      </a:lnTo>
                      <a:lnTo>
                        <a:pt x="807" y="1037"/>
                      </a:lnTo>
                      <a:lnTo>
                        <a:pt x="807" y="1034"/>
                      </a:lnTo>
                      <a:lnTo>
                        <a:pt x="809" y="1030"/>
                      </a:lnTo>
                      <a:lnTo>
                        <a:pt x="807" y="1028"/>
                      </a:lnTo>
                      <a:lnTo>
                        <a:pt x="807" y="1024"/>
                      </a:lnTo>
                      <a:lnTo>
                        <a:pt x="803" y="1022"/>
                      </a:lnTo>
                      <a:lnTo>
                        <a:pt x="801" y="1020"/>
                      </a:lnTo>
                      <a:lnTo>
                        <a:pt x="801" y="1017"/>
                      </a:lnTo>
                      <a:lnTo>
                        <a:pt x="803" y="1009"/>
                      </a:lnTo>
                      <a:lnTo>
                        <a:pt x="803" y="1003"/>
                      </a:lnTo>
                      <a:lnTo>
                        <a:pt x="803" y="1001"/>
                      </a:lnTo>
                      <a:lnTo>
                        <a:pt x="801" y="1000"/>
                      </a:lnTo>
                      <a:lnTo>
                        <a:pt x="803" y="998"/>
                      </a:lnTo>
                      <a:lnTo>
                        <a:pt x="805" y="998"/>
                      </a:lnTo>
                      <a:lnTo>
                        <a:pt x="807" y="994"/>
                      </a:lnTo>
                      <a:lnTo>
                        <a:pt x="809" y="986"/>
                      </a:lnTo>
                      <a:lnTo>
                        <a:pt x="809" y="981"/>
                      </a:lnTo>
                      <a:lnTo>
                        <a:pt x="807" y="975"/>
                      </a:lnTo>
                      <a:lnTo>
                        <a:pt x="807" y="971"/>
                      </a:lnTo>
                      <a:lnTo>
                        <a:pt x="803" y="969"/>
                      </a:lnTo>
                      <a:lnTo>
                        <a:pt x="801" y="971"/>
                      </a:lnTo>
                      <a:lnTo>
                        <a:pt x="797" y="973"/>
                      </a:lnTo>
                      <a:lnTo>
                        <a:pt x="791" y="973"/>
                      </a:lnTo>
                      <a:lnTo>
                        <a:pt x="789" y="973"/>
                      </a:lnTo>
                      <a:lnTo>
                        <a:pt x="787" y="971"/>
                      </a:lnTo>
                      <a:lnTo>
                        <a:pt x="789" y="966"/>
                      </a:lnTo>
                      <a:lnTo>
                        <a:pt x="791" y="958"/>
                      </a:lnTo>
                      <a:lnTo>
                        <a:pt x="795" y="956"/>
                      </a:lnTo>
                      <a:lnTo>
                        <a:pt x="799" y="956"/>
                      </a:lnTo>
                      <a:lnTo>
                        <a:pt x="809" y="958"/>
                      </a:lnTo>
                      <a:lnTo>
                        <a:pt x="813" y="956"/>
                      </a:lnTo>
                      <a:lnTo>
                        <a:pt x="815" y="954"/>
                      </a:lnTo>
                      <a:lnTo>
                        <a:pt x="817" y="950"/>
                      </a:lnTo>
                      <a:lnTo>
                        <a:pt x="817" y="943"/>
                      </a:lnTo>
                      <a:lnTo>
                        <a:pt x="819" y="939"/>
                      </a:lnTo>
                      <a:lnTo>
                        <a:pt x="819" y="935"/>
                      </a:lnTo>
                      <a:lnTo>
                        <a:pt x="819" y="933"/>
                      </a:lnTo>
                      <a:lnTo>
                        <a:pt x="817" y="932"/>
                      </a:lnTo>
                      <a:lnTo>
                        <a:pt x="813" y="928"/>
                      </a:lnTo>
                      <a:lnTo>
                        <a:pt x="813" y="926"/>
                      </a:lnTo>
                      <a:lnTo>
                        <a:pt x="813" y="922"/>
                      </a:lnTo>
                      <a:lnTo>
                        <a:pt x="805" y="920"/>
                      </a:lnTo>
                      <a:lnTo>
                        <a:pt x="801" y="918"/>
                      </a:lnTo>
                      <a:lnTo>
                        <a:pt x="797" y="916"/>
                      </a:lnTo>
                      <a:lnTo>
                        <a:pt x="797" y="915"/>
                      </a:lnTo>
                      <a:lnTo>
                        <a:pt x="797" y="913"/>
                      </a:lnTo>
                      <a:lnTo>
                        <a:pt x="799" y="911"/>
                      </a:lnTo>
                      <a:lnTo>
                        <a:pt x="805" y="911"/>
                      </a:lnTo>
                      <a:lnTo>
                        <a:pt x="819" y="913"/>
                      </a:lnTo>
                      <a:lnTo>
                        <a:pt x="832" y="913"/>
                      </a:lnTo>
                      <a:lnTo>
                        <a:pt x="836" y="913"/>
                      </a:lnTo>
                      <a:lnTo>
                        <a:pt x="840" y="909"/>
                      </a:lnTo>
                      <a:lnTo>
                        <a:pt x="842" y="905"/>
                      </a:lnTo>
                      <a:lnTo>
                        <a:pt x="842" y="898"/>
                      </a:lnTo>
                      <a:lnTo>
                        <a:pt x="840" y="898"/>
                      </a:lnTo>
                      <a:lnTo>
                        <a:pt x="836" y="901"/>
                      </a:lnTo>
                      <a:lnTo>
                        <a:pt x="834" y="901"/>
                      </a:lnTo>
                      <a:lnTo>
                        <a:pt x="832" y="901"/>
                      </a:lnTo>
                      <a:lnTo>
                        <a:pt x="832" y="899"/>
                      </a:lnTo>
                      <a:lnTo>
                        <a:pt x="832" y="894"/>
                      </a:lnTo>
                      <a:lnTo>
                        <a:pt x="832" y="888"/>
                      </a:lnTo>
                      <a:lnTo>
                        <a:pt x="834" y="886"/>
                      </a:lnTo>
                      <a:lnTo>
                        <a:pt x="836" y="884"/>
                      </a:lnTo>
                      <a:lnTo>
                        <a:pt x="838" y="884"/>
                      </a:lnTo>
                      <a:lnTo>
                        <a:pt x="842" y="884"/>
                      </a:lnTo>
                      <a:lnTo>
                        <a:pt x="846" y="884"/>
                      </a:lnTo>
                      <a:lnTo>
                        <a:pt x="848" y="884"/>
                      </a:lnTo>
                      <a:lnTo>
                        <a:pt x="850" y="882"/>
                      </a:lnTo>
                      <a:lnTo>
                        <a:pt x="852" y="877"/>
                      </a:lnTo>
                      <a:lnTo>
                        <a:pt x="858" y="879"/>
                      </a:lnTo>
                      <a:lnTo>
                        <a:pt x="860" y="879"/>
                      </a:lnTo>
                      <a:lnTo>
                        <a:pt x="862" y="879"/>
                      </a:lnTo>
                      <a:lnTo>
                        <a:pt x="864" y="877"/>
                      </a:lnTo>
                      <a:lnTo>
                        <a:pt x="864" y="873"/>
                      </a:lnTo>
                      <a:lnTo>
                        <a:pt x="864" y="869"/>
                      </a:lnTo>
                      <a:lnTo>
                        <a:pt x="864" y="865"/>
                      </a:lnTo>
                      <a:lnTo>
                        <a:pt x="860" y="858"/>
                      </a:lnTo>
                      <a:lnTo>
                        <a:pt x="860" y="854"/>
                      </a:lnTo>
                      <a:lnTo>
                        <a:pt x="864" y="854"/>
                      </a:lnTo>
                      <a:lnTo>
                        <a:pt x="868" y="854"/>
                      </a:lnTo>
                      <a:lnTo>
                        <a:pt x="872" y="856"/>
                      </a:lnTo>
                      <a:lnTo>
                        <a:pt x="879" y="862"/>
                      </a:lnTo>
                      <a:lnTo>
                        <a:pt x="881" y="863"/>
                      </a:lnTo>
                      <a:lnTo>
                        <a:pt x="885" y="865"/>
                      </a:lnTo>
                      <a:lnTo>
                        <a:pt x="887" y="865"/>
                      </a:lnTo>
                      <a:lnTo>
                        <a:pt x="889" y="862"/>
                      </a:lnTo>
                      <a:lnTo>
                        <a:pt x="891" y="854"/>
                      </a:lnTo>
                      <a:lnTo>
                        <a:pt x="891" y="850"/>
                      </a:lnTo>
                      <a:lnTo>
                        <a:pt x="891" y="846"/>
                      </a:lnTo>
                      <a:lnTo>
                        <a:pt x="889" y="845"/>
                      </a:lnTo>
                      <a:lnTo>
                        <a:pt x="887" y="843"/>
                      </a:lnTo>
                      <a:lnTo>
                        <a:pt x="885" y="843"/>
                      </a:lnTo>
                      <a:lnTo>
                        <a:pt x="881" y="841"/>
                      </a:lnTo>
                      <a:lnTo>
                        <a:pt x="879" y="841"/>
                      </a:lnTo>
                      <a:lnTo>
                        <a:pt x="879" y="837"/>
                      </a:lnTo>
                      <a:lnTo>
                        <a:pt x="881" y="828"/>
                      </a:lnTo>
                      <a:lnTo>
                        <a:pt x="881" y="822"/>
                      </a:lnTo>
                      <a:lnTo>
                        <a:pt x="883" y="820"/>
                      </a:lnTo>
                      <a:lnTo>
                        <a:pt x="885" y="822"/>
                      </a:lnTo>
                      <a:lnTo>
                        <a:pt x="885" y="826"/>
                      </a:lnTo>
                      <a:lnTo>
                        <a:pt x="891" y="829"/>
                      </a:lnTo>
                      <a:lnTo>
                        <a:pt x="897" y="831"/>
                      </a:lnTo>
                      <a:lnTo>
                        <a:pt x="901" y="831"/>
                      </a:lnTo>
                      <a:lnTo>
                        <a:pt x="903" y="829"/>
                      </a:lnTo>
                      <a:lnTo>
                        <a:pt x="903" y="828"/>
                      </a:lnTo>
                      <a:lnTo>
                        <a:pt x="903" y="824"/>
                      </a:lnTo>
                      <a:lnTo>
                        <a:pt x="911" y="822"/>
                      </a:lnTo>
                      <a:lnTo>
                        <a:pt x="917" y="822"/>
                      </a:lnTo>
                      <a:lnTo>
                        <a:pt x="920" y="822"/>
                      </a:lnTo>
                      <a:lnTo>
                        <a:pt x="920" y="820"/>
                      </a:lnTo>
                      <a:lnTo>
                        <a:pt x="920" y="818"/>
                      </a:lnTo>
                      <a:lnTo>
                        <a:pt x="920" y="820"/>
                      </a:lnTo>
                      <a:lnTo>
                        <a:pt x="920" y="828"/>
                      </a:lnTo>
                      <a:lnTo>
                        <a:pt x="920" y="829"/>
                      </a:lnTo>
                      <a:lnTo>
                        <a:pt x="922" y="831"/>
                      </a:lnTo>
                      <a:lnTo>
                        <a:pt x="924" y="833"/>
                      </a:lnTo>
                      <a:lnTo>
                        <a:pt x="926" y="833"/>
                      </a:lnTo>
                      <a:lnTo>
                        <a:pt x="932" y="831"/>
                      </a:lnTo>
                      <a:lnTo>
                        <a:pt x="942" y="824"/>
                      </a:lnTo>
                      <a:lnTo>
                        <a:pt x="950" y="820"/>
                      </a:lnTo>
                      <a:lnTo>
                        <a:pt x="952" y="818"/>
                      </a:lnTo>
                      <a:lnTo>
                        <a:pt x="954" y="820"/>
                      </a:lnTo>
                      <a:lnTo>
                        <a:pt x="952" y="824"/>
                      </a:lnTo>
                      <a:lnTo>
                        <a:pt x="944" y="831"/>
                      </a:lnTo>
                      <a:lnTo>
                        <a:pt x="932" y="841"/>
                      </a:lnTo>
                      <a:lnTo>
                        <a:pt x="919" y="850"/>
                      </a:lnTo>
                      <a:lnTo>
                        <a:pt x="911" y="854"/>
                      </a:lnTo>
                      <a:lnTo>
                        <a:pt x="907" y="854"/>
                      </a:lnTo>
                      <a:lnTo>
                        <a:pt x="907" y="856"/>
                      </a:lnTo>
                      <a:lnTo>
                        <a:pt x="909" y="856"/>
                      </a:lnTo>
                      <a:lnTo>
                        <a:pt x="915" y="856"/>
                      </a:lnTo>
                      <a:lnTo>
                        <a:pt x="920" y="856"/>
                      </a:lnTo>
                      <a:lnTo>
                        <a:pt x="928" y="852"/>
                      </a:lnTo>
                      <a:lnTo>
                        <a:pt x="938" y="848"/>
                      </a:lnTo>
                      <a:lnTo>
                        <a:pt x="948" y="839"/>
                      </a:lnTo>
                      <a:lnTo>
                        <a:pt x="975" y="820"/>
                      </a:lnTo>
                      <a:lnTo>
                        <a:pt x="999" y="803"/>
                      </a:lnTo>
                      <a:lnTo>
                        <a:pt x="1012" y="792"/>
                      </a:lnTo>
                      <a:lnTo>
                        <a:pt x="1012" y="790"/>
                      </a:lnTo>
                      <a:lnTo>
                        <a:pt x="1012" y="788"/>
                      </a:lnTo>
                      <a:lnTo>
                        <a:pt x="1011" y="788"/>
                      </a:lnTo>
                      <a:lnTo>
                        <a:pt x="1007" y="788"/>
                      </a:lnTo>
                      <a:lnTo>
                        <a:pt x="1007" y="786"/>
                      </a:lnTo>
                      <a:lnTo>
                        <a:pt x="1005" y="784"/>
                      </a:lnTo>
                      <a:lnTo>
                        <a:pt x="1005" y="782"/>
                      </a:lnTo>
                      <a:lnTo>
                        <a:pt x="1007" y="780"/>
                      </a:lnTo>
                      <a:lnTo>
                        <a:pt x="1009" y="777"/>
                      </a:lnTo>
                      <a:lnTo>
                        <a:pt x="1012" y="775"/>
                      </a:lnTo>
                      <a:lnTo>
                        <a:pt x="1016" y="771"/>
                      </a:lnTo>
                      <a:lnTo>
                        <a:pt x="1022" y="769"/>
                      </a:lnTo>
                      <a:lnTo>
                        <a:pt x="1028" y="767"/>
                      </a:lnTo>
                      <a:lnTo>
                        <a:pt x="1030" y="765"/>
                      </a:lnTo>
                      <a:lnTo>
                        <a:pt x="1032" y="763"/>
                      </a:lnTo>
                      <a:lnTo>
                        <a:pt x="1032" y="761"/>
                      </a:lnTo>
                      <a:lnTo>
                        <a:pt x="1032" y="760"/>
                      </a:lnTo>
                      <a:lnTo>
                        <a:pt x="1030" y="758"/>
                      </a:lnTo>
                      <a:lnTo>
                        <a:pt x="1028" y="758"/>
                      </a:lnTo>
                      <a:lnTo>
                        <a:pt x="1026" y="756"/>
                      </a:lnTo>
                      <a:lnTo>
                        <a:pt x="1026" y="752"/>
                      </a:lnTo>
                      <a:lnTo>
                        <a:pt x="1028" y="748"/>
                      </a:lnTo>
                      <a:lnTo>
                        <a:pt x="1024" y="741"/>
                      </a:lnTo>
                      <a:lnTo>
                        <a:pt x="1022" y="731"/>
                      </a:lnTo>
                      <a:lnTo>
                        <a:pt x="1022" y="725"/>
                      </a:lnTo>
                      <a:lnTo>
                        <a:pt x="1024" y="720"/>
                      </a:lnTo>
                      <a:lnTo>
                        <a:pt x="1030" y="720"/>
                      </a:lnTo>
                      <a:lnTo>
                        <a:pt x="1036" y="718"/>
                      </a:lnTo>
                      <a:lnTo>
                        <a:pt x="1048" y="712"/>
                      </a:lnTo>
                      <a:lnTo>
                        <a:pt x="1054" y="710"/>
                      </a:lnTo>
                      <a:lnTo>
                        <a:pt x="1056" y="708"/>
                      </a:lnTo>
                      <a:lnTo>
                        <a:pt x="1058" y="708"/>
                      </a:lnTo>
                      <a:lnTo>
                        <a:pt x="1058" y="710"/>
                      </a:lnTo>
                      <a:lnTo>
                        <a:pt x="1058" y="714"/>
                      </a:lnTo>
                      <a:lnTo>
                        <a:pt x="1056" y="720"/>
                      </a:lnTo>
                      <a:lnTo>
                        <a:pt x="1052" y="724"/>
                      </a:lnTo>
                      <a:lnTo>
                        <a:pt x="1046" y="731"/>
                      </a:lnTo>
                      <a:lnTo>
                        <a:pt x="1046" y="735"/>
                      </a:lnTo>
                      <a:lnTo>
                        <a:pt x="1046" y="737"/>
                      </a:lnTo>
                      <a:lnTo>
                        <a:pt x="1048" y="739"/>
                      </a:lnTo>
                      <a:lnTo>
                        <a:pt x="1056" y="739"/>
                      </a:lnTo>
                      <a:lnTo>
                        <a:pt x="1065" y="737"/>
                      </a:lnTo>
                      <a:lnTo>
                        <a:pt x="1067" y="737"/>
                      </a:lnTo>
                      <a:lnTo>
                        <a:pt x="1063" y="741"/>
                      </a:lnTo>
                      <a:lnTo>
                        <a:pt x="1059" y="744"/>
                      </a:lnTo>
                      <a:lnTo>
                        <a:pt x="1058" y="748"/>
                      </a:lnTo>
                      <a:lnTo>
                        <a:pt x="1052" y="756"/>
                      </a:lnTo>
                      <a:lnTo>
                        <a:pt x="1046" y="761"/>
                      </a:lnTo>
                      <a:lnTo>
                        <a:pt x="1046" y="763"/>
                      </a:lnTo>
                      <a:lnTo>
                        <a:pt x="1048" y="763"/>
                      </a:lnTo>
                      <a:lnTo>
                        <a:pt x="1058" y="758"/>
                      </a:lnTo>
                      <a:lnTo>
                        <a:pt x="1069" y="750"/>
                      </a:lnTo>
                      <a:lnTo>
                        <a:pt x="1077" y="744"/>
                      </a:lnTo>
                      <a:lnTo>
                        <a:pt x="1081" y="739"/>
                      </a:lnTo>
                      <a:lnTo>
                        <a:pt x="1085" y="735"/>
                      </a:lnTo>
                      <a:lnTo>
                        <a:pt x="1087" y="731"/>
                      </a:lnTo>
                      <a:lnTo>
                        <a:pt x="1093" y="727"/>
                      </a:lnTo>
                      <a:lnTo>
                        <a:pt x="1099" y="724"/>
                      </a:lnTo>
                      <a:lnTo>
                        <a:pt x="1106" y="722"/>
                      </a:lnTo>
                      <a:lnTo>
                        <a:pt x="1110" y="722"/>
                      </a:lnTo>
                      <a:lnTo>
                        <a:pt x="1112" y="722"/>
                      </a:lnTo>
                      <a:lnTo>
                        <a:pt x="1120" y="722"/>
                      </a:lnTo>
                      <a:lnTo>
                        <a:pt x="1126" y="720"/>
                      </a:lnTo>
                      <a:close/>
                    </a:path>
                  </a:pathLst>
                </a:custGeom>
                <a:solidFill>
                  <a:schemeClr val="bg1">
                    <a:lumMod val="65000"/>
                  </a:schemeClr>
                </a:solidFill>
                <a:ln w="9525">
                  <a:solidFill>
                    <a:schemeClr val="tx1"/>
                  </a:solidFill>
                  <a:round/>
                  <a:headEnd/>
                  <a:tailEnd/>
                </a:ln>
                <a:effectLst/>
              </p:spPr>
              <p:txBody>
                <a:bodyPr/>
                <a:lstStyle/>
                <a:p>
                  <a:pPr eaLnBrk="1" hangingPunct="1">
                    <a:defRPr/>
                  </a:pPr>
                  <a:endParaRPr lang="en-US" dirty="0">
                    <a:solidFill>
                      <a:srgbClr val="000000"/>
                    </a:solidFill>
                  </a:endParaRPr>
                </a:p>
              </p:txBody>
            </p:sp>
            <p:sp>
              <p:nvSpPr>
                <p:cNvPr id="159" name="5-Point Star 158"/>
                <p:cNvSpPr/>
                <p:nvPr/>
              </p:nvSpPr>
              <p:spPr>
                <a:xfrm>
                  <a:off x="4122526" y="5510503"/>
                  <a:ext cx="152939" cy="151457"/>
                </a:xfrm>
                <a:prstGeom prst="star5">
                  <a:avLst/>
                </a:prstGeom>
                <a:solidFill>
                  <a:srgbClr val="C00000"/>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0" name="5-Point Star 159"/>
                <p:cNvSpPr/>
                <p:nvPr/>
              </p:nvSpPr>
              <p:spPr>
                <a:xfrm>
                  <a:off x="4003186" y="5176026"/>
                  <a:ext cx="151239" cy="153283"/>
                </a:xfrm>
                <a:prstGeom prst="star5">
                  <a:avLst/>
                </a:prstGeom>
                <a:solidFill>
                  <a:srgbClr val="C00000"/>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81" name="5-Point Star 180"/>
                <p:cNvSpPr/>
                <p:nvPr/>
              </p:nvSpPr>
              <p:spPr>
                <a:xfrm>
                  <a:off x="4067275" y="5088710"/>
                  <a:ext cx="152939" cy="153283"/>
                </a:xfrm>
                <a:prstGeom prst="star5">
                  <a:avLst/>
                </a:prstGeom>
                <a:solidFill>
                  <a:srgbClr val="00B050"/>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21532" name="TextBox 165"/>
              <p:cNvSpPr txBox="1">
                <a:spLocks noChangeArrowheads="1"/>
              </p:cNvSpPr>
              <p:nvPr/>
            </p:nvSpPr>
            <p:spPr bwMode="auto">
              <a:xfrm>
                <a:off x="3657600" y="4800600"/>
                <a:ext cx="315760" cy="229064"/>
              </a:xfrm>
              <a:prstGeom prst="rect">
                <a:avLst/>
              </a:prstGeom>
              <a:noFill/>
              <a:ln w="9525">
                <a:noFill/>
                <a:miter lim="800000"/>
                <a:headEnd/>
                <a:tailEnd/>
              </a:ln>
            </p:spPr>
            <p:txBody>
              <a:bodyPr wrap="none">
                <a:spAutoFit/>
              </a:bodyPr>
              <a:lstStyle/>
              <a:p>
                <a:pPr eaLnBrk="1" hangingPunct="1"/>
                <a:r>
                  <a:rPr lang="en-US" altLang="en-US" sz="1200" b="1" dirty="0" smtClean="0">
                    <a:solidFill>
                      <a:srgbClr val="000000"/>
                    </a:solidFill>
                  </a:rPr>
                  <a:t>TX</a:t>
                </a:r>
                <a:endParaRPr lang="en-US" altLang="en-US" sz="1200" b="1" dirty="0">
                  <a:solidFill>
                    <a:srgbClr val="000000"/>
                  </a:solidFill>
                </a:endParaRPr>
              </a:p>
            </p:txBody>
          </p:sp>
        </p:grpSp>
        <p:cxnSp>
          <p:nvCxnSpPr>
            <p:cNvPr id="248" name="Straight Arrow Connector 247"/>
            <p:cNvCxnSpPr>
              <a:endCxn id="160" idx="1"/>
            </p:cNvCxnSpPr>
            <p:nvPr/>
          </p:nvCxnSpPr>
          <p:spPr>
            <a:xfrm flipV="1">
              <a:off x="3432007" y="3611962"/>
              <a:ext cx="1290467" cy="70999"/>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cxnSp>
          <p:nvCxnSpPr>
            <p:cNvPr id="250" name="Straight Arrow Connector 249"/>
            <p:cNvCxnSpPr>
              <a:stCxn id="21517" idx="3"/>
              <a:endCxn id="181" idx="1"/>
            </p:cNvCxnSpPr>
            <p:nvPr/>
          </p:nvCxnSpPr>
          <p:spPr>
            <a:xfrm>
              <a:off x="3099192" y="3342064"/>
              <a:ext cx="1683153" cy="193937"/>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cxnSp>
          <p:nvCxnSpPr>
            <p:cNvPr id="254" name="Straight Arrow Connector 253"/>
            <p:cNvCxnSpPr>
              <a:stCxn id="21520" idx="1"/>
            </p:cNvCxnSpPr>
            <p:nvPr/>
          </p:nvCxnSpPr>
          <p:spPr>
            <a:xfrm flipH="1">
              <a:off x="5086670" y="3415675"/>
              <a:ext cx="1976419" cy="568093"/>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grpSp>
      <p:pic>
        <p:nvPicPr>
          <p:cNvPr id="2" name="Picture 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1470" r="28818"/>
          <a:stretch/>
        </p:blipFill>
        <p:spPr>
          <a:xfrm>
            <a:off x="1714737" y="3434434"/>
            <a:ext cx="389757" cy="583552"/>
          </a:xfrm>
          <a:prstGeom prst="rect">
            <a:avLst/>
          </a:prstGeom>
        </p:spPr>
      </p:pic>
      <p:sp>
        <p:nvSpPr>
          <p:cNvPr id="66" name="Title 3"/>
          <p:cNvSpPr>
            <a:spLocks noGrp="1"/>
          </p:cNvSpPr>
          <p:nvPr>
            <p:ph type="ctrTitle"/>
          </p:nvPr>
        </p:nvSpPr>
        <p:spPr>
          <a:xfrm>
            <a:off x="-82542" y="425179"/>
            <a:ext cx="9144000" cy="1470025"/>
          </a:xfrm>
          <a:prstGeom prst="rect">
            <a:avLst/>
          </a:prstGeom>
        </p:spPr>
        <p:txBody>
          <a:bodyPr/>
          <a:lstStyle/>
          <a:p>
            <a:pPr>
              <a:defRPr/>
            </a:pPr>
            <a:r>
              <a:rPr lang="en-US" sz="4800" dirty="0" smtClean="0">
                <a:effectLst>
                  <a:outerShdw blurRad="38100" dist="38100" dir="2700000" algn="tl">
                    <a:srgbClr val="C0C0C0"/>
                  </a:outerShdw>
                </a:effectLst>
                <a:cs typeface="Arial" pitchFamily="34" charset="0"/>
              </a:rPr>
              <a:t>980</a:t>
            </a:r>
            <a:r>
              <a:rPr lang="en-US" sz="4800" baseline="30000" dirty="0" smtClean="0">
                <a:effectLst>
                  <a:outerShdw blurRad="38100" dist="38100" dir="2700000" algn="tl">
                    <a:srgbClr val="C0C0C0"/>
                  </a:outerShdw>
                </a:effectLst>
                <a:cs typeface="Arial" pitchFamily="34" charset="0"/>
              </a:rPr>
              <a:t>th</a:t>
            </a:r>
            <a:r>
              <a:rPr lang="en-US" sz="4800" dirty="0" smtClean="0">
                <a:effectLst>
                  <a:outerShdw blurRad="38100" dist="38100" dir="2700000" algn="tl">
                    <a:srgbClr val="C0C0C0"/>
                  </a:outerShdw>
                </a:effectLst>
                <a:cs typeface="Arial" pitchFamily="34" charset="0"/>
              </a:rPr>
              <a:t> Engineer Battalion</a:t>
            </a:r>
            <a:br>
              <a:rPr lang="en-US" sz="4800" dirty="0" smtClean="0">
                <a:effectLst>
                  <a:outerShdw blurRad="38100" dist="38100" dir="2700000" algn="tl">
                    <a:srgbClr val="C0C0C0"/>
                  </a:outerShdw>
                </a:effectLst>
                <a:cs typeface="Arial" pitchFamily="34" charset="0"/>
              </a:rPr>
            </a:br>
            <a:r>
              <a:rPr lang="en-US" sz="2400" dirty="0" smtClean="0">
                <a:effectLst>
                  <a:outerShdw blurRad="38100" dist="38100" dir="2700000" algn="tl">
                    <a:srgbClr val="C0C0C0"/>
                  </a:outerShdw>
                </a:effectLst>
                <a:cs typeface="Arial" pitchFamily="34" charset="0"/>
              </a:rPr>
              <a:t>LTC Jeffrey Hartsell</a:t>
            </a:r>
            <a:br>
              <a:rPr lang="en-US" sz="2400" dirty="0" smtClean="0">
                <a:effectLst>
                  <a:outerShdw blurRad="38100" dist="38100" dir="2700000" algn="tl">
                    <a:srgbClr val="C0C0C0"/>
                  </a:outerShdw>
                </a:effectLst>
                <a:cs typeface="Arial" pitchFamily="34" charset="0"/>
              </a:rPr>
            </a:br>
            <a:r>
              <a:rPr lang="en-US" sz="2400" dirty="0" smtClean="0">
                <a:effectLst>
                  <a:outerShdw blurRad="38100" dist="38100" dir="2700000" algn="tl">
                    <a:srgbClr val="C0C0C0"/>
                  </a:outerShdw>
                </a:effectLst>
                <a:cs typeface="Arial" pitchFamily="34" charset="0"/>
              </a:rPr>
              <a:t>CSM Thomas Champion </a:t>
            </a:r>
            <a:endParaRPr lang="en-US" sz="4800" dirty="0">
              <a:effectLst>
                <a:outerShdw blurRad="38100" dist="38100" dir="2700000" algn="tl">
                  <a:srgbClr val="C0C0C0"/>
                </a:outerShdw>
              </a:effectLst>
              <a:cs typeface="Arial" pitchFamily="34" charset="0"/>
            </a:endParaRPr>
          </a:p>
        </p:txBody>
      </p:sp>
      <p:sp>
        <p:nvSpPr>
          <p:cNvPr id="68" name="Rectangle 46"/>
          <p:cNvSpPr>
            <a:spLocks noChangeArrowheads="1"/>
          </p:cNvSpPr>
          <p:nvPr/>
        </p:nvSpPr>
        <p:spPr bwMode="auto">
          <a:xfrm>
            <a:off x="2117624" y="5291800"/>
            <a:ext cx="138819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b="1" i="1" dirty="0" smtClean="0">
                <a:solidFill>
                  <a:srgbClr val="000000"/>
                </a:solidFill>
              </a:rPr>
              <a:t>FCS 980 EN CO </a:t>
            </a:r>
            <a:endParaRPr lang="en-US" altLang="en-US" sz="1000" b="1" i="1" dirty="0">
              <a:solidFill>
                <a:srgbClr val="000000"/>
              </a:solidFill>
            </a:endParaRPr>
          </a:p>
          <a:p>
            <a:pPr algn="ctr" eaLnBrk="1" hangingPunct="1"/>
            <a:r>
              <a:rPr lang="en-US" altLang="en-US" sz="1000" b="1" i="1" dirty="0" smtClean="0">
                <a:solidFill>
                  <a:srgbClr val="000000"/>
                </a:solidFill>
              </a:rPr>
              <a:t>WS5NA0</a:t>
            </a:r>
          </a:p>
          <a:p>
            <a:pPr algn="ctr" eaLnBrk="1" hangingPunct="1"/>
            <a:r>
              <a:rPr lang="en-US" altLang="en-US" sz="1000" b="1" i="1" dirty="0">
                <a:solidFill>
                  <a:srgbClr val="000000"/>
                </a:solidFill>
              </a:rPr>
              <a:t>AUSTIN, </a:t>
            </a:r>
            <a:r>
              <a:rPr lang="en-US" altLang="en-US" sz="1000" b="1" i="1" dirty="0" smtClean="0">
                <a:solidFill>
                  <a:srgbClr val="000000"/>
                </a:solidFill>
              </a:rPr>
              <a:t>TX</a:t>
            </a:r>
            <a:endParaRPr lang="en-US" altLang="en-US" sz="1000" b="1" i="1" dirty="0">
              <a:solidFill>
                <a:srgbClr val="000000"/>
              </a:solidFill>
            </a:endParaRPr>
          </a:p>
        </p:txBody>
      </p:sp>
      <p:cxnSp>
        <p:nvCxnSpPr>
          <p:cNvPr id="70" name="Straight Arrow Connector 69"/>
          <p:cNvCxnSpPr/>
          <p:nvPr/>
        </p:nvCxnSpPr>
        <p:spPr bwMode="auto">
          <a:xfrm flipV="1">
            <a:off x="3499016" y="4716209"/>
            <a:ext cx="787393" cy="575591"/>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71" name="Rectangle 46"/>
          <p:cNvSpPr>
            <a:spLocks noChangeArrowheads="1"/>
          </p:cNvSpPr>
          <p:nvPr/>
        </p:nvSpPr>
        <p:spPr bwMode="auto">
          <a:xfrm>
            <a:off x="5239329" y="2392518"/>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302 </a:t>
            </a:r>
            <a:r>
              <a:rPr lang="en-US" altLang="en-US" sz="1000" dirty="0">
                <a:solidFill>
                  <a:srgbClr val="000000"/>
                </a:solidFill>
              </a:rPr>
              <a:t>EN </a:t>
            </a:r>
            <a:r>
              <a:rPr lang="en-US" altLang="en-US" sz="1000" dirty="0" smtClean="0">
                <a:solidFill>
                  <a:srgbClr val="000000"/>
                </a:solidFill>
              </a:rPr>
              <a:t>CO (V)</a:t>
            </a:r>
            <a:endParaRPr lang="en-US" altLang="en-US" sz="1000" dirty="0">
              <a:solidFill>
                <a:srgbClr val="000000"/>
              </a:solidFill>
            </a:endParaRPr>
          </a:p>
          <a:p>
            <a:pPr algn="ctr" eaLnBrk="1" hangingPunct="1"/>
            <a:r>
              <a:rPr lang="en-US" altLang="en-US" sz="1000" dirty="0" smtClean="0">
                <a:solidFill>
                  <a:srgbClr val="000000"/>
                </a:solidFill>
              </a:rPr>
              <a:t>WTGDAA</a:t>
            </a:r>
            <a:endParaRPr lang="en-US" altLang="en-US" sz="1000" dirty="0">
              <a:solidFill>
                <a:srgbClr val="000000"/>
              </a:solidFill>
            </a:endParaRPr>
          </a:p>
          <a:p>
            <a:pPr algn="ctr" eaLnBrk="1" hangingPunct="1"/>
            <a:r>
              <a:rPr lang="en-US" altLang="en-US" sz="1000" dirty="0" smtClean="0">
                <a:solidFill>
                  <a:srgbClr val="000000"/>
                </a:solidFill>
              </a:rPr>
              <a:t>SAN ANTONIO, TX</a:t>
            </a:r>
            <a:endParaRPr lang="en-US" altLang="en-US" sz="1000" dirty="0">
              <a:solidFill>
                <a:srgbClr val="000000"/>
              </a:solidFill>
            </a:endParaRPr>
          </a:p>
        </p:txBody>
      </p:sp>
      <p:cxnSp>
        <p:nvCxnSpPr>
          <p:cNvPr id="72" name="Straight Arrow Connector 71"/>
          <p:cNvCxnSpPr>
            <a:stCxn id="71" idx="1"/>
          </p:cNvCxnSpPr>
          <p:nvPr/>
        </p:nvCxnSpPr>
        <p:spPr bwMode="auto">
          <a:xfrm flipH="1">
            <a:off x="4540009" y="2669517"/>
            <a:ext cx="699320" cy="2193693"/>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76" name="Rectangle 46"/>
          <p:cNvSpPr>
            <a:spLocks noChangeArrowheads="1"/>
          </p:cNvSpPr>
          <p:nvPr/>
        </p:nvSpPr>
        <p:spPr bwMode="auto">
          <a:xfrm>
            <a:off x="7022928" y="3440126"/>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312 </a:t>
            </a:r>
            <a:r>
              <a:rPr lang="en-US" altLang="en-US" sz="1000" dirty="0">
                <a:solidFill>
                  <a:srgbClr val="000000"/>
                </a:solidFill>
              </a:rPr>
              <a:t>EN </a:t>
            </a:r>
            <a:r>
              <a:rPr lang="en-US" altLang="en-US" sz="1000" dirty="0" smtClean="0">
                <a:solidFill>
                  <a:srgbClr val="000000"/>
                </a:solidFill>
              </a:rPr>
              <a:t>DET (C)</a:t>
            </a:r>
            <a:endParaRPr lang="en-US" altLang="en-US" sz="1000" dirty="0">
              <a:solidFill>
                <a:srgbClr val="000000"/>
              </a:solidFill>
            </a:endParaRPr>
          </a:p>
          <a:p>
            <a:pPr algn="ctr" eaLnBrk="1" hangingPunct="1"/>
            <a:r>
              <a:rPr lang="en-US" altLang="en-US" sz="1000" dirty="0" smtClean="0">
                <a:solidFill>
                  <a:srgbClr val="000000"/>
                </a:solidFill>
              </a:rPr>
              <a:t>WQ51AA</a:t>
            </a:r>
            <a:endParaRPr lang="en-US" altLang="en-US" sz="1000" dirty="0">
              <a:solidFill>
                <a:srgbClr val="000000"/>
              </a:solidFill>
            </a:endParaRPr>
          </a:p>
          <a:p>
            <a:pPr algn="ctr" eaLnBrk="1" hangingPunct="1"/>
            <a:r>
              <a:rPr lang="en-US" altLang="en-US" sz="1000" dirty="0" smtClean="0">
                <a:solidFill>
                  <a:srgbClr val="000000"/>
                </a:solidFill>
              </a:rPr>
              <a:t>SAN ANTONIO, TX</a:t>
            </a:r>
            <a:endParaRPr lang="en-US" altLang="en-US" sz="1000" dirty="0">
              <a:solidFill>
                <a:srgbClr val="000000"/>
              </a:solidFill>
            </a:endParaRPr>
          </a:p>
        </p:txBody>
      </p:sp>
      <p:cxnSp>
        <p:nvCxnSpPr>
          <p:cNvPr id="77" name="Straight Arrow Connector 76"/>
          <p:cNvCxnSpPr>
            <a:stCxn id="76" idx="1"/>
          </p:cNvCxnSpPr>
          <p:nvPr/>
        </p:nvCxnSpPr>
        <p:spPr bwMode="auto">
          <a:xfrm flipH="1">
            <a:off x="4632972" y="3717125"/>
            <a:ext cx="2389956" cy="1320052"/>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81" name="Rectangle 46"/>
          <p:cNvSpPr>
            <a:spLocks noChangeArrowheads="1"/>
          </p:cNvSpPr>
          <p:nvPr/>
        </p:nvSpPr>
        <p:spPr bwMode="auto">
          <a:xfrm>
            <a:off x="6916246" y="2807978"/>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121 CH DET</a:t>
            </a:r>
            <a:endParaRPr lang="en-US" altLang="en-US" sz="1000" dirty="0">
              <a:solidFill>
                <a:srgbClr val="000000"/>
              </a:solidFill>
            </a:endParaRPr>
          </a:p>
          <a:p>
            <a:pPr algn="ctr" eaLnBrk="1" hangingPunct="1"/>
            <a:r>
              <a:rPr lang="en-US" altLang="en-US" sz="1000" dirty="0" smtClean="0">
                <a:solidFill>
                  <a:srgbClr val="000000"/>
                </a:solidFill>
              </a:rPr>
              <a:t>WZTYAA</a:t>
            </a:r>
            <a:endParaRPr lang="en-US" altLang="en-US" sz="1000" dirty="0">
              <a:solidFill>
                <a:srgbClr val="000000"/>
              </a:solidFill>
            </a:endParaRPr>
          </a:p>
          <a:p>
            <a:pPr algn="ctr" eaLnBrk="1" hangingPunct="1"/>
            <a:r>
              <a:rPr lang="en-US" altLang="en-US" sz="1000" dirty="0" smtClean="0">
                <a:solidFill>
                  <a:srgbClr val="000000"/>
                </a:solidFill>
              </a:rPr>
              <a:t>SAN ANTONIO, TX</a:t>
            </a:r>
            <a:endParaRPr lang="en-US" altLang="en-US" sz="1000" dirty="0">
              <a:solidFill>
                <a:srgbClr val="000000"/>
              </a:solidFill>
            </a:endParaRPr>
          </a:p>
        </p:txBody>
      </p:sp>
      <p:cxnSp>
        <p:nvCxnSpPr>
          <p:cNvPr id="86" name="Straight Arrow Connector 85"/>
          <p:cNvCxnSpPr>
            <a:stCxn id="81" idx="1"/>
          </p:cNvCxnSpPr>
          <p:nvPr/>
        </p:nvCxnSpPr>
        <p:spPr bwMode="auto">
          <a:xfrm flipH="1">
            <a:off x="4579863" y="3084977"/>
            <a:ext cx="2336383" cy="1852792"/>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87" name="5-Point Star 86"/>
          <p:cNvSpPr/>
          <p:nvPr/>
        </p:nvSpPr>
        <p:spPr bwMode="auto">
          <a:xfrm>
            <a:off x="5242439" y="4870517"/>
            <a:ext cx="172773" cy="159334"/>
          </a:xfrm>
          <a:prstGeom prst="star5">
            <a:avLst/>
          </a:prstGeom>
          <a:solidFill>
            <a:srgbClr val="C00000"/>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3" name="Rectangle 46"/>
          <p:cNvSpPr>
            <a:spLocks noChangeArrowheads="1"/>
          </p:cNvSpPr>
          <p:nvPr/>
        </p:nvSpPr>
        <p:spPr bwMode="auto">
          <a:xfrm>
            <a:off x="7083916" y="4782245"/>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808 </a:t>
            </a:r>
            <a:r>
              <a:rPr lang="en-US" altLang="en-US" sz="1000" dirty="0">
                <a:solidFill>
                  <a:srgbClr val="000000"/>
                </a:solidFill>
              </a:rPr>
              <a:t>EN </a:t>
            </a:r>
            <a:r>
              <a:rPr lang="en-US" altLang="en-US" sz="1000" dirty="0" smtClean="0">
                <a:solidFill>
                  <a:srgbClr val="000000"/>
                </a:solidFill>
              </a:rPr>
              <a:t>CO (H)</a:t>
            </a:r>
            <a:endParaRPr lang="en-US" altLang="en-US" sz="1000" dirty="0">
              <a:solidFill>
                <a:srgbClr val="000000"/>
              </a:solidFill>
            </a:endParaRPr>
          </a:p>
          <a:p>
            <a:pPr algn="ctr" eaLnBrk="1" hangingPunct="1"/>
            <a:r>
              <a:rPr lang="en-US" altLang="en-US" sz="1000" dirty="0" smtClean="0">
                <a:solidFill>
                  <a:srgbClr val="000000"/>
                </a:solidFill>
              </a:rPr>
              <a:t>WS50AA</a:t>
            </a:r>
            <a:endParaRPr lang="en-US" altLang="en-US" sz="1000" dirty="0">
              <a:solidFill>
                <a:srgbClr val="000000"/>
              </a:solidFill>
            </a:endParaRPr>
          </a:p>
          <a:p>
            <a:pPr algn="ctr" eaLnBrk="1" hangingPunct="1"/>
            <a:r>
              <a:rPr lang="en-US" altLang="en-US" sz="1000" dirty="0" smtClean="0">
                <a:solidFill>
                  <a:srgbClr val="000000"/>
                </a:solidFill>
              </a:rPr>
              <a:t>HOUSTON, TX</a:t>
            </a:r>
            <a:endParaRPr lang="en-US" altLang="en-US" sz="1000" dirty="0">
              <a:solidFill>
                <a:srgbClr val="000000"/>
              </a:solidFill>
            </a:endParaRPr>
          </a:p>
        </p:txBody>
      </p:sp>
      <p:cxnSp>
        <p:nvCxnSpPr>
          <p:cNvPr id="94" name="Straight Arrow Connector 93"/>
          <p:cNvCxnSpPr>
            <a:stCxn id="93" idx="1"/>
          </p:cNvCxnSpPr>
          <p:nvPr/>
        </p:nvCxnSpPr>
        <p:spPr bwMode="auto">
          <a:xfrm flipH="1" flipV="1">
            <a:off x="5436295" y="4960419"/>
            <a:ext cx="1647621" cy="98825"/>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95" name="Rectangle 46"/>
          <p:cNvSpPr>
            <a:spLocks noChangeArrowheads="1"/>
          </p:cNvSpPr>
          <p:nvPr/>
        </p:nvSpPr>
        <p:spPr bwMode="auto">
          <a:xfrm>
            <a:off x="6826430" y="5956831"/>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451 </a:t>
            </a:r>
            <a:r>
              <a:rPr lang="en-US" altLang="en-US" sz="1000">
                <a:solidFill>
                  <a:srgbClr val="000000"/>
                </a:solidFill>
              </a:rPr>
              <a:t>EN </a:t>
            </a:r>
            <a:r>
              <a:rPr lang="en-US" altLang="en-US" sz="1000" smtClean="0">
                <a:solidFill>
                  <a:srgbClr val="000000"/>
                </a:solidFill>
              </a:rPr>
              <a:t>DET (AC)</a:t>
            </a:r>
            <a:endParaRPr lang="en-US" altLang="en-US" sz="1000" dirty="0">
              <a:solidFill>
                <a:srgbClr val="000000"/>
              </a:solidFill>
            </a:endParaRPr>
          </a:p>
          <a:p>
            <a:pPr algn="ctr" eaLnBrk="1" hangingPunct="1"/>
            <a:r>
              <a:rPr lang="en-US" altLang="en-US" sz="1000" dirty="0" smtClean="0">
                <a:solidFill>
                  <a:srgbClr val="000000"/>
                </a:solidFill>
              </a:rPr>
              <a:t>WZ5FAA</a:t>
            </a:r>
            <a:endParaRPr lang="en-US" altLang="en-US" sz="1000" dirty="0">
              <a:solidFill>
                <a:srgbClr val="000000"/>
              </a:solidFill>
            </a:endParaRPr>
          </a:p>
          <a:p>
            <a:pPr algn="ctr" eaLnBrk="1" hangingPunct="1"/>
            <a:r>
              <a:rPr lang="en-US" altLang="en-US" sz="1000" dirty="0" smtClean="0">
                <a:solidFill>
                  <a:srgbClr val="000000"/>
                </a:solidFill>
              </a:rPr>
              <a:t>CONROE, TX</a:t>
            </a:r>
            <a:endParaRPr lang="en-US" altLang="en-US" sz="1000" dirty="0">
              <a:solidFill>
                <a:srgbClr val="000000"/>
              </a:solidFill>
            </a:endParaRPr>
          </a:p>
        </p:txBody>
      </p:sp>
      <p:cxnSp>
        <p:nvCxnSpPr>
          <p:cNvPr id="96" name="Straight Arrow Connector 95"/>
          <p:cNvCxnSpPr>
            <a:stCxn id="95" idx="1"/>
          </p:cNvCxnSpPr>
          <p:nvPr/>
        </p:nvCxnSpPr>
        <p:spPr bwMode="auto">
          <a:xfrm flipH="1" flipV="1">
            <a:off x="5380558" y="5095538"/>
            <a:ext cx="1445872" cy="1138292"/>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97" name="Rectangle 46"/>
          <p:cNvSpPr>
            <a:spLocks noChangeArrowheads="1"/>
          </p:cNvSpPr>
          <p:nvPr/>
        </p:nvSpPr>
        <p:spPr bwMode="auto">
          <a:xfrm>
            <a:off x="6835591" y="5369538"/>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321 EN CO (RC)</a:t>
            </a:r>
            <a:endParaRPr lang="en-US" altLang="en-US" sz="1000" dirty="0">
              <a:solidFill>
                <a:srgbClr val="000000"/>
              </a:solidFill>
            </a:endParaRPr>
          </a:p>
          <a:p>
            <a:pPr algn="ctr" eaLnBrk="1" hangingPunct="1"/>
            <a:r>
              <a:rPr lang="en-US" altLang="en-US" sz="1000" dirty="0" smtClean="0">
                <a:solidFill>
                  <a:srgbClr val="000000"/>
                </a:solidFill>
              </a:rPr>
              <a:t>WZ3VAA</a:t>
            </a:r>
            <a:endParaRPr lang="en-US" altLang="en-US" sz="1000" dirty="0">
              <a:solidFill>
                <a:srgbClr val="000000"/>
              </a:solidFill>
            </a:endParaRPr>
          </a:p>
          <a:p>
            <a:pPr algn="ctr" eaLnBrk="1" hangingPunct="1"/>
            <a:r>
              <a:rPr lang="en-US" altLang="en-US" sz="1000" dirty="0" smtClean="0">
                <a:solidFill>
                  <a:srgbClr val="000000"/>
                </a:solidFill>
              </a:rPr>
              <a:t>HOUSTON, TX</a:t>
            </a:r>
            <a:endParaRPr lang="en-US" altLang="en-US" sz="1000" dirty="0">
              <a:solidFill>
                <a:srgbClr val="000000"/>
              </a:solidFill>
            </a:endParaRPr>
          </a:p>
        </p:txBody>
      </p:sp>
      <p:cxnSp>
        <p:nvCxnSpPr>
          <p:cNvPr id="98" name="Straight Arrow Connector 97"/>
          <p:cNvCxnSpPr/>
          <p:nvPr/>
        </p:nvCxnSpPr>
        <p:spPr bwMode="auto">
          <a:xfrm flipH="1" flipV="1">
            <a:off x="5380558" y="5037158"/>
            <a:ext cx="1445872" cy="373178"/>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107" name="Rectangle 46"/>
          <p:cNvSpPr>
            <a:spLocks noChangeArrowheads="1"/>
          </p:cNvSpPr>
          <p:nvPr/>
        </p:nvSpPr>
        <p:spPr bwMode="auto">
          <a:xfrm>
            <a:off x="5031129" y="5976141"/>
            <a:ext cx="143385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463 FF HQ</a:t>
            </a:r>
            <a:endParaRPr lang="en-US" altLang="en-US" sz="1000" dirty="0">
              <a:solidFill>
                <a:srgbClr val="000000"/>
              </a:solidFill>
            </a:endParaRPr>
          </a:p>
          <a:p>
            <a:pPr algn="ctr" eaLnBrk="1" hangingPunct="1"/>
            <a:r>
              <a:rPr lang="en-US" altLang="en-US" sz="1000" dirty="0" smtClean="0">
                <a:solidFill>
                  <a:srgbClr val="000000"/>
                </a:solidFill>
              </a:rPr>
              <a:t>WRZZAA</a:t>
            </a:r>
            <a:endParaRPr lang="en-US" altLang="en-US" sz="1000" dirty="0">
              <a:solidFill>
                <a:srgbClr val="000000"/>
              </a:solidFill>
            </a:endParaRPr>
          </a:p>
          <a:p>
            <a:pPr algn="ctr" eaLnBrk="1" hangingPunct="1"/>
            <a:r>
              <a:rPr lang="en-US" altLang="en-US" sz="1000" dirty="0" smtClean="0">
                <a:solidFill>
                  <a:srgbClr val="000000"/>
                </a:solidFill>
              </a:rPr>
              <a:t>HOUSTON, TX</a:t>
            </a:r>
            <a:endParaRPr lang="en-US" altLang="en-US" sz="1000" dirty="0">
              <a:solidFill>
                <a:srgbClr val="000000"/>
              </a:solidFill>
            </a:endParaRPr>
          </a:p>
        </p:txBody>
      </p:sp>
      <p:cxnSp>
        <p:nvCxnSpPr>
          <p:cNvPr id="108" name="Straight Arrow Connector 107"/>
          <p:cNvCxnSpPr/>
          <p:nvPr/>
        </p:nvCxnSpPr>
        <p:spPr bwMode="auto">
          <a:xfrm flipH="1" flipV="1">
            <a:off x="5311476" y="5054194"/>
            <a:ext cx="329428" cy="901959"/>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
        <p:nvSpPr>
          <p:cNvPr id="111" name="5-Point Star 110"/>
          <p:cNvSpPr/>
          <p:nvPr/>
        </p:nvSpPr>
        <p:spPr bwMode="auto">
          <a:xfrm>
            <a:off x="4994926" y="5022601"/>
            <a:ext cx="172773" cy="159334"/>
          </a:xfrm>
          <a:prstGeom prst="star5">
            <a:avLst/>
          </a:prstGeom>
          <a:solidFill>
            <a:srgbClr val="C00000"/>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23" name="Rectangle 46"/>
          <p:cNvSpPr>
            <a:spLocks noChangeArrowheads="1"/>
          </p:cNvSpPr>
          <p:nvPr/>
        </p:nvSpPr>
        <p:spPr bwMode="auto">
          <a:xfrm>
            <a:off x="3289896" y="5894704"/>
            <a:ext cx="1388190" cy="553998"/>
          </a:xfrm>
          <a:prstGeom prst="rect">
            <a:avLst/>
          </a:prstGeom>
          <a:solidFill>
            <a:schemeClr val="bg1"/>
          </a:solidFill>
          <a:ln w="12700" algn="ctr">
            <a:solidFill>
              <a:schemeClr val="tx1"/>
            </a:solidFill>
            <a:miter lim="800000"/>
            <a:headEnd/>
            <a:tailEnd/>
          </a:ln>
        </p:spPr>
        <p:txBody>
          <a:bodyPr wrap="square">
            <a:spAutoFit/>
          </a:bodyPr>
          <a:lstStyle/>
          <a:p>
            <a:pPr algn="ctr" eaLnBrk="1" hangingPunct="1"/>
            <a:r>
              <a:rPr lang="en-US" altLang="en-US" sz="1000" dirty="0" smtClean="0">
                <a:solidFill>
                  <a:srgbClr val="000000"/>
                </a:solidFill>
              </a:rPr>
              <a:t>352 SPT </a:t>
            </a:r>
            <a:endParaRPr lang="en-US" altLang="en-US" sz="1000" dirty="0">
              <a:solidFill>
                <a:srgbClr val="000000"/>
              </a:solidFill>
            </a:endParaRPr>
          </a:p>
          <a:p>
            <a:pPr algn="ctr" eaLnBrk="1" hangingPunct="1"/>
            <a:r>
              <a:rPr lang="en-US" altLang="en-US" sz="1000" dirty="0" smtClean="0">
                <a:solidFill>
                  <a:srgbClr val="000000"/>
                </a:solidFill>
              </a:rPr>
              <a:t>WRYVAA</a:t>
            </a:r>
          </a:p>
          <a:p>
            <a:pPr algn="ctr" eaLnBrk="1" hangingPunct="1"/>
            <a:r>
              <a:rPr lang="en-US" altLang="en-US" sz="1000" dirty="0" smtClean="0">
                <a:solidFill>
                  <a:srgbClr val="000000"/>
                </a:solidFill>
              </a:rPr>
              <a:t>YOAKUM, TX</a:t>
            </a:r>
            <a:endParaRPr lang="en-US" altLang="en-US" sz="1000" dirty="0">
              <a:solidFill>
                <a:srgbClr val="000000"/>
              </a:solidFill>
            </a:endParaRPr>
          </a:p>
        </p:txBody>
      </p:sp>
      <p:cxnSp>
        <p:nvCxnSpPr>
          <p:cNvPr id="124" name="Straight Arrow Connector 123"/>
          <p:cNvCxnSpPr>
            <a:stCxn id="123" idx="0"/>
          </p:cNvCxnSpPr>
          <p:nvPr/>
        </p:nvCxnSpPr>
        <p:spPr bwMode="auto">
          <a:xfrm flipV="1">
            <a:off x="3983991" y="5171228"/>
            <a:ext cx="1010935" cy="723476"/>
          </a:xfrm>
          <a:prstGeom prst="straightConnector1">
            <a:avLst/>
          </a:prstGeom>
          <a:ln w="12700" cmpd="sng">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0590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302</a:t>
            </a:r>
            <a:r>
              <a:rPr lang="en-US" sz="3200" b="1" u="sng" baseline="30000" dirty="0" smtClean="0">
                <a:effectLst>
                  <a:outerShdw blurRad="38100" dist="38100" dir="2700000" algn="tl">
                    <a:srgbClr val="000000">
                      <a:alpha val="43137"/>
                    </a:srgbClr>
                  </a:outerShdw>
                </a:effectLst>
                <a:latin typeface="+mn-lt"/>
                <a:cs typeface="Times New Roman" pitchFamily="18" charset="0"/>
              </a:rPr>
              <a:t>nd</a:t>
            </a:r>
            <a:r>
              <a:rPr lang="en-US" sz="3200" b="1" u="sng" dirty="0" smtClean="0">
                <a:effectLst>
                  <a:outerShdw blurRad="38100" dist="38100" dir="2700000" algn="tl">
                    <a:srgbClr val="000000">
                      <a:alpha val="43137"/>
                    </a:srgbClr>
                  </a:outerShdw>
                </a:effectLst>
                <a:latin typeface="+mn-lt"/>
                <a:cs typeface="Times New Roman" pitchFamily="18" charset="0"/>
              </a:rPr>
              <a:t>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3924300" cy="3884023"/>
          </a:xfrm>
        </p:spPr>
        <p:txBody>
          <a:bodyPr/>
          <a:lstStyle/>
          <a:p>
            <a:r>
              <a:rPr lang="en-US" dirty="0" smtClean="0"/>
              <a:t>Others</a:t>
            </a:r>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Capabilities-Equipment</a:t>
            </a:r>
            <a:endParaRPr lang="en-US" sz="2800" dirty="0"/>
          </a:p>
        </p:txBody>
      </p:sp>
      <p:pic>
        <p:nvPicPr>
          <p:cNvPr id="6" name="Picture 5" descr="m916_l5.jpg"/>
          <p:cNvPicPr>
            <a:picLocks noChangeAspect="1"/>
          </p:cNvPicPr>
          <p:nvPr/>
        </p:nvPicPr>
        <p:blipFill>
          <a:blip r:embed="rId3" cstate="print"/>
          <a:stretch>
            <a:fillRect/>
          </a:stretch>
        </p:blipFill>
        <p:spPr>
          <a:xfrm>
            <a:off x="4734962" y="3340729"/>
            <a:ext cx="4037845" cy="3028384"/>
          </a:xfrm>
          <a:prstGeom prst="rect">
            <a:avLst/>
          </a:prstGeom>
        </p:spPr>
      </p:pic>
      <p:pic>
        <p:nvPicPr>
          <p:cNvPr id="7" name="Picture 6" descr="imagesCAOJS0KC.jpg"/>
          <p:cNvPicPr>
            <a:picLocks noChangeAspect="1"/>
          </p:cNvPicPr>
          <p:nvPr/>
        </p:nvPicPr>
        <p:blipFill>
          <a:blip r:embed="rId4" cstate="print"/>
          <a:stretch>
            <a:fillRect/>
          </a:stretch>
        </p:blipFill>
        <p:spPr>
          <a:xfrm>
            <a:off x="6063606" y="1826065"/>
            <a:ext cx="2466975" cy="1847850"/>
          </a:xfrm>
          <a:prstGeom prst="rect">
            <a:avLst/>
          </a:prstGeom>
        </p:spPr>
      </p:pic>
      <p:pic>
        <p:nvPicPr>
          <p:cNvPr id="10" name="Picture 9" descr="skid steer.jpg"/>
          <p:cNvPicPr>
            <a:picLocks noChangeAspect="1"/>
          </p:cNvPicPr>
          <p:nvPr/>
        </p:nvPicPr>
        <p:blipFill>
          <a:blip r:embed="rId5" cstate="print"/>
          <a:stretch>
            <a:fillRect/>
          </a:stretch>
        </p:blipFill>
        <p:spPr>
          <a:xfrm>
            <a:off x="606582" y="4191755"/>
            <a:ext cx="3980963" cy="2295053"/>
          </a:xfrm>
          <a:prstGeom prst="rect">
            <a:avLst/>
          </a:prstGeom>
        </p:spPr>
      </p:pic>
      <p:pic>
        <p:nvPicPr>
          <p:cNvPr id="11" name="Picture 10" descr="download.jpg"/>
          <p:cNvPicPr>
            <a:picLocks noChangeAspect="1"/>
          </p:cNvPicPr>
          <p:nvPr/>
        </p:nvPicPr>
        <p:blipFill>
          <a:blip r:embed="rId6" cstate="print"/>
          <a:stretch>
            <a:fillRect/>
          </a:stretch>
        </p:blipFill>
        <p:spPr>
          <a:xfrm>
            <a:off x="2387898" y="2269685"/>
            <a:ext cx="2466975" cy="1847850"/>
          </a:xfrm>
          <a:prstGeom prst="rect">
            <a:avLst/>
          </a:prstGeom>
        </p:spPr>
      </p:pic>
    </p:spTree>
    <p:extLst>
      <p:ext uri="{BB962C8B-B14F-4D97-AF65-F5344CB8AC3E}">
        <p14:creationId xmlns:p14="http://schemas.microsoft.com/office/powerpoint/2010/main" val="398275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8022336" cy="3884023"/>
          </a:xfrm>
        </p:spPr>
        <p:txBody>
          <a:bodyPr/>
          <a:lstStyle/>
          <a:p>
            <a:r>
              <a:rPr lang="en-US" dirty="0"/>
              <a:t>Established 3 APR 1944  </a:t>
            </a:r>
            <a:r>
              <a:rPr lang="en-US" dirty="0" smtClean="0"/>
              <a:t>as </a:t>
            </a:r>
            <a:r>
              <a:rPr lang="en-US" dirty="0"/>
              <a:t>Company A, 1298</a:t>
            </a:r>
            <a:r>
              <a:rPr lang="en-US" baseline="30000" dirty="0"/>
              <a:t>th</a:t>
            </a:r>
            <a:r>
              <a:rPr lang="en-US" dirty="0"/>
              <a:t> EN Combat BN</a:t>
            </a:r>
          </a:p>
          <a:p>
            <a:r>
              <a:rPr lang="en-US" dirty="0"/>
              <a:t>Eventually reorganized in 1 APR 1954 and redesignated as 277</a:t>
            </a:r>
            <a:r>
              <a:rPr lang="en-US" baseline="30000" dirty="0"/>
              <a:t>th</a:t>
            </a:r>
            <a:r>
              <a:rPr lang="en-US" dirty="0"/>
              <a:t> EN CO</a:t>
            </a:r>
          </a:p>
          <a:p>
            <a:r>
              <a:rPr lang="en-US" dirty="0" smtClean="0"/>
              <a:t>Campaigns</a:t>
            </a:r>
          </a:p>
          <a:p>
            <a:pPr lvl="1"/>
            <a:r>
              <a:rPr lang="en-US" dirty="0" smtClean="0"/>
              <a:t>GWOT</a:t>
            </a:r>
            <a:endParaRPr lang="en-US" dirty="0"/>
          </a:p>
          <a:p>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Unit History</a:t>
            </a:r>
            <a:endParaRPr lang="en-US" sz="2800" dirty="0"/>
          </a:p>
        </p:txBody>
      </p:sp>
    </p:spTree>
    <p:extLst>
      <p:ext uri="{BB962C8B-B14F-4D97-AF65-F5344CB8AC3E}">
        <p14:creationId xmlns:p14="http://schemas.microsoft.com/office/powerpoint/2010/main" val="3360712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effectLst>
                  <a:outerShdw blurRad="38100" dist="38100" dir="2700000" algn="tl">
                    <a:srgbClr val="000000">
                      <a:alpha val="43137"/>
                    </a:srgbClr>
                  </a:outerShdw>
                </a:effectLst>
                <a:cs typeface="Times New Roman" pitchFamily="18" charset="0"/>
              </a:rPr>
              <a:t>277th </a:t>
            </a:r>
            <a:r>
              <a:rPr lang="en-US" sz="3200" b="1" u="sng" dirty="0" smtClean="0">
                <a:effectLst>
                  <a:outerShdw blurRad="38100" dist="38100" dir="2700000" algn="tl">
                    <a:srgbClr val="000000">
                      <a:alpha val="43137"/>
                    </a:srgbClr>
                  </a:outerShdw>
                </a:effectLst>
                <a:cs typeface="Times New Roman" pitchFamily="18" charset="0"/>
              </a:rPr>
              <a:t>Engineer Company</a:t>
            </a:r>
            <a:endParaRPr lang="en-US" sz="3200" dirty="0"/>
          </a:p>
        </p:txBody>
      </p:sp>
      <p:sp>
        <p:nvSpPr>
          <p:cNvPr id="5" name="Rectangle 4"/>
          <p:cNvSpPr/>
          <p:nvPr/>
        </p:nvSpPr>
        <p:spPr>
          <a:xfrm>
            <a:off x="457201" y="2123551"/>
            <a:ext cx="8368144" cy="2246769"/>
          </a:xfrm>
          <a:prstGeom prst="rect">
            <a:avLst/>
          </a:prstGeom>
        </p:spPr>
        <p:txBody>
          <a:bodyPr wrap="square">
            <a:spAutoFit/>
          </a:bodyPr>
          <a:lstStyle/>
          <a:p>
            <a:r>
              <a:rPr lang="en-US" sz="2800" dirty="0">
                <a:latin typeface="+mn-lt"/>
                <a:cs typeface="Arial" pitchFamily="34" charset="0"/>
              </a:rPr>
              <a:t>To provide command and control of assigned platoons and teams to unit that coordinates, directs, conduct repairs, maintain and/or construct roads and airfields; emplace culverts; haul construction materials; conducts clearing and grubbing; and provides force protection. </a:t>
            </a:r>
          </a:p>
        </p:txBody>
      </p:sp>
      <p:sp>
        <p:nvSpPr>
          <p:cNvPr id="6" name="TextBox 5"/>
          <p:cNvSpPr txBox="1"/>
          <p:nvPr/>
        </p:nvSpPr>
        <p:spPr>
          <a:xfrm>
            <a:off x="3710045" y="1156028"/>
            <a:ext cx="1340432" cy="523220"/>
          </a:xfrm>
          <a:prstGeom prst="rect">
            <a:avLst/>
          </a:prstGeom>
          <a:noFill/>
        </p:spPr>
        <p:txBody>
          <a:bodyPr wrap="none" rtlCol="0">
            <a:spAutoFit/>
          </a:bodyPr>
          <a:lstStyle/>
          <a:p>
            <a:pPr algn="ctr"/>
            <a:r>
              <a:rPr lang="en-US" sz="2800" u="sng" dirty="0" smtClean="0"/>
              <a:t>Mission</a:t>
            </a:r>
            <a:endParaRPr lang="en-US" sz="2800" u="sng" dirty="0"/>
          </a:p>
        </p:txBody>
      </p:sp>
    </p:spTree>
    <p:extLst>
      <p:ext uri="{BB962C8B-B14F-4D97-AF65-F5344CB8AC3E}">
        <p14:creationId xmlns:p14="http://schemas.microsoft.com/office/powerpoint/2010/main" val="276005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400544" cy="3884023"/>
          </a:xfrm>
        </p:spPr>
        <p:txBody>
          <a:bodyPr/>
          <a:lstStyle/>
          <a:p>
            <a:r>
              <a:rPr lang="en-US" dirty="0"/>
              <a:t>Permanent road/airfield construction/repair</a:t>
            </a:r>
          </a:p>
          <a:p>
            <a:r>
              <a:rPr lang="en-US" dirty="0"/>
              <a:t>Expedient road/airfield </a:t>
            </a:r>
            <a:r>
              <a:rPr lang="en-US" dirty="0" smtClean="0"/>
              <a:t>construction/repair</a:t>
            </a:r>
          </a:p>
          <a:p>
            <a:r>
              <a:rPr lang="en-US" dirty="0" smtClean="0"/>
              <a:t>Earthwork preparation of construction sites</a:t>
            </a:r>
            <a:endParaRPr lang="en-US" dirty="0"/>
          </a:p>
          <a:p>
            <a:r>
              <a:rPr lang="en-US" dirty="0"/>
              <a:t>Defensive Earthwork</a:t>
            </a:r>
          </a:p>
          <a:p>
            <a:r>
              <a:rPr lang="en-US" dirty="0"/>
              <a:t>Obstacle Creation/Clearance</a:t>
            </a:r>
          </a:p>
          <a:p>
            <a:endParaRPr lang="en-US" dirty="0"/>
          </a:p>
        </p:txBody>
      </p:sp>
      <p:sp>
        <p:nvSpPr>
          <p:cNvPr id="3" name="TextBox 2"/>
          <p:cNvSpPr txBox="1"/>
          <p:nvPr/>
        </p:nvSpPr>
        <p:spPr>
          <a:xfrm>
            <a:off x="2022566" y="1079628"/>
            <a:ext cx="5251268" cy="523220"/>
          </a:xfrm>
          <a:prstGeom prst="rect">
            <a:avLst/>
          </a:prstGeom>
          <a:noFill/>
        </p:spPr>
        <p:txBody>
          <a:bodyPr wrap="square" rtlCol="0">
            <a:spAutoFit/>
          </a:bodyPr>
          <a:lstStyle/>
          <a:p>
            <a:pPr algn="ctr"/>
            <a:r>
              <a:rPr lang="en-US" sz="2800" dirty="0" smtClean="0"/>
              <a:t>Mission Explained</a:t>
            </a:r>
            <a:endParaRPr lang="en-US" sz="2800" dirty="0"/>
          </a:p>
        </p:txBody>
      </p:sp>
    </p:spTree>
    <p:extLst>
      <p:ext uri="{BB962C8B-B14F-4D97-AF65-F5344CB8AC3E}">
        <p14:creationId xmlns:p14="http://schemas.microsoft.com/office/powerpoint/2010/main" val="358256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894320" cy="3884023"/>
          </a:xfrm>
        </p:spPr>
        <p:txBody>
          <a:bodyPr/>
          <a:lstStyle/>
          <a:p>
            <a:r>
              <a:rPr lang="en-US" dirty="0"/>
              <a:t>Enhance Mobility </a:t>
            </a:r>
          </a:p>
          <a:p>
            <a:pPr lvl="1"/>
            <a:r>
              <a:rPr lang="en-US" dirty="0"/>
              <a:t>Mobility</a:t>
            </a:r>
          </a:p>
          <a:p>
            <a:pPr lvl="2"/>
            <a:r>
              <a:rPr lang="en-US" dirty="0"/>
              <a:t>Principal mission is the construction and maintenance of roads, </a:t>
            </a:r>
            <a:r>
              <a:rPr lang="en-US" dirty="0" smtClean="0"/>
              <a:t>airstrips</a:t>
            </a:r>
          </a:p>
          <a:p>
            <a:pPr lvl="2"/>
            <a:r>
              <a:rPr lang="en-US" dirty="0" smtClean="0"/>
              <a:t>Heavy equipment suitable for breaching secured obstacles</a:t>
            </a:r>
            <a:endParaRPr lang="en-US" dirty="0"/>
          </a:p>
          <a:p>
            <a:pPr lvl="1"/>
            <a:r>
              <a:rPr lang="en-US" dirty="0"/>
              <a:t>Counter-mobility</a:t>
            </a:r>
          </a:p>
          <a:p>
            <a:pPr lvl="2"/>
            <a:r>
              <a:rPr lang="en-US" dirty="0" smtClean="0"/>
              <a:t>Heavy equipment suitable for construction of obstacles</a:t>
            </a:r>
            <a:endParaRPr lang="en-US" dirty="0"/>
          </a:p>
        </p:txBody>
      </p:sp>
      <p:sp>
        <p:nvSpPr>
          <p:cNvPr id="3" name="TextBox 2"/>
          <p:cNvSpPr txBox="1"/>
          <p:nvPr/>
        </p:nvSpPr>
        <p:spPr>
          <a:xfrm>
            <a:off x="2114641" y="1086487"/>
            <a:ext cx="5251268" cy="523220"/>
          </a:xfrm>
          <a:prstGeom prst="rect">
            <a:avLst/>
          </a:prstGeom>
          <a:noFill/>
        </p:spPr>
        <p:txBody>
          <a:bodyPr wrap="square" rtlCol="0">
            <a:spAutoFit/>
          </a:bodyPr>
          <a:lstStyle/>
          <a:p>
            <a:pPr algn="ctr"/>
            <a:r>
              <a:rPr lang="en-US" sz="2800" dirty="0" smtClean="0"/>
              <a:t>Mission in Context</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673" y="4775200"/>
            <a:ext cx="3114157" cy="18939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625" y="4775200"/>
            <a:ext cx="3233119" cy="1893943"/>
          </a:xfrm>
          <a:prstGeom prst="rect">
            <a:avLst/>
          </a:prstGeom>
        </p:spPr>
      </p:pic>
    </p:spTree>
    <p:extLst>
      <p:ext uri="{BB962C8B-B14F-4D97-AF65-F5344CB8AC3E}">
        <p14:creationId xmlns:p14="http://schemas.microsoft.com/office/powerpoint/2010/main" val="270531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894320" cy="3884023"/>
          </a:xfrm>
        </p:spPr>
        <p:txBody>
          <a:bodyPr/>
          <a:lstStyle/>
          <a:p>
            <a:r>
              <a:rPr lang="en-US" dirty="0"/>
              <a:t>Enhance Protection</a:t>
            </a:r>
          </a:p>
          <a:p>
            <a:pPr lvl="1"/>
            <a:r>
              <a:rPr lang="en-US" dirty="0"/>
              <a:t>Equipped with heavy earthmoving equipment suitable for long term fortification</a:t>
            </a:r>
          </a:p>
          <a:p>
            <a:r>
              <a:rPr lang="en-US" dirty="0"/>
              <a:t>Enable Force Projection and Logistics</a:t>
            </a:r>
          </a:p>
          <a:p>
            <a:pPr lvl="1"/>
            <a:r>
              <a:rPr lang="en-US" dirty="0"/>
              <a:t>Army’s principal organic element for the maintenance of major supply routes</a:t>
            </a:r>
          </a:p>
        </p:txBody>
      </p:sp>
      <p:sp>
        <p:nvSpPr>
          <p:cNvPr id="3" name="TextBox 2"/>
          <p:cNvSpPr txBox="1"/>
          <p:nvPr/>
        </p:nvSpPr>
        <p:spPr>
          <a:xfrm>
            <a:off x="2114641" y="1068749"/>
            <a:ext cx="5251268" cy="523220"/>
          </a:xfrm>
          <a:prstGeom prst="rect">
            <a:avLst/>
          </a:prstGeom>
          <a:noFill/>
        </p:spPr>
        <p:txBody>
          <a:bodyPr wrap="square" rtlCol="0">
            <a:spAutoFit/>
          </a:bodyPr>
          <a:lstStyle/>
          <a:p>
            <a:pPr algn="ctr"/>
            <a:r>
              <a:rPr lang="en-US" sz="2800" dirty="0" smtClean="0"/>
              <a:t>Mission in Context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945" y="4285673"/>
            <a:ext cx="3800731" cy="2343953"/>
          </a:xfrm>
          <a:prstGeom prst="rect">
            <a:avLst/>
          </a:prstGeom>
        </p:spPr>
      </p:pic>
    </p:spTree>
    <p:extLst>
      <p:ext uri="{BB962C8B-B14F-4D97-AF65-F5344CB8AC3E}">
        <p14:creationId xmlns:p14="http://schemas.microsoft.com/office/powerpoint/2010/main" val="922033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894320" cy="3884023"/>
          </a:xfrm>
        </p:spPr>
        <p:txBody>
          <a:bodyPr/>
          <a:lstStyle/>
          <a:p>
            <a:r>
              <a:rPr lang="en-US" dirty="0" smtClean="0"/>
              <a:t>Build </a:t>
            </a:r>
            <a:r>
              <a:rPr lang="en-US" dirty="0"/>
              <a:t>Partner </a:t>
            </a:r>
            <a:r>
              <a:rPr lang="en-US" dirty="0" smtClean="0"/>
              <a:t>Capacity </a:t>
            </a:r>
            <a:r>
              <a:rPr lang="en-US" dirty="0"/>
              <a:t>and Develop </a:t>
            </a:r>
            <a:r>
              <a:rPr lang="en-US" dirty="0" smtClean="0"/>
              <a:t>Infrastructure</a:t>
            </a:r>
          </a:p>
          <a:p>
            <a:pPr lvl="1"/>
            <a:r>
              <a:rPr lang="en-US" dirty="0" smtClean="0"/>
              <a:t>Train partner organizations in   engineer tactics and techniques</a:t>
            </a:r>
          </a:p>
          <a:p>
            <a:pPr lvl="1"/>
            <a:r>
              <a:rPr lang="en-US" dirty="0" smtClean="0"/>
              <a:t>Army’s principal organic element for the maintenance and construction of roads and airfields</a:t>
            </a:r>
            <a:endParaRPr lang="en-US" dirty="0"/>
          </a:p>
        </p:txBody>
      </p:sp>
      <p:sp>
        <p:nvSpPr>
          <p:cNvPr id="3" name="TextBox 2"/>
          <p:cNvSpPr txBox="1"/>
          <p:nvPr/>
        </p:nvSpPr>
        <p:spPr>
          <a:xfrm>
            <a:off x="2114641" y="1099291"/>
            <a:ext cx="5251268" cy="523220"/>
          </a:xfrm>
          <a:prstGeom prst="rect">
            <a:avLst/>
          </a:prstGeom>
          <a:noFill/>
        </p:spPr>
        <p:txBody>
          <a:bodyPr wrap="square" rtlCol="0">
            <a:spAutoFit/>
          </a:bodyPr>
          <a:lstStyle/>
          <a:p>
            <a:pPr algn="ctr"/>
            <a:r>
              <a:rPr lang="en-US" sz="2800" dirty="0" smtClean="0"/>
              <a:t>Mission in Context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82" y="4087983"/>
            <a:ext cx="4649856" cy="2721392"/>
          </a:xfrm>
          <a:prstGeom prst="rect">
            <a:avLst/>
          </a:prstGeom>
        </p:spPr>
      </p:pic>
    </p:spTree>
    <p:extLst>
      <p:ext uri="{BB962C8B-B14F-4D97-AF65-F5344CB8AC3E}">
        <p14:creationId xmlns:p14="http://schemas.microsoft.com/office/powerpoint/2010/main" val="341762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949184" cy="3884023"/>
          </a:xfrm>
        </p:spPr>
        <p:txBody>
          <a:bodyPr/>
          <a:lstStyle/>
          <a:p>
            <a:r>
              <a:rPr lang="en-US" dirty="0"/>
              <a:t>Structure</a:t>
            </a:r>
          </a:p>
          <a:p>
            <a:pPr lvl="1"/>
            <a:r>
              <a:rPr lang="en-US" dirty="0"/>
              <a:t>Company/Platoon/Squad/Teams</a:t>
            </a:r>
          </a:p>
          <a:p>
            <a:pPr lvl="1"/>
            <a:r>
              <a:rPr lang="en-US" dirty="0"/>
              <a:t>Line/maintenance platoons</a:t>
            </a:r>
          </a:p>
          <a:p>
            <a:r>
              <a:rPr lang="en-US" dirty="0"/>
              <a:t>Manpower </a:t>
            </a:r>
          </a:p>
          <a:p>
            <a:pPr lvl="1"/>
            <a:r>
              <a:rPr lang="en-US" dirty="0"/>
              <a:t>Composition (officers/enlisted)</a:t>
            </a:r>
          </a:p>
          <a:p>
            <a:pPr lvl="1"/>
            <a:r>
              <a:rPr lang="en-US" dirty="0"/>
              <a:t>MOSs</a:t>
            </a:r>
          </a:p>
          <a:p>
            <a:pPr lvl="2"/>
            <a:r>
              <a:rPr lang="en-US" dirty="0"/>
              <a:t>12N- Horizontal Construction Engineer</a:t>
            </a:r>
          </a:p>
          <a:p>
            <a:pPr lvl="2"/>
            <a:r>
              <a:rPr lang="en-US" dirty="0"/>
              <a:t>12A- Engineer Officer</a:t>
            </a:r>
          </a:p>
          <a:p>
            <a:pPr lvl="2"/>
            <a:r>
              <a:rPr lang="en-US" dirty="0"/>
              <a:t>12X- General Engineer Supervisor</a:t>
            </a:r>
          </a:p>
        </p:txBody>
      </p:sp>
      <p:sp>
        <p:nvSpPr>
          <p:cNvPr id="3" name="TextBox 2"/>
          <p:cNvSpPr txBox="1"/>
          <p:nvPr/>
        </p:nvSpPr>
        <p:spPr>
          <a:xfrm>
            <a:off x="2114641" y="1035050"/>
            <a:ext cx="5251268" cy="523220"/>
          </a:xfrm>
          <a:prstGeom prst="rect">
            <a:avLst/>
          </a:prstGeom>
          <a:noFill/>
        </p:spPr>
        <p:txBody>
          <a:bodyPr wrap="square" rtlCol="0">
            <a:spAutoFit/>
          </a:bodyPr>
          <a:lstStyle/>
          <a:p>
            <a:pPr algn="ctr"/>
            <a:r>
              <a:rPr lang="en-US" sz="2800" dirty="0" smtClean="0"/>
              <a:t>Capabilities-Man Power</a:t>
            </a:r>
            <a:endParaRPr lang="en-US" sz="2800" dirty="0"/>
          </a:p>
        </p:txBody>
      </p:sp>
    </p:spTree>
    <p:extLst>
      <p:ext uri="{BB962C8B-B14F-4D97-AF65-F5344CB8AC3E}">
        <p14:creationId xmlns:p14="http://schemas.microsoft.com/office/powerpoint/2010/main" val="2627309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13853" y="1339139"/>
            <a:ext cx="3924300" cy="3884023"/>
          </a:xfrm>
        </p:spPr>
        <p:txBody>
          <a:bodyPr/>
          <a:lstStyle/>
          <a:p>
            <a:r>
              <a:rPr lang="en-US" dirty="0" smtClean="0"/>
              <a:t>621B Scraper</a:t>
            </a:r>
            <a:endParaRPr lang="en-US" dirty="0"/>
          </a:p>
        </p:txBody>
      </p:sp>
      <p:sp>
        <p:nvSpPr>
          <p:cNvPr id="3" name="TextBox 2"/>
          <p:cNvSpPr txBox="1"/>
          <p:nvPr/>
        </p:nvSpPr>
        <p:spPr>
          <a:xfrm>
            <a:off x="2086616" y="941987"/>
            <a:ext cx="5251268" cy="523220"/>
          </a:xfrm>
          <a:prstGeom prst="rect">
            <a:avLst/>
          </a:prstGeom>
          <a:noFill/>
        </p:spPr>
        <p:txBody>
          <a:bodyPr wrap="square" rtlCol="0">
            <a:spAutoFit/>
          </a:bodyPr>
          <a:lstStyle/>
          <a:p>
            <a:pPr algn="ctr"/>
            <a:r>
              <a:rPr lang="en-US" sz="2800" dirty="0" smtClean="0"/>
              <a:t>Capabilities-Equipment</a:t>
            </a:r>
            <a:endParaRPr lang="en-US" sz="2800" dirty="0"/>
          </a:p>
        </p:txBody>
      </p:sp>
      <p:pic>
        <p:nvPicPr>
          <p:cNvPr id="6" name="Picture 5" descr="621B.jpg"/>
          <p:cNvPicPr>
            <a:picLocks noChangeAspect="1"/>
          </p:cNvPicPr>
          <p:nvPr/>
        </p:nvPicPr>
        <p:blipFill>
          <a:blip r:embed="rId3" cstate="print"/>
          <a:stretch>
            <a:fillRect/>
          </a:stretch>
        </p:blipFill>
        <p:spPr>
          <a:xfrm>
            <a:off x="4270215" y="1977541"/>
            <a:ext cx="4811761" cy="4054549"/>
          </a:xfrm>
          <a:prstGeom prst="rect">
            <a:avLst/>
          </a:prstGeom>
        </p:spPr>
      </p:pic>
      <p:sp>
        <p:nvSpPr>
          <p:cNvPr id="4" name="Rectangle 3"/>
          <p:cNvSpPr/>
          <p:nvPr/>
        </p:nvSpPr>
        <p:spPr>
          <a:xfrm>
            <a:off x="-41565" y="1859554"/>
            <a:ext cx="4256362" cy="4524315"/>
          </a:xfrm>
          <a:prstGeom prst="rect">
            <a:avLst/>
          </a:prstGeom>
        </p:spPr>
        <p:txBody>
          <a:bodyPr wrap="square">
            <a:spAutoFit/>
          </a:bodyPr>
          <a:lstStyle/>
          <a:p>
            <a:r>
              <a:rPr lang="en-US" sz="2400" dirty="0"/>
              <a:t>The scraper is a large piece of equipment used in mining, construction, agriculture and other earthmoving applications</a:t>
            </a:r>
            <a:r>
              <a:rPr lang="en-US" sz="2400" dirty="0" smtClean="0"/>
              <a:t>. </a:t>
            </a:r>
            <a:r>
              <a:rPr lang="en-US" sz="2400" dirty="0"/>
              <a:t>The scraper can transport its load to the fill area where the blade is raised, the back panel of the hopper, or the ejector, is hydraulically pushed forward and the load tumbles out. Then the empty scraper returns to the </a:t>
            </a:r>
            <a:r>
              <a:rPr lang="en-US" sz="2400" dirty="0" smtClean="0"/>
              <a:t>cut site </a:t>
            </a:r>
            <a:r>
              <a:rPr lang="en-US" sz="2400" dirty="0"/>
              <a:t>and repeats the cycle</a:t>
            </a:r>
          </a:p>
        </p:txBody>
      </p:sp>
    </p:spTree>
    <p:extLst>
      <p:ext uri="{BB962C8B-B14F-4D97-AF65-F5344CB8AC3E}">
        <p14:creationId xmlns:p14="http://schemas.microsoft.com/office/powerpoint/2010/main" val="3613483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13854" y="1200591"/>
            <a:ext cx="3924300" cy="3884023"/>
          </a:xfrm>
        </p:spPr>
        <p:txBody>
          <a:bodyPr/>
          <a:lstStyle/>
          <a:p>
            <a:r>
              <a:rPr lang="en-US" dirty="0" smtClean="0"/>
              <a:t>D7-Bulldozer</a:t>
            </a:r>
            <a:endParaRPr lang="en-US" dirty="0"/>
          </a:p>
        </p:txBody>
      </p:sp>
      <p:sp>
        <p:nvSpPr>
          <p:cNvPr id="3" name="TextBox 2"/>
          <p:cNvSpPr txBox="1"/>
          <p:nvPr/>
        </p:nvSpPr>
        <p:spPr>
          <a:xfrm>
            <a:off x="2114641" y="857453"/>
            <a:ext cx="5251268" cy="523220"/>
          </a:xfrm>
          <a:prstGeom prst="rect">
            <a:avLst/>
          </a:prstGeom>
          <a:noFill/>
        </p:spPr>
        <p:txBody>
          <a:bodyPr wrap="square" rtlCol="0">
            <a:spAutoFit/>
          </a:bodyPr>
          <a:lstStyle/>
          <a:p>
            <a:pPr algn="ctr"/>
            <a:r>
              <a:rPr lang="en-US" sz="2800" dirty="0" smtClean="0"/>
              <a:t>Capabilities-Equipment</a:t>
            </a:r>
            <a:endParaRPr lang="en-US" sz="2800" dirty="0"/>
          </a:p>
        </p:txBody>
      </p:sp>
      <p:pic>
        <p:nvPicPr>
          <p:cNvPr id="6" name="Picture 5" descr="d9.jpg"/>
          <p:cNvPicPr>
            <a:picLocks noChangeAspect="1"/>
          </p:cNvPicPr>
          <p:nvPr/>
        </p:nvPicPr>
        <p:blipFill>
          <a:blip r:embed="rId3" cstate="print"/>
          <a:stretch>
            <a:fillRect/>
          </a:stretch>
        </p:blipFill>
        <p:spPr>
          <a:xfrm>
            <a:off x="4574813" y="3767693"/>
            <a:ext cx="4426579" cy="3116224"/>
          </a:xfrm>
          <a:prstGeom prst="rect">
            <a:avLst/>
          </a:prstGeom>
        </p:spPr>
      </p:pic>
      <p:pic>
        <p:nvPicPr>
          <p:cNvPr id="7" name="Picture 6" descr="d7png.png"/>
          <p:cNvPicPr>
            <a:picLocks noChangeAspect="1"/>
          </p:cNvPicPr>
          <p:nvPr/>
        </p:nvPicPr>
        <p:blipFill>
          <a:blip r:embed="rId4" cstate="print"/>
          <a:stretch>
            <a:fillRect/>
          </a:stretch>
        </p:blipFill>
        <p:spPr>
          <a:xfrm>
            <a:off x="4572000" y="1370430"/>
            <a:ext cx="4432206" cy="2675299"/>
          </a:xfrm>
          <a:prstGeom prst="rect">
            <a:avLst/>
          </a:prstGeom>
        </p:spPr>
      </p:pic>
      <p:sp>
        <p:nvSpPr>
          <p:cNvPr id="4" name="Rectangle 3"/>
          <p:cNvSpPr/>
          <p:nvPr/>
        </p:nvSpPr>
        <p:spPr>
          <a:xfrm>
            <a:off x="-15875" y="2011780"/>
            <a:ext cx="4756150" cy="3416320"/>
          </a:xfrm>
          <a:prstGeom prst="rect">
            <a:avLst/>
          </a:prstGeom>
        </p:spPr>
        <p:txBody>
          <a:bodyPr wrap="square">
            <a:spAutoFit/>
          </a:bodyPr>
          <a:lstStyle/>
          <a:p>
            <a:r>
              <a:rPr lang="en-US" sz="2400" dirty="0"/>
              <a:t>The </a:t>
            </a:r>
            <a:r>
              <a:rPr lang="en-US" sz="2400" b="1" dirty="0"/>
              <a:t>Caterpillar D7</a:t>
            </a:r>
            <a:r>
              <a:rPr lang="en-US" sz="2400" dirty="0"/>
              <a:t> is a medium bulldozer manufactured by Caterpillar </a:t>
            </a:r>
            <a:r>
              <a:rPr lang="en-US" sz="2400" dirty="0" smtClean="0"/>
              <a:t>Inc. D7 </a:t>
            </a:r>
            <a:r>
              <a:rPr lang="en-US" sz="2400" dirty="0"/>
              <a:t>is primarily used to move material short distances or through challenging terrain. </a:t>
            </a:r>
            <a:r>
              <a:rPr lang="en-US" sz="2400" dirty="0" smtClean="0"/>
              <a:t>This </a:t>
            </a:r>
            <a:r>
              <a:rPr lang="en-US" sz="2400" dirty="0"/>
              <a:t>makes it ideal for working on very steep slopes, in forests, and for backfilling pipelines safely without risking damage to the </a:t>
            </a:r>
            <a:r>
              <a:rPr lang="en-US" sz="2400" dirty="0" smtClean="0"/>
              <a:t>pipe.</a:t>
            </a:r>
            <a:endParaRPr lang="en-US" sz="2400" dirty="0"/>
          </a:p>
        </p:txBody>
      </p:sp>
    </p:spTree>
    <p:extLst>
      <p:ext uri="{BB962C8B-B14F-4D97-AF65-F5344CB8AC3E}">
        <p14:creationId xmlns:p14="http://schemas.microsoft.com/office/powerpoint/2010/main" val="240857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The Engineer Branch</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491538"/>
            <a:ext cx="7949184" cy="3884023"/>
          </a:xfrm>
        </p:spPr>
        <p:txBody>
          <a:bodyPr/>
          <a:lstStyle/>
          <a:p>
            <a:pPr marL="0" indent="0">
              <a:buNone/>
            </a:pPr>
            <a:r>
              <a:rPr lang="en-US" dirty="0" smtClean="0"/>
              <a:t>“</a:t>
            </a:r>
            <a:r>
              <a:rPr lang="en-US" dirty="0"/>
              <a:t>The Engineer Regiment exists to provide the freedom of action for land power by mitigating the effects of terrain.” (FM </a:t>
            </a:r>
            <a:r>
              <a:rPr lang="en-US" dirty="0" smtClean="0"/>
              <a:t>3-34 </a:t>
            </a:r>
            <a:r>
              <a:rPr lang="en-US" dirty="0"/>
              <a:t>Intro)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950" y="3690871"/>
            <a:ext cx="2038350" cy="2238375"/>
          </a:xfrm>
          <a:prstGeom prst="rect">
            <a:avLst/>
          </a:prstGeom>
        </p:spPr>
      </p:pic>
    </p:spTree>
    <p:extLst>
      <p:ext uri="{BB962C8B-B14F-4D97-AF65-F5344CB8AC3E}">
        <p14:creationId xmlns:p14="http://schemas.microsoft.com/office/powerpoint/2010/main" val="310547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2" y="1339137"/>
            <a:ext cx="3924300" cy="5102084"/>
          </a:xfrm>
        </p:spPr>
        <p:txBody>
          <a:bodyPr/>
          <a:lstStyle/>
          <a:p>
            <a:r>
              <a:rPr lang="en-US" dirty="0" smtClean="0"/>
              <a:t>120M Grader</a:t>
            </a:r>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Capabilities-Equipment</a:t>
            </a:r>
            <a:endParaRPr lang="en-US" sz="2800" dirty="0"/>
          </a:p>
        </p:txBody>
      </p:sp>
      <p:pic>
        <p:nvPicPr>
          <p:cNvPr id="6" name="Picture 5" descr="130g.jpg"/>
          <p:cNvPicPr>
            <a:picLocks noChangeAspect="1"/>
          </p:cNvPicPr>
          <p:nvPr/>
        </p:nvPicPr>
        <p:blipFill>
          <a:blip r:embed="rId3" cstate="print"/>
          <a:stretch>
            <a:fillRect/>
          </a:stretch>
        </p:blipFill>
        <p:spPr>
          <a:xfrm>
            <a:off x="4210867" y="2104415"/>
            <a:ext cx="4933133" cy="3630478"/>
          </a:xfrm>
          <a:prstGeom prst="rect">
            <a:avLst/>
          </a:prstGeom>
        </p:spPr>
      </p:pic>
      <p:sp>
        <p:nvSpPr>
          <p:cNvPr id="4" name="Rectangle 3"/>
          <p:cNvSpPr/>
          <p:nvPr/>
        </p:nvSpPr>
        <p:spPr>
          <a:xfrm>
            <a:off x="-17896" y="1916906"/>
            <a:ext cx="4228763" cy="4154984"/>
          </a:xfrm>
          <a:prstGeom prst="rect">
            <a:avLst/>
          </a:prstGeom>
        </p:spPr>
        <p:txBody>
          <a:bodyPr wrap="square">
            <a:spAutoFit/>
          </a:bodyPr>
          <a:lstStyle/>
          <a:p>
            <a:r>
              <a:rPr lang="en-US" sz="2400" dirty="0"/>
              <a:t>A </a:t>
            </a:r>
            <a:r>
              <a:rPr lang="en-US" sz="2400" b="1" dirty="0"/>
              <a:t>grader</a:t>
            </a:r>
            <a:r>
              <a:rPr lang="en-US" sz="2400" dirty="0"/>
              <a:t>, also commonly referred to as a </a:t>
            </a:r>
            <a:r>
              <a:rPr lang="en-US" sz="2400" b="1" dirty="0"/>
              <a:t>road grader</a:t>
            </a:r>
            <a:r>
              <a:rPr lang="en-US" sz="2400" dirty="0"/>
              <a:t>, a </a:t>
            </a:r>
            <a:r>
              <a:rPr lang="en-US" sz="2400" b="1" dirty="0"/>
              <a:t>blade</a:t>
            </a:r>
            <a:r>
              <a:rPr lang="en-US" sz="2400" dirty="0"/>
              <a:t>, a </a:t>
            </a:r>
            <a:r>
              <a:rPr lang="en-US" sz="2400" b="1" dirty="0"/>
              <a:t>maintainer</a:t>
            </a:r>
            <a:r>
              <a:rPr lang="en-US" sz="2400" dirty="0"/>
              <a:t>, or a </a:t>
            </a:r>
            <a:r>
              <a:rPr lang="en-US" sz="2400" b="1" dirty="0"/>
              <a:t>motor grader</a:t>
            </a:r>
            <a:r>
              <a:rPr lang="en-US" sz="2400" dirty="0"/>
              <a:t>, is a construction machine with a long blade used to create a flat surface during the grading process</a:t>
            </a:r>
            <a:r>
              <a:rPr lang="en-US" sz="2400" dirty="0" smtClean="0"/>
              <a:t>. </a:t>
            </a:r>
            <a:r>
              <a:rPr lang="en-US" sz="2400" dirty="0"/>
              <a:t>Certain graders can operate multiple attachments, or be used for separate tasks like underground mining.</a:t>
            </a:r>
          </a:p>
        </p:txBody>
      </p:sp>
    </p:spTree>
    <p:extLst>
      <p:ext uri="{BB962C8B-B14F-4D97-AF65-F5344CB8AC3E}">
        <p14:creationId xmlns:p14="http://schemas.microsoft.com/office/powerpoint/2010/main" val="3873804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3772" y="1796339"/>
            <a:ext cx="3924300" cy="3884023"/>
          </a:xfrm>
        </p:spPr>
        <p:txBody>
          <a:bodyPr/>
          <a:lstStyle/>
          <a:p>
            <a:r>
              <a:rPr lang="en-US" dirty="0" smtClean="0"/>
              <a:t>M917 Dump Truck</a:t>
            </a:r>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Capabilities-Equipment</a:t>
            </a:r>
            <a:endParaRPr lang="en-US" sz="2800" dirty="0"/>
          </a:p>
        </p:txBody>
      </p:sp>
      <p:pic>
        <p:nvPicPr>
          <p:cNvPr id="6" name="Picture 5" descr="dump.jpg"/>
          <p:cNvPicPr>
            <a:picLocks noChangeAspect="1"/>
          </p:cNvPicPr>
          <p:nvPr/>
        </p:nvPicPr>
        <p:blipFill>
          <a:blip r:embed="rId3" cstate="print"/>
          <a:stretch>
            <a:fillRect/>
          </a:stretch>
        </p:blipFill>
        <p:spPr>
          <a:xfrm>
            <a:off x="3969945" y="2416263"/>
            <a:ext cx="5174055" cy="3069529"/>
          </a:xfrm>
          <a:prstGeom prst="rect">
            <a:avLst/>
          </a:prstGeom>
        </p:spPr>
      </p:pic>
      <p:sp>
        <p:nvSpPr>
          <p:cNvPr id="4" name="Rectangle 3"/>
          <p:cNvSpPr/>
          <p:nvPr/>
        </p:nvSpPr>
        <p:spPr>
          <a:xfrm>
            <a:off x="0" y="2740727"/>
            <a:ext cx="4008045" cy="1569660"/>
          </a:xfrm>
          <a:prstGeom prst="rect">
            <a:avLst/>
          </a:prstGeom>
        </p:spPr>
        <p:txBody>
          <a:bodyPr wrap="square">
            <a:spAutoFit/>
          </a:bodyPr>
          <a:lstStyle/>
          <a:p>
            <a:r>
              <a:rPr lang="en-US" sz="2400" dirty="0"/>
              <a:t>A </a:t>
            </a:r>
            <a:r>
              <a:rPr lang="en-US" sz="2400" b="1" dirty="0"/>
              <a:t>dump truck</a:t>
            </a:r>
            <a:r>
              <a:rPr lang="en-US" sz="2400" dirty="0"/>
              <a:t> </a:t>
            </a:r>
            <a:r>
              <a:rPr lang="en-US" sz="2400" dirty="0" smtClean="0"/>
              <a:t> </a:t>
            </a:r>
            <a:r>
              <a:rPr lang="en-US" sz="2400" dirty="0"/>
              <a:t>is a </a:t>
            </a:r>
            <a:r>
              <a:rPr lang="en-US" sz="2400" dirty="0" smtClean="0"/>
              <a:t>truck </a:t>
            </a:r>
            <a:r>
              <a:rPr lang="en-US" sz="2400" dirty="0"/>
              <a:t>used for transporting loose material (such as sand, gravel, or dirt) for construction. </a:t>
            </a:r>
          </a:p>
        </p:txBody>
      </p:sp>
    </p:spTree>
    <p:extLst>
      <p:ext uri="{BB962C8B-B14F-4D97-AF65-F5344CB8AC3E}">
        <p14:creationId xmlns:p14="http://schemas.microsoft.com/office/powerpoint/2010/main" val="2640437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27710" y="1796338"/>
            <a:ext cx="6262255" cy="3884023"/>
          </a:xfrm>
        </p:spPr>
        <p:txBody>
          <a:bodyPr/>
          <a:lstStyle/>
          <a:p>
            <a:r>
              <a:rPr lang="en-US" dirty="0" smtClean="0"/>
              <a:t>JD230LCR Hydraulic Excavator</a:t>
            </a:r>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Capabilities- Equipment</a:t>
            </a:r>
            <a:endParaRPr lang="en-US" sz="2800" dirty="0"/>
          </a:p>
        </p:txBody>
      </p:sp>
      <p:pic>
        <p:nvPicPr>
          <p:cNvPr id="6" name="Picture 5" descr="hyex.jpg"/>
          <p:cNvPicPr>
            <a:picLocks noChangeAspect="1"/>
          </p:cNvPicPr>
          <p:nvPr/>
        </p:nvPicPr>
        <p:blipFill>
          <a:blip r:embed="rId3" cstate="print"/>
          <a:stretch>
            <a:fillRect/>
          </a:stretch>
        </p:blipFill>
        <p:spPr>
          <a:xfrm>
            <a:off x="3259247" y="2632295"/>
            <a:ext cx="5418499" cy="3870357"/>
          </a:xfrm>
          <a:prstGeom prst="rect">
            <a:avLst/>
          </a:prstGeom>
        </p:spPr>
      </p:pic>
      <p:sp>
        <p:nvSpPr>
          <p:cNvPr id="4" name="Rectangle 3"/>
          <p:cNvSpPr/>
          <p:nvPr/>
        </p:nvSpPr>
        <p:spPr>
          <a:xfrm>
            <a:off x="-27710" y="2772561"/>
            <a:ext cx="3286957" cy="2308324"/>
          </a:xfrm>
          <a:prstGeom prst="rect">
            <a:avLst/>
          </a:prstGeom>
        </p:spPr>
        <p:txBody>
          <a:bodyPr wrap="square">
            <a:spAutoFit/>
          </a:bodyPr>
          <a:lstStyle/>
          <a:p>
            <a:r>
              <a:rPr lang="en-US" sz="2400" b="1" dirty="0"/>
              <a:t>Excavators</a:t>
            </a:r>
            <a:r>
              <a:rPr lang="en-US" sz="2400" dirty="0"/>
              <a:t> are </a:t>
            </a:r>
            <a:r>
              <a:rPr lang="en-US" sz="2400" dirty="0" smtClean="0"/>
              <a:t>heavy construction  equipment </a:t>
            </a:r>
            <a:r>
              <a:rPr lang="en-US" sz="2400" dirty="0"/>
              <a:t>consisting of a boom, stick, bucket and cab on a rotating platform known as the "</a:t>
            </a:r>
            <a:r>
              <a:rPr lang="en-US" sz="2400" dirty="0" smtClean="0"/>
              <a:t>house”</a:t>
            </a:r>
            <a:endParaRPr lang="en-US" sz="2400" dirty="0"/>
          </a:p>
        </p:txBody>
      </p:sp>
    </p:spTree>
    <p:extLst>
      <p:ext uri="{BB962C8B-B14F-4D97-AF65-F5344CB8AC3E}">
        <p14:creationId xmlns:p14="http://schemas.microsoft.com/office/powerpoint/2010/main" val="353896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277th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3924300" cy="3884023"/>
          </a:xfrm>
        </p:spPr>
        <p:txBody>
          <a:bodyPr/>
          <a:lstStyle/>
          <a:p>
            <a:r>
              <a:rPr lang="en-US" dirty="0" smtClean="0"/>
              <a:t>Others</a:t>
            </a:r>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Capabilities-Equipment</a:t>
            </a:r>
            <a:endParaRPr lang="en-US" sz="2800" dirty="0"/>
          </a:p>
        </p:txBody>
      </p:sp>
      <p:pic>
        <p:nvPicPr>
          <p:cNvPr id="6" name="Picture 5" descr="m916_l5.jpg"/>
          <p:cNvPicPr>
            <a:picLocks noChangeAspect="1"/>
          </p:cNvPicPr>
          <p:nvPr/>
        </p:nvPicPr>
        <p:blipFill>
          <a:blip r:embed="rId3" cstate="print"/>
          <a:stretch>
            <a:fillRect/>
          </a:stretch>
        </p:blipFill>
        <p:spPr>
          <a:xfrm>
            <a:off x="4734962" y="3340729"/>
            <a:ext cx="4037845" cy="3028384"/>
          </a:xfrm>
          <a:prstGeom prst="rect">
            <a:avLst/>
          </a:prstGeom>
        </p:spPr>
      </p:pic>
      <p:pic>
        <p:nvPicPr>
          <p:cNvPr id="7" name="Picture 6" descr="imagesCAOJS0KC.jpg"/>
          <p:cNvPicPr>
            <a:picLocks noChangeAspect="1"/>
          </p:cNvPicPr>
          <p:nvPr/>
        </p:nvPicPr>
        <p:blipFill>
          <a:blip r:embed="rId4" cstate="print"/>
          <a:stretch>
            <a:fillRect/>
          </a:stretch>
        </p:blipFill>
        <p:spPr>
          <a:xfrm>
            <a:off x="6063606" y="1826065"/>
            <a:ext cx="2466975" cy="1847850"/>
          </a:xfrm>
          <a:prstGeom prst="rect">
            <a:avLst/>
          </a:prstGeom>
        </p:spPr>
      </p:pic>
      <p:pic>
        <p:nvPicPr>
          <p:cNvPr id="10" name="Picture 9" descr="skid steer.jpg"/>
          <p:cNvPicPr>
            <a:picLocks noChangeAspect="1"/>
          </p:cNvPicPr>
          <p:nvPr/>
        </p:nvPicPr>
        <p:blipFill>
          <a:blip r:embed="rId5" cstate="print"/>
          <a:stretch>
            <a:fillRect/>
          </a:stretch>
        </p:blipFill>
        <p:spPr>
          <a:xfrm>
            <a:off x="606582" y="4191755"/>
            <a:ext cx="3980963" cy="2295053"/>
          </a:xfrm>
          <a:prstGeom prst="rect">
            <a:avLst/>
          </a:prstGeom>
        </p:spPr>
      </p:pic>
      <p:pic>
        <p:nvPicPr>
          <p:cNvPr id="11" name="Picture 10" descr="download.jpg"/>
          <p:cNvPicPr>
            <a:picLocks noChangeAspect="1"/>
          </p:cNvPicPr>
          <p:nvPr/>
        </p:nvPicPr>
        <p:blipFill>
          <a:blip r:embed="rId6" cstate="print"/>
          <a:stretch>
            <a:fillRect/>
          </a:stretch>
        </p:blipFill>
        <p:spPr>
          <a:xfrm>
            <a:off x="2387898" y="2269685"/>
            <a:ext cx="2466975" cy="1847850"/>
          </a:xfrm>
          <a:prstGeom prst="rect">
            <a:avLst/>
          </a:prstGeom>
        </p:spPr>
      </p:pic>
    </p:spTree>
    <p:extLst>
      <p:ext uri="{BB962C8B-B14F-4D97-AF65-F5344CB8AC3E}">
        <p14:creationId xmlns:p14="http://schemas.microsoft.com/office/powerpoint/2010/main" val="3182056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bwMode="auto">
          <a:xfrm>
            <a:off x="363691" y="2123767"/>
            <a:ext cx="8229600" cy="1637071"/>
          </a:xfrm>
          <a:noFill/>
          <a:ln>
            <a:miter lim="800000"/>
            <a:headEnd/>
            <a:tailEnd/>
          </a:ln>
        </p:spPr>
        <p:txBody>
          <a:bodyPr vert="horz" wrap="square" lIns="91440" tIns="45720" rIns="91440" bIns="45720" numCol="1" anchor="t" anchorCtr="0" compatLnSpc="1">
            <a:prstTxWarp prst="textNoShape">
              <a:avLst/>
            </a:prstTxWarp>
          </a:bodyPr>
          <a:lstStyle/>
          <a:p>
            <a:pPr algn="ctr">
              <a:buNone/>
            </a:pPr>
            <a:r>
              <a:rPr lang="en-US" sz="4400" dirty="0" smtClean="0"/>
              <a:t> </a:t>
            </a:r>
          </a:p>
          <a:p>
            <a:pPr algn="ctr">
              <a:buNone/>
            </a:pPr>
            <a:r>
              <a:rPr lang="en-US" sz="4400" dirty="0" smtClean="0"/>
              <a:t>Questions</a:t>
            </a:r>
            <a:endParaRPr lang="en-US"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220134" y="98131"/>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912608" cy="3884023"/>
          </a:xfrm>
        </p:spPr>
        <p:txBody>
          <a:bodyPr/>
          <a:lstStyle/>
          <a:p>
            <a:r>
              <a:rPr lang="en-US" dirty="0" smtClean="0"/>
              <a:t>General Engineer</a:t>
            </a:r>
            <a:endParaRPr lang="en-US" dirty="0"/>
          </a:p>
          <a:p>
            <a:pPr lvl="1"/>
            <a:r>
              <a:rPr lang="en-US" dirty="0"/>
              <a:t>Increased focus on the construction aspect of the engineering mission</a:t>
            </a:r>
          </a:p>
          <a:p>
            <a:pPr lvl="1"/>
            <a:r>
              <a:rPr lang="en-US" dirty="0"/>
              <a:t>Consist of horizontal, vertical, and other special purpose units</a:t>
            </a:r>
          </a:p>
          <a:p>
            <a:pPr lvl="1"/>
            <a:r>
              <a:rPr lang="en-US" dirty="0"/>
              <a:t>Armed and  equipped to fight primarily in a defensive role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179" y="4488873"/>
            <a:ext cx="4400239" cy="2015015"/>
          </a:xfrm>
          <a:prstGeom prst="rect">
            <a:avLst/>
          </a:prstGeom>
        </p:spPr>
      </p:pic>
    </p:spTree>
    <p:extLst>
      <p:ext uri="{BB962C8B-B14F-4D97-AF65-F5344CB8AC3E}">
        <p14:creationId xmlns:p14="http://schemas.microsoft.com/office/powerpoint/2010/main" val="134404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302</a:t>
            </a:r>
            <a:r>
              <a:rPr lang="en-US" sz="3200" b="1" u="sng" baseline="30000" dirty="0" smtClean="0">
                <a:effectLst>
                  <a:outerShdw blurRad="38100" dist="38100" dir="2700000" algn="tl">
                    <a:srgbClr val="000000">
                      <a:alpha val="43137"/>
                    </a:srgbClr>
                  </a:outerShdw>
                </a:effectLst>
                <a:latin typeface="+mn-lt"/>
                <a:cs typeface="Times New Roman" pitchFamily="18" charset="0"/>
              </a:rPr>
              <a:t>nd</a:t>
            </a:r>
            <a:r>
              <a:rPr lang="en-US" sz="3200" b="1" u="sng" dirty="0" smtClean="0">
                <a:effectLst>
                  <a:outerShdw blurRad="38100" dist="38100" dir="2700000" algn="tl">
                    <a:srgbClr val="000000">
                      <a:alpha val="43137"/>
                    </a:srgbClr>
                  </a:outerShdw>
                </a:effectLst>
                <a:latin typeface="+mn-lt"/>
                <a:cs typeface="Times New Roman" pitchFamily="18" charset="0"/>
              </a:rPr>
              <a:t>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8022336" cy="3884023"/>
          </a:xfrm>
        </p:spPr>
        <p:txBody>
          <a:bodyPr/>
          <a:lstStyle/>
          <a:p>
            <a:r>
              <a:rPr lang="en-US" dirty="0"/>
              <a:t>Established </a:t>
            </a:r>
            <a:r>
              <a:rPr lang="en-US" dirty="0" smtClean="0"/>
              <a:t>24 March 1942 as </a:t>
            </a:r>
            <a:r>
              <a:rPr lang="en-US" dirty="0"/>
              <a:t>Company </a:t>
            </a:r>
            <a:r>
              <a:rPr lang="en-US" dirty="0" smtClean="0"/>
              <a:t>D, 334th </a:t>
            </a:r>
            <a:r>
              <a:rPr lang="en-US" dirty="0"/>
              <a:t>EN Combat BN</a:t>
            </a:r>
          </a:p>
          <a:p>
            <a:r>
              <a:rPr lang="en-US" dirty="0"/>
              <a:t>Eventually reorganized in 1 APR </a:t>
            </a:r>
            <a:r>
              <a:rPr lang="en-US" dirty="0" smtClean="0"/>
              <a:t>2007 </a:t>
            </a:r>
            <a:r>
              <a:rPr lang="en-US" dirty="0"/>
              <a:t>and redesignated as </a:t>
            </a:r>
            <a:r>
              <a:rPr lang="en-US" dirty="0" smtClean="0"/>
              <a:t>302nd </a:t>
            </a:r>
            <a:r>
              <a:rPr lang="en-US" dirty="0"/>
              <a:t>EN CO</a:t>
            </a:r>
          </a:p>
          <a:p>
            <a:r>
              <a:rPr lang="en-US" dirty="0" smtClean="0"/>
              <a:t>Campaigns</a:t>
            </a:r>
          </a:p>
          <a:p>
            <a:pPr lvl="1"/>
            <a:r>
              <a:rPr lang="en-US" dirty="0" smtClean="0"/>
              <a:t>GWOT</a:t>
            </a:r>
          </a:p>
          <a:p>
            <a:pPr lvl="1"/>
            <a:r>
              <a:rPr lang="en-US" dirty="0" smtClean="0"/>
              <a:t>World War II</a:t>
            </a:r>
            <a:endParaRPr lang="en-US" dirty="0"/>
          </a:p>
          <a:p>
            <a:endParaRPr lang="en-US" dirty="0"/>
          </a:p>
        </p:txBody>
      </p:sp>
      <p:sp>
        <p:nvSpPr>
          <p:cNvPr id="3" name="TextBox 2"/>
          <p:cNvSpPr txBox="1"/>
          <p:nvPr/>
        </p:nvSpPr>
        <p:spPr>
          <a:xfrm>
            <a:off x="1930491" y="1119776"/>
            <a:ext cx="5251268" cy="523220"/>
          </a:xfrm>
          <a:prstGeom prst="rect">
            <a:avLst/>
          </a:prstGeom>
          <a:noFill/>
        </p:spPr>
        <p:txBody>
          <a:bodyPr wrap="square" rtlCol="0">
            <a:spAutoFit/>
          </a:bodyPr>
          <a:lstStyle/>
          <a:p>
            <a:pPr algn="ctr"/>
            <a:r>
              <a:rPr lang="en-US" sz="2800" dirty="0" smtClean="0"/>
              <a:t>Unit History</a:t>
            </a:r>
            <a:endParaRPr lang="en-US" sz="2800" dirty="0"/>
          </a:p>
        </p:txBody>
      </p:sp>
    </p:spTree>
    <p:extLst>
      <p:ext uri="{BB962C8B-B14F-4D97-AF65-F5344CB8AC3E}">
        <p14:creationId xmlns:p14="http://schemas.microsoft.com/office/powerpoint/2010/main" val="1467479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smtClean="0">
                <a:effectLst>
                  <a:outerShdw blurRad="38100" dist="38100" dir="2700000" algn="tl">
                    <a:srgbClr val="000000">
                      <a:alpha val="43137"/>
                    </a:srgbClr>
                  </a:outerShdw>
                </a:effectLst>
                <a:cs typeface="Times New Roman" pitchFamily="18" charset="0"/>
              </a:rPr>
              <a:t>302</a:t>
            </a:r>
            <a:r>
              <a:rPr lang="en-US" sz="3200" b="1" u="sng" baseline="30000" dirty="0" smtClean="0">
                <a:effectLst>
                  <a:outerShdw blurRad="38100" dist="38100" dir="2700000" algn="tl">
                    <a:srgbClr val="000000">
                      <a:alpha val="43137"/>
                    </a:srgbClr>
                  </a:outerShdw>
                </a:effectLst>
                <a:cs typeface="Times New Roman" pitchFamily="18" charset="0"/>
              </a:rPr>
              <a:t>nd</a:t>
            </a:r>
            <a:r>
              <a:rPr lang="en-US" sz="3200" b="1" u="sng" dirty="0" smtClean="0">
                <a:effectLst>
                  <a:outerShdw blurRad="38100" dist="38100" dir="2700000" algn="tl">
                    <a:srgbClr val="000000">
                      <a:alpha val="43137"/>
                    </a:srgbClr>
                  </a:outerShdw>
                </a:effectLst>
                <a:cs typeface="Times New Roman" pitchFamily="18" charset="0"/>
              </a:rPr>
              <a:t>  Engineer Company</a:t>
            </a:r>
            <a:endParaRPr lang="en-US" sz="3200" dirty="0"/>
          </a:p>
        </p:txBody>
      </p:sp>
      <p:sp>
        <p:nvSpPr>
          <p:cNvPr id="5" name="Rectangle 4"/>
          <p:cNvSpPr/>
          <p:nvPr/>
        </p:nvSpPr>
        <p:spPr>
          <a:xfrm>
            <a:off x="457201" y="2123551"/>
            <a:ext cx="8368144" cy="1815882"/>
          </a:xfrm>
          <a:prstGeom prst="rect">
            <a:avLst/>
          </a:prstGeom>
        </p:spPr>
        <p:txBody>
          <a:bodyPr wrap="square">
            <a:spAutoFit/>
          </a:bodyPr>
          <a:lstStyle/>
          <a:p>
            <a:r>
              <a:rPr lang="en-US" sz="2800" dirty="0">
                <a:latin typeface="+mn-lt"/>
                <a:cs typeface="Arial" pitchFamily="34" charset="0"/>
              </a:rPr>
              <a:t>To command, control, and construct basecamps and internment facilities; and construct, repair, and maintain vertical infrastructures in support of support brigades or Engineer Brigades.</a:t>
            </a:r>
          </a:p>
        </p:txBody>
      </p:sp>
      <p:sp>
        <p:nvSpPr>
          <p:cNvPr id="6" name="TextBox 5"/>
          <p:cNvSpPr txBox="1"/>
          <p:nvPr/>
        </p:nvSpPr>
        <p:spPr>
          <a:xfrm>
            <a:off x="3710045" y="1247374"/>
            <a:ext cx="1340432" cy="523220"/>
          </a:xfrm>
          <a:prstGeom prst="rect">
            <a:avLst/>
          </a:prstGeom>
          <a:noFill/>
        </p:spPr>
        <p:txBody>
          <a:bodyPr wrap="none" rtlCol="0">
            <a:spAutoFit/>
          </a:bodyPr>
          <a:lstStyle/>
          <a:p>
            <a:pPr algn="ctr"/>
            <a:r>
              <a:rPr lang="en-US" sz="2800" u="sng" dirty="0" smtClean="0"/>
              <a:t>Mission</a:t>
            </a:r>
            <a:endParaRPr lang="en-US" sz="2800" u="sng" dirty="0"/>
          </a:p>
        </p:txBody>
      </p:sp>
    </p:spTree>
    <p:extLst>
      <p:ext uri="{BB962C8B-B14F-4D97-AF65-F5344CB8AC3E}">
        <p14:creationId xmlns:p14="http://schemas.microsoft.com/office/powerpoint/2010/main" val="421645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302</a:t>
            </a:r>
            <a:r>
              <a:rPr lang="en-US" sz="3200" b="1" u="sng" baseline="30000" dirty="0" smtClean="0">
                <a:effectLst>
                  <a:outerShdw blurRad="38100" dist="38100" dir="2700000" algn="tl">
                    <a:srgbClr val="000000">
                      <a:alpha val="43137"/>
                    </a:srgbClr>
                  </a:outerShdw>
                </a:effectLst>
                <a:latin typeface="+mn-lt"/>
                <a:cs typeface="Times New Roman" pitchFamily="18" charset="0"/>
              </a:rPr>
              <a:t>nd</a:t>
            </a:r>
            <a:r>
              <a:rPr lang="en-US" sz="3200" b="1" u="sng" dirty="0" smtClean="0">
                <a:effectLst>
                  <a:outerShdw blurRad="38100" dist="38100" dir="2700000" algn="tl">
                    <a:srgbClr val="000000">
                      <a:alpha val="43137"/>
                    </a:srgbClr>
                  </a:outerShdw>
                </a:effectLst>
                <a:latin typeface="+mn-lt"/>
                <a:cs typeface="Times New Roman" pitchFamily="18" charset="0"/>
              </a:rPr>
              <a:t>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949184" cy="3884023"/>
          </a:xfrm>
        </p:spPr>
        <p:txBody>
          <a:bodyPr/>
          <a:lstStyle/>
          <a:p>
            <a:r>
              <a:rPr lang="en-US" dirty="0" smtClean="0"/>
              <a:t>Provide Base Camp or facility enhancement	</a:t>
            </a:r>
            <a:endParaRPr lang="en-US" dirty="0"/>
          </a:p>
          <a:p>
            <a:r>
              <a:rPr lang="en-US" dirty="0"/>
              <a:t>Enable Force Projection and Logistics</a:t>
            </a:r>
          </a:p>
          <a:p>
            <a:r>
              <a:rPr lang="en-US" dirty="0"/>
              <a:t>Build Partner capacity and Develop Infrastructure</a:t>
            </a:r>
          </a:p>
          <a:p>
            <a:endParaRPr lang="en-US" dirty="0"/>
          </a:p>
        </p:txBody>
      </p:sp>
      <p:sp>
        <p:nvSpPr>
          <p:cNvPr id="3" name="TextBox 2"/>
          <p:cNvSpPr txBox="1"/>
          <p:nvPr/>
        </p:nvSpPr>
        <p:spPr>
          <a:xfrm>
            <a:off x="1930491" y="1035050"/>
            <a:ext cx="5251268" cy="523220"/>
          </a:xfrm>
          <a:prstGeom prst="rect">
            <a:avLst/>
          </a:prstGeom>
          <a:noFill/>
        </p:spPr>
        <p:txBody>
          <a:bodyPr wrap="square" rtlCol="0">
            <a:spAutoFit/>
          </a:bodyPr>
          <a:lstStyle/>
          <a:p>
            <a:pPr algn="ctr"/>
            <a:r>
              <a:rPr lang="en-US" sz="2800" dirty="0" smtClean="0"/>
              <a:t>Mission Explained</a:t>
            </a:r>
            <a:endParaRPr lang="en-US" sz="2800" dirty="0"/>
          </a:p>
        </p:txBody>
      </p:sp>
    </p:spTree>
    <p:extLst>
      <p:ext uri="{BB962C8B-B14F-4D97-AF65-F5344CB8AC3E}">
        <p14:creationId xmlns:p14="http://schemas.microsoft.com/office/powerpoint/2010/main" val="4274460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302</a:t>
            </a:r>
            <a:r>
              <a:rPr lang="en-US" sz="3200" b="1" u="sng" baseline="30000" dirty="0" smtClean="0">
                <a:effectLst>
                  <a:outerShdw blurRad="38100" dist="38100" dir="2700000" algn="tl">
                    <a:srgbClr val="000000">
                      <a:alpha val="43137"/>
                    </a:srgbClr>
                  </a:outerShdw>
                </a:effectLst>
                <a:latin typeface="+mn-lt"/>
                <a:cs typeface="Times New Roman" pitchFamily="18" charset="0"/>
              </a:rPr>
              <a:t>nd</a:t>
            </a:r>
            <a:r>
              <a:rPr lang="en-US" sz="3200" b="1" u="sng" dirty="0" smtClean="0">
                <a:effectLst>
                  <a:outerShdw blurRad="38100" dist="38100" dir="2700000" algn="tl">
                    <a:srgbClr val="000000">
                      <a:alpha val="43137"/>
                    </a:srgbClr>
                  </a:outerShdw>
                </a:effectLst>
                <a:latin typeface="+mn-lt"/>
                <a:cs typeface="Times New Roman" pitchFamily="18" charset="0"/>
              </a:rPr>
              <a:t>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907176"/>
            <a:ext cx="7400544" cy="3884023"/>
          </a:xfrm>
        </p:spPr>
        <p:txBody>
          <a:bodyPr/>
          <a:lstStyle/>
          <a:p>
            <a:r>
              <a:rPr lang="en-US" dirty="0" smtClean="0"/>
              <a:t>Improvement facility maintance</a:t>
            </a:r>
          </a:p>
          <a:p>
            <a:r>
              <a:rPr lang="en-US" dirty="0" smtClean="0"/>
              <a:t>Improve infrastructure </a:t>
            </a:r>
          </a:p>
          <a:p>
            <a:r>
              <a:rPr lang="en-US" dirty="0" smtClean="0"/>
              <a:t>Provide utilities to a field environment</a:t>
            </a:r>
          </a:p>
          <a:p>
            <a:r>
              <a:rPr lang="en-US" dirty="0" smtClean="0"/>
              <a:t>Establish base-camp for friendly forces</a:t>
            </a:r>
          </a:p>
          <a:p>
            <a:r>
              <a:rPr lang="en-US" dirty="0" smtClean="0"/>
              <a:t>Provide service work for utilities   </a:t>
            </a:r>
            <a:endParaRPr lang="en-US" dirty="0"/>
          </a:p>
        </p:txBody>
      </p:sp>
      <p:sp>
        <p:nvSpPr>
          <p:cNvPr id="3" name="TextBox 2"/>
          <p:cNvSpPr txBox="1"/>
          <p:nvPr/>
        </p:nvSpPr>
        <p:spPr>
          <a:xfrm>
            <a:off x="1946366" y="1088639"/>
            <a:ext cx="5251268" cy="523220"/>
          </a:xfrm>
          <a:prstGeom prst="rect">
            <a:avLst/>
          </a:prstGeom>
          <a:noFill/>
        </p:spPr>
        <p:txBody>
          <a:bodyPr wrap="square" rtlCol="0">
            <a:spAutoFit/>
          </a:bodyPr>
          <a:lstStyle/>
          <a:p>
            <a:pPr algn="ctr"/>
            <a:r>
              <a:rPr lang="en-US" sz="2800" dirty="0" smtClean="0"/>
              <a:t>Mission Explained</a:t>
            </a:r>
            <a:endParaRPr lang="en-US" sz="2800" dirty="0"/>
          </a:p>
        </p:txBody>
      </p:sp>
    </p:spTree>
    <p:extLst>
      <p:ext uri="{BB962C8B-B14F-4D97-AF65-F5344CB8AC3E}">
        <p14:creationId xmlns:p14="http://schemas.microsoft.com/office/powerpoint/2010/main" val="368907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302</a:t>
            </a:r>
            <a:r>
              <a:rPr lang="en-US" sz="3200" b="1" u="sng" baseline="30000" dirty="0" smtClean="0">
                <a:effectLst>
                  <a:outerShdw blurRad="38100" dist="38100" dir="2700000" algn="tl">
                    <a:srgbClr val="000000">
                      <a:alpha val="43137"/>
                    </a:srgbClr>
                  </a:outerShdw>
                </a:effectLst>
                <a:latin typeface="+mn-lt"/>
                <a:cs typeface="Times New Roman" pitchFamily="18" charset="0"/>
              </a:rPr>
              <a:t>nd</a:t>
            </a:r>
            <a:r>
              <a:rPr lang="en-US" sz="3200" b="1" u="sng" dirty="0" smtClean="0">
                <a:effectLst>
                  <a:outerShdw blurRad="38100" dist="38100" dir="2700000" algn="tl">
                    <a:srgbClr val="000000">
                      <a:alpha val="43137"/>
                    </a:srgbClr>
                  </a:outerShdw>
                </a:effectLst>
                <a:latin typeface="+mn-lt"/>
                <a:cs typeface="Times New Roman" pitchFamily="18" charset="0"/>
              </a:rPr>
              <a:t>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0998" y="3602183"/>
            <a:ext cx="4230254" cy="2747602"/>
          </a:xfrm>
        </p:spPr>
      </p:pic>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Mission in Context</a:t>
            </a:r>
            <a:endParaRPr lang="en-US" sz="2800" dirty="0"/>
          </a:p>
        </p:txBody>
      </p:sp>
      <p:sp>
        <p:nvSpPr>
          <p:cNvPr id="9" name="TextBox 8"/>
          <p:cNvSpPr txBox="1"/>
          <p:nvPr/>
        </p:nvSpPr>
        <p:spPr>
          <a:xfrm>
            <a:off x="914400" y="1676400"/>
            <a:ext cx="7305675" cy="2923877"/>
          </a:xfrm>
          <a:prstGeom prst="rect">
            <a:avLst/>
          </a:prstGeom>
          <a:noFill/>
        </p:spPr>
        <p:txBody>
          <a:bodyPr wrap="square" rtlCol="0">
            <a:spAutoFit/>
          </a:bodyPr>
          <a:lstStyle/>
          <a:p>
            <a:pPr algn="ctr"/>
            <a:r>
              <a:rPr lang="en-US" dirty="0"/>
              <a:t>Provide Base Camp or facility </a:t>
            </a:r>
            <a:r>
              <a:rPr lang="en-US" dirty="0" smtClean="0"/>
              <a:t>enhancement</a:t>
            </a:r>
          </a:p>
          <a:p>
            <a:pPr algn="ctr"/>
            <a:r>
              <a:rPr lang="en-US" sz="2000" dirty="0" smtClean="0"/>
              <a:t>-Unit is able to establish a base camp as well as provide service support to maintain </a:t>
            </a:r>
          </a:p>
          <a:p>
            <a:pPr algn="ctr"/>
            <a:endParaRPr lang="en-US" dirty="0"/>
          </a:p>
          <a:p>
            <a:pPr algn="ctr"/>
            <a:endParaRPr lang="en-US" dirty="0"/>
          </a:p>
        </p:txBody>
      </p:sp>
    </p:spTree>
    <p:extLst>
      <p:ext uri="{BB962C8B-B14F-4D97-AF65-F5344CB8AC3E}">
        <p14:creationId xmlns:p14="http://schemas.microsoft.com/office/powerpoint/2010/main" val="428585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0" y="96838"/>
            <a:ext cx="9144000" cy="792162"/>
          </a:xfr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200" b="1" u="sng" dirty="0" smtClean="0">
                <a:effectLst>
                  <a:outerShdw blurRad="38100" dist="38100" dir="2700000" algn="tl">
                    <a:srgbClr val="000000">
                      <a:alpha val="43137"/>
                    </a:srgbClr>
                  </a:outerShdw>
                </a:effectLst>
                <a:latin typeface="+mn-lt"/>
                <a:cs typeface="Times New Roman" pitchFamily="18" charset="0"/>
              </a:rPr>
              <a:t>302</a:t>
            </a:r>
            <a:r>
              <a:rPr lang="en-US" sz="3200" b="1" u="sng" baseline="30000" dirty="0" smtClean="0">
                <a:effectLst>
                  <a:outerShdw blurRad="38100" dist="38100" dir="2700000" algn="tl">
                    <a:srgbClr val="000000">
                      <a:alpha val="43137"/>
                    </a:srgbClr>
                  </a:outerShdw>
                </a:effectLst>
                <a:latin typeface="+mn-lt"/>
                <a:cs typeface="Times New Roman" pitchFamily="18" charset="0"/>
              </a:rPr>
              <a:t>nd</a:t>
            </a:r>
            <a:r>
              <a:rPr lang="en-US" sz="3200" b="1" u="sng" dirty="0" smtClean="0">
                <a:effectLst>
                  <a:outerShdw blurRad="38100" dist="38100" dir="2700000" algn="tl">
                    <a:srgbClr val="000000">
                      <a:alpha val="43137"/>
                    </a:srgbClr>
                  </a:outerShdw>
                </a:effectLst>
                <a:latin typeface="+mn-lt"/>
                <a:cs typeface="Times New Roman" pitchFamily="18" charset="0"/>
              </a:rPr>
              <a:t> Engineer Company</a:t>
            </a:r>
          </a:p>
        </p:txBody>
      </p:sp>
      <p:sp>
        <p:nvSpPr>
          <p:cNvPr id="47145" name="Text Box 33"/>
          <p:cNvSpPr txBox="1">
            <a:spLocks noChangeArrowheads="1"/>
          </p:cNvSpPr>
          <p:nvPr/>
        </p:nvSpPr>
        <p:spPr bwMode="auto">
          <a:xfrm>
            <a:off x="4556125" y="1035050"/>
            <a:ext cx="184150" cy="641350"/>
          </a:xfrm>
          <a:prstGeom prst="rect">
            <a:avLst/>
          </a:prstGeom>
          <a:noFill/>
          <a:ln w="12700" algn="ctr">
            <a:noFill/>
            <a:miter lim="800000"/>
            <a:headEnd type="none" w="sm" len="sm"/>
            <a:tailEnd type="none" w="sm" len="sm"/>
          </a:ln>
        </p:spPr>
        <p:txBody>
          <a:bodyPr wrap="none">
            <a:spAutoFit/>
          </a:bodyPr>
          <a:lstStyle/>
          <a:p>
            <a:endParaRPr lang="en-US"/>
          </a:p>
        </p:txBody>
      </p:sp>
      <p:sp>
        <p:nvSpPr>
          <p:cNvPr id="2" name="Content Placeholder 1"/>
          <p:cNvSpPr>
            <a:spLocks noGrp="1"/>
          </p:cNvSpPr>
          <p:nvPr>
            <p:ph sz="half" idx="1"/>
          </p:nvPr>
        </p:nvSpPr>
        <p:spPr>
          <a:xfrm>
            <a:off x="609600" y="1496716"/>
            <a:ext cx="7949184" cy="4294484"/>
          </a:xfrm>
        </p:spPr>
        <p:txBody>
          <a:bodyPr/>
          <a:lstStyle/>
          <a:p>
            <a:r>
              <a:rPr lang="en-US" dirty="0"/>
              <a:t>Structure</a:t>
            </a:r>
          </a:p>
          <a:p>
            <a:pPr lvl="1"/>
            <a:r>
              <a:rPr lang="en-US" dirty="0"/>
              <a:t>Company/Platoon/Squad/Teams</a:t>
            </a:r>
          </a:p>
          <a:p>
            <a:pPr lvl="1"/>
            <a:r>
              <a:rPr lang="en-US" dirty="0"/>
              <a:t>Line/maintenance platoons</a:t>
            </a:r>
          </a:p>
          <a:p>
            <a:r>
              <a:rPr lang="en-US" dirty="0"/>
              <a:t>Manpower </a:t>
            </a:r>
          </a:p>
          <a:p>
            <a:pPr lvl="1"/>
            <a:r>
              <a:rPr lang="en-US" dirty="0"/>
              <a:t>Composition (officers/enlisted)</a:t>
            </a:r>
          </a:p>
          <a:p>
            <a:pPr lvl="1"/>
            <a:r>
              <a:rPr lang="en-US" dirty="0" smtClean="0"/>
              <a:t>MOS’s</a:t>
            </a:r>
            <a:endParaRPr lang="en-US" dirty="0"/>
          </a:p>
          <a:p>
            <a:pPr lvl="2"/>
            <a:r>
              <a:rPr lang="en-US" dirty="0" smtClean="0"/>
              <a:t>12W- Carpentry Masonry Specialist</a:t>
            </a:r>
            <a:endParaRPr lang="en-US" dirty="0"/>
          </a:p>
          <a:p>
            <a:pPr lvl="2"/>
            <a:r>
              <a:rPr lang="en-US" dirty="0" smtClean="0"/>
              <a:t>12R- Interior Electrian</a:t>
            </a:r>
          </a:p>
          <a:p>
            <a:pPr lvl="2"/>
            <a:r>
              <a:rPr lang="en-US" dirty="0" smtClean="0"/>
              <a:t>12K- Plumber</a:t>
            </a:r>
          </a:p>
          <a:p>
            <a:pPr lvl="2"/>
            <a:r>
              <a:rPr lang="en-US" dirty="0" smtClean="0"/>
              <a:t>12H- Construction Supervisor</a:t>
            </a:r>
            <a:endParaRPr lang="en-US" dirty="0"/>
          </a:p>
          <a:p>
            <a:pPr lvl="2"/>
            <a:r>
              <a:rPr lang="en-US" dirty="0"/>
              <a:t>12X- General Engineer </a:t>
            </a:r>
            <a:r>
              <a:rPr lang="en-US" dirty="0" smtClean="0"/>
              <a:t>Supervisor</a:t>
            </a:r>
          </a:p>
          <a:p>
            <a:pPr lvl="2"/>
            <a:r>
              <a:rPr lang="en-US" dirty="0" smtClean="0"/>
              <a:t>12A Engineer Officer </a:t>
            </a:r>
          </a:p>
          <a:p>
            <a:pPr lvl="2"/>
            <a:r>
              <a:rPr lang="en-US" dirty="0" smtClean="0"/>
              <a:t>120A Utilities Warrant Officer </a:t>
            </a:r>
            <a:endParaRPr lang="en-US" dirty="0"/>
          </a:p>
        </p:txBody>
      </p:sp>
      <p:sp>
        <p:nvSpPr>
          <p:cNvPr id="3" name="TextBox 2"/>
          <p:cNvSpPr txBox="1"/>
          <p:nvPr/>
        </p:nvSpPr>
        <p:spPr>
          <a:xfrm>
            <a:off x="2114641" y="936422"/>
            <a:ext cx="5251268" cy="523220"/>
          </a:xfrm>
          <a:prstGeom prst="rect">
            <a:avLst/>
          </a:prstGeom>
          <a:noFill/>
        </p:spPr>
        <p:txBody>
          <a:bodyPr wrap="square" rtlCol="0">
            <a:spAutoFit/>
          </a:bodyPr>
          <a:lstStyle/>
          <a:p>
            <a:pPr algn="ctr"/>
            <a:r>
              <a:rPr lang="en-US" sz="2800" dirty="0" smtClean="0"/>
              <a:t>Capabilities-Man Power</a:t>
            </a:r>
            <a:endParaRPr lang="en-US" sz="2800" dirty="0"/>
          </a:p>
        </p:txBody>
      </p:sp>
    </p:spTree>
    <p:extLst>
      <p:ext uri="{BB962C8B-B14F-4D97-AF65-F5344CB8AC3E}">
        <p14:creationId xmlns:p14="http://schemas.microsoft.com/office/powerpoint/2010/main" val="72806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Ytb00">
  <a:themeElements>
    <a:clrScheme name="Ytb0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Ytb00">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tb0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tb0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tb0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tb0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tb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tb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tb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B9AF3133B95C4C9E69713766E9AA39" ma:contentTypeVersion="0" ma:contentTypeDescription="Create a new document." ma:contentTypeScope="" ma:versionID="f1111d2f2b568453c49582732bb18e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C006E8-86A4-4666-BC65-19117661A2A9}"/>
</file>

<file path=customXml/itemProps2.xml><?xml version="1.0" encoding="utf-8"?>
<ds:datastoreItem xmlns:ds="http://schemas.openxmlformats.org/officeDocument/2006/customXml" ds:itemID="{09289949-73A7-4292-9767-DCED21B1AE08}"/>
</file>

<file path=customXml/itemProps3.xml><?xml version="1.0" encoding="utf-8"?>
<ds:datastoreItem xmlns:ds="http://schemas.openxmlformats.org/officeDocument/2006/customXml" ds:itemID="{0EF35754-6AC6-4383-ADD6-A0B86A5D1A85}"/>
</file>

<file path=docProps/app.xml><?xml version="1.0" encoding="utf-8"?>
<Properties xmlns="http://schemas.openxmlformats.org/officeDocument/2006/extended-properties" xmlns:vt="http://schemas.openxmlformats.org/officeDocument/2006/docPropsVTypes">
  <Template/>
  <TotalTime>45601</TotalTime>
  <Words>884</Words>
  <Application>Microsoft Office PowerPoint</Application>
  <PresentationFormat>On-screen Show (4:3)</PresentationFormat>
  <Paragraphs>169</Paragraphs>
  <Slides>24</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Ytb00</vt:lpstr>
      <vt:lpstr>980th Engineer Battalion LTC Jeffrey Hartsell CSM Thomas Champion </vt:lpstr>
      <vt:lpstr>The Engineer Branch</vt:lpstr>
      <vt:lpstr>Engineer Company</vt:lpstr>
      <vt:lpstr>302nd  Engineer Company</vt:lpstr>
      <vt:lpstr>302nd  Engineer Company</vt:lpstr>
      <vt:lpstr>302nd Engineer Company</vt:lpstr>
      <vt:lpstr>302nd Engineer Company</vt:lpstr>
      <vt:lpstr>302nd Engineer Company</vt:lpstr>
      <vt:lpstr>302nd Engineer Company</vt:lpstr>
      <vt:lpstr>302nd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277th Engineer Company</vt:lpstr>
      <vt:lpstr>PowerPoint Presentation</vt:lpstr>
    </vt:vector>
  </TitlesOfParts>
  <Company>U.S. ARMY RESERVES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 Bell</dc:creator>
  <cp:lastModifiedBy>Kozak, Seth W</cp:lastModifiedBy>
  <cp:revision>2275</cp:revision>
  <dcterms:created xsi:type="dcterms:W3CDTF">2006-03-17T15:42:50Z</dcterms:created>
  <dcterms:modified xsi:type="dcterms:W3CDTF">2015-12-04T21:25:03Z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0x010100E0B9AF3133B95C4C9E69713766E9AA39</vt:lpwstr>
  </property>
</Properties>
</file>