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315" r:id="rId5"/>
    <p:sldId id="294" r:id="rId6"/>
    <p:sldId id="314" r:id="rId7"/>
    <p:sldId id="278" r:id="rId8"/>
    <p:sldId id="279" r:id="rId9"/>
    <p:sldId id="313" r:id="rId10"/>
    <p:sldId id="281" r:id="rId11"/>
    <p:sldId id="292" r:id="rId12"/>
    <p:sldId id="284" r:id="rId13"/>
    <p:sldId id="285" r:id="rId14"/>
    <p:sldId id="269" r:id="rId15"/>
    <p:sldId id="286" r:id="rId16"/>
    <p:sldId id="304" r:id="rId17"/>
    <p:sldId id="310" r:id="rId18"/>
    <p:sldId id="309" r:id="rId19"/>
    <p:sldId id="301" r:id="rId20"/>
    <p:sldId id="311" r:id="rId21"/>
    <p:sldId id="290" r:id="rId22"/>
    <p:sldId id="303" r:id="rId23"/>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FFCD"/>
    <a:srgbClr val="FFFF9B"/>
    <a:srgbClr val="FFFF8B"/>
    <a:srgbClr val="FFFFCC"/>
    <a:srgbClr val="0000CC"/>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6" autoAdjust="0"/>
    <p:restoredTop sz="94915" autoAdjust="0"/>
  </p:normalViewPr>
  <p:slideViewPr>
    <p:cSldViewPr snapToGrid="0">
      <p:cViewPr varScale="1">
        <p:scale>
          <a:sx n="68" d="100"/>
          <a:sy n="68" d="100"/>
        </p:scale>
        <p:origin x="492" y="54"/>
      </p:cViewPr>
      <p:guideLst>
        <p:guide orient="horz" pos="4319"/>
        <p:guide pos="5759"/>
      </p:guideLst>
    </p:cSldViewPr>
  </p:slideViewPr>
  <p:outlineViewPr>
    <p:cViewPr>
      <p:scale>
        <a:sx n="33" d="100"/>
        <a:sy n="33" d="100"/>
      </p:scale>
      <p:origin x="0" y="13020"/>
    </p:cViewPr>
  </p:outlineViewPr>
  <p:notesTextViewPr>
    <p:cViewPr>
      <p:scale>
        <a:sx n="100" d="100"/>
        <a:sy n="100" d="100"/>
      </p:scale>
      <p:origin x="0" y="0"/>
    </p:cViewPr>
  </p:notesTextViewPr>
  <p:sorterViewPr>
    <p:cViewPr>
      <p:scale>
        <a:sx n="100" d="100"/>
        <a:sy n="100" d="100"/>
      </p:scale>
      <p:origin x="0" y="7014"/>
    </p:cViewPr>
  </p:sorterViewPr>
  <p:notesViewPr>
    <p:cSldViewPr snapToGrid="0" showGuides="1">
      <p:cViewPr varScale="1">
        <p:scale>
          <a:sx n="46" d="100"/>
          <a:sy n="46" d="100"/>
        </p:scale>
        <p:origin x="-2136" y="-10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82742" cy="465138"/>
          </a:xfrm>
          <a:prstGeom prst="rect">
            <a:avLst/>
          </a:prstGeom>
        </p:spPr>
        <p:txBody>
          <a:bodyPr vert="horz" lIns="92663" tIns="46332" rIns="92663" bIns="4633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97514" y="2"/>
            <a:ext cx="2982742" cy="465138"/>
          </a:xfrm>
          <a:prstGeom prst="rect">
            <a:avLst/>
          </a:prstGeom>
        </p:spPr>
        <p:txBody>
          <a:bodyPr vert="horz" lIns="92663" tIns="46332" rIns="92663" bIns="46332" rtlCol="0"/>
          <a:lstStyle>
            <a:lvl1pPr algn="r" fontAlgn="auto">
              <a:spcBef>
                <a:spcPts val="0"/>
              </a:spcBef>
              <a:spcAft>
                <a:spcPts val="0"/>
              </a:spcAft>
              <a:defRPr sz="1200" smtClean="0">
                <a:latin typeface="+mn-lt"/>
              </a:defRPr>
            </a:lvl1pPr>
          </a:lstStyle>
          <a:p>
            <a:pPr>
              <a:defRPr/>
            </a:pPr>
            <a:fld id="{93E71E66-B943-4327-A2C8-2EE9802A59EF}" type="datetimeFigureOut">
              <a:rPr lang="en-US"/>
              <a:pPr>
                <a:defRPr/>
              </a:pPr>
              <a:t>12/4/2015</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663" tIns="46332" rIns="92663" bIns="46332" rtlCol="0" anchor="ctr"/>
          <a:lstStyle/>
          <a:p>
            <a:pPr lvl="0"/>
            <a:endParaRPr lang="en-US" noProof="0" dirty="0"/>
          </a:p>
        </p:txBody>
      </p:sp>
      <p:sp>
        <p:nvSpPr>
          <p:cNvPr id="5" name="Notes Placeholder 4"/>
          <p:cNvSpPr>
            <a:spLocks noGrp="1"/>
          </p:cNvSpPr>
          <p:nvPr>
            <p:ph type="body" sz="quarter" idx="3"/>
          </p:nvPr>
        </p:nvSpPr>
        <p:spPr>
          <a:xfrm>
            <a:off x="688806" y="4416430"/>
            <a:ext cx="5504203" cy="4183063"/>
          </a:xfrm>
          <a:prstGeom prst="rect">
            <a:avLst/>
          </a:prstGeom>
        </p:spPr>
        <p:txBody>
          <a:bodyPr vert="horz" lIns="92663" tIns="46332" rIns="92663" bIns="4633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829678"/>
            <a:ext cx="2982742" cy="465138"/>
          </a:xfrm>
          <a:prstGeom prst="rect">
            <a:avLst/>
          </a:prstGeom>
        </p:spPr>
        <p:txBody>
          <a:bodyPr vert="horz" lIns="92663" tIns="46332" rIns="92663" bIns="46332"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97514" y="8829678"/>
            <a:ext cx="2982742" cy="465138"/>
          </a:xfrm>
          <a:prstGeom prst="rect">
            <a:avLst/>
          </a:prstGeom>
        </p:spPr>
        <p:txBody>
          <a:bodyPr vert="horz" lIns="92663" tIns="46332" rIns="92663" bIns="46332" rtlCol="0" anchor="b"/>
          <a:lstStyle>
            <a:lvl1pPr algn="r" fontAlgn="auto">
              <a:spcBef>
                <a:spcPts val="0"/>
              </a:spcBef>
              <a:spcAft>
                <a:spcPts val="0"/>
              </a:spcAft>
              <a:defRPr sz="1200" smtClean="0">
                <a:latin typeface="+mn-lt"/>
              </a:defRPr>
            </a:lvl1pPr>
          </a:lstStyle>
          <a:p>
            <a:pPr>
              <a:defRPr/>
            </a:pPr>
            <a:fld id="{86A67D08-2751-4CE4-B1F3-1619301F9477}" type="slidenum">
              <a:rPr lang="en-US"/>
              <a:pPr>
                <a:defRPr/>
              </a:pPr>
              <a:t>‹#›</a:t>
            </a:fld>
            <a:endParaRPr lang="en-US" dirty="0"/>
          </a:p>
        </p:txBody>
      </p:sp>
    </p:spTree>
    <p:extLst>
      <p:ext uri="{BB962C8B-B14F-4D97-AF65-F5344CB8AC3E}">
        <p14:creationId xmlns:p14="http://schemas.microsoft.com/office/powerpoint/2010/main" val="26176726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756F179-18DD-4E46-967F-8678D4B76C1A}" type="slidenum">
              <a:rPr lang="en-US" smtClean="0"/>
              <a:pPr/>
              <a:t>2</a:t>
            </a:fld>
            <a:endParaRPr lang="en-US" dirty="0" smtClean="0"/>
          </a:p>
        </p:txBody>
      </p:sp>
      <p:sp>
        <p:nvSpPr>
          <p:cNvPr id="23555" name="Rectangle 2"/>
          <p:cNvSpPr>
            <a:spLocks noGrp="1" noRot="1" noChangeAspect="1" noChangeArrowheads="1" noTextEdit="1"/>
          </p:cNvSpPr>
          <p:nvPr>
            <p:ph type="sldImg"/>
          </p:nvPr>
        </p:nvSpPr>
        <p:spPr>
          <a:xfrm>
            <a:off x="1119188" y="695325"/>
            <a:ext cx="4646612" cy="3486150"/>
          </a:xfrm>
          <a:ln/>
        </p:spPr>
      </p:sp>
      <p:sp>
        <p:nvSpPr>
          <p:cNvPr id="23556" name="Rectangle 3"/>
          <p:cNvSpPr>
            <a:spLocks noGrp="1" noChangeArrowheads="1"/>
          </p:cNvSpPr>
          <p:nvPr>
            <p:ph type="body" idx="1"/>
          </p:nvPr>
        </p:nvSpPr>
        <p:spPr>
          <a:xfrm>
            <a:off x="688806" y="4416425"/>
            <a:ext cx="5504203" cy="4184650"/>
          </a:xfrm>
          <a:noFill/>
          <a:ln/>
        </p:spPr>
        <p:txBody>
          <a:bodyPr/>
          <a:lstStyle/>
          <a:p>
            <a:pPr marL="701041" lvl="1" indent="-246312"/>
            <a:r>
              <a:rPr lang="en-US" dirty="0" smtClean="0"/>
              <a:t>Rod Chisholm – 1.5 </a:t>
            </a:r>
            <a:r>
              <a:rPr lang="en-US" dirty="0" err="1" smtClean="0"/>
              <a:t>mins</a:t>
            </a:r>
            <a:r>
              <a:rPr lang="en-US" dirty="0" smtClean="0"/>
              <a:t>.</a:t>
            </a:r>
          </a:p>
          <a:p>
            <a:pPr marL="1155770" lvl="2" indent="-246312"/>
            <a:r>
              <a:rPr lang="en-US" dirty="0" smtClean="0"/>
              <a:t>Who he is (his role at Ft. Hood)</a:t>
            </a:r>
          </a:p>
        </p:txBody>
      </p:sp>
    </p:spTree>
    <p:extLst>
      <p:ext uri="{BB962C8B-B14F-4D97-AF65-F5344CB8AC3E}">
        <p14:creationId xmlns:p14="http://schemas.microsoft.com/office/powerpoint/2010/main" val="273298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57EAEF-AB5B-4493-AB97-03746243590A}" type="slidenum">
              <a:rPr lang="en-US" smtClean="0">
                <a:latin typeface="Arial" charset="0"/>
                <a:cs typeface="Arial" charset="0"/>
              </a:rPr>
              <a:pPr fontAlgn="base">
                <a:spcBef>
                  <a:spcPct val="0"/>
                </a:spcBef>
                <a:spcAft>
                  <a:spcPct val="0"/>
                </a:spcAft>
              </a:pPr>
              <a:t>16</a:t>
            </a:fld>
            <a:endParaRPr lang="en-US" smtClean="0">
              <a:latin typeface="Arial" charset="0"/>
              <a:cs typeface="Arial" charset="0"/>
            </a:endParaRPr>
          </a:p>
        </p:txBody>
      </p:sp>
      <p:sp>
        <p:nvSpPr>
          <p:cNvPr id="10243" name="Rectangle 2"/>
          <p:cNvSpPr>
            <a:spLocks noGrp="1" noRot="1" noChangeAspect="1" noChangeArrowheads="1" noTextEdit="1"/>
          </p:cNvSpPr>
          <p:nvPr>
            <p:ph type="sldImg"/>
          </p:nvPr>
        </p:nvSpPr>
        <p:spPr bwMode="auto">
          <a:xfrm>
            <a:off x="1128713" y="701675"/>
            <a:ext cx="4629150" cy="3473450"/>
          </a:xfrm>
          <a:noFill/>
          <a:ln>
            <a:solidFill>
              <a:srgbClr val="000000"/>
            </a:solidFill>
            <a:miter lim="800000"/>
            <a:headEnd/>
            <a:tailEnd/>
          </a:ln>
        </p:spPr>
      </p:sp>
      <p:sp>
        <p:nvSpPr>
          <p:cNvPr id="10244" name="Rectangle 3"/>
          <p:cNvSpPr>
            <a:spLocks noGrp="1" noChangeArrowheads="1"/>
          </p:cNvSpPr>
          <p:nvPr>
            <p:ph type="body" idx="1"/>
          </p:nvPr>
        </p:nvSpPr>
        <p:spPr bwMode="auto">
          <a:xfrm>
            <a:off x="915982" y="4411666"/>
            <a:ext cx="5049850" cy="4186237"/>
          </a:xfrm>
          <a:noFill/>
        </p:spPr>
        <p:txBody>
          <a:bodyPr wrap="square" lIns="88470" tIns="44234" rIns="88470" bIns="44234"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
        <p:nvSpPr>
          <p:cNvPr id="10245" name="Text Box 4"/>
          <p:cNvSpPr txBox="1">
            <a:spLocks noChangeArrowheads="1"/>
          </p:cNvSpPr>
          <p:nvPr/>
        </p:nvSpPr>
        <p:spPr bwMode="auto">
          <a:xfrm>
            <a:off x="3823232" y="8870951"/>
            <a:ext cx="2676261" cy="312738"/>
          </a:xfrm>
          <a:prstGeom prst="rect">
            <a:avLst/>
          </a:prstGeom>
          <a:noFill/>
          <a:ln w="38100">
            <a:solidFill>
              <a:schemeClr val="tx1"/>
            </a:solidFill>
            <a:miter lim="800000"/>
            <a:headEnd/>
            <a:tailEnd/>
          </a:ln>
        </p:spPr>
        <p:txBody>
          <a:bodyPr lIns="89164" tIns="44584" rIns="89164" bIns="44584">
            <a:spAutoFit/>
          </a:bodyPr>
          <a:lstStyle/>
          <a:p>
            <a:pPr defTabSz="887353">
              <a:spcBef>
                <a:spcPct val="50000"/>
              </a:spcBef>
            </a:pPr>
            <a:r>
              <a:rPr lang="en-US" sz="1400" dirty="0">
                <a:latin typeface="Calibri" pitchFamily="34" charset="0"/>
              </a:rPr>
              <a:t>Next Slide: CS/CSS UNITS</a:t>
            </a:r>
          </a:p>
        </p:txBody>
      </p:sp>
    </p:spTree>
    <p:extLst>
      <p:ext uri="{BB962C8B-B14F-4D97-AF65-F5344CB8AC3E}">
        <p14:creationId xmlns:p14="http://schemas.microsoft.com/office/powerpoint/2010/main" val="286991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A67D08-2751-4CE4-B1F3-1619301F9477}" type="slidenum">
              <a:rPr lang="en-US" smtClean="0"/>
              <a:pPr>
                <a:defRPr/>
              </a:pPr>
              <a:t>17</a:t>
            </a:fld>
            <a:endParaRPr lang="en-US" dirty="0"/>
          </a:p>
        </p:txBody>
      </p:sp>
    </p:spTree>
    <p:extLst>
      <p:ext uri="{BB962C8B-B14F-4D97-AF65-F5344CB8AC3E}">
        <p14:creationId xmlns:p14="http://schemas.microsoft.com/office/powerpoint/2010/main" val="339338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34147"/>
            <a:fld id="{AE1A0E5F-B52A-42DA-BA7A-60A8BBEC40DF}" type="slidenum">
              <a:rPr lang="en-US" smtClean="0"/>
              <a:pPr defTabSz="934147"/>
              <a:t>18</a:t>
            </a:fld>
            <a:endParaRPr lang="en-US" dirty="0" smtClean="0"/>
          </a:p>
        </p:txBody>
      </p:sp>
      <p:sp>
        <p:nvSpPr>
          <p:cNvPr id="86019" name="Rectangle 2"/>
          <p:cNvSpPr>
            <a:spLocks noGrp="1" noRot="1" noChangeAspect="1" noChangeArrowheads="1" noTextEdit="1"/>
          </p:cNvSpPr>
          <p:nvPr>
            <p:ph type="sldImg"/>
          </p:nvPr>
        </p:nvSpPr>
        <p:spPr>
          <a:xfrm>
            <a:off x="1069975" y="687388"/>
            <a:ext cx="4686300" cy="3514725"/>
          </a:xfrm>
          <a:ln/>
        </p:spPr>
      </p:sp>
      <p:sp>
        <p:nvSpPr>
          <p:cNvPr id="86020" name="Rectangle 3"/>
          <p:cNvSpPr>
            <a:spLocks noGrp="1" noChangeArrowheads="1"/>
          </p:cNvSpPr>
          <p:nvPr>
            <p:ph type="body" idx="1"/>
          </p:nvPr>
        </p:nvSpPr>
        <p:spPr>
          <a:xfrm>
            <a:off x="898711" y="4431989"/>
            <a:ext cx="5033084" cy="4202309"/>
          </a:xfrm>
          <a:noFill/>
          <a:ln/>
        </p:spPr>
        <p:txBody>
          <a:bodyPr/>
          <a:lstStyle/>
          <a:p>
            <a:pPr eaLnBrk="1" hangingPunct="1"/>
            <a:endParaRPr lang="en-US" smtClean="0"/>
          </a:p>
        </p:txBody>
      </p:sp>
    </p:spTree>
    <p:extLst>
      <p:ext uri="{BB962C8B-B14F-4D97-AF65-F5344CB8AC3E}">
        <p14:creationId xmlns:p14="http://schemas.microsoft.com/office/powerpoint/2010/main" val="311437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7761084-F8BF-4988-9FF2-969AFCF4E26B}" type="slidenum">
              <a:rPr lang="en-US" smtClean="0"/>
              <a:pPr/>
              <a:t>3</a:t>
            </a:fld>
            <a:endParaRPr lang="en-US"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30637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A67D08-2751-4CE4-B1F3-1619301F9477}" type="slidenum">
              <a:rPr lang="en-US" smtClean="0"/>
              <a:pPr>
                <a:defRPr/>
              </a:pPr>
              <a:t>4</a:t>
            </a:fld>
            <a:endParaRPr lang="en-US" dirty="0"/>
          </a:p>
        </p:txBody>
      </p:sp>
    </p:spTree>
    <p:extLst>
      <p:ext uri="{BB962C8B-B14F-4D97-AF65-F5344CB8AC3E}">
        <p14:creationId xmlns:p14="http://schemas.microsoft.com/office/powerpoint/2010/main" val="258413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A67D08-2751-4CE4-B1F3-1619301F9477}" type="slidenum">
              <a:rPr lang="en-US" smtClean="0"/>
              <a:pPr>
                <a:defRPr/>
              </a:pPr>
              <a:t>5</a:t>
            </a:fld>
            <a:endParaRPr lang="en-US" dirty="0"/>
          </a:p>
        </p:txBody>
      </p:sp>
    </p:spTree>
    <p:extLst>
      <p:ext uri="{BB962C8B-B14F-4D97-AF65-F5344CB8AC3E}">
        <p14:creationId xmlns:p14="http://schemas.microsoft.com/office/powerpoint/2010/main" val="60003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A67D08-2751-4CE4-B1F3-1619301F9477}" type="slidenum">
              <a:rPr lang="en-US" smtClean="0"/>
              <a:pPr>
                <a:defRPr/>
              </a:pPr>
              <a:t>6</a:t>
            </a:fld>
            <a:endParaRPr lang="en-US" dirty="0"/>
          </a:p>
        </p:txBody>
      </p:sp>
    </p:spTree>
    <p:extLst>
      <p:ext uri="{BB962C8B-B14F-4D97-AF65-F5344CB8AC3E}">
        <p14:creationId xmlns:p14="http://schemas.microsoft.com/office/powerpoint/2010/main" val="308305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POC List:</a:t>
            </a:r>
          </a:p>
          <a:p>
            <a:endParaRPr lang="en-US" baseline="0" dirty="0"/>
          </a:p>
          <a:p>
            <a:pPr>
              <a:buFont typeface="Arial" pitchFamily="34" charset="0"/>
              <a:buChar char="•"/>
            </a:pPr>
            <a:r>
              <a:rPr lang="en-US" baseline="0" dirty="0" smtClean="0"/>
              <a:t> Unit Rotations: MSE G3 Current OPS – Mike Brewer</a:t>
            </a:r>
          </a:p>
          <a:p>
            <a:r>
              <a:rPr lang="en-US" baseline="0" dirty="0" smtClean="0"/>
              <a:t> BDE Totals: MSE G3 Current OPS – Mike Brewer / </a:t>
            </a:r>
            <a:r>
              <a:rPr lang="en-US" dirty="0" smtClean="0"/>
              <a:t>Lane Thames, MSE G3 Operations, III Corps &amp; Fort Hood, Texas,</a:t>
            </a:r>
          </a:p>
          <a:p>
            <a:r>
              <a:rPr lang="en-US" dirty="0" smtClean="0"/>
              <a:t>287-7725</a:t>
            </a:r>
            <a:endParaRPr lang="en-US" baseline="0" dirty="0" smtClean="0"/>
          </a:p>
          <a:p>
            <a:pPr>
              <a:buFont typeface="Arial" pitchFamily="34" charset="0"/>
              <a:buChar char="•"/>
            </a:pPr>
            <a:r>
              <a:rPr lang="en-US" baseline="0" dirty="0" smtClean="0"/>
              <a:t> Troops from RGAAF: </a:t>
            </a:r>
          </a:p>
          <a:p>
            <a:pPr defTabSz="909458">
              <a:buFont typeface="Arial" pitchFamily="34" charset="0"/>
              <a:buChar char="•"/>
              <a:defRPr/>
            </a:pPr>
            <a:r>
              <a:rPr lang="en-US" baseline="0" dirty="0" smtClean="0"/>
              <a:t> National Guard: DPTMS - </a:t>
            </a:r>
            <a:r>
              <a:rPr lang="en-US" dirty="0" smtClean="0"/>
              <a:t>Ms. Renée Lorine T. Young, 254.285.5923</a:t>
            </a:r>
          </a:p>
          <a:p>
            <a:pPr>
              <a:buFont typeface="Arial" pitchFamily="34" charset="0"/>
              <a:buChar char="•"/>
            </a:pPr>
            <a:r>
              <a:rPr lang="en-US" baseline="0" dirty="0" smtClean="0"/>
              <a:t> </a:t>
            </a:r>
          </a:p>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86A67D08-2751-4CE4-B1F3-1619301F9477}" type="slidenum">
              <a:rPr lang="en-US" smtClean="0"/>
              <a:pPr>
                <a:defRPr/>
              </a:pPr>
              <a:t>7</a:t>
            </a:fld>
            <a:endParaRPr lang="en-US" dirty="0"/>
          </a:p>
        </p:txBody>
      </p:sp>
    </p:spTree>
    <p:extLst>
      <p:ext uri="{BB962C8B-B14F-4D97-AF65-F5344CB8AC3E}">
        <p14:creationId xmlns:p14="http://schemas.microsoft.com/office/powerpoint/2010/main" val="329794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640351F-02B2-4BFE-90D1-27792A439B07}" type="slidenum">
              <a:rPr lang="en-US" smtClean="0"/>
              <a:pPr/>
              <a:t>8</a:t>
            </a:fld>
            <a:endParaRPr lang="en-US" dirty="0" smtClean="0"/>
          </a:p>
        </p:txBody>
      </p:sp>
      <p:sp>
        <p:nvSpPr>
          <p:cNvPr id="24579" name="Rectangle 2"/>
          <p:cNvSpPr>
            <a:spLocks noGrp="1" noRot="1" noChangeAspect="1" noChangeArrowheads="1" noTextEdit="1"/>
          </p:cNvSpPr>
          <p:nvPr>
            <p:ph type="sldImg"/>
          </p:nvPr>
        </p:nvSpPr>
        <p:spPr>
          <a:xfrm>
            <a:off x="1123950" y="700088"/>
            <a:ext cx="4637088" cy="3479800"/>
          </a:xfrm>
          <a:ln/>
        </p:spPr>
      </p:sp>
      <p:sp>
        <p:nvSpPr>
          <p:cNvPr id="24580" name="Rectangle 3"/>
          <p:cNvSpPr>
            <a:spLocks noGrp="1" noChangeArrowheads="1"/>
          </p:cNvSpPr>
          <p:nvPr>
            <p:ph type="body" idx="1"/>
          </p:nvPr>
        </p:nvSpPr>
        <p:spPr>
          <a:xfrm>
            <a:off x="917890" y="4416428"/>
            <a:ext cx="5046040" cy="4179888"/>
          </a:xfrm>
          <a:noFill/>
          <a:ln/>
        </p:spPr>
        <p:txBody>
          <a:bodyPr lIns="94996" tIns="47498" rIns="94996" bIns="47498">
            <a:normAutofit lnSpcReduction="10000"/>
          </a:bodyPr>
          <a:lstStyle/>
          <a:p>
            <a:pPr eaLnBrk="1" hangingPunct="1"/>
            <a:r>
              <a:rPr lang="en-US" b="1" dirty="0" smtClean="0"/>
              <a:t>THE CURRENT III CORPS STRUCTURE</a:t>
            </a:r>
            <a:r>
              <a:rPr lang="en-US" b="1" baseline="0" dirty="0" smtClean="0"/>
              <a:t> IS BASED ON A MODULAR CORPS HQ ABLE TO DEPLOY ANYWHERE IN THE WORLD AND PROVIDE MISSION COMMAND OF A JOINT OR COMBINED HQ AND SUBORDINATE UNITS IN SUPPORT OF FULL SPECTRUM OPERATIONS.  DURING GARRISON OPERATIONS AT FORT HOOD, THE IIIC HQ GOES THROUGH THE ARFORGEN PROCESS LIKE ANY OTHER MODULAR HQ OR UNIT AND RESETS AND PREPARES TO ASSUME RESPONSIBILITIES AS A CEF OR DEF UNIT.</a:t>
            </a:r>
            <a:endParaRPr lang="en-US" b="1" dirty="0" smtClean="0"/>
          </a:p>
          <a:p>
            <a:pPr eaLnBrk="1" hangingPunct="1"/>
            <a:endParaRPr lang="en-US" b="1" dirty="0" smtClean="0"/>
          </a:p>
          <a:p>
            <a:pPr eaLnBrk="1" hangingPunct="1"/>
            <a:r>
              <a:rPr lang="en-US" b="1" dirty="0" smtClean="0"/>
              <a:t>LEGACY/PRE-MODULARITY:</a:t>
            </a:r>
            <a:r>
              <a:rPr lang="en-US" b="1" baseline="0" dirty="0" smtClean="0"/>
              <a:t>  </a:t>
            </a:r>
            <a:r>
              <a:rPr lang="en-US" b="1" dirty="0" smtClean="0"/>
              <a:t>THE III CORPS ORGANIZATION WAS IMMENSE AND OFTEN LABELED AS THE MOST POWERFUL MILITARY ORGANIZATION IN THE WORLD.  THE ORGANIC CORPS CONSISTED OF AN ARMORED CAVALRY REGIMENT, TWO HEAVY DIVISIONS, TWO HEAVY BRIGADES, AIR DEFENSE BRIGADE AND CORPS ARTILLERY.  THE FORCES COMPRISED IN EXCESS OF 900 MAIN BATTLE TANKS, OVER 700 INFANTRY FIGHTING VEHICLES, 186 MLRS LAUNCHERS, OVER 200 TUBES OF ARTILLERY, OVER 70 APACHE HELICOPTERS  AND 80 PATRIOT LAUNCHERS.</a:t>
            </a:r>
            <a:r>
              <a:rPr lang="en-US" dirty="0" smtClean="0"/>
              <a:t>  </a:t>
            </a:r>
          </a:p>
          <a:p>
            <a:pPr eaLnBrk="1" hangingPunct="1"/>
            <a:endParaRPr lang="en-US" dirty="0" smtClean="0"/>
          </a:p>
          <a:p>
            <a:pPr eaLnBrk="1" hangingPunct="1"/>
            <a:r>
              <a:rPr lang="en-US" dirty="0" smtClean="0"/>
              <a:t>Data POC List:</a:t>
            </a:r>
          </a:p>
          <a:p>
            <a:pPr eaLnBrk="1" hangingPunct="1">
              <a:buFont typeface="Arial" pitchFamily="34" charset="0"/>
              <a:buChar char="•"/>
            </a:pPr>
            <a:r>
              <a:rPr lang="en-US" dirty="0" smtClean="0"/>
              <a:t> Reserve Component Mobilized: Ms. Renée Lorine T. Young, 254.285.5923</a:t>
            </a:r>
          </a:p>
          <a:p>
            <a:pPr eaLnBrk="1" hangingPunct="1">
              <a:buFont typeface="Arial" pitchFamily="34" charset="0"/>
              <a:buChar char="•"/>
            </a:pPr>
            <a:r>
              <a:rPr lang="en-US" dirty="0" smtClean="0"/>
              <a:t> Ranges: DPTMS</a:t>
            </a:r>
          </a:p>
          <a:p>
            <a:pPr eaLnBrk="1" hangingPunct="1">
              <a:buFont typeface="Arial" pitchFamily="34" charset="0"/>
              <a:buChar char="•"/>
            </a:pPr>
            <a:r>
              <a:rPr lang="en-US" dirty="0" smtClean="0"/>
              <a:t> Size: USAG 101 brief</a:t>
            </a:r>
          </a:p>
          <a:p>
            <a:pPr eaLnBrk="1" hangingPunct="1">
              <a:buFont typeface="Arial" pitchFamily="34" charset="0"/>
              <a:buChar char="•"/>
            </a:pPr>
            <a:r>
              <a:rPr lang="en-US" dirty="0" smtClean="0"/>
              <a:t> Vehicles/AC: USAG 101 brief</a:t>
            </a:r>
          </a:p>
          <a:p>
            <a:pPr eaLnBrk="1" hangingPunct="1"/>
            <a:endParaRPr lang="en-US" dirty="0" smtClean="0"/>
          </a:p>
        </p:txBody>
      </p:sp>
    </p:spTree>
    <p:extLst>
      <p:ext uri="{BB962C8B-B14F-4D97-AF65-F5344CB8AC3E}">
        <p14:creationId xmlns:p14="http://schemas.microsoft.com/office/powerpoint/2010/main" val="4194856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A67D08-2751-4CE4-B1F3-1619301F9477}" type="slidenum">
              <a:rPr lang="en-US" smtClean="0"/>
              <a:pPr>
                <a:defRPr/>
              </a:pPr>
              <a:t>9</a:t>
            </a:fld>
            <a:endParaRPr lang="en-US" dirty="0"/>
          </a:p>
        </p:txBody>
      </p:sp>
    </p:spTree>
    <p:extLst>
      <p:ext uri="{BB962C8B-B14F-4D97-AF65-F5344CB8AC3E}">
        <p14:creationId xmlns:p14="http://schemas.microsoft.com/office/powerpoint/2010/main" val="364077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269A4C16-D9EC-4FB5-B66A-7B5BBFAE5680}" type="slidenum">
              <a:rPr lang="en-US" smtClean="0"/>
              <a:pPr/>
              <a:t>13</a:t>
            </a:fld>
            <a:endParaRPr lang="en-US" dirty="0" smtClean="0"/>
          </a:p>
        </p:txBody>
      </p:sp>
      <p:sp>
        <p:nvSpPr>
          <p:cNvPr id="25603" name="Rectangle 2"/>
          <p:cNvSpPr>
            <a:spLocks noGrp="1" noRot="1" noChangeAspect="1" noChangeArrowheads="1" noTextEdit="1"/>
          </p:cNvSpPr>
          <p:nvPr>
            <p:ph type="sldImg"/>
          </p:nvPr>
        </p:nvSpPr>
        <p:spPr>
          <a:xfrm>
            <a:off x="1117600" y="711200"/>
            <a:ext cx="4643438" cy="3484563"/>
          </a:xfrm>
          <a:ln/>
        </p:spPr>
      </p:sp>
      <p:sp>
        <p:nvSpPr>
          <p:cNvPr id="25604" name="Rectangle 3"/>
          <p:cNvSpPr>
            <a:spLocks noGrp="1" noChangeArrowheads="1"/>
          </p:cNvSpPr>
          <p:nvPr>
            <p:ph type="body" idx="1"/>
          </p:nvPr>
        </p:nvSpPr>
        <p:spPr>
          <a:xfrm>
            <a:off x="908544" y="4421191"/>
            <a:ext cx="5064741" cy="4164013"/>
          </a:xfrm>
          <a:noFill/>
          <a:ln/>
        </p:spPr>
        <p:txBody>
          <a:bodyPr lIns="89151" tIns="44577" rIns="89151" bIns="44577"/>
          <a:lstStyle/>
          <a:p>
            <a:pPr eaLnBrk="1" hangingPunct="1"/>
            <a:r>
              <a:rPr lang="en-US" dirty="0" smtClean="0"/>
              <a:t>The post’s facilities rival that of a mid-size city.</a:t>
            </a:r>
          </a:p>
          <a:p>
            <a:pPr eaLnBrk="1" hangingPunct="1"/>
            <a:endParaRPr lang="en-US" dirty="0" smtClean="0"/>
          </a:p>
          <a:p>
            <a:pPr eaLnBrk="1" hangingPunct="1"/>
            <a:r>
              <a:rPr lang="en-US" dirty="0" smtClean="0"/>
              <a:t>The last economic impact study was conducted by the state</a:t>
            </a:r>
            <a:r>
              <a:rPr lang="en-US" baseline="0" dirty="0" smtClean="0"/>
              <a:t> comptroller in 2008 ($10.8 Billion)</a:t>
            </a:r>
            <a:endParaRPr lang="en-US" dirty="0" smtClean="0"/>
          </a:p>
          <a:p>
            <a:pPr eaLnBrk="1" hangingPunct="1"/>
            <a:endParaRPr lang="en-US" dirty="0" smtClean="0"/>
          </a:p>
          <a:p>
            <a:pPr eaLnBrk="1" hangingPunct="1"/>
            <a:r>
              <a:rPr lang="en-US" dirty="0" smtClean="0"/>
              <a:t>Data</a:t>
            </a:r>
            <a:r>
              <a:rPr lang="en-US" baseline="0" dirty="0" smtClean="0"/>
              <a:t> POCs:</a:t>
            </a:r>
          </a:p>
          <a:p>
            <a:pPr eaLnBrk="1" hangingPunct="1">
              <a:buFont typeface="Arial" pitchFamily="34" charset="0"/>
              <a:buChar char="•"/>
            </a:pPr>
            <a:r>
              <a:rPr lang="en-US" baseline="0" dirty="0" smtClean="0"/>
              <a:t> On-post Family Members: Cari Guerra, USAG OPS</a:t>
            </a:r>
          </a:p>
          <a:p>
            <a:pPr eaLnBrk="1" hangingPunct="1">
              <a:buFont typeface="Arial" pitchFamily="34" charset="0"/>
              <a:buChar char="•"/>
            </a:pPr>
            <a:r>
              <a:rPr lang="en-US" baseline="0" dirty="0" smtClean="0"/>
              <a:t> Civilian Employees: Cari Guerra, USAG OPS</a:t>
            </a:r>
          </a:p>
          <a:p>
            <a:pPr eaLnBrk="1" hangingPunct="1">
              <a:buFont typeface="Arial" pitchFamily="34" charset="0"/>
              <a:buChar char="•"/>
            </a:pPr>
            <a:r>
              <a:rPr lang="en-US" baseline="0" dirty="0" smtClean="0"/>
              <a:t> Service &amp; Contract Employees: Cari Guerra, USAG OPS</a:t>
            </a:r>
          </a:p>
          <a:p>
            <a:pPr eaLnBrk="1" hangingPunct="1">
              <a:buFont typeface="Arial" pitchFamily="34" charset="0"/>
              <a:buChar char="•"/>
            </a:pPr>
            <a:r>
              <a:rPr lang="en-US" baseline="0" dirty="0" smtClean="0"/>
              <a:t> Soldiers: Timothy W. Roop, DHR, 254-553-2722</a:t>
            </a:r>
          </a:p>
          <a:p>
            <a:pPr eaLnBrk="1" hangingPunct="1">
              <a:buFont typeface="Arial" pitchFamily="34" charset="0"/>
              <a:buChar char="•"/>
            </a:pPr>
            <a:r>
              <a:rPr lang="en-US" baseline="0" dirty="0" smtClean="0"/>
              <a:t> Retirees/Family Members/Survivors: Timothy W. Roop, DHR, 254-553-2722</a:t>
            </a:r>
            <a:endParaRPr lang="en-US" dirty="0" smtClean="0"/>
          </a:p>
        </p:txBody>
      </p:sp>
    </p:spTree>
    <p:extLst>
      <p:ext uri="{BB962C8B-B14F-4D97-AF65-F5344CB8AC3E}">
        <p14:creationId xmlns:p14="http://schemas.microsoft.com/office/powerpoint/2010/main" val="188419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dt" sz="half" idx="11"/>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3"/>
          </p:nvPr>
        </p:nvSpPr>
        <p:spPr>
          <a:ln/>
        </p:spPr>
        <p:txBody>
          <a:bodyPr/>
          <a:lstStyle>
            <a:lvl1pPr>
              <a:defRPr/>
            </a:lvl1pPr>
          </a:lstStyle>
          <a:p>
            <a:pPr>
              <a:defRPr/>
            </a:pPr>
            <a:r>
              <a:rPr lang="en-US" dirty="0"/>
              <a:t> </a:t>
            </a:r>
            <a:fld id="{FB1A2DD2-433F-44C9-9274-2A2FBAE89E2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dt" sz="half" idx="11"/>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3"/>
          </p:nvPr>
        </p:nvSpPr>
        <p:spPr>
          <a:ln/>
        </p:spPr>
        <p:txBody>
          <a:bodyPr/>
          <a:lstStyle>
            <a:lvl1pPr>
              <a:defRPr/>
            </a:lvl1pPr>
          </a:lstStyle>
          <a:p>
            <a:pPr>
              <a:defRPr/>
            </a:pPr>
            <a:r>
              <a:rPr lang="en-US" dirty="0"/>
              <a:t> </a:t>
            </a:r>
            <a:fld id="{C0681ED1-4D81-46FC-9591-269672615146}" type="slidenum">
              <a:rPr lang="en-US"/>
              <a:pPr>
                <a:defRPr/>
              </a:pPr>
              <a:t>‹#›</a:t>
            </a:fld>
            <a:endParaRPr lang="en-US" dirty="0"/>
          </a:p>
        </p:txBody>
      </p:sp>
      <p:pic>
        <p:nvPicPr>
          <p:cNvPr id="9"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0" name="Picture 9"/>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3538" y="0"/>
            <a:ext cx="2211387"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484938" cy="5668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dt" sz="half" idx="11"/>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3"/>
          </p:nvPr>
        </p:nvSpPr>
        <p:spPr>
          <a:ln/>
        </p:spPr>
        <p:txBody>
          <a:bodyPr/>
          <a:lstStyle>
            <a:lvl1pPr>
              <a:defRPr/>
            </a:lvl1pPr>
          </a:lstStyle>
          <a:p>
            <a:pPr>
              <a:defRPr/>
            </a:pPr>
            <a:r>
              <a:rPr lang="en-US" dirty="0"/>
              <a:t> </a:t>
            </a:r>
            <a:fld id="{2CF2C2E9-5A4B-4C2A-9C89-ABF5E786105C}" type="slidenum">
              <a:rPr lang="en-US"/>
              <a:pPr>
                <a:defRPr/>
              </a:pPr>
              <a:t>‹#›</a:t>
            </a:fld>
            <a:endParaRPr lang="en-US" dirty="0"/>
          </a:p>
        </p:txBody>
      </p:sp>
      <p:pic>
        <p:nvPicPr>
          <p:cNvPr id="9"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0" name="Picture 9"/>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Text, and 2 Content">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8200" y="1257300"/>
            <a:ext cx="4038600" cy="246042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62388"/>
            <a:ext cx="4038600" cy="246221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0"/>
          </p:nvPr>
        </p:nvSpPr>
        <p:spPr>
          <a:xfrm>
            <a:off x="457200" y="3862388"/>
            <a:ext cx="4038600" cy="2462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4"/>
          <p:cNvSpPr>
            <a:spLocks noGrp="1"/>
          </p:cNvSpPr>
          <p:nvPr>
            <p:ph sz="quarter" idx="11"/>
          </p:nvPr>
        </p:nvSpPr>
        <p:spPr>
          <a:xfrm>
            <a:off x="457200" y="1257300"/>
            <a:ext cx="4038600" cy="246221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447800" y="0"/>
            <a:ext cx="6413500" cy="884238"/>
          </a:xfrm>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6200" y="1143000"/>
            <a:ext cx="8848725" cy="5504688"/>
          </a:xfrm>
        </p:spPr>
        <p:txBody>
          <a:bodyPr/>
          <a:lstStyle>
            <a:lvl1pPr algn="l" rtl="0" eaLnBrk="0" fontAlgn="base" hangingPunct="0">
              <a:spcBef>
                <a:spcPct val="0"/>
              </a:spcBef>
              <a:spcAft>
                <a:spcPct val="0"/>
              </a:spcAft>
              <a:defRPr lang="en-US" sz="2000" b="1" dirty="0" smtClean="0">
                <a:solidFill>
                  <a:schemeClr val="accent6">
                    <a:lumMod val="75000"/>
                  </a:schemeClr>
                </a:solidFill>
                <a:effectLst/>
                <a:latin typeface="+mj-lt"/>
                <a:ea typeface="+mj-ea"/>
                <a:cs typeface="+mj-cs"/>
              </a:defRPr>
            </a:lvl1pPr>
            <a:lvl2pPr>
              <a:defRPr lang="en-US" sz="1800" b="1" dirty="0" smtClean="0">
                <a:solidFill>
                  <a:schemeClr val="accent6">
                    <a:lumMod val="75000"/>
                  </a:schemeClr>
                </a:solidFill>
                <a:effectLst/>
                <a:latin typeface="+mj-lt"/>
                <a:ea typeface="+mj-ea"/>
                <a:cs typeface="+mj-cs"/>
              </a:defRPr>
            </a:lvl2pPr>
            <a:lvl3pPr>
              <a:defRPr lang="en-US" sz="1600" b="1" dirty="0" smtClean="0">
                <a:solidFill>
                  <a:schemeClr val="accent6">
                    <a:lumMod val="75000"/>
                  </a:schemeClr>
                </a:solidFill>
                <a:effectLst/>
                <a:latin typeface="+mj-lt"/>
                <a:ea typeface="+mj-ea"/>
                <a:cs typeface="+mj-cs"/>
              </a:defRPr>
            </a:lvl3pPr>
            <a:lvl4pPr>
              <a:defRPr lang="en-US" sz="1400" b="1" dirty="0" smtClean="0">
                <a:solidFill>
                  <a:schemeClr val="accent6">
                    <a:lumMod val="75000"/>
                  </a:schemeClr>
                </a:solidFill>
                <a:effectLst/>
                <a:latin typeface="+mj-lt"/>
                <a:ea typeface="+mj-ea"/>
                <a:cs typeface="+mj-cs"/>
              </a:defRPr>
            </a:lvl4pPr>
            <a:lvl5pPr>
              <a:defRPr lang="en-US" sz="1400" b="1" dirty="0">
                <a:solidFill>
                  <a:schemeClr val="accent6">
                    <a:lumMod val="75000"/>
                  </a:schemeClr>
                </a:solidFill>
                <a:effectLst/>
                <a:latin typeface="+mj-lt"/>
                <a:ea typeface="+mj-ea"/>
                <a:cs typeface="+mj-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dt" sz="half" idx="11"/>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3"/>
          </p:nvPr>
        </p:nvSpPr>
        <p:spPr>
          <a:ln/>
        </p:spPr>
        <p:txBody>
          <a:bodyPr/>
          <a:lstStyle>
            <a:lvl1pPr>
              <a:defRPr/>
            </a:lvl1pPr>
          </a:lstStyle>
          <a:p>
            <a:pPr>
              <a:defRPr/>
            </a:pPr>
            <a:r>
              <a:rPr lang="en-US" dirty="0"/>
              <a:t> </a:t>
            </a:r>
            <a:fld id="{00ACA343-1143-454B-9AFC-4D42DFE0BE71}" type="slidenum">
              <a:rPr lang="en-US"/>
              <a:pPr>
                <a:defRPr/>
              </a:pPr>
              <a:t>‹#›</a:t>
            </a:fld>
            <a:endParaRPr lang="en-US" dirty="0"/>
          </a:p>
        </p:txBody>
      </p:sp>
      <p:pic>
        <p:nvPicPr>
          <p:cNvPr id="9"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0" name="Picture 9"/>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916238"/>
            <a:ext cx="7772400" cy="1362075"/>
          </a:xfrm>
        </p:spPr>
        <p:txBody>
          <a:bodyPr/>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4296601"/>
            <a:ext cx="7772400" cy="1500187"/>
          </a:xfrm>
        </p:spPr>
        <p:txBody>
          <a:bodyPr anchor="t" anchorCtr="0"/>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dt" sz="half" idx="11"/>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3"/>
          </p:nvPr>
        </p:nvSpPr>
        <p:spPr>
          <a:ln/>
        </p:spPr>
        <p:txBody>
          <a:bodyPr/>
          <a:lstStyle>
            <a:lvl1pPr>
              <a:defRPr/>
            </a:lvl1pPr>
          </a:lstStyle>
          <a:p>
            <a:pPr>
              <a:defRPr/>
            </a:pPr>
            <a:r>
              <a:rPr lang="en-US" dirty="0"/>
              <a:t> </a:t>
            </a:r>
            <a:fld id="{F05B209A-6560-43F6-A08C-5800D004A693}" type="slidenum">
              <a:rPr lang="en-US"/>
              <a:pPr>
                <a:defRPr/>
              </a:pPr>
              <a:t>‹#›</a:t>
            </a:fld>
            <a:endParaRPr lang="en-US" dirty="0"/>
          </a:p>
        </p:txBody>
      </p:sp>
      <p:pic>
        <p:nvPicPr>
          <p:cNvPr id="11"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2" name="Picture 11"/>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143000"/>
            <a:ext cx="4348163" cy="535305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6763" y="1143000"/>
            <a:ext cx="4348162" cy="535305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dt" sz="half" idx="11"/>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3"/>
          </p:nvPr>
        </p:nvSpPr>
        <p:spPr>
          <a:ln/>
        </p:spPr>
        <p:txBody>
          <a:bodyPr/>
          <a:lstStyle>
            <a:lvl1pPr>
              <a:defRPr/>
            </a:lvl1pPr>
          </a:lstStyle>
          <a:p>
            <a:pPr>
              <a:defRPr/>
            </a:pPr>
            <a:r>
              <a:rPr lang="en-US" dirty="0"/>
              <a:t> </a:t>
            </a:r>
            <a:fld id="{46080D0A-EC85-47DB-BF1A-68345BDBCA20}" type="slidenum">
              <a:rPr lang="en-US"/>
              <a:pPr>
                <a:defRPr/>
              </a:pPr>
              <a:t>‹#›</a:t>
            </a:fld>
            <a:endParaRPr lang="en-US" dirty="0"/>
          </a:p>
        </p:txBody>
      </p:sp>
      <p:pic>
        <p:nvPicPr>
          <p:cNvPr id="10"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1" name="Picture 10"/>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2554" y="1114489"/>
            <a:ext cx="417734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62554" y="1847088"/>
            <a:ext cx="4177348" cy="4279075"/>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02456" y="1114489"/>
            <a:ext cx="4178989"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02456" y="1847088"/>
            <a:ext cx="4178989" cy="4279075"/>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4"/>
          <p:cNvSpPr>
            <a:spLocks noGrp="1" noChangeArrowheads="1"/>
          </p:cNvSpPr>
          <p:nvPr>
            <p:ph type="dt" sz="half" idx="11"/>
          </p:nvPr>
        </p:nvSpPr>
        <p:spPr>
          <a:ln/>
        </p:spPr>
        <p:txBody>
          <a:bodyPr/>
          <a:lstStyle>
            <a:lvl1pPr>
              <a:defRPr/>
            </a:lvl1pPr>
          </a:lstStyle>
          <a:p>
            <a:pPr>
              <a:defRPr/>
            </a:pPr>
            <a:endParaRPr lang="en-US" dirty="0"/>
          </a:p>
        </p:txBody>
      </p:sp>
      <p:sp>
        <p:nvSpPr>
          <p:cNvPr id="9"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10" name="Rectangle 6"/>
          <p:cNvSpPr>
            <a:spLocks noGrp="1" noChangeArrowheads="1"/>
          </p:cNvSpPr>
          <p:nvPr>
            <p:ph type="sldNum" sz="quarter" idx="13"/>
          </p:nvPr>
        </p:nvSpPr>
        <p:spPr>
          <a:ln/>
        </p:spPr>
        <p:txBody>
          <a:bodyPr/>
          <a:lstStyle>
            <a:lvl1pPr>
              <a:defRPr/>
            </a:lvl1pPr>
          </a:lstStyle>
          <a:p>
            <a:pPr>
              <a:defRPr/>
            </a:pPr>
            <a:r>
              <a:rPr lang="en-US" dirty="0"/>
              <a:t> </a:t>
            </a:r>
            <a:fld id="{D984BF56-05BB-45A0-920E-B0B232CC545E}" type="slidenum">
              <a:rPr lang="en-US"/>
              <a:pPr>
                <a:defRPr/>
              </a:pPr>
              <a:t>‹#›</a:t>
            </a:fld>
            <a:endParaRPr lang="en-US" dirty="0"/>
          </a:p>
        </p:txBody>
      </p:sp>
      <p:sp>
        <p:nvSpPr>
          <p:cNvPr id="11" name="Rectangle 2"/>
          <p:cNvSpPr>
            <a:spLocks noGrp="1" noChangeArrowheads="1"/>
          </p:cNvSpPr>
          <p:nvPr>
            <p:ph type="title"/>
          </p:nvPr>
        </p:nvSpPr>
        <p:spPr bwMode="auto">
          <a:xfrm>
            <a:off x="1447800" y="0"/>
            <a:ext cx="6413500" cy="884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pic>
        <p:nvPicPr>
          <p:cNvPr id="13"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4" name="Picture 13"/>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4"/>
          <p:cNvSpPr>
            <a:spLocks noGrp="1" noChangeArrowheads="1"/>
          </p:cNvSpPr>
          <p:nvPr>
            <p:ph type="dt" sz="half" idx="11"/>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3"/>
          </p:nvPr>
        </p:nvSpPr>
        <p:spPr>
          <a:ln/>
        </p:spPr>
        <p:txBody>
          <a:bodyPr/>
          <a:lstStyle>
            <a:lvl1pPr>
              <a:defRPr/>
            </a:lvl1pPr>
          </a:lstStyle>
          <a:p>
            <a:pPr>
              <a:defRPr/>
            </a:pPr>
            <a:r>
              <a:rPr lang="en-US" dirty="0"/>
              <a:t> </a:t>
            </a:r>
            <a:fld id="{14C53443-D8B4-4754-A84F-C40335BF10A4}" type="slidenum">
              <a:rPr lang="en-US"/>
              <a:pPr>
                <a:defRPr/>
              </a:pPr>
              <a:t>‹#›</a:t>
            </a:fld>
            <a:endParaRPr lang="en-US" dirty="0"/>
          </a:p>
        </p:txBody>
      </p:sp>
      <p:pic>
        <p:nvPicPr>
          <p:cNvPr id="8"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9" name="Picture 8"/>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4"/>
          <p:cNvSpPr>
            <a:spLocks noGrp="1" noChangeArrowheads="1"/>
          </p:cNvSpPr>
          <p:nvPr>
            <p:ph type="dt" sz="half" idx="11"/>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3"/>
          </p:nvPr>
        </p:nvSpPr>
        <p:spPr>
          <a:ln/>
        </p:spPr>
        <p:txBody>
          <a:bodyPr/>
          <a:lstStyle>
            <a:lvl1pPr>
              <a:defRPr/>
            </a:lvl1pPr>
          </a:lstStyle>
          <a:p>
            <a:pPr>
              <a:defRPr/>
            </a:pPr>
            <a:r>
              <a:rPr lang="en-US" dirty="0"/>
              <a:t> </a:t>
            </a:r>
            <a:fld id="{FD839283-3BDF-4164-9EA8-38E74ADDD119}" type="slidenum">
              <a:rPr lang="en-US"/>
              <a:pPr>
                <a:defRPr/>
              </a:pPr>
              <a:t>‹#›</a:t>
            </a:fld>
            <a:endParaRPr lang="en-US" dirty="0"/>
          </a:p>
        </p:txBody>
      </p:sp>
      <p:pic>
        <p:nvPicPr>
          <p:cNvPr id="7"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8" name="Picture 7"/>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dt" sz="half" idx="11"/>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3"/>
          </p:nvPr>
        </p:nvSpPr>
        <p:spPr>
          <a:ln/>
        </p:spPr>
        <p:txBody>
          <a:bodyPr/>
          <a:lstStyle>
            <a:lvl1pPr>
              <a:defRPr/>
            </a:lvl1pPr>
          </a:lstStyle>
          <a:p>
            <a:pPr>
              <a:defRPr/>
            </a:pPr>
            <a:r>
              <a:rPr lang="en-US" dirty="0"/>
              <a:t> </a:t>
            </a:r>
            <a:fld id="{4B4BA9AA-CEA1-47A8-B59B-A546D2F054D9}" type="slidenum">
              <a:rPr lang="en-US"/>
              <a:pPr>
                <a:defRPr/>
              </a:pPr>
              <a:t>‹#›</a:t>
            </a:fld>
            <a:endParaRPr lang="en-US" dirty="0"/>
          </a:p>
        </p:txBody>
      </p:sp>
      <p:pic>
        <p:nvPicPr>
          <p:cNvPr id="10"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1" name="Picture 10"/>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dt" sz="half" idx="11"/>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2"/>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3"/>
          </p:nvPr>
        </p:nvSpPr>
        <p:spPr>
          <a:ln/>
        </p:spPr>
        <p:txBody>
          <a:bodyPr/>
          <a:lstStyle>
            <a:lvl1pPr>
              <a:defRPr/>
            </a:lvl1pPr>
          </a:lstStyle>
          <a:p>
            <a:pPr>
              <a:defRPr/>
            </a:pPr>
            <a:r>
              <a:rPr lang="en-US" dirty="0"/>
              <a:t> </a:t>
            </a:r>
            <a:fld id="{B833C100-81F9-4E1A-9259-6E099DF45F92}" type="slidenum">
              <a:rPr lang="en-US"/>
              <a:pPr>
                <a:defRPr/>
              </a:pPr>
              <a:t>‹#›</a:t>
            </a:fld>
            <a:endParaRPr lang="en-US" dirty="0"/>
          </a:p>
        </p:txBody>
      </p:sp>
      <p:pic>
        <p:nvPicPr>
          <p:cNvPr id="10" name="Picture 4"/>
          <p:cNvPicPr>
            <a:picLocks noChangeAspect="1"/>
          </p:cNvPicPr>
          <p:nvPr userDrawn="1"/>
        </p:nvPicPr>
        <p:blipFill>
          <a:blip r:embed="rId2" cstate="print">
            <a:alphaModFix/>
            <a:lum/>
          </a:blip>
          <a:srcRect/>
          <a:stretch>
            <a:fillRect/>
          </a:stretch>
        </p:blipFill>
        <p:spPr>
          <a:xfrm>
            <a:off x="7868156" y="0"/>
            <a:ext cx="1275844" cy="1072055"/>
          </a:xfrm>
          <a:prstGeom prst="rect">
            <a:avLst/>
          </a:prstGeom>
          <a:noFill/>
          <a:ln>
            <a:noFill/>
          </a:ln>
        </p:spPr>
      </p:pic>
      <p:pic>
        <p:nvPicPr>
          <p:cNvPr id="11" name="Picture 10"/>
          <p:cNvPicPr>
            <a:picLocks noChangeAspect="1"/>
          </p:cNvPicPr>
          <p:nvPr userDrawn="1"/>
        </p:nvPicPr>
        <p:blipFill>
          <a:blip r:embed="rId3" cstate="print">
            <a:alphaModFix/>
            <a:lum/>
          </a:blip>
          <a:srcRect/>
          <a:stretch>
            <a:fillRect/>
          </a:stretch>
        </p:blipFill>
        <p:spPr>
          <a:xfrm>
            <a:off x="133200" y="0"/>
            <a:ext cx="952557" cy="8793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ACU3.jpg"/>
          <p:cNvPicPr>
            <a:picLocks noChangeAspect="1"/>
          </p:cNvPicPr>
          <p:nvPr userDrawn="1"/>
        </p:nvPicPr>
        <p:blipFill>
          <a:blip r:embed="rId16" cstate="print">
            <a:lum bright="12000" contrast="-18000"/>
          </a:blip>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76200" y="1143000"/>
            <a:ext cx="88487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
          <p:cNvSpPr>
            <a:spLocks noGrp="1" noChangeArrowheads="1"/>
          </p:cNvSpPr>
          <p:nvPr>
            <p:ph type="title"/>
          </p:nvPr>
        </p:nvSpPr>
        <p:spPr bwMode="auto">
          <a:xfrm>
            <a:off x="1447800" y="0"/>
            <a:ext cx="6413500" cy="884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buFontTx/>
              <a:buNone/>
              <a:defRPr sz="1400" b="0">
                <a:solidFill>
                  <a:srgbClr val="000000"/>
                </a:solidFill>
                <a:latin typeface="+mn-lt"/>
                <a:cs typeface="+mn-cs"/>
              </a:defRPr>
            </a:lvl1pPr>
          </a:lstStyle>
          <a:p>
            <a:pPr>
              <a:defRPr/>
            </a:pPr>
            <a:endParaRPr lang="en-US" dirty="0"/>
          </a:p>
        </p:txBody>
      </p:sp>
      <p:sp>
        <p:nvSpPr>
          <p:cNvPr id="3"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buFontTx/>
              <a:buNone/>
              <a:defRPr sz="1400" b="0">
                <a:solidFill>
                  <a:srgbClr val="000000"/>
                </a:solidFill>
                <a:latin typeface="+mn-lt"/>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7010400" y="6508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sz="1400" b="0">
                <a:solidFill>
                  <a:srgbClr val="000000"/>
                </a:solidFill>
                <a:latin typeface="+mn-lt"/>
                <a:cs typeface="+mn-cs"/>
              </a:defRPr>
            </a:lvl1pPr>
          </a:lstStyle>
          <a:p>
            <a:pPr>
              <a:defRPr/>
            </a:pPr>
            <a:r>
              <a:rPr lang="en-US" dirty="0"/>
              <a:t> </a:t>
            </a:r>
            <a:fld id="{D7DE87EC-4604-4A6D-A3E3-38AF500DD78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 id="2147483685" r:id="rId12"/>
    <p:sldLayoutId id="2147483687" r:id="rId13"/>
    <p:sldLayoutId id="2147483688" r:id="rId14"/>
  </p:sldLayoutIdLst>
  <p:hf hdr="0" ftr="0" dt="0"/>
  <p:txStyles>
    <p:titleStyle>
      <a:lvl1pPr algn="ctr" rtl="0" eaLnBrk="0" fontAlgn="base" hangingPunct="0">
        <a:spcBef>
          <a:spcPct val="0"/>
        </a:spcBef>
        <a:spcAft>
          <a:spcPct val="0"/>
        </a:spcAft>
        <a:defRPr lang="en-US" sz="2800" b="1" dirty="0" err="1" smtClean="0">
          <a:solidFill>
            <a:schemeClr val="accent6">
              <a:lumMod val="75000"/>
            </a:schemeClr>
          </a:solidFill>
          <a:effectLst>
            <a:outerShdw blurRad="50800" dist="38100" dir="2700000" algn="tl" rotWithShape="0">
              <a:srgbClr val="000000">
                <a:alpha val="43000"/>
              </a:srgbClr>
            </a:outerShdw>
          </a:effectLst>
          <a:latin typeface="+mj-lt"/>
          <a:ea typeface="+mj-ea"/>
          <a:cs typeface="+mj-cs"/>
        </a:defRPr>
      </a:lvl1pPr>
      <a:lvl2pPr algn="ctr" rtl="0" eaLnBrk="0" fontAlgn="base" hangingPunct="0">
        <a:spcBef>
          <a:spcPct val="0"/>
        </a:spcBef>
        <a:spcAft>
          <a:spcPct val="0"/>
        </a:spcAft>
        <a:defRPr sz="2800" b="1">
          <a:solidFill>
            <a:schemeClr val="tx2"/>
          </a:solidFill>
          <a:latin typeface="Arial" pitchFamily="34" charset="0"/>
        </a:defRPr>
      </a:lvl2pPr>
      <a:lvl3pPr algn="ctr" rtl="0" eaLnBrk="0" fontAlgn="base" hangingPunct="0">
        <a:spcBef>
          <a:spcPct val="0"/>
        </a:spcBef>
        <a:spcAft>
          <a:spcPct val="0"/>
        </a:spcAft>
        <a:defRPr sz="2800" b="1">
          <a:solidFill>
            <a:schemeClr val="tx2"/>
          </a:solidFill>
          <a:latin typeface="Arial" pitchFamily="34" charset="0"/>
        </a:defRPr>
      </a:lvl3pPr>
      <a:lvl4pPr algn="ctr" rtl="0" eaLnBrk="0" fontAlgn="base" hangingPunct="0">
        <a:spcBef>
          <a:spcPct val="0"/>
        </a:spcBef>
        <a:spcAft>
          <a:spcPct val="0"/>
        </a:spcAft>
        <a:defRPr sz="2800" b="1">
          <a:solidFill>
            <a:schemeClr val="tx2"/>
          </a:solidFill>
          <a:latin typeface="Arial" pitchFamily="34" charset="0"/>
        </a:defRPr>
      </a:lvl4pPr>
      <a:lvl5pPr algn="ctr" rtl="0" eaLnBrk="0" fontAlgn="base" hangingPunct="0">
        <a:spcBef>
          <a:spcPct val="0"/>
        </a:spcBef>
        <a:spcAft>
          <a:spcPct val="0"/>
        </a:spcAft>
        <a:defRPr sz="2800" b="1">
          <a:solidFill>
            <a:schemeClr val="tx2"/>
          </a:solidFill>
          <a:latin typeface="Arial" pitchFamily="34" charset="0"/>
        </a:defRPr>
      </a:lvl5pPr>
      <a:lvl6pPr marL="457200" algn="ctr" rtl="0" fontAlgn="base">
        <a:spcBef>
          <a:spcPct val="0"/>
        </a:spcBef>
        <a:spcAft>
          <a:spcPct val="0"/>
        </a:spcAft>
        <a:defRPr sz="2800" b="1">
          <a:solidFill>
            <a:schemeClr val="tx2"/>
          </a:solidFill>
          <a:latin typeface="Arial" pitchFamily="34" charset="0"/>
        </a:defRPr>
      </a:lvl6pPr>
      <a:lvl7pPr marL="914400" algn="ctr" rtl="0" fontAlgn="base">
        <a:spcBef>
          <a:spcPct val="0"/>
        </a:spcBef>
        <a:spcAft>
          <a:spcPct val="0"/>
        </a:spcAft>
        <a:defRPr sz="2800" b="1">
          <a:solidFill>
            <a:schemeClr val="tx2"/>
          </a:solidFill>
          <a:latin typeface="Arial" pitchFamily="34" charset="0"/>
        </a:defRPr>
      </a:lvl7pPr>
      <a:lvl8pPr marL="1371600" algn="ctr" rtl="0" fontAlgn="base">
        <a:spcBef>
          <a:spcPct val="0"/>
        </a:spcBef>
        <a:spcAft>
          <a:spcPct val="0"/>
        </a:spcAft>
        <a:defRPr sz="2800" b="1">
          <a:solidFill>
            <a:schemeClr val="tx2"/>
          </a:solidFill>
          <a:latin typeface="Arial" pitchFamily="34" charset="0"/>
        </a:defRPr>
      </a:lvl8pPr>
      <a:lvl9pPr marL="1828800" algn="ctr" rtl="0" fontAlgn="base">
        <a:spcBef>
          <a:spcPct val="0"/>
        </a:spcBef>
        <a:spcAft>
          <a:spcPct val="0"/>
        </a:spcAft>
        <a:defRPr sz="2800" b="1">
          <a:solidFill>
            <a:schemeClr val="tx2"/>
          </a:solidFill>
          <a:latin typeface="Arial" pitchFamily="34" charset="0"/>
        </a:defRPr>
      </a:lvl9pPr>
    </p:titleStyle>
    <p:bodyStyle>
      <a:lvl1pPr marL="342900" indent="-342900" algn="l" rtl="0" eaLnBrk="0" fontAlgn="base" hangingPunct="0">
        <a:spcBef>
          <a:spcPct val="20000"/>
        </a:spcBef>
        <a:spcAft>
          <a:spcPct val="0"/>
        </a:spcAft>
        <a:buFont typeface="Wingdings 2" pitchFamily="18" charset="2"/>
        <a:buChar char="ñ"/>
        <a:defRPr lang="en-US" sz="2000" b="1" dirty="0" smtClean="0">
          <a:solidFill>
            <a:schemeClr val="accent6">
              <a:lumMod val="75000"/>
            </a:schemeClr>
          </a:solidFill>
          <a:effectLst/>
          <a:latin typeface="+mj-lt"/>
          <a:ea typeface="+mj-ea"/>
          <a:cs typeface="+mj-cs"/>
        </a:defRPr>
      </a:lvl1pPr>
      <a:lvl2pPr marL="742950" indent="-285750" algn="l" rtl="0" eaLnBrk="0" fontAlgn="base" hangingPunct="0">
        <a:spcBef>
          <a:spcPct val="20000"/>
        </a:spcBef>
        <a:spcAft>
          <a:spcPct val="0"/>
        </a:spcAft>
        <a:buChar char="–"/>
        <a:defRPr lang="en-US" sz="1800" b="1" dirty="0" smtClean="0">
          <a:solidFill>
            <a:schemeClr val="accent6">
              <a:lumMod val="75000"/>
            </a:schemeClr>
          </a:solidFill>
          <a:effectLst/>
          <a:latin typeface="+mj-lt"/>
          <a:ea typeface="+mj-ea"/>
          <a:cs typeface="+mj-cs"/>
        </a:defRPr>
      </a:lvl2pPr>
      <a:lvl3pPr marL="1143000" indent="-228600" algn="l" rtl="0" eaLnBrk="0" fontAlgn="base" hangingPunct="0">
        <a:spcBef>
          <a:spcPct val="20000"/>
        </a:spcBef>
        <a:spcAft>
          <a:spcPct val="0"/>
        </a:spcAft>
        <a:buChar char="•"/>
        <a:defRPr lang="en-US" sz="1600" b="1" dirty="0" smtClean="0">
          <a:solidFill>
            <a:schemeClr val="accent6">
              <a:lumMod val="75000"/>
            </a:schemeClr>
          </a:solidFill>
          <a:effectLst/>
          <a:latin typeface="+mj-lt"/>
          <a:ea typeface="+mj-ea"/>
          <a:cs typeface="+mj-cs"/>
        </a:defRPr>
      </a:lvl3pPr>
      <a:lvl4pPr marL="1600200" indent="-228600" algn="l" rtl="0" eaLnBrk="0" fontAlgn="base" hangingPunct="0">
        <a:spcBef>
          <a:spcPct val="20000"/>
        </a:spcBef>
        <a:spcAft>
          <a:spcPct val="0"/>
        </a:spcAft>
        <a:buChar char="–"/>
        <a:defRPr lang="en-US" sz="1400" b="1" dirty="0" smtClean="0">
          <a:solidFill>
            <a:schemeClr val="accent6">
              <a:lumMod val="75000"/>
            </a:schemeClr>
          </a:solidFill>
          <a:effectLst/>
          <a:latin typeface="+mj-lt"/>
          <a:ea typeface="+mj-ea"/>
          <a:cs typeface="+mj-cs"/>
        </a:defRPr>
      </a:lvl4pPr>
      <a:lvl5pPr marL="2057400" indent="-228600" algn="l" rtl="0" eaLnBrk="0" fontAlgn="base" hangingPunct="0">
        <a:spcBef>
          <a:spcPct val="20000"/>
        </a:spcBef>
        <a:spcAft>
          <a:spcPct val="0"/>
        </a:spcAft>
        <a:buChar char="»"/>
        <a:defRPr lang="en-US" sz="1400" b="1" dirty="0" smtClean="0">
          <a:solidFill>
            <a:schemeClr val="accent6">
              <a:lumMod val="75000"/>
            </a:schemeClr>
          </a:solidFill>
          <a:effectLst/>
          <a:latin typeface="+mj-lt"/>
          <a:ea typeface="+mj-ea"/>
          <a:cs typeface="+mj-cs"/>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2.bin"/><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image" Target="../media/image61.png"/><Relationship Id="rId18" Type="http://schemas.openxmlformats.org/officeDocument/2006/relationships/image" Target="../media/image64.jpeg"/><Relationship Id="rId3" Type="http://schemas.openxmlformats.org/officeDocument/2006/relationships/image" Target="../media/image52.wmf"/><Relationship Id="rId7" Type="http://schemas.openxmlformats.org/officeDocument/2006/relationships/image" Target="../media/image56.wmf"/><Relationship Id="rId12" Type="http://schemas.openxmlformats.org/officeDocument/2006/relationships/hyperlink" Target="http://www.bayonet.net/clip_art/images/div_024.wmf" TargetMode="External"/><Relationship Id="rId17" Type="http://schemas.openxmlformats.org/officeDocument/2006/relationships/image" Target="../media/image63.emf"/><Relationship Id="rId2" Type="http://schemas.openxmlformats.org/officeDocument/2006/relationships/slideLayout" Target="../slideLayouts/slideLayout7.xml"/><Relationship Id="rId16" Type="http://schemas.openxmlformats.org/officeDocument/2006/relationships/image" Target="../media/image51.wmf"/><Relationship Id="rId20" Type="http://schemas.openxmlformats.org/officeDocument/2006/relationships/image" Target="../media/image66.jpeg"/><Relationship Id="rId1" Type="http://schemas.openxmlformats.org/officeDocument/2006/relationships/vmlDrawing" Target="../drawings/vmlDrawing2.vml"/><Relationship Id="rId6" Type="http://schemas.openxmlformats.org/officeDocument/2006/relationships/image" Target="../media/image55.wmf"/><Relationship Id="rId11" Type="http://schemas.openxmlformats.org/officeDocument/2006/relationships/image" Target="../media/image60.wmf"/><Relationship Id="rId5" Type="http://schemas.openxmlformats.org/officeDocument/2006/relationships/image" Target="../media/image54.wmf"/><Relationship Id="rId15" Type="http://schemas.openxmlformats.org/officeDocument/2006/relationships/oleObject" Target="../embeddings/oleObject3.bin"/><Relationship Id="rId10" Type="http://schemas.openxmlformats.org/officeDocument/2006/relationships/image" Target="../media/image59.wmf"/><Relationship Id="rId19" Type="http://schemas.openxmlformats.org/officeDocument/2006/relationships/image" Target="../media/image65.jpeg"/><Relationship Id="rId4" Type="http://schemas.openxmlformats.org/officeDocument/2006/relationships/image" Target="../media/image53.wmf"/><Relationship Id="rId9" Type="http://schemas.openxmlformats.org/officeDocument/2006/relationships/image" Target="../media/image58.wmf"/><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7.xml"/><Relationship Id="rId16" Type="http://schemas.openxmlformats.org/officeDocument/2006/relationships/image" Target="../media/image33.jpeg"/><Relationship Id="rId20" Type="http://schemas.openxmlformats.org/officeDocument/2006/relationships/image" Target="../media/image37.wmf"/><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wmf"/><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png"/><Relationship Id="rId4" Type="http://schemas.openxmlformats.org/officeDocument/2006/relationships/image" Target="../media/image21.wmf"/><Relationship Id="rId9" Type="http://schemas.openxmlformats.org/officeDocument/2006/relationships/image" Target="../media/image26.jpeg"/><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NETH.DICKENS\AppData\Local\Microsoft\Windows\Temporary Internet Files\Content.Outlook\LXKT0G0W\bernie beck gate trees .jpg"/>
          <p:cNvPicPr>
            <a:picLocks noChangeAspect="1" noChangeArrowheads="1"/>
          </p:cNvPicPr>
          <p:nvPr/>
        </p:nvPicPr>
        <p:blipFill>
          <a:blip r:embed="rId2" cstate="print"/>
          <a:srcRect t="12444" b="6667"/>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12741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672" y="1096708"/>
            <a:ext cx="8104443" cy="5319508"/>
          </a:xfrm>
          <a:prstGeom prst="rect">
            <a:avLst/>
          </a:prstGeom>
          <a:noFill/>
        </p:spPr>
        <p:txBody>
          <a:bodyPr wrap="square" lIns="86462" tIns="43231" rIns="86462" bIns="43231" rtlCol="0">
            <a:spAutoFit/>
          </a:bodyPr>
          <a:lstStyle/>
          <a:p>
            <a:pPr>
              <a:buFont typeface="Arial" pitchFamily="34" charset="0"/>
              <a:buChar char="•"/>
            </a:pPr>
            <a:r>
              <a:rPr lang="en-US" sz="2000" b="1" dirty="0" smtClean="0">
                <a:solidFill>
                  <a:schemeClr val="accent6">
                    <a:lumMod val="75000"/>
                  </a:schemeClr>
                </a:solidFill>
              </a:rPr>
              <a:t>Family Housing:  5940 units</a:t>
            </a:r>
          </a:p>
          <a:p>
            <a:pPr>
              <a:buFont typeface="Arial" pitchFamily="34" charset="0"/>
              <a:buChar char="•"/>
            </a:pPr>
            <a:r>
              <a:rPr lang="en-US" sz="2000" b="1" dirty="0" smtClean="0">
                <a:solidFill>
                  <a:schemeClr val="accent6">
                    <a:lumMod val="75000"/>
                  </a:schemeClr>
                </a:solidFill>
              </a:rPr>
              <a:t>Soldier Barracks:  97 total with over 15000 rooms</a:t>
            </a:r>
          </a:p>
          <a:p>
            <a:pPr>
              <a:buFont typeface="Arial" pitchFamily="34" charset="0"/>
              <a:buChar char="•"/>
            </a:pPr>
            <a:r>
              <a:rPr lang="en-US" sz="2000" b="1" dirty="0" smtClean="0">
                <a:solidFill>
                  <a:schemeClr val="accent6">
                    <a:lumMod val="75000"/>
                  </a:schemeClr>
                </a:solidFill>
              </a:rPr>
              <a:t>Unit Headquarters &amp; Motorpools:</a:t>
            </a:r>
          </a:p>
          <a:p>
            <a:pPr lvl="2"/>
            <a:r>
              <a:rPr lang="en-US" sz="2000" dirty="0" smtClean="0">
                <a:solidFill>
                  <a:schemeClr val="accent6">
                    <a:lumMod val="75000"/>
                  </a:schemeClr>
                </a:solidFill>
              </a:rPr>
              <a:t>- 400+ company to corps headquarters</a:t>
            </a:r>
          </a:p>
          <a:p>
            <a:pPr lvl="2"/>
            <a:r>
              <a:rPr lang="en-US" sz="2000" dirty="0" smtClean="0">
                <a:solidFill>
                  <a:schemeClr val="accent6">
                    <a:lumMod val="75000"/>
                  </a:schemeClr>
                </a:solidFill>
              </a:rPr>
              <a:t>- 67 motorpools</a:t>
            </a:r>
          </a:p>
          <a:p>
            <a:pPr>
              <a:buFont typeface="Arial" pitchFamily="34" charset="0"/>
              <a:buChar char="•"/>
            </a:pPr>
            <a:r>
              <a:rPr lang="en-US" sz="2000" b="1" dirty="0" smtClean="0">
                <a:solidFill>
                  <a:schemeClr val="accent6">
                    <a:lumMod val="75000"/>
                  </a:schemeClr>
                </a:solidFill>
              </a:rPr>
              <a:t>Ranges:</a:t>
            </a:r>
          </a:p>
          <a:p>
            <a:r>
              <a:rPr lang="en-US" sz="2000" dirty="0" smtClean="0">
                <a:solidFill>
                  <a:schemeClr val="accent6">
                    <a:lumMod val="75000"/>
                  </a:schemeClr>
                </a:solidFill>
              </a:rPr>
              <a:t>	- Small Arms: 26</a:t>
            </a:r>
          </a:p>
          <a:p>
            <a:r>
              <a:rPr lang="en-US" sz="2000" dirty="0" smtClean="0">
                <a:solidFill>
                  <a:schemeClr val="accent6">
                    <a:lumMod val="75000"/>
                  </a:schemeClr>
                </a:solidFill>
              </a:rPr>
              <a:t>	- Tank / Infantry Fighting Vehicle: 11</a:t>
            </a:r>
          </a:p>
          <a:p>
            <a:r>
              <a:rPr lang="en-US" sz="2000" dirty="0" smtClean="0">
                <a:solidFill>
                  <a:schemeClr val="accent6">
                    <a:lumMod val="75000"/>
                  </a:schemeClr>
                </a:solidFill>
              </a:rPr>
              <a:t>	- Artillery Firing Points: 21</a:t>
            </a:r>
          </a:p>
          <a:p>
            <a:r>
              <a:rPr lang="en-US" sz="2000" dirty="0">
                <a:solidFill>
                  <a:schemeClr val="accent6">
                    <a:lumMod val="75000"/>
                  </a:schemeClr>
                </a:solidFill>
              </a:rPr>
              <a:t> </a:t>
            </a:r>
            <a:r>
              <a:rPr lang="en-US" sz="2000" dirty="0" smtClean="0">
                <a:solidFill>
                  <a:schemeClr val="accent6">
                    <a:lumMod val="75000"/>
                  </a:schemeClr>
                </a:solidFill>
              </a:rPr>
              <a:t>            - Multi-purpose/Multi-use: 29</a:t>
            </a:r>
          </a:p>
          <a:p>
            <a:pPr>
              <a:buFont typeface="Arial" pitchFamily="34" charset="0"/>
              <a:buChar char="•"/>
            </a:pPr>
            <a:r>
              <a:rPr lang="en-US" sz="2000" b="1" dirty="0" smtClean="0">
                <a:solidFill>
                  <a:schemeClr val="accent6">
                    <a:lumMod val="75000"/>
                  </a:schemeClr>
                </a:solidFill>
              </a:rPr>
              <a:t>Maneuver Space: 4 distinct land groups</a:t>
            </a:r>
          </a:p>
          <a:p>
            <a:pPr>
              <a:buFont typeface="Arial" pitchFamily="34" charset="0"/>
              <a:buChar char="•"/>
            </a:pPr>
            <a:r>
              <a:rPr lang="en-US" sz="2000" b="1" dirty="0" smtClean="0">
                <a:solidFill>
                  <a:schemeClr val="accent6">
                    <a:lumMod val="75000"/>
                  </a:schemeClr>
                </a:solidFill>
              </a:rPr>
              <a:t>Airfields:</a:t>
            </a:r>
          </a:p>
          <a:p>
            <a:pPr lvl="1"/>
            <a:r>
              <a:rPr lang="en-US" sz="2000" dirty="0" smtClean="0">
                <a:solidFill>
                  <a:schemeClr val="accent6">
                    <a:lumMod val="75000"/>
                  </a:schemeClr>
                </a:solidFill>
              </a:rPr>
              <a:t>	- Robert Gray Army Airfield (collocated with Killeen-Fort Hood</a:t>
            </a:r>
          </a:p>
          <a:p>
            <a:pPr lvl="1"/>
            <a:r>
              <a:rPr lang="en-US" sz="2000" dirty="0" smtClean="0">
                <a:solidFill>
                  <a:schemeClr val="accent6">
                    <a:lumMod val="75000"/>
                  </a:schemeClr>
                </a:solidFill>
              </a:rPr>
              <a:t>         Regional Airport at West Fort Hood)</a:t>
            </a:r>
          </a:p>
          <a:p>
            <a:pPr lvl="1"/>
            <a:r>
              <a:rPr lang="en-US" sz="2000" dirty="0" smtClean="0">
                <a:solidFill>
                  <a:schemeClr val="accent6">
                    <a:lumMod val="75000"/>
                  </a:schemeClr>
                </a:solidFill>
              </a:rPr>
              <a:t>	- Hood Army Airfield (east side of main cantonment)</a:t>
            </a:r>
          </a:p>
          <a:p>
            <a:pPr lvl="1"/>
            <a:r>
              <a:rPr lang="en-US" sz="2000" dirty="0" smtClean="0">
                <a:solidFill>
                  <a:schemeClr val="accent6">
                    <a:lumMod val="75000"/>
                  </a:schemeClr>
                </a:solidFill>
              </a:rPr>
              <a:t>	- Longhorn Airstrip (at North Fort Hood)</a:t>
            </a:r>
          </a:p>
          <a:p>
            <a:pPr lvl="1"/>
            <a:r>
              <a:rPr lang="en-US" sz="2000" dirty="0" smtClean="0">
                <a:solidFill>
                  <a:schemeClr val="accent6">
                    <a:lumMod val="75000"/>
                  </a:schemeClr>
                </a:solidFill>
              </a:rPr>
              <a:t>	- Shorthorn Airstrip (at North Fort Hood)</a:t>
            </a:r>
            <a:endParaRPr lang="en-US" sz="2000" dirty="0">
              <a:solidFill>
                <a:schemeClr val="accent6">
                  <a:lumMod val="75000"/>
                </a:schemeClr>
              </a:solidFill>
            </a:endParaRPr>
          </a:p>
        </p:txBody>
      </p:sp>
      <p:sp>
        <p:nvSpPr>
          <p:cNvPr id="4" name="Rectangle 2"/>
          <p:cNvSpPr txBox="1">
            <a:spLocks noChangeArrowheads="1"/>
          </p:cNvSpPr>
          <p:nvPr/>
        </p:nvSpPr>
        <p:spPr bwMode="auto">
          <a:xfrm>
            <a:off x="1414467" y="163514"/>
            <a:ext cx="6315075" cy="622299"/>
          </a:xfrm>
          <a:prstGeom prst="rect">
            <a:avLst/>
          </a:prstGeom>
          <a:noFill/>
          <a:ln>
            <a:miter lim="800000"/>
            <a:headEnd/>
            <a:tailEnd/>
          </a:ln>
        </p:spPr>
        <p:txBody>
          <a:bodyPr vert="horz" wrap="square" lIns="86454" tIns="43227" rIns="86454" bIns="43227" numCol="1" anchor="t" anchorCtr="0" compatLnSpc="1">
            <a:prstTxWarp prst="textNoShape">
              <a:avLst/>
            </a:prstTxWarp>
            <a:normAutofit/>
          </a:bodyPr>
          <a:lstStyle/>
          <a:p>
            <a:pPr algn="ctr" defTabSz="864623" eaLnBrk="0" hangingPunct="0">
              <a:defRPr/>
            </a:pPr>
            <a:r>
              <a:rPr lang="en-US" sz="2900" b="1" kern="0" dirty="0" smtClean="0">
                <a:solidFill>
                  <a:schemeClr val="accent6">
                    <a:lumMod val="75000"/>
                  </a:schemeClr>
                </a:solidFill>
                <a:effectLst>
                  <a:outerShdw blurRad="38100" dist="38100" dir="2700000" algn="tl">
                    <a:srgbClr val="000000">
                      <a:alpha val="43137"/>
                    </a:srgbClr>
                  </a:outerShdw>
                </a:effectLst>
                <a:latin typeface="+mj-lt"/>
                <a:ea typeface="+mj-ea"/>
                <a:cs typeface="+mj-cs"/>
              </a:rPr>
              <a:t>Sustainable Infrastructure</a:t>
            </a:r>
          </a:p>
        </p:txBody>
      </p:sp>
      <p:sp>
        <p:nvSpPr>
          <p:cNvPr id="5" name="Slide Number Placeholder 4"/>
          <p:cNvSpPr>
            <a:spLocks noGrp="1"/>
          </p:cNvSpPr>
          <p:nvPr>
            <p:ph type="sldNum" sz="quarter" idx="13"/>
          </p:nvPr>
        </p:nvSpPr>
        <p:spPr/>
        <p:txBody>
          <a:bodyPr/>
          <a:lstStyle/>
          <a:p>
            <a:pPr>
              <a:defRPr/>
            </a:pPr>
            <a:r>
              <a:rPr lang="en-US" dirty="0" smtClean="0"/>
              <a:t> </a:t>
            </a:r>
            <a:fld id="{FD839283-3BDF-4164-9EA8-38E74ADDD119}"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a:defRPr/>
            </a:pPr>
            <a:r>
              <a:rPr dirty="0">
                <a:effectLst>
                  <a:outerShdw blurRad="38100" dist="38100" dir="2700000" algn="tl">
                    <a:srgbClr val="C0C0C0"/>
                  </a:outerShdw>
                </a:effectLst>
              </a:rPr>
              <a:t>Partnerships with the </a:t>
            </a:r>
            <a:r>
              <a:rPr dirty="0" smtClean="0">
                <a:effectLst>
                  <a:outerShdw blurRad="38100" dist="38100" dir="2700000" algn="tl">
                    <a:srgbClr val="C0C0C0"/>
                  </a:outerShdw>
                </a:effectLst>
              </a:rPr>
              <a:t>Community</a:t>
            </a:r>
            <a:br>
              <a:rPr dirty="0" smtClean="0">
                <a:effectLst>
                  <a:outerShdw blurRad="38100" dist="38100" dir="2700000" algn="tl">
                    <a:srgbClr val="C0C0C0"/>
                  </a:outerShdw>
                </a:effectLst>
              </a:rPr>
            </a:br>
            <a:r>
              <a:rPr sz="2000" dirty="0" smtClean="0">
                <a:effectLst>
                  <a:outerShdw blurRad="38100" dist="38100" dir="2700000" algn="tl">
                    <a:srgbClr val="C0C0C0"/>
                  </a:outerShdw>
                </a:effectLst>
              </a:rPr>
              <a:t>Joint Use Airfield</a:t>
            </a:r>
            <a:endParaRPr dirty="0">
              <a:effectLst>
                <a:outerShdw blurRad="38100" dist="38100" dir="2700000" algn="tl">
                  <a:srgbClr val="C0C0C0"/>
                </a:outerShdw>
              </a:effectLst>
            </a:endParaRPr>
          </a:p>
        </p:txBody>
      </p:sp>
      <p:graphicFrame>
        <p:nvGraphicFramePr>
          <p:cNvPr id="2050" name="Object 4"/>
          <p:cNvGraphicFramePr>
            <a:graphicFrameLocks noGrp="1" noChangeAspect="1"/>
          </p:cNvGraphicFramePr>
          <p:nvPr>
            <p:ph idx="1"/>
          </p:nvPr>
        </p:nvGraphicFramePr>
        <p:xfrm>
          <a:off x="3608152" y="4316781"/>
          <a:ext cx="2253237" cy="2170893"/>
        </p:xfrm>
        <a:graphic>
          <a:graphicData uri="http://schemas.openxmlformats.org/presentationml/2006/ole">
            <mc:AlternateContent xmlns:mc="http://schemas.openxmlformats.org/markup-compatibility/2006">
              <mc:Choice xmlns:v="urn:schemas-microsoft-com:vml" Requires="v">
                <p:oleObj spid="_x0000_s2138" name="Image" r:id="rId3" imgW="4300569" imgH="4143405" progId="">
                  <p:embed/>
                </p:oleObj>
              </mc:Choice>
              <mc:Fallback>
                <p:oleObj name="Image" r:id="rId3" imgW="4300569" imgH="4143405"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152" y="4316781"/>
                        <a:ext cx="2253237" cy="2170893"/>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53" name="Rectangle 3"/>
          <p:cNvSpPr>
            <a:spLocks noGrp="1" noChangeArrowheads="1"/>
          </p:cNvSpPr>
          <p:nvPr>
            <p:ph type="body" sz="half" idx="4294967295"/>
          </p:nvPr>
        </p:nvSpPr>
        <p:spPr bwMode="auto">
          <a:xfrm>
            <a:off x="0" y="1279525"/>
            <a:ext cx="8610600" cy="288304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600" b="1" dirty="0" smtClean="0"/>
              <a:t>Robert Gray Army Airfield – 10,000 foot runway with multiple instrument approaches</a:t>
            </a:r>
          </a:p>
          <a:p>
            <a:pPr eaLnBrk="1" hangingPunct="1"/>
            <a:r>
              <a:rPr lang="en-US" sz="1600" b="1" dirty="0" smtClean="0"/>
              <a:t>76 acres, 50 year lease, payment in services</a:t>
            </a:r>
          </a:p>
          <a:p>
            <a:pPr eaLnBrk="1" hangingPunct="1"/>
            <a:r>
              <a:rPr lang="en-US" sz="1600" b="1" dirty="0" smtClean="0"/>
              <a:t>Ted C. Connell Terminal -  $85 million dollars (FAA Military Airport Program)</a:t>
            </a:r>
          </a:p>
          <a:p>
            <a:pPr eaLnBrk="1" hangingPunct="1"/>
            <a:r>
              <a:rPr lang="en-US" sz="1600" b="1" dirty="0" smtClean="0"/>
              <a:t>Opened on 4 August 2004 (initially 18 flights a day – today 42 flights a day)</a:t>
            </a:r>
          </a:p>
          <a:p>
            <a:pPr eaLnBrk="1" hangingPunct="1"/>
            <a:r>
              <a:rPr lang="en-US" sz="1600" b="1" dirty="0" smtClean="0"/>
              <a:t>180,000(+) deplanements in 2005, up approx 8-9% each year there after</a:t>
            </a:r>
          </a:p>
          <a:p>
            <a:pPr eaLnBrk="1" hangingPunct="1"/>
            <a:r>
              <a:rPr lang="en-US" sz="1600" b="1" dirty="0" smtClean="0"/>
              <a:t>Army provides Air Traffic Control and Crash Rescue services</a:t>
            </a:r>
          </a:p>
          <a:p>
            <a:pPr eaLnBrk="1" hangingPunct="1"/>
            <a:r>
              <a:rPr lang="en-US" sz="1600" b="1" dirty="0" smtClean="0"/>
              <a:t>City shares cost for maintaining airfield</a:t>
            </a:r>
          </a:p>
          <a:p>
            <a:pPr eaLnBrk="1" hangingPunct="1">
              <a:lnSpc>
                <a:spcPct val="90000"/>
              </a:lnSpc>
            </a:pPr>
            <a:r>
              <a:rPr lang="en-US" sz="1600" b="1" dirty="0" smtClean="0"/>
              <a:t>Good for the Army, Soldiers, family members, and the Central Texas Community</a:t>
            </a:r>
          </a:p>
          <a:p>
            <a:pPr eaLnBrk="1" hangingPunct="1">
              <a:lnSpc>
                <a:spcPct val="90000"/>
              </a:lnSpc>
            </a:pPr>
            <a:r>
              <a:rPr lang="en-US" sz="1600" b="1" dirty="0" smtClean="0"/>
              <a:t>Three non-stop, round trip flights daily to Atlanta by Delta</a:t>
            </a:r>
          </a:p>
          <a:p>
            <a:pPr eaLnBrk="1" hangingPunct="1">
              <a:lnSpc>
                <a:spcPct val="90000"/>
              </a:lnSpc>
            </a:pPr>
            <a:endParaRPr lang="en-US" sz="1600" b="1" dirty="0" smtClean="0"/>
          </a:p>
          <a:p>
            <a:pPr eaLnBrk="1" hangingPunct="1"/>
            <a:endParaRPr lang="en-US" sz="1400" b="1" dirty="0" smtClean="0"/>
          </a:p>
        </p:txBody>
      </p:sp>
      <p:graphicFrame>
        <p:nvGraphicFramePr>
          <p:cNvPr id="2051" name="Object 5"/>
          <p:cNvGraphicFramePr>
            <a:graphicFrameLocks noGrp="1" noChangeAspect="1"/>
          </p:cNvGraphicFramePr>
          <p:nvPr>
            <p:ph sz="quarter" idx="4294967295"/>
          </p:nvPr>
        </p:nvGraphicFramePr>
        <p:xfrm>
          <a:off x="6676069" y="5409445"/>
          <a:ext cx="2342602" cy="1078229"/>
        </p:xfrm>
        <a:graphic>
          <a:graphicData uri="http://schemas.openxmlformats.org/presentationml/2006/ole">
            <mc:AlternateContent xmlns:mc="http://schemas.openxmlformats.org/markup-compatibility/2006">
              <mc:Choice xmlns:v="urn:schemas-microsoft-com:vml" Requires="v">
                <p:oleObj spid="_x0000_s2139" name="Image" r:id="rId5" imgW="6334171" imgH="2600344" progId="">
                  <p:embed/>
                </p:oleObj>
              </mc:Choice>
              <mc:Fallback>
                <p:oleObj name="Image" r:id="rId5" imgW="6334171" imgH="2600344"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069" y="5409445"/>
                        <a:ext cx="2342602" cy="1078229"/>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2055" name="Text Box 7"/>
          <p:cNvSpPr txBox="1">
            <a:spLocks noChangeArrowheads="1"/>
          </p:cNvSpPr>
          <p:nvPr/>
        </p:nvSpPr>
        <p:spPr bwMode="auto">
          <a:xfrm>
            <a:off x="6440802" y="6495396"/>
            <a:ext cx="2654789" cy="274637"/>
          </a:xfrm>
          <a:prstGeom prst="rect">
            <a:avLst/>
          </a:prstGeom>
          <a:noFill/>
          <a:ln w="9525">
            <a:noFill/>
            <a:miter lim="800000"/>
            <a:headEnd/>
            <a:tailEnd/>
          </a:ln>
        </p:spPr>
        <p:txBody>
          <a:bodyPr wrap="square">
            <a:spAutoFit/>
          </a:bodyPr>
          <a:lstStyle/>
          <a:p>
            <a:pPr algn="ctr">
              <a:spcBef>
                <a:spcPct val="50000"/>
              </a:spcBef>
            </a:pPr>
            <a:r>
              <a:rPr lang="en-US" sz="1200" i="0" dirty="0"/>
              <a:t>New Fire-Crash Rescue Department</a:t>
            </a:r>
          </a:p>
        </p:txBody>
      </p:sp>
      <p:sp>
        <p:nvSpPr>
          <p:cNvPr id="2056" name="Text Box 8"/>
          <p:cNvSpPr txBox="1">
            <a:spLocks noChangeArrowheads="1"/>
          </p:cNvSpPr>
          <p:nvPr/>
        </p:nvSpPr>
        <p:spPr bwMode="auto">
          <a:xfrm>
            <a:off x="3574730" y="6553466"/>
            <a:ext cx="2362200" cy="276999"/>
          </a:xfrm>
          <a:prstGeom prst="rect">
            <a:avLst/>
          </a:prstGeom>
          <a:noFill/>
          <a:ln w="9525">
            <a:noFill/>
            <a:miter lim="800000"/>
            <a:headEnd/>
            <a:tailEnd/>
          </a:ln>
        </p:spPr>
        <p:txBody>
          <a:bodyPr wrap="square">
            <a:spAutoFit/>
          </a:bodyPr>
          <a:lstStyle/>
          <a:p>
            <a:pPr algn="ctr">
              <a:spcBef>
                <a:spcPct val="50000"/>
              </a:spcBef>
            </a:pPr>
            <a:r>
              <a:rPr lang="en-US" sz="1200" i="0" dirty="0"/>
              <a:t>New  Air Traffic Control Tower</a:t>
            </a:r>
          </a:p>
        </p:txBody>
      </p:sp>
      <p:pic>
        <p:nvPicPr>
          <p:cNvPr id="689161" name="Picture 9" descr="Killeen"/>
          <p:cNvPicPr>
            <a:picLocks noChangeAspect="1" noChangeArrowheads="1"/>
          </p:cNvPicPr>
          <p:nvPr/>
        </p:nvPicPr>
        <p:blipFill>
          <a:blip r:embed="rId7" cstate="print"/>
          <a:srcRect/>
          <a:stretch>
            <a:fillRect/>
          </a:stretch>
        </p:blipFill>
        <p:spPr bwMode="auto">
          <a:xfrm>
            <a:off x="351126" y="5279495"/>
            <a:ext cx="2360163" cy="1208179"/>
          </a:xfrm>
          <a:prstGeom prst="rect">
            <a:avLst/>
          </a:prstGeom>
          <a:noFill/>
          <a:ln w="12700">
            <a:solidFill>
              <a:srgbClr val="000000"/>
            </a:solidFill>
            <a:miter lim="800000"/>
            <a:headEnd/>
            <a:tailEnd/>
          </a:ln>
          <a:effectLst>
            <a:outerShdw dist="35921" dir="2700000" algn="ctr" rotWithShape="0">
              <a:srgbClr val="808080"/>
            </a:outerShdw>
          </a:effectLst>
        </p:spPr>
      </p:pic>
      <p:sp>
        <p:nvSpPr>
          <p:cNvPr id="2058" name="Text Box 10"/>
          <p:cNvSpPr txBox="1">
            <a:spLocks noChangeArrowheads="1"/>
          </p:cNvSpPr>
          <p:nvPr/>
        </p:nvSpPr>
        <p:spPr bwMode="auto">
          <a:xfrm>
            <a:off x="45307" y="6495396"/>
            <a:ext cx="2971800" cy="274638"/>
          </a:xfrm>
          <a:prstGeom prst="rect">
            <a:avLst/>
          </a:prstGeom>
          <a:noFill/>
          <a:ln w="9525">
            <a:noFill/>
            <a:miter lim="800000"/>
            <a:headEnd/>
            <a:tailEnd/>
          </a:ln>
        </p:spPr>
        <p:txBody>
          <a:bodyPr>
            <a:spAutoFit/>
          </a:bodyPr>
          <a:lstStyle/>
          <a:p>
            <a:pPr algn="ctr">
              <a:spcBef>
                <a:spcPct val="50000"/>
              </a:spcBef>
            </a:pPr>
            <a:r>
              <a:rPr lang="en-US" sz="1200" i="0" dirty="0"/>
              <a:t>Killeen-Fort Hood Civil Terminal</a:t>
            </a:r>
          </a:p>
        </p:txBody>
      </p:sp>
      <p:sp>
        <p:nvSpPr>
          <p:cNvPr id="10" name="Slide Number Placeholder 9"/>
          <p:cNvSpPr>
            <a:spLocks noGrp="1"/>
          </p:cNvSpPr>
          <p:nvPr>
            <p:ph type="sldNum" sz="quarter" idx="13"/>
          </p:nvPr>
        </p:nvSpPr>
        <p:spPr/>
        <p:txBody>
          <a:bodyPr/>
          <a:lstStyle/>
          <a:p>
            <a:pPr>
              <a:defRPr/>
            </a:pPr>
            <a:r>
              <a:rPr lang="en-US" dirty="0" smtClean="0"/>
              <a:t> </a:t>
            </a:r>
            <a:fld id="{00ACA343-1143-454B-9AFC-4D42DFE0BE71}" type="slidenum">
              <a:rPr lang="en-US" smtClean="0"/>
              <a:pPr>
                <a:defRPr/>
              </a:pPr>
              <a:t>11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689161"/>
                                        </p:tgtEl>
                                        <p:attrNameLst>
                                          <p:attrName>style.visibility</p:attrName>
                                        </p:attrNameLst>
                                      </p:cBhvr>
                                      <p:to>
                                        <p:strVal val="visible"/>
                                      </p:to>
                                    </p:set>
                                    <p:animEffect transition="in" filter="fade">
                                      <p:cBhvr>
                                        <p:cTn id="7" dur="770" decel="100000"/>
                                        <p:tgtEl>
                                          <p:spTgt spid="689161"/>
                                        </p:tgtEl>
                                      </p:cBhvr>
                                    </p:animEffect>
                                    <p:animScale>
                                      <p:cBhvr>
                                        <p:cTn id="8" dur="770" decel="100000"/>
                                        <p:tgtEl>
                                          <p:spTgt spid="689161"/>
                                        </p:tgtEl>
                                      </p:cBhvr>
                                      <p:from x="10000" y="10000"/>
                                      <p:to x="200000" y="450000"/>
                                    </p:animScale>
                                    <p:animScale>
                                      <p:cBhvr>
                                        <p:cTn id="9" dur="1230" accel="100000" fill="hold">
                                          <p:stCondLst>
                                            <p:cond delay="770"/>
                                          </p:stCondLst>
                                        </p:cTn>
                                        <p:tgtEl>
                                          <p:spTgt spid="689161"/>
                                        </p:tgtEl>
                                      </p:cBhvr>
                                      <p:from x="200000" y="450000"/>
                                      <p:to x="100000" y="100000"/>
                                    </p:animScale>
                                    <p:set>
                                      <p:cBhvr>
                                        <p:cTn id="10" dur="770" fill="hold"/>
                                        <p:tgtEl>
                                          <p:spTgt spid="689161"/>
                                        </p:tgtEl>
                                        <p:attrNameLst>
                                          <p:attrName>ppt_x</p:attrName>
                                        </p:attrNameLst>
                                      </p:cBhvr>
                                      <p:to>
                                        <p:strVal val="(0.5)"/>
                                      </p:to>
                                    </p:set>
                                    <p:anim from="(0.5)" to="(#ppt_x)" calcmode="lin" valueType="num">
                                      <p:cBhvr>
                                        <p:cTn id="11" dur="1230" accel="100000" fill="hold">
                                          <p:stCondLst>
                                            <p:cond delay="770"/>
                                          </p:stCondLst>
                                        </p:cTn>
                                        <p:tgtEl>
                                          <p:spTgt spid="689161"/>
                                        </p:tgtEl>
                                        <p:attrNameLst>
                                          <p:attrName>ppt_x</p:attrName>
                                        </p:attrNameLst>
                                      </p:cBhvr>
                                    </p:anim>
                                    <p:set>
                                      <p:cBhvr>
                                        <p:cTn id="12" dur="770" fill="hold"/>
                                        <p:tgtEl>
                                          <p:spTgt spid="689161"/>
                                        </p:tgtEl>
                                        <p:attrNameLst>
                                          <p:attrName>ppt_y</p:attrName>
                                        </p:attrNameLst>
                                      </p:cBhvr>
                                      <p:to>
                                        <p:strVal val="(#ppt_y+0.4)"/>
                                      </p:to>
                                    </p:set>
                                    <p:anim from="(#ppt_y+0.4)" to="(#ppt_y)" calcmode="lin" valueType="num">
                                      <p:cBhvr>
                                        <p:cTn id="13" dur="1230" accel="100000" fill="hold">
                                          <p:stCondLst>
                                            <p:cond delay="770"/>
                                          </p:stCondLst>
                                        </p:cTn>
                                        <p:tgtEl>
                                          <p:spTgt spid="6891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495800" y="3694113"/>
            <a:ext cx="4498975" cy="2677624"/>
          </a:xfrm>
          <a:prstGeom prst="rect">
            <a:avLst/>
          </a:prstGeom>
          <a:noFill/>
          <a:ln w="9525">
            <a:noFill/>
            <a:miter lim="800000"/>
            <a:headEnd/>
            <a:tailEnd/>
          </a:ln>
        </p:spPr>
        <p:txBody>
          <a:bodyPr lIns="91408" tIns="45704" rIns="91408" bIns="45704">
            <a:spAutoFit/>
          </a:bodyPr>
          <a:lstStyle/>
          <a:p>
            <a:pPr eaLnBrk="0" hangingPunct="0">
              <a:defRPr/>
            </a:pPr>
            <a:r>
              <a:rPr lang="en-US" sz="1200" b="1" dirty="0">
                <a:solidFill>
                  <a:schemeClr val="accent6">
                    <a:lumMod val="75000"/>
                  </a:schemeClr>
                </a:solidFill>
                <a:latin typeface="Arial" pitchFamily="34" charset="0"/>
                <a:cs typeface="Arial" pitchFamily="34" charset="0"/>
              </a:rPr>
              <a:t>Scope:</a:t>
            </a:r>
            <a:r>
              <a:rPr lang="en-US" sz="1200" dirty="0">
                <a:solidFill>
                  <a:schemeClr val="accent6">
                    <a:lumMod val="75000"/>
                  </a:schemeClr>
                </a:solidFill>
                <a:latin typeface="Arial" pitchFamily="34" charset="0"/>
                <a:cs typeface="Arial" pitchFamily="34" charset="0"/>
              </a:rPr>
              <a:t> </a:t>
            </a:r>
          </a:p>
          <a:p>
            <a:pPr eaLnBrk="0" hangingPunct="0">
              <a:defRPr/>
            </a:pPr>
            <a:r>
              <a:rPr lang="en-US" sz="1200" dirty="0">
                <a:solidFill>
                  <a:schemeClr val="accent6">
                    <a:lumMod val="75000"/>
                  </a:schemeClr>
                </a:solidFill>
                <a:latin typeface="Arial" pitchFamily="34" charset="0"/>
                <a:cs typeface="Arial" pitchFamily="34" charset="0"/>
              </a:rPr>
              <a:t>Regional Medical Center:  585,000 SF.  </a:t>
            </a:r>
          </a:p>
          <a:p>
            <a:pPr indent="166628" eaLnBrk="0" hangingPunct="0">
              <a:defRPr/>
            </a:pPr>
            <a:r>
              <a:rPr lang="en-US" sz="1200" dirty="0">
                <a:solidFill>
                  <a:schemeClr val="accent6">
                    <a:lumMod val="75000"/>
                  </a:schemeClr>
                </a:solidFill>
                <a:latin typeface="Arial" pitchFamily="34" charset="0"/>
                <a:cs typeface="Arial" pitchFamily="34" charset="0"/>
              </a:rPr>
              <a:t>-  Includes an Ancillary Hub and an Outpatient Tower</a:t>
            </a:r>
          </a:p>
          <a:p>
            <a:pPr indent="166628" eaLnBrk="0" hangingPunct="0">
              <a:defRPr/>
            </a:pPr>
            <a:r>
              <a:rPr lang="en-US" sz="1200" dirty="0">
                <a:solidFill>
                  <a:schemeClr val="accent6">
                    <a:lumMod val="75000"/>
                  </a:schemeClr>
                </a:solidFill>
                <a:latin typeface="Arial" pitchFamily="34" charset="0"/>
                <a:cs typeface="Arial" pitchFamily="34" charset="0"/>
              </a:rPr>
              <a:t>-  Will provide :</a:t>
            </a:r>
          </a:p>
          <a:p>
            <a:pPr indent="345952" eaLnBrk="0" hangingPunct="0">
              <a:defRPr/>
            </a:pPr>
            <a:r>
              <a:rPr lang="en-US" sz="1200" dirty="0">
                <a:solidFill>
                  <a:schemeClr val="accent6">
                    <a:lumMod val="75000"/>
                  </a:schemeClr>
                </a:solidFill>
                <a:latin typeface="Arial" pitchFamily="34" charset="0"/>
                <a:cs typeface="Arial" pitchFamily="34" charset="0"/>
              </a:rPr>
              <a:t>-  Preoperative Services</a:t>
            </a:r>
          </a:p>
          <a:p>
            <a:pPr indent="345952" eaLnBrk="0" hangingPunct="0">
              <a:defRPr/>
            </a:pPr>
            <a:r>
              <a:rPr lang="en-US" sz="1200" dirty="0">
                <a:solidFill>
                  <a:schemeClr val="accent6">
                    <a:lumMod val="75000"/>
                  </a:schemeClr>
                </a:solidFill>
                <a:latin typeface="Arial" pitchFamily="34" charset="0"/>
                <a:cs typeface="Arial" pitchFamily="34" charset="0"/>
              </a:rPr>
              <a:t>-  Radiology</a:t>
            </a:r>
          </a:p>
          <a:p>
            <a:pPr indent="345952" eaLnBrk="0" hangingPunct="0">
              <a:defRPr/>
            </a:pPr>
            <a:r>
              <a:rPr lang="en-US" sz="1200" dirty="0">
                <a:solidFill>
                  <a:schemeClr val="accent6">
                    <a:lumMod val="75000"/>
                  </a:schemeClr>
                </a:solidFill>
                <a:latin typeface="Arial" pitchFamily="34" charset="0"/>
                <a:cs typeface="Arial" pitchFamily="34" charset="0"/>
              </a:rPr>
              <a:t>-  Pharmacy</a:t>
            </a:r>
          </a:p>
          <a:p>
            <a:pPr indent="345952" eaLnBrk="0" hangingPunct="0">
              <a:defRPr/>
            </a:pPr>
            <a:r>
              <a:rPr lang="en-US" sz="1200" dirty="0">
                <a:solidFill>
                  <a:schemeClr val="accent6">
                    <a:lumMod val="75000"/>
                  </a:schemeClr>
                </a:solidFill>
                <a:latin typeface="Arial" pitchFamily="34" charset="0"/>
                <a:cs typeface="Arial" pitchFamily="34" charset="0"/>
              </a:rPr>
              <a:t>-  Pathology</a:t>
            </a:r>
          </a:p>
          <a:p>
            <a:pPr indent="345952" eaLnBrk="0" hangingPunct="0">
              <a:defRPr/>
            </a:pPr>
            <a:r>
              <a:rPr lang="en-US" sz="1200" dirty="0">
                <a:solidFill>
                  <a:schemeClr val="accent6">
                    <a:lumMod val="75000"/>
                  </a:schemeClr>
                </a:solidFill>
                <a:latin typeface="Arial" pitchFamily="34" charset="0"/>
                <a:cs typeface="Arial" pitchFamily="34" charset="0"/>
              </a:rPr>
              <a:t>-  Primary and Specialty Care Clinics</a:t>
            </a:r>
          </a:p>
          <a:p>
            <a:pPr indent="345952" eaLnBrk="0" hangingPunct="0">
              <a:defRPr/>
            </a:pPr>
            <a:r>
              <a:rPr lang="en-US" sz="1200" dirty="0">
                <a:solidFill>
                  <a:schemeClr val="accent6">
                    <a:lumMod val="75000"/>
                  </a:schemeClr>
                </a:solidFill>
                <a:latin typeface="Arial" pitchFamily="34" charset="0"/>
                <a:cs typeface="Arial" pitchFamily="34" charset="0"/>
              </a:rPr>
              <a:t>-  Physical Therapy</a:t>
            </a:r>
          </a:p>
          <a:p>
            <a:pPr indent="345952" eaLnBrk="0" hangingPunct="0">
              <a:defRPr/>
            </a:pPr>
            <a:r>
              <a:rPr lang="en-US" sz="1200" dirty="0">
                <a:solidFill>
                  <a:schemeClr val="accent6">
                    <a:lumMod val="75000"/>
                  </a:schemeClr>
                </a:solidFill>
                <a:latin typeface="Arial" pitchFamily="34" charset="0"/>
                <a:cs typeface="Arial" pitchFamily="34" charset="0"/>
              </a:rPr>
              <a:t>-  Behavioral Health </a:t>
            </a:r>
            <a:r>
              <a:rPr lang="en-US" sz="1200" dirty="0" smtClean="0">
                <a:solidFill>
                  <a:schemeClr val="accent6">
                    <a:lumMod val="75000"/>
                  </a:schemeClr>
                </a:solidFill>
                <a:latin typeface="Arial" pitchFamily="34" charset="0"/>
                <a:cs typeface="Arial" pitchFamily="34" charset="0"/>
              </a:rPr>
              <a:t>Clinic</a:t>
            </a:r>
            <a:endParaRPr lang="en-US" sz="1200" dirty="0">
              <a:solidFill>
                <a:schemeClr val="accent6">
                  <a:lumMod val="75000"/>
                </a:schemeClr>
              </a:solidFill>
              <a:latin typeface="Arial" pitchFamily="34" charset="0"/>
              <a:cs typeface="Arial" pitchFamily="34" charset="0"/>
            </a:endParaRPr>
          </a:p>
          <a:p>
            <a:pPr eaLnBrk="0" hangingPunct="0">
              <a:defRPr/>
            </a:pPr>
            <a:endParaRPr lang="en-US" sz="1200" dirty="0">
              <a:solidFill>
                <a:schemeClr val="accent6">
                  <a:lumMod val="75000"/>
                </a:schemeClr>
              </a:solidFill>
              <a:latin typeface="Arial" pitchFamily="34" charset="0"/>
              <a:cs typeface="Arial" pitchFamily="34" charset="0"/>
            </a:endParaRPr>
          </a:p>
          <a:p>
            <a:pPr eaLnBrk="0" fontAlgn="auto" hangingPunct="0">
              <a:spcBef>
                <a:spcPts val="0"/>
              </a:spcBef>
              <a:spcAft>
                <a:spcPts val="0"/>
              </a:spcAft>
              <a:defRPr/>
            </a:pPr>
            <a:r>
              <a:rPr lang="en-US" sz="1200" b="1" dirty="0">
                <a:solidFill>
                  <a:schemeClr val="accent6">
                    <a:lumMod val="75000"/>
                  </a:schemeClr>
                </a:solidFill>
                <a:latin typeface="Arial" pitchFamily="34" charset="0"/>
                <a:cs typeface="Arial" pitchFamily="34" charset="0"/>
              </a:rPr>
              <a:t>Project Status:  </a:t>
            </a:r>
            <a:r>
              <a:rPr lang="en-US" sz="1200" dirty="0">
                <a:solidFill>
                  <a:schemeClr val="accent6">
                    <a:lumMod val="75000"/>
                  </a:schemeClr>
                </a:solidFill>
                <a:latin typeface="Arial" pitchFamily="34" charset="0"/>
                <a:cs typeface="Arial" pitchFamily="34" charset="0"/>
              </a:rPr>
              <a:t>Construction Start </a:t>
            </a:r>
            <a:r>
              <a:rPr lang="en-US" sz="1200" dirty="0" smtClean="0">
                <a:solidFill>
                  <a:schemeClr val="accent6">
                    <a:lumMod val="75000"/>
                  </a:schemeClr>
                </a:solidFill>
                <a:latin typeface="Arial" pitchFamily="34" charset="0"/>
                <a:cs typeface="Arial" pitchFamily="34" charset="0"/>
              </a:rPr>
              <a:t>= September </a:t>
            </a:r>
            <a:r>
              <a:rPr lang="en-US" sz="1200" dirty="0">
                <a:solidFill>
                  <a:schemeClr val="accent6">
                    <a:lumMod val="75000"/>
                  </a:schemeClr>
                </a:solidFill>
                <a:latin typeface="Arial" pitchFamily="34" charset="0"/>
                <a:cs typeface="Arial" pitchFamily="34" charset="0"/>
              </a:rPr>
              <a:t>2010.</a:t>
            </a:r>
          </a:p>
          <a:p>
            <a:pPr indent="1147353" eaLnBrk="0" fontAlgn="auto" hangingPunct="0">
              <a:spcBef>
                <a:spcPts val="0"/>
              </a:spcBef>
              <a:spcAft>
                <a:spcPts val="0"/>
              </a:spcAft>
              <a:defRPr/>
            </a:pPr>
            <a:r>
              <a:rPr lang="en-US" sz="1200" dirty="0">
                <a:solidFill>
                  <a:schemeClr val="accent6">
                    <a:lumMod val="75000"/>
                  </a:schemeClr>
                </a:solidFill>
                <a:latin typeface="Arial" pitchFamily="34" charset="0"/>
                <a:cs typeface="Arial" pitchFamily="34" charset="0"/>
              </a:rPr>
              <a:t>Construction Complete ≈  September 2015.</a:t>
            </a:r>
          </a:p>
        </p:txBody>
      </p:sp>
      <p:sp>
        <p:nvSpPr>
          <p:cNvPr id="48134" name="TextBox 4"/>
          <p:cNvSpPr txBox="1">
            <a:spLocks noChangeArrowheads="1"/>
          </p:cNvSpPr>
          <p:nvPr/>
        </p:nvSpPr>
        <p:spPr bwMode="auto">
          <a:xfrm>
            <a:off x="149229" y="3352773"/>
            <a:ext cx="8842375" cy="338522"/>
          </a:xfrm>
          <a:prstGeom prst="rect">
            <a:avLst/>
          </a:prstGeom>
          <a:solidFill>
            <a:srgbClr val="0070C0"/>
          </a:solidFill>
          <a:ln w="9525">
            <a:solidFill>
              <a:schemeClr val="tx1"/>
            </a:solidFill>
            <a:miter lim="800000"/>
            <a:headEnd/>
            <a:tailEnd/>
          </a:ln>
        </p:spPr>
        <p:txBody>
          <a:bodyPr lIns="91408" tIns="45704" rIns="91408" bIns="45704">
            <a:spAutoFit/>
          </a:bodyPr>
          <a:lstStyle/>
          <a:p>
            <a:pPr algn="ctr"/>
            <a:r>
              <a:rPr lang="en-US" sz="1600" b="1" dirty="0">
                <a:solidFill>
                  <a:schemeClr val="bg1"/>
                </a:solidFill>
                <a:effectLst>
                  <a:outerShdw blurRad="38100" dist="38100" dir="2700000" algn="tl">
                    <a:srgbClr val="000000">
                      <a:alpha val="43137"/>
                    </a:srgbClr>
                  </a:outerShdw>
                </a:effectLst>
              </a:rPr>
              <a:t>PN74650: Medical </a:t>
            </a:r>
            <a:r>
              <a:rPr lang="en-US" sz="1600" b="1" dirty="0" smtClean="0">
                <a:solidFill>
                  <a:schemeClr val="bg1"/>
                </a:solidFill>
                <a:effectLst>
                  <a:outerShdw blurRad="38100" dist="38100" dir="2700000" algn="tl">
                    <a:srgbClr val="000000">
                      <a:alpha val="43137"/>
                    </a:srgbClr>
                  </a:outerShdw>
                </a:effectLst>
              </a:rPr>
              <a:t>Center </a:t>
            </a:r>
            <a:r>
              <a:rPr lang="en-US" sz="1600" b="1" dirty="0">
                <a:solidFill>
                  <a:schemeClr val="bg1"/>
                </a:solidFill>
                <a:effectLst>
                  <a:outerShdw blurRad="38100" dist="38100" dir="2700000" algn="tl">
                    <a:srgbClr val="000000">
                      <a:alpha val="43137"/>
                    </a:srgbClr>
                  </a:outerShdw>
                </a:effectLst>
              </a:rPr>
              <a:t>– MEDCEN (FY09) </a:t>
            </a:r>
            <a:r>
              <a:rPr lang="en-US" sz="1600" b="1" dirty="0" smtClean="0">
                <a:solidFill>
                  <a:schemeClr val="bg1"/>
                </a:solidFill>
                <a:effectLst>
                  <a:outerShdw blurRad="38100" dist="38100" dir="2700000" algn="tl">
                    <a:srgbClr val="000000">
                      <a:alpha val="43137"/>
                    </a:srgbClr>
                  </a:outerShdw>
                </a:effectLst>
              </a:rPr>
              <a:t>($800M+) </a:t>
            </a:r>
            <a:endParaRPr lang="en-US" sz="1600" b="1" dirty="0">
              <a:solidFill>
                <a:schemeClr val="bg1"/>
              </a:solidFill>
              <a:effectLst>
                <a:outerShdw blurRad="38100" dist="38100" dir="2700000" algn="tl">
                  <a:srgbClr val="000000">
                    <a:alpha val="43137"/>
                  </a:srgbClr>
                </a:outerShdw>
              </a:effectLst>
            </a:endParaRPr>
          </a:p>
        </p:txBody>
      </p:sp>
      <p:sp>
        <p:nvSpPr>
          <p:cNvPr id="9" name="Right Arrow 8"/>
          <p:cNvSpPr/>
          <p:nvPr/>
        </p:nvSpPr>
        <p:spPr bwMode="auto">
          <a:xfrm>
            <a:off x="4160837" y="1600200"/>
            <a:ext cx="914400" cy="3810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anchor="ctr"/>
          <a:lstStyle/>
          <a:p>
            <a:pPr algn="ctr" fontAlgn="auto">
              <a:spcBef>
                <a:spcPts val="0"/>
              </a:spcBef>
              <a:spcAft>
                <a:spcPts val="0"/>
              </a:spcAft>
              <a:defRPr/>
            </a:pPr>
            <a:endParaRPr lang="en-US" dirty="0"/>
          </a:p>
        </p:txBody>
      </p:sp>
      <p:sp>
        <p:nvSpPr>
          <p:cNvPr id="48136" name="TextBox 11"/>
          <p:cNvSpPr txBox="1">
            <a:spLocks noChangeArrowheads="1"/>
          </p:cNvSpPr>
          <p:nvPr/>
        </p:nvSpPr>
        <p:spPr bwMode="auto">
          <a:xfrm>
            <a:off x="1560513" y="2971775"/>
            <a:ext cx="1018163" cy="369300"/>
          </a:xfrm>
          <a:prstGeom prst="rect">
            <a:avLst/>
          </a:prstGeom>
          <a:noFill/>
          <a:ln w="9525">
            <a:noFill/>
            <a:miter lim="800000"/>
            <a:headEnd/>
            <a:tailEnd/>
          </a:ln>
        </p:spPr>
        <p:txBody>
          <a:bodyPr wrap="none" lIns="91408" tIns="45704" rIns="91408" bIns="45704">
            <a:spAutoFit/>
          </a:bodyPr>
          <a:lstStyle/>
          <a:p>
            <a:r>
              <a:rPr lang="en-US" b="1" dirty="0"/>
              <a:t>Current</a:t>
            </a:r>
          </a:p>
        </p:txBody>
      </p:sp>
      <p:pic>
        <p:nvPicPr>
          <p:cNvPr id="48139" name="Picture 10"/>
          <p:cNvPicPr>
            <a:picLocks noChangeAspect="1" noChangeArrowheads="1"/>
          </p:cNvPicPr>
          <p:nvPr/>
        </p:nvPicPr>
        <p:blipFill>
          <a:blip r:embed="rId2" cstate="print"/>
          <a:srcRect/>
          <a:stretch>
            <a:fillRect/>
          </a:stretch>
        </p:blipFill>
        <p:spPr bwMode="auto">
          <a:xfrm>
            <a:off x="222552" y="1029185"/>
            <a:ext cx="3696987" cy="1866392"/>
          </a:xfrm>
          <a:prstGeom prst="rect">
            <a:avLst/>
          </a:prstGeom>
          <a:noFill/>
          <a:ln w="12700">
            <a:solidFill>
              <a:schemeClr val="tx1"/>
            </a:solidFill>
            <a:miter lim="800000"/>
            <a:headEnd/>
            <a:tailEnd/>
          </a:ln>
        </p:spPr>
      </p:pic>
      <p:sp>
        <p:nvSpPr>
          <p:cNvPr id="12" name="Rectangle 11"/>
          <p:cNvSpPr/>
          <p:nvPr/>
        </p:nvSpPr>
        <p:spPr bwMode="auto">
          <a:xfrm>
            <a:off x="152404" y="3733805"/>
            <a:ext cx="4297363" cy="2677624"/>
          </a:xfrm>
          <a:prstGeom prst="rect">
            <a:avLst/>
          </a:prstGeom>
        </p:spPr>
        <p:txBody>
          <a:bodyPr lIns="91408" tIns="45704" rIns="91408" bIns="45704">
            <a:spAutoFit/>
          </a:bodyPr>
          <a:lstStyle/>
          <a:p>
            <a:pPr fontAlgn="auto">
              <a:spcBef>
                <a:spcPts val="0"/>
              </a:spcBef>
              <a:spcAft>
                <a:spcPts val="0"/>
              </a:spcAft>
              <a:defRPr/>
            </a:pPr>
            <a:r>
              <a:rPr lang="en-US" sz="1400" b="1" dirty="0">
                <a:solidFill>
                  <a:schemeClr val="accent6">
                    <a:lumMod val="75000"/>
                  </a:schemeClr>
                </a:solidFill>
                <a:latin typeface="+mj-lt"/>
              </a:rPr>
              <a:t>Justification:</a:t>
            </a:r>
            <a:r>
              <a:rPr lang="en-US" sz="1400" dirty="0">
                <a:solidFill>
                  <a:schemeClr val="accent6">
                    <a:lumMod val="75000"/>
                  </a:schemeClr>
                </a:solidFill>
                <a:latin typeface="+mj-lt"/>
              </a:rPr>
              <a:t>  </a:t>
            </a:r>
          </a:p>
          <a:p>
            <a:pPr fontAlgn="auto">
              <a:spcBef>
                <a:spcPts val="0"/>
              </a:spcBef>
              <a:spcAft>
                <a:spcPts val="0"/>
              </a:spcAft>
              <a:buFont typeface="Arial" pitchFamily="34" charset="0"/>
              <a:buChar char="•"/>
              <a:defRPr/>
            </a:pPr>
            <a:r>
              <a:rPr lang="en-US" sz="1400" dirty="0">
                <a:solidFill>
                  <a:schemeClr val="accent6">
                    <a:lumMod val="75000"/>
                  </a:schemeClr>
                </a:solidFill>
                <a:latin typeface="+mj-lt"/>
              </a:rPr>
              <a:t>   Carl R. Darnall Army Medical Center (CRDAMC) is 42 years old, 33% undersized and cannot be adequately renovated to meet its mission. </a:t>
            </a:r>
          </a:p>
          <a:p>
            <a:pPr fontAlgn="auto">
              <a:spcBef>
                <a:spcPts val="0"/>
              </a:spcBef>
              <a:spcAft>
                <a:spcPts val="0"/>
              </a:spcAft>
              <a:buFont typeface="Arial" pitchFamily="34" charset="0"/>
              <a:buChar char="•"/>
              <a:defRPr/>
            </a:pPr>
            <a:r>
              <a:rPr lang="en-US" sz="1400" dirty="0">
                <a:solidFill>
                  <a:schemeClr val="accent6">
                    <a:lumMod val="75000"/>
                  </a:schemeClr>
                </a:solidFill>
                <a:latin typeface="+mj-lt"/>
              </a:rPr>
              <a:t>   The hospital supports 140,000 enrolled beneficiaries including 50,000 active duty soldiers.   The pediatric clinic, located in a temporary building with less than half the needed exam rooms, supports a population of 30,000 children.  </a:t>
            </a:r>
          </a:p>
          <a:p>
            <a:pPr fontAlgn="auto">
              <a:spcBef>
                <a:spcPts val="0"/>
              </a:spcBef>
              <a:spcAft>
                <a:spcPts val="0"/>
              </a:spcAft>
              <a:buFont typeface="Arial" pitchFamily="34" charset="0"/>
              <a:buChar char="•"/>
              <a:defRPr/>
            </a:pPr>
            <a:r>
              <a:rPr lang="en-US" sz="1400" dirty="0">
                <a:solidFill>
                  <a:schemeClr val="accent6">
                    <a:lumMod val="75000"/>
                  </a:schemeClr>
                </a:solidFill>
                <a:latin typeface="+mj-lt"/>
              </a:rPr>
              <a:t>   Over 15,000 separate trips are made annually by soldiers and family members for specialty care to medical centers over 150 miles away.  </a:t>
            </a:r>
          </a:p>
        </p:txBody>
      </p:sp>
      <p:sp>
        <p:nvSpPr>
          <p:cNvPr id="83979" name="Slide Number Placeholder 10"/>
          <p:cNvSpPr>
            <a:spLocks noGrp="1"/>
          </p:cNvSpPr>
          <p:nvPr>
            <p:ph type="sldNum" sz="quarter" idx="4294967295"/>
          </p:nvPr>
        </p:nvSpPr>
        <p:spPr>
          <a:xfrm>
            <a:off x="7010400" y="6324600"/>
            <a:ext cx="2133600" cy="476250"/>
          </a:xfrm>
          <a:prstGeom prst="rect">
            <a:avLst/>
          </a:prstGeom>
        </p:spPr>
        <p:txBody>
          <a:bodyPr lIns="91408" tIns="45704" rIns="91408" bIns="45704"/>
          <a:lstStyle/>
          <a:p>
            <a:pPr fontAlgn="base">
              <a:spcBef>
                <a:spcPct val="0"/>
              </a:spcBef>
              <a:spcAft>
                <a:spcPct val="0"/>
              </a:spcAft>
              <a:defRPr/>
            </a:pPr>
            <a:fld id="{38A91186-5215-442C-A019-F3CD2897BBBD}" type="slidenum">
              <a:rPr lang="en-US" smtClean="0"/>
              <a:pPr fontAlgn="base">
                <a:spcBef>
                  <a:spcPct val="0"/>
                </a:spcBef>
                <a:spcAft>
                  <a:spcPct val="0"/>
                </a:spcAft>
                <a:defRPr/>
              </a:pPr>
              <a:t>12</a:t>
            </a:fld>
            <a:endParaRPr lang="en-US" dirty="0" smtClean="0"/>
          </a:p>
        </p:txBody>
      </p:sp>
      <p:pic>
        <p:nvPicPr>
          <p:cNvPr id="13" name="Picture 12" descr="11-19-2010 New CRDAMC.png"/>
          <p:cNvPicPr>
            <a:picLocks noChangeAspect="1"/>
          </p:cNvPicPr>
          <p:nvPr/>
        </p:nvPicPr>
        <p:blipFill>
          <a:blip r:embed="rId3" cstate="print"/>
          <a:stretch>
            <a:fillRect/>
          </a:stretch>
        </p:blipFill>
        <p:spPr>
          <a:xfrm>
            <a:off x="5408992" y="1115250"/>
            <a:ext cx="3415697" cy="2083199"/>
          </a:xfrm>
          <a:prstGeom prst="rect">
            <a:avLst/>
          </a:prstGeom>
        </p:spPr>
      </p:pic>
      <p:sp>
        <p:nvSpPr>
          <p:cNvPr id="48137" name="TextBox 12"/>
          <p:cNvSpPr txBox="1">
            <a:spLocks noChangeArrowheads="1"/>
          </p:cNvSpPr>
          <p:nvPr/>
        </p:nvSpPr>
        <p:spPr bwMode="auto">
          <a:xfrm>
            <a:off x="4878291" y="2982687"/>
            <a:ext cx="2122697" cy="369300"/>
          </a:xfrm>
          <a:prstGeom prst="rect">
            <a:avLst/>
          </a:prstGeom>
          <a:solidFill>
            <a:schemeClr val="bg1"/>
          </a:solidFill>
          <a:ln w="9525">
            <a:solidFill>
              <a:schemeClr val="bg1"/>
            </a:solidFill>
            <a:miter lim="800000"/>
            <a:headEnd/>
            <a:tailEnd/>
          </a:ln>
        </p:spPr>
        <p:txBody>
          <a:bodyPr wrap="square" lIns="91408" tIns="45704" rIns="91408" bIns="45704">
            <a:spAutoFit/>
          </a:bodyPr>
          <a:lstStyle/>
          <a:p>
            <a:endParaRPr lang="en-US" dirty="0"/>
          </a:p>
        </p:txBody>
      </p:sp>
      <p:sp>
        <p:nvSpPr>
          <p:cNvPr id="15" name="Flowchart: Manual Input 14"/>
          <p:cNvSpPr/>
          <p:nvPr/>
        </p:nvSpPr>
        <p:spPr>
          <a:xfrm rot="10800000" flipH="1">
            <a:off x="7141030" y="979714"/>
            <a:ext cx="1690914" cy="341084"/>
          </a:xfrm>
          <a:prstGeom prst="flowChartManualIn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dirty="0"/>
          </a:p>
        </p:txBody>
      </p:sp>
      <p:sp>
        <p:nvSpPr>
          <p:cNvPr id="16" name="Freeform 15"/>
          <p:cNvSpPr/>
          <p:nvPr/>
        </p:nvSpPr>
        <p:spPr>
          <a:xfrm>
            <a:off x="7571886" y="1262743"/>
            <a:ext cx="1296347" cy="261257"/>
          </a:xfrm>
          <a:custGeom>
            <a:avLst/>
            <a:gdLst>
              <a:gd name="connsiteX0" fmla="*/ 19089 w 1296347"/>
              <a:gd name="connsiteY0" fmla="*/ 21771 h 261257"/>
              <a:gd name="connsiteX1" fmla="*/ 127947 w 1296347"/>
              <a:gd name="connsiteY1" fmla="*/ 65314 h 261257"/>
              <a:gd name="connsiteX2" fmla="*/ 200518 w 1296347"/>
              <a:gd name="connsiteY2" fmla="*/ 79828 h 261257"/>
              <a:gd name="connsiteX3" fmla="*/ 273089 w 1296347"/>
              <a:gd name="connsiteY3" fmla="*/ 101600 h 261257"/>
              <a:gd name="connsiteX4" fmla="*/ 294861 w 1296347"/>
              <a:gd name="connsiteY4" fmla="*/ 108857 h 261257"/>
              <a:gd name="connsiteX5" fmla="*/ 323889 w 1296347"/>
              <a:gd name="connsiteY5" fmla="*/ 123371 h 261257"/>
              <a:gd name="connsiteX6" fmla="*/ 367432 w 1296347"/>
              <a:gd name="connsiteY6" fmla="*/ 130628 h 261257"/>
              <a:gd name="connsiteX7" fmla="*/ 425489 w 1296347"/>
              <a:gd name="connsiteY7" fmla="*/ 137886 h 261257"/>
              <a:gd name="connsiteX8" fmla="*/ 469032 w 1296347"/>
              <a:gd name="connsiteY8" fmla="*/ 145143 h 261257"/>
              <a:gd name="connsiteX9" fmla="*/ 519832 w 1296347"/>
              <a:gd name="connsiteY9" fmla="*/ 152400 h 261257"/>
              <a:gd name="connsiteX10" fmla="*/ 577889 w 1296347"/>
              <a:gd name="connsiteY10" fmla="*/ 166914 h 261257"/>
              <a:gd name="connsiteX11" fmla="*/ 606918 w 1296347"/>
              <a:gd name="connsiteY11" fmla="*/ 174171 h 261257"/>
              <a:gd name="connsiteX12" fmla="*/ 672232 w 1296347"/>
              <a:gd name="connsiteY12" fmla="*/ 188686 h 261257"/>
              <a:gd name="connsiteX13" fmla="*/ 882689 w 1296347"/>
              <a:gd name="connsiteY13" fmla="*/ 210457 h 261257"/>
              <a:gd name="connsiteX14" fmla="*/ 984289 w 1296347"/>
              <a:gd name="connsiteY14" fmla="*/ 224971 h 261257"/>
              <a:gd name="connsiteX15" fmla="*/ 1122175 w 1296347"/>
              <a:gd name="connsiteY15" fmla="*/ 239486 h 261257"/>
              <a:gd name="connsiteX16" fmla="*/ 1151204 w 1296347"/>
              <a:gd name="connsiteY16" fmla="*/ 246743 h 261257"/>
              <a:gd name="connsiteX17" fmla="*/ 1202004 w 1296347"/>
              <a:gd name="connsiteY17" fmla="*/ 254000 h 261257"/>
              <a:gd name="connsiteX18" fmla="*/ 1238289 w 1296347"/>
              <a:gd name="connsiteY18" fmla="*/ 261257 h 261257"/>
              <a:gd name="connsiteX19" fmla="*/ 1267318 w 1296347"/>
              <a:gd name="connsiteY19" fmla="*/ 254000 h 261257"/>
              <a:gd name="connsiteX20" fmla="*/ 1296347 w 1296347"/>
              <a:gd name="connsiteY20" fmla="*/ 174171 h 261257"/>
              <a:gd name="connsiteX21" fmla="*/ 1289089 w 1296347"/>
              <a:gd name="connsiteY21" fmla="*/ 94343 h 261257"/>
              <a:gd name="connsiteX22" fmla="*/ 1281832 w 1296347"/>
              <a:gd name="connsiteY22" fmla="*/ 72571 h 261257"/>
              <a:gd name="connsiteX23" fmla="*/ 1202004 w 1296347"/>
              <a:gd name="connsiteY23" fmla="*/ 65314 h 261257"/>
              <a:gd name="connsiteX24" fmla="*/ 1158461 w 1296347"/>
              <a:gd name="connsiteY24" fmla="*/ 58057 h 261257"/>
              <a:gd name="connsiteX25" fmla="*/ 1122175 w 1296347"/>
              <a:gd name="connsiteY25" fmla="*/ 50800 h 261257"/>
              <a:gd name="connsiteX26" fmla="*/ 490804 w 1296347"/>
              <a:gd name="connsiteY26" fmla="*/ 43543 h 261257"/>
              <a:gd name="connsiteX27" fmla="*/ 454518 w 1296347"/>
              <a:gd name="connsiteY27" fmla="*/ 36286 h 261257"/>
              <a:gd name="connsiteX28" fmla="*/ 396461 w 1296347"/>
              <a:gd name="connsiteY28" fmla="*/ 21771 h 261257"/>
              <a:gd name="connsiteX29" fmla="*/ 345661 w 1296347"/>
              <a:gd name="connsiteY29" fmla="*/ 14514 h 261257"/>
              <a:gd name="connsiteX30" fmla="*/ 258575 w 1296347"/>
              <a:gd name="connsiteY30" fmla="*/ 0 h 261257"/>
              <a:gd name="connsiteX31" fmla="*/ 26347 w 1296347"/>
              <a:gd name="connsiteY31" fmla="*/ 7257 h 261257"/>
              <a:gd name="connsiteX32" fmla="*/ 19089 w 1296347"/>
              <a:gd name="connsiteY32" fmla="*/ 21771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6347" h="261257">
                <a:moveTo>
                  <a:pt x="19089" y="21771"/>
                </a:moveTo>
                <a:cubicBezTo>
                  <a:pt x="36022" y="31447"/>
                  <a:pt x="47256" y="43308"/>
                  <a:pt x="127947" y="65314"/>
                </a:cubicBezTo>
                <a:cubicBezTo>
                  <a:pt x="151747" y="71805"/>
                  <a:pt x="177115" y="72027"/>
                  <a:pt x="200518" y="79828"/>
                </a:cubicBezTo>
                <a:cubicBezTo>
                  <a:pt x="303965" y="114312"/>
                  <a:pt x="196335" y="79671"/>
                  <a:pt x="273089" y="101600"/>
                </a:cubicBezTo>
                <a:cubicBezTo>
                  <a:pt x="280445" y="103702"/>
                  <a:pt x="287830" y="105844"/>
                  <a:pt x="294861" y="108857"/>
                </a:cubicBezTo>
                <a:cubicBezTo>
                  <a:pt x="304804" y="113118"/>
                  <a:pt x="313527" y="120262"/>
                  <a:pt x="323889" y="123371"/>
                </a:cubicBezTo>
                <a:cubicBezTo>
                  <a:pt x="337983" y="127599"/>
                  <a:pt x="352865" y="128547"/>
                  <a:pt x="367432" y="130628"/>
                </a:cubicBezTo>
                <a:cubicBezTo>
                  <a:pt x="386739" y="133386"/>
                  <a:pt x="406182" y="135128"/>
                  <a:pt x="425489" y="137886"/>
                </a:cubicBezTo>
                <a:cubicBezTo>
                  <a:pt x="440056" y="139967"/>
                  <a:pt x="454489" y="142906"/>
                  <a:pt x="469032" y="145143"/>
                </a:cubicBezTo>
                <a:cubicBezTo>
                  <a:pt x="485938" y="147744"/>
                  <a:pt x="503059" y="149045"/>
                  <a:pt x="519832" y="152400"/>
                </a:cubicBezTo>
                <a:cubicBezTo>
                  <a:pt x="539393" y="156312"/>
                  <a:pt x="558537" y="162076"/>
                  <a:pt x="577889" y="166914"/>
                </a:cubicBezTo>
                <a:lnTo>
                  <a:pt x="606918" y="174171"/>
                </a:lnTo>
                <a:cubicBezTo>
                  <a:pt x="625554" y="178830"/>
                  <a:pt x="653817" y="186384"/>
                  <a:pt x="672232" y="188686"/>
                </a:cubicBezTo>
                <a:cubicBezTo>
                  <a:pt x="738203" y="196933"/>
                  <a:pt x="819766" y="197873"/>
                  <a:pt x="882689" y="210457"/>
                </a:cubicBezTo>
                <a:cubicBezTo>
                  <a:pt x="955016" y="224922"/>
                  <a:pt x="880857" y="211180"/>
                  <a:pt x="984289" y="224971"/>
                </a:cubicBezTo>
                <a:cubicBezTo>
                  <a:pt x="1103065" y="240807"/>
                  <a:pt x="918587" y="223824"/>
                  <a:pt x="1122175" y="239486"/>
                </a:cubicBezTo>
                <a:cubicBezTo>
                  <a:pt x="1131851" y="241905"/>
                  <a:pt x="1141391" y="244959"/>
                  <a:pt x="1151204" y="246743"/>
                </a:cubicBezTo>
                <a:cubicBezTo>
                  <a:pt x="1168033" y="249803"/>
                  <a:pt x="1185131" y="251188"/>
                  <a:pt x="1202004" y="254000"/>
                </a:cubicBezTo>
                <a:cubicBezTo>
                  <a:pt x="1214171" y="256028"/>
                  <a:pt x="1226194" y="258838"/>
                  <a:pt x="1238289" y="261257"/>
                </a:cubicBezTo>
                <a:cubicBezTo>
                  <a:pt x="1247965" y="258838"/>
                  <a:pt x="1260265" y="261053"/>
                  <a:pt x="1267318" y="254000"/>
                </a:cubicBezTo>
                <a:cubicBezTo>
                  <a:pt x="1272365" y="248953"/>
                  <a:pt x="1295504" y="176701"/>
                  <a:pt x="1296347" y="174171"/>
                </a:cubicBezTo>
                <a:cubicBezTo>
                  <a:pt x="1293928" y="147562"/>
                  <a:pt x="1292868" y="120794"/>
                  <a:pt x="1289089" y="94343"/>
                </a:cubicBezTo>
                <a:cubicBezTo>
                  <a:pt x="1288007" y="86770"/>
                  <a:pt x="1289089" y="74990"/>
                  <a:pt x="1281832" y="72571"/>
                </a:cubicBezTo>
                <a:cubicBezTo>
                  <a:pt x="1256484" y="64122"/>
                  <a:pt x="1228540" y="68436"/>
                  <a:pt x="1202004" y="65314"/>
                </a:cubicBezTo>
                <a:cubicBezTo>
                  <a:pt x="1187390" y="63595"/>
                  <a:pt x="1172938" y="60689"/>
                  <a:pt x="1158461" y="58057"/>
                </a:cubicBezTo>
                <a:cubicBezTo>
                  <a:pt x="1146325" y="55851"/>
                  <a:pt x="1134507" y="51068"/>
                  <a:pt x="1122175" y="50800"/>
                </a:cubicBezTo>
                <a:cubicBezTo>
                  <a:pt x="911754" y="46226"/>
                  <a:pt x="701261" y="45962"/>
                  <a:pt x="490804" y="43543"/>
                </a:cubicBezTo>
                <a:cubicBezTo>
                  <a:pt x="478709" y="41124"/>
                  <a:pt x="466537" y="39060"/>
                  <a:pt x="454518" y="36286"/>
                </a:cubicBezTo>
                <a:cubicBezTo>
                  <a:pt x="435081" y="31800"/>
                  <a:pt x="416209" y="24592"/>
                  <a:pt x="396461" y="21771"/>
                </a:cubicBezTo>
                <a:lnTo>
                  <a:pt x="345661" y="14514"/>
                </a:lnTo>
                <a:lnTo>
                  <a:pt x="258575" y="0"/>
                </a:lnTo>
                <a:cubicBezTo>
                  <a:pt x="181166" y="2419"/>
                  <a:pt x="103494" y="450"/>
                  <a:pt x="26347" y="7257"/>
                </a:cubicBezTo>
                <a:cubicBezTo>
                  <a:pt x="0" y="9582"/>
                  <a:pt x="2156" y="12095"/>
                  <a:pt x="19089" y="2177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en-US" dirty="0"/>
          </a:p>
        </p:txBody>
      </p:sp>
      <p:sp>
        <p:nvSpPr>
          <p:cNvPr id="17" name="TextBox 11"/>
          <p:cNvSpPr txBox="1">
            <a:spLocks noChangeArrowheads="1"/>
          </p:cNvSpPr>
          <p:nvPr/>
        </p:nvSpPr>
        <p:spPr bwMode="auto">
          <a:xfrm>
            <a:off x="6541331" y="2993547"/>
            <a:ext cx="902747" cy="369300"/>
          </a:xfrm>
          <a:prstGeom prst="rect">
            <a:avLst/>
          </a:prstGeom>
          <a:solidFill>
            <a:schemeClr val="bg1"/>
          </a:solidFill>
          <a:ln w="9525">
            <a:noFill/>
            <a:miter lim="800000"/>
            <a:headEnd/>
            <a:tailEnd/>
          </a:ln>
        </p:spPr>
        <p:txBody>
          <a:bodyPr wrap="none" lIns="91408" tIns="45704" rIns="91408" bIns="45704">
            <a:spAutoFit/>
          </a:bodyPr>
          <a:lstStyle/>
          <a:p>
            <a:r>
              <a:rPr lang="en-US" b="1" dirty="0" smtClean="0"/>
              <a:t>Future</a:t>
            </a:r>
            <a:endParaRPr lang="en-US" b="1" dirty="0"/>
          </a:p>
        </p:txBody>
      </p:sp>
      <p:sp>
        <p:nvSpPr>
          <p:cNvPr id="23" name="Rectangle 2"/>
          <p:cNvSpPr txBox="1">
            <a:spLocks noChangeArrowheads="1"/>
          </p:cNvSpPr>
          <p:nvPr/>
        </p:nvSpPr>
        <p:spPr bwMode="auto">
          <a:xfrm>
            <a:off x="1414467" y="163514"/>
            <a:ext cx="6315075" cy="622299"/>
          </a:xfrm>
          <a:prstGeom prst="rect">
            <a:avLst/>
          </a:prstGeom>
          <a:noFill/>
          <a:ln>
            <a:miter lim="800000"/>
            <a:headEnd/>
            <a:tailEnd/>
          </a:ln>
        </p:spPr>
        <p:txBody>
          <a:bodyPr vert="horz" wrap="square" lIns="86454" tIns="43227" rIns="86454" bIns="43227" numCol="1" anchor="t" anchorCtr="0" compatLnSpc="1">
            <a:prstTxWarp prst="textNoShape">
              <a:avLst/>
            </a:prstTxWarp>
            <a:normAutofit/>
          </a:bodyPr>
          <a:lstStyle/>
          <a:p>
            <a:pPr algn="ctr" defTabSz="864623" eaLnBrk="0" hangingPunct="0">
              <a:defRPr/>
            </a:pPr>
            <a:r>
              <a:rPr lang="en-US" sz="2900" b="1" kern="0" dirty="0" smtClean="0">
                <a:solidFill>
                  <a:schemeClr val="accent6">
                    <a:lumMod val="75000"/>
                  </a:schemeClr>
                </a:solidFill>
                <a:effectLst>
                  <a:outerShdw blurRad="38100" dist="38100" dir="2700000" algn="tl">
                    <a:srgbClr val="000000">
                      <a:alpha val="43137"/>
                    </a:srgbClr>
                  </a:outerShdw>
                </a:effectLst>
                <a:latin typeface="+mj-lt"/>
                <a:ea typeface="+mj-ea"/>
                <a:cs typeface="+mj-cs"/>
              </a:rPr>
              <a:t>New Medical Center - 2015</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5"/>
          <p:cNvGrpSpPr>
            <a:grpSpLocks/>
          </p:cNvGrpSpPr>
          <p:nvPr/>
        </p:nvGrpSpPr>
        <p:grpSpPr bwMode="auto">
          <a:xfrm rot="10800000">
            <a:off x="2490540" y="2057400"/>
            <a:ext cx="328860" cy="648590"/>
            <a:chOff x="1514" y="2424"/>
            <a:chExt cx="213" cy="413"/>
          </a:xfrm>
        </p:grpSpPr>
        <p:sp>
          <p:nvSpPr>
            <p:cNvPr id="284" name="Freeform 246"/>
            <p:cNvSpPr>
              <a:spLocks/>
            </p:cNvSpPr>
            <p:nvPr/>
          </p:nvSpPr>
          <p:spPr bwMode="auto">
            <a:xfrm>
              <a:off x="1524" y="2424"/>
              <a:ext cx="203" cy="411"/>
            </a:xfrm>
            <a:custGeom>
              <a:avLst/>
              <a:gdLst/>
              <a:ahLst/>
              <a:cxnLst>
                <a:cxn ang="0">
                  <a:pos x="12" y="13"/>
                </a:cxn>
                <a:cxn ang="0">
                  <a:pos x="5" y="39"/>
                </a:cxn>
                <a:cxn ang="0">
                  <a:pos x="0" y="71"/>
                </a:cxn>
                <a:cxn ang="0">
                  <a:pos x="0" y="104"/>
                </a:cxn>
                <a:cxn ang="0">
                  <a:pos x="1" y="140"/>
                </a:cxn>
                <a:cxn ang="0">
                  <a:pos x="5" y="179"/>
                </a:cxn>
                <a:cxn ang="0">
                  <a:pos x="14" y="223"/>
                </a:cxn>
                <a:cxn ang="0">
                  <a:pos x="25" y="262"/>
                </a:cxn>
                <a:cxn ang="0">
                  <a:pos x="44" y="300"/>
                </a:cxn>
                <a:cxn ang="0">
                  <a:pos x="67" y="332"/>
                </a:cxn>
                <a:cxn ang="0">
                  <a:pos x="86" y="349"/>
                </a:cxn>
                <a:cxn ang="0">
                  <a:pos x="103" y="362"/>
                </a:cxn>
                <a:cxn ang="0">
                  <a:pos x="71" y="410"/>
                </a:cxn>
                <a:cxn ang="0">
                  <a:pos x="110" y="401"/>
                </a:cxn>
                <a:cxn ang="0">
                  <a:pos x="155" y="397"/>
                </a:cxn>
                <a:cxn ang="0">
                  <a:pos x="193" y="406"/>
                </a:cxn>
                <a:cxn ang="0">
                  <a:pos x="195" y="377"/>
                </a:cxn>
                <a:cxn ang="0">
                  <a:pos x="183" y="334"/>
                </a:cxn>
                <a:cxn ang="0">
                  <a:pos x="181" y="301"/>
                </a:cxn>
                <a:cxn ang="0">
                  <a:pos x="150" y="322"/>
                </a:cxn>
                <a:cxn ang="0">
                  <a:pos x="121" y="302"/>
                </a:cxn>
                <a:cxn ang="0">
                  <a:pos x="96" y="274"/>
                </a:cxn>
                <a:cxn ang="0">
                  <a:pos x="73" y="240"/>
                </a:cxn>
                <a:cxn ang="0">
                  <a:pos x="49" y="193"/>
                </a:cxn>
                <a:cxn ang="0">
                  <a:pos x="35" y="149"/>
                </a:cxn>
                <a:cxn ang="0">
                  <a:pos x="29" y="128"/>
                </a:cxn>
                <a:cxn ang="0">
                  <a:pos x="25" y="110"/>
                </a:cxn>
                <a:cxn ang="0">
                  <a:pos x="21" y="80"/>
                </a:cxn>
                <a:cxn ang="0">
                  <a:pos x="19" y="61"/>
                </a:cxn>
                <a:cxn ang="0">
                  <a:pos x="19" y="42"/>
                </a:cxn>
                <a:cxn ang="0">
                  <a:pos x="21" y="21"/>
                </a:cxn>
                <a:cxn ang="0">
                  <a:pos x="23" y="0"/>
                </a:cxn>
              </a:cxnLst>
              <a:rect l="0" t="0" r="r" b="b"/>
              <a:pathLst>
                <a:path w="203" h="411">
                  <a:moveTo>
                    <a:pt x="23" y="0"/>
                  </a:moveTo>
                  <a:lnTo>
                    <a:pt x="12" y="13"/>
                  </a:lnTo>
                  <a:lnTo>
                    <a:pt x="8" y="27"/>
                  </a:lnTo>
                  <a:lnTo>
                    <a:pt x="5" y="39"/>
                  </a:lnTo>
                  <a:lnTo>
                    <a:pt x="3" y="54"/>
                  </a:lnTo>
                  <a:lnTo>
                    <a:pt x="0" y="71"/>
                  </a:lnTo>
                  <a:lnTo>
                    <a:pt x="0" y="85"/>
                  </a:lnTo>
                  <a:lnTo>
                    <a:pt x="0" y="104"/>
                  </a:lnTo>
                  <a:lnTo>
                    <a:pt x="0" y="123"/>
                  </a:lnTo>
                  <a:lnTo>
                    <a:pt x="1" y="140"/>
                  </a:lnTo>
                  <a:lnTo>
                    <a:pt x="3" y="163"/>
                  </a:lnTo>
                  <a:lnTo>
                    <a:pt x="5" y="179"/>
                  </a:lnTo>
                  <a:lnTo>
                    <a:pt x="10" y="200"/>
                  </a:lnTo>
                  <a:lnTo>
                    <a:pt x="14" y="223"/>
                  </a:lnTo>
                  <a:lnTo>
                    <a:pt x="20" y="246"/>
                  </a:lnTo>
                  <a:lnTo>
                    <a:pt x="25" y="262"/>
                  </a:lnTo>
                  <a:lnTo>
                    <a:pt x="35" y="283"/>
                  </a:lnTo>
                  <a:lnTo>
                    <a:pt x="44" y="300"/>
                  </a:lnTo>
                  <a:lnTo>
                    <a:pt x="55" y="316"/>
                  </a:lnTo>
                  <a:lnTo>
                    <a:pt x="67" y="332"/>
                  </a:lnTo>
                  <a:lnTo>
                    <a:pt x="75" y="341"/>
                  </a:lnTo>
                  <a:lnTo>
                    <a:pt x="86" y="349"/>
                  </a:lnTo>
                  <a:lnTo>
                    <a:pt x="95" y="356"/>
                  </a:lnTo>
                  <a:lnTo>
                    <a:pt x="103" y="362"/>
                  </a:lnTo>
                  <a:lnTo>
                    <a:pt x="111" y="365"/>
                  </a:lnTo>
                  <a:lnTo>
                    <a:pt x="71" y="410"/>
                  </a:lnTo>
                  <a:lnTo>
                    <a:pt x="89" y="406"/>
                  </a:lnTo>
                  <a:lnTo>
                    <a:pt x="110" y="401"/>
                  </a:lnTo>
                  <a:lnTo>
                    <a:pt x="132" y="398"/>
                  </a:lnTo>
                  <a:lnTo>
                    <a:pt x="155" y="397"/>
                  </a:lnTo>
                  <a:lnTo>
                    <a:pt x="171" y="398"/>
                  </a:lnTo>
                  <a:lnTo>
                    <a:pt x="193" y="406"/>
                  </a:lnTo>
                  <a:lnTo>
                    <a:pt x="202" y="396"/>
                  </a:lnTo>
                  <a:lnTo>
                    <a:pt x="195" y="377"/>
                  </a:lnTo>
                  <a:lnTo>
                    <a:pt x="188" y="357"/>
                  </a:lnTo>
                  <a:lnTo>
                    <a:pt x="183" y="334"/>
                  </a:lnTo>
                  <a:lnTo>
                    <a:pt x="181" y="314"/>
                  </a:lnTo>
                  <a:lnTo>
                    <a:pt x="181" y="301"/>
                  </a:lnTo>
                  <a:lnTo>
                    <a:pt x="184" y="284"/>
                  </a:lnTo>
                  <a:lnTo>
                    <a:pt x="150" y="322"/>
                  </a:lnTo>
                  <a:lnTo>
                    <a:pt x="134" y="312"/>
                  </a:lnTo>
                  <a:lnTo>
                    <a:pt x="121" y="302"/>
                  </a:lnTo>
                  <a:lnTo>
                    <a:pt x="108" y="289"/>
                  </a:lnTo>
                  <a:lnTo>
                    <a:pt x="96" y="274"/>
                  </a:lnTo>
                  <a:lnTo>
                    <a:pt x="83" y="257"/>
                  </a:lnTo>
                  <a:lnTo>
                    <a:pt x="73" y="240"/>
                  </a:lnTo>
                  <a:lnTo>
                    <a:pt x="59" y="215"/>
                  </a:lnTo>
                  <a:lnTo>
                    <a:pt x="49" y="193"/>
                  </a:lnTo>
                  <a:lnTo>
                    <a:pt x="42" y="173"/>
                  </a:lnTo>
                  <a:lnTo>
                    <a:pt x="35" y="149"/>
                  </a:lnTo>
                  <a:lnTo>
                    <a:pt x="32" y="138"/>
                  </a:lnTo>
                  <a:lnTo>
                    <a:pt x="29" y="128"/>
                  </a:lnTo>
                  <a:lnTo>
                    <a:pt x="27" y="119"/>
                  </a:lnTo>
                  <a:lnTo>
                    <a:pt x="25" y="110"/>
                  </a:lnTo>
                  <a:lnTo>
                    <a:pt x="22" y="93"/>
                  </a:lnTo>
                  <a:lnTo>
                    <a:pt x="21" y="80"/>
                  </a:lnTo>
                  <a:lnTo>
                    <a:pt x="20" y="71"/>
                  </a:lnTo>
                  <a:lnTo>
                    <a:pt x="19" y="61"/>
                  </a:lnTo>
                  <a:lnTo>
                    <a:pt x="19" y="51"/>
                  </a:lnTo>
                  <a:lnTo>
                    <a:pt x="19" y="42"/>
                  </a:lnTo>
                  <a:lnTo>
                    <a:pt x="19" y="33"/>
                  </a:lnTo>
                  <a:lnTo>
                    <a:pt x="21" y="21"/>
                  </a:lnTo>
                  <a:lnTo>
                    <a:pt x="21" y="10"/>
                  </a:lnTo>
                  <a:lnTo>
                    <a:pt x="23" y="0"/>
                  </a:lnTo>
                </a:path>
              </a:pathLst>
            </a:custGeom>
            <a:solidFill>
              <a:srgbClr val="CC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285" name="Freeform 247"/>
            <p:cNvSpPr>
              <a:spLocks/>
            </p:cNvSpPr>
            <p:nvPr/>
          </p:nvSpPr>
          <p:spPr bwMode="auto">
            <a:xfrm>
              <a:off x="1514" y="2437"/>
              <a:ext cx="204" cy="400"/>
            </a:xfrm>
            <a:custGeom>
              <a:avLst/>
              <a:gdLst/>
              <a:ahLst/>
              <a:cxnLst>
                <a:cxn ang="0">
                  <a:pos x="22" y="0"/>
                </a:cxn>
                <a:cxn ang="0">
                  <a:pos x="16" y="14"/>
                </a:cxn>
                <a:cxn ang="0">
                  <a:pos x="12" y="26"/>
                </a:cxn>
                <a:cxn ang="0">
                  <a:pos x="9" y="37"/>
                </a:cxn>
                <a:cxn ang="0">
                  <a:pos x="6" y="50"/>
                </a:cxn>
                <a:cxn ang="0">
                  <a:pos x="2" y="67"/>
                </a:cxn>
                <a:cxn ang="0">
                  <a:pos x="0" y="84"/>
                </a:cxn>
                <a:cxn ang="0">
                  <a:pos x="0" y="103"/>
                </a:cxn>
                <a:cxn ang="0">
                  <a:pos x="0" y="121"/>
                </a:cxn>
                <a:cxn ang="0">
                  <a:pos x="1" y="139"/>
                </a:cxn>
                <a:cxn ang="0">
                  <a:pos x="3" y="161"/>
                </a:cxn>
                <a:cxn ang="0">
                  <a:pos x="5" y="177"/>
                </a:cxn>
                <a:cxn ang="0">
                  <a:pos x="10" y="198"/>
                </a:cxn>
                <a:cxn ang="0">
                  <a:pos x="15" y="221"/>
                </a:cxn>
                <a:cxn ang="0">
                  <a:pos x="22" y="243"/>
                </a:cxn>
                <a:cxn ang="0">
                  <a:pos x="27" y="259"/>
                </a:cxn>
                <a:cxn ang="0">
                  <a:pos x="37" y="280"/>
                </a:cxn>
                <a:cxn ang="0">
                  <a:pos x="46" y="297"/>
                </a:cxn>
                <a:cxn ang="0">
                  <a:pos x="56" y="313"/>
                </a:cxn>
                <a:cxn ang="0">
                  <a:pos x="69" y="329"/>
                </a:cxn>
                <a:cxn ang="0">
                  <a:pos x="77" y="337"/>
                </a:cxn>
                <a:cxn ang="0">
                  <a:pos x="88" y="346"/>
                </a:cxn>
                <a:cxn ang="0">
                  <a:pos x="97" y="352"/>
                </a:cxn>
                <a:cxn ang="0">
                  <a:pos x="105" y="358"/>
                </a:cxn>
                <a:cxn ang="0">
                  <a:pos x="113" y="362"/>
                </a:cxn>
                <a:cxn ang="0">
                  <a:pos x="80" y="399"/>
                </a:cxn>
                <a:cxn ang="0">
                  <a:pos x="99" y="395"/>
                </a:cxn>
                <a:cxn ang="0">
                  <a:pos x="116" y="392"/>
                </a:cxn>
                <a:cxn ang="0">
                  <a:pos x="140" y="388"/>
                </a:cxn>
                <a:cxn ang="0">
                  <a:pos x="162" y="388"/>
                </a:cxn>
                <a:cxn ang="0">
                  <a:pos x="182" y="389"/>
                </a:cxn>
                <a:cxn ang="0">
                  <a:pos x="203" y="393"/>
                </a:cxn>
                <a:cxn ang="0">
                  <a:pos x="196" y="374"/>
                </a:cxn>
                <a:cxn ang="0">
                  <a:pos x="189" y="355"/>
                </a:cxn>
                <a:cxn ang="0">
                  <a:pos x="184" y="332"/>
                </a:cxn>
                <a:cxn ang="0">
                  <a:pos x="182" y="312"/>
                </a:cxn>
                <a:cxn ang="0">
                  <a:pos x="182" y="299"/>
                </a:cxn>
                <a:cxn ang="0">
                  <a:pos x="184" y="282"/>
                </a:cxn>
                <a:cxn ang="0">
                  <a:pos x="150" y="319"/>
                </a:cxn>
                <a:cxn ang="0">
                  <a:pos x="135" y="310"/>
                </a:cxn>
                <a:cxn ang="0">
                  <a:pos x="122" y="300"/>
                </a:cxn>
                <a:cxn ang="0">
                  <a:pos x="109" y="286"/>
                </a:cxn>
                <a:cxn ang="0">
                  <a:pos x="97" y="272"/>
                </a:cxn>
                <a:cxn ang="0">
                  <a:pos x="84" y="254"/>
                </a:cxn>
                <a:cxn ang="0">
                  <a:pos x="73" y="238"/>
                </a:cxn>
                <a:cxn ang="0">
                  <a:pos x="60" y="213"/>
                </a:cxn>
                <a:cxn ang="0">
                  <a:pos x="50" y="191"/>
                </a:cxn>
                <a:cxn ang="0">
                  <a:pos x="42" y="171"/>
                </a:cxn>
                <a:cxn ang="0">
                  <a:pos x="35" y="148"/>
                </a:cxn>
                <a:cxn ang="0">
                  <a:pos x="32" y="137"/>
                </a:cxn>
                <a:cxn ang="0">
                  <a:pos x="29" y="127"/>
                </a:cxn>
                <a:cxn ang="0">
                  <a:pos x="27" y="117"/>
                </a:cxn>
                <a:cxn ang="0">
                  <a:pos x="25" y="108"/>
                </a:cxn>
                <a:cxn ang="0">
                  <a:pos x="21" y="92"/>
                </a:cxn>
                <a:cxn ang="0">
                  <a:pos x="20" y="80"/>
                </a:cxn>
                <a:cxn ang="0">
                  <a:pos x="19" y="70"/>
                </a:cxn>
                <a:cxn ang="0">
                  <a:pos x="19" y="60"/>
                </a:cxn>
                <a:cxn ang="0">
                  <a:pos x="18" y="50"/>
                </a:cxn>
                <a:cxn ang="0">
                  <a:pos x="18" y="42"/>
                </a:cxn>
                <a:cxn ang="0">
                  <a:pos x="18" y="32"/>
                </a:cxn>
                <a:cxn ang="0">
                  <a:pos x="19" y="21"/>
                </a:cxn>
                <a:cxn ang="0">
                  <a:pos x="20" y="10"/>
                </a:cxn>
                <a:cxn ang="0">
                  <a:pos x="22" y="0"/>
                </a:cxn>
              </a:cxnLst>
              <a:rect l="0" t="0" r="r" b="b"/>
              <a:pathLst>
                <a:path w="204" h="400">
                  <a:moveTo>
                    <a:pt x="22" y="0"/>
                  </a:moveTo>
                  <a:lnTo>
                    <a:pt x="16" y="14"/>
                  </a:lnTo>
                  <a:lnTo>
                    <a:pt x="12" y="26"/>
                  </a:lnTo>
                  <a:lnTo>
                    <a:pt x="9" y="37"/>
                  </a:lnTo>
                  <a:lnTo>
                    <a:pt x="6" y="50"/>
                  </a:lnTo>
                  <a:lnTo>
                    <a:pt x="2" y="67"/>
                  </a:lnTo>
                  <a:lnTo>
                    <a:pt x="0" y="84"/>
                  </a:lnTo>
                  <a:lnTo>
                    <a:pt x="0" y="103"/>
                  </a:lnTo>
                  <a:lnTo>
                    <a:pt x="0" y="121"/>
                  </a:lnTo>
                  <a:lnTo>
                    <a:pt x="1" y="139"/>
                  </a:lnTo>
                  <a:lnTo>
                    <a:pt x="3" y="161"/>
                  </a:lnTo>
                  <a:lnTo>
                    <a:pt x="5" y="177"/>
                  </a:lnTo>
                  <a:lnTo>
                    <a:pt x="10" y="198"/>
                  </a:lnTo>
                  <a:lnTo>
                    <a:pt x="15" y="221"/>
                  </a:lnTo>
                  <a:lnTo>
                    <a:pt x="22" y="243"/>
                  </a:lnTo>
                  <a:lnTo>
                    <a:pt x="27" y="259"/>
                  </a:lnTo>
                  <a:lnTo>
                    <a:pt x="37" y="280"/>
                  </a:lnTo>
                  <a:lnTo>
                    <a:pt x="46" y="297"/>
                  </a:lnTo>
                  <a:lnTo>
                    <a:pt x="56" y="313"/>
                  </a:lnTo>
                  <a:lnTo>
                    <a:pt x="69" y="329"/>
                  </a:lnTo>
                  <a:lnTo>
                    <a:pt x="77" y="337"/>
                  </a:lnTo>
                  <a:lnTo>
                    <a:pt x="88" y="346"/>
                  </a:lnTo>
                  <a:lnTo>
                    <a:pt x="97" y="352"/>
                  </a:lnTo>
                  <a:lnTo>
                    <a:pt x="105" y="358"/>
                  </a:lnTo>
                  <a:lnTo>
                    <a:pt x="113" y="362"/>
                  </a:lnTo>
                  <a:lnTo>
                    <a:pt x="80" y="399"/>
                  </a:lnTo>
                  <a:lnTo>
                    <a:pt x="99" y="395"/>
                  </a:lnTo>
                  <a:lnTo>
                    <a:pt x="116" y="392"/>
                  </a:lnTo>
                  <a:lnTo>
                    <a:pt x="140" y="388"/>
                  </a:lnTo>
                  <a:lnTo>
                    <a:pt x="162" y="388"/>
                  </a:lnTo>
                  <a:lnTo>
                    <a:pt x="182" y="389"/>
                  </a:lnTo>
                  <a:lnTo>
                    <a:pt x="203" y="393"/>
                  </a:lnTo>
                  <a:lnTo>
                    <a:pt x="196" y="374"/>
                  </a:lnTo>
                  <a:lnTo>
                    <a:pt x="189" y="355"/>
                  </a:lnTo>
                  <a:lnTo>
                    <a:pt x="184" y="332"/>
                  </a:lnTo>
                  <a:lnTo>
                    <a:pt x="182" y="312"/>
                  </a:lnTo>
                  <a:lnTo>
                    <a:pt x="182" y="299"/>
                  </a:lnTo>
                  <a:lnTo>
                    <a:pt x="184" y="282"/>
                  </a:lnTo>
                  <a:lnTo>
                    <a:pt x="150" y="319"/>
                  </a:lnTo>
                  <a:lnTo>
                    <a:pt x="135" y="310"/>
                  </a:lnTo>
                  <a:lnTo>
                    <a:pt x="122" y="300"/>
                  </a:lnTo>
                  <a:lnTo>
                    <a:pt x="109" y="286"/>
                  </a:lnTo>
                  <a:lnTo>
                    <a:pt x="97" y="272"/>
                  </a:lnTo>
                  <a:lnTo>
                    <a:pt x="84" y="254"/>
                  </a:lnTo>
                  <a:lnTo>
                    <a:pt x="73" y="238"/>
                  </a:lnTo>
                  <a:lnTo>
                    <a:pt x="60" y="213"/>
                  </a:lnTo>
                  <a:lnTo>
                    <a:pt x="50" y="191"/>
                  </a:lnTo>
                  <a:lnTo>
                    <a:pt x="42" y="171"/>
                  </a:lnTo>
                  <a:lnTo>
                    <a:pt x="35" y="148"/>
                  </a:lnTo>
                  <a:lnTo>
                    <a:pt x="32" y="137"/>
                  </a:lnTo>
                  <a:lnTo>
                    <a:pt x="29" y="127"/>
                  </a:lnTo>
                  <a:lnTo>
                    <a:pt x="27" y="117"/>
                  </a:lnTo>
                  <a:lnTo>
                    <a:pt x="25" y="108"/>
                  </a:lnTo>
                  <a:lnTo>
                    <a:pt x="21" y="92"/>
                  </a:lnTo>
                  <a:lnTo>
                    <a:pt x="20" y="80"/>
                  </a:lnTo>
                  <a:lnTo>
                    <a:pt x="19" y="70"/>
                  </a:lnTo>
                  <a:lnTo>
                    <a:pt x="19" y="60"/>
                  </a:lnTo>
                  <a:lnTo>
                    <a:pt x="18" y="50"/>
                  </a:lnTo>
                  <a:lnTo>
                    <a:pt x="18" y="42"/>
                  </a:lnTo>
                  <a:lnTo>
                    <a:pt x="18" y="32"/>
                  </a:lnTo>
                  <a:lnTo>
                    <a:pt x="19" y="21"/>
                  </a:lnTo>
                  <a:lnTo>
                    <a:pt x="20" y="10"/>
                  </a:lnTo>
                  <a:lnTo>
                    <a:pt x="22" y="0"/>
                  </a:lnTo>
                </a:path>
              </a:pathLst>
            </a:custGeom>
            <a:solidFill>
              <a:srgbClr val="CC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grpSp>
      <p:sp>
        <p:nvSpPr>
          <p:cNvPr id="694280" name="Rectangle 8"/>
          <p:cNvSpPr>
            <a:spLocks noChangeArrowheads="1"/>
          </p:cNvSpPr>
          <p:nvPr/>
        </p:nvSpPr>
        <p:spPr bwMode="auto">
          <a:xfrm>
            <a:off x="609803" y="6080782"/>
            <a:ext cx="2425294" cy="786088"/>
          </a:xfrm>
          <a:prstGeom prst="rect">
            <a:avLst/>
          </a:prstGeom>
          <a:noFill/>
          <a:ln w="9525">
            <a:noFill/>
            <a:miter lim="800000"/>
            <a:headEnd/>
            <a:tailEnd/>
          </a:ln>
          <a:effectLst/>
        </p:spPr>
        <p:txBody>
          <a:bodyPr wrap="none" lIns="88876" tIns="44438" rIns="88876" bIns="44438" anchor="ctr">
            <a:spAutoFit/>
          </a:bodyPr>
          <a:lstStyle/>
          <a:p>
            <a:pPr algn="ctr" defTabSz="863369" eaLnBrk="0" hangingPunct="0">
              <a:lnSpc>
                <a:spcPct val="85000"/>
              </a:lnSpc>
              <a:spcBef>
                <a:spcPct val="30000"/>
              </a:spcBef>
              <a:defRPr/>
            </a:pPr>
            <a:r>
              <a:rPr lang="en-US" sz="1400" dirty="0">
                <a:effectLst>
                  <a:outerShdw blurRad="38100" dist="38100" dir="2700000" algn="tl">
                    <a:srgbClr val="C0C0C0"/>
                  </a:outerShdw>
                </a:effectLst>
              </a:rPr>
              <a:t>2 large “department stores,”</a:t>
            </a:r>
          </a:p>
          <a:p>
            <a:pPr algn="ctr" defTabSz="863369" eaLnBrk="0" hangingPunct="0">
              <a:lnSpc>
                <a:spcPct val="85000"/>
              </a:lnSpc>
              <a:spcBef>
                <a:spcPct val="30000"/>
              </a:spcBef>
              <a:defRPr/>
            </a:pPr>
            <a:r>
              <a:rPr lang="en-US" sz="1400" dirty="0">
                <a:effectLst>
                  <a:outerShdw blurRad="38100" dist="38100" dir="2700000" algn="tl">
                    <a:srgbClr val="C0C0C0"/>
                  </a:outerShdw>
                </a:effectLst>
              </a:rPr>
              <a:t>2 large “grocery stores,” and</a:t>
            </a:r>
          </a:p>
          <a:p>
            <a:pPr algn="ctr" defTabSz="863369" eaLnBrk="0" hangingPunct="0">
              <a:lnSpc>
                <a:spcPct val="85000"/>
              </a:lnSpc>
              <a:spcBef>
                <a:spcPct val="30000"/>
              </a:spcBef>
              <a:defRPr/>
            </a:pPr>
            <a:r>
              <a:rPr lang="en-US" sz="1400" dirty="0">
                <a:effectLst>
                  <a:outerShdw blurRad="38100" dist="38100" dir="2700000" algn="tl">
                    <a:srgbClr val="C0C0C0"/>
                  </a:outerShdw>
                </a:effectLst>
              </a:rPr>
              <a:t>121 Exchange Facilities</a:t>
            </a:r>
          </a:p>
        </p:txBody>
      </p:sp>
      <p:sp>
        <p:nvSpPr>
          <p:cNvPr id="694316" name="Rectangle 44"/>
          <p:cNvSpPr>
            <a:spLocks noChangeArrowheads="1"/>
          </p:cNvSpPr>
          <p:nvPr/>
        </p:nvSpPr>
        <p:spPr bwMode="auto">
          <a:xfrm>
            <a:off x="152585" y="4896847"/>
            <a:ext cx="1937982" cy="455998"/>
          </a:xfrm>
          <a:prstGeom prst="rect">
            <a:avLst/>
          </a:prstGeom>
          <a:noFill/>
          <a:ln w="9525">
            <a:noFill/>
            <a:miter lim="800000"/>
            <a:headEnd/>
            <a:tailEnd/>
          </a:ln>
          <a:effectLst/>
        </p:spPr>
        <p:txBody>
          <a:bodyPr wrap="none" lIns="88876" tIns="44438" rIns="88876" bIns="44438" anchor="ctr">
            <a:spAutoFit/>
          </a:bodyPr>
          <a:lstStyle/>
          <a:p>
            <a:pPr algn="ctr" defTabSz="863369" eaLnBrk="0" hangingPunct="0">
              <a:lnSpc>
                <a:spcPct val="85000"/>
              </a:lnSpc>
              <a:spcBef>
                <a:spcPct val="30000"/>
              </a:spcBef>
              <a:defRPr/>
            </a:pPr>
            <a:r>
              <a:rPr lang="en-US" sz="1400" dirty="0" smtClean="0">
                <a:effectLst>
                  <a:outerShdw blurRad="38100" dist="38100" dir="2700000" algn="tl">
                    <a:srgbClr val="C0C0C0"/>
                  </a:outerShdw>
                </a:effectLst>
              </a:rPr>
              <a:t>97 </a:t>
            </a:r>
            <a:r>
              <a:rPr lang="en-US" sz="1400" dirty="0">
                <a:effectLst>
                  <a:outerShdw blurRad="38100" dist="38100" dir="2700000" algn="tl">
                    <a:srgbClr val="C0C0C0"/>
                  </a:outerShdw>
                </a:effectLst>
              </a:rPr>
              <a:t>Barracks</a:t>
            </a:r>
            <a:br>
              <a:rPr lang="en-US" sz="1400" dirty="0">
                <a:effectLst>
                  <a:outerShdw blurRad="38100" dist="38100" dir="2700000" algn="tl">
                    <a:srgbClr val="C0C0C0"/>
                  </a:outerShdw>
                </a:effectLst>
              </a:rPr>
            </a:br>
            <a:r>
              <a:rPr lang="en-US" sz="1400" dirty="0">
                <a:effectLst>
                  <a:outerShdw blurRad="38100" dist="38100" dir="2700000" algn="tl">
                    <a:srgbClr val="C0C0C0"/>
                  </a:outerShdw>
                </a:effectLst>
              </a:rPr>
              <a:t>   (over </a:t>
            </a:r>
            <a:r>
              <a:rPr lang="en-US" sz="1400" dirty="0" smtClean="0">
                <a:effectLst>
                  <a:outerShdw blurRad="38100" dist="38100" dir="2700000" algn="tl">
                    <a:srgbClr val="C0C0C0"/>
                  </a:outerShdw>
                </a:effectLst>
              </a:rPr>
              <a:t>15,000 </a:t>
            </a:r>
            <a:r>
              <a:rPr lang="en-US" sz="1400" dirty="0">
                <a:effectLst>
                  <a:outerShdw blurRad="38100" dist="38100" dir="2700000" algn="tl">
                    <a:srgbClr val="C0C0C0"/>
                  </a:outerShdw>
                </a:effectLst>
              </a:rPr>
              <a:t>rooms)</a:t>
            </a:r>
            <a:endParaRPr lang="en-US" sz="1200" dirty="0">
              <a:effectLst>
                <a:outerShdw blurRad="38100" dist="38100" dir="2700000" algn="tl">
                  <a:srgbClr val="C0C0C0"/>
                </a:outerShdw>
              </a:effectLst>
            </a:endParaRPr>
          </a:p>
        </p:txBody>
      </p:sp>
      <p:sp>
        <p:nvSpPr>
          <p:cNvPr id="694319" name="Rectangle 47"/>
          <p:cNvSpPr>
            <a:spLocks noChangeArrowheads="1"/>
          </p:cNvSpPr>
          <p:nvPr/>
        </p:nvSpPr>
        <p:spPr bwMode="auto">
          <a:xfrm>
            <a:off x="3231086" y="4072016"/>
            <a:ext cx="1110477" cy="272900"/>
          </a:xfrm>
          <a:prstGeom prst="rect">
            <a:avLst/>
          </a:prstGeom>
          <a:noFill/>
          <a:ln w="9525">
            <a:noFill/>
            <a:miter lim="800000"/>
            <a:headEnd/>
            <a:tailEnd/>
          </a:ln>
          <a:effectLst/>
        </p:spPr>
        <p:txBody>
          <a:bodyPr wrap="none" lIns="88876" tIns="44438" rIns="88876" bIns="44438" anchor="ctr">
            <a:spAutoFit/>
          </a:bodyPr>
          <a:lstStyle/>
          <a:p>
            <a:pPr defTabSz="863369" eaLnBrk="0" hangingPunct="0">
              <a:lnSpc>
                <a:spcPct val="85000"/>
              </a:lnSpc>
              <a:spcBef>
                <a:spcPct val="30000"/>
              </a:spcBef>
              <a:defRPr/>
            </a:pPr>
            <a:r>
              <a:rPr lang="en-US" sz="1400" dirty="0" smtClean="0">
                <a:effectLst>
                  <a:outerShdw blurRad="38100" dist="38100" dir="2700000" algn="tl">
                    <a:srgbClr val="C0C0C0"/>
                  </a:outerShdw>
                </a:effectLst>
              </a:rPr>
              <a:t>13 </a:t>
            </a:r>
            <a:r>
              <a:rPr lang="en-US" sz="1400" dirty="0">
                <a:effectLst>
                  <a:outerShdw blurRad="38100" dist="38100" dir="2700000" algn="tl">
                    <a:srgbClr val="C0C0C0"/>
                  </a:outerShdw>
                </a:effectLst>
              </a:rPr>
              <a:t>Chapels</a:t>
            </a:r>
          </a:p>
        </p:txBody>
      </p:sp>
      <p:sp>
        <p:nvSpPr>
          <p:cNvPr id="694321" name="Rectangle 49"/>
          <p:cNvSpPr>
            <a:spLocks noChangeArrowheads="1"/>
          </p:cNvSpPr>
          <p:nvPr/>
        </p:nvSpPr>
        <p:spPr bwMode="auto">
          <a:xfrm>
            <a:off x="2912532" y="2344230"/>
            <a:ext cx="1646237" cy="703758"/>
          </a:xfrm>
          <a:prstGeom prst="rect">
            <a:avLst/>
          </a:prstGeom>
          <a:noFill/>
          <a:ln w="9525">
            <a:noFill/>
            <a:miter lim="800000"/>
            <a:headEnd/>
            <a:tailEnd/>
          </a:ln>
          <a:effectLst/>
        </p:spPr>
        <p:txBody>
          <a:bodyPr lIns="88876" tIns="44438" rIns="88876" bIns="44438" anchor="ctr">
            <a:spAutoFit/>
          </a:bodyPr>
          <a:lstStyle/>
          <a:p>
            <a:pPr algn="ctr" defTabSz="863369" eaLnBrk="0" hangingPunct="0">
              <a:lnSpc>
                <a:spcPct val="85000"/>
              </a:lnSpc>
              <a:spcBef>
                <a:spcPct val="30000"/>
              </a:spcBef>
              <a:defRPr/>
            </a:pPr>
            <a:r>
              <a:rPr lang="en-US" sz="1400" dirty="0" smtClean="0">
                <a:effectLst>
                  <a:outerShdw blurRad="38100" dist="38100" dir="2700000" algn="tl">
                    <a:srgbClr val="C0C0C0"/>
                  </a:outerShdw>
                </a:effectLst>
              </a:rPr>
              <a:t>67  </a:t>
            </a:r>
            <a:r>
              <a:rPr lang="en-US" sz="1400" dirty="0">
                <a:effectLst>
                  <a:outerShdw blurRad="38100" dist="38100" dir="2700000" algn="tl">
                    <a:srgbClr val="C0C0C0"/>
                  </a:outerShdw>
                </a:effectLst>
              </a:rPr>
              <a:t>motor pools--</a:t>
            </a:r>
          </a:p>
          <a:p>
            <a:pPr algn="ctr" defTabSz="863369" eaLnBrk="0" hangingPunct="0">
              <a:lnSpc>
                <a:spcPct val="85000"/>
              </a:lnSpc>
              <a:spcBef>
                <a:spcPct val="30000"/>
              </a:spcBef>
              <a:defRPr/>
            </a:pPr>
            <a:r>
              <a:rPr lang="en-US" sz="1400" dirty="0">
                <a:effectLst>
                  <a:outerShdw blurRad="38100" dist="38100" dir="2700000" algn="tl">
                    <a:srgbClr val="C0C0C0"/>
                  </a:outerShdw>
                </a:effectLst>
              </a:rPr>
              <a:t>7.2 miles of combat power</a:t>
            </a:r>
            <a:endParaRPr lang="en-US" sz="1200" dirty="0">
              <a:effectLst>
                <a:outerShdw blurRad="38100" dist="38100" dir="2700000" algn="tl">
                  <a:srgbClr val="C0C0C0"/>
                </a:outerShdw>
              </a:effectLst>
            </a:endParaRPr>
          </a:p>
        </p:txBody>
      </p:sp>
      <p:sp>
        <p:nvSpPr>
          <p:cNvPr id="694326" name="Oval 54"/>
          <p:cNvSpPr>
            <a:spLocks noChangeArrowheads="1"/>
          </p:cNvSpPr>
          <p:nvPr/>
        </p:nvSpPr>
        <p:spPr bwMode="auto">
          <a:xfrm>
            <a:off x="1752137" y="2000250"/>
            <a:ext cx="3175" cy="7938"/>
          </a:xfrm>
          <a:prstGeom prst="ellipse">
            <a:avLst/>
          </a:prstGeom>
          <a:solidFill>
            <a:srgbClr val="202020"/>
          </a:solidFill>
          <a:ln w="9525">
            <a:noFill/>
            <a:round/>
            <a:headEnd/>
            <a:tailEnd/>
          </a:ln>
          <a:effectLst/>
        </p:spPr>
        <p:txBody>
          <a:bodyPr wrap="none" lIns="91416" tIns="45708" rIns="91416" bIns="45708" anchor="ctr"/>
          <a:lstStyle/>
          <a:p>
            <a:pPr>
              <a:defRPr/>
            </a:pPr>
            <a:endParaRPr lang="en-US" dirty="0">
              <a:effectLst>
                <a:outerShdw blurRad="38100" dist="38100" dir="2700000" algn="tl">
                  <a:srgbClr val="000000">
                    <a:alpha val="43137"/>
                  </a:srgbClr>
                </a:outerShdw>
              </a:effectLst>
            </a:endParaRPr>
          </a:p>
        </p:txBody>
      </p:sp>
      <p:sp>
        <p:nvSpPr>
          <p:cNvPr id="694366" name="Freeform 94"/>
          <p:cNvSpPr>
            <a:spLocks/>
          </p:cNvSpPr>
          <p:nvPr/>
        </p:nvSpPr>
        <p:spPr bwMode="auto">
          <a:xfrm>
            <a:off x="2146752" y="1687513"/>
            <a:ext cx="26988" cy="26987"/>
          </a:xfrm>
          <a:custGeom>
            <a:avLst/>
            <a:gdLst/>
            <a:ahLst/>
            <a:cxnLst>
              <a:cxn ang="0">
                <a:pos x="16" y="16"/>
              </a:cxn>
              <a:cxn ang="0">
                <a:pos x="16" y="1"/>
              </a:cxn>
              <a:cxn ang="0">
                <a:pos x="0" y="0"/>
              </a:cxn>
              <a:cxn ang="0">
                <a:pos x="0" y="13"/>
              </a:cxn>
              <a:cxn ang="0">
                <a:pos x="16" y="16"/>
              </a:cxn>
            </a:cxnLst>
            <a:rect l="0" t="0" r="r" b="b"/>
            <a:pathLst>
              <a:path w="17" h="17">
                <a:moveTo>
                  <a:pt x="16" y="16"/>
                </a:moveTo>
                <a:lnTo>
                  <a:pt x="16" y="1"/>
                </a:lnTo>
                <a:lnTo>
                  <a:pt x="0" y="0"/>
                </a:lnTo>
                <a:lnTo>
                  <a:pt x="0" y="13"/>
                </a:lnTo>
                <a:lnTo>
                  <a:pt x="16" y="16"/>
                </a:lnTo>
              </a:path>
            </a:pathLst>
          </a:custGeom>
          <a:solidFill>
            <a:srgbClr val="A0A0A0"/>
          </a:solidFill>
          <a:ln w="9525" cap="rnd">
            <a:noFill/>
            <a:round/>
            <a:headEnd type="none" w="sm" len="sm"/>
            <a:tailEnd type="none" w="sm" len="sm"/>
          </a:ln>
          <a:effectLst/>
        </p:spPr>
        <p:txBody>
          <a:bodyPr lIns="91416" tIns="45708" rIns="91416" bIns="45708"/>
          <a:lstStyle/>
          <a:p>
            <a:pPr>
              <a:defRPr/>
            </a:pPr>
            <a:endParaRPr lang="en-US" dirty="0">
              <a:effectLst>
                <a:outerShdw blurRad="38100" dist="38100" dir="2700000" algn="tl">
                  <a:srgbClr val="000000">
                    <a:alpha val="43137"/>
                  </a:srgbClr>
                </a:outerShdw>
              </a:effectLst>
            </a:endParaRPr>
          </a:p>
        </p:txBody>
      </p:sp>
      <p:sp>
        <p:nvSpPr>
          <p:cNvPr id="694372" name="Rectangle 100"/>
          <p:cNvSpPr>
            <a:spLocks noChangeArrowheads="1"/>
          </p:cNvSpPr>
          <p:nvPr/>
        </p:nvSpPr>
        <p:spPr bwMode="auto">
          <a:xfrm>
            <a:off x="2326299" y="5105414"/>
            <a:ext cx="1949204" cy="272871"/>
          </a:xfrm>
          <a:prstGeom prst="rect">
            <a:avLst/>
          </a:prstGeom>
          <a:noFill/>
          <a:ln w="9525">
            <a:noFill/>
            <a:miter lim="800000"/>
            <a:headEnd/>
            <a:tailEnd/>
          </a:ln>
          <a:effectLst/>
        </p:spPr>
        <p:txBody>
          <a:bodyPr wrap="none" lIns="88876" tIns="44438" rIns="88876" bIns="44438" anchor="ctr">
            <a:spAutoFit/>
          </a:bodyPr>
          <a:lstStyle/>
          <a:p>
            <a:pPr algn="ctr" defTabSz="863369" eaLnBrk="0" hangingPunct="0">
              <a:lnSpc>
                <a:spcPct val="85000"/>
              </a:lnSpc>
              <a:spcBef>
                <a:spcPct val="30000"/>
              </a:spcBef>
              <a:defRPr/>
            </a:pPr>
            <a:r>
              <a:rPr lang="en-US" sz="1400" dirty="0" smtClean="0">
                <a:effectLst>
                  <a:outerShdw blurRad="38100" dist="38100" dir="2700000" algn="tl">
                    <a:srgbClr val="C0C0C0"/>
                  </a:outerShdw>
                </a:effectLst>
              </a:rPr>
              <a:t>5,940 </a:t>
            </a:r>
            <a:r>
              <a:rPr lang="en-US" sz="1400" dirty="0">
                <a:effectLst>
                  <a:outerShdw blurRad="38100" dist="38100" dir="2700000" algn="tl">
                    <a:srgbClr val="C0C0C0"/>
                  </a:outerShdw>
                </a:effectLst>
              </a:rPr>
              <a:t>Family Quarters</a:t>
            </a:r>
          </a:p>
        </p:txBody>
      </p:sp>
      <p:sp>
        <p:nvSpPr>
          <p:cNvPr id="694526" name="Rectangle 254"/>
          <p:cNvSpPr>
            <a:spLocks noChangeArrowheads="1"/>
          </p:cNvSpPr>
          <p:nvPr/>
        </p:nvSpPr>
        <p:spPr bwMode="auto">
          <a:xfrm>
            <a:off x="0" y="2097543"/>
            <a:ext cx="1905000" cy="940746"/>
          </a:xfrm>
          <a:prstGeom prst="rect">
            <a:avLst/>
          </a:prstGeom>
          <a:noFill/>
          <a:ln w="9525">
            <a:noFill/>
            <a:miter lim="800000"/>
            <a:headEnd/>
            <a:tailEnd/>
          </a:ln>
          <a:effectLst/>
        </p:spPr>
        <p:txBody>
          <a:bodyPr wrap="square" lIns="88876" tIns="44438" rIns="88876" bIns="44438" anchor="ctr">
            <a:spAutoFit/>
          </a:bodyPr>
          <a:lstStyle/>
          <a:p>
            <a:pPr algn="ctr" defTabSz="863369" eaLnBrk="0" hangingPunct="0">
              <a:lnSpc>
                <a:spcPct val="65000"/>
              </a:lnSpc>
              <a:spcBef>
                <a:spcPct val="40000"/>
              </a:spcBef>
              <a:defRPr/>
            </a:pPr>
            <a:r>
              <a:rPr lang="en-US" sz="1400" dirty="0">
                <a:effectLst>
                  <a:outerShdw blurRad="38100" dist="38100" dir="2700000" algn="tl">
                    <a:srgbClr val="C0C0C0"/>
                  </a:outerShdw>
                </a:effectLst>
              </a:rPr>
              <a:t>9 On-post Schools</a:t>
            </a:r>
          </a:p>
          <a:p>
            <a:pPr algn="ctr" defTabSz="863369" eaLnBrk="0" hangingPunct="0">
              <a:lnSpc>
                <a:spcPct val="65000"/>
              </a:lnSpc>
              <a:spcBef>
                <a:spcPct val="40000"/>
              </a:spcBef>
              <a:defRPr/>
            </a:pPr>
            <a:r>
              <a:rPr lang="en-US" sz="1400" dirty="0">
                <a:effectLst>
                  <a:outerShdw blurRad="38100" dist="38100" dir="2700000" algn="tl">
                    <a:srgbClr val="C0C0C0"/>
                  </a:outerShdw>
                </a:effectLst>
              </a:rPr>
              <a:t>838 Teachers (+staff)</a:t>
            </a:r>
          </a:p>
          <a:p>
            <a:pPr algn="ctr" defTabSz="863369" eaLnBrk="0" hangingPunct="0">
              <a:lnSpc>
                <a:spcPct val="65000"/>
              </a:lnSpc>
              <a:spcBef>
                <a:spcPct val="40000"/>
              </a:spcBef>
              <a:defRPr/>
            </a:pPr>
            <a:r>
              <a:rPr lang="en-US" sz="1400" dirty="0">
                <a:effectLst>
                  <a:outerShdw blurRad="38100" dist="38100" dir="2700000" algn="tl">
                    <a:srgbClr val="C0C0C0"/>
                  </a:outerShdw>
                </a:effectLst>
              </a:rPr>
              <a:t>24,770 students</a:t>
            </a:r>
          </a:p>
          <a:p>
            <a:pPr algn="ctr" defTabSz="863369" eaLnBrk="0" hangingPunct="0">
              <a:lnSpc>
                <a:spcPct val="65000"/>
              </a:lnSpc>
              <a:spcBef>
                <a:spcPct val="40000"/>
              </a:spcBef>
              <a:defRPr/>
            </a:pPr>
            <a:r>
              <a:rPr lang="en-US" sz="1400" dirty="0">
                <a:effectLst>
                  <a:outerShdw blurRad="38100" dist="38100" dir="2700000" algn="tl">
                    <a:srgbClr val="C0C0C0"/>
                  </a:outerShdw>
                </a:effectLst>
              </a:rPr>
              <a:t>on/off post</a:t>
            </a:r>
          </a:p>
        </p:txBody>
      </p:sp>
      <p:sp>
        <p:nvSpPr>
          <p:cNvPr id="275" name="Title 274"/>
          <p:cNvSpPr>
            <a:spLocks noGrp="1"/>
          </p:cNvSpPr>
          <p:nvPr>
            <p:ph type="title"/>
          </p:nvPr>
        </p:nvSpPr>
        <p:spPr>
          <a:xfrm>
            <a:off x="1246909" y="456"/>
            <a:ext cx="6413500" cy="884238"/>
          </a:xfrm>
        </p:spPr>
        <p:txBody>
          <a:bodyPr/>
          <a:lstStyle/>
          <a:p>
            <a:pPr>
              <a:lnSpc>
                <a:spcPct val="110000"/>
              </a:lnSpc>
              <a:defRPr/>
            </a:pPr>
            <a:r>
              <a:rPr sz="2400" dirty="0"/>
              <a:t>The Fort Hood Community</a:t>
            </a:r>
            <a:br>
              <a:rPr sz="2400" dirty="0"/>
            </a:br>
            <a:r>
              <a:rPr sz="2400" dirty="0"/>
              <a:t>The  World's Premier Installation </a:t>
            </a:r>
            <a:br>
              <a:rPr sz="2400" dirty="0"/>
            </a:br>
            <a:endParaRPr lang="en-US" sz="2400" dirty="0"/>
          </a:p>
        </p:txBody>
      </p:sp>
      <p:sp>
        <p:nvSpPr>
          <p:cNvPr id="277" name="Rectangle 49"/>
          <p:cNvSpPr>
            <a:spLocks noChangeArrowheads="1"/>
          </p:cNvSpPr>
          <p:nvPr/>
        </p:nvSpPr>
        <p:spPr bwMode="auto">
          <a:xfrm>
            <a:off x="1457270" y="1130940"/>
            <a:ext cx="1494937" cy="904590"/>
          </a:xfrm>
          <a:prstGeom prst="rect">
            <a:avLst/>
          </a:prstGeom>
          <a:noFill/>
          <a:ln w="9525">
            <a:noFill/>
            <a:miter lim="800000"/>
            <a:headEnd/>
            <a:tailEnd/>
          </a:ln>
          <a:effectLst/>
        </p:spPr>
        <p:txBody>
          <a:bodyPr wrap="square" lIns="88876" tIns="44438" rIns="88876" bIns="44438" anchor="ctr">
            <a:spAutoFit/>
          </a:bodyPr>
          <a:lstStyle/>
          <a:p>
            <a:pPr defTabSz="863369" eaLnBrk="0" hangingPunct="0">
              <a:lnSpc>
                <a:spcPct val="85000"/>
              </a:lnSpc>
              <a:spcBef>
                <a:spcPct val="30000"/>
              </a:spcBef>
              <a:defRPr/>
            </a:pPr>
            <a:r>
              <a:rPr lang="en-US" sz="1400" dirty="0">
                <a:effectLst>
                  <a:outerShdw blurRad="38100" dist="38100" dir="2700000" algn="tl">
                    <a:srgbClr val="C0C0C0"/>
                  </a:outerShdw>
                </a:effectLst>
              </a:rPr>
              <a:t>Comprehensive Soldier Fitness Training Facility</a:t>
            </a:r>
          </a:p>
          <a:p>
            <a:pPr defTabSz="863369" eaLnBrk="0" hangingPunct="0">
              <a:lnSpc>
                <a:spcPct val="85000"/>
              </a:lnSpc>
              <a:spcBef>
                <a:spcPct val="30000"/>
              </a:spcBef>
              <a:defRPr/>
            </a:pPr>
            <a:r>
              <a:rPr lang="en-US" sz="1400" dirty="0">
                <a:effectLst>
                  <a:outerShdw blurRad="38100" dist="38100" dir="2700000" algn="tl">
                    <a:srgbClr val="C0C0C0"/>
                  </a:outerShdw>
                </a:effectLst>
              </a:rPr>
              <a:t>      (CSFTF)</a:t>
            </a:r>
            <a:endParaRPr lang="en-US" sz="1200" dirty="0">
              <a:effectLst>
                <a:outerShdw blurRad="38100" dist="38100" dir="2700000" algn="tl">
                  <a:srgbClr val="C0C0C0"/>
                </a:outerShdw>
              </a:effectLst>
            </a:endParaRPr>
          </a:p>
        </p:txBody>
      </p:sp>
      <p:sp>
        <p:nvSpPr>
          <p:cNvPr id="279" name="Rectangle 244"/>
          <p:cNvSpPr>
            <a:spLocks noChangeArrowheads="1"/>
          </p:cNvSpPr>
          <p:nvPr/>
        </p:nvSpPr>
        <p:spPr bwMode="auto">
          <a:xfrm>
            <a:off x="1707860" y="2639938"/>
            <a:ext cx="1513011" cy="585393"/>
          </a:xfrm>
          <a:prstGeom prst="rect">
            <a:avLst/>
          </a:prstGeom>
          <a:noFill/>
          <a:ln w="9525">
            <a:noFill/>
            <a:miter lim="800000"/>
            <a:headEnd/>
            <a:tailEnd/>
          </a:ln>
          <a:effectLst/>
        </p:spPr>
        <p:txBody>
          <a:bodyPr wrap="square" lIns="92050" tIns="46026" rIns="92050" bIns="46026">
            <a:spAutoFit/>
          </a:bodyPr>
          <a:lstStyle/>
          <a:p>
            <a:pPr algn="ctr" eaLnBrk="0" hangingPunct="0">
              <a:defRPr/>
            </a:pPr>
            <a:r>
              <a:rPr lang="en-US" sz="1600" dirty="0">
                <a:solidFill>
                  <a:srgbClr val="CC0000"/>
                </a:solidFill>
                <a:effectLst>
                  <a:outerShdw blurRad="38100" dist="38100" dir="2700000" algn="tl">
                    <a:srgbClr val="C0C0C0"/>
                  </a:outerShdw>
                </a:effectLst>
              </a:rPr>
              <a:t>FIRST</a:t>
            </a:r>
          </a:p>
          <a:p>
            <a:pPr algn="ctr" eaLnBrk="0" hangingPunct="0">
              <a:defRPr/>
            </a:pPr>
            <a:r>
              <a:rPr lang="en-US" sz="1600" dirty="0">
                <a:solidFill>
                  <a:srgbClr val="CC0000"/>
                </a:solidFill>
                <a:effectLst>
                  <a:outerShdw blurRad="38100" dist="38100" dir="2700000" algn="tl">
                    <a:srgbClr val="C0C0C0"/>
                  </a:outerShdw>
                </a:effectLst>
              </a:rPr>
              <a:t>IN THE ARMY</a:t>
            </a:r>
          </a:p>
        </p:txBody>
      </p:sp>
      <p:sp>
        <p:nvSpPr>
          <p:cNvPr id="278" name="Slide Number Placeholder 277"/>
          <p:cNvSpPr>
            <a:spLocks noGrp="1"/>
          </p:cNvSpPr>
          <p:nvPr>
            <p:ph type="sldNum" sz="quarter" idx="4294967295"/>
          </p:nvPr>
        </p:nvSpPr>
        <p:spPr>
          <a:xfrm>
            <a:off x="7010400" y="6508750"/>
            <a:ext cx="2133600" cy="476250"/>
          </a:xfrm>
          <a:prstGeom prst="rect">
            <a:avLst/>
          </a:prstGeom>
        </p:spPr>
        <p:txBody>
          <a:bodyPr lIns="91416" tIns="45708" rIns="91416" bIns="45708"/>
          <a:lstStyle/>
          <a:p>
            <a:pPr>
              <a:defRPr/>
            </a:pPr>
            <a:r>
              <a:rPr lang="en-US" sz="1000" dirty="0"/>
              <a:t> </a:t>
            </a:r>
            <a:fld id="{14C53443-D8B4-4754-A84F-C40335BF10A4}" type="slidenum">
              <a:rPr lang="en-US" sz="1000"/>
              <a:pPr>
                <a:defRPr/>
              </a:pPr>
              <a:t>13</a:t>
            </a:fld>
            <a:endParaRPr lang="en-US" sz="1000" dirty="0"/>
          </a:p>
        </p:txBody>
      </p:sp>
      <p:pic>
        <p:nvPicPr>
          <p:cNvPr id="1031" name="Picture 7" descr="Bldg 33058"/>
          <p:cNvPicPr>
            <a:picLocks noChangeAspect="1" noChangeArrowheads="1"/>
          </p:cNvPicPr>
          <p:nvPr/>
        </p:nvPicPr>
        <p:blipFill>
          <a:blip r:embed="rId3" cstate="screen"/>
          <a:srcRect/>
          <a:stretch>
            <a:fillRect/>
          </a:stretch>
        </p:blipFill>
        <p:spPr bwMode="auto">
          <a:xfrm>
            <a:off x="501650" y="4114800"/>
            <a:ext cx="1066800" cy="800100"/>
          </a:xfrm>
          <a:prstGeom prst="rect">
            <a:avLst/>
          </a:prstGeom>
          <a:noFill/>
        </p:spPr>
      </p:pic>
      <p:sp>
        <p:nvSpPr>
          <p:cNvPr id="1035" name="AutoShape 11" descr="https://www.killeenisd.org/departmentDocs/splash/c1016/splash-1.jpg"/>
          <p:cNvSpPr>
            <a:spLocks noChangeAspect="1" noChangeArrowheads="1"/>
          </p:cNvSpPr>
          <p:nvPr/>
        </p:nvSpPr>
        <p:spPr bwMode="auto">
          <a:xfrm>
            <a:off x="155575" y="-144460"/>
            <a:ext cx="304800" cy="304801"/>
          </a:xfrm>
          <a:prstGeom prst="rect">
            <a:avLst/>
          </a:prstGeom>
          <a:noFill/>
        </p:spPr>
        <p:txBody>
          <a:bodyPr vert="horz" wrap="square" lIns="91416" tIns="45708" rIns="91416" bIns="45708" numCol="1" anchor="t" anchorCtr="0" compatLnSpc="1">
            <a:prstTxWarp prst="textNoShape">
              <a:avLst/>
            </a:prstTxWarp>
          </a:bodyPr>
          <a:lstStyle/>
          <a:p>
            <a:endParaRPr lang="en-US" dirty="0"/>
          </a:p>
        </p:txBody>
      </p:sp>
      <p:pic>
        <p:nvPicPr>
          <p:cNvPr id="1037" name="Picture 13" descr="Picture of Housing"/>
          <p:cNvPicPr>
            <a:picLocks noChangeAspect="1" noChangeArrowheads="1"/>
          </p:cNvPicPr>
          <p:nvPr/>
        </p:nvPicPr>
        <p:blipFill>
          <a:blip r:embed="rId4" cstate="screen"/>
          <a:srcRect/>
          <a:stretch>
            <a:fillRect/>
          </a:stretch>
        </p:blipFill>
        <p:spPr bwMode="auto">
          <a:xfrm>
            <a:off x="2316215" y="4419603"/>
            <a:ext cx="1950985" cy="685801"/>
          </a:xfrm>
          <a:prstGeom prst="rect">
            <a:avLst/>
          </a:prstGeom>
          <a:noFill/>
        </p:spPr>
      </p:pic>
      <p:grpSp>
        <p:nvGrpSpPr>
          <p:cNvPr id="3" name="Group 243"/>
          <p:cNvGrpSpPr>
            <a:grpSpLocks/>
          </p:cNvGrpSpPr>
          <p:nvPr/>
        </p:nvGrpSpPr>
        <p:grpSpPr bwMode="auto">
          <a:xfrm>
            <a:off x="1444604" y="3303235"/>
            <a:ext cx="1657351" cy="1225550"/>
            <a:chOff x="939" y="2093"/>
            <a:chExt cx="1044" cy="772"/>
          </a:xfrm>
        </p:grpSpPr>
        <p:sp>
          <p:nvSpPr>
            <p:cNvPr id="694516" name="Rectangle 244"/>
            <p:cNvSpPr>
              <a:spLocks noChangeArrowheads="1"/>
            </p:cNvSpPr>
            <p:nvPr/>
          </p:nvSpPr>
          <p:spPr bwMode="auto">
            <a:xfrm>
              <a:off x="939" y="2093"/>
              <a:ext cx="1044" cy="408"/>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dirty="0">
                  <a:solidFill>
                    <a:srgbClr val="CC0000"/>
                  </a:solidFill>
                  <a:effectLst>
                    <a:outerShdw blurRad="38100" dist="38100" dir="2700000" algn="tl">
                      <a:srgbClr val="C0C0C0"/>
                    </a:outerShdw>
                  </a:effectLst>
                </a:rPr>
                <a:t>LARGEST</a:t>
              </a:r>
            </a:p>
            <a:p>
              <a:pPr algn="ctr" eaLnBrk="0" hangingPunct="0">
                <a:defRPr/>
              </a:pPr>
              <a:r>
                <a:rPr lang="en-US" dirty="0">
                  <a:solidFill>
                    <a:srgbClr val="CC0000"/>
                  </a:solidFill>
                  <a:effectLst>
                    <a:outerShdw blurRad="38100" dist="38100" dir="2700000" algn="tl">
                      <a:srgbClr val="C0C0C0"/>
                    </a:outerShdw>
                  </a:effectLst>
                </a:rPr>
                <a:t>IN THE ARMY</a:t>
              </a:r>
            </a:p>
          </p:txBody>
        </p:sp>
        <p:grpSp>
          <p:nvGrpSpPr>
            <p:cNvPr id="4" name="Group 245"/>
            <p:cNvGrpSpPr>
              <a:grpSpLocks/>
            </p:cNvGrpSpPr>
            <p:nvPr/>
          </p:nvGrpSpPr>
          <p:grpSpPr bwMode="auto">
            <a:xfrm>
              <a:off x="1514" y="2424"/>
              <a:ext cx="213" cy="413"/>
              <a:chOff x="1514" y="2424"/>
              <a:chExt cx="213" cy="413"/>
            </a:xfrm>
          </p:grpSpPr>
          <p:sp>
            <p:nvSpPr>
              <p:cNvPr id="694518" name="Freeform 246"/>
              <p:cNvSpPr>
                <a:spLocks/>
              </p:cNvSpPr>
              <p:nvPr/>
            </p:nvSpPr>
            <p:spPr bwMode="auto">
              <a:xfrm>
                <a:off x="1524" y="2424"/>
                <a:ext cx="203" cy="411"/>
              </a:xfrm>
              <a:custGeom>
                <a:avLst/>
                <a:gdLst/>
                <a:ahLst/>
                <a:cxnLst>
                  <a:cxn ang="0">
                    <a:pos x="12" y="13"/>
                  </a:cxn>
                  <a:cxn ang="0">
                    <a:pos x="5" y="39"/>
                  </a:cxn>
                  <a:cxn ang="0">
                    <a:pos x="0" y="71"/>
                  </a:cxn>
                  <a:cxn ang="0">
                    <a:pos x="0" y="104"/>
                  </a:cxn>
                  <a:cxn ang="0">
                    <a:pos x="1" y="140"/>
                  </a:cxn>
                  <a:cxn ang="0">
                    <a:pos x="5" y="179"/>
                  </a:cxn>
                  <a:cxn ang="0">
                    <a:pos x="14" y="223"/>
                  </a:cxn>
                  <a:cxn ang="0">
                    <a:pos x="25" y="262"/>
                  </a:cxn>
                  <a:cxn ang="0">
                    <a:pos x="44" y="300"/>
                  </a:cxn>
                  <a:cxn ang="0">
                    <a:pos x="67" y="332"/>
                  </a:cxn>
                  <a:cxn ang="0">
                    <a:pos x="86" y="349"/>
                  </a:cxn>
                  <a:cxn ang="0">
                    <a:pos x="103" y="362"/>
                  </a:cxn>
                  <a:cxn ang="0">
                    <a:pos x="71" y="410"/>
                  </a:cxn>
                  <a:cxn ang="0">
                    <a:pos x="110" y="401"/>
                  </a:cxn>
                  <a:cxn ang="0">
                    <a:pos x="155" y="397"/>
                  </a:cxn>
                  <a:cxn ang="0">
                    <a:pos x="193" y="406"/>
                  </a:cxn>
                  <a:cxn ang="0">
                    <a:pos x="195" y="377"/>
                  </a:cxn>
                  <a:cxn ang="0">
                    <a:pos x="183" y="334"/>
                  </a:cxn>
                  <a:cxn ang="0">
                    <a:pos x="181" y="301"/>
                  </a:cxn>
                  <a:cxn ang="0">
                    <a:pos x="150" y="322"/>
                  </a:cxn>
                  <a:cxn ang="0">
                    <a:pos x="121" y="302"/>
                  </a:cxn>
                  <a:cxn ang="0">
                    <a:pos x="96" y="274"/>
                  </a:cxn>
                  <a:cxn ang="0">
                    <a:pos x="73" y="240"/>
                  </a:cxn>
                  <a:cxn ang="0">
                    <a:pos x="49" y="193"/>
                  </a:cxn>
                  <a:cxn ang="0">
                    <a:pos x="35" y="149"/>
                  </a:cxn>
                  <a:cxn ang="0">
                    <a:pos x="29" y="128"/>
                  </a:cxn>
                  <a:cxn ang="0">
                    <a:pos x="25" y="110"/>
                  </a:cxn>
                  <a:cxn ang="0">
                    <a:pos x="21" y="80"/>
                  </a:cxn>
                  <a:cxn ang="0">
                    <a:pos x="19" y="61"/>
                  </a:cxn>
                  <a:cxn ang="0">
                    <a:pos x="19" y="42"/>
                  </a:cxn>
                  <a:cxn ang="0">
                    <a:pos x="21" y="21"/>
                  </a:cxn>
                  <a:cxn ang="0">
                    <a:pos x="23" y="0"/>
                  </a:cxn>
                </a:cxnLst>
                <a:rect l="0" t="0" r="r" b="b"/>
                <a:pathLst>
                  <a:path w="203" h="411">
                    <a:moveTo>
                      <a:pt x="23" y="0"/>
                    </a:moveTo>
                    <a:lnTo>
                      <a:pt x="12" y="13"/>
                    </a:lnTo>
                    <a:lnTo>
                      <a:pt x="8" y="27"/>
                    </a:lnTo>
                    <a:lnTo>
                      <a:pt x="5" y="39"/>
                    </a:lnTo>
                    <a:lnTo>
                      <a:pt x="3" y="54"/>
                    </a:lnTo>
                    <a:lnTo>
                      <a:pt x="0" y="71"/>
                    </a:lnTo>
                    <a:lnTo>
                      <a:pt x="0" y="85"/>
                    </a:lnTo>
                    <a:lnTo>
                      <a:pt x="0" y="104"/>
                    </a:lnTo>
                    <a:lnTo>
                      <a:pt x="0" y="123"/>
                    </a:lnTo>
                    <a:lnTo>
                      <a:pt x="1" y="140"/>
                    </a:lnTo>
                    <a:lnTo>
                      <a:pt x="3" y="163"/>
                    </a:lnTo>
                    <a:lnTo>
                      <a:pt x="5" y="179"/>
                    </a:lnTo>
                    <a:lnTo>
                      <a:pt x="10" y="200"/>
                    </a:lnTo>
                    <a:lnTo>
                      <a:pt x="14" y="223"/>
                    </a:lnTo>
                    <a:lnTo>
                      <a:pt x="20" y="246"/>
                    </a:lnTo>
                    <a:lnTo>
                      <a:pt x="25" y="262"/>
                    </a:lnTo>
                    <a:lnTo>
                      <a:pt x="35" y="283"/>
                    </a:lnTo>
                    <a:lnTo>
                      <a:pt x="44" y="300"/>
                    </a:lnTo>
                    <a:lnTo>
                      <a:pt x="55" y="316"/>
                    </a:lnTo>
                    <a:lnTo>
                      <a:pt x="67" y="332"/>
                    </a:lnTo>
                    <a:lnTo>
                      <a:pt x="75" y="341"/>
                    </a:lnTo>
                    <a:lnTo>
                      <a:pt x="86" y="349"/>
                    </a:lnTo>
                    <a:lnTo>
                      <a:pt x="95" y="356"/>
                    </a:lnTo>
                    <a:lnTo>
                      <a:pt x="103" y="362"/>
                    </a:lnTo>
                    <a:lnTo>
                      <a:pt x="111" y="365"/>
                    </a:lnTo>
                    <a:lnTo>
                      <a:pt x="71" y="410"/>
                    </a:lnTo>
                    <a:lnTo>
                      <a:pt x="89" y="406"/>
                    </a:lnTo>
                    <a:lnTo>
                      <a:pt x="110" y="401"/>
                    </a:lnTo>
                    <a:lnTo>
                      <a:pt x="132" y="398"/>
                    </a:lnTo>
                    <a:lnTo>
                      <a:pt x="155" y="397"/>
                    </a:lnTo>
                    <a:lnTo>
                      <a:pt x="171" y="398"/>
                    </a:lnTo>
                    <a:lnTo>
                      <a:pt x="193" y="406"/>
                    </a:lnTo>
                    <a:lnTo>
                      <a:pt x="202" y="396"/>
                    </a:lnTo>
                    <a:lnTo>
                      <a:pt x="195" y="377"/>
                    </a:lnTo>
                    <a:lnTo>
                      <a:pt x="188" y="357"/>
                    </a:lnTo>
                    <a:lnTo>
                      <a:pt x="183" y="334"/>
                    </a:lnTo>
                    <a:lnTo>
                      <a:pt x="181" y="314"/>
                    </a:lnTo>
                    <a:lnTo>
                      <a:pt x="181" y="301"/>
                    </a:lnTo>
                    <a:lnTo>
                      <a:pt x="184" y="284"/>
                    </a:lnTo>
                    <a:lnTo>
                      <a:pt x="150" y="322"/>
                    </a:lnTo>
                    <a:lnTo>
                      <a:pt x="134" y="312"/>
                    </a:lnTo>
                    <a:lnTo>
                      <a:pt x="121" y="302"/>
                    </a:lnTo>
                    <a:lnTo>
                      <a:pt x="108" y="289"/>
                    </a:lnTo>
                    <a:lnTo>
                      <a:pt x="96" y="274"/>
                    </a:lnTo>
                    <a:lnTo>
                      <a:pt x="83" y="257"/>
                    </a:lnTo>
                    <a:lnTo>
                      <a:pt x="73" y="240"/>
                    </a:lnTo>
                    <a:lnTo>
                      <a:pt x="59" y="215"/>
                    </a:lnTo>
                    <a:lnTo>
                      <a:pt x="49" y="193"/>
                    </a:lnTo>
                    <a:lnTo>
                      <a:pt x="42" y="173"/>
                    </a:lnTo>
                    <a:lnTo>
                      <a:pt x="35" y="149"/>
                    </a:lnTo>
                    <a:lnTo>
                      <a:pt x="32" y="138"/>
                    </a:lnTo>
                    <a:lnTo>
                      <a:pt x="29" y="128"/>
                    </a:lnTo>
                    <a:lnTo>
                      <a:pt x="27" y="119"/>
                    </a:lnTo>
                    <a:lnTo>
                      <a:pt x="25" y="110"/>
                    </a:lnTo>
                    <a:lnTo>
                      <a:pt x="22" y="93"/>
                    </a:lnTo>
                    <a:lnTo>
                      <a:pt x="21" y="80"/>
                    </a:lnTo>
                    <a:lnTo>
                      <a:pt x="20" y="71"/>
                    </a:lnTo>
                    <a:lnTo>
                      <a:pt x="19" y="61"/>
                    </a:lnTo>
                    <a:lnTo>
                      <a:pt x="19" y="51"/>
                    </a:lnTo>
                    <a:lnTo>
                      <a:pt x="19" y="42"/>
                    </a:lnTo>
                    <a:lnTo>
                      <a:pt x="19" y="33"/>
                    </a:lnTo>
                    <a:lnTo>
                      <a:pt x="21" y="21"/>
                    </a:lnTo>
                    <a:lnTo>
                      <a:pt x="21" y="10"/>
                    </a:lnTo>
                    <a:lnTo>
                      <a:pt x="23" y="0"/>
                    </a:lnTo>
                  </a:path>
                </a:pathLst>
              </a:custGeom>
              <a:solidFill>
                <a:srgbClr val="CC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694519" name="Freeform 247"/>
              <p:cNvSpPr>
                <a:spLocks/>
              </p:cNvSpPr>
              <p:nvPr/>
            </p:nvSpPr>
            <p:spPr bwMode="auto">
              <a:xfrm>
                <a:off x="1514" y="2437"/>
                <a:ext cx="204" cy="400"/>
              </a:xfrm>
              <a:custGeom>
                <a:avLst/>
                <a:gdLst/>
                <a:ahLst/>
                <a:cxnLst>
                  <a:cxn ang="0">
                    <a:pos x="22" y="0"/>
                  </a:cxn>
                  <a:cxn ang="0">
                    <a:pos x="16" y="14"/>
                  </a:cxn>
                  <a:cxn ang="0">
                    <a:pos x="12" y="26"/>
                  </a:cxn>
                  <a:cxn ang="0">
                    <a:pos x="9" y="37"/>
                  </a:cxn>
                  <a:cxn ang="0">
                    <a:pos x="6" y="50"/>
                  </a:cxn>
                  <a:cxn ang="0">
                    <a:pos x="2" y="67"/>
                  </a:cxn>
                  <a:cxn ang="0">
                    <a:pos x="0" y="84"/>
                  </a:cxn>
                  <a:cxn ang="0">
                    <a:pos x="0" y="103"/>
                  </a:cxn>
                  <a:cxn ang="0">
                    <a:pos x="0" y="121"/>
                  </a:cxn>
                  <a:cxn ang="0">
                    <a:pos x="1" y="139"/>
                  </a:cxn>
                  <a:cxn ang="0">
                    <a:pos x="3" y="161"/>
                  </a:cxn>
                  <a:cxn ang="0">
                    <a:pos x="5" y="177"/>
                  </a:cxn>
                  <a:cxn ang="0">
                    <a:pos x="10" y="198"/>
                  </a:cxn>
                  <a:cxn ang="0">
                    <a:pos x="15" y="221"/>
                  </a:cxn>
                  <a:cxn ang="0">
                    <a:pos x="22" y="243"/>
                  </a:cxn>
                  <a:cxn ang="0">
                    <a:pos x="27" y="259"/>
                  </a:cxn>
                  <a:cxn ang="0">
                    <a:pos x="37" y="280"/>
                  </a:cxn>
                  <a:cxn ang="0">
                    <a:pos x="46" y="297"/>
                  </a:cxn>
                  <a:cxn ang="0">
                    <a:pos x="56" y="313"/>
                  </a:cxn>
                  <a:cxn ang="0">
                    <a:pos x="69" y="329"/>
                  </a:cxn>
                  <a:cxn ang="0">
                    <a:pos x="77" y="337"/>
                  </a:cxn>
                  <a:cxn ang="0">
                    <a:pos x="88" y="346"/>
                  </a:cxn>
                  <a:cxn ang="0">
                    <a:pos x="97" y="352"/>
                  </a:cxn>
                  <a:cxn ang="0">
                    <a:pos x="105" y="358"/>
                  </a:cxn>
                  <a:cxn ang="0">
                    <a:pos x="113" y="362"/>
                  </a:cxn>
                  <a:cxn ang="0">
                    <a:pos x="80" y="399"/>
                  </a:cxn>
                  <a:cxn ang="0">
                    <a:pos x="99" y="395"/>
                  </a:cxn>
                  <a:cxn ang="0">
                    <a:pos x="116" y="392"/>
                  </a:cxn>
                  <a:cxn ang="0">
                    <a:pos x="140" y="388"/>
                  </a:cxn>
                  <a:cxn ang="0">
                    <a:pos x="162" y="388"/>
                  </a:cxn>
                  <a:cxn ang="0">
                    <a:pos x="182" y="389"/>
                  </a:cxn>
                  <a:cxn ang="0">
                    <a:pos x="203" y="393"/>
                  </a:cxn>
                  <a:cxn ang="0">
                    <a:pos x="196" y="374"/>
                  </a:cxn>
                  <a:cxn ang="0">
                    <a:pos x="189" y="355"/>
                  </a:cxn>
                  <a:cxn ang="0">
                    <a:pos x="184" y="332"/>
                  </a:cxn>
                  <a:cxn ang="0">
                    <a:pos x="182" y="312"/>
                  </a:cxn>
                  <a:cxn ang="0">
                    <a:pos x="182" y="299"/>
                  </a:cxn>
                  <a:cxn ang="0">
                    <a:pos x="184" y="282"/>
                  </a:cxn>
                  <a:cxn ang="0">
                    <a:pos x="150" y="319"/>
                  </a:cxn>
                  <a:cxn ang="0">
                    <a:pos x="135" y="310"/>
                  </a:cxn>
                  <a:cxn ang="0">
                    <a:pos x="122" y="300"/>
                  </a:cxn>
                  <a:cxn ang="0">
                    <a:pos x="109" y="286"/>
                  </a:cxn>
                  <a:cxn ang="0">
                    <a:pos x="97" y="272"/>
                  </a:cxn>
                  <a:cxn ang="0">
                    <a:pos x="84" y="254"/>
                  </a:cxn>
                  <a:cxn ang="0">
                    <a:pos x="73" y="238"/>
                  </a:cxn>
                  <a:cxn ang="0">
                    <a:pos x="60" y="213"/>
                  </a:cxn>
                  <a:cxn ang="0">
                    <a:pos x="50" y="191"/>
                  </a:cxn>
                  <a:cxn ang="0">
                    <a:pos x="42" y="171"/>
                  </a:cxn>
                  <a:cxn ang="0">
                    <a:pos x="35" y="148"/>
                  </a:cxn>
                  <a:cxn ang="0">
                    <a:pos x="32" y="137"/>
                  </a:cxn>
                  <a:cxn ang="0">
                    <a:pos x="29" y="127"/>
                  </a:cxn>
                  <a:cxn ang="0">
                    <a:pos x="27" y="117"/>
                  </a:cxn>
                  <a:cxn ang="0">
                    <a:pos x="25" y="108"/>
                  </a:cxn>
                  <a:cxn ang="0">
                    <a:pos x="21" y="92"/>
                  </a:cxn>
                  <a:cxn ang="0">
                    <a:pos x="20" y="80"/>
                  </a:cxn>
                  <a:cxn ang="0">
                    <a:pos x="19" y="70"/>
                  </a:cxn>
                  <a:cxn ang="0">
                    <a:pos x="19" y="60"/>
                  </a:cxn>
                  <a:cxn ang="0">
                    <a:pos x="18" y="50"/>
                  </a:cxn>
                  <a:cxn ang="0">
                    <a:pos x="18" y="42"/>
                  </a:cxn>
                  <a:cxn ang="0">
                    <a:pos x="18" y="32"/>
                  </a:cxn>
                  <a:cxn ang="0">
                    <a:pos x="19" y="21"/>
                  </a:cxn>
                  <a:cxn ang="0">
                    <a:pos x="20" y="10"/>
                  </a:cxn>
                  <a:cxn ang="0">
                    <a:pos x="22" y="0"/>
                  </a:cxn>
                </a:cxnLst>
                <a:rect l="0" t="0" r="r" b="b"/>
                <a:pathLst>
                  <a:path w="204" h="400">
                    <a:moveTo>
                      <a:pt x="22" y="0"/>
                    </a:moveTo>
                    <a:lnTo>
                      <a:pt x="16" y="14"/>
                    </a:lnTo>
                    <a:lnTo>
                      <a:pt x="12" y="26"/>
                    </a:lnTo>
                    <a:lnTo>
                      <a:pt x="9" y="37"/>
                    </a:lnTo>
                    <a:lnTo>
                      <a:pt x="6" y="50"/>
                    </a:lnTo>
                    <a:lnTo>
                      <a:pt x="2" y="67"/>
                    </a:lnTo>
                    <a:lnTo>
                      <a:pt x="0" y="84"/>
                    </a:lnTo>
                    <a:lnTo>
                      <a:pt x="0" y="103"/>
                    </a:lnTo>
                    <a:lnTo>
                      <a:pt x="0" y="121"/>
                    </a:lnTo>
                    <a:lnTo>
                      <a:pt x="1" y="139"/>
                    </a:lnTo>
                    <a:lnTo>
                      <a:pt x="3" y="161"/>
                    </a:lnTo>
                    <a:lnTo>
                      <a:pt x="5" y="177"/>
                    </a:lnTo>
                    <a:lnTo>
                      <a:pt x="10" y="198"/>
                    </a:lnTo>
                    <a:lnTo>
                      <a:pt x="15" y="221"/>
                    </a:lnTo>
                    <a:lnTo>
                      <a:pt x="22" y="243"/>
                    </a:lnTo>
                    <a:lnTo>
                      <a:pt x="27" y="259"/>
                    </a:lnTo>
                    <a:lnTo>
                      <a:pt x="37" y="280"/>
                    </a:lnTo>
                    <a:lnTo>
                      <a:pt x="46" y="297"/>
                    </a:lnTo>
                    <a:lnTo>
                      <a:pt x="56" y="313"/>
                    </a:lnTo>
                    <a:lnTo>
                      <a:pt x="69" y="329"/>
                    </a:lnTo>
                    <a:lnTo>
                      <a:pt x="77" y="337"/>
                    </a:lnTo>
                    <a:lnTo>
                      <a:pt x="88" y="346"/>
                    </a:lnTo>
                    <a:lnTo>
                      <a:pt x="97" y="352"/>
                    </a:lnTo>
                    <a:lnTo>
                      <a:pt x="105" y="358"/>
                    </a:lnTo>
                    <a:lnTo>
                      <a:pt x="113" y="362"/>
                    </a:lnTo>
                    <a:lnTo>
                      <a:pt x="80" y="399"/>
                    </a:lnTo>
                    <a:lnTo>
                      <a:pt x="99" y="395"/>
                    </a:lnTo>
                    <a:lnTo>
                      <a:pt x="116" y="392"/>
                    </a:lnTo>
                    <a:lnTo>
                      <a:pt x="140" y="388"/>
                    </a:lnTo>
                    <a:lnTo>
                      <a:pt x="162" y="388"/>
                    </a:lnTo>
                    <a:lnTo>
                      <a:pt x="182" y="389"/>
                    </a:lnTo>
                    <a:lnTo>
                      <a:pt x="203" y="393"/>
                    </a:lnTo>
                    <a:lnTo>
                      <a:pt x="196" y="374"/>
                    </a:lnTo>
                    <a:lnTo>
                      <a:pt x="189" y="355"/>
                    </a:lnTo>
                    <a:lnTo>
                      <a:pt x="184" y="332"/>
                    </a:lnTo>
                    <a:lnTo>
                      <a:pt x="182" y="312"/>
                    </a:lnTo>
                    <a:lnTo>
                      <a:pt x="182" y="299"/>
                    </a:lnTo>
                    <a:lnTo>
                      <a:pt x="184" y="282"/>
                    </a:lnTo>
                    <a:lnTo>
                      <a:pt x="150" y="319"/>
                    </a:lnTo>
                    <a:lnTo>
                      <a:pt x="135" y="310"/>
                    </a:lnTo>
                    <a:lnTo>
                      <a:pt x="122" y="300"/>
                    </a:lnTo>
                    <a:lnTo>
                      <a:pt x="109" y="286"/>
                    </a:lnTo>
                    <a:lnTo>
                      <a:pt x="97" y="272"/>
                    </a:lnTo>
                    <a:lnTo>
                      <a:pt x="84" y="254"/>
                    </a:lnTo>
                    <a:lnTo>
                      <a:pt x="73" y="238"/>
                    </a:lnTo>
                    <a:lnTo>
                      <a:pt x="60" y="213"/>
                    </a:lnTo>
                    <a:lnTo>
                      <a:pt x="50" y="191"/>
                    </a:lnTo>
                    <a:lnTo>
                      <a:pt x="42" y="171"/>
                    </a:lnTo>
                    <a:lnTo>
                      <a:pt x="35" y="148"/>
                    </a:lnTo>
                    <a:lnTo>
                      <a:pt x="32" y="137"/>
                    </a:lnTo>
                    <a:lnTo>
                      <a:pt x="29" y="127"/>
                    </a:lnTo>
                    <a:lnTo>
                      <a:pt x="27" y="117"/>
                    </a:lnTo>
                    <a:lnTo>
                      <a:pt x="25" y="108"/>
                    </a:lnTo>
                    <a:lnTo>
                      <a:pt x="21" y="92"/>
                    </a:lnTo>
                    <a:lnTo>
                      <a:pt x="20" y="80"/>
                    </a:lnTo>
                    <a:lnTo>
                      <a:pt x="19" y="70"/>
                    </a:lnTo>
                    <a:lnTo>
                      <a:pt x="19" y="60"/>
                    </a:lnTo>
                    <a:lnTo>
                      <a:pt x="18" y="50"/>
                    </a:lnTo>
                    <a:lnTo>
                      <a:pt x="18" y="42"/>
                    </a:lnTo>
                    <a:lnTo>
                      <a:pt x="18" y="32"/>
                    </a:lnTo>
                    <a:lnTo>
                      <a:pt x="19" y="21"/>
                    </a:lnTo>
                    <a:lnTo>
                      <a:pt x="20" y="10"/>
                    </a:lnTo>
                    <a:lnTo>
                      <a:pt x="22" y="0"/>
                    </a:lnTo>
                  </a:path>
                </a:pathLst>
              </a:custGeom>
              <a:solidFill>
                <a:srgbClr val="CC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grpSp>
        <p:grpSp>
          <p:nvGrpSpPr>
            <p:cNvPr id="5" name="Group 248"/>
            <p:cNvGrpSpPr>
              <a:grpSpLocks/>
            </p:cNvGrpSpPr>
            <p:nvPr/>
          </p:nvGrpSpPr>
          <p:grpSpPr bwMode="auto">
            <a:xfrm>
              <a:off x="1129" y="2454"/>
              <a:ext cx="230" cy="411"/>
              <a:chOff x="1129" y="2454"/>
              <a:chExt cx="230" cy="411"/>
            </a:xfrm>
          </p:grpSpPr>
          <p:sp>
            <p:nvSpPr>
              <p:cNvPr id="694521" name="Freeform 249"/>
              <p:cNvSpPr>
                <a:spLocks/>
              </p:cNvSpPr>
              <p:nvPr/>
            </p:nvSpPr>
            <p:spPr bwMode="auto">
              <a:xfrm>
                <a:off x="1129" y="2454"/>
                <a:ext cx="223" cy="411"/>
              </a:xfrm>
              <a:custGeom>
                <a:avLst/>
                <a:gdLst/>
                <a:ahLst/>
                <a:cxnLst>
                  <a:cxn ang="0">
                    <a:pos x="193" y="1"/>
                  </a:cxn>
                  <a:cxn ang="0">
                    <a:pos x="207" y="28"/>
                  </a:cxn>
                  <a:cxn ang="0">
                    <a:pos x="213" y="47"/>
                  </a:cxn>
                  <a:cxn ang="0">
                    <a:pos x="218" y="69"/>
                  </a:cxn>
                  <a:cxn ang="0">
                    <a:pos x="221" y="91"/>
                  </a:cxn>
                  <a:cxn ang="0">
                    <a:pos x="222" y="115"/>
                  </a:cxn>
                  <a:cxn ang="0">
                    <a:pos x="221" y="144"/>
                  </a:cxn>
                  <a:cxn ang="0">
                    <a:pos x="218" y="182"/>
                  </a:cxn>
                  <a:cxn ang="0">
                    <a:pos x="211" y="215"/>
                  </a:cxn>
                  <a:cxn ang="0">
                    <a:pos x="202" y="244"/>
                  </a:cxn>
                  <a:cxn ang="0">
                    <a:pos x="191" y="274"/>
                  </a:cxn>
                  <a:cxn ang="0">
                    <a:pos x="178" y="300"/>
                  </a:cxn>
                  <a:cxn ang="0">
                    <a:pos x="161" y="323"/>
                  </a:cxn>
                  <a:cxn ang="0">
                    <a:pos x="140" y="345"/>
                  </a:cxn>
                  <a:cxn ang="0">
                    <a:pos x="118" y="361"/>
                  </a:cxn>
                  <a:cxn ang="0">
                    <a:pos x="104" y="369"/>
                  </a:cxn>
                  <a:cxn ang="0">
                    <a:pos x="132" y="410"/>
                  </a:cxn>
                  <a:cxn ang="0">
                    <a:pos x="111" y="404"/>
                  </a:cxn>
                  <a:cxn ang="0">
                    <a:pos x="89" y="400"/>
                  </a:cxn>
                  <a:cxn ang="0">
                    <a:pos x="68" y="398"/>
                  </a:cxn>
                  <a:cxn ang="0">
                    <a:pos x="46" y="399"/>
                  </a:cxn>
                  <a:cxn ang="0">
                    <a:pos x="16" y="405"/>
                  </a:cxn>
                  <a:cxn ang="0">
                    <a:pos x="6" y="396"/>
                  </a:cxn>
                  <a:cxn ang="0">
                    <a:pos x="16" y="376"/>
                  </a:cxn>
                  <a:cxn ang="0">
                    <a:pos x="22" y="360"/>
                  </a:cxn>
                  <a:cxn ang="0">
                    <a:pos x="25" y="344"/>
                  </a:cxn>
                  <a:cxn ang="0">
                    <a:pos x="26" y="326"/>
                  </a:cxn>
                  <a:cxn ang="0">
                    <a:pos x="25" y="306"/>
                  </a:cxn>
                  <a:cxn ang="0">
                    <a:pos x="37" y="291"/>
                  </a:cxn>
                  <a:cxn ang="0">
                    <a:pos x="72" y="325"/>
                  </a:cxn>
                  <a:cxn ang="0">
                    <a:pos x="98" y="304"/>
                  </a:cxn>
                  <a:cxn ang="0">
                    <a:pos x="119" y="282"/>
                  </a:cxn>
                  <a:cxn ang="0">
                    <a:pos x="137" y="262"/>
                  </a:cxn>
                  <a:cxn ang="0">
                    <a:pos x="154" y="236"/>
                  </a:cxn>
                  <a:cxn ang="0">
                    <a:pos x="167" y="211"/>
                  </a:cxn>
                  <a:cxn ang="0">
                    <a:pos x="178" y="186"/>
                  </a:cxn>
                  <a:cxn ang="0">
                    <a:pos x="186" y="156"/>
                  </a:cxn>
                  <a:cxn ang="0">
                    <a:pos x="193" y="127"/>
                  </a:cxn>
                  <a:cxn ang="0">
                    <a:pos x="198" y="92"/>
                  </a:cxn>
                  <a:cxn ang="0">
                    <a:pos x="199" y="65"/>
                  </a:cxn>
                  <a:cxn ang="0">
                    <a:pos x="198" y="45"/>
                  </a:cxn>
                  <a:cxn ang="0">
                    <a:pos x="194" y="27"/>
                  </a:cxn>
                </a:cxnLst>
                <a:rect l="0" t="0" r="r" b="b"/>
                <a:pathLst>
                  <a:path w="223" h="411">
                    <a:moveTo>
                      <a:pt x="184" y="0"/>
                    </a:moveTo>
                    <a:lnTo>
                      <a:pt x="193" y="1"/>
                    </a:lnTo>
                    <a:lnTo>
                      <a:pt x="202" y="18"/>
                    </a:lnTo>
                    <a:lnTo>
                      <a:pt x="207" y="28"/>
                    </a:lnTo>
                    <a:lnTo>
                      <a:pt x="210" y="39"/>
                    </a:lnTo>
                    <a:lnTo>
                      <a:pt x="213" y="47"/>
                    </a:lnTo>
                    <a:lnTo>
                      <a:pt x="216" y="59"/>
                    </a:lnTo>
                    <a:lnTo>
                      <a:pt x="218" y="69"/>
                    </a:lnTo>
                    <a:lnTo>
                      <a:pt x="219" y="81"/>
                    </a:lnTo>
                    <a:lnTo>
                      <a:pt x="221" y="91"/>
                    </a:lnTo>
                    <a:lnTo>
                      <a:pt x="222" y="101"/>
                    </a:lnTo>
                    <a:lnTo>
                      <a:pt x="222" y="115"/>
                    </a:lnTo>
                    <a:lnTo>
                      <a:pt x="222" y="129"/>
                    </a:lnTo>
                    <a:lnTo>
                      <a:pt x="221" y="144"/>
                    </a:lnTo>
                    <a:lnTo>
                      <a:pt x="220" y="165"/>
                    </a:lnTo>
                    <a:lnTo>
                      <a:pt x="218" y="182"/>
                    </a:lnTo>
                    <a:lnTo>
                      <a:pt x="215" y="195"/>
                    </a:lnTo>
                    <a:lnTo>
                      <a:pt x="211" y="215"/>
                    </a:lnTo>
                    <a:lnTo>
                      <a:pt x="207" y="230"/>
                    </a:lnTo>
                    <a:lnTo>
                      <a:pt x="202" y="244"/>
                    </a:lnTo>
                    <a:lnTo>
                      <a:pt x="197" y="259"/>
                    </a:lnTo>
                    <a:lnTo>
                      <a:pt x="191" y="274"/>
                    </a:lnTo>
                    <a:lnTo>
                      <a:pt x="185" y="287"/>
                    </a:lnTo>
                    <a:lnTo>
                      <a:pt x="178" y="300"/>
                    </a:lnTo>
                    <a:lnTo>
                      <a:pt x="170" y="312"/>
                    </a:lnTo>
                    <a:lnTo>
                      <a:pt x="161" y="323"/>
                    </a:lnTo>
                    <a:lnTo>
                      <a:pt x="152" y="334"/>
                    </a:lnTo>
                    <a:lnTo>
                      <a:pt x="140" y="345"/>
                    </a:lnTo>
                    <a:lnTo>
                      <a:pt x="130" y="353"/>
                    </a:lnTo>
                    <a:lnTo>
                      <a:pt x="118" y="361"/>
                    </a:lnTo>
                    <a:lnTo>
                      <a:pt x="109" y="366"/>
                    </a:lnTo>
                    <a:lnTo>
                      <a:pt x="104" y="369"/>
                    </a:lnTo>
                    <a:lnTo>
                      <a:pt x="142" y="410"/>
                    </a:lnTo>
                    <a:lnTo>
                      <a:pt x="132" y="410"/>
                    </a:lnTo>
                    <a:lnTo>
                      <a:pt x="121" y="407"/>
                    </a:lnTo>
                    <a:lnTo>
                      <a:pt x="111" y="404"/>
                    </a:lnTo>
                    <a:lnTo>
                      <a:pt x="100" y="402"/>
                    </a:lnTo>
                    <a:lnTo>
                      <a:pt x="89" y="400"/>
                    </a:lnTo>
                    <a:lnTo>
                      <a:pt x="78" y="399"/>
                    </a:lnTo>
                    <a:lnTo>
                      <a:pt x="68" y="398"/>
                    </a:lnTo>
                    <a:lnTo>
                      <a:pt x="57" y="399"/>
                    </a:lnTo>
                    <a:lnTo>
                      <a:pt x="46" y="399"/>
                    </a:lnTo>
                    <a:lnTo>
                      <a:pt x="32" y="400"/>
                    </a:lnTo>
                    <a:lnTo>
                      <a:pt x="16" y="405"/>
                    </a:lnTo>
                    <a:lnTo>
                      <a:pt x="0" y="405"/>
                    </a:lnTo>
                    <a:lnTo>
                      <a:pt x="6" y="396"/>
                    </a:lnTo>
                    <a:lnTo>
                      <a:pt x="10" y="387"/>
                    </a:lnTo>
                    <a:lnTo>
                      <a:pt x="16" y="376"/>
                    </a:lnTo>
                    <a:lnTo>
                      <a:pt x="20" y="366"/>
                    </a:lnTo>
                    <a:lnTo>
                      <a:pt x="22" y="360"/>
                    </a:lnTo>
                    <a:lnTo>
                      <a:pt x="23" y="354"/>
                    </a:lnTo>
                    <a:lnTo>
                      <a:pt x="25" y="344"/>
                    </a:lnTo>
                    <a:lnTo>
                      <a:pt x="26" y="335"/>
                    </a:lnTo>
                    <a:lnTo>
                      <a:pt x="26" y="326"/>
                    </a:lnTo>
                    <a:lnTo>
                      <a:pt x="25" y="316"/>
                    </a:lnTo>
                    <a:lnTo>
                      <a:pt x="25" y="306"/>
                    </a:lnTo>
                    <a:lnTo>
                      <a:pt x="22" y="291"/>
                    </a:lnTo>
                    <a:lnTo>
                      <a:pt x="37" y="291"/>
                    </a:lnTo>
                    <a:lnTo>
                      <a:pt x="67" y="328"/>
                    </a:lnTo>
                    <a:lnTo>
                      <a:pt x="72" y="325"/>
                    </a:lnTo>
                    <a:lnTo>
                      <a:pt x="86" y="314"/>
                    </a:lnTo>
                    <a:lnTo>
                      <a:pt x="98" y="304"/>
                    </a:lnTo>
                    <a:lnTo>
                      <a:pt x="112" y="291"/>
                    </a:lnTo>
                    <a:lnTo>
                      <a:pt x="119" y="282"/>
                    </a:lnTo>
                    <a:lnTo>
                      <a:pt x="127" y="274"/>
                    </a:lnTo>
                    <a:lnTo>
                      <a:pt x="137" y="262"/>
                    </a:lnTo>
                    <a:lnTo>
                      <a:pt x="146" y="250"/>
                    </a:lnTo>
                    <a:lnTo>
                      <a:pt x="154" y="236"/>
                    </a:lnTo>
                    <a:lnTo>
                      <a:pt x="161" y="224"/>
                    </a:lnTo>
                    <a:lnTo>
                      <a:pt x="167" y="211"/>
                    </a:lnTo>
                    <a:lnTo>
                      <a:pt x="174" y="197"/>
                    </a:lnTo>
                    <a:lnTo>
                      <a:pt x="178" y="186"/>
                    </a:lnTo>
                    <a:lnTo>
                      <a:pt x="182" y="171"/>
                    </a:lnTo>
                    <a:lnTo>
                      <a:pt x="186" y="156"/>
                    </a:lnTo>
                    <a:lnTo>
                      <a:pt x="189" y="142"/>
                    </a:lnTo>
                    <a:lnTo>
                      <a:pt x="193" y="127"/>
                    </a:lnTo>
                    <a:lnTo>
                      <a:pt x="195" y="109"/>
                    </a:lnTo>
                    <a:lnTo>
                      <a:pt x="198" y="92"/>
                    </a:lnTo>
                    <a:lnTo>
                      <a:pt x="199" y="76"/>
                    </a:lnTo>
                    <a:lnTo>
                      <a:pt x="199" y="65"/>
                    </a:lnTo>
                    <a:lnTo>
                      <a:pt x="199" y="53"/>
                    </a:lnTo>
                    <a:lnTo>
                      <a:pt x="198" y="45"/>
                    </a:lnTo>
                    <a:lnTo>
                      <a:pt x="196" y="36"/>
                    </a:lnTo>
                    <a:lnTo>
                      <a:pt x="194" y="27"/>
                    </a:lnTo>
                    <a:lnTo>
                      <a:pt x="184" y="0"/>
                    </a:lnTo>
                  </a:path>
                </a:pathLst>
              </a:custGeom>
              <a:solidFill>
                <a:srgbClr val="CC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694522" name="Freeform 250"/>
              <p:cNvSpPr>
                <a:spLocks/>
              </p:cNvSpPr>
              <p:nvPr/>
            </p:nvSpPr>
            <p:spPr bwMode="auto">
              <a:xfrm>
                <a:off x="1146" y="2454"/>
                <a:ext cx="213" cy="411"/>
              </a:xfrm>
              <a:custGeom>
                <a:avLst/>
                <a:gdLst/>
                <a:ahLst/>
                <a:cxnLst>
                  <a:cxn ang="0">
                    <a:pos x="190" y="20"/>
                  </a:cxn>
                  <a:cxn ang="0">
                    <a:pos x="198" y="38"/>
                  </a:cxn>
                  <a:cxn ang="0">
                    <a:pos x="204" y="58"/>
                  </a:cxn>
                  <a:cxn ang="0">
                    <a:pos x="209" y="81"/>
                  </a:cxn>
                  <a:cxn ang="0">
                    <a:pos x="211" y="101"/>
                  </a:cxn>
                  <a:cxn ang="0">
                    <a:pos x="211" y="129"/>
                  </a:cxn>
                  <a:cxn ang="0">
                    <a:pos x="209" y="165"/>
                  </a:cxn>
                  <a:cxn ang="0">
                    <a:pos x="205" y="195"/>
                  </a:cxn>
                  <a:cxn ang="0">
                    <a:pos x="198" y="230"/>
                  </a:cxn>
                  <a:cxn ang="0">
                    <a:pos x="188" y="259"/>
                  </a:cxn>
                  <a:cxn ang="0">
                    <a:pos x="176" y="287"/>
                  </a:cxn>
                  <a:cxn ang="0">
                    <a:pos x="162" y="312"/>
                  </a:cxn>
                  <a:cxn ang="0">
                    <a:pos x="145" y="334"/>
                  </a:cxn>
                  <a:cxn ang="0">
                    <a:pos x="124" y="353"/>
                  </a:cxn>
                  <a:cxn ang="0">
                    <a:pos x="104" y="366"/>
                  </a:cxn>
                  <a:cxn ang="0">
                    <a:pos x="126" y="410"/>
                  </a:cxn>
                  <a:cxn ang="0">
                    <a:pos x="106" y="404"/>
                  </a:cxn>
                  <a:cxn ang="0">
                    <a:pos x="85" y="400"/>
                  </a:cxn>
                  <a:cxn ang="0">
                    <a:pos x="65" y="398"/>
                  </a:cxn>
                  <a:cxn ang="0">
                    <a:pos x="44" y="399"/>
                  </a:cxn>
                  <a:cxn ang="0">
                    <a:pos x="19" y="402"/>
                  </a:cxn>
                  <a:cxn ang="0">
                    <a:pos x="0" y="405"/>
                  </a:cxn>
                  <a:cxn ang="0">
                    <a:pos x="10" y="387"/>
                  </a:cxn>
                  <a:cxn ang="0">
                    <a:pos x="19" y="366"/>
                  </a:cxn>
                  <a:cxn ang="0">
                    <a:pos x="22" y="354"/>
                  </a:cxn>
                  <a:cxn ang="0">
                    <a:pos x="25" y="335"/>
                  </a:cxn>
                  <a:cxn ang="0">
                    <a:pos x="24" y="316"/>
                  </a:cxn>
                  <a:cxn ang="0">
                    <a:pos x="21" y="291"/>
                  </a:cxn>
                  <a:cxn ang="0">
                    <a:pos x="69" y="325"/>
                  </a:cxn>
                  <a:cxn ang="0">
                    <a:pos x="93" y="304"/>
                  </a:cxn>
                  <a:cxn ang="0">
                    <a:pos x="114" y="282"/>
                  </a:cxn>
                  <a:cxn ang="0">
                    <a:pos x="131" y="262"/>
                  </a:cxn>
                  <a:cxn ang="0">
                    <a:pos x="147" y="236"/>
                  </a:cxn>
                  <a:cxn ang="0">
                    <a:pos x="160" y="211"/>
                  </a:cxn>
                  <a:cxn ang="0">
                    <a:pos x="169" y="186"/>
                  </a:cxn>
                  <a:cxn ang="0">
                    <a:pos x="177" y="156"/>
                  </a:cxn>
                  <a:cxn ang="0">
                    <a:pos x="184" y="127"/>
                  </a:cxn>
                  <a:cxn ang="0">
                    <a:pos x="189" y="92"/>
                  </a:cxn>
                  <a:cxn ang="0">
                    <a:pos x="190" y="65"/>
                  </a:cxn>
                  <a:cxn ang="0">
                    <a:pos x="189" y="44"/>
                  </a:cxn>
                  <a:cxn ang="0">
                    <a:pos x="185" y="27"/>
                  </a:cxn>
                </a:cxnLst>
                <a:rect l="0" t="0" r="r" b="b"/>
                <a:pathLst>
                  <a:path w="213" h="411">
                    <a:moveTo>
                      <a:pt x="175" y="0"/>
                    </a:moveTo>
                    <a:lnTo>
                      <a:pt x="190" y="20"/>
                    </a:lnTo>
                    <a:lnTo>
                      <a:pt x="194" y="28"/>
                    </a:lnTo>
                    <a:lnTo>
                      <a:pt x="198" y="38"/>
                    </a:lnTo>
                    <a:lnTo>
                      <a:pt x="201" y="47"/>
                    </a:lnTo>
                    <a:lnTo>
                      <a:pt x="204" y="58"/>
                    </a:lnTo>
                    <a:lnTo>
                      <a:pt x="207" y="69"/>
                    </a:lnTo>
                    <a:lnTo>
                      <a:pt x="209" y="81"/>
                    </a:lnTo>
                    <a:lnTo>
                      <a:pt x="210" y="91"/>
                    </a:lnTo>
                    <a:lnTo>
                      <a:pt x="211" y="101"/>
                    </a:lnTo>
                    <a:lnTo>
                      <a:pt x="212" y="115"/>
                    </a:lnTo>
                    <a:lnTo>
                      <a:pt x="211" y="129"/>
                    </a:lnTo>
                    <a:lnTo>
                      <a:pt x="211" y="144"/>
                    </a:lnTo>
                    <a:lnTo>
                      <a:pt x="209" y="165"/>
                    </a:lnTo>
                    <a:lnTo>
                      <a:pt x="207" y="182"/>
                    </a:lnTo>
                    <a:lnTo>
                      <a:pt x="205" y="195"/>
                    </a:lnTo>
                    <a:lnTo>
                      <a:pt x="201" y="215"/>
                    </a:lnTo>
                    <a:lnTo>
                      <a:pt x="198" y="230"/>
                    </a:lnTo>
                    <a:lnTo>
                      <a:pt x="193" y="244"/>
                    </a:lnTo>
                    <a:lnTo>
                      <a:pt x="188" y="259"/>
                    </a:lnTo>
                    <a:lnTo>
                      <a:pt x="182" y="274"/>
                    </a:lnTo>
                    <a:lnTo>
                      <a:pt x="176" y="287"/>
                    </a:lnTo>
                    <a:lnTo>
                      <a:pt x="170" y="300"/>
                    </a:lnTo>
                    <a:lnTo>
                      <a:pt x="162" y="312"/>
                    </a:lnTo>
                    <a:lnTo>
                      <a:pt x="154" y="323"/>
                    </a:lnTo>
                    <a:lnTo>
                      <a:pt x="145" y="334"/>
                    </a:lnTo>
                    <a:lnTo>
                      <a:pt x="133" y="345"/>
                    </a:lnTo>
                    <a:lnTo>
                      <a:pt x="124" y="353"/>
                    </a:lnTo>
                    <a:lnTo>
                      <a:pt x="112" y="361"/>
                    </a:lnTo>
                    <a:lnTo>
                      <a:pt x="104" y="366"/>
                    </a:lnTo>
                    <a:lnTo>
                      <a:pt x="92" y="374"/>
                    </a:lnTo>
                    <a:lnTo>
                      <a:pt x="126" y="410"/>
                    </a:lnTo>
                    <a:lnTo>
                      <a:pt x="115" y="407"/>
                    </a:lnTo>
                    <a:lnTo>
                      <a:pt x="106" y="404"/>
                    </a:lnTo>
                    <a:lnTo>
                      <a:pt x="96" y="402"/>
                    </a:lnTo>
                    <a:lnTo>
                      <a:pt x="85" y="400"/>
                    </a:lnTo>
                    <a:lnTo>
                      <a:pt x="74" y="399"/>
                    </a:lnTo>
                    <a:lnTo>
                      <a:pt x="65" y="398"/>
                    </a:lnTo>
                    <a:lnTo>
                      <a:pt x="54" y="399"/>
                    </a:lnTo>
                    <a:lnTo>
                      <a:pt x="44" y="399"/>
                    </a:lnTo>
                    <a:lnTo>
                      <a:pt x="30" y="400"/>
                    </a:lnTo>
                    <a:lnTo>
                      <a:pt x="19" y="402"/>
                    </a:lnTo>
                    <a:lnTo>
                      <a:pt x="10" y="403"/>
                    </a:lnTo>
                    <a:lnTo>
                      <a:pt x="0" y="405"/>
                    </a:lnTo>
                    <a:lnTo>
                      <a:pt x="5" y="396"/>
                    </a:lnTo>
                    <a:lnTo>
                      <a:pt x="10" y="387"/>
                    </a:lnTo>
                    <a:lnTo>
                      <a:pt x="15" y="376"/>
                    </a:lnTo>
                    <a:lnTo>
                      <a:pt x="19" y="366"/>
                    </a:lnTo>
                    <a:lnTo>
                      <a:pt x="21" y="360"/>
                    </a:lnTo>
                    <a:lnTo>
                      <a:pt x="22" y="354"/>
                    </a:lnTo>
                    <a:lnTo>
                      <a:pt x="24" y="344"/>
                    </a:lnTo>
                    <a:lnTo>
                      <a:pt x="25" y="335"/>
                    </a:lnTo>
                    <a:lnTo>
                      <a:pt x="25" y="326"/>
                    </a:lnTo>
                    <a:lnTo>
                      <a:pt x="24" y="316"/>
                    </a:lnTo>
                    <a:lnTo>
                      <a:pt x="24" y="306"/>
                    </a:lnTo>
                    <a:lnTo>
                      <a:pt x="21" y="291"/>
                    </a:lnTo>
                    <a:lnTo>
                      <a:pt x="57" y="335"/>
                    </a:lnTo>
                    <a:lnTo>
                      <a:pt x="69" y="325"/>
                    </a:lnTo>
                    <a:lnTo>
                      <a:pt x="82" y="314"/>
                    </a:lnTo>
                    <a:lnTo>
                      <a:pt x="93" y="304"/>
                    </a:lnTo>
                    <a:lnTo>
                      <a:pt x="107" y="291"/>
                    </a:lnTo>
                    <a:lnTo>
                      <a:pt x="114" y="282"/>
                    </a:lnTo>
                    <a:lnTo>
                      <a:pt x="121" y="274"/>
                    </a:lnTo>
                    <a:lnTo>
                      <a:pt x="131" y="262"/>
                    </a:lnTo>
                    <a:lnTo>
                      <a:pt x="139" y="250"/>
                    </a:lnTo>
                    <a:lnTo>
                      <a:pt x="147" y="236"/>
                    </a:lnTo>
                    <a:lnTo>
                      <a:pt x="154" y="224"/>
                    </a:lnTo>
                    <a:lnTo>
                      <a:pt x="160" y="211"/>
                    </a:lnTo>
                    <a:lnTo>
                      <a:pt x="166" y="197"/>
                    </a:lnTo>
                    <a:lnTo>
                      <a:pt x="169" y="186"/>
                    </a:lnTo>
                    <a:lnTo>
                      <a:pt x="174" y="171"/>
                    </a:lnTo>
                    <a:lnTo>
                      <a:pt x="177" y="156"/>
                    </a:lnTo>
                    <a:lnTo>
                      <a:pt x="180" y="142"/>
                    </a:lnTo>
                    <a:lnTo>
                      <a:pt x="184" y="127"/>
                    </a:lnTo>
                    <a:lnTo>
                      <a:pt x="187" y="109"/>
                    </a:lnTo>
                    <a:lnTo>
                      <a:pt x="189" y="92"/>
                    </a:lnTo>
                    <a:lnTo>
                      <a:pt x="189" y="76"/>
                    </a:lnTo>
                    <a:lnTo>
                      <a:pt x="190" y="65"/>
                    </a:lnTo>
                    <a:lnTo>
                      <a:pt x="190" y="53"/>
                    </a:lnTo>
                    <a:lnTo>
                      <a:pt x="189" y="44"/>
                    </a:lnTo>
                    <a:lnTo>
                      <a:pt x="188" y="35"/>
                    </a:lnTo>
                    <a:lnTo>
                      <a:pt x="185" y="27"/>
                    </a:lnTo>
                    <a:lnTo>
                      <a:pt x="175" y="0"/>
                    </a:lnTo>
                  </a:path>
                </a:pathLst>
              </a:custGeom>
              <a:solidFill>
                <a:srgbClr val="CC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grpSp>
      </p:grpSp>
      <p:pic>
        <p:nvPicPr>
          <p:cNvPr id="283" name="Picture 18" descr="C:\Users\MICHELLE.LENIS\Documents\FY10 Projects\Resiliency Campus\Pictures\Chapel.jpg"/>
          <p:cNvPicPr>
            <a:picLocks noChangeAspect="1" noChangeArrowheads="1"/>
          </p:cNvPicPr>
          <p:nvPr/>
        </p:nvPicPr>
        <p:blipFill>
          <a:blip r:embed="rId5" cstate="screen"/>
          <a:srcRect/>
          <a:stretch>
            <a:fillRect/>
          </a:stretch>
        </p:blipFill>
        <p:spPr bwMode="auto">
          <a:xfrm>
            <a:off x="3124200" y="3200400"/>
            <a:ext cx="1295400" cy="837356"/>
          </a:xfrm>
          <a:prstGeom prst="rect">
            <a:avLst/>
          </a:prstGeom>
          <a:noFill/>
          <a:ln w="9525">
            <a:noFill/>
            <a:miter lim="800000"/>
            <a:headEnd/>
            <a:tailEnd/>
          </a:ln>
        </p:spPr>
      </p:pic>
      <p:pic>
        <p:nvPicPr>
          <p:cNvPr id="287" name="Picture 38" descr="Lifting Weights"/>
          <p:cNvPicPr>
            <a:picLocks noChangeAspect="1" noChangeArrowheads="1"/>
          </p:cNvPicPr>
          <p:nvPr/>
        </p:nvPicPr>
        <p:blipFill>
          <a:blip r:embed="rId6" cstate="screen"/>
          <a:srcRect/>
          <a:stretch>
            <a:fillRect/>
          </a:stretch>
        </p:blipFill>
        <p:spPr bwMode="auto">
          <a:xfrm>
            <a:off x="228600" y="3124200"/>
            <a:ext cx="990600" cy="742950"/>
          </a:xfrm>
          <a:prstGeom prst="rect">
            <a:avLst/>
          </a:prstGeom>
          <a:noFill/>
        </p:spPr>
      </p:pic>
      <p:sp>
        <p:nvSpPr>
          <p:cNvPr id="694275" name="Rectangle 3"/>
          <p:cNvSpPr>
            <a:spLocks noChangeArrowheads="1"/>
          </p:cNvSpPr>
          <p:nvPr/>
        </p:nvSpPr>
        <p:spPr bwMode="auto">
          <a:xfrm>
            <a:off x="354013" y="3909379"/>
            <a:ext cx="811250" cy="272900"/>
          </a:xfrm>
          <a:prstGeom prst="rect">
            <a:avLst/>
          </a:prstGeom>
          <a:noFill/>
          <a:ln w="9525">
            <a:noFill/>
            <a:miter lim="800000"/>
            <a:headEnd/>
            <a:tailEnd/>
          </a:ln>
          <a:effectLst/>
        </p:spPr>
        <p:txBody>
          <a:bodyPr wrap="none" lIns="88876" tIns="44438" rIns="88876" bIns="44438" anchor="ctr">
            <a:spAutoFit/>
          </a:bodyPr>
          <a:lstStyle/>
          <a:p>
            <a:pPr defTabSz="863369" eaLnBrk="0" hangingPunct="0">
              <a:lnSpc>
                <a:spcPct val="85000"/>
              </a:lnSpc>
              <a:spcBef>
                <a:spcPct val="30000"/>
              </a:spcBef>
              <a:defRPr/>
            </a:pPr>
            <a:r>
              <a:rPr lang="en-US" sz="1400" dirty="0">
                <a:effectLst>
                  <a:outerShdw blurRad="38100" dist="38100" dir="2700000" algn="tl">
                    <a:srgbClr val="C0C0C0"/>
                  </a:outerShdw>
                </a:effectLst>
              </a:rPr>
              <a:t>9 Gyms</a:t>
            </a:r>
          </a:p>
        </p:txBody>
      </p:sp>
      <p:sp>
        <p:nvSpPr>
          <p:cNvPr id="1039" name="AutoShape 15" descr="data:image/jpeg;base64,/9j/4AAQSkZJRgABAQAAAQABAAD/2wCEAAkGBhISEBQUEhQUFBAVFxcWFRUVFBUWFBQUFRQVFRYYFBcXGyYeFxkjGRQXHy8gIycpLCwsFR4xNTAqNSYrLCkBCQoKDgwOFw8PFykcHBwpKSkpKSkpKSkpKSkpKSkpKSkpKSkpKSksKSkpKSwpKSwpKSkpKSkpLCwsKSkpKSkpKf/AABEIAKABAAMBIgACEQEDEQH/xAAbAAABBQEBAAAAAAAAAAAAAAACAQMEBQYAB//EAEQQAAEDAgMFBQYDBQYFBQAAAAEAAhEDIQQSMQUiQVGBBhMyYXFCkaGxwfAUUnIjYoLR4RYkM3OSogc0Y7LxFVOzwsP/xAAZAQADAQEBAAAAAAAAAAAAAAAAAQIDBAX/xAAlEQACAgICAgEEAwAAAAAAAAAAAQIRAzESIUFRYQQTIkIycYH/2gAMAwEAAhEDEQA/APUWooTQejBXQcQYaiyoQ5dnSGGAlyqJi6z2tJYGzoJJ1J5Dh6KU2pKCqDDEYagDkYKQDgTgCZDkeZIocXQglGEDEDUsJQlSsBssQEJ4oS1MKGXJE8aaDIgVDcLgE6GIu6TsdDBalhPFibLkAMuKAuRPKaITELmQly4pCEEnZkspAEQYgAZRByUsQlABhy7Om0jkAU7ttUW61Gf6gfkhd2joj2nO/SxxHvhY2TESfSSuYFzPO/RqsK9mrPapgJhrnD+EGfXNp0TT+2B4Mb1eT78rVnQ1KGqfvSK+1EuK3aqq4WDB6NLtPVwTR7QV3DxkegaPofmq5qNql5JPyWscV4J9Db2IpmQ8v5tfvNIHlw9QtFs3tZSqWf8As3+Zlp9HcOsLGvKodo94cQQ1+UsptewEw074BDvWSPd5qoZGKUEe1hyIPXk2zO2NSi8gSKQLmid5hNPUR7NgYjkVtNl9r6VUCSGOMandvpfUdR710KVmTjRpw9EHqEKqMVUySaHpe8UMVUWdFDslByLMoraiIVUASJSFM94uzoGOgo5UcPS94kA48pksRd4uL0wGzRSZETqqbL0xHFiFzF2ZFmQIRtJOZEIelzIGc4JnKnShQA2WpC1O5UuVFio8bO03Hw0nn1IH80bcVXOlID1eT8gpYr3IgaW9yR2KMA8Z+HmvL5nYkiMfxJ/9tvoCfmUv4TEcanuY0fRUx2jUGbvX1Gu72pknOPaLaYgNBLBZ0gnSIKSrXzOLcri5rdCySypeawL/AGbwGToRawWyx+5EOVaReDBOJg1nTyDgDb0UrBYIMJ3i4mLlxdAE8ys5g21HVGPDcrWuqXhjSc7KLZIbxLmOJ/VC0Wzxd3RZtU9lq67JThKp9rbOL3gluZjdACWuuLieImLH3q4KY7wh7vQfRNugoz1aiS5wBAbLqgY4Q/OWOaWjgQZn+IqJQxD6bgTmDmnQyCQMwj0stBVxlN7yxzQQBMyJ4lx8gGtJNzEeYTb9mtdZrgdD3b7kcdPE3xHQraM2tozaT0x7ZHbGrSEF0tGXgIgtuSPXlHFbfZvaylUs4hrgcpIu2fpovNsTs7LwLJImZLRAOhAmRI15HmuL3MDy0SHVAQ4aHKXP1m4j3TC1WS9EygeytfMEXB0I0I8uaLMvLtmdqK1IuIOZgqRA5Oc8NkGx8I5Lb4PtIw2qAsPPVs/MdZ9VfNeTNwaLvMuzlAxwIlpBB0IMg9UTWrQgLvEveIciQtSGH3iXvU0uhADveJO9TabeUAPGohNVM3RBiYBZ0oekSEIAdDk416impCQVkAS8y4FRhVRCqkMkylKjiquNZIDyn2j6fRJG71Re0fRJwHqV5J2HVKAc4TwuPv3e5d+HETF/6J4eLok9nr9EFBU2QQOH/n+SLBjed0RBsuHoPkkwnid0TWxMkuUV3jd6BSnBRHjfd6NWkhIh4rZ8kFpIJs7jmaZkEHhc+d1Fqd8YBaHOOZ2YGIcS2SQfa3BcRZxEXVsVxCFkaVBxT7HRXMXvab+vxTVTZ9NxJacjjOnHnI0PJc0WTkqLZVEM4JzBBbLczXSz9x5d4dOJuIVk3EteCGuAdBsdR6gxKbbUP36oKga4sJAzNcLxzkH5q+d7FRY4HFVaQ3XQ7jqWm83Dp/oABwV/ge0rTaqMp/MLt68R8VlajKgcSxwcJ8DuHkCLj4rmbQAs8Gmf3tOjhb3rWOVozcEz0RlQOEtMtOhFx71xC892RtasKtbKQ1jXQ2J3hDTLgbESTfyWnwfaUG1UZT+Zt29RqOk9F0rJFmLg0XBKQvXMe1wlpBB4gyEJYtEZi51wKDKhLimA6XoTUTRcklAh7vUoqqPKUJgOFyEhCklIAoKNqDOuc9Ax3MkzpguXB6BHnUbx9PokAsEoFz6fRd7PVeOd48BvdPohI3ev0St8XT6JDp1+iBjzTvD75pML4ndFw1HRdhPE7onHYMlOUN533egUxyhv8bvQLSWiVs5yUJCUk/RZlBcPvmjTaCriA1zRaTIHMngAgY+Pv3pOXq35rgfv1XHh6t+aa2A687zvUpRV53HndJUG8fX6JAEPYkCMOAZpuNM8tWHpp8k5+Ie21RtjbOzS9hLTcdJQOsmximlzmB282CWibcb+5NNiZaYPEln+G8yLGCNf3hoeoV5g+0I0qCP3hp1Go+XosrVa1zi6Lyd5stdYwbjXqia948LhUHJ0Nf0cLH3dVtHLRDgmb6lVDhLSCDxBSlqxGG2iWulrjTIs4OkGT4eMO0P0V/hO0fCo3+Jo+YXTHKnsxeNot+7SOpJaeIa8S0gjyv8AZRytbM6GDSC7KpGRCaadhQwUkBOOpoCECEgJO7CQhKJQB3cpDTRiUWVAHmY8R9PouBt1XTvdEINuq8g7h8eLp9EnDr9FzfF0+i4i3X6JDHZu3p9V2F8buiEHeb6D6pcIN9/T5lOK7EyU5RKh33egUqpooVQ759AtZaEjpXKLiscxgBe5rQTAJMCY5pKGOY7wva79Lmn5KKZQ5jcaKbMzrCR85PuF+izO2toB2JYRYACNbyZOYEC94i401U3tJtAhvdgDeAOY8BxifJZerUJhxvNp5kASDzjWVUYmU2aHZe3h3jidxhiRPGZ09Bf04arT4fEBzGumRukx68l5jR8MfAc/ff6LadncQ5rGjS5NuVgCSTpyteRyRJUOEjS1JLjDXkHTcdy8wiZh3nRj/wDSVzMc/wDMVxxjvzO/1H+arih2yi7VVHMyUnNcx1TeaSY3g4Ac7Tr7+F8/tPatSnVcQG7zA3O3KWmwzGQTJnj5+qXtTjX1apLi7K0loDnWBbBcbwYIn0zKFUwLRUBcbFrS0FsEOygZcoHkdY4+ZNKKRnbPSez+xXOw9MhzYyiSX5t43dJ5ySrE7CP52TylZLY+1qdPDtNgNI8zz++fKVebJxfeNFQEw8C3ADhabFLivRVsfxGz3sBzskGLxmaRJ46cVHYYjKSP3XS5vxOYdFd06pGhI5x9eaFzWO8TGnzG6esW+CbgvA+XsgUccWQ67bkEiS2x4wNPUK22d2mLmg1Gm5IkQdCQCQDEGOfKygVdngjccQRoHC9+AIt7wFXMAk+y4TMaz5jQ6fBNTlEHFSNzSxzXCWkEI++WJpYtzTM9W2dpNxoekcLK1w23h7fCBIBm8AS2L3IuOa6I5U9mMsbWjQmqhL1Dp4oOuCCiNdbf0ZkjMuzKN3q7OgVkrv0hqqOHrs6KCzAe10+iRvh6rs1+iCbdV5B3En2uiHh1Qh290+i7Nbr9EDHp3h0XYY77uiGd4egS4d2+70HzTjsTJFU2UGqd8+gUyud1Qap3ug+q0ehLZnu2Ymg39f0Kz3ZOn/fKf8X/AGlaDtf/AMuP1j6hUPZM/wB8p+j/APtK1X8Cf2LDtLXOcNPlJyuiJMRFouFSFwhuoFzw5GY/rxVv2hrb8G8AEWvYkDrce5UbPEDInnbhpEi9oUx0Zy2Ex8WMZtP/ACtVsRxZSe4N0mxBBMER0usrRJzB0HNMgiRBm0QtvhaJbRgiDeZ1Jltz6wlIqCINXtnUaf8ADb7z/RR6/bGq8EANYTxAMxxiSYUTaGG3j0+irKzIVFtdE7GbWdU8QAMi9yQdLHh9ZNlHbiDciLiDAAsdeQ1UZztD6Js8I0i8cCTJVpGZaU9ovIiY0FrTAImxvaAtpsTAVAGhlRzWGDAyjXosvseplFvv7heh7KZan6N+IH81BelZmavbGvRqvYXtcGOcN9omA4jUeim4X/iG326fVjvo4fVYXtdUP4yuPy1HCfKSR81Awde/vWlE8j17C9scM/Vzm2k5mmABrJEgLM4XtKfxTwSDSe90O0hpduuHlHzQbJwo7qp/kVL+lMn6LLtfY+V/Sylqwbo9WpU4mXt0jWeXJEabYs9rncAJnoYsV56zteaYDcmYga5iPSwFvetPVxdWnRNaGENaH5d6+ltfNQ40aJl62q5t5NuJn56/NT8Fte0PGhgHjHAnh9hY7B9uWOpl76bmsbAJBDtXBotbiVZM7RYZwu/KY0cC2x6Ry1VpyjohpSNhTxIcJaZCXMs3QdN6Twb+w4OHE8PIKbiO0NBjwx7iHESN1xtJ4geS6YZOWzCcKLfMlzKHg8cyo3Mw5m3E8iNQfNP94tDMxIdfohL7SVVUttOfdrI1FzOgB0b6ozjHlo3LEeQ1sYl8815ig7O6ydhNoU6pOR0xr8vcq/D7VqfiXU3wKdw0ZQL2i/GfqoOHwxYXVGEtIgwZ03pBvfw/FVGIxj3OLjqTMzH3C3hhTuyHOqPQgbt9EWG/xHcbfVMNqHdteBa+pHDmlwmJAqm4zcBaZB5LnUXZbZMxMgQbFUG1Nu06NUNdJMAmIsL63nzsFeYmrNz5ellRbd2HRrsdUa5zKzLud4qbm2DWxbK6Onne2ygmJWD2i2Y9+BNZuU0g4HxtzEZoJDJkgE35cllOzlsZT/i+RWt/BYf8LUpw57hTJaSS1zXNpl0x6iNDYdVkOzp/vVPr8lco8cfRP70azH4OnUaTUAIAJniALmI9FjsRg3Nc2GucDdpIjNBjS/FbTG1S2k9wsQJGnNVo2sG0mVAHOZ3kvBJDm1GsIYW3hogiYuQBolhx8kOdFHs17RWph8hofoLbwuAZ0kiOq22KpkNu3KY05KowWLa15LKGTEG5dMm8zBB3SZ0ib3jjcVsQXUhJvfnZLJDi+zOOX8uKV/JRY6lf78lVPoq+xTfv3Kqdd+UAk2NhIg34LM3orn4KSAIl02Lst2xqTwEqPUwpL8jWkvdDIAlxfpYD7vxutNsyi1rxUqszBoeW8d6GxIA4AcpuFe7BrUqWLq4qmBvw0Mc3K5hdAOUi28YJtO7rqT0Ri67M3VmWwWEq5ah7p7W0yGvOUgMcbQ61jpbzWowXaMNq0WAgsIptdO6GkgAnMeR19DyWoxW0HdwS8B0tbmnwkOADi68luUxppBXmv4UyZOVgDrm7pgkDKHQZsJnnCmeJqjp+neKbcZ/4R+3GyKjcdiDG6aloPGBb3lO4XsyGNu0uqPYI3wGse5wy+zPhM34kDzVu3EOxOIeXkeIGQIJIaJiJHK/qpGLqta4ggGBYhxLtwbpAixkcSdNFcItmUlCPXmyuwm0MlCvG8WNNKTYftMzGkx5A+W7rdUez8MxzmtfUZTzzvOMMaG5rvLZINtIO7caiH+y2K/bVaeUGlWpua5h3oAIc0zzDgCCEPaGiKOKpFoGVvdvgyQ5zHXzA6yG3VOCoxtNj20v+HOKpvdJZuuNMnNALoJHdgiXAiLxz0grSMfVqUH0HBrajqcUg4kEtAAOb97dJtzExBQ4fGd5h2OcGZ3BouMwgt4ZjyAt6qO7EZMVTDYy90fC0Ag5qmnuSlBtr0aY5wSakn8FdgNmOqUm4dhYX16mUAuAe3K4vcXAmC3diZHO4hTe0GzhScxgc2oarWsc4NcGtqQSW3ufB8RYXh3alVzXCqxxZXax+V0yWmZkZpDdMt+am4LYmIq02B1jmLy43uQ6CyLXLuGgJ9E+MVtmdvwiPjezbqZDtwgjM0teAScpsBqNCZ8uacw9Gm4l72VKjqd82dxGTNMgOvlhwnyOi0uz9k1W1Mz3F+VmQSG2uSfO4IGpsNVYuounzEW1WTlWkVSezMdncS+jSLntBpvzVAWZZhrg173gmxEtENnjyvdf+vUb74tE31nTLzny9FVVtk0W0e7blL2zlMm741cQNJDZPkE7Tpsa4ljQDJOp+x0W0ZOtGUoRvozOzMHlpnwOJJMSDAgAzxBnyU7LTLQCWgwJJnl6XRn6HhHA6quxIvAJAgaW4BYLs1eiZWDBTLczXEzYWsSYsf3Y9yz2HogOtAi/n05K1pYeKec6S29y4EF3DjOb4Kvwo/aEGGtgw5zXgGBax56a6rSL6ZMvBYQARA5afUgX6oqVQtnKL258Tf4IaLqZ1eN3W0TFiRM2ThxFMXBmZA8yACdBwBHvCSbJ6CxLi6CSbGeGqiY3aVRtN1NrjkcZc2Bcm3r8VJrlwOXLcGDNrzr5j5qNXnKS5oBBECZ0drJMRonKTouCtkUYp3cVGybtgiwibxz4Kl2D/AMzT6/JX+JAD3WB4gHmCJMA6eL3KNQNNjg5tJgLQIMOJnT83JE30l8D6Tb8l/WoF7HNOUAgjSfeCoFPDii3IXSXHMRA/KOWmgTVDGPDswa5wJm2dzSTwImCL6J+q0PJDmQ4+Ek2zlokaAiRAvaQAs4p+GJyRUfiHMcCGy24uCWx5n+vBXOFqOfRzZS25ADZNhrGsT1UWpXAolkNIdzEkGbFp9fcntk7fqsZkYzvI/dcSJvBLdB6+auX5Qv0ZqlKxh1Sq8jNRexpIBeZhomJNtIK0NbBUsjg137RoMZnCH8SMpFp4EBRm7SxVSD+Hgg2JbIEXsHOifPX0SOp1nk5u6a4XcTkzi1hoY8lhwcnadHTaoiUSXyCCI1aZjUTER8lM/Dtaw8CDIGuYCQRInnopFbCOAbnqkFxyxBDRNgBzuRu26wmvwO9kILnXLGtuXZdIA4EWm0H1v1J0YV2LUxZe1wklpZx4lxsb/pBsotTEBgae7Y7wNBMva4yA2RoQOXkFPpYOoyq8FgzMaM0ndcJbugxDiJm0ndKsMRXpvDAWh8Pa474aW5XB0iSQLgW5JyySlsvjGL/Ez9HC1RUqVXUwyS45WtDACYBAa0xFhpaZUCniXioe9dmcIiBoCQY4Cbn3rf4ql3rCGFom4JOYC/HKbqDW7MMfUL3ZASIEA2gWMhwM6e5KM62RJWzM7FqQ005sXWA8iRobckuL2U+s5xDtWuYJzAeE35m7tPctVsvsrTova9j3ZgCDMHNmm9ojh7loKdMc/inkmmLGnHsxGz+ylUNaAQyARBcXcIHhI4cbaAQrbC9jqfeCo4Nc8AjTdiPykkTr71qG/qKafirw2XHjGg9TwUOTKoh09kMblIptGXwkNEt4bpidIFuSeNQCwEnjpA9U66qSCXOAaBcTDB+px/oqXHdoG+GlFvanT9IgjqfglVgWFXGBol7gOMDUj5n4BUuL2q54hohvISZ/UeKjVi513Z3Tc5gHf/UKPSpNJsGjplPwf9FdCZIp+dkYqiYn7lA6rltmkeTgfmCiogFw0JkRugn4RyVEkN1IAH0PyTTMMZuGaAXEmwhQ9l1KlTK5zjdwtYCJHBaduVvFo48OK5ro3ZUHY5qNykwDxDSNLplvYlgjfdbSwm/Pnqdea0H4hv5mrvxjfzA9ErZJkNobJpUjkBJduk5tIseWunorXZ+yc7A5tQ5SIDYs3LMgD1PyVLtXK6s4sfukzJ89R6Kz7PbWazLSgEudd0nUwBb3CySkz0J/Sr7ScV2TaXZYySahvwvA5WJgJr+xj7xVAB/6TSRck3m+q0rWnmE41pTtnn6ZRUuyoF3HM68ktgX1hug/qU7/AGXZyb/pCu2zyCMFDdjpGed2UlwPeOtwmBwtbXROf2bMRnMenP7PvKvgQkq1g0S4ho8yB8z8EWwpGcPYwWio5pAIDmwDBmQbcjrqn9l9kKVCchdLomXE6TFtBqptfbtFuhLj5C3v0UKp2gJ8DB5Tc+4JhRYjZg5qJX2HQGYvflzFpdvESWkEWB5gaBRScRU1cWj/AE/AJylspvtEkpWh17Fe7DDiX9CfiSITT6bn+Ck0Dg54B11iRA0HDgp1LDtboB66lPo5DogM2UT43kj8rbDqeKk0sBTbo0dRPzUhpRQlyGkIGpYSiNALn7+zole9rfGfRoMnqeHSUuwFaD1RlwbE3cfZbc9SgYHPED9mz/cfv6p+jSa3QC2pJsOclWkS2c1jiN7dH5W69Sm8Tj6VEDMYnwsF3O6CTHmo2K2zE90x9Rw9trC5o5weProqOs+o6STVM3IfiWwf4RlIWqjRFkjH42tUIID8o4U2V4HqCACfOVDruLxBkkcHBjT/ALqp+SbqU2RpRaf8x5+EkIWVGxBNKf8ALe49CAqJDby8P6nUnD/4vquploMEsn90v/8Az/kkFZumZ3llpU/gSZT0PLYy4gt83lrPcWEfFUhBZn+1nLfNj3D/AHuCRlHfaYtP/T5cg9ybNH9xjfM1fnDj8k5hGgOEmjxuAXEW8kWI/9k="/>
          <p:cNvSpPr>
            <a:spLocks noChangeAspect="1" noChangeArrowheads="1"/>
          </p:cNvSpPr>
          <p:nvPr/>
        </p:nvSpPr>
        <p:spPr bwMode="auto">
          <a:xfrm>
            <a:off x="63500" y="-731836"/>
            <a:ext cx="2438400" cy="1524001"/>
          </a:xfrm>
          <a:prstGeom prst="rect">
            <a:avLst/>
          </a:prstGeom>
          <a:noFill/>
        </p:spPr>
        <p:txBody>
          <a:bodyPr vert="horz" wrap="square" lIns="91416" tIns="45708" rIns="91416" bIns="45708" numCol="1" anchor="t" anchorCtr="0" compatLnSpc="1">
            <a:prstTxWarp prst="textNoShape">
              <a:avLst/>
            </a:prstTxWarp>
          </a:bodyPr>
          <a:lstStyle/>
          <a:p>
            <a:endParaRPr lang="en-US" dirty="0"/>
          </a:p>
        </p:txBody>
      </p:sp>
      <p:pic>
        <p:nvPicPr>
          <p:cNvPr id="1041" name="Picture 17" descr="http://www.commissaries.com/stores/images/store_photos/hqcmc2.jpg"/>
          <p:cNvPicPr>
            <a:picLocks noChangeAspect="1" noChangeArrowheads="1"/>
          </p:cNvPicPr>
          <p:nvPr/>
        </p:nvPicPr>
        <p:blipFill>
          <a:blip r:embed="rId7" cstate="screen"/>
          <a:srcRect/>
          <a:stretch>
            <a:fillRect/>
          </a:stretch>
        </p:blipFill>
        <p:spPr bwMode="auto">
          <a:xfrm>
            <a:off x="986453" y="5334003"/>
            <a:ext cx="1447800" cy="782595"/>
          </a:xfrm>
          <a:prstGeom prst="rect">
            <a:avLst/>
          </a:prstGeom>
          <a:noFill/>
        </p:spPr>
      </p:pic>
      <p:pic>
        <p:nvPicPr>
          <p:cNvPr id="1043" name="Picture 19" descr="http://images.topix.com/gallery/up-2H0E9RLU3NSD0DM9.jpg"/>
          <p:cNvPicPr>
            <a:picLocks noChangeAspect="1" noChangeArrowheads="1"/>
          </p:cNvPicPr>
          <p:nvPr/>
        </p:nvPicPr>
        <p:blipFill>
          <a:blip r:embed="rId8" cstate="screen"/>
          <a:srcRect b="-597"/>
          <a:stretch>
            <a:fillRect/>
          </a:stretch>
        </p:blipFill>
        <p:spPr bwMode="auto">
          <a:xfrm>
            <a:off x="2872922" y="1371600"/>
            <a:ext cx="1851478" cy="990600"/>
          </a:xfrm>
          <a:prstGeom prst="rect">
            <a:avLst/>
          </a:prstGeom>
          <a:noFill/>
        </p:spPr>
      </p:pic>
      <p:pic>
        <p:nvPicPr>
          <p:cNvPr id="1045" name="Picture 21" descr="Adopted School Picture"/>
          <p:cNvPicPr>
            <a:picLocks noChangeAspect="1" noChangeArrowheads="1"/>
          </p:cNvPicPr>
          <p:nvPr/>
        </p:nvPicPr>
        <p:blipFill>
          <a:blip r:embed="rId9" cstate="screen"/>
          <a:srcRect/>
          <a:stretch>
            <a:fillRect/>
          </a:stretch>
        </p:blipFill>
        <p:spPr bwMode="auto">
          <a:xfrm>
            <a:off x="152400" y="1120304"/>
            <a:ext cx="1295400" cy="937098"/>
          </a:xfrm>
          <a:prstGeom prst="rect">
            <a:avLst/>
          </a:prstGeom>
          <a:noFill/>
        </p:spPr>
      </p:pic>
      <p:sp>
        <p:nvSpPr>
          <p:cNvPr id="40" name="Rectangle 6"/>
          <p:cNvSpPr>
            <a:spLocks noChangeArrowheads="1"/>
          </p:cNvSpPr>
          <p:nvPr/>
        </p:nvSpPr>
        <p:spPr bwMode="gray">
          <a:xfrm>
            <a:off x="4784274" y="1585703"/>
            <a:ext cx="4359729" cy="3388713"/>
          </a:xfrm>
          <a:prstGeom prst="rect">
            <a:avLst/>
          </a:prstGeom>
          <a:ln>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98391" tIns="49195" rIns="98391" bIns="49195" anchor="ctr">
            <a:spAutoFit/>
          </a:bodyPr>
          <a:lstStyle/>
          <a:p>
            <a:pPr marL="290409" indent="-290409" defTabSz="1044203" eaLnBrk="0" hangingPunct="0">
              <a:lnSpc>
                <a:spcPct val="125000"/>
              </a:lnSpc>
              <a:buFont typeface="Wingdings" pitchFamily="2" charset="2"/>
              <a:buChar char="þ"/>
              <a:defRPr/>
            </a:pPr>
            <a:r>
              <a:rPr lang="en-US" sz="1700" b="1" dirty="0" smtClean="0">
                <a:solidFill>
                  <a:srgbClr val="EAEC5E"/>
                </a:solidFill>
                <a:effectLst>
                  <a:outerShdw blurRad="38100" dist="38100" dir="2700000" algn="tl">
                    <a:srgbClr val="000000"/>
                  </a:outerShdw>
                </a:effectLst>
              </a:rPr>
              <a:t>41,000 Soldiers</a:t>
            </a:r>
            <a:endParaRPr lang="en-US" sz="1700" b="1" dirty="0">
              <a:solidFill>
                <a:srgbClr val="EAEC5E"/>
              </a:solidFill>
              <a:effectLst>
                <a:outerShdw blurRad="38100" dist="38100" dir="2700000" algn="tl">
                  <a:srgbClr val="000000"/>
                </a:outerShdw>
              </a:effectLst>
            </a:endParaRPr>
          </a:p>
          <a:p>
            <a:pPr marL="290409" indent="-290409" defTabSz="1044203" eaLnBrk="0" hangingPunct="0">
              <a:lnSpc>
                <a:spcPct val="125000"/>
              </a:lnSpc>
              <a:buFont typeface="Wingdings" pitchFamily="2" charset="2"/>
              <a:buChar char="þ"/>
              <a:defRPr/>
            </a:pPr>
            <a:r>
              <a:rPr lang="en-US" sz="1700" b="1" dirty="0" smtClean="0">
                <a:solidFill>
                  <a:srgbClr val="EAEC5E"/>
                </a:solidFill>
                <a:effectLst>
                  <a:outerShdw blurRad="38100" dist="38100" dir="2700000" algn="tl">
                    <a:srgbClr val="000000"/>
                  </a:outerShdw>
                </a:effectLst>
              </a:rPr>
              <a:t>18,248  </a:t>
            </a:r>
            <a:r>
              <a:rPr lang="en-US" sz="1700" b="1" dirty="0">
                <a:solidFill>
                  <a:srgbClr val="EAEC5E"/>
                </a:solidFill>
                <a:effectLst>
                  <a:outerShdw blurRad="38100" dist="38100" dir="2700000" algn="tl">
                    <a:srgbClr val="000000"/>
                  </a:outerShdw>
                </a:effectLst>
              </a:rPr>
              <a:t>On-post family members</a:t>
            </a:r>
          </a:p>
          <a:p>
            <a:pPr marL="290409" indent="-290409" defTabSz="1044203" eaLnBrk="0" hangingPunct="0">
              <a:lnSpc>
                <a:spcPct val="125000"/>
              </a:lnSpc>
              <a:buFont typeface="Wingdings" pitchFamily="2" charset="2"/>
              <a:buChar char="þ"/>
              <a:defRPr/>
            </a:pPr>
            <a:r>
              <a:rPr lang="en-US" sz="1700" b="1" dirty="0" smtClean="0">
                <a:solidFill>
                  <a:srgbClr val="EAEC5E"/>
                </a:solidFill>
                <a:effectLst>
                  <a:outerShdw blurRad="38100" dist="38100" dir="2700000" algn="tl">
                    <a:srgbClr val="000000"/>
                  </a:outerShdw>
                </a:effectLst>
              </a:rPr>
              <a:t>70,933  </a:t>
            </a:r>
            <a:r>
              <a:rPr lang="en-US" sz="1700" b="1" dirty="0">
                <a:solidFill>
                  <a:srgbClr val="EAEC5E"/>
                </a:solidFill>
                <a:effectLst>
                  <a:outerShdw blurRad="38100" dist="38100" dir="2700000" algn="tl">
                    <a:srgbClr val="000000"/>
                  </a:outerShdw>
                </a:effectLst>
              </a:rPr>
              <a:t>Off-post family members</a:t>
            </a:r>
          </a:p>
          <a:p>
            <a:pPr marL="290409" indent="-290409" defTabSz="1044203" eaLnBrk="0" hangingPunct="0">
              <a:lnSpc>
                <a:spcPct val="125000"/>
              </a:lnSpc>
              <a:buFont typeface="Wingdings" pitchFamily="2" charset="2"/>
              <a:buChar char="þ"/>
              <a:defRPr/>
            </a:pPr>
            <a:r>
              <a:rPr lang="en-US" sz="1700" b="1" dirty="0" smtClean="0">
                <a:solidFill>
                  <a:srgbClr val="EAEC5E"/>
                </a:solidFill>
                <a:effectLst>
                  <a:outerShdw blurRad="38100" dist="38100" dir="2700000" algn="tl">
                    <a:srgbClr val="000000"/>
                  </a:outerShdw>
                </a:effectLst>
              </a:rPr>
              <a:t>5,249    </a:t>
            </a:r>
            <a:r>
              <a:rPr lang="en-US" sz="1700" b="1" dirty="0">
                <a:solidFill>
                  <a:srgbClr val="EAEC5E"/>
                </a:solidFill>
                <a:effectLst>
                  <a:outerShdw blurRad="38100" dist="38100" dir="2700000" algn="tl">
                    <a:srgbClr val="000000"/>
                  </a:outerShdw>
                </a:effectLst>
              </a:rPr>
              <a:t>GS Civilian employees</a:t>
            </a:r>
          </a:p>
          <a:p>
            <a:pPr marL="290409" indent="-290409" defTabSz="1044203" eaLnBrk="0" hangingPunct="0">
              <a:lnSpc>
                <a:spcPct val="125000"/>
              </a:lnSpc>
              <a:buFont typeface="Wingdings" pitchFamily="2" charset="2"/>
              <a:buChar char="þ"/>
              <a:defRPr/>
            </a:pPr>
            <a:r>
              <a:rPr lang="en-US" sz="1700" b="1" dirty="0" smtClean="0">
                <a:solidFill>
                  <a:srgbClr val="EAEC5E"/>
                </a:solidFill>
                <a:effectLst>
                  <a:outerShdw blurRad="38100" dist="38100" dir="2700000" algn="tl">
                    <a:srgbClr val="000000"/>
                  </a:outerShdw>
                </a:effectLst>
              </a:rPr>
              <a:t>13,599  </a:t>
            </a:r>
            <a:r>
              <a:rPr lang="en-US" sz="1700" b="1" dirty="0">
                <a:solidFill>
                  <a:srgbClr val="EAEC5E"/>
                </a:solidFill>
                <a:effectLst>
                  <a:outerShdw blurRad="38100" dist="38100" dir="2700000" algn="tl">
                    <a:srgbClr val="000000"/>
                  </a:outerShdw>
                </a:effectLst>
              </a:rPr>
              <a:t>Service &amp; contractor	employees</a:t>
            </a:r>
          </a:p>
          <a:p>
            <a:pPr marL="290409" indent="-290409" defTabSz="1044203" eaLnBrk="0" hangingPunct="0">
              <a:lnSpc>
                <a:spcPct val="125000"/>
              </a:lnSpc>
              <a:buFont typeface="Wingdings" pitchFamily="2" charset="2"/>
              <a:buChar char="þ"/>
              <a:defRPr/>
            </a:pPr>
            <a:r>
              <a:rPr lang="en-US" sz="1700" b="1" dirty="0" smtClean="0">
                <a:solidFill>
                  <a:srgbClr val="EAEC5E"/>
                </a:solidFill>
                <a:effectLst>
                  <a:outerShdw blurRad="38100" dist="38100" dir="2700000" algn="tl">
                    <a:srgbClr val="000000"/>
                  </a:outerShdw>
                </a:effectLst>
              </a:rPr>
              <a:t>251,250 </a:t>
            </a:r>
            <a:r>
              <a:rPr lang="en-US" sz="1700" b="1" dirty="0">
                <a:solidFill>
                  <a:srgbClr val="EAEC5E"/>
                </a:solidFill>
                <a:effectLst>
                  <a:outerShdw blurRad="38100" dist="38100" dir="2700000" algn="tl">
                    <a:srgbClr val="000000"/>
                  </a:outerShdw>
                </a:effectLst>
              </a:rPr>
              <a:t>Retirees/Family Members/Survivors</a:t>
            </a:r>
          </a:p>
          <a:p>
            <a:pPr marL="290409" indent="-290409" defTabSz="1044203" eaLnBrk="0" hangingPunct="0">
              <a:lnSpc>
                <a:spcPct val="125000"/>
              </a:lnSpc>
              <a:buFont typeface="Wingdings" pitchFamily="2" charset="2"/>
              <a:buChar char="þ"/>
              <a:defRPr/>
            </a:pPr>
            <a:endParaRPr lang="en-US" sz="1700" b="1" dirty="0">
              <a:solidFill>
                <a:srgbClr val="EAEC5E"/>
              </a:solidFill>
              <a:effectLst>
                <a:outerShdw blurRad="38100" dist="38100" dir="2700000" algn="tl">
                  <a:srgbClr val="000000"/>
                </a:outerShdw>
              </a:effectLst>
            </a:endParaRPr>
          </a:p>
          <a:p>
            <a:pPr marL="290409" indent="-290409" defTabSz="1044203" eaLnBrk="0" hangingPunct="0">
              <a:lnSpc>
                <a:spcPct val="125000"/>
              </a:lnSpc>
              <a:buFont typeface="Wingdings" pitchFamily="2" charset="2"/>
              <a:buChar char="þ"/>
              <a:defRPr/>
            </a:pPr>
            <a:r>
              <a:rPr lang="en-US" sz="1700" b="1" dirty="0">
                <a:solidFill>
                  <a:srgbClr val="EAEC5E"/>
                </a:solidFill>
                <a:effectLst>
                  <a:outerShdw blurRad="38100" dist="38100" dir="2700000" algn="tl">
                    <a:srgbClr val="000000"/>
                  </a:outerShdw>
                </a:effectLst>
              </a:rPr>
              <a:t>≈ </a:t>
            </a:r>
            <a:r>
              <a:rPr lang="en-US" sz="1700" b="1" dirty="0" smtClean="0">
                <a:solidFill>
                  <a:srgbClr val="EAEC5E"/>
                </a:solidFill>
                <a:effectLst>
                  <a:outerShdw blurRad="38100" dist="38100" dir="2700000" algn="tl">
                    <a:srgbClr val="000000"/>
                  </a:outerShdw>
                </a:effectLst>
              </a:rPr>
              <a:t>400K  </a:t>
            </a:r>
            <a:r>
              <a:rPr lang="en-US" sz="1700" b="1" dirty="0">
                <a:solidFill>
                  <a:srgbClr val="EAEC5E"/>
                </a:solidFill>
                <a:effectLst>
                  <a:outerShdw blurRad="38100" dist="38100" dir="2700000" algn="tl">
                    <a:srgbClr val="000000"/>
                  </a:outerShdw>
                </a:effectLst>
              </a:rPr>
              <a:t>Total population served</a:t>
            </a:r>
          </a:p>
        </p:txBody>
      </p:sp>
      <p:sp>
        <p:nvSpPr>
          <p:cNvPr id="41" name="Rectangle 5"/>
          <p:cNvSpPr>
            <a:spLocks noChangeArrowheads="1"/>
          </p:cNvSpPr>
          <p:nvPr/>
        </p:nvSpPr>
        <p:spPr bwMode="gray">
          <a:xfrm>
            <a:off x="5233634" y="5472029"/>
            <a:ext cx="3149273" cy="1029355"/>
          </a:xfrm>
          <a:prstGeom prst="rect">
            <a:avLst/>
          </a:prstGeom>
          <a:gradFill>
            <a:gsLst>
              <a:gs pos="0">
                <a:srgbClr val="FFFF8B"/>
              </a:gs>
              <a:gs pos="34000">
                <a:srgbClr val="FFFF9B"/>
              </a:gs>
              <a:gs pos="100000">
                <a:srgbClr val="FFFFCD"/>
              </a:gs>
            </a:gsLst>
          </a:gradFill>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none" lIns="73000" tIns="36498" rIns="73000" bIns="36498">
            <a:spAutoFit/>
          </a:bodyPr>
          <a:lstStyle/>
          <a:p>
            <a:pPr algn="ctr" defTabSz="585576" eaLnBrk="0" hangingPunct="0">
              <a:lnSpc>
                <a:spcPct val="115000"/>
              </a:lnSpc>
              <a:defRPr/>
            </a:pPr>
            <a:r>
              <a:rPr lang="en-US" sz="2000" dirty="0">
                <a:effectLst>
                  <a:outerShdw blurRad="38100" dist="38100" dir="2700000" algn="tl">
                    <a:srgbClr val="FFFFFF"/>
                  </a:outerShdw>
                </a:effectLst>
              </a:rPr>
              <a:t>Annual </a:t>
            </a:r>
            <a:r>
              <a:rPr lang="en-US" sz="2000" dirty="0" smtClean="0">
                <a:effectLst>
                  <a:outerShdw blurRad="38100" dist="38100" dir="2700000" algn="tl">
                    <a:srgbClr val="FFFFFF"/>
                  </a:outerShdw>
                </a:effectLst>
              </a:rPr>
              <a:t>Economic Impact</a:t>
            </a:r>
            <a:endParaRPr lang="en-US" sz="2000" dirty="0">
              <a:effectLst>
                <a:outerShdw blurRad="38100" dist="38100" dir="2700000" algn="tl">
                  <a:srgbClr val="FFFFFF"/>
                </a:outerShdw>
              </a:effectLst>
            </a:endParaRPr>
          </a:p>
          <a:p>
            <a:pPr algn="ctr" defTabSz="585576" eaLnBrk="0" hangingPunct="0">
              <a:lnSpc>
                <a:spcPct val="115000"/>
              </a:lnSpc>
              <a:defRPr/>
            </a:pPr>
            <a:r>
              <a:rPr lang="en-US" sz="2000" dirty="0">
                <a:effectLst>
                  <a:outerShdw blurRad="38100" dist="38100" dir="2700000" algn="tl">
                    <a:srgbClr val="FFFFFF"/>
                  </a:outerShdw>
                </a:effectLst>
              </a:rPr>
              <a:t>$25.3 BILLION</a:t>
            </a:r>
          </a:p>
          <a:p>
            <a:pPr algn="ctr" defTabSz="585576" eaLnBrk="0" hangingPunct="0">
              <a:lnSpc>
                <a:spcPct val="115000"/>
              </a:lnSpc>
              <a:defRPr/>
            </a:pPr>
            <a:r>
              <a:rPr lang="en-US" sz="1400" dirty="0">
                <a:effectLst>
                  <a:outerShdw blurRad="38100" dist="38100" dir="2700000" algn="tl">
                    <a:srgbClr val="FFFFFF"/>
                  </a:outerShdw>
                </a:effectLst>
              </a:rPr>
              <a:t>2012 Texas State Comptroller’s Office</a:t>
            </a:r>
          </a:p>
        </p:txBody>
      </p:sp>
      <p:pic>
        <p:nvPicPr>
          <p:cNvPr id="38" name="Picture 34" descr="C:\Users\PATRICK.NEKY\Pictures\Logos &amp; Unit Crests\Cropped USAG Brand 1.png"/>
          <p:cNvPicPr>
            <a:picLocks noChangeAspect="1" noChangeArrowheads="1"/>
          </p:cNvPicPr>
          <p:nvPr/>
        </p:nvPicPr>
        <p:blipFill>
          <a:blip r:embed="rId10" cstate="screen"/>
          <a:srcRect/>
          <a:stretch>
            <a:fillRect/>
          </a:stretch>
        </p:blipFill>
        <p:spPr bwMode="auto">
          <a:xfrm>
            <a:off x="8305800" y="76202"/>
            <a:ext cx="824878" cy="845909"/>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Freeform 2"/>
          <p:cNvSpPr>
            <a:spLocks/>
          </p:cNvSpPr>
          <p:nvPr/>
        </p:nvSpPr>
        <p:spPr bwMode="auto">
          <a:xfrm>
            <a:off x="2590800" y="2895600"/>
            <a:ext cx="3736975" cy="3341688"/>
          </a:xfrm>
          <a:custGeom>
            <a:avLst/>
            <a:gdLst/>
            <a:ahLst/>
            <a:cxnLst>
              <a:cxn ang="0">
                <a:pos x="682" y="0"/>
              </a:cxn>
              <a:cxn ang="0">
                <a:pos x="1200" y="18"/>
              </a:cxn>
              <a:cxn ang="0">
                <a:pos x="1200" y="399"/>
              </a:cxn>
              <a:cxn ang="0">
                <a:pos x="1467" y="505"/>
              </a:cxn>
              <a:cxn ang="0">
                <a:pos x="1538" y="469"/>
              </a:cxn>
              <a:cxn ang="0">
                <a:pos x="1713" y="553"/>
              </a:cxn>
              <a:cxn ang="0">
                <a:pos x="1818" y="547"/>
              </a:cxn>
              <a:cxn ang="0">
                <a:pos x="2018" y="464"/>
              </a:cxn>
              <a:cxn ang="0">
                <a:pos x="2134" y="544"/>
              </a:cxn>
              <a:cxn ang="0">
                <a:pos x="2235" y="565"/>
              </a:cxn>
              <a:cxn ang="0">
                <a:pos x="2235" y="875"/>
              </a:cxn>
              <a:cxn ang="0">
                <a:pos x="2353" y="1072"/>
              </a:cxn>
              <a:cxn ang="0">
                <a:pos x="2326" y="1337"/>
              </a:cxn>
              <a:cxn ang="0">
                <a:pos x="2198" y="1442"/>
              </a:cxn>
              <a:cxn ang="0">
                <a:pos x="2171" y="1345"/>
              </a:cxn>
              <a:cxn ang="0">
                <a:pos x="2134" y="1389"/>
              </a:cxn>
              <a:cxn ang="0">
                <a:pos x="2160" y="1451"/>
              </a:cxn>
              <a:cxn ang="0">
                <a:pos x="1934" y="1610"/>
              </a:cxn>
              <a:cxn ang="0">
                <a:pos x="1878" y="1619"/>
              </a:cxn>
              <a:cxn ang="0">
                <a:pos x="1757" y="1699"/>
              </a:cxn>
              <a:cxn ang="0">
                <a:pos x="1757" y="1743"/>
              </a:cxn>
              <a:cxn ang="0">
                <a:pos x="1721" y="1751"/>
              </a:cxn>
              <a:cxn ang="0">
                <a:pos x="1749" y="1803"/>
              </a:cxn>
              <a:cxn ang="0">
                <a:pos x="1686" y="1883"/>
              </a:cxn>
              <a:cxn ang="0">
                <a:pos x="1721" y="1998"/>
              </a:cxn>
              <a:cxn ang="0">
                <a:pos x="1757" y="2033"/>
              </a:cxn>
              <a:cxn ang="0">
                <a:pos x="1749" y="2104"/>
              </a:cxn>
              <a:cxn ang="0">
                <a:pos x="1658" y="2104"/>
              </a:cxn>
              <a:cxn ang="0">
                <a:pos x="1576" y="2068"/>
              </a:cxn>
              <a:cxn ang="0">
                <a:pos x="1521" y="2078"/>
              </a:cxn>
              <a:cxn ang="0">
                <a:pos x="1337" y="2014"/>
              </a:cxn>
              <a:cxn ang="0">
                <a:pos x="1255" y="1778"/>
              </a:cxn>
              <a:cxn ang="0">
                <a:pos x="1129" y="1664"/>
              </a:cxn>
              <a:cxn ang="0">
                <a:pos x="1016" y="1451"/>
              </a:cxn>
              <a:cxn ang="0">
                <a:pos x="963" y="1430"/>
              </a:cxn>
              <a:cxn ang="0">
                <a:pos x="903" y="1378"/>
              </a:cxn>
              <a:cxn ang="0">
                <a:pos x="845" y="1378"/>
              </a:cxn>
              <a:cxn ang="0">
                <a:pos x="759" y="1361"/>
              </a:cxn>
              <a:cxn ang="0">
                <a:pos x="690" y="1378"/>
              </a:cxn>
              <a:cxn ang="0">
                <a:pos x="643" y="1483"/>
              </a:cxn>
              <a:cxn ang="0">
                <a:pos x="574" y="1502"/>
              </a:cxn>
              <a:cxn ang="0">
                <a:pos x="423" y="1419"/>
              </a:cxn>
              <a:cxn ang="0">
                <a:pos x="337" y="1318"/>
              </a:cxn>
              <a:cxn ang="0">
                <a:pos x="322" y="1198"/>
              </a:cxn>
              <a:cxn ang="0">
                <a:pos x="257" y="1116"/>
              </a:cxn>
              <a:cxn ang="0">
                <a:pos x="109" y="1001"/>
              </a:cxn>
              <a:cxn ang="0">
                <a:pos x="0" y="879"/>
              </a:cxn>
              <a:cxn ang="0">
                <a:pos x="0" y="829"/>
              </a:cxn>
              <a:cxn ang="0">
                <a:pos x="354" y="832"/>
              </a:cxn>
              <a:cxn ang="0">
                <a:pos x="643" y="856"/>
              </a:cxn>
              <a:cxn ang="0">
                <a:pos x="682" y="0"/>
              </a:cxn>
            </a:cxnLst>
            <a:rect l="0" t="0" r="r" b="b"/>
            <a:pathLst>
              <a:path w="2354" h="2105">
                <a:moveTo>
                  <a:pt x="682" y="0"/>
                </a:moveTo>
                <a:lnTo>
                  <a:pt x="1200" y="18"/>
                </a:lnTo>
                <a:lnTo>
                  <a:pt x="1200" y="399"/>
                </a:lnTo>
                <a:lnTo>
                  <a:pt x="1467" y="505"/>
                </a:lnTo>
                <a:lnTo>
                  <a:pt x="1538" y="469"/>
                </a:lnTo>
                <a:lnTo>
                  <a:pt x="1713" y="553"/>
                </a:lnTo>
                <a:lnTo>
                  <a:pt x="1818" y="547"/>
                </a:lnTo>
                <a:lnTo>
                  <a:pt x="2018" y="464"/>
                </a:lnTo>
                <a:lnTo>
                  <a:pt x="2134" y="544"/>
                </a:lnTo>
                <a:lnTo>
                  <a:pt x="2235" y="565"/>
                </a:lnTo>
                <a:lnTo>
                  <a:pt x="2235" y="875"/>
                </a:lnTo>
                <a:lnTo>
                  <a:pt x="2353" y="1072"/>
                </a:lnTo>
                <a:lnTo>
                  <a:pt x="2326" y="1337"/>
                </a:lnTo>
                <a:lnTo>
                  <a:pt x="2198" y="1442"/>
                </a:lnTo>
                <a:lnTo>
                  <a:pt x="2171" y="1345"/>
                </a:lnTo>
                <a:lnTo>
                  <a:pt x="2134" y="1389"/>
                </a:lnTo>
                <a:lnTo>
                  <a:pt x="2160" y="1451"/>
                </a:lnTo>
                <a:lnTo>
                  <a:pt x="1934" y="1610"/>
                </a:lnTo>
                <a:lnTo>
                  <a:pt x="1878" y="1619"/>
                </a:lnTo>
                <a:lnTo>
                  <a:pt x="1757" y="1699"/>
                </a:lnTo>
                <a:lnTo>
                  <a:pt x="1757" y="1743"/>
                </a:lnTo>
                <a:lnTo>
                  <a:pt x="1721" y="1751"/>
                </a:lnTo>
                <a:lnTo>
                  <a:pt x="1749" y="1803"/>
                </a:lnTo>
                <a:lnTo>
                  <a:pt x="1686" y="1883"/>
                </a:lnTo>
                <a:lnTo>
                  <a:pt x="1721" y="1998"/>
                </a:lnTo>
                <a:lnTo>
                  <a:pt x="1757" y="2033"/>
                </a:lnTo>
                <a:lnTo>
                  <a:pt x="1749" y="2104"/>
                </a:lnTo>
                <a:lnTo>
                  <a:pt x="1658" y="2104"/>
                </a:lnTo>
                <a:lnTo>
                  <a:pt x="1576" y="2068"/>
                </a:lnTo>
                <a:lnTo>
                  <a:pt x="1521" y="2078"/>
                </a:lnTo>
                <a:lnTo>
                  <a:pt x="1337" y="2014"/>
                </a:lnTo>
                <a:lnTo>
                  <a:pt x="1255" y="1778"/>
                </a:lnTo>
                <a:lnTo>
                  <a:pt x="1129" y="1664"/>
                </a:lnTo>
                <a:lnTo>
                  <a:pt x="1016" y="1451"/>
                </a:lnTo>
                <a:lnTo>
                  <a:pt x="963" y="1430"/>
                </a:lnTo>
                <a:lnTo>
                  <a:pt x="903" y="1378"/>
                </a:lnTo>
                <a:lnTo>
                  <a:pt x="845" y="1378"/>
                </a:lnTo>
                <a:lnTo>
                  <a:pt x="759" y="1361"/>
                </a:lnTo>
                <a:lnTo>
                  <a:pt x="690" y="1378"/>
                </a:lnTo>
                <a:lnTo>
                  <a:pt x="643" y="1483"/>
                </a:lnTo>
                <a:lnTo>
                  <a:pt x="574" y="1502"/>
                </a:lnTo>
                <a:lnTo>
                  <a:pt x="423" y="1419"/>
                </a:lnTo>
                <a:lnTo>
                  <a:pt x="337" y="1318"/>
                </a:lnTo>
                <a:lnTo>
                  <a:pt x="322" y="1198"/>
                </a:lnTo>
                <a:lnTo>
                  <a:pt x="257" y="1116"/>
                </a:lnTo>
                <a:lnTo>
                  <a:pt x="109" y="1001"/>
                </a:lnTo>
                <a:lnTo>
                  <a:pt x="0" y="879"/>
                </a:lnTo>
                <a:lnTo>
                  <a:pt x="0" y="829"/>
                </a:lnTo>
                <a:lnTo>
                  <a:pt x="354" y="832"/>
                </a:lnTo>
                <a:lnTo>
                  <a:pt x="643" y="856"/>
                </a:lnTo>
                <a:lnTo>
                  <a:pt x="682" y="0"/>
                </a:lnTo>
              </a:path>
            </a:pathLst>
          </a:custGeom>
          <a:gradFill rotWithShape="0">
            <a:gsLst>
              <a:gs pos="0">
                <a:srgbClr val="F6BF69"/>
              </a:gs>
              <a:gs pos="100000">
                <a:srgbClr val="F6BF69">
                  <a:gamma/>
                  <a:tint val="89804"/>
                  <a:invGamma/>
                </a:srgbClr>
              </a:gs>
            </a:gsLst>
            <a:path path="rect">
              <a:fillToRect r="100000" b="100000"/>
            </a:path>
          </a:gradFill>
          <a:ln w="12700" cap="rnd" cmpd="sng">
            <a:solidFill>
              <a:srgbClr val="000000"/>
            </a:solidFill>
            <a:prstDash val="solid"/>
            <a:round/>
            <a:headEnd type="none" w="sm" len="sm"/>
            <a:tailEnd type="none" w="sm" len="sm"/>
          </a:ln>
          <a:effectLst>
            <a:outerShdw dist="71842" dir="2700000" algn="ctr" rotWithShape="0">
              <a:srgbClr val="919191"/>
            </a:outerShdw>
          </a:effectLst>
        </p:spPr>
        <p:txBody>
          <a:bodyPr/>
          <a:lstStyle/>
          <a:p>
            <a:pPr>
              <a:defRPr/>
            </a:pPr>
            <a:endParaRPr lang="en-US" dirty="0">
              <a:effectLst>
                <a:outerShdw blurRad="38100" dist="38100" dir="2700000" algn="tl">
                  <a:srgbClr val="000000">
                    <a:alpha val="43137"/>
                  </a:srgbClr>
                </a:outerShdw>
              </a:effectLst>
            </a:endParaRPr>
          </a:p>
        </p:txBody>
      </p:sp>
      <p:sp>
        <p:nvSpPr>
          <p:cNvPr id="548867" name="Freeform 3"/>
          <p:cNvSpPr>
            <a:spLocks/>
          </p:cNvSpPr>
          <p:nvPr/>
        </p:nvSpPr>
        <p:spPr bwMode="auto">
          <a:xfrm>
            <a:off x="1066800" y="1905000"/>
            <a:ext cx="1635125" cy="1182688"/>
          </a:xfrm>
          <a:custGeom>
            <a:avLst/>
            <a:gdLst/>
            <a:ahLst/>
            <a:cxnLst>
              <a:cxn ang="0">
                <a:pos x="86" y="0"/>
              </a:cxn>
              <a:cxn ang="0">
                <a:pos x="35" y="446"/>
              </a:cxn>
              <a:cxn ang="0">
                <a:pos x="0" y="703"/>
              </a:cxn>
              <a:cxn ang="0">
                <a:pos x="514" y="728"/>
              </a:cxn>
              <a:cxn ang="0">
                <a:pos x="1005" y="744"/>
              </a:cxn>
              <a:cxn ang="0">
                <a:pos x="1021" y="396"/>
              </a:cxn>
              <a:cxn ang="0">
                <a:pos x="1029" y="55"/>
              </a:cxn>
              <a:cxn ang="0">
                <a:pos x="747" y="50"/>
              </a:cxn>
              <a:cxn ang="0">
                <a:pos x="86" y="0"/>
              </a:cxn>
            </a:cxnLst>
            <a:rect l="0" t="0" r="r" b="b"/>
            <a:pathLst>
              <a:path w="1030" h="745">
                <a:moveTo>
                  <a:pt x="86" y="0"/>
                </a:moveTo>
                <a:lnTo>
                  <a:pt x="35" y="446"/>
                </a:lnTo>
                <a:lnTo>
                  <a:pt x="0" y="703"/>
                </a:lnTo>
                <a:lnTo>
                  <a:pt x="514" y="728"/>
                </a:lnTo>
                <a:lnTo>
                  <a:pt x="1005" y="744"/>
                </a:lnTo>
                <a:lnTo>
                  <a:pt x="1021" y="396"/>
                </a:lnTo>
                <a:lnTo>
                  <a:pt x="1029" y="55"/>
                </a:lnTo>
                <a:lnTo>
                  <a:pt x="747" y="50"/>
                </a:lnTo>
                <a:lnTo>
                  <a:pt x="86" y="0"/>
                </a:lnTo>
              </a:path>
            </a:pathLst>
          </a:custGeom>
          <a:gradFill rotWithShape="0">
            <a:gsLst>
              <a:gs pos="0">
                <a:srgbClr val="F6BF69"/>
              </a:gs>
              <a:gs pos="100000">
                <a:srgbClr val="F6BF69">
                  <a:gamma/>
                  <a:tint val="89804"/>
                  <a:invGamma/>
                </a:srgbClr>
              </a:gs>
            </a:gsLst>
            <a:path path="rect">
              <a:fillToRect r="100000" b="100000"/>
            </a:path>
          </a:gradFill>
          <a:ln w="12700" cap="rnd" cmpd="sng">
            <a:solidFill>
              <a:srgbClr val="000000"/>
            </a:solidFill>
            <a:prstDash val="solid"/>
            <a:round/>
            <a:headEnd type="none" w="sm" len="sm"/>
            <a:tailEnd type="none" w="sm" len="sm"/>
          </a:ln>
          <a:effectLst>
            <a:outerShdw dist="107763" dir="2700000" algn="ctr" rotWithShape="0">
              <a:srgbClr val="919191"/>
            </a:outerShdw>
          </a:effectLst>
        </p:spPr>
        <p:txBody>
          <a:bodyPr/>
          <a:lstStyle/>
          <a:p>
            <a:pPr>
              <a:defRPr/>
            </a:pPr>
            <a:endParaRPr lang="en-US" dirty="0">
              <a:effectLst>
                <a:outerShdw blurRad="38100" dist="38100" dir="2700000" algn="tl">
                  <a:srgbClr val="000000">
                    <a:alpha val="43137"/>
                  </a:srgbClr>
                </a:outerShdw>
              </a:effectLst>
            </a:endParaRPr>
          </a:p>
        </p:txBody>
      </p:sp>
      <p:sp>
        <p:nvSpPr>
          <p:cNvPr id="548868" name="Freeform 4"/>
          <p:cNvSpPr>
            <a:spLocks/>
          </p:cNvSpPr>
          <p:nvPr/>
        </p:nvSpPr>
        <p:spPr bwMode="auto">
          <a:xfrm>
            <a:off x="3886200" y="1828800"/>
            <a:ext cx="1697038" cy="841375"/>
          </a:xfrm>
          <a:custGeom>
            <a:avLst/>
            <a:gdLst/>
            <a:ahLst/>
            <a:cxnLst>
              <a:cxn ang="0">
                <a:pos x="11" y="5"/>
              </a:cxn>
              <a:cxn ang="0">
                <a:pos x="8" y="309"/>
              </a:cxn>
              <a:cxn ang="0">
                <a:pos x="0" y="524"/>
              </a:cxn>
              <a:cxn ang="0">
                <a:pos x="1068" y="529"/>
              </a:cxn>
              <a:cxn ang="0">
                <a:pos x="1046" y="253"/>
              </a:cxn>
              <a:cxn ang="0">
                <a:pos x="1046" y="149"/>
              </a:cxn>
              <a:cxn ang="0">
                <a:pos x="962" y="86"/>
              </a:cxn>
              <a:cxn ang="0">
                <a:pos x="987" y="31"/>
              </a:cxn>
              <a:cxn ang="0">
                <a:pos x="951" y="0"/>
              </a:cxn>
              <a:cxn ang="0">
                <a:pos x="466" y="5"/>
              </a:cxn>
              <a:cxn ang="0">
                <a:pos x="11" y="5"/>
              </a:cxn>
            </a:cxnLst>
            <a:rect l="0" t="0" r="r" b="b"/>
            <a:pathLst>
              <a:path w="1069" h="530">
                <a:moveTo>
                  <a:pt x="11" y="5"/>
                </a:moveTo>
                <a:lnTo>
                  <a:pt x="8" y="309"/>
                </a:lnTo>
                <a:lnTo>
                  <a:pt x="0" y="524"/>
                </a:lnTo>
                <a:lnTo>
                  <a:pt x="1068" y="529"/>
                </a:lnTo>
                <a:lnTo>
                  <a:pt x="1046" y="253"/>
                </a:lnTo>
                <a:lnTo>
                  <a:pt x="1046" y="149"/>
                </a:lnTo>
                <a:lnTo>
                  <a:pt x="962" y="86"/>
                </a:lnTo>
                <a:lnTo>
                  <a:pt x="987" y="31"/>
                </a:lnTo>
                <a:lnTo>
                  <a:pt x="951" y="0"/>
                </a:lnTo>
                <a:lnTo>
                  <a:pt x="466" y="5"/>
                </a:lnTo>
                <a:lnTo>
                  <a:pt x="11" y="5"/>
                </a:lnTo>
              </a:path>
            </a:pathLst>
          </a:custGeom>
          <a:gradFill rotWithShape="0">
            <a:gsLst>
              <a:gs pos="0">
                <a:srgbClr val="F6BF69"/>
              </a:gs>
              <a:gs pos="100000">
                <a:srgbClr val="F6BF69">
                  <a:gamma/>
                  <a:tint val="89804"/>
                  <a:invGamma/>
                </a:srgbClr>
              </a:gs>
            </a:gsLst>
            <a:path path="rect">
              <a:fillToRect r="100000" b="100000"/>
            </a:path>
          </a:gradFill>
          <a:ln w="12700" cap="rnd" cmpd="sng">
            <a:solidFill>
              <a:srgbClr val="000000"/>
            </a:solidFill>
            <a:prstDash val="solid"/>
            <a:round/>
            <a:headEnd type="none" w="sm" len="sm"/>
            <a:tailEnd type="none" w="sm" len="sm"/>
          </a:ln>
          <a:effectLst>
            <a:outerShdw dist="107763" dir="2700000" algn="ctr" rotWithShape="0">
              <a:srgbClr val="919191"/>
            </a:outerShdw>
          </a:effectLst>
        </p:spPr>
        <p:txBody>
          <a:bodyPr/>
          <a:lstStyle/>
          <a:p>
            <a:pPr>
              <a:defRPr/>
            </a:pPr>
            <a:endParaRPr lang="en-US" dirty="0">
              <a:effectLst>
                <a:outerShdw blurRad="38100" dist="38100" dir="2700000" algn="tl">
                  <a:srgbClr val="000000">
                    <a:alpha val="43137"/>
                  </a:srgbClr>
                </a:outerShdw>
              </a:effectLst>
            </a:endParaRPr>
          </a:p>
        </p:txBody>
      </p:sp>
      <p:sp>
        <p:nvSpPr>
          <p:cNvPr id="548869" name="Freeform 5"/>
          <p:cNvSpPr>
            <a:spLocks/>
          </p:cNvSpPr>
          <p:nvPr/>
        </p:nvSpPr>
        <p:spPr bwMode="auto">
          <a:xfrm>
            <a:off x="6269038" y="2438400"/>
            <a:ext cx="1828800" cy="838200"/>
          </a:xfrm>
          <a:custGeom>
            <a:avLst/>
            <a:gdLst/>
            <a:ahLst/>
            <a:cxnLst>
              <a:cxn ang="0">
                <a:pos x="7" y="0"/>
              </a:cxn>
              <a:cxn ang="0">
                <a:pos x="0" y="94"/>
              </a:cxn>
              <a:cxn ang="0">
                <a:pos x="403" y="108"/>
              </a:cxn>
              <a:cxn ang="0">
                <a:pos x="406" y="406"/>
              </a:cxn>
              <a:cxn ang="0">
                <a:pos x="611" y="489"/>
              </a:cxn>
              <a:cxn ang="0">
                <a:pos x="668" y="459"/>
              </a:cxn>
              <a:cxn ang="0">
                <a:pos x="798" y="526"/>
              </a:cxn>
              <a:cxn ang="0">
                <a:pos x="883" y="523"/>
              </a:cxn>
              <a:cxn ang="0">
                <a:pos x="1040" y="459"/>
              </a:cxn>
              <a:cxn ang="0">
                <a:pos x="1133" y="521"/>
              </a:cxn>
              <a:cxn ang="0">
                <a:pos x="1133" y="198"/>
              </a:cxn>
              <a:cxn ang="0">
                <a:pos x="1105" y="6"/>
              </a:cxn>
              <a:cxn ang="0">
                <a:pos x="7" y="0"/>
              </a:cxn>
            </a:cxnLst>
            <a:rect l="0" t="0" r="r" b="b"/>
            <a:pathLst>
              <a:path w="1134" h="527">
                <a:moveTo>
                  <a:pt x="7" y="0"/>
                </a:moveTo>
                <a:lnTo>
                  <a:pt x="0" y="94"/>
                </a:lnTo>
                <a:lnTo>
                  <a:pt x="403" y="108"/>
                </a:lnTo>
                <a:lnTo>
                  <a:pt x="406" y="406"/>
                </a:lnTo>
                <a:lnTo>
                  <a:pt x="611" y="489"/>
                </a:lnTo>
                <a:lnTo>
                  <a:pt x="668" y="459"/>
                </a:lnTo>
                <a:lnTo>
                  <a:pt x="798" y="526"/>
                </a:lnTo>
                <a:lnTo>
                  <a:pt x="883" y="523"/>
                </a:lnTo>
                <a:lnTo>
                  <a:pt x="1040" y="459"/>
                </a:lnTo>
                <a:lnTo>
                  <a:pt x="1133" y="521"/>
                </a:lnTo>
                <a:lnTo>
                  <a:pt x="1133" y="198"/>
                </a:lnTo>
                <a:lnTo>
                  <a:pt x="1105" y="6"/>
                </a:lnTo>
                <a:lnTo>
                  <a:pt x="7" y="0"/>
                </a:lnTo>
              </a:path>
            </a:pathLst>
          </a:custGeom>
          <a:gradFill rotWithShape="0">
            <a:gsLst>
              <a:gs pos="0">
                <a:srgbClr val="F6BF69"/>
              </a:gs>
              <a:gs pos="100000">
                <a:srgbClr val="F6BF69">
                  <a:gamma/>
                  <a:tint val="89804"/>
                  <a:invGamma/>
                </a:srgbClr>
              </a:gs>
            </a:gsLst>
            <a:path path="rect">
              <a:fillToRect r="100000" b="100000"/>
            </a:path>
          </a:gradFill>
          <a:ln w="12700" cap="rnd" cmpd="sng">
            <a:solidFill>
              <a:srgbClr val="000000"/>
            </a:solidFill>
            <a:prstDash val="solid"/>
            <a:round/>
            <a:headEnd type="none" w="sm" len="sm"/>
            <a:tailEnd type="none" w="sm" len="sm"/>
          </a:ln>
          <a:effectLst>
            <a:outerShdw dist="107763" dir="2700000" algn="ctr" rotWithShape="0">
              <a:srgbClr val="919191"/>
            </a:outerShdw>
          </a:effectLst>
        </p:spPr>
        <p:txBody>
          <a:bodyPr/>
          <a:lstStyle/>
          <a:p>
            <a:pPr>
              <a:defRPr/>
            </a:pPr>
            <a:endParaRPr lang="en-US" dirty="0">
              <a:effectLst>
                <a:outerShdw blurRad="38100" dist="38100" dir="2700000" algn="tl">
                  <a:srgbClr val="000000">
                    <a:alpha val="43137"/>
                  </a:srgbClr>
                </a:outerShdw>
              </a:effectLst>
            </a:endParaRPr>
          </a:p>
        </p:txBody>
      </p:sp>
      <p:grpSp>
        <p:nvGrpSpPr>
          <p:cNvPr id="2" name="Group 6"/>
          <p:cNvGrpSpPr>
            <a:grpSpLocks/>
          </p:cNvGrpSpPr>
          <p:nvPr/>
        </p:nvGrpSpPr>
        <p:grpSpPr bwMode="auto">
          <a:xfrm>
            <a:off x="1736725" y="1417638"/>
            <a:ext cx="617538" cy="533400"/>
            <a:chOff x="2103" y="970"/>
            <a:chExt cx="389" cy="336"/>
          </a:xfrm>
        </p:grpSpPr>
        <p:sp>
          <p:nvSpPr>
            <p:cNvPr id="548871" name="Freeform 7"/>
            <p:cNvSpPr>
              <a:spLocks/>
            </p:cNvSpPr>
            <p:nvPr/>
          </p:nvSpPr>
          <p:spPr bwMode="auto">
            <a:xfrm>
              <a:off x="2103" y="970"/>
              <a:ext cx="389" cy="336"/>
            </a:xfrm>
            <a:custGeom>
              <a:avLst/>
              <a:gdLst/>
              <a:ahLst/>
              <a:cxnLst>
                <a:cxn ang="0">
                  <a:pos x="388" y="167"/>
                </a:cxn>
                <a:cxn ang="0">
                  <a:pos x="194" y="0"/>
                </a:cxn>
                <a:cxn ang="0">
                  <a:pos x="0" y="167"/>
                </a:cxn>
                <a:cxn ang="0">
                  <a:pos x="194" y="335"/>
                </a:cxn>
                <a:cxn ang="0">
                  <a:pos x="388" y="167"/>
                </a:cxn>
              </a:cxnLst>
              <a:rect l="0" t="0" r="r" b="b"/>
              <a:pathLst>
                <a:path w="389" h="336">
                  <a:moveTo>
                    <a:pt x="388" y="167"/>
                  </a:moveTo>
                  <a:lnTo>
                    <a:pt x="194" y="0"/>
                  </a:lnTo>
                  <a:lnTo>
                    <a:pt x="0" y="167"/>
                  </a:lnTo>
                  <a:lnTo>
                    <a:pt x="194" y="335"/>
                  </a:lnTo>
                  <a:lnTo>
                    <a:pt x="388" y="167"/>
                  </a:lnTo>
                </a:path>
              </a:pathLst>
            </a:custGeom>
            <a:solidFill>
              <a:srgbClr val="B39A67"/>
            </a:solid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2" name="Freeform 8"/>
            <p:cNvSpPr>
              <a:spLocks/>
            </p:cNvSpPr>
            <p:nvPr/>
          </p:nvSpPr>
          <p:spPr bwMode="auto">
            <a:xfrm>
              <a:off x="2128" y="993"/>
              <a:ext cx="339" cy="289"/>
            </a:xfrm>
            <a:custGeom>
              <a:avLst/>
              <a:gdLst/>
              <a:ahLst/>
              <a:cxnLst>
                <a:cxn ang="0">
                  <a:pos x="338" y="144"/>
                </a:cxn>
                <a:cxn ang="0">
                  <a:pos x="169" y="0"/>
                </a:cxn>
                <a:cxn ang="0">
                  <a:pos x="0" y="144"/>
                </a:cxn>
                <a:cxn ang="0">
                  <a:pos x="169" y="288"/>
                </a:cxn>
                <a:cxn ang="0">
                  <a:pos x="338" y="144"/>
                </a:cxn>
              </a:cxnLst>
              <a:rect l="0" t="0" r="r" b="b"/>
              <a:pathLst>
                <a:path w="339" h="289">
                  <a:moveTo>
                    <a:pt x="338" y="144"/>
                  </a:moveTo>
                  <a:lnTo>
                    <a:pt x="169" y="0"/>
                  </a:lnTo>
                  <a:lnTo>
                    <a:pt x="0" y="144"/>
                  </a:lnTo>
                  <a:lnTo>
                    <a:pt x="169" y="288"/>
                  </a:lnTo>
                  <a:lnTo>
                    <a:pt x="338" y="144"/>
                  </a:lnTo>
                </a:path>
              </a:pathLst>
            </a:custGeom>
            <a:no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3" name="Freeform 9"/>
            <p:cNvSpPr>
              <a:spLocks/>
            </p:cNvSpPr>
            <p:nvPr/>
          </p:nvSpPr>
          <p:spPr bwMode="auto">
            <a:xfrm>
              <a:off x="2103" y="970"/>
              <a:ext cx="389" cy="336"/>
            </a:xfrm>
            <a:custGeom>
              <a:avLst/>
              <a:gdLst/>
              <a:ahLst/>
              <a:cxnLst>
                <a:cxn ang="0">
                  <a:pos x="388" y="167"/>
                </a:cxn>
                <a:cxn ang="0">
                  <a:pos x="194" y="0"/>
                </a:cxn>
                <a:cxn ang="0">
                  <a:pos x="0" y="167"/>
                </a:cxn>
                <a:cxn ang="0">
                  <a:pos x="194" y="335"/>
                </a:cxn>
                <a:cxn ang="0">
                  <a:pos x="388" y="167"/>
                </a:cxn>
              </a:cxnLst>
              <a:rect l="0" t="0" r="r" b="b"/>
              <a:pathLst>
                <a:path w="389" h="336">
                  <a:moveTo>
                    <a:pt x="388" y="167"/>
                  </a:moveTo>
                  <a:lnTo>
                    <a:pt x="194" y="0"/>
                  </a:lnTo>
                  <a:lnTo>
                    <a:pt x="0" y="167"/>
                  </a:lnTo>
                  <a:lnTo>
                    <a:pt x="194" y="335"/>
                  </a:lnTo>
                  <a:lnTo>
                    <a:pt x="388" y="167"/>
                  </a:lnTo>
                </a:path>
              </a:pathLst>
            </a:custGeom>
            <a:solidFill>
              <a:srgbClr val="B39A67"/>
            </a:solid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4" name="Freeform 10"/>
            <p:cNvSpPr>
              <a:spLocks/>
            </p:cNvSpPr>
            <p:nvPr/>
          </p:nvSpPr>
          <p:spPr bwMode="auto">
            <a:xfrm>
              <a:off x="2128" y="993"/>
              <a:ext cx="339" cy="289"/>
            </a:xfrm>
            <a:custGeom>
              <a:avLst/>
              <a:gdLst/>
              <a:ahLst/>
              <a:cxnLst>
                <a:cxn ang="0">
                  <a:pos x="338" y="144"/>
                </a:cxn>
                <a:cxn ang="0">
                  <a:pos x="169" y="0"/>
                </a:cxn>
                <a:cxn ang="0">
                  <a:pos x="0" y="144"/>
                </a:cxn>
                <a:cxn ang="0">
                  <a:pos x="169" y="288"/>
                </a:cxn>
                <a:cxn ang="0">
                  <a:pos x="338" y="144"/>
                </a:cxn>
              </a:cxnLst>
              <a:rect l="0" t="0" r="r" b="b"/>
              <a:pathLst>
                <a:path w="339" h="289">
                  <a:moveTo>
                    <a:pt x="338" y="144"/>
                  </a:moveTo>
                  <a:lnTo>
                    <a:pt x="169" y="0"/>
                  </a:lnTo>
                  <a:lnTo>
                    <a:pt x="0" y="144"/>
                  </a:lnTo>
                  <a:lnTo>
                    <a:pt x="169" y="288"/>
                  </a:lnTo>
                  <a:lnTo>
                    <a:pt x="338" y="144"/>
                  </a:lnTo>
                </a:path>
              </a:pathLst>
            </a:custGeom>
            <a:no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5" name="Freeform 11"/>
            <p:cNvSpPr>
              <a:spLocks/>
            </p:cNvSpPr>
            <p:nvPr/>
          </p:nvSpPr>
          <p:spPr bwMode="auto">
            <a:xfrm>
              <a:off x="2132" y="1081"/>
              <a:ext cx="144" cy="100"/>
            </a:xfrm>
            <a:custGeom>
              <a:avLst/>
              <a:gdLst/>
              <a:ahLst/>
              <a:cxnLst>
                <a:cxn ang="0">
                  <a:pos x="143" y="46"/>
                </a:cxn>
                <a:cxn ang="0">
                  <a:pos x="87" y="46"/>
                </a:cxn>
                <a:cxn ang="0">
                  <a:pos x="91" y="35"/>
                </a:cxn>
                <a:cxn ang="0">
                  <a:pos x="93" y="26"/>
                </a:cxn>
                <a:cxn ang="0">
                  <a:pos x="97" y="19"/>
                </a:cxn>
                <a:cxn ang="0">
                  <a:pos x="91" y="19"/>
                </a:cxn>
                <a:cxn ang="0">
                  <a:pos x="85" y="21"/>
                </a:cxn>
                <a:cxn ang="0">
                  <a:pos x="80" y="23"/>
                </a:cxn>
                <a:cxn ang="0">
                  <a:pos x="77" y="14"/>
                </a:cxn>
                <a:cxn ang="0">
                  <a:pos x="71" y="5"/>
                </a:cxn>
                <a:cxn ang="0">
                  <a:pos x="63" y="0"/>
                </a:cxn>
                <a:cxn ang="0">
                  <a:pos x="52" y="8"/>
                </a:cxn>
                <a:cxn ang="0">
                  <a:pos x="45" y="17"/>
                </a:cxn>
                <a:cxn ang="0">
                  <a:pos x="44" y="23"/>
                </a:cxn>
                <a:cxn ang="0">
                  <a:pos x="43" y="32"/>
                </a:cxn>
                <a:cxn ang="0">
                  <a:pos x="36" y="31"/>
                </a:cxn>
                <a:cxn ang="0">
                  <a:pos x="31" y="32"/>
                </a:cxn>
                <a:cxn ang="0">
                  <a:pos x="16" y="37"/>
                </a:cxn>
                <a:cxn ang="0">
                  <a:pos x="7" y="44"/>
                </a:cxn>
                <a:cxn ang="0">
                  <a:pos x="0" y="50"/>
                </a:cxn>
                <a:cxn ang="0">
                  <a:pos x="7" y="56"/>
                </a:cxn>
                <a:cxn ang="0">
                  <a:pos x="16" y="63"/>
                </a:cxn>
                <a:cxn ang="0">
                  <a:pos x="31" y="68"/>
                </a:cxn>
                <a:cxn ang="0">
                  <a:pos x="43" y="68"/>
                </a:cxn>
                <a:cxn ang="0">
                  <a:pos x="45" y="82"/>
                </a:cxn>
                <a:cxn ang="0">
                  <a:pos x="52" y="91"/>
                </a:cxn>
                <a:cxn ang="0">
                  <a:pos x="63" y="99"/>
                </a:cxn>
                <a:cxn ang="0">
                  <a:pos x="71" y="92"/>
                </a:cxn>
                <a:cxn ang="0">
                  <a:pos x="77" y="86"/>
                </a:cxn>
                <a:cxn ang="0">
                  <a:pos x="80" y="77"/>
                </a:cxn>
                <a:cxn ang="0">
                  <a:pos x="91" y="79"/>
                </a:cxn>
                <a:cxn ang="0">
                  <a:pos x="97" y="81"/>
                </a:cxn>
                <a:cxn ang="0">
                  <a:pos x="91" y="65"/>
                </a:cxn>
                <a:cxn ang="0">
                  <a:pos x="87" y="54"/>
                </a:cxn>
                <a:cxn ang="0">
                  <a:pos x="143" y="54"/>
                </a:cxn>
                <a:cxn ang="0">
                  <a:pos x="143" y="46"/>
                </a:cxn>
              </a:cxnLst>
              <a:rect l="0" t="0" r="r" b="b"/>
              <a:pathLst>
                <a:path w="144" h="100">
                  <a:moveTo>
                    <a:pt x="143" y="46"/>
                  </a:moveTo>
                  <a:lnTo>
                    <a:pt x="87" y="46"/>
                  </a:lnTo>
                  <a:lnTo>
                    <a:pt x="91" y="35"/>
                  </a:lnTo>
                  <a:lnTo>
                    <a:pt x="93" y="26"/>
                  </a:lnTo>
                  <a:lnTo>
                    <a:pt x="97" y="19"/>
                  </a:lnTo>
                  <a:lnTo>
                    <a:pt x="91" y="19"/>
                  </a:lnTo>
                  <a:lnTo>
                    <a:pt x="85" y="21"/>
                  </a:lnTo>
                  <a:lnTo>
                    <a:pt x="80" y="23"/>
                  </a:lnTo>
                  <a:lnTo>
                    <a:pt x="77" y="14"/>
                  </a:lnTo>
                  <a:lnTo>
                    <a:pt x="71" y="5"/>
                  </a:lnTo>
                  <a:lnTo>
                    <a:pt x="63" y="0"/>
                  </a:lnTo>
                  <a:lnTo>
                    <a:pt x="52" y="8"/>
                  </a:lnTo>
                  <a:lnTo>
                    <a:pt x="45" y="17"/>
                  </a:lnTo>
                  <a:lnTo>
                    <a:pt x="44" y="23"/>
                  </a:lnTo>
                  <a:lnTo>
                    <a:pt x="43" y="32"/>
                  </a:lnTo>
                  <a:lnTo>
                    <a:pt x="36" y="31"/>
                  </a:lnTo>
                  <a:lnTo>
                    <a:pt x="31" y="32"/>
                  </a:lnTo>
                  <a:lnTo>
                    <a:pt x="16" y="37"/>
                  </a:lnTo>
                  <a:lnTo>
                    <a:pt x="7" y="44"/>
                  </a:lnTo>
                  <a:lnTo>
                    <a:pt x="0" y="50"/>
                  </a:lnTo>
                  <a:lnTo>
                    <a:pt x="7" y="56"/>
                  </a:lnTo>
                  <a:lnTo>
                    <a:pt x="16" y="63"/>
                  </a:lnTo>
                  <a:lnTo>
                    <a:pt x="31" y="68"/>
                  </a:lnTo>
                  <a:lnTo>
                    <a:pt x="43" y="68"/>
                  </a:lnTo>
                  <a:lnTo>
                    <a:pt x="45" y="82"/>
                  </a:lnTo>
                  <a:lnTo>
                    <a:pt x="52" y="91"/>
                  </a:lnTo>
                  <a:lnTo>
                    <a:pt x="63" y="99"/>
                  </a:lnTo>
                  <a:lnTo>
                    <a:pt x="71" y="92"/>
                  </a:lnTo>
                  <a:lnTo>
                    <a:pt x="77" y="86"/>
                  </a:lnTo>
                  <a:lnTo>
                    <a:pt x="80" y="77"/>
                  </a:lnTo>
                  <a:lnTo>
                    <a:pt x="91" y="79"/>
                  </a:lnTo>
                  <a:lnTo>
                    <a:pt x="97" y="81"/>
                  </a:lnTo>
                  <a:lnTo>
                    <a:pt x="91" y="65"/>
                  </a:lnTo>
                  <a:lnTo>
                    <a:pt x="87" y="54"/>
                  </a:lnTo>
                  <a:lnTo>
                    <a:pt x="143" y="54"/>
                  </a:lnTo>
                  <a:lnTo>
                    <a:pt x="143" y="46"/>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6" name="Freeform 12"/>
            <p:cNvSpPr>
              <a:spLocks/>
            </p:cNvSpPr>
            <p:nvPr/>
          </p:nvSpPr>
          <p:spPr bwMode="auto">
            <a:xfrm>
              <a:off x="2132" y="1081"/>
              <a:ext cx="144" cy="100"/>
            </a:xfrm>
            <a:custGeom>
              <a:avLst/>
              <a:gdLst/>
              <a:ahLst/>
              <a:cxnLst>
                <a:cxn ang="0">
                  <a:pos x="143" y="46"/>
                </a:cxn>
                <a:cxn ang="0">
                  <a:pos x="87" y="46"/>
                </a:cxn>
                <a:cxn ang="0">
                  <a:pos x="91" y="35"/>
                </a:cxn>
                <a:cxn ang="0">
                  <a:pos x="93" y="26"/>
                </a:cxn>
                <a:cxn ang="0">
                  <a:pos x="97" y="19"/>
                </a:cxn>
                <a:cxn ang="0">
                  <a:pos x="91" y="19"/>
                </a:cxn>
                <a:cxn ang="0">
                  <a:pos x="85" y="21"/>
                </a:cxn>
                <a:cxn ang="0">
                  <a:pos x="80" y="23"/>
                </a:cxn>
                <a:cxn ang="0">
                  <a:pos x="77" y="14"/>
                </a:cxn>
                <a:cxn ang="0">
                  <a:pos x="71" y="5"/>
                </a:cxn>
                <a:cxn ang="0">
                  <a:pos x="63" y="0"/>
                </a:cxn>
                <a:cxn ang="0">
                  <a:pos x="52" y="8"/>
                </a:cxn>
                <a:cxn ang="0">
                  <a:pos x="45" y="17"/>
                </a:cxn>
                <a:cxn ang="0">
                  <a:pos x="44" y="23"/>
                </a:cxn>
                <a:cxn ang="0">
                  <a:pos x="43" y="32"/>
                </a:cxn>
                <a:cxn ang="0">
                  <a:pos x="36" y="31"/>
                </a:cxn>
                <a:cxn ang="0">
                  <a:pos x="31" y="32"/>
                </a:cxn>
                <a:cxn ang="0">
                  <a:pos x="16" y="37"/>
                </a:cxn>
                <a:cxn ang="0">
                  <a:pos x="7" y="44"/>
                </a:cxn>
                <a:cxn ang="0">
                  <a:pos x="0" y="50"/>
                </a:cxn>
                <a:cxn ang="0">
                  <a:pos x="7" y="56"/>
                </a:cxn>
                <a:cxn ang="0">
                  <a:pos x="16" y="63"/>
                </a:cxn>
                <a:cxn ang="0">
                  <a:pos x="31" y="68"/>
                </a:cxn>
                <a:cxn ang="0">
                  <a:pos x="43" y="68"/>
                </a:cxn>
                <a:cxn ang="0">
                  <a:pos x="45" y="82"/>
                </a:cxn>
                <a:cxn ang="0">
                  <a:pos x="52" y="91"/>
                </a:cxn>
                <a:cxn ang="0">
                  <a:pos x="63" y="99"/>
                </a:cxn>
                <a:cxn ang="0">
                  <a:pos x="71" y="92"/>
                </a:cxn>
                <a:cxn ang="0">
                  <a:pos x="77" y="86"/>
                </a:cxn>
                <a:cxn ang="0">
                  <a:pos x="80" y="77"/>
                </a:cxn>
                <a:cxn ang="0">
                  <a:pos x="91" y="79"/>
                </a:cxn>
                <a:cxn ang="0">
                  <a:pos x="97" y="81"/>
                </a:cxn>
                <a:cxn ang="0">
                  <a:pos x="91" y="65"/>
                </a:cxn>
                <a:cxn ang="0">
                  <a:pos x="87" y="54"/>
                </a:cxn>
                <a:cxn ang="0">
                  <a:pos x="143" y="54"/>
                </a:cxn>
              </a:cxnLst>
              <a:rect l="0" t="0" r="r" b="b"/>
              <a:pathLst>
                <a:path w="144" h="100">
                  <a:moveTo>
                    <a:pt x="143" y="46"/>
                  </a:moveTo>
                  <a:lnTo>
                    <a:pt x="87" y="46"/>
                  </a:lnTo>
                  <a:lnTo>
                    <a:pt x="91" y="35"/>
                  </a:lnTo>
                  <a:lnTo>
                    <a:pt x="93" y="26"/>
                  </a:lnTo>
                  <a:lnTo>
                    <a:pt x="97" y="19"/>
                  </a:lnTo>
                  <a:lnTo>
                    <a:pt x="91" y="19"/>
                  </a:lnTo>
                  <a:lnTo>
                    <a:pt x="85" y="21"/>
                  </a:lnTo>
                  <a:lnTo>
                    <a:pt x="80" y="23"/>
                  </a:lnTo>
                  <a:lnTo>
                    <a:pt x="77" y="14"/>
                  </a:lnTo>
                  <a:lnTo>
                    <a:pt x="71" y="5"/>
                  </a:lnTo>
                  <a:lnTo>
                    <a:pt x="63" y="0"/>
                  </a:lnTo>
                  <a:lnTo>
                    <a:pt x="52" y="8"/>
                  </a:lnTo>
                  <a:lnTo>
                    <a:pt x="45" y="17"/>
                  </a:lnTo>
                  <a:lnTo>
                    <a:pt x="44" y="23"/>
                  </a:lnTo>
                  <a:lnTo>
                    <a:pt x="43" y="32"/>
                  </a:lnTo>
                  <a:lnTo>
                    <a:pt x="36" y="31"/>
                  </a:lnTo>
                  <a:lnTo>
                    <a:pt x="31" y="32"/>
                  </a:lnTo>
                  <a:lnTo>
                    <a:pt x="16" y="37"/>
                  </a:lnTo>
                  <a:lnTo>
                    <a:pt x="7" y="44"/>
                  </a:lnTo>
                  <a:lnTo>
                    <a:pt x="0" y="50"/>
                  </a:lnTo>
                  <a:lnTo>
                    <a:pt x="7" y="56"/>
                  </a:lnTo>
                  <a:lnTo>
                    <a:pt x="16" y="63"/>
                  </a:lnTo>
                  <a:lnTo>
                    <a:pt x="31" y="68"/>
                  </a:lnTo>
                  <a:lnTo>
                    <a:pt x="43" y="68"/>
                  </a:lnTo>
                  <a:lnTo>
                    <a:pt x="45" y="82"/>
                  </a:lnTo>
                  <a:lnTo>
                    <a:pt x="52" y="91"/>
                  </a:lnTo>
                  <a:lnTo>
                    <a:pt x="63" y="99"/>
                  </a:lnTo>
                  <a:lnTo>
                    <a:pt x="71" y="92"/>
                  </a:lnTo>
                  <a:lnTo>
                    <a:pt x="77" y="86"/>
                  </a:lnTo>
                  <a:lnTo>
                    <a:pt x="80" y="77"/>
                  </a:lnTo>
                  <a:lnTo>
                    <a:pt x="91" y="79"/>
                  </a:lnTo>
                  <a:lnTo>
                    <a:pt x="97" y="81"/>
                  </a:lnTo>
                  <a:lnTo>
                    <a:pt x="91" y="65"/>
                  </a:lnTo>
                  <a:lnTo>
                    <a:pt x="87" y="54"/>
                  </a:lnTo>
                  <a:lnTo>
                    <a:pt x="143" y="54"/>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7" name="Freeform 13"/>
            <p:cNvSpPr>
              <a:spLocks/>
            </p:cNvSpPr>
            <p:nvPr/>
          </p:nvSpPr>
          <p:spPr bwMode="auto">
            <a:xfrm>
              <a:off x="2266" y="1112"/>
              <a:ext cx="55" cy="42"/>
            </a:xfrm>
            <a:custGeom>
              <a:avLst/>
              <a:gdLst/>
              <a:ahLst/>
              <a:cxnLst>
                <a:cxn ang="0">
                  <a:pos x="27" y="41"/>
                </a:cxn>
                <a:cxn ang="0">
                  <a:pos x="38" y="39"/>
                </a:cxn>
                <a:cxn ang="0">
                  <a:pos x="46" y="34"/>
                </a:cxn>
                <a:cxn ang="0">
                  <a:pos x="51" y="28"/>
                </a:cxn>
                <a:cxn ang="0">
                  <a:pos x="54" y="20"/>
                </a:cxn>
                <a:cxn ang="0">
                  <a:pos x="51" y="11"/>
                </a:cxn>
                <a:cxn ang="0">
                  <a:pos x="46" y="5"/>
                </a:cxn>
                <a:cxn ang="0">
                  <a:pos x="38" y="1"/>
                </a:cxn>
                <a:cxn ang="0">
                  <a:pos x="27" y="0"/>
                </a:cxn>
                <a:cxn ang="0">
                  <a:pos x="16" y="1"/>
                </a:cxn>
                <a:cxn ang="0">
                  <a:pos x="8" y="5"/>
                </a:cxn>
                <a:cxn ang="0">
                  <a:pos x="3" y="11"/>
                </a:cxn>
                <a:cxn ang="0">
                  <a:pos x="0" y="20"/>
                </a:cxn>
                <a:cxn ang="0">
                  <a:pos x="3" y="28"/>
                </a:cxn>
                <a:cxn ang="0">
                  <a:pos x="8" y="34"/>
                </a:cxn>
                <a:cxn ang="0">
                  <a:pos x="16" y="39"/>
                </a:cxn>
                <a:cxn ang="0">
                  <a:pos x="27" y="41"/>
                </a:cxn>
              </a:cxnLst>
              <a:rect l="0" t="0" r="r" b="b"/>
              <a:pathLst>
                <a:path w="55" h="42">
                  <a:moveTo>
                    <a:pt x="27" y="41"/>
                  </a:moveTo>
                  <a:lnTo>
                    <a:pt x="38" y="39"/>
                  </a:lnTo>
                  <a:lnTo>
                    <a:pt x="46" y="34"/>
                  </a:lnTo>
                  <a:lnTo>
                    <a:pt x="51" y="28"/>
                  </a:lnTo>
                  <a:lnTo>
                    <a:pt x="54" y="20"/>
                  </a:lnTo>
                  <a:lnTo>
                    <a:pt x="51" y="11"/>
                  </a:lnTo>
                  <a:lnTo>
                    <a:pt x="46" y="5"/>
                  </a:lnTo>
                  <a:lnTo>
                    <a:pt x="38" y="1"/>
                  </a:lnTo>
                  <a:lnTo>
                    <a:pt x="27" y="0"/>
                  </a:lnTo>
                  <a:lnTo>
                    <a:pt x="16" y="1"/>
                  </a:lnTo>
                  <a:lnTo>
                    <a:pt x="8" y="5"/>
                  </a:lnTo>
                  <a:lnTo>
                    <a:pt x="3" y="11"/>
                  </a:lnTo>
                  <a:lnTo>
                    <a:pt x="0" y="20"/>
                  </a:lnTo>
                  <a:lnTo>
                    <a:pt x="3" y="28"/>
                  </a:lnTo>
                  <a:lnTo>
                    <a:pt x="8" y="34"/>
                  </a:lnTo>
                  <a:lnTo>
                    <a:pt x="16" y="39"/>
                  </a:lnTo>
                  <a:lnTo>
                    <a:pt x="27" y="41"/>
                  </a:lnTo>
                </a:path>
              </a:pathLst>
            </a:custGeom>
            <a:solidFill>
              <a:srgbClr val="009900"/>
            </a:solid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8" name="Freeform 14"/>
            <p:cNvSpPr>
              <a:spLocks/>
            </p:cNvSpPr>
            <p:nvPr/>
          </p:nvSpPr>
          <p:spPr bwMode="auto">
            <a:xfrm>
              <a:off x="2281" y="1117"/>
              <a:ext cx="25" cy="25"/>
            </a:xfrm>
            <a:custGeom>
              <a:avLst/>
              <a:gdLst/>
              <a:ahLst/>
              <a:cxnLst>
                <a:cxn ang="0">
                  <a:pos x="12" y="24"/>
                </a:cxn>
                <a:cxn ang="0">
                  <a:pos x="16" y="22"/>
                </a:cxn>
                <a:cxn ang="0">
                  <a:pos x="20" y="21"/>
                </a:cxn>
                <a:cxn ang="0">
                  <a:pos x="22" y="17"/>
                </a:cxn>
                <a:cxn ang="0">
                  <a:pos x="24" y="12"/>
                </a:cxn>
                <a:cxn ang="0">
                  <a:pos x="22" y="9"/>
                </a:cxn>
                <a:cxn ang="0">
                  <a:pos x="20" y="4"/>
                </a:cxn>
                <a:cxn ang="0">
                  <a:pos x="16" y="1"/>
                </a:cxn>
                <a:cxn ang="0">
                  <a:pos x="12" y="0"/>
                </a:cxn>
                <a:cxn ang="0">
                  <a:pos x="8" y="1"/>
                </a:cxn>
                <a:cxn ang="0">
                  <a:pos x="4" y="4"/>
                </a:cxn>
                <a:cxn ang="0">
                  <a:pos x="1" y="9"/>
                </a:cxn>
                <a:cxn ang="0">
                  <a:pos x="0" y="12"/>
                </a:cxn>
                <a:cxn ang="0">
                  <a:pos x="1" y="17"/>
                </a:cxn>
                <a:cxn ang="0">
                  <a:pos x="4" y="21"/>
                </a:cxn>
                <a:cxn ang="0">
                  <a:pos x="12" y="24"/>
                </a:cxn>
              </a:cxnLst>
              <a:rect l="0" t="0" r="r" b="b"/>
              <a:pathLst>
                <a:path w="25" h="25">
                  <a:moveTo>
                    <a:pt x="12" y="24"/>
                  </a:moveTo>
                  <a:lnTo>
                    <a:pt x="16" y="22"/>
                  </a:lnTo>
                  <a:lnTo>
                    <a:pt x="20" y="21"/>
                  </a:lnTo>
                  <a:lnTo>
                    <a:pt x="22" y="17"/>
                  </a:lnTo>
                  <a:lnTo>
                    <a:pt x="24" y="12"/>
                  </a:lnTo>
                  <a:lnTo>
                    <a:pt x="22" y="9"/>
                  </a:lnTo>
                  <a:lnTo>
                    <a:pt x="20" y="4"/>
                  </a:lnTo>
                  <a:lnTo>
                    <a:pt x="16" y="1"/>
                  </a:lnTo>
                  <a:lnTo>
                    <a:pt x="12" y="0"/>
                  </a:lnTo>
                  <a:lnTo>
                    <a:pt x="8" y="1"/>
                  </a:lnTo>
                  <a:lnTo>
                    <a:pt x="4" y="4"/>
                  </a:lnTo>
                  <a:lnTo>
                    <a:pt x="1" y="9"/>
                  </a:lnTo>
                  <a:lnTo>
                    <a:pt x="0" y="12"/>
                  </a:lnTo>
                  <a:lnTo>
                    <a:pt x="1" y="17"/>
                  </a:lnTo>
                  <a:lnTo>
                    <a:pt x="4" y="21"/>
                  </a:lnTo>
                  <a:lnTo>
                    <a:pt x="12" y="24"/>
                  </a:lnTo>
                </a:path>
              </a:pathLst>
            </a:custGeom>
            <a:solidFill>
              <a:srgbClr val="B39A67"/>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79" name="Freeform 15"/>
            <p:cNvSpPr>
              <a:spLocks/>
            </p:cNvSpPr>
            <p:nvPr/>
          </p:nvSpPr>
          <p:spPr bwMode="auto">
            <a:xfrm>
              <a:off x="2234" y="1144"/>
              <a:ext cx="117" cy="128"/>
            </a:xfrm>
            <a:custGeom>
              <a:avLst/>
              <a:gdLst/>
              <a:ahLst/>
              <a:cxnLst>
                <a:cxn ang="0">
                  <a:pos x="53" y="0"/>
                </a:cxn>
                <a:cxn ang="0">
                  <a:pos x="53" y="50"/>
                </a:cxn>
                <a:cxn ang="0">
                  <a:pos x="40" y="46"/>
                </a:cxn>
                <a:cxn ang="0">
                  <a:pos x="23" y="41"/>
                </a:cxn>
                <a:cxn ang="0">
                  <a:pos x="23" y="47"/>
                </a:cxn>
                <a:cxn ang="0">
                  <a:pos x="27" y="55"/>
                </a:cxn>
                <a:cxn ang="0">
                  <a:pos x="16" y="59"/>
                </a:cxn>
                <a:cxn ang="0">
                  <a:pos x="8" y="64"/>
                </a:cxn>
                <a:cxn ang="0">
                  <a:pos x="0" y="72"/>
                </a:cxn>
                <a:cxn ang="0">
                  <a:pos x="9" y="79"/>
                </a:cxn>
                <a:cxn ang="0">
                  <a:pos x="21" y="86"/>
                </a:cxn>
                <a:cxn ang="0">
                  <a:pos x="37" y="90"/>
                </a:cxn>
                <a:cxn ang="0">
                  <a:pos x="37" y="99"/>
                </a:cxn>
                <a:cxn ang="0">
                  <a:pos x="43" y="111"/>
                </a:cxn>
                <a:cxn ang="0">
                  <a:pos x="51" y="122"/>
                </a:cxn>
                <a:cxn ang="0">
                  <a:pos x="58" y="127"/>
                </a:cxn>
                <a:cxn ang="0">
                  <a:pos x="66" y="122"/>
                </a:cxn>
                <a:cxn ang="0">
                  <a:pos x="74" y="111"/>
                </a:cxn>
                <a:cxn ang="0">
                  <a:pos x="80" y="99"/>
                </a:cxn>
                <a:cxn ang="0">
                  <a:pos x="81" y="90"/>
                </a:cxn>
                <a:cxn ang="0">
                  <a:pos x="96" y="86"/>
                </a:cxn>
                <a:cxn ang="0">
                  <a:pos x="108" y="79"/>
                </a:cxn>
                <a:cxn ang="0">
                  <a:pos x="116" y="72"/>
                </a:cxn>
                <a:cxn ang="0">
                  <a:pos x="109" y="64"/>
                </a:cxn>
                <a:cxn ang="0">
                  <a:pos x="101" y="59"/>
                </a:cxn>
                <a:cxn ang="0">
                  <a:pos x="92" y="55"/>
                </a:cxn>
                <a:cxn ang="0">
                  <a:pos x="93" y="47"/>
                </a:cxn>
                <a:cxn ang="0">
                  <a:pos x="94" y="41"/>
                </a:cxn>
                <a:cxn ang="0">
                  <a:pos x="77" y="46"/>
                </a:cxn>
                <a:cxn ang="0">
                  <a:pos x="62" y="50"/>
                </a:cxn>
                <a:cxn ang="0">
                  <a:pos x="62" y="0"/>
                </a:cxn>
                <a:cxn ang="0">
                  <a:pos x="53" y="0"/>
                </a:cxn>
              </a:cxnLst>
              <a:rect l="0" t="0" r="r" b="b"/>
              <a:pathLst>
                <a:path w="117" h="128">
                  <a:moveTo>
                    <a:pt x="53" y="0"/>
                  </a:moveTo>
                  <a:lnTo>
                    <a:pt x="53" y="50"/>
                  </a:lnTo>
                  <a:lnTo>
                    <a:pt x="40" y="46"/>
                  </a:lnTo>
                  <a:lnTo>
                    <a:pt x="23" y="41"/>
                  </a:lnTo>
                  <a:lnTo>
                    <a:pt x="23" y="47"/>
                  </a:lnTo>
                  <a:lnTo>
                    <a:pt x="27" y="55"/>
                  </a:lnTo>
                  <a:lnTo>
                    <a:pt x="16" y="59"/>
                  </a:lnTo>
                  <a:lnTo>
                    <a:pt x="8" y="64"/>
                  </a:lnTo>
                  <a:lnTo>
                    <a:pt x="0" y="72"/>
                  </a:lnTo>
                  <a:lnTo>
                    <a:pt x="9" y="79"/>
                  </a:lnTo>
                  <a:lnTo>
                    <a:pt x="21" y="86"/>
                  </a:lnTo>
                  <a:lnTo>
                    <a:pt x="37" y="90"/>
                  </a:lnTo>
                  <a:lnTo>
                    <a:pt x="37" y="99"/>
                  </a:lnTo>
                  <a:lnTo>
                    <a:pt x="43" y="111"/>
                  </a:lnTo>
                  <a:lnTo>
                    <a:pt x="51" y="122"/>
                  </a:lnTo>
                  <a:lnTo>
                    <a:pt x="58" y="127"/>
                  </a:lnTo>
                  <a:lnTo>
                    <a:pt x="66" y="122"/>
                  </a:lnTo>
                  <a:lnTo>
                    <a:pt x="74" y="111"/>
                  </a:lnTo>
                  <a:lnTo>
                    <a:pt x="80" y="99"/>
                  </a:lnTo>
                  <a:lnTo>
                    <a:pt x="81" y="90"/>
                  </a:lnTo>
                  <a:lnTo>
                    <a:pt x="96" y="86"/>
                  </a:lnTo>
                  <a:lnTo>
                    <a:pt x="108" y="79"/>
                  </a:lnTo>
                  <a:lnTo>
                    <a:pt x="116" y="72"/>
                  </a:lnTo>
                  <a:lnTo>
                    <a:pt x="109" y="64"/>
                  </a:lnTo>
                  <a:lnTo>
                    <a:pt x="101" y="59"/>
                  </a:lnTo>
                  <a:lnTo>
                    <a:pt x="92" y="55"/>
                  </a:lnTo>
                  <a:lnTo>
                    <a:pt x="93" y="47"/>
                  </a:lnTo>
                  <a:lnTo>
                    <a:pt x="94" y="41"/>
                  </a:lnTo>
                  <a:lnTo>
                    <a:pt x="77" y="46"/>
                  </a:lnTo>
                  <a:lnTo>
                    <a:pt x="62" y="50"/>
                  </a:lnTo>
                  <a:lnTo>
                    <a:pt x="62" y="0"/>
                  </a:lnTo>
                  <a:lnTo>
                    <a:pt x="53" y="0"/>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80" name="Freeform 16"/>
            <p:cNvSpPr>
              <a:spLocks/>
            </p:cNvSpPr>
            <p:nvPr/>
          </p:nvSpPr>
          <p:spPr bwMode="auto">
            <a:xfrm>
              <a:off x="2234" y="1144"/>
              <a:ext cx="117" cy="128"/>
            </a:xfrm>
            <a:custGeom>
              <a:avLst/>
              <a:gdLst/>
              <a:ahLst/>
              <a:cxnLst>
                <a:cxn ang="0">
                  <a:pos x="53" y="0"/>
                </a:cxn>
                <a:cxn ang="0">
                  <a:pos x="53" y="50"/>
                </a:cxn>
                <a:cxn ang="0">
                  <a:pos x="40" y="46"/>
                </a:cxn>
                <a:cxn ang="0">
                  <a:pos x="23" y="41"/>
                </a:cxn>
                <a:cxn ang="0">
                  <a:pos x="23" y="47"/>
                </a:cxn>
                <a:cxn ang="0">
                  <a:pos x="27" y="55"/>
                </a:cxn>
                <a:cxn ang="0">
                  <a:pos x="16" y="59"/>
                </a:cxn>
                <a:cxn ang="0">
                  <a:pos x="8" y="64"/>
                </a:cxn>
                <a:cxn ang="0">
                  <a:pos x="0" y="72"/>
                </a:cxn>
                <a:cxn ang="0">
                  <a:pos x="9" y="79"/>
                </a:cxn>
                <a:cxn ang="0">
                  <a:pos x="21" y="86"/>
                </a:cxn>
                <a:cxn ang="0">
                  <a:pos x="37" y="90"/>
                </a:cxn>
                <a:cxn ang="0">
                  <a:pos x="37" y="99"/>
                </a:cxn>
                <a:cxn ang="0">
                  <a:pos x="43" y="111"/>
                </a:cxn>
                <a:cxn ang="0">
                  <a:pos x="51" y="122"/>
                </a:cxn>
                <a:cxn ang="0">
                  <a:pos x="58" y="127"/>
                </a:cxn>
                <a:cxn ang="0">
                  <a:pos x="66" y="122"/>
                </a:cxn>
                <a:cxn ang="0">
                  <a:pos x="74" y="111"/>
                </a:cxn>
                <a:cxn ang="0">
                  <a:pos x="80" y="99"/>
                </a:cxn>
                <a:cxn ang="0">
                  <a:pos x="81" y="90"/>
                </a:cxn>
                <a:cxn ang="0">
                  <a:pos x="96" y="86"/>
                </a:cxn>
                <a:cxn ang="0">
                  <a:pos x="108" y="79"/>
                </a:cxn>
                <a:cxn ang="0">
                  <a:pos x="116" y="72"/>
                </a:cxn>
                <a:cxn ang="0">
                  <a:pos x="109" y="64"/>
                </a:cxn>
                <a:cxn ang="0">
                  <a:pos x="101" y="59"/>
                </a:cxn>
                <a:cxn ang="0">
                  <a:pos x="92" y="55"/>
                </a:cxn>
                <a:cxn ang="0">
                  <a:pos x="93" y="47"/>
                </a:cxn>
                <a:cxn ang="0">
                  <a:pos x="94" y="41"/>
                </a:cxn>
                <a:cxn ang="0">
                  <a:pos x="77" y="46"/>
                </a:cxn>
                <a:cxn ang="0">
                  <a:pos x="62" y="50"/>
                </a:cxn>
                <a:cxn ang="0">
                  <a:pos x="62" y="0"/>
                </a:cxn>
              </a:cxnLst>
              <a:rect l="0" t="0" r="r" b="b"/>
              <a:pathLst>
                <a:path w="117" h="128">
                  <a:moveTo>
                    <a:pt x="53" y="0"/>
                  </a:moveTo>
                  <a:lnTo>
                    <a:pt x="53" y="50"/>
                  </a:lnTo>
                  <a:lnTo>
                    <a:pt x="40" y="46"/>
                  </a:lnTo>
                  <a:lnTo>
                    <a:pt x="23" y="41"/>
                  </a:lnTo>
                  <a:lnTo>
                    <a:pt x="23" y="47"/>
                  </a:lnTo>
                  <a:lnTo>
                    <a:pt x="27" y="55"/>
                  </a:lnTo>
                  <a:lnTo>
                    <a:pt x="16" y="59"/>
                  </a:lnTo>
                  <a:lnTo>
                    <a:pt x="8" y="64"/>
                  </a:lnTo>
                  <a:lnTo>
                    <a:pt x="0" y="72"/>
                  </a:lnTo>
                  <a:lnTo>
                    <a:pt x="9" y="79"/>
                  </a:lnTo>
                  <a:lnTo>
                    <a:pt x="21" y="86"/>
                  </a:lnTo>
                  <a:lnTo>
                    <a:pt x="37" y="90"/>
                  </a:lnTo>
                  <a:lnTo>
                    <a:pt x="37" y="99"/>
                  </a:lnTo>
                  <a:lnTo>
                    <a:pt x="43" y="111"/>
                  </a:lnTo>
                  <a:lnTo>
                    <a:pt x="51" y="122"/>
                  </a:lnTo>
                  <a:lnTo>
                    <a:pt x="58" y="127"/>
                  </a:lnTo>
                  <a:lnTo>
                    <a:pt x="66" y="122"/>
                  </a:lnTo>
                  <a:lnTo>
                    <a:pt x="74" y="111"/>
                  </a:lnTo>
                  <a:lnTo>
                    <a:pt x="80" y="99"/>
                  </a:lnTo>
                  <a:lnTo>
                    <a:pt x="81" y="90"/>
                  </a:lnTo>
                  <a:lnTo>
                    <a:pt x="96" y="86"/>
                  </a:lnTo>
                  <a:lnTo>
                    <a:pt x="108" y="79"/>
                  </a:lnTo>
                  <a:lnTo>
                    <a:pt x="116" y="72"/>
                  </a:lnTo>
                  <a:lnTo>
                    <a:pt x="109" y="64"/>
                  </a:lnTo>
                  <a:lnTo>
                    <a:pt x="101" y="59"/>
                  </a:lnTo>
                  <a:lnTo>
                    <a:pt x="92" y="55"/>
                  </a:lnTo>
                  <a:lnTo>
                    <a:pt x="93" y="47"/>
                  </a:lnTo>
                  <a:lnTo>
                    <a:pt x="94" y="41"/>
                  </a:lnTo>
                  <a:lnTo>
                    <a:pt x="77" y="46"/>
                  </a:lnTo>
                  <a:lnTo>
                    <a:pt x="62" y="50"/>
                  </a:lnTo>
                  <a:lnTo>
                    <a:pt x="62" y="0"/>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81" name="Freeform 17"/>
            <p:cNvSpPr>
              <a:spLocks/>
            </p:cNvSpPr>
            <p:nvPr/>
          </p:nvSpPr>
          <p:spPr bwMode="auto">
            <a:xfrm>
              <a:off x="2307" y="1085"/>
              <a:ext cx="149" cy="96"/>
            </a:xfrm>
            <a:custGeom>
              <a:avLst/>
              <a:gdLst/>
              <a:ahLst/>
              <a:cxnLst>
                <a:cxn ang="0">
                  <a:pos x="0" y="51"/>
                </a:cxn>
                <a:cxn ang="0">
                  <a:pos x="57" y="51"/>
                </a:cxn>
                <a:cxn ang="0">
                  <a:pos x="53" y="61"/>
                </a:cxn>
                <a:cxn ang="0">
                  <a:pos x="52" y="70"/>
                </a:cxn>
                <a:cxn ang="0">
                  <a:pos x="47" y="77"/>
                </a:cxn>
                <a:cxn ang="0">
                  <a:pos x="55" y="76"/>
                </a:cxn>
                <a:cxn ang="0">
                  <a:pos x="64" y="73"/>
                </a:cxn>
                <a:cxn ang="0">
                  <a:pos x="68" y="82"/>
                </a:cxn>
                <a:cxn ang="0">
                  <a:pos x="74" y="90"/>
                </a:cxn>
                <a:cxn ang="0">
                  <a:pos x="84" y="95"/>
                </a:cxn>
                <a:cxn ang="0">
                  <a:pos x="94" y="88"/>
                </a:cxn>
                <a:cxn ang="0">
                  <a:pos x="101" y="78"/>
                </a:cxn>
                <a:cxn ang="0">
                  <a:pos x="104" y="64"/>
                </a:cxn>
                <a:cxn ang="0">
                  <a:pos x="116" y="64"/>
                </a:cxn>
                <a:cxn ang="0">
                  <a:pos x="130" y="59"/>
                </a:cxn>
                <a:cxn ang="0">
                  <a:pos x="141" y="54"/>
                </a:cxn>
                <a:cxn ang="0">
                  <a:pos x="148" y="47"/>
                </a:cxn>
                <a:cxn ang="0">
                  <a:pos x="141" y="41"/>
                </a:cxn>
                <a:cxn ang="0">
                  <a:pos x="130" y="35"/>
                </a:cxn>
                <a:cxn ang="0">
                  <a:pos x="116" y="31"/>
                </a:cxn>
                <a:cxn ang="0">
                  <a:pos x="104" y="29"/>
                </a:cxn>
                <a:cxn ang="0">
                  <a:pos x="101" y="17"/>
                </a:cxn>
                <a:cxn ang="0">
                  <a:pos x="94" y="6"/>
                </a:cxn>
                <a:cxn ang="0">
                  <a:pos x="86" y="1"/>
                </a:cxn>
                <a:cxn ang="0">
                  <a:pos x="84" y="0"/>
                </a:cxn>
                <a:cxn ang="0">
                  <a:pos x="74" y="5"/>
                </a:cxn>
                <a:cxn ang="0">
                  <a:pos x="68" y="12"/>
                </a:cxn>
                <a:cxn ang="0">
                  <a:pos x="64" y="20"/>
                </a:cxn>
                <a:cxn ang="0">
                  <a:pos x="55" y="18"/>
                </a:cxn>
                <a:cxn ang="0">
                  <a:pos x="47" y="18"/>
                </a:cxn>
                <a:cxn ang="0">
                  <a:pos x="52" y="23"/>
                </a:cxn>
                <a:cxn ang="0">
                  <a:pos x="53" y="32"/>
                </a:cxn>
                <a:cxn ang="0">
                  <a:pos x="57" y="44"/>
                </a:cxn>
                <a:cxn ang="0">
                  <a:pos x="0" y="44"/>
                </a:cxn>
                <a:cxn ang="0">
                  <a:pos x="0" y="51"/>
                </a:cxn>
              </a:cxnLst>
              <a:rect l="0" t="0" r="r" b="b"/>
              <a:pathLst>
                <a:path w="149" h="96">
                  <a:moveTo>
                    <a:pt x="0" y="51"/>
                  </a:moveTo>
                  <a:lnTo>
                    <a:pt x="57" y="51"/>
                  </a:lnTo>
                  <a:lnTo>
                    <a:pt x="53" y="61"/>
                  </a:lnTo>
                  <a:lnTo>
                    <a:pt x="52" y="70"/>
                  </a:lnTo>
                  <a:lnTo>
                    <a:pt x="47" y="77"/>
                  </a:lnTo>
                  <a:lnTo>
                    <a:pt x="55" y="76"/>
                  </a:lnTo>
                  <a:lnTo>
                    <a:pt x="64" y="73"/>
                  </a:lnTo>
                  <a:lnTo>
                    <a:pt x="68" y="82"/>
                  </a:lnTo>
                  <a:lnTo>
                    <a:pt x="74" y="90"/>
                  </a:lnTo>
                  <a:lnTo>
                    <a:pt x="84" y="95"/>
                  </a:lnTo>
                  <a:lnTo>
                    <a:pt x="94" y="88"/>
                  </a:lnTo>
                  <a:lnTo>
                    <a:pt x="101" y="78"/>
                  </a:lnTo>
                  <a:lnTo>
                    <a:pt x="104" y="64"/>
                  </a:lnTo>
                  <a:lnTo>
                    <a:pt x="116" y="64"/>
                  </a:lnTo>
                  <a:lnTo>
                    <a:pt x="130" y="59"/>
                  </a:lnTo>
                  <a:lnTo>
                    <a:pt x="141" y="54"/>
                  </a:lnTo>
                  <a:lnTo>
                    <a:pt x="148" y="47"/>
                  </a:lnTo>
                  <a:lnTo>
                    <a:pt x="141" y="41"/>
                  </a:lnTo>
                  <a:lnTo>
                    <a:pt x="130" y="35"/>
                  </a:lnTo>
                  <a:lnTo>
                    <a:pt x="116" y="31"/>
                  </a:lnTo>
                  <a:lnTo>
                    <a:pt x="104" y="29"/>
                  </a:lnTo>
                  <a:lnTo>
                    <a:pt x="101" y="17"/>
                  </a:lnTo>
                  <a:lnTo>
                    <a:pt x="94" y="6"/>
                  </a:lnTo>
                  <a:lnTo>
                    <a:pt x="86" y="1"/>
                  </a:lnTo>
                  <a:lnTo>
                    <a:pt x="84" y="0"/>
                  </a:lnTo>
                  <a:lnTo>
                    <a:pt x="74" y="5"/>
                  </a:lnTo>
                  <a:lnTo>
                    <a:pt x="68" y="12"/>
                  </a:lnTo>
                  <a:lnTo>
                    <a:pt x="64" y="20"/>
                  </a:lnTo>
                  <a:lnTo>
                    <a:pt x="55" y="18"/>
                  </a:lnTo>
                  <a:lnTo>
                    <a:pt x="47" y="18"/>
                  </a:lnTo>
                  <a:lnTo>
                    <a:pt x="52" y="23"/>
                  </a:lnTo>
                  <a:lnTo>
                    <a:pt x="53" y="32"/>
                  </a:lnTo>
                  <a:lnTo>
                    <a:pt x="57" y="44"/>
                  </a:lnTo>
                  <a:lnTo>
                    <a:pt x="0" y="44"/>
                  </a:lnTo>
                  <a:lnTo>
                    <a:pt x="0" y="51"/>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82" name="Freeform 18"/>
            <p:cNvSpPr>
              <a:spLocks/>
            </p:cNvSpPr>
            <p:nvPr/>
          </p:nvSpPr>
          <p:spPr bwMode="auto">
            <a:xfrm>
              <a:off x="2307" y="1085"/>
              <a:ext cx="149" cy="96"/>
            </a:xfrm>
            <a:custGeom>
              <a:avLst/>
              <a:gdLst/>
              <a:ahLst/>
              <a:cxnLst>
                <a:cxn ang="0">
                  <a:pos x="0" y="51"/>
                </a:cxn>
                <a:cxn ang="0">
                  <a:pos x="57" y="51"/>
                </a:cxn>
                <a:cxn ang="0">
                  <a:pos x="53" y="61"/>
                </a:cxn>
                <a:cxn ang="0">
                  <a:pos x="52" y="70"/>
                </a:cxn>
                <a:cxn ang="0">
                  <a:pos x="47" y="77"/>
                </a:cxn>
                <a:cxn ang="0">
                  <a:pos x="55" y="76"/>
                </a:cxn>
                <a:cxn ang="0">
                  <a:pos x="64" y="73"/>
                </a:cxn>
                <a:cxn ang="0">
                  <a:pos x="68" y="82"/>
                </a:cxn>
                <a:cxn ang="0">
                  <a:pos x="74" y="90"/>
                </a:cxn>
                <a:cxn ang="0">
                  <a:pos x="84" y="95"/>
                </a:cxn>
                <a:cxn ang="0">
                  <a:pos x="94" y="88"/>
                </a:cxn>
                <a:cxn ang="0">
                  <a:pos x="101" y="78"/>
                </a:cxn>
                <a:cxn ang="0">
                  <a:pos x="104" y="64"/>
                </a:cxn>
                <a:cxn ang="0">
                  <a:pos x="116" y="64"/>
                </a:cxn>
                <a:cxn ang="0">
                  <a:pos x="130" y="59"/>
                </a:cxn>
                <a:cxn ang="0">
                  <a:pos x="141" y="54"/>
                </a:cxn>
                <a:cxn ang="0">
                  <a:pos x="148" y="47"/>
                </a:cxn>
                <a:cxn ang="0">
                  <a:pos x="141" y="41"/>
                </a:cxn>
                <a:cxn ang="0">
                  <a:pos x="130" y="35"/>
                </a:cxn>
                <a:cxn ang="0">
                  <a:pos x="116" y="31"/>
                </a:cxn>
                <a:cxn ang="0">
                  <a:pos x="104" y="29"/>
                </a:cxn>
                <a:cxn ang="0">
                  <a:pos x="101" y="17"/>
                </a:cxn>
                <a:cxn ang="0">
                  <a:pos x="94" y="6"/>
                </a:cxn>
                <a:cxn ang="0">
                  <a:pos x="86" y="1"/>
                </a:cxn>
                <a:cxn ang="0">
                  <a:pos x="84" y="0"/>
                </a:cxn>
                <a:cxn ang="0">
                  <a:pos x="74" y="5"/>
                </a:cxn>
                <a:cxn ang="0">
                  <a:pos x="68" y="12"/>
                </a:cxn>
                <a:cxn ang="0">
                  <a:pos x="64" y="20"/>
                </a:cxn>
                <a:cxn ang="0">
                  <a:pos x="55" y="18"/>
                </a:cxn>
                <a:cxn ang="0">
                  <a:pos x="47" y="18"/>
                </a:cxn>
                <a:cxn ang="0">
                  <a:pos x="52" y="23"/>
                </a:cxn>
                <a:cxn ang="0">
                  <a:pos x="53" y="32"/>
                </a:cxn>
                <a:cxn ang="0">
                  <a:pos x="57" y="44"/>
                </a:cxn>
                <a:cxn ang="0">
                  <a:pos x="0" y="44"/>
                </a:cxn>
              </a:cxnLst>
              <a:rect l="0" t="0" r="r" b="b"/>
              <a:pathLst>
                <a:path w="149" h="96">
                  <a:moveTo>
                    <a:pt x="0" y="51"/>
                  </a:moveTo>
                  <a:lnTo>
                    <a:pt x="57" y="51"/>
                  </a:lnTo>
                  <a:lnTo>
                    <a:pt x="53" y="61"/>
                  </a:lnTo>
                  <a:lnTo>
                    <a:pt x="52" y="70"/>
                  </a:lnTo>
                  <a:lnTo>
                    <a:pt x="47" y="77"/>
                  </a:lnTo>
                  <a:lnTo>
                    <a:pt x="55" y="76"/>
                  </a:lnTo>
                  <a:lnTo>
                    <a:pt x="64" y="73"/>
                  </a:lnTo>
                  <a:lnTo>
                    <a:pt x="68" y="82"/>
                  </a:lnTo>
                  <a:lnTo>
                    <a:pt x="74" y="90"/>
                  </a:lnTo>
                  <a:lnTo>
                    <a:pt x="84" y="95"/>
                  </a:lnTo>
                  <a:lnTo>
                    <a:pt x="94" y="88"/>
                  </a:lnTo>
                  <a:lnTo>
                    <a:pt x="101" y="78"/>
                  </a:lnTo>
                  <a:lnTo>
                    <a:pt x="104" y="64"/>
                  </a:lnTo>
                  <a:lnTo>
                    <a:pt x="116" y="64"/>
                  </a:lnTo>
                  <a:lnTo>
                    <a:pt x="130" y="59"/>
                  </a:lnTo>
                  <a:lnTo>
                    <a:pt x="141" y="54"/>
                  </a:lnTo>
                  <a:lnTo>
                    <a:pt x="148" y="47"/>
                  </a:lnTo>
                  <a:lnTo>
                    <a:pt x="141" y="41"/>
                  </a:lnTo>
                  <a:lnTo>
                    <a:pt x="130" y="35"/>
                  </a:lnTo>
                  <a:lnTo>
                    <a:pt x="116" y="31"/>
                  </a:lnTo>
                  <a:lnTo>
                    <a:pt x="104" y="29"/>
                  </a:lnTo>
                  <a:lnTo>
                    <a:pt x="101" y="17"/>
                  </a:lnTo>
                  <a:lnTo>
                    <a:pt x="94" y="6"/>
                  </a:lnTo>
                  <a:lnTo>
                    <a:pt x="86" y="1"/>
                  </a:lnTo>
                  <a:lnTo>
                    <a:pt x="84" y="0"/>
                  </a:lnTo>
                  <a:lnTo>
                    <a:pt x="74" y="5"/>
                  </a:lnTo>
                  <a:lnTo>
                    <a:pt x="68" y="12"/>
                  </a:lnTo>
                  <a:lnTo>
                    <a:pt x="64" y="20"/>
                  </a:lnTo>
                  <a:lnTo>
                    <a:pt x="55" y="18"/>
                  </a:lnTo>
                  <a:lnTo>
                    <a:pt x="47" y="18"/>
                  </a:lnTo>
                  <a:lnTo>
                    <a:pt x="52" y="23"/>
                  </a:lnTo>
                  <a:lnTo>
                    <a:pt x="53" y="32"/>
                  </a:lnTo>
                  <a:lnTo>
                    <a:pt x="57" y="44"/>
                  </a:lnTo>
                  <a:lnTo>
                    <a:pt x="0" y="44"/>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83" name="Freeform 19"/>
            <p:cNvSpPr>
              <a:spLocks/>
            </p:cNvSpPr>
            <p:nvPr/>
          </p:nvSpPr>
          <p:spPr bwMode="auto">
            <a:xfrm>
              <a:off x="2238" y="993"/>
              <a:ext cx="113" cy="125"/>
            </a:xfrm>
            <a:custGeom>
              <a:avLst/>
              <a:gdLst/>
              <a:ahLst/>
              <a:cxnLst>
                <a:cxn ang="0">
                  <a:pos x="58" y="124"/>
                </a:cxn>
                <a:cxn ang="0">
                  <a:pos x="58" y="75"/>
                </a:cxn>
                <a:cxn ang="0">
                  <a:pos x="73" y="79"/>
                </a:cxn>
                <a:cxn ang="0">
                  <a:pos x="84" y="82"/>
                </a:cxn>
                <a:cxn ang="0">
                  <a:pos x="90" y="84"/>
                </a:cxn>
                <a:cxn ang="0">
                  <a:pos x="89" y="78"/>
                </a:cxn>
                <a:cxn ang="0">
                  <a:pos x="88" y="70"/>
                </a:cxn>
                <a:cxn ang="0">
                  <a:pos x="97" y="66"/>
                </a:cxn>
                <a:cxn ang="0">
                  <a:pos x="105" y="62"/>
                </a:cxn>
                <a:cxn ang="0">
                  <a:pos x="112" y="54"/>
                </a:cxn>
                <a:cxn ang="0">
                  <a:pos x="104" y="46"/>
                </a:cxn>
                <a:cxn ang="0">
                  <a:pos x="92" y="40"/>
                </a:cxn>
                <a:cxn ang="0">
                  <a:pos x="77" y="38"/>
                </a:cxn>
                <a:cxn ang="0">
                  <a:pos x="76" y="27"/>
                </a:cxn>
                <a:cxn ang="0">
                  <a:pos x="70" y="15"/>
                </a:cxn>
                <a:cxn ang="0">
                  <a:pos x="62" y="5"/>
                </a:cxn>
                <a:cxn ang="0">
                  <a:pos x="58" y="1"/>
                </a:cxn>
                <a:cxn ang="0">
                  <a:pos x="56" y="0"/>
                </a:cxn>
                <a:cxn ang="0">
                  <a:pos x="48" y="5"/>
                </a:cxn>
                <a:cxn ang="0">
                  <a:pos x="41" y="15"/>
                </a:cxn>
                <a:cxn ang="0">
                  <a:pos x="36" y="27"/>
                </a:cxn>
                <a:cxn ang="0">
                  <a:pos x="35" y="32"/>
                </a:cxn>
                <a:cxn ang="0">
                  <a:pos x="35" y="38"/>
                </a:cxn>
                <a:cxn ang="0">
                  <a:pos x="27" y="38"/>
                </a:cxn>
                <a:cxn ang="0">
                  <a:pos x="20" y="40"/>
                </a:cxn>
                <a:cxn ang="0">
                  <a:pos x="8" y="46"/>
                </a:cxn>
                <a:cxn ang="0">
                  <a:pos x="0" y="54"/>
                </a:cxn>
                <a:cxn ang="0">
                  <a:pos x="7" y="62"/>
                </a:cxn>
                <a:cxn ang="0">
                  <a:pos x="15" y="66"/>
                </a:cxn>
                <a:cxn ang="0">
                  <a:pos x="24" y="70"/>
                </a:cxn>
                <a:cxn ang="0">
                  <a:pos x="23" y="74"/>
                </a:cxn>
                <a:cxn ang="0">
                  <a:pos x="21" y="78"/>
                </a:cxn>
                <a:cxn ang="0">
                  <a:pos x="21" y="84"/>
                </a:cxn>
                <a:cxn ang="0">
                  <a:pos x="28" y="82"/>
                </a:cxn>
                <a:cxn ang="0">
                  <a:pos x="37" y="79"/>
                </a:cxn>
                <a:cxn ang="0">
                  <a:pos x="51" y="75"/>
                </a:cxn>
                <a:cxn ang="0">
                  <a:pos x="51" y="124"/>
                </a:cxn>
                <a:cxn ang="0">
                  <a:pos x="58" y="124"/>
                </a:cxn>
              </a:cxnLst>
              <a:rect l="0" t="0" r="r" b="b"/>
              <a:pathLst>
                <a:path w="113" h="125">
                  <a:moveTo>
                    <a:pt x="58" y="124"/>
                  </a:moveTo>
                  <a:lnTo>
                    <a:pt x="58" y="75"/>
                  </a:lnTo>
                  <a:lnTo>
                    <a:pt x="73" y="79"/>
                  </a:lnTo>
                  <a:lnTo>
                    <a:pt x="84" y="82"/>
                  </a:lnTo>
                  <a:lnTo>
                    <a:pt x="90" y="84"/>
                  </a:lnTo>
                  <a:lnTo>
                    <a:pt x="89" y="78"/>
                  </a:lnTo>
                  <a:lnTo>
                    <a:pt x="88" y="70"/>
                  </a:lnTo>
                  <a:lnTo>
                    <a:pt x="97" y="66"/>
                  </a:lnTo>
                  <a:lnTo>
                    <a:pt x="105" y="62"/>
                  </a:lnTo>
                  <a:lnTo>
                    <a:pt x="112" y="54"/>
                  </a:lnTo>
                  <a:lnTo>
                    <a:pt x="104" y="46"/>
                  </a:lnTo>
                  <a:lnTo>
                    <a:pt x="92" y="40"/>
                  </a:lnTo>
                  <a:lnTo>
                    <a:pt x="77" y="38"/>
                  </a:lnTo>
                  <a:lnTo>
                    <a:pt x="76" y="27"/>
                  </a:lnTo>
                  <a:lnTo>
                    <a:pt x="70" y="15"/>
                  </a:lnTo>
                  <a:lnTo>
                    <a:pt x="62" y="5"/>
                  </a:lnTo>
                  <a:lnTo>
                    <a:pt x="58" y="1"/>
                  </a:lnTo>
                  <a:lnTo>
                    <a:pt x="56" y="0"/>
                  </a:lnTo>
                  <a:lnTo>
                    <a:pt x="48" y="5"/>
                  </a:lnTo>
                  <a:lnTo>
                    <a:pt x="41" y="15"/>
                  </a:lnTo>
                  <a:lnTo>
                    <a:pt x="36" y="27"/>
                  </a:lnTo>
                  <a:lnTo>
                    <a:pt x="35" y="32"/>
                  </a:lnTo>
                  <a:lnTo>
                    <a:pt x="35" y="38"/>
                  </a:lnTo>
                  <a:lnTo>
                    <a:pt x="27" y="38"/>
                  </a:lnTo>
                  <a:lnTo>
                    <a:pt x="20" y="40"/>
                  </a:lnTo>
                  <a:lnTo>
                    <a:pt x="8" y="46"/>
                  </a:lnTo>
                  <a:lnTo>
                    <a:pt x="0" y="54"/>
                  </a:lnTo>
                  <a:lnTo>
                    <a:pt x="7" y="62"/>
                  </a:lnTo>
                  <a:lnTo>
                    <a:pt x="15" y="66"/>
                  </a:lnTo>
                  <a:lnTo>
                    <a:pt x="24" y="70"/>
                  </a:lnTo>
                  <a:lnTo>
                    <a:pt x="23" y="74"/>
                  </a:lnTo>
                  <a:lnTo>
                    <a:pt x="21" y="78"/>
                  </a:lnTo>
                  <a:lnTo>
                    <a:pt x="21" y="84"/>
                  </a:lnTo>
                  <a:lnTo>
                    <a:pt x="28" y="82"/>
                  </a:lnTo>
                  <a:lnTo>
                    <a:pt x="37" y="79"/>
                  </a:lnTo>
                  <a:lnTo>
                    <a:pt x="51" y="75"/>
                  </a:lnTo>
                  <a:lnTo>
                    <a:pt x="51" y="124"/>
                  </a:lnTo>
                  <a:lnTo>
                    <a:pt x="58" y="124"/>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884" name="Freeform 20"/>
            <p:cNvSpPr>
              <a:spLocks/>
            </p:cNvSpPr>
            <p:nvPr/>
          </p:nvSpPr>
          <p:spPr bwMode="auto">
            <a:xfrm>
              <a:off x="2238" y="993"/>
              <a:ext cx="113" cy="125"/>
            </a:xfrm>
            <a:custGeom>
              <a:avLst/>
              <a:gdLst/>
              <a:ahLst/>
              <a:cxnLst>
                <a:cxn ang="0">
                  <a:pos x="58" y="124"/>
                </a:cxn>
                <a:cxn ang="0">
                  <a:pos x="58" y="75"/>
                </a:cxn>
                <a:cxn ang="0">
                  <a:pos x="73" y="79"/>
                </a:cxn>
                <a:cxn ang="0">
                  <a:pos x="84" y="82"/>
                </a:cxn>
                <a:cxn ang="0">
                  <a:pos x="90" y="84"/>
                </a:cxn>
                <a:cxn ang="0">
                  <a:pos x="89" y="78"/>
                </a:cxn>
                <a:cxn ang="0">
                  <a:pos x="88" y="70"/>
                </a:cxn>
                <a:cxn ang="0">
                  <a:pos x="97" y="66"/>
                </a:cxn>
                <a:cxn ang="0">
                  <a:pos x="105" y="62"/>
                </a:cxn>
                <a:cxn ang="0">
                  <a:pos x="112" y="54"/>
                </a:cxn>
                <a:cxn ang="0">
                  <a:pos x="104" y="46"/>
                </a:cxn>
                <a:cxn ang="0">
                  <a:pos x="92" y="40"/>
                </a:cxn>
                <a:cxn ang="0">
                  <a:pos x="77" y="38"/>
                </a:cxn>
                <a:cxn ang="0">
                  <a:pos x="76" y="27"/>
                </a:cxn>
                <a:cxn ang="0">
                  <a:pos x="70" y="15"/>
                </a:cxn>
                <a:cxn ang="0">
                  <a:pos x="62" y="5"/>
                </a:cxn>
                <a:cxn ang="0">
                  <a:pos x="58" y="1"/>
                </a:cxn>
                <a:cxn ang="0">
                  <a:pos x="56" y="0"/>
                </a:cxn>
                <a:cxn ang="0">
                  <a:pos x="48" y="5"/>
                </a:cxn>
                <a:cxn ang="0">
                  <a:pos x="41" y="15"/>
                </a:cxn>
                <a:cxn ang="0">
                  <a:pos x="36" y="27"/>
                </a:cxn>
                <a:cxn ang="0">
                  <a:pos x="35" y="32"/>
                </a:cxn>
                <a:cxn ang="0">
                  <a:pos x="35" y="38"/>
                </a:cxn>
                <a:cxn ang="0">
                  <a:pos x="27" y="38"/>
                </a:cxn>
                <a:cxn ang="0">
                  <a:pos x="20" y="40"/>
                </a:cxn>
                <a:cxn ang="0">
                  <a:pos x="8" y="46"/>
                </a:cxn>
                <a:cxn ang="0">
                  <a:pos x="0" y="54"/>
                </a:cxn>
                <a:cxn ang="0">
                  <a:pos x="7" y="62"/>
                </a:cxn>
                <a:cxn ang="0">
                  <a:pos x="15" y="66"/>
                </a:cxn>
                <a:cxn ang="0">
                  <a:pos x="24" y="70"/>
                </a:cxn>
                <a:cxn ang="0">
                  <a:pos x="23" y="74"/>
                </a:cxn>
                <a:cxn ang="0">
                  <a:pos x="21" y="78"/>
                </a:cxn>
                <a:cxn ang="0">
                  <a:pos x="21" y="84"/>
                </a:cxn>
                <a:cxn ang="0">
                  <a:pos x="28" y="82"/>
                </a:cxn>
                <a:cxn ang="0">
                  <a:pos x="37" y="79"/>
                </a:cxn>
                <a:cxn ang="0">
                  <a:pos x="51" y="75"/>
                </a:cxn>
                <a:cxn ang="0">
                  <a:pos x="51" y="124"/>
                </a:cxn>
              </a:cxnLst>
              <a:rect l="0" t="0" r="r" b="b"/>
              <a:pathLst>
                <a:path w="113" h="125">
                  <a:moveTo>
                    <a:pt x="58" y="124"/>
                  </a:moveTo>
                  <a:lnTo>
                    <a:pt x="58" y="75"/>
                  </a:lnTo>
                  <a:lnTo>
                    <a:pt x="73" y="79"/>
                  </a:lnTo>
                  <a:lnTo>
                    <a:pt x="84" y="82"/>
                  </a:lnTo>
                  <a:lnTo>
                    <a:pt x="90" y="84"/>
                  </a:lnTo>
                  <a:lnTo>
                    <a:pt x="89" y="78"/>
                  </a:lnTo>
                  <a:lnTo>
                    <a:pt x="88" y="70"/>
                  </a:lnTo>
                  <a:lnTo>
                    <a:pt x="97" y="66"/>
                  </a:lnTo>
                  <a:lnTo>
                    <a:pt x="105" y="62"/>
                  </a:lnTo>
                  <a:lnTo>
                    <a:pt x="112" y="54"/>
                  </a:lnTo>
                  <a:lnTo>
                    <a:pt x="104" y="46"/>
                  </a:lnTo>
                  <a:lnTo>
                    <a:pt x="92" y="40"/>
                  </a:lnTo>
                  <a:lnTo>
                    <a:pt x="77" y="38"/>
                  </a:lnTo>
                  <a:lnTo>
                    <a:pt x="76" y="27"/>
                  </a:lnTo>
                  <a:lnTo>
                    <a:pt x="70" y="15"/>
                  </a:lnTo>
                  <a:lnTo>
                    <a:pt x="62" y="5"/>
                  </a:lnTo>
                  <a:lnTo>
                    <a:pt x="58" y="1"/>
                  </a:lnTo>
                  <a:lnTo>
                    <a:pt x="56" y="0"/>
                  </a:lnTo>
                  <a:lnTo>
                    <a:pt x="48" y="5"/>
                  </a:lnTo>
                  <a:lnTo>
                    <a:pt x="41" y="15"/>
                  </a:lnTo>
                  <a:lnTo>
                    <a:pt x="36" y="27"/>
                  </a:lnTo>
                  <a:lnTo>
                    <a:pt x="35" y="32"/>
                  </a:lnTo>
                  <a:lnTo>
                    <a:pt x="35" y="38"/>
                  </a:lnTo>
                  <a:lnTo>
                    <a:pt x="27" y="38"/>
                  </a:lnTo>
                  <a:lnTo>
                    <a:pt x="20" y="40"/>
                  </a:lnTo>
                  <a:lnTo>
                    <a:pt x="8" y="46"/>
                  </a:lnTo>
                  <a:lnTo>
                    <a:pt x="0" y="54"/>
                  </a:lnTo>
                  <a:lnTo>
                    <a:pt x="7" y="62"/>
                  </a:lnTo>
                  <a:lnTo>
                    <a:pt x="15" y="66"/>
                  </a:lnTo>
                  <a:lnTo>
                    <a:pt x="24" y="70"/>
                  </a:lnTo>
                  <a:lnTo>
                    <a:pt x="23" y="74"/>
                  </a:lnTo>
                  <a:lnTo>
                    <a:pt x="21" y="78"/>
                  </a:lnTo>
                  <a:lnTo>
                    <a:pt x="21" y="84"/>
                  </a:lnTo>
                  <a:lnTo>
                    <a:pt x="28" y="82"/>
                  </a:lnTo>
                  <a:lnTo>
                    <a:pt x="37" y="79"/>
                  </a:lnTo>
                  <a:lnTo>
                    <a:pt x="51" y="75"/>
                  </a:lnTo>
                  <a:lnTo>
                    <a:pt x="51" y="124"/>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grpSp>
      <p:pic>
        <p:nvPicPr>
          <p:cNvPr id="1033" name="Picture 22"/>
          <p:cNvPicPr>
            <a:picLocks noChangeArrowheads="1"/>
          </p:cNvPicPr>
          <p:nvPr/>
        </p:nvPicPr>
        <p:blipFill>
          <a:blip r:embed="rId3" cstate="print"/>
          <a:srcRect/>
          <a:stretch>
            <a:fillRect/>
          </a:stretch>
        </p:blipFill>
        <p:spPr bwMode="auto">
          <a:xfrm>
            <a:off x="6264275" y="4846638"/>
            <a:ext cx="517525" cy="500062"/>
          </a:xfrm>
          <a:prstGeom prst="rect">
            <a:avLst/>
          </a:prstGeom>
          <a:noFill/>
          <a:ln w="9525">
            <a:noFill/>
            <a:miter lim="800000"/>
            <a:headEnd/>
            <a:tailEnd/>
          </a:ln>
        </p:spPr>
      </p:pic>
      <p:grpSp>
        <p:nvGrpSpPr>
          <p:cNvPr id="3" name="Group 1650"/>
          <p:cNvGrpSpPr>
            <a:grpSpLocks/>
          </p:cNvGrpSpPr>
          <p:nvPr/>
        </p:nvGrpSpPr>
        <p:grpSpPr bwMode="auto">
          <a:xfrm>
            <a:off x="1866900" y="3657600"/>
            <a:ext cx="1450975" cy="576263"/>
            <a:chOff x="-1878330" y="1691640"/>
            <a:chExt cx="1450975" cy="576263"/>
          </a:xfrm>
        </p:grpSpPr>
        <p:sp>
          <p:nvSpPr>
            <p:cNvPr id="548900" name="Freeform 36"/>
            <p:cNvSpPr>
              <a:spLocks/>
            </p:cNvSpPr>
            <p:nvPr/>
          </p:nvSpPr>
          <p:spPr bwMode="auto">
            <a:xfrm>
              <a:off x="-1779905" y="2126615"/>
              <a:ext cx="6350" cy="6350"/>
            </a:xfrm>
            <a:custGeom>
              <a:avLst/>
              <a:gdLst/>
              <a:ahLst/>
              <a:cxnLst>
                <a:cxn ang="0">
                  <a:pos x="2" y="1"/>
                </a:cxn>
                <a:cxn ang="0">
                  <a:pos x="3" y="2"/>
                </a:cxn>
                <a:cxn ang="0">
                  <a:pos x="2" y="0"/>
                </a:cxn>
                <a:cxn ang="0">
                  <a:pos x="0" y="1"/>
                </a:cxn>
                <a:cxn ang="0">
                  <a:pos x="1" y="2"/>
                </a:cxn>
                <a:cxn ang="0">
                  <a:pos x="1" y="3"/>
                </a:cxn>
                <a:cxn ang="0">
                  <a:pos x="1" y="2"/>
                </a:cxn>
                <a:cxn ang="0">
                  <a:pos x="1" y="3"/>
                </a:cxn>
                <a:cxn ang="0">
                  <a:pos x="1" y="3"/>
                </a:cxn>
                <a:cxn ang="0">
                  <a:pos x="2" y="1"/>
                </a:cxn>
              </a:cxnLst>
              <a:rect l="0" t="0" r="r" b="b"/>
              <a:pathLst>
                <a:path w="4" h="4">
                  <a:moveTo>
                    <a:pt x="2" y="1"/>
                  </a:moveTo>
                  <a:lnTo>
                    <a:pt x="3" y="2"/>
                  </a:lnTo>
                  <a:lnTo>
                    <a:pt x="2" y="0"/>
                  </a:lnTo>
                  <a:lnTo>
                    <a:pt x="0" y="1"/>
                  </a:lnTo>
                  <a:lnTo>
                    <a:pt x="1" y="2"/>
                  </a:lnTo>
                  <a:lnTo>
                    <a:pt x="1" y="3"/>
                  </a:lnTo>
                  <a:lnTo>
                    <a:pt x="1" y="2"/>
                  </a:lnTo>
                  <a:lnTo>
                    <a:pt x="1" y="3"/>
                  </a:lnTo>
                  <a:lnTo>
                    <a:pt x="1" y="3"/>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01" name="Freeform 37"/>
            <p:cNvSpPr>
              <a:spLocks/>
            </p:cNvSpPr>
            <p:nvPr/>
          </p:nvSpPr>
          <p:spPr bwMode="auto">
            <a:xfrm>
              <a:off x="-1778317" y="2128203"/>
              <a:ext cx="7937" cy="6350"/>
            </a:xfrm>
            <a:custGeom>
              <a:avLst/>
              <a:gdLst/>
              <a:ahLst/>
              <a:cxnLst>
                <a:cxn ang="0">
                  <a:pos x="4" y="1"/>
                </a:cxn>
                <a:cxn ang="0">
                  <a:pos x="4" y="1"/>
                </a:cxn>
                <a:cxn ang="0">
                  <a:pos x="1" y="0"/>
                </a:cxn>
                <a:cxn ang="0">
                  <a:pos x="0" y="2"/>
                </a:cxn>
                <a:cxn ang="0">
                  <a:pos x="3" y="3"/>
                </a:cxn>
                <a:cxn ang="0">
                  <a:pos x="3" y="3"/>
                </a:cxn>
                <a:cxn ang="0">
                  <a:pos x="4" y="1"/>
                </a:cxn>
                <a:cxn ang="0">
                  <a:pos x="4" y="1"/>
                </a:cxn>
                <a:cxn ang="0">
                  <a:pos x="4" y="1"/>
                </a:cxn>
              </a:cxnLst>
              <a:rect l="0" t="0" r="r" b="b"/>
              <a:pathLst>
                <a:path w="5" h="4">
                  <a:moveTo>
                    <a:pt x="4" y="1"/>
                  </a:moveTo>
                  <a:lnTo>
                    <a:pt x="4" y="1"/>
                  </a:lnTo>
                  <a:lnTo>
                    <a:pt x="1" y="0"/>
                  </a:lnTo>
                  <a:lnTo>
                    <a:pt x="0" y="2"/>
                  </a:lnTo>
                  <a:lnTo>
                    <a:pt x="3" y="3"/>
                  </a:lnTo>
                  <a:lnTo>
                    <a:pt x="3" y="3"/>
                  </a:lnTo>
                  <a:lnTo>
                    <a:pt x="4" y="1"/>
                  </a:lnTo>
                  <a:lnTo>
                    <a:pt x="4" y="1"/>
                  </a:lnTo>
                  <a:lnTo>
                    <a:pt x="4"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02" name="Freeform 38"/>
            <p:cNvSpPr>
              <a:spLocks/>
            </p:cNvSpPr>
            <p:nvPr/>
          </p:nvSpPr>
          <p:spPr bwMode="auto">
            <a:xfrm>
              <a:off x="-1775142" y="2129790"/>
              <a:ext cx="7937" cy="7938"/>
            </a:xfrm>
            <a:custGeom>
              <a:avLst/>
              <a:gdLst/>
              <a:ahLst/>
              <a:cxnLst>
                <a:cxn ang="0">
                  <a:pos x="3" y="2"/>
                </a:cxn>
                <a:cxn ang="0">
                  <a:pos x="4" y="2"/>
                </a:cxn>
                <a:cxn ang="0">
                  <a:pos x="1" y="0"/>
                </a:cxn>
                <a:cxn ang="0">
                  <a:pos x="0" y="2"/>
                </a:cxn>
                <a:cxn ang="0">
                  <a:pos x="3" y="4"/>
                </a:cxn>
                <a:cxn ang="0">
                  <a:pos x="3" y="4"/>
                </a:cxn>
                <a:cxn ang="0">
                  <a:pos x="3" y="4"/>
                </a:cxn>
                <a:cxn ang="0">
                  <a:pos x="3" y="4"/>
                </a:cxn>
                <a:cxn ang="0">
                  <a:pos x="3" y="4"/>
                </a:cxn>
                <a:cxn ang="0">
                  <a:pos x="3" y="2"/>
                </a:cxn>
              </a:cxnLst>
              <a:rect l="0" t="0" r="r" b="b"/>
              <a:pathLst>
                <a:path w="5" h="5">
                  <a:moveTo>
                    <a:pt x="3" y="2"/>
                  </a:moveTo>
                  <a:lnTo>
                    <a:pt x="4" y="2"/>
                  </a:lnTo>
                  <a:lnTo>
                    <a:pt x="1" y="0"/>
                  </a:lnTo>
                  <a:lnTo>
                    <a:pt x="0" y="2"/>
                  </a:lnTo>
                  <a:lnTo>
                    <a:pt x="3" y="4"/>
                  </a:lnTo>
                  <a:lnTo>
                    <a:pt x="3" y="4"/>
                  </a:lnTo>
                  <a:lnTo>
                    <a:pt x="3" y="4"/>
                  </a:lnTo>
                  <a:lnTo>
                    <a:pt x="3" y="4"/>
                  </a:lnTo>
                  <a:lnTo>
                    <a:pt x="3" y="4"/>
                  </a:lnTo>
                  <a:lnTo>
                    <a:pt x="3"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03" name="Freeform 39"/>
            <p:cNvSpPr>
              <a:spLocks/>
            </p:cNvSpPr>
            <p:nvPr/>
          </p:nvSpPr>
          <p:spPr bwMode="auto">
            <a:xfrm>
              <a:off x="-1770380" y="2131378"/>
              <a:ext cx="12700" cy="6350"/>
            </a:xfrm>
            <a:custGeom>
              <a:avLst/>
              <a:gdLst/>
              <a:ahLst/>
              <a:cxnLst>
                <a:cxn ang="0">
                  <a:pos x="7" y="0"/>
                </a:cxn>
                <a:cxn ang="0">
                  <a:pos x="7" y="0"/>
                </a:cxn>
                <a:cxn ang="0">
                  <a:pos x="0" y="0"/>
                </a:cxn>
                <a:cxn ang="0">
                  <a:pos x="0" y="3"/>
                </a:cxn>
                <a:cxn ang="0">
                  <a:pos x="7" y="3"/>
                </a:cxn>
                <a:cxn ang="0">
                  <a:pos x="7" y="0"/>
                </a:cxn>
              </a:cxnLst>
              <a:rect l="0" t="0" r="r" b="b"/>
              <a:pathLst>
                <a:path w="8" h="4">
                  <a:moveTo>
                    <a:pt x="7" y="0"/>
                  </a:moveTo>
                  <a:lnTo>
                    <a:pt x="7" y="0"/>
                  </a:lnTo>
                  <a:lnTo>
                    <a:pt x="0" y="0"/>
                  </a:lnTo>
                  <a:lnTo>
                    <a:pt x="0" y="3"/>
                  </a:lnTo>
                  <a:lnTo>
                    <a:pt x="7" y="3"/>
                  </a:lnTo>
                  <a:lnTo>
                    <a:pt x="7"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09" name="Freeform 45"/>
            <p:cNvSpPr>
              <a:spLocks/>
            </p:cNvSpPr>
            <p:nvPr/>
          </p:nvSpPr>
          <p:spPr bwMode="auto">
            <a:xfrm>
              <a:off x="-1860867" y="2128203"/>
              <a:ext cx="9525" cy="7937"/>
            </a:xfrm>
            <a:custGeom>
              <a:avLst/>
              <a:gdLst/>
              <a:ahLst/>
              <a:cxnLst>
                <a:cxn ang="0">
                  <a:pos x="4" y="0"/>
                </a:cxn>
                <a:cxn ang="0">
                  <a:pos x="3" y="0"/>
                </a:cxn>
                <a:cxn ang="0">
                  <a:pos x="0" y="2"/>
                </a:cxn>
                <a:cxn ang="0">
                  <a:pos x="2" y="4"/>
                </a:cxn>
                <a:cxn ang="0">
                  <a:pos x="5" y="2"/>
                </a:cxn>
                <a:cxn ang="0">
                  <a:pos x="5" y="2"/>
                </a:cxn>
                <a:cxn ang="0">
                  <a:pos x="4" y="0"/>
                </a:cxn>
                <a:cxn ang="0">
                  <a:pos x="3" y="0"/>
                </a:cxn>
                <a:cxn ang="0">
                  <a:pos x="4" y="0"/>
                </a:cxn>
              </a:cxnLst>
              <a:rect l="0" t="0" r="r" b="b"/>
              <a:pathLst>
                <a:path w="6" h="5">
                  <a:moveTo>
                    <a:pt x="4" y="0"/>
                  </a:moveTo>
                  <a:lnTo>
                    <a:pt x="3" y="0"/>
                  </a:lnTo>
                  <a:lnTo>
                    <a:pt x="0" y="2"/>
                  </a:lnTo>
                  <a:lnTo>
                    <a:pt x="2" y="4"/>
                  </a:lnTo>
                  <a:lnTo>
                    <a:pt x="5" y="2"/>
                  </a:lnTo>
                  <a:lnTo>
                    <a:pt x="5" y="2"/>
                  </a:lnTo>
                  <a:lnTo>
                    <a:pt x="4" y="0"/>
                  </a:lnTo>
                  <a:lnTo>
                    <a:pt x="3" y="0"/>
                  </a:lnTo>
                  <a:lnTo>
                    <a:pt x="4"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0" name="Freeform 46"/>
            <p:cNvSpPr>
              <a:spLocks/>
            </p:cNvSpPr>
            <p:nvPr/>
          </p:nvSpPr>
          <p:spPr bwMode="auto">
            <a:xfrm>
              <a:off x="-1854517" y="2128203"/>
              <a:ext cx="7937" cy="6350"/>
            </a:xfrm>
            <a:custGeom>
              <a:avLst/>
              <a:gdLst/>
              <a:ahLst/>
              <a:cxnLst>
                <a:cxn ang="0">
                  <a:pos x="3" y="0"/>
                </a:cxn>
                <a:cxn ang="0">
                  <a:pos x="3" y="0"/>
                </a:cxn>
                <a:cxn ang="0">
                  <a:pos x="0" y="1"/>
                </a:cxn>
                <a:cxn ang="0">
                  <a:pos x="1" y="3"/>
                </a:cxn>
                <a:cxn ang="0">
                  <a:pos x="4" y="2"/>
                </a:cxn>
                <a:cxn ang="0">
                  <a:pos x="4" y="2"/>
                </a:cxn>
                <a:cxn ang="0">
                  <a:pos x="3" y="0"/>
                </a:cxn>
              </a:cxnLst>
              <a:rect l="0" t="0" r="r" b="b"/>
              <a:pathLst>
                <a:path w="5" h="4">
                  <a:moveTo>
                    <a:pt x="3" y="0"/>
                  </a:moveTo>
                  <a:lnTo>
                    <a:pt x="3" y="0"/>
                  </a:lnTo>
                  <a:lnTo>
                    <a:pt x="0" y="1"/>
                  </a:lnTo>
                  <a:lnTo>
                    <a:pt x="1" y="3"/>
                  </a:lnTo>
                  <a:lnTo>
                    <a:pt x="4" y="2"/>
                  </a:lnTo>
                  <a:lnTo>
                    <a:pt x="4" y="2"/>
                  </a:lnTo>
                  <a:lnTo>
                    <a:pt x="3"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1" name="Freeform 47"/>
            <p:cNvSpPr>
              <a:spLocks/>
            </p:cNvSpPr>
            <p:nvPr/>
          </p:nvSpPr>
          <p:spPr bwMode="auto">
            <a:xfrm>
              <a:off x="-1849755" y="2126615"/>
              <a:ext cx="6350" cy="6350"/>
            </a:xfrm>
            <a:custGeom>
              <a:avLst/>
              <a:gdLst/>
              <a:ahLst/>
              <a:cxnLst>
                <a:cxn ang="0">
                  <a:pos x="1" y="1"/>
                </a:cxn>
                <a:cxn ang="0">
                  <a:pos x="2" y="0"/>
                </a:cxn>
                <a:cxn ang="0">
                  <a:pos x="0" y="1"/>
                </a:cxn>
                <a:cxn ang="0">
                  <a:pos x="1" y="3"/>
                </a:cxn>
                <a:cxn ang="0">
                  <a:pos x="2" y="2"/>
                </a:cxn>
                <a:cxn ang="0">
                  <a:pos x="3" y="1"/>
                </a:cxn>
                <a:cxn ang="0">
                  <a:pos x="2" y="2"/>
                </a:cxn>
                <a:cxn ang="0">
                  <a:pos x="3" y="2"/>
                </a:cxn>
                <a:cxn ang="0">
                  <a:pos x="3" y="1"/>
                </a:cxn>
                <a:cxn ang="0">
                  <a:pos x="1" y="1"/>
                </a:cxn>
              </a:cxnLst>
              <a:rect l="0" t="0" r="r" b="b"/>
              <a:pathLst>
                <a:path w="4" h="4">
                  <a:moveTo>
                    <a:pt x="1" y="1"/>
                  </a:moveTo>
                  <a:lnTo>
                    <a:pt x="2" y="0"/>
                  </a:lnTo>
                  <a:lnTo>
                    <a:pt x="0" y="1"/>
                  </a:lnTo>
                  <a:lnTo>
                    <a:pt x="1" y="3"/>
                  </a:lnTo>
                  <a:lnTo>
                    <a:pt x="2" y="2"/>
                  </a:lnTo>
                  <a:lnTo>
                    <a:pt x="3" y="1"/>
                  </a:lnTo>
                  <a:lnTo>
                    <a:pt x="2" y="2"/>
                  </a:lnTo>
                  <a:lnTo>
                    <a:pt x="3" y="2"/>
                  </a:lnTo>
                  <a:lnTo>
                    <a:pt x="3" y="1"/>
                  </a:lnTo>
                  <a:lnTo>
                    <a:pt x="1"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2" name="Freeform 48"/>
            <p:cNvSpPr>
              <a:spLocks/>
            </p:cNvSpPr>
            <p:nvPr/>
          </p:nvSpPr>
          <p:spPr bwMode="auto">
            <a:xfrm>
              <a:off x="-1848167" y="2120265"/>
              <a:ext cx="4762" cy="9525"/>
            </a:xfrm>
            <a:custGeom>
              <a:avLst/>
              <a:gdLst/>
              <a:ahLst/>
              <a:cxnLst>
                <a:cxn ang="0">
                  <a:pos x="0" y="0"/>
                </a:cxn>
                <a:cxn ang="0">
                  <a:pos x="0" y="0"/>
                </a:cxn>
                <a:cxn ang="0">
                  <a:pos x="0" y="5"/>
                </a:cxn>
                <a:cxn ang="0">
                  <a:pos x="2" y="5"/>
                </a:cxn>
                <a:cxn ang="0">
                  <a:pos x="2" y="0"/>
                </a:cxn>
                <a:cxn ang="0">
                  <a:pos x="0" y="0"/>
                </a:cxn>
              </a:cxnLst>
              <a:rect l="0" t="0" r="r" b="b"/>
              <a:pathLst>
                <a:path w="3" h="6">
                  <a:moveTo>
                    <a:pt x="0" y="0"/>
                  </a:moveTo>
                  <a:lnTo>
                    <a:pt x="0" y="0"/>
                  </a:lnTo>
                  <a:lnTo>
                    <a:pt x="0" y="5"/>
                  </a:lnTo>
                  <a:lnTo>
                    <a:pt x="2" y="5"/>
                  </a:lnTo>
                  <a:lnTo>
                    <a:pt x="2" y="0"/>
                  </a:lnTo>
                  <a:lnTo>
                    <a:pt x="0"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3" name="Freeform 49"/>
            <p:cNvSpPr>
              <a:spLocks/>
            </p:cNvSpPr>
            <p:nvPr/>
          </p:nvSpPr>
          <p:spPr bwMode="auto">
            <a:xfrm>
              <a:off x="-1848167" y="1925003"/>
              <a:ext cx="4762" cy="196850"/>
            </a:xfrm>
            <a:custGeom>
              <a:avLst/>
              <a:gdLst/>
              <a:ahLst/>
              <a:cxnLst>
                <a:cxn ang="0">
                  <a:pos x="0" y="0"/>
                </a:cxn>
                <a:cxn ang="0">
                  <a:pos x="0" y="0"/>
                </a:cxn>
                <a:cxn ang="0">
                  <a:pos x="0" y="123"/>
                </a:cxn>
                <a:cxn ang="0">
                  <a:pos x="2" y="123"/>
                </a:cxn>
                <a:cxn ang="0">
                  <a:pos x="2" y="0"/>
                </a:cxn>
                <a:cxn ang="0">
                  <a:pos x="0" y="0"/>
                </a:cxn>
              </a:cxnLst>
              <a:rect l="0" t="0" r="r" b="b"/>
              <a:pathLst>
                <a:path w="3" h="124">
                  <a:moveTo>
                    <a:pt x="0" y="0"/>
                  </a:moveTo>
                  <a:lnTo>
                    <a:pt x="0" y="0"/>
                  </a:lnTo>
                  <a:lnTo>
                    <a:pt x="0" y="123"/>
                  </a:lnTo>
                  <a:lnTo>
                    <a:pt x="2" y="123"/>
                  </a:lnTo>
                  <a:lnTo>
                    <a:pt x="2" y="0"/>
                  </a:lnTo>
                  <a:lnTo>
                    <a:pt x="0"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4" name="Freeform 50"/>
            <p:cNvSpPr>
              <a:spLocks/>
            </p:cNvSpPr>
            <p:nvPr/>
          </p:nvSpPr>
          <p:spPr bwMode="auto">
            <a:xfrm>
              <a:off x="-1848167" y="1912303"/>
              <a:ext cx="4762" cy="14287"/>
            </a:xfrm>
            <a:custGeom>
              <a:avLst/>
              <a:gdLst/>
              <a:ahLst/>
              <a:cxnLst>
                <a:cxn ang="0">
                  <a:pos x="0" y="1"/>
                </a:cxn>
                <a:cxn ang="0">
                  <a:pos x="0" y="0"/>
                </a:cxn>
                <a:cxn ang="0">
                  <a:pos x="0" y="8"/>
                </a:cxn>
                <a:cxn ang="0">
                  <a:pos x="2" y="8"/>
                </a:cxn>
                <a:cxn ang="0">
                  <a:pos x="2" y="0"/>
                </a:cxn>
                <a:cxn ang="0">
                  <a:pos x="2" y="0"/>
                </a:cxn>
                <a:cxn ang="0">
                  <a:pos x="2" y="0"/>
                </a:cxn>
                <a:cxn ang="0">
                  <a:pos x="2" y="0"/>
                </a:cxn>
                <a:cxn ang="0">
                  <a:pos x="2" y="0"/>
                </a:cxn>
                <a:cxn ang="0">
                  <a:pos x="0" y="1"/>
                </a:cxn>
              </a:cxnLst>
              <a:rect l="0" t="0" r="r" b="b"/>
              <a:pathLst>
                <a:path w="3" h="9">
                  <a:moveTo>
                    <a:pt x="0" y="1"/>
                  </a:moveTo>
                  <a:lnTo>
                    <a:pt x="0" y="0"/>
                  </a:lnTo>
                  <a:lnTo>
                    <a:pt x="0" y="8"/>
                  </a:lnTo>
                  <a:lnTo>
                    <a:pt x="2" y="8"/>
                  </a:lnTo>
                  <a:lnTo>
                    <a:pt x="2" y="0"/>
                  </a:lnTo>
                  <a:lnTo>
                    <a:pt x="2" y="0"/>
                  </a:lnTo>
                  <a:lnTo>
                    <a:pt x="2" y="0"/>
                  </a:lnTo>
                  <a:lnTo>
                    <a:pt x="2" y="0"/>
                  </a:lnTo>
                  <a:lnTo>
                    <a:pt x="2" y="0"/>
                  </a:lnTo>
                  <a:lnTo>
                    <a:pt x="0"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5" name="Freeform 51"/>
            <p:cNvSpPr>
              <a:spLocks/>
            </p:cNvSpPr>
            <p:nvPr/>
          </p:nvSpPr>
          <p:spPr bwMode="auto">
            <a:xfrm>
              <a:off x="-1851342" y="1905953"/>
              <a:ext cx="7937" cy="9525"/>
            </a:xfrm>
            <a:custGeom>
              <a:avLst/>
              <a:gdLst/>
              <a:ahLst/>
              <a:cxnLst>
                <a:cxn ang="0">
                  <a:pos x="0" y="1"/>
                </a:cxn>
                <a:cxn ang="0">
                  <a:pos x="0" y="1"/>
                </a:cxn>
                <a:cxn ang="0">
                  <a:pos x="2" y="5"/>
                </a:cxn>
                <a:cxn ang="0">
                  <a:pos x="4" y="4"/>
                </a:cxn>
                <a:cxn ang="0">
                  <a:pos x="2" y="0"/>
                </a:cxn>
                <a:cxn ang="0">
                  <a:pos x="2" y="0"/>
                </a:cxn>
                <a:cxn ang="0">
                  <a:pos x="2" y="0"/>
                </a:cxn>
                <a:cxn ang="0">
                  <a:pos x="2" y="0"/>
                </a:cxn>
                <a:cxn ang="0">
                  <a:pos x="2" y="0"/>
                </a:cxn>
                <a:cxn ang="0">
                  <a:pos x="0" y="1"/>
                </a:cxn>
              </a:cxnLst>
              <a:rect l="0" t="0" r="r" b="b"/>
              <a:pathLst>
                <a:path w="5" h="6">
                  <a:moveTo>
                    <a:pt x="0" y="1"/>
                  </a:moveTo>
                  <a:lnTo>
                    <a:pt x="0" y="1"/>
                  </a:lnTo>
                  <a:lnTo>
                    <a:pt x="2" y="5"/>
                  </a:lnTo>
                  <a:lnTo>
                    <a:pt x="4" y="4"/>
                  </a:lnTo>
                  <a:lnTo>
                    <a:pt x="2" y="0"/>
                  </a:lnTo>
                  <a:lnTo>
                    <a:pt x="2" y="0"/>
                  </a:lnTo>
                  <a:lnTo>
                    <a:pt x="2" y="0"/>
                  </a:lnTo>
                  <a:lnTo>
                    <a:pt x="2" y="0"/>
                  </a:lnTo>
                  <a:lnTo>
                    <a:pt x="2" y="0"/>
                  </a:lnTo>
                  <a:lnTo>
                    <a:pt x="0"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7" name="Freeform 53"/>
            <p:cNvSpPr>
              <a:spLocks/>
            </p:cNvSpPr>
            <p:nvPr/>
          </p:nvSpPr>
          <p:spPr bwMode="auto">
            <a:xfrm>
              <a:off x="-1859280" y="1896428"/>
              <a:ext cx="9525" cy="9525"/>
            </a:xfrm>
            <a:custGeom>
              <a:avLst/>
              <a:gdLst/>
              <a:ahLst/>
              <a:cxnLst>
                <a:cxn ang="0">
                  <a:pos x="0" y="2"/>
                </a:cxn>
                <a:cxn ang="0">
                  <a:pos x="0" y="2"/>
                </a:cxn>
                <a:cxn ang="0">
                  <a:pos x="3" y="5"/>
                </a:cxn>
                <a:cxn ang="0">
                  <a:pos x="5" y="3"/>
                </a:cxn>
                <a:cxn ang="0">
                  <a:pos x="2" y="0"/>
                </a:cxn>
                <a:cxn ang="0">
                  <a:pos x="1" y="0"/>
                </a:cxn>
                <a:cxn ang="0">
                  <a:pos x="2" y="0"/>
                </a:cxn>
                <a:cxn ang="0">
                  <a:pos x="2" y="0"/>
                </a:cxn>
                <a:cxn ang="0">
                  <a:pos x="1" y="0"/>
                </a:cxn>
                <a:cxn ang="0">
                  <a:pos x="0" y="2"/>
                </a:cxn>
              </a:cxnLst>
              <a:rect l="0" t="0" r="r" b="b"/>
              <a:pathLst>
                <a:path w="6" h="6">
                  <a:moveTo>
                    <a:pt x="0" y="2"/>
                  </a:moveTo>
                  <a:lnTo>
                    <a:pt x="0" y="2"/>
                  </a:lnTo>
                  <a:lnTo>
                    <a:pt x="3" y="5"/>
                  </a:lnTo>
                  <a:lnTo>
                    <a:pt x="5" y="3"/>
                  </a:lnTo>
                  <a:lnTo>
                    <a:pt x="2" y="0"/>
                  </a:lnTo>
                  <a:lnTo>
                    <a:pt x="1" y="0"/>
                  </a:lnTo>
                  <a:lnTo>
                    <a:pt x="2" y="0"/>
                  </a:lnTo>
                  <a:lnTo>
                    <a:pt x="2" y="0"/>
                  </a:lnTo>
                  <a:lnTo>
                    <a:pt x="1"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18" name="Freeform 54"/>
            <p:cNvSpPr>
              <a:spLocks/>
            </p:cNvSpPr>
            <p:nvPr/>
          </p:nvSpPr>
          <p:spPr bwMode="auto">
            <a:xfrm>
              <a:off x="-1864042" y="1894840"/>
              <a:ext cx="9525" cy="6350"/>
            </a:xfrm>
            <a:custGeom>
              <a:avLst/>
              <a:gdLst/>
              <a:ahLst/>
              <a:cxnLst>
                <a:cxn ang="0">
                  <a:pos x="0" y="2"/>
                </a:cxn>
                <a:cxn ang="0">
                  <a:pos x="0" y="2"/>
                </a:cxn>
                <a:cxn ang="0">
                  <a:pos x="4" y="3"/>
                </a:cxn>
                <a:cxn ang="0">
                  <a:pos x="5" y="2"/>
                </a:cxn>
                <a:cxn ang="0">
                  <a:pos x="1" y="0"/>
                </a:cxn>
                <a:cxn ang="0">
                  <a:pos x="0" y="2"/>
                </a:cxn>
              </a:cxnLst>
              <a:rect l="0" t="0" r="r" b="b"/>
              <a:pathLst>
                <a:path w="6" h="4">
                  <a:moveTo>
                    <a:pt x="0" y="2"/>
                  </a:moveTo>
                  <a:lnTo>
                    <a:pt x="0" y="2"/>
                  </a:lnTo>
                  <a:lnTo>
                    <a:pt x="4" y="3"/>
                  </a:lnTo>
                  <a:lnTo>
                    <a:pt x="5" y="2"/>
                  </a:lnTo>
                  <a:lnTo>
                    <a:pt x="1"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20" name="Freeform 56"/>
            <p:cNvSpPr>
              <a:spLocks/>
            </p:cNvSpPr>
            <p:nvPr/>
          </p:nvSpPr>
          <p:spPr bwMode="auto">
            <a:xfrm>
              <a:off x="-1876742" y="1890078"/>
              <a:ext cx="11112" cy="6350"/>
            </a:xfrm>
            <a:custGeom>
              <a:avLst/>
              <a:gdLst/>
              <a:ahLst/>
              <a:cxnLst>
                <a:cxn ang="0">
                  <a:pos x="0" y="2"/>
                </a:cxn>
                <a:cxn ang="0">
                  <a:pos x="0" y="2"/>
                </a:cxn>
                <a:cxn ang="0">
                  <a:pos x="5" y="3"/>
                </a:cxn>
                <a:cxn ang="0">
                  <a:pos x="6" y="1"/>
                </a:cxn>
                <a:cxn ang="0">
                  <a:pos x="1" y="0"/>
                </a:cxn>
                <a:cxn ang="0">
                  <a:pos x="0" y="0"/>
                </a:cxn>
                <a:cxn ang="0">
                  <a:pos x="1" y="0"/>
                </a:cxn>
                <a:cxn ang="0">
                  <a:pos x="0" y="0"/>
                </a:cxn>
                <a:cxn ang="0">
                  <a:pos x="0" y="2"/>
                </a:cxn>
              </a:cxnLst>
              <a:rect l="0" t="0" r="r" b="b"/>
              <a:pathLst>
                <a:path w="7" h="4">
                  <a:moveTo>
                    <a:pt x="0" y="2"/>
                  </a:moveTo>
                  <a:lnTo>
                    <a:pt x="0" y="2"/>
                  </a:lnTo>
                  <a:lnTo>
                    <a:pt x="5" y="3"/>
                  </a:lnTo>
                  <a:lnTo>
                    <a:pt x="6" y="1"/>
                  </a:lnTo>
                  <a:lnTo>
                    <a:pt x="1" y="0"/>
                  </a:lnTo>
                  <a:lnTo>
                    <a:pt x="0" y="0"/>
                  </a:lnTo>
                  <a:lnTo>
                    <a:pt x="1" y="0"/>
                  </a:lnTo>
                  <a:lnTo>
                    <a:pt x="0"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24" name="Freeform 60"/>
            <p:cNvSpPr>
              <a:spLocks/>
            </p:cNvSpPr>
            <p:nvPr/>
          </p:nvSpPr>
          <p:spPr bwMode="auto">
            <a:xfrm>
              <a:off x="-1878330" y="1864678"/>
              <a:ext cx="12700" cy="4762"/>
            </a:xfrm>
            <a:custGeom>
              <a:avLst/>
              <a:gdLst/>
              <a:ahLst/>
              <a:cxnLst>
                <a:cxn ang="0">
                  <a:pos x="6" y="0"/>
                </a:cxn>
                <a:cxn ang="0">
                  <a:pos x="7" y="0"/>
                </a:cxn>
                <a:cxn ang="0">
                  <a:pos x="0" y="0"/>
                </a:cxn>
                <a:cxn ang="0">
                  <a:pos x="0" y="2"/>
                </a:cxn>
                <a:cxn ang="0">
                  <a:pos x="7" y="2"/>
                </a:cxn>
                <a:cxn ang="0">
                  <a:pos x="7" y="2"/>
                </a:cxn>
                <a:cxn ang="0">
                  <a:pos x="7" y="2"/>
                </a:cxn>
                <a:cxn ang="0">
                  <a:pos x="7" y="2"/>
                </a:cxn>
                <a:cxn ang="0">
                  <a:pos x="6" y="0"/>
                </a:cxn>
              </a:cxnLst>
              <a:rect l="0" t="0" r="r" b="b"/>
              <a:pathLst>
                <a:path w="8" h="3">
                  <a:moveTo>
                    <a:pt x="6" y="0"/>
                  </a:moveTo>
                  <a:lnTo>
                    <a:pt x="7" y="0"/>
                  </a:lnTo>
                  <a:lnTo>
                    <a:pt x="0" y="0"/>
                  </a:lnTo>
                  <a:lnTo>
                    <a:pt x="0" y="2"/>
                  </a:lnTo>
                  <a:lnTo>
                    <a:pt x="7" y="2"/>
                  </a:lnTo>
                  <a:lnTo>
                    <a:pt x="7" y="2"/>
                  </a:lnTo>
                  <a:lnTo>
                    <a:pt x="7" y="2"/>
                  </a:lnTo>
                  <a:lnTo>
                    <a:pt x="7" y="2"/>
                  </a:lnTo>
                  <a:lnTo>
                    <a:pt x="6"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29" name="Freeform 65"/>
            <p:cNvSpPr>
              <a:spLocks/>
            </p:cNvSpPr>
            <p:nvPr/>
          </p:nvSpPr>
          <p:spPr bwMode="auto">
            <a:xfrm>
              <a:off x="-1835467" y="1831340"/>
              <a:ext cx="9525" cy="17463"/>
            </a:xfrm>
            <a:custGeom>
              <a:avLst/>
              <a:gdLst/>
              <a:ahLst/>
              <a:cxnLst>
                <a:cxn ang="0">
                  <a:pos x="4" y="0"/>
                </a:cxn>
                <a:cxn ang="0">
                  <a:pos x="4" y="1"/>
                </a:cxn>
                <a:cxn ang="0">
                  <a:pos x="0" y="9"/>
                </a:cxn>
                <a:cxn ang="0">
                  <a:pos x="1" y="10"/>
                </a:cxn>
                <a:cxn ang="0">
                  <a:pos x="5" y="1"/>
                </a:cxn>
                <a:cxn ang="0">
                  <a:pos x="4" y="2"/>
                </a:cxn>
                <a:cxn ang="0">
                  <a:pos x="4" y="0"/>
                </a:cxn>
                <a:cxn ang="0">
                  <a:pos x="4" y="0"/>
                </a:cxn>
                <a:cxn ang="0">
                  <a:pos x="4" y="1"/>
                </a:cxn>
                <a:cxn ang="0">
                  <a:pos x="4" y="0"/>
                </a:cxn>
              </a:cxnLst>
              <a:rect l="0" t="0" r="r" b="b"/>
              <a:pathLst>
                <a:path w="6" h="11">
                  <a:moveTo>
                    <a:pt x="4" y="0"/>
                  </a:moveTo>
                  <a:lnTo>
                    <a:pt x="4" y="1"/>
                  </a:lnTo>
                  <a:lnTo>
                    <a:pt x="0" y="9"/>
                  </a:lnTo>
                  <a:lnTo>
                    <a:pt x="1" y="10"/>
                  </a:lnTo>
                  <a:lnTo>
                    <a:pt x="5" y="1"/>
                  </a:lnTo>
                  <a:lnTo>
                    <a:pt x="4" y="2"/>
                  </a:lnTo>
                  <a:lnTo>
                    <a:pt x="4" y="0"/>
                  </a:lnTo>
                  <a:lnTo>
                    <a:pt x="4" y="0"/>
                  </a:lnTo>
                  <a:lnTo>
                    <a:pt x="4" y="1"/>
                  </a:lnTo>
                  <a:lnTo>
                    <a:pt x="4"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0" name="Freeform 66"/>
            <p:cNvSpPr>
              <a:spLocks/>
            </p:cNvSpPr>
            <p:nvPr/>
          </p:nvSpPr>
          <p:spPr bwMode="auto">
            <a:xfrm>
              <a:off x="-1081405" y="1691640"/>
              <a:ext cx="654050" cy="493713"/>
            </a:xfrm>
            <a:custGeom>
              <a:avLst/>
              <a:gdLst/>
              <a:ahLst/>
              <a:cxnLst>
                <a:cxn ang="0">
                  <a:pos x="0" y="310"/>
                </a:cxn>
                <a:cxn ang="0">
                  <a:pos x="202" y="0"/>
                </a:cxn>
                <a:cxn ang="0">
                  <a:pos x="411" y="310"/>
                </a:cxn>
                <a:cxn ang="0">
                  <a:pos x="0" y="310"/>
                </a:cxn>
              </a:cxnLst>
              <a:rect l="0" t="0" r="r" b="b"/>
              <a:pathLst>
                <a:path w="412" h="311">
                  <a:moveTo>
                    <a:pt x="0" y="310"/>
                  </a:moveTo>
                  <a:lnTo>
                    <a:pt x="202" y="0"/>
                  </a:lnTo>
                  <a:lnTo>
                    <a:pt x="411" y="310"/>
                  </a:lnTo>
                  <a:lnTo>
                    <a:pt x="0" y="31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1" name="Freeform 67"/>
            <p:cNvSpPr>
              <a:spLocks/>
            </p:cNvSpPr>
            <p:nvPr/>
          </p:nvSpPr>
          <p:spPr bwMode="auto">
            <a:xfrm>
              <a:off x="-1081405" y="1691640"/>
              <a:ext cx="654050" cy="493713"/>
            </a:xfrm>
            <a:custGeom>
              <a:avLst/>
              <a:gdLst/>
              <a:ahLst/>
              <a:cxnLst>
                <a:cxn ang="0">
                  <a:pos x="0" y="310"/>
                </a:cxn>
                <a:cxn ang="0">
                  <a:pos x="202" y="0"/>
                </a:cxn>
                <a:cxn ang="0">
                  <a:pos x="411" y="310"/>
                </a:cxn>
                <a:cxn ang="0">
                  <a:pos x="0" y="310"/>
                </a:cxn>
              </a:cxnLst>
              <a:rect l="0" t="0" r="r" b="b"/>
              <a:pathLst>
                <a:path w="412" h="311">
                  <a:moveTo>
                    <a:pt x="0" y="310"/>
                  </a:moveTo>
                  <a:lnTo>
                    <a:pt x="202" y="0"/>
                  </a:lnTo>
                  <a:lnTo>
                    <a:pt x="411" y="310"/>
                  </a:lnTo>
                  <a:lnTo>
                    <a:pt x="0" y="310"/>
                  </a:lnTo>
                </a:path>
              </a:pathLst>
            </a:custGeom>
            <a:no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932" name="Freeform 68"/>
            <p:cNvSpPr>
              <a:spLocks/>
            </p:cNvSpPr>
            <p:nvPr/>
          </p:nvSpPr>
          <p:spPr bwMode="auto">
            <a:xfrm>
              <a:off x="-1051242" y="1720215"/>
              <a:ext cx="592137" cy="450850"/>
            </a:xfrm>
            <a:custGeom>
              <a:avLst/>
              <a:gdLst/>
              <a:ahLst/>
              <a:cxnLst>
                <a:cxn ang="0">
                  <a:pos x="0" y="283"/>
                </a:cxn>
                <a:cxn ang="0">
                  <a:pos x="183" y="0"/>
                </a:cxn>
                <a:cxn ang="0">
                  <a:pos x="372" y="283"/>
                </a:cxn>
                <a:cxn ang="0">
                  <a:pos x="0" y="283"/>
                </a:cxn>
              </a:cxnLst>
              <a:rect l="0" t="0" r="r" b="b"/>
              <a:pathLst>
                <a:path w="373" h="284">
                  <a:moveTo>
                    <a:pt x="0" y="283"/>
                  </a:moveTo>
                  <a:lnTo>
                    <a:pt x="183" y="0"/>
                  </a:lnTo>
                  <a:lnTo>
                    <a:pt x="372" y="283"/>
                  </a:lnTo>
                  <a:lnTo>
                    <a:pt x="0" y="283"/>
                  </a:lnTo>
                </a:path>
              </a:pathLst>
            </a:custGeom>
            <a:solidFill>
              <a:srgbClr val="FFC13D"/>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3" name="Freeform 69"/>
            <p:cNvSpPr>
              <a:spLocks/>
            </p:cNvSpPr>
            <p:nvPr/>
          </p:nvSpPr>
          <p:spPr bwMode="auto">
            <a:xfrm>
              <a:off x="-1051242" y="1720215"/>
              <a:ext cx="592137" cy="450850"/>
            </a:xfrm>
            <a:custGeom>
              <a:avLst/>
              <a:gdLst/>
              <a:ahLst/>
              <a:cxnLst>
                <a:cxn ang="0">
                  <a:pos x="0" y="283"/>
                </a:cxn>
                <a:cxn ang="0">
                  <a:pos x="183" y="0"/>
                </a:cxn>
                <a:cxn ang="0">
                  <a:pos x="372" y="283"/>
                </a:cxn>
                <a:cxn ang="0">
                  <a:pos x="0" y="283"/>
                </a:cxn>
              </a:cxnLst>
              <a:rect l="0" t="0" r="r" b="b"/>
              <a:pathLst>
                <a:path w="373" h="284">
                  <a:moveTo>
                    <a:pt x="0" y="283"/>
                  </a:moveTo>
                  <a:lnTo>
                    <a:pt x="183" y="0"/>
                  </a:lnTo>
                  <a:lnTo>
                    <a:pt x="372" y="283"/>
                  </a:lnTo>
                  <a:lnTo>
                    <a:pt x="0" y="283"/>
                  </a:lnTo>
                </a:path>
              </a:pathLst>
            </a:custGeom>
            <a:no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8934" name="Freeform 70"/>
            <p:cNvSpPr>
              <a:spLocks/>
            </p:cNvSpPr>
            <p:nvPr/>
          </p:nvSpPr>
          <p:spPr bwMode="auto">
            <a:xfrm>
              <a:off x="-1051242" y="1936115"/>
              <a:ext cx="292100" cy="234950"/>
            </a:xfrm>
            <a:custGeom>
              <a:avLst/>
              <a:gdLst/>
              <a:ahLst/>
              <a:cxnLst>
                <a:cxn ang="0">
                  <a:pos x="96" y="0"/>
                </a:cxn>
                <a:cxn ang="0">
                  <a:pos x="183" y="60"/>
                </a:cxn>
                <a:cxn ang="0">
                  <a:pos x="183" y="147"/>
                </a:cxn>
                <a:cxn ang="0">
                  <a:pos x="0" y="147"/>
                </a:cxn>
                <a:cxn ang="0">
                  <a:pos x="96" y="0"/>
                </a:cxn>
              </a:cxnLst>
              <a:rect l="0" t="0" r="r" b="b"/>
              <a:pathLst>
                <a:path w="184" h="148">
                  <a:moveTo>
                    <a:pt x="96" y="0"/>
                  </a:moveTo>
                  <a:lnTo>
                    <a:pt x="183" y="60"/>
                  </a:lnTo>
                  <a:lnTo>
                    <a:pt x="183" y="147"/>
                  </a:lnTo>
                  <a:lnTo>
                    <a:pt x="0" y="147"/>
                  </a:lnTo>
                  <a:lnTo>
                    <a:pt x="96" y="0"/>
                  </a:lnTo>
                </a:path>
              </a:pathLst>
            </a:custGeom>
            <a:solidFill>
              <a:srgbClr val="4CE5F2"/>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5" name="Freeform 71"/>
            <p:cNvSpPr>
              <a:spLocks/>
            </p:cNvSpPr>
            <p:nvPr/>
          </p:nvSpPr>
          <p:spPr bwMode="auto">
            <a:xfrm>
              <a:off x="-900430" y="1932940"/>
              <a:ext cx="144463" cy="103188"/>
            </a:xfrm>
            <a:custGeom>
              <a:avLst/>
              <a:gdLst/>
              <a:ahLst/>
              <a:cxnLst>
                <a:cxn ang="0">
                  <a:pos x="90" y="62"/>
                </a:cxn>
                <a:cxn ang="0">
                  <a:pos x="89" y="61"/>
                </a:cxn>
                <a:cxn ang="0">
                  <a:pos x="2" y="0"/>
                </a:cxn>
                <a:cxn ang="0">
                  <a:pos x="0" y="3"/>
                </a:cxn>
                <a:cxn ang="0">
                  <a:pos x="87" y="64"/>
                </a:cxn>
                <a:cxn ang="0">
                  <a:pos x="86" y="62"/>
                </a:cxn>
                <a:cxn ang="0">
                  <a:pos x="90" y="62"/>
                </a:cxn>
                <a:cxn ang="0">
                  <a:pos x="90" y="61"/>
                </a:cxn>
                <a:cxn ang="0">
                  <a:pos x="89" y="61"/>
                </a:cxn>
                <a:cxn ang="0">
                  <a:pos x="90" y="62"/>
                </a:cxn>
              </a:cxnLst>
              <a:rect l="0" t="0" r="r" b="b"/>
              <a:pathLst>
                <a:path w="91" h="65">
                  <a:moveTo>
                    <a:pt x="90" y="62"/>
                  </a:moveTo>
                  <a:lnTo>
                    <a:pt x="89" y="61"/>
                  </a:lnTo>
                  <a:lnTo>
                    <a:pt x="2" y="0"/>
                  </a:lnTo>
                  <a:lnTo>
                    <a:pt x="0" y="3"/>
                  </a:lnTo>
                  <a:lnTo>
                    <a:pt x="87" y="64"/>
                  </a:lnTo>
                  <a:lnTo>
                    <a:pt x="86" y="62"/>
                  </a:lnTo>
                  <a:lnTo>
                    <a:pt x="90" y="62"/>
                  </a:lnTo>
                  <a:lnTo>
                    <a:pt x="90" y="61"/>
                  </a:lnTo>
                  <a:lnTo>
                    <a:pt x="89" y="61"/>
                  </a:lnTo>
                  <a:lnTo>
                    <a:pt x="90" y="6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6" name="Freeform 72"/>
            <p:cNvSpPr>
              <a:spLocks/>
            </p:cNvSpPr>
            <p:nvPr/>
          </p:nvSpPr>
          <p:spPr bwMode="auto">
            <a:xfrm>
              <a:off x="-763905" y="2031365"/>
              <a:ext cx="7938" cy="142875"/>
            </a:xfrm>
            <a:custGeom>
              <a:avLst/>
              <a:gdLst/>
              <a:ahLst/>
              <a:cxnLst>
                <a:cxn ang="0">
                  <a:pos x="2" y="89"/>
                </a:cxn>
                <a:cxn ang="0">
                  <a:pos x="4" y="87"/>
                </a:cxn>
                <a:cxn ang="0">
                  <a:pos x="4" y="0"/>
                </a:cxn>
                <a:cxn ang="0">
                  <a:pos x="0" y="0"/>
                </a:cxn>
                <a:cxn ang="0">
                  <a:pos x="0" y="87"/>
                </a:cxn>
                <a:cxn ang="0">
                  <a:pos x="2" y="85"/>
                </a:cxn>
                <a:cxn ang="0">
                  <a:pos x="2" y="89"/>
                </a:cxn>
                <a:cxn ang="0">
                  <a:pos x="4" y="89"/>
                </a:cxn>
                <a:cxn ang="0">
                  <a:pos x="4" y="87"/>
                </a:cxn>
                <a:cxn ang="0">
                  <a:pos x="2" y="89"/>
                </a:cxn>
              </a:cxnLst>
              <a:rect l="0" t="0" r="r" b="b"/>
              <a:pathLst>
                <a:path w="5" h="90">
                  <a:moveTo>
                    <a:pt x="2" y="89"/>
                  </a:moveTo>
                  <a:lnTo>
                    <a:pt x="4" y="87"/>
                  </a:lnTo>
                  <a:lnTo>
                    <a:pt x="4" y="0"/>
                  </a:lnTo>
                  <a:lnTo>
                    <a:pt x="0" y="0"/>
                  </a:lnTo>
                  <a:lnTo>
                    <a:pt x="0" y="87"/>
                  </a:lnTo>
                  <a:lnTo>
                    <a:pt x="2" y="85"/>
                  </a:lnTo>
                  <a:lnTo>
                    <a:pt x="2" y="89"/>
                  </a:lnTo>
                  <a:lnTo>
                    <a:pt x="4" y="89"/>
                  </a:lnTo>
                  <a:lnTo>
                    <a:pt x="4" y="87"/>
                  </a:lnTo>
                  <a:lnTo>
                    <a:pt x="2" y="89"/>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7" name="Freeform 73"/>
            <p:cNvSpPr>
              <a:spLocks/>
            </p:cNvSpPr>
            <p:nvPr/>
          </p:nvSpPr>
          <p:spPr bwMode="auto">
            <a:xfrm>
              <a:off x="-1057592" y="2166303"/>
              <a:ext cx="298450" cy="7937"/>
            </a:xfrm>
            <a:custGeom>
              <a:avLst/>
              <a:gdLst/>
              <a:ahLst/>
              <a:cxnLst>
                <a:cxn ang="0">
                  <a:pos x="2" y="1"/>
                </a:cxn>
                <a:cxn ang="0">
                  <a:pos x="3" y="4"/>
                </a:cxn>
                <a:cxn ang="0">
                  <a:pos x="187" y="4"/>
                </a:cxn>
                <a:cxn ang="0">
                  <a:pos x="187" y="0"/>
                </a:cxn>
                <a:cxn ang="0">
                  <a:pos x="3" y="0"/>
                </a:cxn>
                <a:cxn ang="0">
                  <a:pos x="5" y="3"/>
                </a:cxn>
                <a:cxn ang="0">
                  <a:pos x="2" y="1"/>
                </a:cxn>
                <a:cxn ang="0">
                  <a:pos x="0" y="4"/>
                </a:cxn>
                <a:cxn ang="0">
                  <a:pos x="3" y="4"/>
                </a:cxn>
                <a:cxn ang="0">
                  <a:pos x="2" y="1"/>
                </a:cxn>
              </a:cxnLst>
              <a:rect l="0" t="0" r="r" b="b"/>
              <a:pathLst>
                <a:path w="188" h="5">
                  <a:moveTo>
                    <a:pt x="2" y="1"/>
                  </a:moveTo>
                  <a:lnTo>
                    <a:pt x="3" y="4"/>
                  </a:lnTo>
                  <a:lnTo>
                    <a:pt x="187" y="4"/>
                  </a:lnTo>
                  <a:lnTo>
                    <a:pt x="187" y="0"/>
                  </a:lnTo>
                  <a:lnTo>
                    <a:pt x="3" y="0"/>
                  </a:lnTo>
                  <a:lnTo>
                    <a:pt x="5" y="3"/>
                  </a:lnTo>
                  <a:lnTo>
                    <a:pt x="2" y="1"/>
                  </a:lnTo>
                  <a:lnTo>
                    <a:pt x="0" y="4"/>
                  </a:lnTo>
                  <a:lnTo>
                    <a:pt x="3" y="4"/>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8" name="Freeform 74"/>
            <p:cNvSpPr>
              <a:spLocks/>
            </p:cNvSpPr>
            <p:nvPr/>
          </p:nvSpPr>
          <p:spPr bwMode="auto">
            <a:xfrm>
              <a:off x="-1052830" y="1931353"/>
              <a:ext cx="157163" cy="239712"/>
            </a:xfrm>
            <a:custGeom>
              <a:avLst/>
              <a:gdLst/>
              <a:ahLst/>
              <a:cxnLst>
                <a:cxn ang="0">
                  <a:pos x="98" y="1"/>
                </a:cxn>
                <a:cxn ang="0">
                  <a:pos x="95" y="2"/>
                </a:cxn>
                <a:cxn ang="0">
                  <a:pos x="0" y="148"/>
                </a:cxn>
                <a:cxn ang="0">
                  <a:pos x="3" y="150"/>
                </a:cxn>
                <a:cxn ang="0">
                  <a:pos x="98" y="3"/>
                </a:cxn>
                <a:cxn ang="0">
                  <a:pos x="95" y="4"/>
                </a:cxn>
                <a:cxn ang="0">
                  <a:pos x="98" y="1"/>
                </a:cxn>
                <a:cxn ang="0">
                  <a:pos x="96" y="0"/>
                </a:cxn>
                <a:cxn ang="0">
                  <a:pos x="95" y="2"/>
                </a:cxn>
                <a:cxn ang="0">
                  <a:pos x="98" y="1"/>
                </a:cxn>
              </a:cxnLst>
              <a:rect l="0" t="0" r="r" b="b"/>
              <a:pathLst>
                <a:path w="99" h="151">
                  <a:moveTo>
                    <a:pt x="98" y="1"/>
                  </a:moveTo>
                  <a:lnTo>
                    <a:pt x="95" y="2"/>
                  </a:lnTo>
                  <a:lnTo>
                    <a:pt x="0" y="148"/>
                  </a:lnTo>
                  <a:lnTo>
                    <a:pt x="3" y="150"/>
                  </a:lnTo>
                  <a:lnTo>
                    <a:pt x="98" y="3"/>
                  </a:lnTo>
                  <a:lnTo>
                    <a:pt x="95" y="4"/>
                  </a:lnTo>
                  <a:lnTo>
                    <a:pt x="98" y="1"/>
                  </a:lnTo>
                  <a:lnTo>
                    <a:pt x="96" y="0"/>
                  </a:lnTo>
                  <a:lnTo>
                    <a:pt x="95" y="2"/>
                  </a:lnTo>
                  <a:lnTo>
                    <a:pt x="98"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39" name="Freeform 75"/>
            <p:cNvSpPr>
              <a:spLocks/>
            </p:cNvSpPr>
            <p:nvPr/>
          </p:nvSpPr>
          <p:spPr bwMode="auto">
            <a:xfrm>
              <a:off x="-760730" y="1936115"/>
              <a:ext cx="301625" cy="234950"/>
            </a:xfrm>
            <a:custGeom>
              <a:avLst/>
              <a:gdLst/>
              <a:ahLst/>
              <a:cxnLst>
                <a:cxn ang="0">
                  <a:pos x="0" y="60"/>
                </a:cxn>
                <a:cxn ang="0">
                  <a:pos x="91" y="0"/>
                </a:cxn>
                <a:cxn ang="0">
                  <a:pos x="189" y="147"/>
                </a:cxn>
                <a:cxn ang="0">
                  <a:pos x="0" y="147"/>
                </a:cxn>
                <a:cxn ang="0">
                  <a:pos x="0" y="60"/>
                </a:cxn>
              </a:cxnLst>
              <a:rect l="0" t="0" r="r" b="b"/>
              <a:pathLst>
                <a:path w="190" h="148">
                  <a:moveTo>
                    <a:pt x="0" y="60"/>
                  </a:moveTo>
                  <a:lnTo>
                    <a:pt x="91" y="0"/>
                  </a:lnTo>
                  <a:lnTo>
                    <a:pt x="189" y="147"/>
                  </a:lnTo>
                  <a:lnTo>
                    <a:pt x="0" y="147"/>
                  </a:lnTo>
                  <a:lnTo>
                    <a:pt x="0" y="60"/>
                  </a:lnTo>
                </a:path>
              </a:pathLst>
            </a:custGeom>
            <a:solidFill>
              <a:srgbClr val="FF3333"/>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0" name="Freeform 76"/>
            <p:cNvSpPr>
              <a:spLocks/>
            </p:cNvSpPr>
            <p:nvPr/>
          </p:nvSpPr>
          <p:spPr bwMode="auto">
            <a:xfrm>
              <a:off x="-762317" y="1931353"/>
              <a:ext cx="150812" cy="104775"/>
            </a:xfrm>
            <a:custGeom>
              <a:avLst/>
              <a:gdLst/>
              <a:ahLst/>
              <a:cxnLst>
                <a:cxn ang="0">
                  <a:pos x="94" y="1"/>
                </a:cxn>
                <a:cxn ang="0">
                  <a:pos x="91" y="1"/>
                </a:cxn>
                <a:cxn ang="0">
                  <a:pos x="0" y="62"/>
                </a:cxn>
                <a:cxn ang="0">
                  <a:pos x="2" y="65"/>
                </a:cxn>
                <a:cxn ang="0">
                  <a:pos x="94" y="4"/>
                </a:cxn>
                <a:cxn ang="0">
                  <a:pos x="91" y="4"/>
                </a:cxn>
                <a:cxn ang="0">
                  <a:pos x="94" y="1"/>
                </a:cxn>
                <a:cxn ang="0">
                  <a:pos x="93" y="0"/>
                </a:cxn>
                <a:cxn ang="0">
                  <a:pos x="91" y="1"/>
                </a:cxn>
                <a:cxn ang="0">
                  <a:pos x="94" y="1"/>
                </a:cxn>
              </a:cxnLst>
              <a:rect l="0" t="0" r="r" b="b"/>
              <a:pathLst>
                <a:path w="95" h="66">
                  <a:moveTo>
                    <a:pt x="94" y="1"/>
                  </a:moveTo>
                  <a:lnTo>
                    <a:pt x="91" y="1"/>
                  </a:lnTo>
                  <a:lnTo>
                    <a:pt x="0" y="62"/>
                  </a:lnTo>
                  <a:lnTo>
                    <a:pt x="2" y="65"/>
                  </a:lnTo>
                  <a:lnTo>
                    <a:pt x="94" y="4"/>
                  </a:lnTo>
                  <a:lnTo>
                    <a:pt x="91" y="4"/>
                  </a:lnTo>
                  <a:lnTo>
                    <a:pt x="94" y="1"/>
                  </a:lnTo>
                  <a:lnTo>
                    <a:pt x="93" y="0"/>
                  </a:lnTo>
                  <a:lnTo>
                    <a:pt x="91" y="1"/>
                  </a:lnTo>
                  <a:lnTo>
                    <a:pt x="94"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1" name="Freeform 77"/>
            <p:cNvSpPr>
              <a:spLocks/>
            </p:cNvSpPr>
            <p:nvPr/>
          </p:nvSpPr>
          <p:spPr bwMode="auto">
            <a:xfrm>
              <a:off x="-617855" y="1934528"/>
              <a:ext cx="166688" cy="239712"/>
            </a:xfrm>
            <a:custGeom>
              <a:avLst/>
              <a:gdLst/>
              <a:ahLst/>
              <a:cxnLst>
                <a:cxn ang="0">
                  <a:pos x="100" y="150"/>
                </a:cxn>
                <a:cxn ang="0">
                  <a:pos x="102" y="147"/>
                </a:cxn>
                <a:cxn ang="0">
                  <a:pos x="3" y="0"/>
                </a:cxn>
                <a:cxn ang="0">
                  <a:pos x="0" y="2"/>
                </a:cxn>
                <a:cxn ang="0">
                  <a:pos x="99" y="149"/>
                </a:cxn>
                <a:cxn ang="0">
                  <a:pos x="100" y="146"/>
                </a:cxn>
                <a:cxn ang="0">
                  <a:pos x="100" y="150"/>
                </a:cxn>
                <a:cxn ang="0">
                  <a:pos x="104" y="150"/>
                </a:cxn>
                <a:cxn ang="0">
                  <a:pos x="102" y="147"/>
                </a:cxn>
                <a:cxn ang="0">
                  <a:pos x="100" y="150"/>
                </a:cxn>
              </a:cxnLst>
              <a:rect l="0" t="0" r="r" b="b"/>
              <a:pathLst>
                <a:path w="105" h="151">
                  <a:moveTo>
                    <a:pt x="100" y="150"/>
                  </a:moveTo>
                  <a:lnTo>
                    <a:pt x="102" y="147"/>
                  </a:lnTo>
                  <a:lnTo>
                    <a:pt x="3" y="0"/>
                  </a:lnTo>
                  <a:lnTo>
                    <a:pt x="0" y="2"/>
                  </a:lnTo>
                  <a:lnTo>
                    <a:pt x="99" y="149"/>
                  </a:lnTo>
                  <a:lnTo>
                    <a:pt x="100" y="146"/>
                  </a:lnTo>
                  <a:lnTo>
                    <a:pt x="100" y="150"/>
                  </a:lnTo>
                  <a:lnTo>
                    <a:pt x="104" y="150"/>
                  </a:lnTo>
                  <a:lnTo>
                    <a:pt x="102" y="147"/>
                  </a:lnTo>
                  <a:lnTo>
                    <a:pt x="100" y="15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2" name="Freeform 78"/>
            <p:cNvSpPr>
              <a:spLocks/>
            </p:cNvSpPr>
            <p:nvPr/>
          </p:nvSpPr>
          <p:spPr bwMode="auto">
            <a:xfrm>
              <a:off x="-763905" y="2166303"/>
              <a:ext cx="304800" cy="7937"/>
            </a:xfrm>
            <a:custGeom>
              <a:avLst/>
              <a:gdLst/>
              <a:ahLst/>
              <a:cxnLst>
                <a:cxn ang="0">
                  <a:pos x="0" y="2"/>
                </a:cxn>
                <a:cxn ang="0">
                  <a:pos x="2" y="4"/>
                </a:cxn>
                <a:cxn ang="0">
                  <a:pos x="191" y="4"/>
                </a:cxn>
                <a:cxn ang="0">
                  <a:pos x="191" y="0"/>
                </a:cxn>
                <a:cxn ang="0">
                  <a:pos x="2" y="0"/>
                </a:cxn>
                <a:cxn ang="0">
                  <a:pos x="4" y="2"/>
                </a:cxn>
                <a:cxn ang="0">
                  <a:pos x="0" y="2"/>
                </a:cxn>
                <a:cxn ang="0">
                  <a:pos x="0" y="4"/>
                </a:cxn>
                <a:cxn ang="0">
                  <a:pos x="2" y="4"/>
                </a:cxn>
                <a:cxn ang="0">
                  <a:pos x="0" y="2"/>
                </a:cxn>
              </a:cxnLst>
              <a:rect l="0" t="0" r="r" b="b"/>
              <a:pathLst>
                <a:path w="192" h="5">
                  <a:moveTo>
                    <a:pt x="0" y="2"/>
                  </a:moveTo>
                  <a:lnTo>
                    <a:pt x="2" y="4"/>
                  </a:lnTo>
                  <a:lnTo>
                    <a:pt x="191" y="4"/>
                  </a:lnTo>
                  <a:lnTo>
                    <a:pt x="191" y="0"/>
                  </a:lnTo>
                  <a:lnTo>
                    <a:pt x="2" y="0"/>
                  </a:lnTo>
                  <a:lnTo>
                    <a:pt x="4" y="2"/>
                  </a:lnTo>
                  <a:lnTo>
                    <a:pt x="0" y="2"/>
                  </a:lnTo>
                  <a:lnTo>
                    <a:pt x="0" y="4"/>
                  </a:lnTo>
                  <a:lnTo>
                    <a:pt x="2" y="4"/>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3" name="Freeform 79"/>
            <p:cNvSpPr>
              <a:spLocks/>
            </p:cNvSpPr>
            <p:nvPr/>
          </p:nvSpPr>
          <p:spPr bwMode="auto">
            <a:xfrm>
              <a:off x="-763905" y="2028190"/>
              <a:ext cx="7938" cy="142875"/>
            </a:xfrm>
            <a:custGeom>
              <a:avLst/>
              <a:gdLst/>
              <a:ahLst/>
              <a:cxnLst>
                <a:cxn ang="0">
                  <a:pos x="1" y="0"/>
                </a:cxn>
                <a:cxn ang="0">
                  <a:pos x="0" y="2"/>
                </a:cxn>
                <a:cxn ang="0">
                  <a:pos x="0" y="89"/>
                </a:cxn>
                <a:cxn ang="0">
                  <a:pos x="4" y="89"/>
                </a:cxn>
                <a:cxn ang="0">
                  <a:pos x="4" y="2"/>
                </a:cxn>
                <a:cxn ang="0">
                  <a:pos x="3" y="3"/>
                </a:cxn>
                <a:cxn ang="0">
                  <a:pos x="1" y="0"/>
                </a:cxn>
                <a:cxn ang="0">
                  <a:pos x="0" y="1"/>
                </a:cxn>
                <a:cxn ang="0">
                  <a:pos x="0" y="2"/>
                </a:cxn>
                <a:cxn ang="0">
                  <a:pos x="1" y="0"/>
                </a:cxn>
              </a:cxnLst>
              <a:rect l="0" t="0" r="r" b="b"/>
              <a:pathLst>
                <a:path w="5" h="90">
                  <a:moveTo>
                    <a:pt x="1" y="0"/>
                  </a:moveTo>
                  <a:lnTo>
                    <a:pt x="0" y="2"/>
                  </a:lnTo>
                  <a:lnTo>
                    <a:pt x="0" y="89"/>
                  </a:lnTo>
                  <a:lnTo>
                    <a:pt x="4" y="89"/>
                  </a:lnTo>
                  <a:lnTo>
                    <a:pt x="4" y="2"/>
                  </a:lnTo>
                  <a:lnTo>
                    <a:pt x="3" y="3"/>
                  </a:lnTo>
                  <a:lnTo>
                    <a:pt x="1" y="0"/>
                  </a:lnTo>
                  <a:lnTo>
                    <a:pt x="0" y="1"/>
                  </a:lnTo>
                  <a:lnTo>
                    <a:pt x="0" y="2"/>
                  </a:lnTo>
                  <a:lnTo>
                    <a:pt x="1"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4" name="Freeform 80"/>
            <p:cNvSpPr>
              <a:spLocks/>
            </p:cNvSpPr>
            <p:nvPr/>
          </p:nvSpPr>
          <p:spPr bwMode="auto">
            <a:xfrm>
              <a:off x="-709930" y="2018665"/>
              <a:ext cx="65088" cy="4763"/>
            </a:xfrm>
            <a:custGeom>
              <a:avLst/>
              <a:gdLst/>
              <a:ahLst/>
              <a:cxnLst>
                <a:cxn ang="0">
                  <a:pos x="40" y="1"/>
                </a:cxn>
                <a:cxn ang="0">
                  <a:pos x="40" y="0"/>
                </a:cxn>
                <a:cxn ang="0">
                  <a:pos x="0" y="0"/>
                </a:cxn>
                <a:cxn ang="0">
                  <a:pos x="0" y="2"/>
                </a:cxn>
                <a:cxn ang="0">
                  <a:pos x="40" y="2"/>
                </a:cxn>
                <a:cxn ang="0">
                  <a:pos x="40" y="1"/>
                </a:cxn>
              </a:cxnLst>
              <a:rect l="0" t="0" r="r" b="b"/>
              <a:pathLst>
                <a:path w="41" h="3">
                  <a:moveTo>
                    <a:pt x="40" y="1"/>
                  </a:moveTo>
                  <a:lnTo>
                    <a:pt x="40" y="0"/>
                  </a:lnTo>
                  <a:lnTo>
                    <a:pt x="0" y="0"/>
                  </a:lnTo>
                  <a:lnTo>
                    <a:pt x="0" y="2"/>
                  </a:lnTo>
                  <a:lnTo>
                    <a:pt x="40" y="2"/>
                  </a:lnTo>
                  <a:lnTo>
                    <a:pt x="40"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5" name="Freeform 81"/>
            <p:cNvSpPr>
              <a:spLocks/>
            </p:cNvSpPr>
            <p:nvPr/>
          </p:nvSpPr>
          <p:spPr bwMode="auto">
            <a:xfrm>
              <a:off x="-843280" y="2018665"/>
              <a:ext cx="34925" cy="33338"/>
            </a:xfrm>
            <a:custGeom>
              <a:avLst/>
              <a:gdLst/>
              <a:ahLst/>
              <a:cxnLst>
                <a:cxn ang="0">
                  <a:pos x="19" y="0"/>
                </a:cxn>
                <a:cxn ang="0">
                  <a:pos x="19" y="0"/>
                </a:cxn>
                <a:cxn ang="0">
                  <a:pos x="19" y="4"/>
                </a:cxn>
                <a:cxn ang="0">
                  <a:pos x="17" y="7"/>
                </a:cxn>
                <a:cxn ang="0">
                  <a:pos x="16" y="10"/>
                </a:cxn>
                <a:cxn ang="0">
                  <a:pos x="14" y="13"/>
                </a:cxn>
                <a:cxn ang="0">
                  <a:pos x="11" y="15"/>
                </a:cxn>
                <a:cxn ang="0">
                  <a:pos x="7" y="17"/>
                </a:cxn>
                <a:cxn ang="0">
                  <a:pos x="4" y="18"/>
                </a:cxn>
                <a:cxn ang="0">
                  <a:pos x="0" y="18"/>
                </a:cxn>
                <a:cxn ang="0">
                  <a:pos x="0" y="20"/>
                </a:cxn>
                <a:cxn ang="0">
                  <a:pos x="4" y="20"/>
                </a:cxn>
                <a:cxn ang="0">
                  <a:pos x="8" y="18"/>
                </a:cxn>
                <a:cxn ang="0">
                  <a:pos x="12" y="16"/>
                </a:cxn>
                <a:cxn ang="0">
                  <a:pos x="15" y="14"/>
                </a:cxn>
                <a:cxn ang="0">
                  <a:pos x="17" y="11"/>
                </a:cxn>
                <a:cxn ang="0">
                  <a:pos x="19" y="8"/>
                </a:cxn>
                <a:cxn ang="0">
                  <a:pos x="21" y="4"/>
                </a:cxn>
                <a:cxn ang="0">
                  <a:pos x="21" y="0"/>
                </a:cxn>
                <a:cxn ang="0">
                  <a:pos x="19" y="0"/>
                </a:cxn>
              </a:cxnLst>
              <a:rect l="0" t="0" r="r" b="b"/>
              <a:pathLst>
                <a:path w="22" h="21">
                  <a:moveTo>
                    <a:pt x="19" y="0"/>
                  </a:moveTo>
                  <a:lnTo>
                    <a:pt x="19" y="0"/>
                  </a:lnTo>
                  <a:lnTo>
                    <a:pt x="19" y="4"/>
                  </a:lnTo>
                  <a:lnTo>
                    <a:pt x="17" y="7"/>
                  </a:lnTo>
                  <a:lnTo>
                    <a:pt x="16" y="10"/>
                  </a:lnTo>
                  <a:lnTo>
                    <a:pt x="14" y="13"/>
                  </a:lnTo>
                  <a:lnTo>
                    <a:pt x="11" y="15"/>
                  </a:lnTo>
                  <a:lnTo>
                    <a:pt x="7" y="17"/>
                  </a:lnTo>
                  <a:lnTo>
                    <a:pt x="4" y="18"/>
                  </a:lnTo>
                  <a:lnTo>
                    <a:pt x="0" y="18"/>
                  </a:lnTo>
                  <a:lnTo>
                    <a:pt x="0" y="20"/>
                  </a:lnTo>
                  <a:lnTo>
                    <a:pt x="4" y="20"/>
                  </a:lnTo>
                  <a:lnTo>
                    <a:pt x="8" y="18"/>
                  </a:lnTo>
                  <a:lnTo>
                    <a:pt x="12" y="16"/>
                  </a:lnTo>
                  <a:lnTo>
                    <a:pt x="15" y="14"/>
                  </a:lnTo>
                  <a:lnTo>
                    <a:pt x="17" y="11"/>
                  </a:lnTo>
                  <a:lnTo>
                    <a:pt x="19" y="8"/>
                  </a:lnTo>
                  <a:lnTo>
                    <a:pt x="21" y="4"/>
                  </a:lnTo>
                  <a:lnTo>
                    <a:pt x="21" y="0"/>
                  </a:lnTo>
                  <a:lnTo>
                    <a:pt x="19"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6" name="Freeform 82"/>
            <p:cNvSpPr>
              <a:spLocks/>
            </p:cNvSpPr>
            <p:nvPr/>
          </p:nvSpPr>
          <p:spPr bwMode="auto">
            <a:xfrm>
              <a:off x="-843280" y="1985328"/>
              <a:ext cx="34925" cy="34925"/>
            </a:xfrm>
            <a:custGeom>
              <a:avLst/>
              <a:gdLst/>
              <a:ahLst/>
              <a:cxnLst>
                <a:cxn ang="0">
                  <a:pos x="0" y="2"/>
                </a:cxn>
                <a:cxn ang="0">
                  <a:pos x="0" y="2"/>
                </a:cxn>
                <a:cxn ang="0">
                  <a:pos x="4" y="2"/>
                </a:cxn>
                <a:cxn ang="0">
                  <a:pos x="7" y="3"/>
                </a:cxn>
                <a:cxn ang="0">
                  <a:pos x="11" y="5"/>
                </a:cxn>
                <a:cxn ang="0">
                  <a:pos x="14" y="7"/>
                </a:cxn>
                <a:cxn ang="0">
                  <a:pos x="16" y="10"/>
                </a:cxn>
                <a:cxn ang="0">
                  <a:pos x="17" y="13"/>
                </a:cxn>
                <a:cxn ang="0">
                  <a:pos x="19" y="17"/>
                </a:cxn>
                <a:cxn ang="0">
                  <a:pos x="19" y="21"/>
                </a:cxn>
                <a:cxn ang="0">
                  <a:pos x="21" y="21"/>
                </a:cxn>
                <a:cxn ang="0">
                  <a:pos x="21" y="17"/>
                </a:cxn>
                <a:cxn ang="0">
                  <a:pos x="19" y="13"/>
                </a:cxn>
                <a:cxn ang="0">
                  <a:pos x="17" y="9"/>
                </a:cxn>
                <a:cxn ang="0">
                  <a:pos x="15" y="6"/>
                </a:cxn>
                <a:cxn ang="0">
                  <a:pos x="12" y="4"/>
                </a:cxn>
                <a:cxn ang="0">
                  <a:pos x="8" y="2"/>
                </a:cxn>
                <a:cxn ang="0">
                  <a:pos x="4" y="0"/>
                </a:cxn>
                <a:cxn ang="0">
                  <a:pos x="0" y="0"/>
                </a:cxn>
                <a:cxn ang="0">
                  <a:pos x="0" y="2"/>
                </a:cxn>
              </a:cxnLst>
              <a:rect l="0" t="0" r="r" b="b"/>
              <a:pathLst>
                <a:path w="22" h="22">
                  <a:moveTo>
                    <a:pt x="0" y="2"/>
                  </a:moveTo>
                  <a:lnTo>
                    <a:pt x="0" y="2"/>
                  </a:lnTo>
                  <a:lnTo>
                    <a:pt x="4" y="2"/>
                  </a:lnTo>
                  <a:lnTo>
                    <a:pt x="7" y="3"/>
                  </a:lnTo>
                  <a:lnTo>
                    <a:pt x="11" y="5"/>
                  </a:lnTo>
                  <a:lnTo>
                    <a:pt x="14" y="7"/>
                  </a:lnTo>
                  <a:lnTo>
                    <a:pt x="16" y="10"/>
                  </a:lnTo>
                  <a:lnTo>
                    <a:pt x="17" y="13"/>
                  </a:lnTo>
                  <a:lnTo>
                    <a:pt x="19" y="17"/>
                  </a:lnTo>
                  <a:lnTo>
                    <a:pt x="19" y="21"/>
                  </a:lnTo>
                  <a:lnTo>
                    <a:pt x="21" y="21"/>
                  </a:lnTo>
                  <a:lnTo>
                    <a:pt x="21" y="17"/>
                  </a:lnTo>
                  <a:lnTo>
                    <a:pt x="19" y="13"/>
                  </a:lnTo>
                  <a:lnTo>
                    <a:pt x="17" y="9"/>
                  </a:lnTo>
                  <a:lnTo>
                    <a:pt x="15" y="6"/>
                  </a:lnTo>
                  <a:lnTo>
                    <a:pt x="12" y="4"/>
                  </a:lnTo>
                  <a:lnTo>
                    <a:pt x="8" y="2"/>
                  </a:lnTo>
                  <a:lnTo>
                    <a:pt x="4" y="0"/>
                  </a:lnTo>
                  <a:lnTo>
                    <a:pt x="0"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7" name="Freeform 83"/>
            <p:cNvSpPr>
              <a:spLocks/>
            </p:cNvSpPr>
            <p:nvPr/>
          </p:nvSpPr>
          <p:spPr bwMode="auto">
            <a:xfrm>
              <a:off x="-878205" y="1985328"/>
              <a:ext cx="36513" cy="34925"/>
            </a:xfrm>
            <a:custGeom>
              <a:avLst/>
              <a:gdLst/>
              <a:ahLst/>
              <a:cxnLst>
                <a:cxn ang="0">
                  <a:pos x="2" y="21"/>
                </a:cxn>
                <a:cxn ang="0">
                  <a:pos x="2" y="21"/>
                </a:cxn>
                <a:cxn ang="0">
                  <a:pos x="2" y="17"/>
                </a:cxn>
                <a:cxn ang="0">
                  <a:pos x="3" y="13"/>
                </a:cxn>
                <a:cxn ang="0">
                  <a:pos x="5" y="10"/>
                </a:cxn>
                <a:cxn ang="0">
                  <a:pos x="8" y="7"/>
                </a:cxn>
                <a:cxn ang="0">
                  <a:pos x="11" y="5"/>
                </a:cxn>
                <a:cxn ang="0">
                  <a:pos x="14" y="3"/>
                </a:cxn>
                <a:cxn ang="0">
                  <a:pos x="18" y="2"/>
                </a:cxn>
                <a:cxn ang="0">
                  <a:pos x="22" y="2"/>
                </a:cxn>
                <a:cxn ang="0">
                  <a:pos x="22" y="0"/>
                </a:cxn>
                <a:cxn ang="0">
                  <a:pos x="18" y="0"/>
                </a:cxn>
                <a:cxn ang="0">
                  <a:pos x="13" y="2"/>
                </a:cxn>
                <a:cxn ang="0">
                  <a:pos x="10" y="4"/>
                </a:cxn>
                <a:cxn ang="0">
                  <a:pos x="7" y="6"/>
                </a:cxn>
                <a:cxn ang="0">
                  <a:pos x="4" y="9"/>
                </a:cxn>
                <a:cxn ang="0">
                  <a:pos x="2" y="13"/>
                </a:cxn>
                <a:cxn ang="0">
                  <a:pos x="0" y="17"/>
                </a:cxn>
                <a:cxn ang="0">
                  <a:pos x="0" y="21"/>
                </a:cxn>
                <a:cxn ang="0">
                  <a:pos x="2" y="21"/>
                </a:cxn>
              </a:cxnLst>
              <a:rect l="0" t="0" r="r" b="b"/>
              <a:pathLst>
                <a:path w="23" h="22">
                  <a:moveTo>
                    <a:pt x="2" y="21"/>
                  </a:moveTo>
                  <a:lnTo>
                    <a:pt x="2" y="21"/>
                  </a:lnTo>
                  <a:lnTo>
                    <a:pt x="2" y="17"/>
                  </a:lnTo>
                  <a:lnTo>
                    <a:pt x="3" y="13"/>
                  </a:lnTo>
                  <a:lnTo>
                    <a:pt x="5" y="10"/>
                  </a:lnTo>
                  <a:lnTo>
                    <a:pt x="8" y="7"/>
                  </a:lnTo>
                  <a:lnTo>
                    <a:pt x="11" y="5"/>
                  </a:lnTo>
                  <a:lnTo>
                    <a:pt x="14" y="3"/>
                  </a:lnTo>
                  <a:lnTo>
                    <a:pt x="18" y="2"/>
                  </a:lnTo>
                  <a:lnTo>
                    <a:pt x="22" y="2"/>
                  </a:lnTo>
                  <a:lnTo>
                    <a:pt x="22" y="0"/>
                  </a:lnTo>
                  <a:lnTo>
                    <a:pt x="18" y="0"/>
                  </a:lnTo>
                  <a:lnTo>
                    <a:pt x="13" y="2"/>
                  </a:lnTo>
                  <a:lnTo>
                    <a:pt x="10" y="4"/>
                  </a:lnTo>
                  <a:lnTo>
                    <a:pt x="7" y="6"/>
                  </a:lnTo>
                  <a:lnTo>
                    <a:pt x="4" y="9"/>
                  </a:lnTo>
                  <a:lnTo>
                    <a:pt x="2" y="13"/>
                  </a:lnTo>
                  <a:lnTo>
                    <a:pt x="0" y="17"/>
                  </a:lnTo>
                  <a:lnTo>
                    <a:pt x="0" y="21"/>
                  </a:lnTo>
                  <a:lnTo>
                    <a:pt x="2" y="2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8" name="Freeform 84"/>
            <p:cNvSpPr>
              <a:spLocks/>
            </p:cNvSpPr>
            <p:nvPr/>
          </p:nvSpPr>
          <p:spPr bwMode="auto">
            <a:xfrm>
              <a:off x="-878205" y="2018665"/>
              <a:ext cx="36513" cy="33338"/>
            </a:xfrm>
            <a:custGeom>
              <a:avLst/>
              <a:gdLst/>
              <a:ahLst/>
              <a:cxnLst>
                <a:cxn ang="0">
                  <a:pos x="22" y="18"/>
                </a:cxn>
                <a:cxn ang="0">
                  <a:pos x="22" y="18"/>
                </a:cxn>
                <a:cxn ang="0">
                  <a:pos x="18" y="18"/>
                </a:cxn>
                <a:cxn ang="0">
                  <a:pos x="14" y="17"/>
                </a:cxn>
                <a:cxn ang="0">
                  <a:pos x="11" y="15"/>
                </a:cxn>
                <a:cxn ang="0">
                  <a:pos x="8" y="13"/>
                </a:cxn>
                <a:cxn ang="0">
                  <a:pos x="5" y="10"/>
                </a:cxn>
                <a:cxn ang="0">
                  <a:pos x="3" y="7"/>
                </a:cxn>
                <a:cxn ang="0">
                  <a:pos x="2" y="4"/>
                </a:cxn>
                <a:cxn ang="0">
                  <a:pos x="2" y="0"/>
                </a:cxn>
                <a:cxn ang="0">
                  <a:pos x="0" y="0"/>
                </a:cxn>
                <a:cxn ang="0">
                  <a:pos x="0" y="4"/>
                </a:cxn>
                <a:cxn ang="0">
                  <a:pos x="2" y="8"/>
                </a:cxn>
                <a:cxn ang="0">
                  <a:pos x="4" y="11"/>
                </a:cxn>
                <a:cxn ang="0">
                  <a:pos x="7" y="14"/>
                </a:cxn>
                <a:cxn ang="0">
                  <a:pos x="10" y="16"/>
                </a:cxn>
                <a:cxn ang="0">
                  <a:pos x="13" y="18"/>
                </a:cxn>
                <a:cxn ang="0">
                  <a:pos x="18" y="20"/>
                </a:cxn>
                <a:cxn ang="0">
                  <a:pos x="22" y="20"/>
                </a:cxn>
                <a:cxn ang="0">
                  <a:pos x="22" y="18"/>
                </a:cxn>
              </a:cxnLst>
              <a:rect l="0" t="0" r="r" b="b"/>
              <a:pathLst>
                <a:path w="23" h="21">
                  <a:moveTo>
                    <a:pt x="22" y="18"/>
                  </a:moveTo>
                  <a:lnTo>
                    <a:pt x="22" y="18"/>
                  </a:lnTo>
                  <a:lnTo>
                    <a:pt x="18" y="18"/>
                  </a:lnTo>
                  <a:lnTo>
                    <a:pt x="14" y="17"/>
                  </a:lnTo>
                  <a:lnTo>
                    <a:pt x="11" y="15"/>
                  </a:lnTo>
                  <a:lnTo>
                    <a:pt x="8" y="13"/>
                  </a:lnTo>
                  <a:lnTo>
                    <a:pt x="5" y="10"/>
                  </a:lnTo>
                  <a:lnTo>
                    <a:pt x="3" y="7"/>
                  </a:lnTo>
                  <a:lnTo>
                    <a:pt x="2" y="4"/>
                  </a:lnTo>
                  <a:lnTo>
                    <a:pt x="2" y="0"/>
                  </a:lnTo>
                  <a:lnTo>
                    <a:pt x="0" y="0"/>
                  </a:lnTo>
                  <a:lnTo>
                    <a:pt x="0" y="4"/>
                  </a:lnTo>
                  <a:lnTo>
                    <a:pt x="2" y="8"/>
                  </a:lnTo>
                  <a:lnTo>
                    <a:pt x="4" y="11"/>
                  </a:lnTo>
                  <a:lnTo>
                    <a:pt x="7" y="14"/>
                  </a:lnTo>
                  <a:lnTo>
                    <a:pt x="10" y="16"/>
                  </a:lnTo>
                  <a:lnTo>
                    <a:pt x="13" y="18"/>
                  </a:lnTo>
                  <a:lnTo>
                    <a:pt x="18" y="20"/>
                  </a:lnTo>
                  <a:lnTo>
                    <a:pt x="22" y="20"/>
                  </a:lnTo>
                  <a:lnTo>
                    <a:pt x="22" y="18"/>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49" name="Freeform 85"/>
            <p:cNvSpPr>
              <a:spLocks/>
            </p:cNvSpPr>
            <p:nvPr/>
          </p:nvSpPr>
          <p:spPr bwMode="auto">
            <a:xfrm>
              <a:off x="-876617" y="2018665"/>
              <a:ext cx="66675" cy="4763"/>
            </a:xfrm>
            <a:custGeom>
              <a:avLst/>
              <a:gdLst/>
              <a:ahLst/>
              <a:cxnLst>
                <a:cxn ang="0">
                  <a:pos x="41" y="1"/>
                </a:cxn>
                <a:cxn ang="0">
                  <a:pos x="41" y="1"/>
                </a:cxn>
                <a:cxn ang="0">
                  <a:pos x="0" y="0"/>
                </a:cxn>
                <a:cxn ang="0">
                  <a:pos x="0" y="1"/>
                </a:cxn>
                <a:cxn ang="0">
                  <a:pos x="41" y="2"/>
                </a:cxn>
                <a:cxn ang="0">
                  <a:pos x="41" y="1"/>
                </a:cxn>
              </a:cxnLst>
              <a:rect l="0" t="0" r="r" b="b"/>
              <a:pathLst>
                <a:path w="42" h="3">
                  <a:moveTo>
                    <a:pt x="41" y="1"/>
                  </a:moveTo>
                  <a:lnTo>
                    <a:pt x="41" y="1"/>
                  </a:lnTo>
                  <a:lnTo>
                    <a:pt x="0" y="0"/>
                  </a:lnTo>
                  <a:lnTo>
                    <a:pt x="0" y="1"/>
                  </a:lnTo>
                  <a:lnTo>
                    <a:pt x="41" y="2"/>
                  </a:lnTo>
                  <a:lnTo>
                    <a:pt x="41"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0" name="Freeform 86"/>
            <p:cNvSpPr>
              <a:spLocks/>
            </p:cNvSpPr>
            <p:nvPr/>
          </p:nvSpPr>
          <p:spPr bwMode="auto">
            <a:xfrm>
              <a:off x="-865505" y="1993265"/>
              <a:ext cx="42863" cy="50800"/>
            </a:xfrm>
            <a:custGeom>
              <a:avLst/>
              <a:gdLst/>
              <a:ahLst/>
              <a:cxnLst>
                <a:cxn ang="0">
                  <a:pos x="1" y="30"/>
                </a:cxn>
                <a:cxn ang="0">
                  <a:pos x="1" y="31"/>
                </a:cxn>
                <a:cxn ang="0">
                  <a:pos x="26" y="1"/>
                </a:cxn>
                <a:cxn ang="0">
                  <a:pos x="25" y="0"/>
                </a:cxn>
                <a:cxn ang="0">
                  <a:pos x="0" y="30"/>
                </a:cxn>
                <a:cxn ang="0">
                  <a:pos x="1" y="30"/>
                </a:cxn>
              </a:cxnLst>
              <a:rect l="0" t="0" r="r" b="b"/>
              <a:pathLst>
                <a:path w="27" h="32">
                  <a:moveTo>
                    <a:pt x="1" y="30"/>
                  </a:moveTo>
                  <a:lnTo>
                    <a:pt x="1" y="31"/>
                  </a:lnTo>
                  <a:lnTo>
                    <a:pt x="26" y="1"/>
                  </a:lnTo>
                  <a:lnTo>
                    <a:pt x="25" y="0"/>
                  </a:lnTo>
                  <a:lnTo>
                    <a:pt x="0" y="30"/>
                  </a:lnTo>
                  <a:lnTo>
                    <a:pt x="1" y="3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1" name="Freeform 87"/>
            <p:cNvSpPr>
              <a:spLocks/>
            </p:cNvSpPr>
            <p:nvPr/>
          </p:nvSpPr>
          <p:spPr bwMode="auto">
            <a:xfrm>
              <a:off x="-865505" y="1994853"/>
              <a:ext cx="44450" cy="49212"/>
            </a:xfrm>
            <a:custGeom>
              <a:avLst/>
              <a:gdLst/>
              <a:ahLst/>
              <a:cxnLst>
                <a:cxn ang="0">
                  <a:pos x="26" y="29"/>
                </a:cxn>
                <a:cxn ang="0">
                  <a:pos x="27" y="29"/>
                </a:cxn>
                <a:cxn ang="0">
                  <a:pos x="1" y="0"/>
                </a:cxn>
                <a:cxn ang="0">
                  <a:pos x="0" y="1"/>
                </a:cxn>
                <a:cxn ang="0">
                  <a:pos x="26" y="30"/>
                </a:cxn>
                <a:cxn ang="0">
                  <a:pos x="26" y="29"/>
                </a:cxn>
              </a:cxnLst>
              <a:rect l="0" t="0" r="r" b="b"/>
              <a:pathLst>
                <a:path w="28" h="31">
                  <a:moveTo>
                    <a:pt x="26" y="29"/>
                  </a:moveTo>
                  <a:lnTo>
                    <a:pt x="27" y="29"/>
                  </a:lnTo>
                  <a:lnTo>
                    <a:pt x="1" y="0"/>
                  </a:lnTo>
                  <a:lnTo>
                    <a:pt x="0" y="1"/>
                  </a:lnTo>
                  <a:lnTo>
                    <a:pt x="26" y="30"/>
                  </a:lnTo>
                  <a:lnTo>
                    <a:pt x="26" y="29"/>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2" name="Freeform 88"/>
            <p:cNvSpPr>
              <a:spLocks/>
            </p:cNvSpPr>
            <p:nvPr/>
          </p:nvSpPr>
          <p:spPr bwMode="auto">
            <a:xfrm>
              <a:off x="-849630" y="2012315"/>
              <a:ext cx="15875" cy="15875"/>
            </a:xfrm>
            <a:custGeom>
              <a:avLst/>
              <a:gdLst/>
              <a:ahLst/>
              <a:cxnLst>
                <a:cxn ang="0">
                  <a:pos x="4" y="9"/>
                </a:cxn>
                <a:cxn ang="0">
                  <a:pos x="6" y="9"/>
                </a:cxn>
                <a:cxn ang="0">
                  <a:pos x="8" y="8"/>
                </a:cxn>
                <a:cxn ang="0">
                  <a:pos x="9" y="6"/>
                </a:cxn>
                <a:cxn ang="0">
                  <a:pos x="9" y="5"/>
                </a:cxn>
                <a:cxn ang="0">
                  <a:pos x="9" y="3"/>
                </a:cxn>
                <a:cxn ang="0">
                  <a:pos x="8" y="1"/>
                </a:cxn>
                <a:cxn ang="0">
                  <a:pos x="6" y="0"/>
                </a:cxn>
                <a:cxn ang="0">
                  <a:pos x="4" y="0"/>
                </a:cxn>
                <a:cxn ang="0">
                  <a:pos x="3" y="0"/>
                </a:cxn>
                <a:cxn ang="0">
                  <a:pos x="1" y="1"/>
                </a:cxn>
                <a:cxn ang="0">
                  <a:pos x="0" y="3"/>
                </a:cxn>
                <a:cxn ang="0">
                  <a:pos x="0" y="5"/>
                </a:cxn>
                <a:cxn ang="0">
                  <a:pos x="0" y="6"/>
                </a:cxn>
                <a:cxn ang="0">
                  <a:pos x="1" y="8"/>
                </a:cxn>
                <a:cxn ang="0">
                  <a:pos x="3" y="9"/>
                </a:cxn>
                <a:cxn ang="0">
                  <a:pos x="4" y="9"/>
                </a:cxn>
              </a:cxnLst>
              <a:rect l="0" t="0" r="r" b="b"/>
              <a:pathLst>
                <a:path w="10" h="10">
                  <a:moveTo>
                    <a:pt x="4" y="9"/>
                  </a:moveTo>
                  <a:lnTo>
                    <a:pt x="6" y="9"/>
                  </a:lnTo>
                  <a:lnTo>
                    <a:pt x="8" y="8"/>
                  </a:lnTo>
                  <a:lnTo>
                    <a:pt x="9" y="6"/>
                  </a:lnTo>
                  <a:lnTo>
                    <a:pt x="9" y="5"/>
                  </a:lnTo>
                  <a:lnTo>
                    <a:pt x="9" y="3"/>
                  </a:lnTo>
                  <a:lnTo>
                    <a:pt x="8" y="1"/>
                  </a:lnTo>
                  <a:lnTo>
                    <a:pt x="6" y="0"/>
                  </a:lnTo>
                  <a:lnTo>
                    <a:pt x="4" y="0"/>
                  </a:lnTo>
                  <a:lnTo>
                    <a:pt x="3" y="0"/>
                  </a:lnTo>
                  <a:lnTo>
                    <a:pt x="1" y="1"/>
                  </a:lnTo>
                  <a:lnTo>
                    <a:pt x="0" y="3"/>
                  </a:lnTo>
                  <a:lnTo>
                    <a:pt x="0" y="5"/>
                  </a:lnTo>
                  <a:lnTo>
                    <a:pt x="0" y="6"/>
                  </a:lnTo>
                  <a:lnTo>
                    <a:pt x="1" y="8"/>
                  </a:lnTo>
                  <a:lnTo>
                    <a:pt x="3" y="9"/>
                  </a:lnTo>
                  <a:lnTo>
                    <a:pt x="4" y="9"/>
                  </a:lnTo>
                </a:path>
              </a:pathLst>
            </a:custGeom>
            <a:solidFill>
              <a:srgbClr val="666666"/>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3" name="Freeform 89"/>
            <p:cNvSpPr>
              <a:spLocks/>
            </p:cNvSpPr>
            <p:nvPr/>
          </p:nvSpPr>
          <p:spPr bwMode="auto">
            <a:xfrm>
              <a:off x="-843280" y="2018665"/>
              <a:ext cx="11113" cy="9525"/>
            </a:xfrm>
            <a:custGeom>
              <a:avLst/>
              <a:gdLst/>
              <a:ahLst/>
              <a:cxnLst>
                <a:cxn ang="0">
                  <a:pos x="4" y="0"/>
                </a:cxn>
                <a:cxn ang="0">
                  <a:pos x="4" y="0"/>
                </a:cxn>
                <a:cxn ang="0">
                  <a:pos x="4" y="1"/>
                </a:cxn>
                <a:cxn ang="0">
                  <a:pos x="3" y="2"/>
                </a:cxn>
                <a:cxn ang="0">
                  <a:pos x="2" y="3"/>
                </a:cxn>
                <a:cxn ang="0">
                  <a:pos x="0" y="3"/>
                </a:cxn>
                <a:cxn ang="0">
                  <a:pos x="0" y="5"/>
                </a:cxn>
                <a:cxn ang="0">
                  <a:pos x="2" y="5"/>
                </a:cxn>
                <a:cxn ang="0">
                  <a:pos x="4" y="4"/>
                </a:cxn>
                <a:cxn ang="0">
                  <a:pos x="6" y="2"/>
                </a:cxn>
                <a:cxn ang="0">
                  <a:pos x="6" y="0"/>
                </a:cxn>
                <a:cxn ang="0">
                  <a:pos x="4" y="0"/>
                </a:cxn>
              </a:cxnLst>
              <a:rect l="0" t="0" r="r" b="b"/>
              <a:pathLst>
                <a:path w="7" h="6">
                  <a:moveTo>
                    <a:pt x="4" y="0"/>
                  </a:moveTo>
                  <a:lnTo>
                    <a:pt x="4" y="0"/>
                  </a:lnTo>
                  <a:lnTo>
                    <a:pt x="4" y="1"/>
                  </a:lnTo>
                  <a:lnTo>
                    <a:pt x="3" y="2"/>
                  </a:lnTo>
                  <a:lnTo>
                    <a:pt x="2" y="3"/>
                  </a:lnTo>
                  <a:lnTo>
                    <a:pt x="0" y="3"/>
                  </a:lnTo>
                  <a:lnTo>
                    <a:pt x="0" y="5"/>
                  </a:lnTo>
                  <a:lnTo>
                    <a:pt x="2" y="5"/>
                  </a:lnTo>
                  <a:lnTo>
                    <a:pt x="4" y="4"/>
                  </a:lnTo>
                  <a:lnTo>
                    <a:pt x="6" y="2"/>
                  </a:lnTo>
                  <a:lnTo>
                    <a:pt x="6" y="0"/>
                  </a:lnTo>
                  <a:lnTo>
                    <a:pt x="4"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4" name="Freeform 90"/>
            <p:cNvSpPr>
              <a:spLocks/>
            </p:cNvSpPr>
            <p:nvPr/>
          </p:nvSpPr>
          <p:spPr bwMode="auto">
            <a:xfrm>
              <a:off x="-843280" y="2010728"/>
              <a:ext cx="11113" cy="9525"/>
            </a:xfrm>
            <a:custGeom>
              <a:avLst/>
              <a:gdLst/>
              <a:ahLst/>
              <a:cxnLst>
                <a:cxn ang="0">
                  <a:pos x="0" y="2"/>
                </a:cxn>
                <a:cxn ang="0">
                  <a:pos x="0" y="2"/>
                </a:cxn>
                <a:cxn ang="0">
                  <a:pos x="2" y="2"/>
                </a:cxn>
                <a:cxn ang="0">
                  <a:pos x="3" y="3"/>
                </a:cxn>
                <a:cxn ang="0">
                  <a:pos x="4" y="4"/>
                </a:cxn>
                <a:cxn ang="0">
                  <a:pos x="4" y="5"/>
                </a:cxn>
                <a:cxn ang="0">
                  <a:pos x="6" y="5"/>
                </a:cxn>
                <a:cxn ang="0">
                  <a:pos x="6" y="3"/>
                </a:cxn>
                <a:cxn ang="0">
                  <a:pos x="4" y="1"/>
                </a:cxn>
                <a:cxn ang="0">
                  <a:pos x="2" y="0"/>
                </a:cxn>
                <a:cxn ang="0">
                  <a:pos x="0" y="0"/>
                </a:cxn>
                <a:cxn ang="0">
                  <a:pos x="0" y="2"/>
                </a:cxn>
              </a:cxnLst>
              <a:rect l="0" t="0" r="r" b="b"/>
              <a:pathLst>
                <a:path w="7" h="6">
                  <a:moveTo>
                    <a:pt x="0" y="2"/>
                  </a:moveTo>
                  <a:lnTo>
                    <a:pt x="0" y="2"/>
                  </a:lnTo>
                  <a:lnTo>
                    <a:pt x="2" y="2"/>
                  </a:lnTo>
                  <a:lnTo>
                    <a:pt x="3" y="3"/>
                  </a:lnTo>
                  <a:lnTo>
                    <a:pt x="4" y="4"/>
                  </a:lnTo>
                  <a:lnTo>
                    <a:pt x="4" y="5"/>
                  </a:lnTo>
                  <a:lnTo>
                    <a:pt x="6" y="5"/>
                  </a:lnTo>
                  <a:lnTo>
                    <a:pt x="6" y="3"/>
                  </a:lnTo>
                  <a:lnTo>
                    <a:pt x="4" y="1"/>
                  </a:lnTo>
                  <a:lnTo>
                    <a:pt x="2" y="0"/>
                  </a:lnTo>
                  <a:lnTo>
                    <a:pt x="0"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5" name="Freeform 91"/>
            <p:cNvSpPr>
              <a:spLocks/>
            </p:cNvSpPr>
            <p:nvPr/>
          </p:nvSpPr>
          <p:spPr bwMode="auto">
            <a:xfrm>
              <a:off x="-851217" y="2010728"/>
              <a:ext cx="9525" cy="9525"/>
            </a:xfrm>
            <a:custGeom>
              <a:avLst/>
              <a:gdLst/>
              <a:ahLst/>
              <a:cxnLst>
                <a:cxn ang="0">
                  <a:pos x="2" y="5"/>
                </a:cxn>
                <a:cxn ang="0">
                  <a:pos x="2" y="5"/>
                </a:cxn>
                <a:cxn ang="0">
                  <a:pos x="2" y="4"/>
                </a:cxn>
                <a:cxn ang="0">
                  <a:pos x="3" y="3"/>
                </a:cxn>
                <a:cxn ang="0">
                  <a:pos x="4" y="2"/>
                </a:cxn>
                <a:cxn ang="0">
                  <a:pos x="5" y="2"/>
                </a:cxn>
                <a:cxn ang="0">
                  <a:pos x="5" y="0"/>
                </a:cxn>
                <a:cxn ang="0">
                  <a:pos x="3" y="0"/>
                </a:cxn>
                <a:cxn ang="0">
                  <a:pos x="2" y="1"/>
                </a:cxn>
                <a:cxn ang="0">
                  <a:pos x="0" y="3"/>
                </a:cxn>
                <a:cxn ang="0">
                  <a:pos x="0" y="5"/>
                </a:cxn>
                <a:cxn ang="0">
                  <a:pos x="2" y="5"/>
                </a:cxn>
              </a:cxnLst>
              <a:rect l="0" t="0" r="r" b="b"/>
              <a:pathLst>
                <a:path w="6" h="6">
                  <a:moveTo>
                    <a:pt x="2" y="5"/>
                  </a:moveTo>
                  <a:lnTo>
                    <a:pt x="2" y="5"/>
                  </a:lnTo>
                  <a:lnTo>
                    <a:pt x="2" y="4"/>
                  </a:lnTo>
                  <a:lnTo>
                    <a:pt x="3" y="3"/>
                  </a:lnTo>
                  <a:lnTo>
                    <a:pt x="4" y="2"/>
                  </a:lnTo>
                  <a:lnTo>
                    <a:pt x="5" y="2"/>
                  </a:lnTo>
                  <a:lnTo>
                    <a:pt x="5" y="0"/>
                  </a:lnTo>
                  <a:lnTo>
                    <a:pt x="3" y="0"/>
                  </a:lnTo>
                  <a:lnTo>
                    <a:pt x="2" y="1"/>
                  </a:lnTo>
                  <a:lnTo>
                    <a:pt x="0" y="3"/>
                  </a:lnTo>
                  <a:lnTo>
                    <a:pt x="0" y="5"/>
                  </a:lnTo>
                  <a:lnTo>
                    <a:pt x="2" y="5"/>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6" name="Freeform 92"/>
            <p:cNvSpPr>
              <a:spLocks/>
            </p:cNvSpPr>
            <p:nvPr/>
          </p:nvSpPr>
          <p:spPr bwMode="auto">
            <a:xfrm>
              <a:off x="-851217" y="2018665"/>
              <a:ext cx="9525" cy="9525"/>
            </a:xfrm>
            <a:custGeom>
              <a:avLst/>
              <a:gdLst/>
              <a:ahLst/>
              <a:cxnLst>
                <a:cxn ang="0">
                  <a:pos x="5" y="3"/>
                </a:cxn>
                <a:cxn ang="0">
                  <a:pos x="5" y="3"/>
                </a:cxn>
                <a:cxn ang="0">
                  <a:pos x="4" y="3"/>
                </a:cxn>
                <a:cxn ang="0">
                  <a:pos x="3" y="2"/>
                </a:cxn>
                <a:cxn ang="0">
                  <a:pos x="2" y="1"/>
                </a:cxn>
                <a:cxn ang="0">
                  <a:pos x="2" y="0"/>
                </a:cxn>
                <a:cxn ang="0">
                  <a:pos x="0" y="0"/>
                </a:cxn>
                <a:cxn ang="0">
                  <a:pos x="0" y="2"/>
                </a:cxn>
                <a:cxn ang="0">
                  <a:pos x="2" y="4"/>
                </a:cxn>
                <a:cxn ang="0">
                  <a:pos x="3" y="5"/>
                </a:cxn>
                <a:cxn ang="0">
                  <a:pos x="5" y="5"/>
                </a:cxn>
                <a:cxn ang="0">
                  <a:pos x="5" y="3"/>
                </a:cxn>
              </a:cxnLst>
              <a:rect l="0" t="0" r="r" b="b"/>
              <a:pathLst>
                <a:path w="6" h="6">
                  <a:moveTo>
                    <a:pt x="5" y="3"/>
                  </a:moveTo>
                  <a:lnTo>
                    <a:pt x="5" y="3"/>
                  </a:lnTo>
                  <a:lnTo>
                    <a:pt x="4" y="3"/>
                  </a:lnTo>
                  <a:lnTo>
                    <a:pt x="3" y="2"/>
                  </a:lnTo>
                  <a:lnTo>
                    <a:pt x="2" y="1"/>
                  </a:lnTo>
                  <a:lnTo>
                    <a:pt x="2" y="0"/>
                  </a:lnTo>
                  <a:lnTo>
                    <a:pt x="0" y="0"/>
                  </a:lnTo>
                  <a:lnTo>
                    <a:pt x="0" y="2"/>
                  </a:lnTo>
                  <a:lnTo>
                    <a:pt x="2" y="4"/>
                  </a:lnTo>
                  <a:lnTo>
                    <a:pt x="3" y="5"/>
                  </a:lnTo>
                  <a:lnTo>
                    <a:pt x="5" y="5"/>
                  </a:lnTo>
                  <a:lnTo>
                    <a:pt x="5" y="3"/>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7" name="Freeform 93"/>
            <p:cNvSpPr>
              <a:spLocks/>
            </p:cNvSpPr>
            <p:nvPr/>
          </p:nvSpPr>
          <p:spPr bwMode="auto">
            <a:xfrm>
              <a:off x="-822642" y="1967865"/>
              <a:ext cx="6350" cy="15875"/>
            </a:xfrm>
            <a:custGeom>
              <a:avLst/>
              <a:gdLst/>
              <a:ahLst/>
              <a:cxnLst>
                <a:cxn ang="0">
                  <a:pos x="1" y="2"/>
                </a:cxn>
                <a:cxn ang="0">
                  <a:pos x="0" y="1"/>
                </a:cxn>
                <a:cxn ang="0">
                  <a:pos x="0" y="9"/>
                </a:cxn>
                <a:cxn ang="0">
                  <a:pos x="3" y="9"/>
                </a:cxn>
                <a:cxn ang="0">
                  <a:pos x="3" y="1"/>
                </a:cxn>
                <a:cxn ang="0">
                  <a:pos x="1" y="0"/>
                </a:cxn>
                <a:cxn ang="0">
                  <a:pos x="3" y="1"/>
                </a:cxn>
                <a:cxn ang="0">
                  <a:pos x="3" y="0"/>
                </a:cxn>
                <a:cxn ang="0">
                  <a:pos x="1" y="0"/>
                </a:cxn>
                <a:cxn ang="0">
                  <a:pos x="1" y="2"/>
                </a:cxn>
              </a:cxnLst>
              <a:rect l="0" t="0" r="r" b="b"/>
              <a:pathLst>
                <a:path w="4" h="10">
                  <a:moveTo>
                    <a:pt x="1" y="2"/>
                  </a:moveTo>
                  <a:lnTo>
                    <a:pt x="0" y="1"/>
                  </a:lnTo>
                  <a:lnTo>
                    <a:pt x="0" y="9"/>
                  </a:lnTo>
                  <a:lnTo>
                    <a:pt x="3" y="9"/>
                  </a:lnTo>
                  <a:lnTo>
                    <a:pt x="3" y="1"/>
                  </a:lnTo>
                  <a:lnTo>
                    <a:pt x="1" y="0"/>
                  </a:lnTo>
                  <a:lnTo>
                    <a:pt x="3" y="1"/>
                  </a:lnTo>
                  <a:lnTo>
                    <a:pt x="3"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8" name="Freeform 94"/>
            <p:cNvSpPr>
              <a:spLocks/>
            </p:cNvSpPr>
            <p:nvPr/>
          </p:nvSpPr>
          <p:spPr bwMode="auto">
            <a:xfrm>
              <a:off x="-859155" y="1967865"/>
              <a:ext cx="39688" cy="3175"/>
            </a:xfrm>
            <a:custGeom>
              <a:avLst/>
              <a:gdLst/>
              <a:ahLst/>
              <a:cxnLst>
                <a:cxn ang="0">
                  <a:pos x="2" y="0"/>
                </a:cxn>
                <a:cxn ang="0">
                  <a:pos x="1" y="1"/>
                </a:cxn>
                <a:cxn ang="0">
                  <a:pos x="24" y="1"/>
                </a:cxn>
                <a:cxn ang="0">
                  <a:pos x="24" y="0"/>
                </a:cxn>
                <a:cxn ang="0">
                  <a:pos x="1" y="0"/>
                </a:cxn>
                <a:cxn ang="0">
                  <a:pos x="0" y="0"/>
                </a:cxn>
                <a:cxn ang="0">
                  <a:pos x="1" y="0"/>
                </a:cxn>
                <a:cxn ang="0">
                  <a:pos x="0" y="0"/>
                </a:cxn>
                <a:cxn ang="0">
                  <a:pos x="0" y="0"/>
                </a:cxn>
                <a:cxn ang="0">
                  <a:pos x="2" y="0"/>
                </a:cxn>
              </a:cxnLst>
              <a:rect l="0" t="0" r="r" b="b"/>
              <a:pathLst>
                <a:path w="25" h="2">
                  <a:moveTo>
                    <a:pt x="2" y="0"/>
                  </a:moveTo>
                  <a:lnTo>
                    <a:pt x="1" y="1"/>
                  </a:lnTo>
                  <a:lnTo>
                    <a:pt x="24" y="1"/>
                  </a:lnTo>
                  <a:lnTo>
                    <a:pt x="24" y="0"/>
                  </a:lnTo>
                  <a:lnTo>
                    <a:pt x="1" y="0"/>
                  </a:lnTo>
                  <a:lnTo>
                    <a:pt x="0" y="0"/>
                  </a:lnTo>
                  <a:lnTo>
                    <a:pt x="1" y="0"/>
                  </a:lnTo>
                  <a:lnTo>
                    <a:pt x="0" y="0"/>
                  </a:lnTo>
                  <a:lnTo>
                    <a:pt x="0" y="0"/>
                  </a:lnTo>
                  <a:lnTo>
                    <a:pt x="2"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59" name="Freeform 95"/>
            <p:cNvSpPr>
              <a:spLocks/>
            </p:cNvSpPr>
            <p:nvPr/>
          </p:nvSpPr>
          <p:spPr bwMode="auto">
            <a:xfrm>
              <a:off x="-859155" y="1969453"/>
              <a:ext cx="3175" cy="15875"/>
            </a:xfrm>
            <a:custGeom>
              <a:avLst/>
              <a:gdLst/>
              <a:ahLst/>
              <a:cxnLst>
                <a:cxn ang="0">
                  <a:pos x="0" y="7"/>
                </a:cxn>
                <a:cxn ang="0">
                  <a:pos x="1" y="8"/>
                </a:cxn>
                <a:cxn ang="0">
                  <a:pos x="1" y="0"/>
                </a:cxn>
                <a:cxn ang="0">
                  <a:pos x="0" y="0"/>
                </a:cxn>
                <a:cxn ang="0">
                  <a:pos x="0" y="8"/>
                </a:cxn>
                <a:cxn ang="0">
                  <a:pos x="0" y="9"/>
                </a:cxn>
                <a:cxn ang="0">
                  <a:pos x="0" y="8"/>
                </a:cxn>
                <a:cxn ang="0">
                  <a:pos x="0" y="9"/>
                </a:cxn>
                <a:cxn ang="0">
                  <a:pos x="0" y="9"/>
                </a:cxn>
                <a:cxn ang="0">
                  <a:pos x="0" y="7"/>
                </a:cxn>
              </a:cxnLst>
              <a:rect l="0" t="0" r="r" b="b"/>
              <a:pathLst>
                <a:path w="2" h="10">
                  <a:moveTo>
                    <a:pt x="0" y="7"/>
                  </a:moveTo>
                  <a:lnTo>
                    <a:pt x="1" y="8"/>
                  </a:lnTo>
                  <a:lnTo>
                    <a:pt x="1" y="0"/>
                  </a:lnTo>
                  <a:lnTo>
                    <a:pt x="0" y="0"/>
                  </a:lnTo>
                  <a:lnTo>
                    <a:pt x="0" y="8"/>
                  </a:lnTo>
                  <a:lnTo>
                    <a:pt x="0" y="9"/>
                  </a:lnTo>
                  <a:lnTo>
                    <a:pt x="0" y="8"/>
                  </a:lnTo>
                  <a:lnTo>
                    <a:pt x="0" y="9"/>
                  </a:lnTo>
                  <a:lnTo>
                    <a:pt x="0" y="9"/>
                  </a:lnTo>
                  <a:lnTo>
                    <a:pt x="0"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0" name="Freeform 96"/>
            <p:cNvSpPr>
              <a:spLocks/>
            </p:cNvSpPr>
            <p:nvPr/>
          </p:nvSpPr>
          <p:spPr bwMode="auto">
            <a:xfrm>
              <a:off x="-857567" y="1980565"/>
              <a:ext cx="41275" cy="4763"/>
            </a:xfrm>
            <a:custGeom>
              <a:avLst/>
              <a:gdLst/>
              <a:ahLst/>
              <a:cxnLst>
                <a:cxn ang="0">
                  <a:pos x="23" y="1"/>
                </a:cxn>
                <a:cxn ang="0">
                  <a:pos x="24" y="0"/>
                </a:cxn>
                <a:cxn ang="0">
                  <a:pos x="0" y="0"/>
                </a:cxn>
                <a:cxn ang="0">
                  <a:pos x="0" y="2"/>
                </a:cxn>
                <a:cxn ang="0">
                  <a:pos x="24" y="2"/>
                </a:cxn>
                <a:cxn ang="0">
                  <a:pos x="25" y="1"/>
                </a:cxn>
                <a:cxn ang="0">
                  <a:pos x="24" y="2"/>
                </a:cxn>
                <a:cxn ang="0">
                  <a:pos x="25" y="2"/>
                </a:cxn>
                <a:cxn ang="0">
                  <a:pos x="25" y="1"/>
                </a:cxn>
                <a:cxn ang="0">
                  <a:pos x="23" y="1"/>
                </a:cxn>
              </a:cxnLst>
              <a:rect l="0" t="0" r="r" b="b"/>
              <a:pathLst>
                <a:path w="26" h="3">
                  <a:moveTo>
                    <a:pt x="23" y="1"/>
                  </a:moveTo>
                  <a:lnTo>
                    <a:pt x="24" y="0"/>
                  </a:lnTo>
                  <a:lnTo>
                    <a:pt x="0" y="0"/>
                  </a:lnTo>
                  <a:lnTo>
                    <a:pt x="0" y="2"/>
                  </a:lnTo>
                  <a:lnTo>
                    <a:pt x="24" y="2"/>
                  </a:lnTo>
                  <a:lnTo>
                    <a:pt x="25" y="1"/>
                  </a:lnTo>
                  <a:lnTo>
                    <a:pt x="24" y="2"/>
                  </a:lnTo>
                  <a:lnTo>
                    <a:pt x="25" y="2"/>
                  </a:lnTo>
                  <a:lnTo>
                    <a:pt x="25" y="1"/>
                  </a:lnTo>
                  <a:lnTo>
                    <a:pt x="23"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1" name="Freeform 97"/>
            <p:cNvSpPr>
              <a:spLocks/>
            </p:cNvSpPr>
            <p:nvPr/>
          </p:nvSpPr>
          <p:spPr bwMode="auto">
            <a:xfrm>
              <a:off x="-784542" y="1967865"/>
              <a:ext cx="6350" cy="15875"/>
            </a:xfrm>
            <a:custGeom>
              <a:avLst/>
              <a:gdLst/>
              <a:ahLst/>
              <a:cxnLst>
                <a:cxn ang="0">
                  <a:pos x="1" y="2"/>
                </a:cxn>
                <a:cxn ang="0">
                  <a:pos x="0" y="1"/>
                </a:cxn>
                <a:cxn ang="0">
                  <a:pos x="0" y="9"/>
                </a:cxn>
                <a:cxn ang="0">
                  <a:pos x="3" y="9"/>
                </a:cxn>
                <a:cxn ang="0">
                  <a:pos x="3" y="1"/>
                </a:cxn>
                <a:cxn ang="0">
                  <a:pos x="1" y="0"/>
                </a:cxn>
                <a:cxn ang="0">
                  <a:pos x="3" y="1"/>
                </a:cxn>
                <a:cxn ang="0">
                  <a:pos x="3" y="0"/>
                </a:cxn>
                <a:cxn ang="0">
                  <a:pos x="1" y="0"/>
                </a:cxn>
                <a:cxn ang="0">
                  <a:pos x="1" y="2"/>
                </a:cxn>
              </a:cxnLst>
              <a:rect l="0" t="0" r="r" b="b"/>
              <a:pathLst>
                <a:path w="4" h="10">
                  <a:moveTo>
                    <a:pt x="1" y="2"/>
                  </a:moveTo>
                  <a:lnTo>
                    <a:pt x="0" y="1"/>
                  </a:lnTo>
                  <a:lnTo>
                    <a:pt x="0" y="9"/>
                  </a:lnTo>
                  <a:lnTo>
                    <a:pt x="3" y="9"/>
                  </a:lnTo>
                  <a:lnTo>
                    <a:pt x="3" y="1"/>
                  </a:lnTo>
                  <a:lnTo>
                    <a:pt x="1" y="0"/>
                  </a:lnTo>
                  <a:lnTo>
                    <a:pt x="3" y="1"/>
                  </a:lnTo>
                  <a:lnTo>
                    <a:pt x="3"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2" name="Freeform 98"/>
            <p:cNvSpPr>
              <a:spLocks/>
            </p:cNvSpPr>
            <p:nvPr/>
          </p:nvSpPr>
          <p:spPr bwMode="auto">
            <a:xfrm>
              <a:off x="-822642" y="1967865"/>
              <a:ext cx="39687" cy="3175"/>
            </a:xfrm>
            <a:custGeom>
              <a:avLst/>
              <a:gdLst/>
              <a:ahLst/>
              <a:cxnLst>
                <a:cxn ang="0">
                  <a:pos x="2" y="0"/>
                </a:cxn>
                <a:cxn ang="0">
                  <a:pos x="1" y="1"/>
                </a:cxn>
                <a:cxn ang="0">
                  <a:pos x="24" y="1"/>
                </a:cxn>
                <a:cxn ang="0">
                  <a:pos x="24" y="0"/>
                </a:cxn>
                <a:cxn ang="0">
                  <a:pos x="1" y="0"/>
                </a:cxn>
                <a:cxn ang="0">
                  <a:pos x="0" y="0"/>
                </a:cxn>
                <a:cxn ang="0">
                  <a:pos x="1" y="0"/>
                </a:cxn>
                <a:cxn ang="0">
                  <a:pos x="0" y="0"/>
                </a:cxn>
                <a:cxn ang="0">
                  <a:pos x="0" y="0"/>
                </a:cxn>
                <a:cxn ang="0">
                  <a:pos x="2" y="0"/>
                </a:cxn>
              </a:cxnLst>
              <a:rect l="0" t="0" r="r" b="b"/>
              <a:pathLst>
                <a:path w="25" h="2">
                  <a:moveTo>
                    <a:pt x="2" y="0"/>
                  </a:moveTo>
                  <a:lnTo>
                    <a:pt x="1" y="1"/>
                  </a:lnTo>
                  <a:lnTo>
                    <a:pt x="24" y="1"/>
                  </a:lnTo>
                  <a:lnTo>
                    <a:pt x="24" y="0"/>
                  </a:lnTo>
                  <a:lnTo>
                    <a:pt x="1" y="0"/>
                  </a:lnTo>
                  <a:lnTo>
                    <a:pt x="0" y="0"/>
                  </a:lnTo>
                  <a:lnTo>
                    <a:pt x="1" y="0"/>
                  </a:lnTo>
                  <a:lnTo>
                    <a:pt x="0" y="0"/>
                  </a:lnTo>
                  <a:lnTo>
                    <a:pt x="0" y="0"/>
                  </a:lnTo>
                  <a:lnTo>
                    <a:pt x="2"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3" name="Freeform 99"/>
            <p:cNvSpPr>
              <a:spLocks/>
            </p:cNvSpPr>
            <p:nvPr/>
          </p:nvSpPr>
          <p:spPr bwMode="auto">
            <a:xfrm>
              <a:off x="-822642" y="1969453"/>
              <a:ext cx="6350" cy="15875"/>
            </a:xfrm>
            <a:custGeom>
              <a:avLst/>
              <a:gdLst/>
              <a:ahLst/>
              <a:cxnLst>
                <a:cxn ang="0">
                  <a:pos x="1" y="7"/>
                </a:cxn>
                <a:cxn ang="0">
                  <a:pos x="3" y="8"/>
                </a:cxn>
                <a:cxn ang="0">
                  <a:pos x="3" y="0"/>
                </a:cxn>
                <a:cxn ang="0">
                  <a:pos x="0" y="0"/>
                </a:cxn>
                <a:cxn ang="0">
                  <a:pos x="0" y="8"/>
                </a:cxn>
                <a:cxn ang="0">
                  <a:pos x="1" y="9"/>
                </a:cxn>
                <a:cxn ang="0">
                  <a:pos x="0" y="8"/>
                </a:cxn>
                <a:cxn ang="0">
                  <a:pos x="0" y="9"/>
                </a:cxn>
                <a:cxn ang="0">
                  <a:pos x="1" y="9"/>
                </a:cxn>
                <a:cxn ang="0">
                  <a:pos x="1" y="7"/>
                </a:cxn>
              </a:cxnLst>
              <a:rect l="0" t="0" r="r" b="b"/>
              <a:pathLst>
                <a:path w="4" h="10">
                  <a:moveTo>
                    <a:pt x="1" y="7"/>
                  </a:moveTo>
                  <a:lnTo>
                    <a:pt x="3" y="8"/>
                  </a:lnTo>
                  <a:lnTo>
                    <a:pt x="3"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4" name="Freeform 100"/>
            <p:cNvSpPr>
              <a:spLocks/>
            </p:cNvSpPr>
            <p:nvPr/>
          </p:nvSpPr>
          <p:spPr bwMode="auto">
            <a:xfrm>
              <a:off x="-821055" y="1980565"/>
              <a:ext cx="42863" cy="4763"/>
            </a:xfrm>
            <a:custGeom>
              <a:avLst/>
              <a:gdLst/>
              <a:ahLst/>
              <a:cxnLst>
                <a:cxn ang="0">
                  <a:pos x="24" y="1"/>
                </a:cxn>
                <a:cxn ang="0">
                  <a:pos x="25" y="0"/>
                </a:cxn>
                <a:cxn ang="0">
                  <a:pos x="0" y="0"/>
                </a:cxn>
                <a:cxn ang="0">
                  <a:pos x="0" y="2"/>
                </a:cxn>
                <a:cxn ang="0">
                  <a:pos x="25" y="2"/>
                </a:cxn>
                <a:cxn ang="0">
                  <a:pos x="26" y="1"/>
                </a:cxn>
                <a:cxn ang="0">
                  <a:pos x="25" y="2"/>
                </a:cxn>
                <a:cxn ang="0">
                  <a:pos x="26" y="2"/>
                </a:cxn>
                <a:cxn ang="0">
                  <a:pos x="26" y="1"/>
                </a:cxn>
                <a:cxn ang="0">
                  <a:pos x="24" y="1"/>
                </a:cxn>
              </a:cxnLst>
              <a:rect l="0" t="0" r="r" b="b"/>
              <a:pathLst>
                <a:path w="27" h="3">
                  <a:moveTo>
                    <a:pt x="24" y="1"/>
                  </a:moveTo>
                  <a:lnTo>
                    <a:pt x="25" y="0"/>
                  </a:lnTo>
                  <a:lnTo>
                    <a:pt x="0" y="0"/>
                  </a:lnTo>
                  <a:lnTo>
                    <a:pt x="0" y="2"/>
                  </a:lnTo>
                  <a:lnTo>
                    <a:pt x="25" y="2"/>
                  </a:lnTo>
                  <a:lnTo>
                    <a:pt x="26" y="1"/>
                  </a:lnTo>
                  <a:lnTo>
                    <a:pt x="25" y="2"/>
                  </a:lnTo>
                  <a:lnTo>
                    <a:pt x="26" y="2"/>
                  </a:lnTo>
                  <a:lnTo>
                    <a:pt x="26" y="1"/>
                  </a:lnTo>
                  <a:lnTo>
                    <a:pt x="24"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5" name="Freeform 101"/>
            <p:cNvSpPr>
              <a:spLocks/>
            </p:cNvSpPr>
            <p:nvPr/>
          </p:nvSpPr>
          <p:spPr bwMode="auto">
            <a:xfrm>
              <a:off x="-746442" y="1967865"/>
              <a:ext cx="4762"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6" name="Freeform 102"/>
            <p:cNvSpPr>
              <a:spLocks/>
            </p:cNvSpPr>
            <p:nvPr/>
          </p:nvSpPr>
          <p:spPr bwMode="auto">
            <a:xfrm>
              <a:off x="-784542" y="1967865"/>
              <a:ext cx="41275" cy="3175"/>
            </a:xfrm>
            <a:custGeom>
              <a:avLst/>
              <a:gdLst/>
              <a:ahLst/>
              <a:cxnLst>
                <a:cxn ang="0">
                  <a:pos x="2" y="0"/>
                </a:cxn>
                <a:cxn ang="0">
                  <a:pos x="1" y="1"/>
                </a:cxn>
                <a:cxn ang="0">
                  <a:pos x="25" y="1"/>
                </a:cxn>
                <a:cxn ang="0">
                  <a:pos x="25" y="0"/>
                </a:cxn>
                <a:cxn ang="0">
                  <a:pos x="1" y="0"/>
                </a:cxn>
                <a:cxn ang="0">
                  <a:pos x="0" y="0"/>
                </a:cxn>
                <a:cxn ang="0">
                  <a:pos x="1" y="0"/>
                </a:cxn>
                <a:cxn ang="0">
                  <a:pos x="0" y="0"/>
                </a:cxn>
                <a:cxn ang="0">
                  <a:pos x="0" y="0"/>
                </a:cxn>
                <a:cxn ang="0">
                  <a:pos x="2" y="0"/>
                </a:cxn>
              </a:cxnLst>
              <a:rect l="0" t="0" r="r" b="b"/>
              <a:pathLst>
                <a:path w="26" h="2">
                  <a:moveTo>
                    <a:pt x="2" y="0"/>
                  </a:moveTo>
                  <a:lnTo>
                    <a:pt x="1" y="1"/>
                  </a:lnTo>
                  <a:lnTo>
                    <a:pt x="25" y="1"/>
                  </a:lnTo>
                  <a:lnTo>
                    <a:pt x="25" y="0"/>
                  </a:lnTo>
                  <a:lnTo>
                    <a:pt x="1" y="0"/>
                  </a:lnTo>
                  <a:lnTo>
                    <a:pt x="0" y="0"/>
                  </a:lnTo>
                  <a:lnTo>
                    <a:pt x="1" y="0"/>
                  </a:lnTo>
                  <a:lnTo>
                    <a:pt x="0" y="0"/>
                  </a:lnTo>
                  <a:lnTo>
                    <a:pt x="0" y="0"/>
                  </a:lnTo>
                  <a:lnTo>
                    <a:pt x="2"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7" name="Freeform 103"/>
            <p:cNvSpPr>
              <a:spLocks/>
            </p:cNvSpPr>
            <p:nvPr/>
          </p:nvSpPr>
          <p:spPr bwMode="auto">
            <a:xfrm>
              <a:off x="-784542" y="1969453"/>
              <a:ext cx="6350" cy="15875"/>
            </a:xfrm>
            <a:custGeom>
              <a:avLst/>
              <a:gdLst/>
              <a:ahLst/>
              <a:cxnLst>
                <a:cxn ang="0">
                  <a:pos x="1" y="7"/>
                </a:cxn>
                <a:cxn ang="0">
                  <a:pos x="3" y="8"/>
                </a:cxn>
                <a:cxn ang="0">
                  <a:pos x="3" y="0"/>
                </a:cxn>
                <a:cxn ang="0">
                  <a:pos x="0" y="0"/>
                </a:cxn>
                <a:cxn ang="0">
                  <a:pos x="0" y="8"/>
                </a:cxn>
                <a:cxn ang="0">
                  <a:pos x="1" y="9"/>
                </a:cxn>
                <a:cxn ang="0">
                  <a:pos x="0" y="8"/>
                </a:cxn>
                <a:cxn ang="0">
                  <a:pos x="0" y="9"/>
                </a:cxn>
                <a:cxn ang="0">
                  <a:pos x="1" y="9"/>
                </a:cxn>
                <a:cxn ang="0">
                  <a:pos x="1" y="7"/>
                </a:cxn>
              </a:cxnLst>
              <a:rect l="0" t="0" r="r" b="b"/>
              <a:pathLst>
                <a:path w="4" h="10">
                  <a:moveTo>
                    <a:pt x="1" y="7"/>
                  </a:moveTo>
                  <a:lnTo>
                    <a:pt x="3" y="8"/>
                  </a:lnTo>
                  <a:lnTo>
                    <a:pt x="3"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8" name="Freeform 104"/>
            <p:cNvSpPr>
              <a:spLocks/>
            </p:cNvSpPr>
            <p:nvPr/>
          </p:nvSpPr>
          <p:spPr bwMode="auto">
            <a:xfrm>
              <a:off x="-784542" y="1980565"/>
              <a:ext cx="42862" cy="4763"/>
            </a:xfrm>
            <a:custGeom>
              <a:avLst/>
              <a:gdLst/>
              <a:ahLst/>
              <a:cxnLst>
                <a:cxn ang="0">
                  <a:pos x="24" y="1"/>
                </a:cxn>
                <a:cxn ang="0">
                  <a:pos x="25" y="0"/>
                </a:cxn>
                <a:cxn ang="0">
                  <a:pos x="0" y="0"/>
                </a:cxn>
                <a:cxn ang="0">
                  <a:pos x="0" y="2"/>
                </a:cxn>
                <a:cxn ang="0">
                  <a:pos x="25" y="2"/>
                </a:cxn>
                <a:cxn ang="0">
                  <a:pos x="26" y="1"/>
                </a:cxn>
                <a:cxn ang="0">
                  <a:pos x="25" y="2"/>
                </a:cxn>
                <a:cxn ang="0">
                  <a:pos x="26" y="2"/>
                </a:cxn>
                <a:cxn ang="0">
                  <a:pos x="26" y="1"/>
                </a:cxn>
                <a:cxn ang="0">
                  <a:pos x="24" y="1"/>
                </a:cxn>
              </a:cxnLst>
              <a:rect l="0" t="0" r="r" b="b"/>
              <a:pathLst>
                <a:path w="27" h="3">
                  <a:moveTo>
                    <a:pt x="24" y="1"/>
                  </a:moveTo>
                  <a:lnTo>
                    <a:pt x="25" y="0"/>
                  </a:lnTo>
                  <a:lnTo>
                    <a:pt x="0" y="0"/>
                  </a:lnTo>
                  <a:lnTo>
                    <a:pt x="0" y="2"/>
                  </a:lnTo>
                  <a:lnTo>
                    <a:pt x="25" y="2"/>
                  </a:lnTo>
                  <a:lnTo>
                    <a:pt x="26" y="1"/>
                  </a:lnTo>
                  <a:lnTo>
                    <a:pt x="25" y="2"/>
                  </a:lnTo>
                  <a:lnTo>
                    <a:pt x="26" y="2"/>
                  </a:lnTo>
                  <a:lnTo>
                    <a:pt x="26" y="1"/>
                  </a:lnTo>
                  <a:lnTo>
                    <a:pt x="24"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69" name="Freeform 105"/>
            <p:cNvSpPr>
              <a:spLocks/>
            </p:cNvSpPr>
            <p:nvPr/>
          </p:nvSpPr>
          <p:spPr bwMode="auto">
            <a:xfrm>
              <a:off x="-708342" y="1967865"/>
              <a:ext cx="4762"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0" name="Freeform 106"/>
            <p:cNvSpPr>
              <a:spLocks/>
            </p:cNvSpPr>
            <p:nvPr/>
          </p:nvSpPr>
          <p:spPr bwMode="auto">
            <a:xfrm>
              <a:off x="-746442" y="1967865"/>
              <a:ext cx="41275" cy="3175"/>
            </a:xfrm>
            <a:custGeom>
              <a:avLst/>
              <a:gdLst/>
              <a:ahLst/>
              <a:cxnLst>
                <a:cxn ang="0">
                  <a:pos x="2" y="0"/>
                </a:cxn>
                <a:cxn ang="0">
                  <a:pos x="1" y="1"/>
                </a:cxn>
                <a:cxn ang="0">
                  <a:pos x="25" y="1"/>
                </a:cxn>
                <a:cxn ang="0">
                  <a:pos x="25" y="0"/>
                </a:cxn>
                <a:cxn ang="0">
                  <a:pos x="1" y="0"/>
                </a:cxn>
                <a:cxn ang="0">
                  <a:pos x="0" y="0"/>
                </a:cxn>
                <a:cxn ang="0">
                  <a:pos x="1" y="0"/>
                </a:cxn>
                <a:cxn ang="0">
                  <a:pos x="0" y="0"/>
                </a:cxn>
                <a:cxn ang="0">
                  <a:pos x="0" y="0"/>
                </a:cxn>
                <a:cxn ang="0">
                  <a:pos x="2" y="0"/>
                </a:cxn>
              </a:cxnLst>
              <a:rect l="0" t="0" r="r" b="b"/>
              <a:pathLst>
                <a:path w="26" h="2">
                  <a:moveTo>
                    <a:pt x="2" y="0"/>
                  </a:moveTo>
                  <a:lnTo>
                    <a:pt x="1" y="1"/>
                  </a:lnTo>
                  <a:lnTo>
                    <a:pt x="25" y="1"/>
                  </a:lnTo>
                  <a:lnTo>
                    <a:pt x="25" y="0"/>
                  </a:lnTo>
                  <a:lnTo>
                    <a:pt x="1" y="0"/>
                  </a:lnTo>
                  <a:lnTo>
                    <a:pt x="0" y="0"/>
                  </a:lnTo>
                  <a:lnTo>
                    <a:pt x="1" y="0"/>
                  </a:lnTo>
                  <a:lnTo>
                    <a:pt x="0" y="0"/>
                  </a:lnTo>
                  <a:lnTo>
                    <a:pt x="0" y="0"/>
                  </a:lnTo>
                  <a:lnTo>
                    <a:pt x="2"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1" name="Freeform 107"/>
            <p:cNvSpPr>
              <a:spLocks/>
            </p:cNvSpPr>
            <p:nvPr/>
          </p:nvSpPr>
          <p:spPr bwMode="auto">
            <a:xfrm>
              <a:off x="-746442" y="1969453"/>
              <a:ext cx="4762" cy="15875"/>
            </a:xfrm>
            <a:custGeom>
              <a:avLst/>
              <a:gdLst/>
              <a:ahLst/>
              <a:cxnLst>
                <a:cxn ang="0">
                  <a:pos x="1" y="7"/>
                </a:cxn>
                <a:cxn ang="0">
                  <a:pos x="2" y="8"/>
                </a:cxn>
                <a:cxn ang="0">
                  <a:pos x="2" y="0"/>
                </a:cxn>
                <a:cxn ang="0">
                  <a:pos x="0" y="0"/>
                </a:cxn>
                <a:cxn ang="0">
                  <a:pos x="0" y="8"/>
                </a:cxn>
                <a:cxn ang="0">
                  <a:pos x="1" y="9"/>
                </a:cxn>
                <a:cxn ang="0">
                  <a:pos x="0" y="8"/>
                </a:cxn>
                <a:cxn ang="0">
                  <a:pos x="0" y="9"/>
                </a:cxn>
                <a:cxn ang="0">
                  <a:pos x="1" y="9"/>
                </a:cxn>
                <a:cxn ang="0">
                  <a:pos x="1" y="7"/>
                </a:cxn>
              </a:cxnLst>
              <a:rect l="0" t="0" r="r" b="b"/>
              <a:pathLst>
                <a:path w="3" h="10">
                  <a:moveTo>
                    <a:pt x="1" y="7"/>
                  </a:moveTo>
                  <a:lnTo>
                    <a:pt x="2" y="8"/>
                  </a:lnTo>
                  <a:lnTo>
                    <a:pt x="2"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2" name="Freeform 108"/>
            <p:cNvSpPr>
              <a:spLocks/>
            </p:cNvSpPr>
            <p:nvPr/>
          </p:nvSpPr>
          <p:spPr bwMode="auto">
            <a:xfrm>
              <a:off x="-744855" y="1980565"/>
              <a:ext cx="41275" cy="4763"/>
            </a:xfrm>
            <a:custGeom>
              <a:avLst/>
              <a:gdLst/>
              <a:ahLst/>
              <a:cxnLst>
                <a:cxn ang="0">
                  <a:pos x="23" y="1"/>
                </a:cxn>
                <a:cxn ang="0">
                  <a:pos x="24" y="0"/>
                </a:cxn>
                <a:cxn ang="0">
                  <a:pos x="0" y="0"/>
                </a:cxn>
                <a:cxn ang="0">
                  <a:pos x="0" y="2"/>
                </a:cxn>
                <a:cxn ang="0">
                  <a:pos x="24" y="2"/>
                </a:cxn>
                <a:cxn ang="0">
                  <a:pos x="25" y="1"/>
                </a:cxn>
                <a:cxn ang="0">
                  <a:pos x="24" y="2"/>
                </a:cxn>
                <a:cxn ang="0">
                  <a:pos x="25" y="2"/>
                </a:cxn>
                <a:cxn ang="0">
                  <a:pos x="25" y="1"/>
                </a:cxn>
                <a:cxn ang="0">
                  <a:pos x="23" y="1"/>
                </a:cxn>
              </a:cxnLst>
              <a:rect l="0" t="0" r="r" b="b"/>
              <a:pathLst>
                <a:path w="26" h="3">
                  <a:moveTo>
                    <a:pt x="23" y="1"/>
                  </a:moveTo>
                  <a:lnTo>
                    <a:pt x="24" y="0"/>
                  </a:lnTo>
                  <a:lnTo>
                    <a:pt x="0" y="0"/>
                  </a:lnTo>
                  <a:lnTo>
                    <a:pt x="0" y="2"/>
                  </a:lnTo>
                  <a:lnTo>
                    <a:pt x="24" y="2"/>
                  </a:lnTo>
                  <a:lnTo>
                    <a:pt x="25" y="1"/>
                  </a:lnTo>
                  <a:lnTo>
                    <a:pt x="24" y="2"/>
                  </a:lnTo>
                  <a:lnTo>
                    <a:pt x="25" y="2"/>
                  </a:lnTo>
                  <a:lnTo>
                    <a:pt x="25" y="1"/>
                  </a:lnTo>
                  <a:lnTo>
                    <a:pt x="23"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3" name="Freeform 109"/>
            <p:cNvSpPr>
              <a:spLocks/>
            </p:cNvSpPr>
            <p:nvPr/>
          </p:nvSpPr>
          <p:spPr bwMode="auto">
            <a:xfrm>
              <a:off x="-671830" y="1967865"/>
              <a:ext cx="4763"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4" name="Freeform 110"/>
            <p:cNvSpPr>
              <a:spLocks/>
            </p:cNvSpPr>
            <p:nvPr/>
          </p:nvSpPr>
          <p:spPr bwMode="auto">
            <a:xfrm>
              <a:off x="-708342" y="1967865"/>
              <a:ext cx="39687" cy="3175"/>
            </a:xfrm>
            <a:custGeom>
              <a:avLst/>
              <a:gdLst/>
              <a:ahLst/>
              <a:cxnLst>
                <a:cxn ang="0">
                  <a:pos x="2" y="0"/>
                </a:cxn>
                <a:cxn ang="0">
                  <a:pos x="1" y="1"/>
                </a:cxn>
                <a:cxn ang="0">
                  <a:pos x="24" y="1"/>
                </a:cxn>
                <a:cxn ang="0">
                  <a:pos x="24" y="0"/>
                </a:cxn>
                <a:cxn ang="0">
                  <a:pos x="1" y="0"/>
                </a:cxn>
                <a:cxn ang="0">
                  <a:pos x="0" y="0"/>
                </a:cxn>
                <a:cxn ang="0">
                  <a:pos x="1" y="0"/>
                </a:cxn>
                <a:cxn ang="0">
                  <a:pos x="0" y="0"/>
                </a:cxn>
                <a:cxn ang="0">
                  <a:pos x="0" y="0"/>
                </a:cxn>
                <a:cxn ang="0">
                  <a:pos x="2" y="0"/>
                </a:cxn>
              </a:cxnLst>
              <a:rect l="0" t="0" r="r" b="b"/>
              <a:pathLst>
                <a:path w="25" h="2">
                  <a:moveTo>
                    <a:pt x="2" y="0"/>
                  </a:moveTo>
                  <a:lnTo>
                    <a:pt x="1" y="1"/>
                  </a:lnTo>
                  <a:lnTo>
                    <a:pt x="24" y="1"/>
                  </a:lnTo>
                  <a:lnTo>
                    <a:pt x="24" y="0"/>
                  </a:lnTo>
                  <a:lnTo>
                    <a:pt x="1" y="0"/>
                  </a:lnTo>
                  <a:lnTo>
                    <a:pt x="0" y="0"/>
                  </a:lnTo>
                  <a:lnTo>
                    <a:pt x="1" y="0"/>
                  </a:lnTo>
                  <a:lnTo>
                    <a:pt x="0" y="0"/>
                  </a:lnTo>
                  <a:lnTo>
                    <a:pt x="0" y="0"/>
                  </a:lnTo>
                  <a:lnTo>
                    <a:pt x="2"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5" name="Freeform 111"/>
            <p:cNvSpPr>
              <a:spLocks/>
            </p:cNvSpPr>
            <p:nvPr/>
          </p:nvSpPr>
          <p:spPr bwMode="auto">
            <a:xfrm>
              <a:off x="-708342" y="1969453"/>
              <a:ext cx="4762" cy="15875"/>
            </a:xfrm>
            <a:custGeom>
              <a:avLst/>
              <a:gdLst/>
              <a:ahLst/>
              <a:cxnLst>
                <a:cxn ang="0">
                  <a:pos x="1" y="7"/>
                </a:cxn>
                <a:cxn ang="0">
                  <a:pos x="2" y="8"/>
                </a:cxn>
                <a:cxn ang="0">
                  <a:pos x="2" y="0"/>
                </a:cxn>
                <a:cxn ang="0">
                  <a:pos x="0" y="0"/>
                </a:cxn>
                <a:cxn ang="0">
                  <a:pos x="0" y="8"/>
                </a:cxn>
                <a:cxn ang="0">
                  <a:pos x="1" y="9"/>
                </a:cxn>
                <a:cxn ang="0">
                  <a:pos x="0" y="8"/>
                </a:cxn>
                <a:cxn ang="0">
                  <a:pos x="0" y="9"/>
                </a:cxn>
                <a:cxn ang="0">
                  <a:pos x="1" y="9"/>
                </a:cxn>
                <a:cxn ang="0">
                  <a:pos x="1" y="7"/>
                </a:cxn>
              </a:cxnLst>
              <a:rect l="0" t="0" r="r" b="b"/>
              <a:pathLst>
                <a:path w="3" h="10">
                  <a:moveTo>
                    <a:pt x="1" y="7"/>
                  </a:moveTo>
                  <a:lnTo>
                    <a:pt x="2" y="8"/>
                  </a:lnTo>
                  <a:lnTo>
                    <a:pt x="2"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6" name="Freeform 112"/>
            <p:cNvSpPr>
              <a:spLocks/>
            </p:cNvSpPr>
            <p:nvPr/>
          </p:nvSpPr>
          <p:spPr bwMode="auto">
            <a:xfrm>
              <a:off x="-706755" y="1980565"/>
              <a:ext cx="39688" cy="4763"/>
            </a:xfrm>
            <a:custGeom>
              <a:avLst/>
              <a:gdLst/>
              <a:ahLst/>
              <a:cxnLst>
                <a:cxn ang="0">
                  <a:pos x="22" y="1"/>
                </a:cxn>
                <a:cxn ang="0">
                  <a:pos x="23" y="0"/>
                </a:cxn>
                <a:cxn ang="0">
                  <a:pos x="0" y="0"/>
                </a:cxn>
                <a:cxn ang="0">
                  <a:pos x="0" y="2"/>
                </a:cxn>
                <a:cxn ang="0">
                  <a:pos x="23" y="2"/>
                </a:cxn>
                <a:cxn ang="0">
                  <a:pos x="24" y="1"/>
                </a:cxn>
                <a:cxn ang="0">
                  <a:pos x="23" y="2"/>
                </a:cxn>
                <a:cxn ang="0">
                  <a:pos x="24" y="2"/>
                </a:cxn>
                <a:cxn ang="0">
                  <a:pos x="24" y="1"/>
                </a:cxn>
                <a:cxn ang="0">
                  <a:pos x="22" y="1"/>
                </a:cxn>
              </a:cxnLst>
              <a:rect l="0" t="0" r="r" b="b"/>
              <a:pathLst>
                <a:path w="25" h="3">
                  <a:moveTo>
                    <a:pt x="22" y="1"/>
                  </a:moveTo>
                  <a:lnTo>
                    <a:pt x="23" y="0"/>
                  </a:lnTo>
                  <a:lnTo>
                    <a:pt x="0" y="0"/>
                  </a:lnTo>
                  <a:lnTo>
                    <a:pt x="0" y="2"/>
                  </a:lnTo>
                  <a:lnTo>
                    <a:pt x="23" y="2"/>
                  </a:lnTo>
                  <a:lnTo>
                    <a:pt x="24" y="1"/>
                  </a:lnTo>
                  <a:lnTo>
                    <a:pt x="23" y="2"/>
                  </a:lnTo>
                  <a:lnTo>
                    <a:pt x="24" y="2"/>
                  </a:lnTo>
                  <a:lnTo>
                    <a:pt x="24" y="1"/>
                  </a:lnTo>
                  <a:lnTo>
                    <a:pt x="2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7" name="Freeform 113"/>
            <p:cNvSpPr>
              <a:spLocks/>
            </p:cNvSpPr>
            <p:nvPr/>
          </p:nvSpPr>
          <p:spPr bwMode="auto">
            <a:xfrm>
              <a:off x="-867092" y="1967865"/>
              <a:ext cx="11112" cy="14288"/>
            </a:xfrm>
            <a:custGeom>
              <a:avLst/>
              <a:gdLst/>
              <a:ahLst/>
              <a:cxnLst>
                <a:cxn ang="0">
                  <a:pos x="1" y="2"/>
                </a:cxn>
                <a:cxn ang="0">
                  <a:pos x="0" y="2"/>
                </a:cxn>
                <a:cxn ang="0">
                  <a:pos x="5" y="8"/>
                </a:cxn>
                <a:cxn ang="0">
                  <a:pos x="6" y="7"/>
                </a:cxn>
                <a:cxn ang="0">
                  <a:pos x="1" y="1"/>
                </a:cxn>
                <a:cxn ang="0">
                  <a:pos x="0" y="1"/>
                </a:cxn>
                <a:cxn ang="0">
                  <a:pos x="1" y="1"/>
                </a:cxn>
                <a:cxn ang="0">
                  <a:pos x="1" y="0"/>
                </a:cxn>
                <a:cxn ang="0">
                  <a:pos x="0" y="1"/>
                </a:cxn>
                <a:cxn ang="0">
                  <a:pos x="1" y="2"/>
                </a:cxn>
              </a:cxnLst>
              <a:rect l="0" t="0" r="r" b="b"/>
              <a:pathLst>
                <a:path w="7" h="9">
                  <a:moveTo>
                    <a:pt x="1" y="2"/>
                  </a:moveTo>
                  <a:lnTo>
                    <a:pt x="0" y="2"/>
                  </a:lnTo>
                  <a:lnTo>
                    <a:pt x="5" y="8"/>
                  </a:lnTo>
                  <a:lnTo>
                    <a:pt x="6" y="7"/>
                  </a:lnTo>
                  <a:lnTo>
                    <a:pt x="1" y="1"/>
                  </a:lnTo>
                  <a:lnTo>
                    <a:pt x="0" y="1"/>
                  </a:lnTo>
                  <a:lnTo>
                    <a:pt x="1" y="1"/>
                  </a:lnTo>
                  <a:lnTo>
                    <a:pt x="1" y="0"/>
                  </a:lnTo>
                  <a:lnTo>
                    <a:pt x="0" y="1"/>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8" name="Freeform 114"/>
            <p:cNvSpPr>
              <a:spLocks/>
            </p:cNvSpPr>
            <p:nvPr/>
          </p:nvSpPr>
          <p:spPr bwMode="auto">
            <a:xfrm>
              <a:off x="-895667" y="1969453"/>
              <a:ext cx="31750" cy="28575"/>
            </a:xfrm>
            <a:custGeom>
              <a:avLst/>
              <a:gdLst/>
              <a:ahLst/>
              <a:cxnLst>
                <a:cxn ang="0">
                  <a:pos x="2" y="16"/>
                </a:cxn>
                <a:cxn ang="0">
                  <a:pos x="2" y="17"/>
                </a:cxn>
                <a:cxn ang="0">
                  <a:pos x="19" y="1"/>
                </a:cxn>
                <a:cxn ang="0">
                  <a:pos x="18" y="0"/>
                </a:cxn>
                <a:cxn ang="0">
                  <a:pos x="1" y="16"/>
                </a:cxn>
                <a:cxn ang="0">
                  <a:pos x="1" y="17"/>
                </a:cxn>
                <a:cxn ang="0">
                  <a:pos x="1" y="16"/>
                </a:cxn>
                <a:cxn ang="0">
                  <a:pos x="0" y="16"/>
                </a:cxn>
                <a:cxn ang="0">
                  <a:pos x="1" y="17"/>
                </a:cxn>
                <a:cxn ang="0">
                  <a:pos x="2" y="16"/>
                </a:cxn>
              </a:cxnLst>
              <a:rect l="0" t="0" r="r" b="b"/>
              <a:pathLst>
                <a:path w="20" h="18">
                  <a:moveTo>
                    <a:pt x="2" y="16"/>
                  </a:moveTo>
                  <a:lnTo>
                    <a:pt x="2" y="17"/>
                  </a:lnTo>
                  <a:lnTo>
                    <a:pt x="19" y="1"/>
                  </a:lnTo>
                  <a:lnTo>
                    <a:pt x="18" y="0"/>
                  </a:lnTo>
                  <a:lnTo>
                    <a:pt x="1" y="16"/>
                  </a:lnTo>
                  <a:lnTo>
                    <a:pt x="1" y="17"/>
                  </a:lnTo>
                  <a:lnTo>
                    <a:pt x="1" y="16"/>
                  </a:lnTo>
                  <a:lnTo>
                    <a:pt x="0" y="16"/>
                  </a:lnTo>
                  <a:lnTo>
                    <a:pt x="1" y="17"/>
                  </a:lnTo>
                  <a:lnTo>
                    <a:pt x="2" y="16"/>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79" name="Freeform 115"/>
            <p:cNvSpPr>
              <a:spLocks/>
            </p:cNvSpPr>
            <p:nvPr/>
          </p:nvSpPr>
          <p:spPr bwMode="auto">
            <a:xfrm>
              <a:off x="-895667" y="1994853"/>
              <a:ext cx="15875" cy="14287"/>
            </a:xfrm>
            <a:custGeom>
              <a:avLst/>
              <a:gdLst/>
              <a:ahLst/>
              <a:cxnLst>
                <a:cxn ang="0">
                  <a:pos x="7" y="6"/>
                </a:cxn>
                <a:cxn ang="0">
                  <a:pos x="9" y="6"/>
                </a:cxn>
                <a:cxn ang="0">
                  <a:pos x="2" y="0"/>
                </a:cxn>
                <a:cxn ang="0">
                  <a:pos x="0" y="1"/>
                </a:cxn>
                <a:cxn ang="0">
                  <a:pos x="7" y="7"/>
                </a:cxn>
                <a:cxn ang="0">
                  <a:pos x="9" y="7"/>
                </a:cxn>
                <a:cxn ang="0">
                  <a:pos x="7" y="7"/>
                </a:cxn>
                <a:cxn ang="0">
                  <a:pos x="8" y="8"/>
                </a:cxn>
                <a:cxn ang="0">
                  <a:pos x="9" y="7"/>
                </a:cxn>
                <a:cxn ang="0">
                  <a:pos x="7" y="6"/>
                </a:cxn>
              </a:cxnLst>
              <a:rect l="0" t="0" r="r" b="b"/>
              <a:pathLst>
                <a:path w="10" h="9">
                  <a:moveTo>
                    <a:pt x="7" y="6"/>
                  </a:moveTo>
                  <a:lnTo>
                    <a:pt x="9" y="6"/>
                  </a:lnTo>
                  <a:lnTo>
                    <a:pt x="2" y="0"/>
                  </a:lnTo>
                  <a:lnTo>
                    <a:pt x="0" y="1"/>
                  </a:lnTo>
                  <a:lnTo>
                    <a:pt x="7" y="7"/>
                  </a:lnTo>
                  <a:lnTo>
                    <a:pt x="9" y="7"/>
                  </a:lnTo>
                  <a:lnTo>
                    <a:pt x="7" y="7"/>
                  </a:lnTo>
                  <a:lnTo>
                    <a:pt x="8" y="8"/>
                  </a:lnTo>
                  <a:lnTo>
                    <a:pt x="9" y="7"/>
                  </a:lnTo>
                  <a:lnTo>
                    <a:pt x="7" y="6"/>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0" name="Freeform 116"/>
            <p:cNvSpPr>
              <a:spLocks/>
            </p:cNvSpPr>
            <p:nvPr/>
          </p:nvSpPr>
          <p:spPr bwMode="auto">
            <a:xfrm>
              <a:off x="-884555" y="1978978"/>
              <a:ext cx="31750" cy="28575"/>
            </a:xfrm>
            <a:custGeom>
              <a:avLst/>
              <a:gdLst/>
              <a:ahLst/>
              <a:cxnLst>
                <a:cxn ang="0">
                  <a:pos x="17" y="1"/>
                </a:cxn>
                <a:cxn ang="0">
                  <a:pos x="17" y="0"/>
                </a:cxn>
                <a:cxn ang="0">
                  <a:pos x="0" y="16"/>
                </a:cxn>
                <a:cxn ang="0">
                  <a:pos x="1" y="17"/>
                </a:cxn>
                <a:cxn ang="0">
                  <a:pos x="18" y="1"/>
                </a:cxn>
                <a:cxn ang="0">
                  <a:pos x="18" y="0"/>
                </a:cxn>
                <a:cxn ang="0">
                  <a:pos x="18" y="1"/>
                </a:cxn>
                <a:cxn ang="0">
                  <a:pos x="19" y="1"/>
                </a:cxn>
                <a:cxn ang="0">
                  <a:pos x="18" y="0"/>
                </a:cxn>
                <a:cxn ang="0">
                  <a:pos x="17" y="1"/>
                </a:cxn>
              </a:cxnLst>
              <a:rect l="0" t="0" r="r" b="b"/>
              <a:pathLst>
                <a:path w="20" h="18">
                  <a:moveTo>
                    <a:pt x="17" y="1"/>
                  </a:moveTo>
                  <a:lnTo>
                    <a:pt x="17" y="0"/>
                  </a:lnTo>
                  <a:lnTo>
                    <a:pt x="0" y="16"/>
                  </a:lnTo>
                  <a:lnTo>
                    <a:pt x="1" y="17"/>
                  </a:lnTo>
                  <a:lnTo>
                    <a:pt x="18" y="1"/>
                  </a:lnTo>
                  <a:lnTo>
                    <a:pt x="18" y="0"/>
                  </a:lnTo>
                  <a:lnTo>
                    <a:pt x="18" y="1"/>
                  </a:lnTo>
                  <a:lnTo>
                    <a:pt x="19" y="1"/>
                  </a:lnTo>
                  <a:lnTo>
                    <a:pt x="18" y="0"/>
                  </a:lnTo>
                  <a:lnTo>
                    <a:pt x="17"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1" name="Freeform 117"/>
            <p:cNvSpPr>
              <a:spLocks/>
            </p:cNvSpPr>
            <p:nvPr/>
          </p:nvSpPr>
          <p:spPr bwMode="auto">
            <a:xfrm>
              <a:off x="-900430" y="2005965"/>
              <a:ext cx="17463" cy="4763"/>
            </a:xfrm>
            <a:custGeom>
              <a:avLst/>
              <a:gdLst/>
              <a:ahLst/>
              <a:cxnLst>
                <a:cxn ang="0">
                  <a:pos x="2" y="1"/>
                </a:cxn>
                <a:cxn ang="0">
                  <a:pos x="1" y="2"/>
                </a:cxn>
                <a:cxn ang="0">
                  <a:pos x="10" y="2"/>
                </a:cxn>
                <a:cxn ang="0">
                  <a:pos x="10" y="0"/>
                </a:cxn>
                <a:cxn ang="0">
                  <a:pos x="1" y="0"/>
                </a:cxn>
                <a:cxn ang="0">
                  <a:pos x="0" y="1"/>
                </a:cxn>
                <a:cxn ang="0">
                  <a:pos x="1" y="0"/>
                </a:cxn>
                <a:cxn ang="0">
                  <a:pos x="0" y="0"/>
                </a:cxn>
                <a:cxn ang="0">
                  <a:pos x="0" y="1"/>
                </a:cxn>
                <a:cxn ang="0">
                  <a:pos x="2" y="1"/>
                </a:cxn>
              </a:cxnLst>
              <a:rect l="0" t="0" r="r" b="b"/>
              <a:pathLst>
                <a:path w="11" h="3">
                  <a:moveTo>
                    <a:pt x="2" y="1"/>
                  </a:moveTo>
                  <a:lnTo>
                    <a:pt x="1" y="2"/>
                  </a:lnTo>
                  <a:lnTo>
                    <a:pt x="10" y="2"/>
                  </a:lnTo>
                  <a:lnTo>
                    <a:pt x="10" y="0"/>
                  </a:lnTo>
                  <a:lnTo>
                    <a:pt x="1" y="0"/>
                  </a:lnTo>
                  <a:lnTo>
                    <a:pt x="0" y="1"/>
                  </a:lnTo>
                  <a:lnTo>
                    <a:pt x="1" y="0"/>
                  </a:lnTo>
                  <a:lnTo>
                    <a:pt x="0" y="0"/>
                  </a:lnTo>
                  <a:lnTo>
                    <a:pt x="0" y="1"/>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2" name="Freeform 118"/>
            <p:cNvSpPr>
              <a:spLocks/>
            </p:cNvSpPr>
            <p:nvPr/>
          </p:nvSpPr>
          <p:spPr bwMode="auto">
            <a:xfrm>
              <a:off x="-900430" y="2007553"/>
              <a:ext cx="3175" cy="28575"/>
            </a:xfrm>
            <a:custGeom>
              <a:avLst/>
              <a:gdLst/>
              <a:ahLst/>
              <a:cxnLst>
                <a:cxn ang="0">
                  <a:pos x="0" y="15"/>
                </a:cxn>
                <a:cxn ang="0">
                  <a:pos x="1" y="16"/>
                </a:cxn>
                <a:cxn ang="0">
                  <a:pos x="1" y="0"/>
                </a:cxn>
                <a:cxn ang="0">
                  <a:pos x="0" y="0"/>
                </a:cxn>
                <a:cxn ang="0">
                  <a:pos x="0" y="16"/>
                </a:cxn>
                <a:cxn ang="0">
                  <a:pos x="0" y="17"/>
                </a:cxn>
                <a:cxn ang="0">
                  <a:pos x="0" y="16"/>
                </a:cxn>
                <a:cxn ang="0">
                  <a:pos x="0" y="17"/>
                </a:cxn>
                <a:cxn ang="0">
                  <a:pos x="0" y="17"/>
                </a:cxn>
                <a:cxn ang="0">
                  <a:pos x="0" y="15"/>
                </a:cxn>
              </a:cxnLst>
              <a:rect l="0" t="0" r="r" b="b"/>
              <a:pathLst>
                <a:path w="2" h="18">
                  <a:moveTo>
                    <a:pt x="0" y="15"/>
                  </a:moveTo>
                  <a:lnTo>
                    <a:pt x="1" y="16"/>
                  </a:lnTo>
                  <a:lnTo>
                    <a:pt x="1" y="0"/>
                  </a:lnTo>
                  <a:lnTo>
                    <a:pt x="0" y="0"/>
                  </a:lnTo>
                  <a:lnTo>
                    <a:pt x="0" y="16"/>
                  </a:lnTo>
                  <a:lnTo>
                    <a:pt x="0" y="17"/>
                  </a:lnTo>
                  <a:lnTo>
                    <a:pt x="0" y="16"/>
                  </a:lnTo>
                  <a:lnTo>
                    <a:pt x="0" y="17"/>
                  </a:lnTo>
                  <a:lnTo>
                    <a:pt x="0" y="17"/>
                  </a:lnTo>
                  <a:lnTo>
                    <a:pt x="0" y="15"/>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3" name="Freeform 119"/>
            <p:cNvSpPr>
              <a:spLocks/>
            </p:cNvSpPr>
            <p:nvPr/>
          </p:nvSpPr>
          <p:spPr bwMode="auto">
            <a:xfrm>
              <a:off x="-898842" y="2032953"/>
              <a:ext cx="17462" cy="3175"/>
            </a:xfrm>
            <a:custGeom>
              <a:avLst/>
              <a:gdLst/>
              <a:ahLst/>
              <a:cxnLst>
                <a:cxn ang="0">
                  <a:pos x="8" y="0"/>
                </a:cxn>
                <a:cxn ang="0">
                  <a:pos x="9" y="0"/>
                </a:cxn>
                <a:cxn ang="0">
                  <a:pos x="0" y="0"/>
                </a:cxn>
                <a:cxn ang="0">
                  <a:pos x="0" y="1"/>
                </a:cxn>
                <a:cxn ang="0">
                  <a:pos x="9" y="1"/>
                </a:cxn>
                <a:cxn ang="0">
                  <a:pos x="10" y="0"/>
                </a:cxn>
                <a:cxn ang="0">
                  <a:pos x="9" y="1"/>
                </a:cxn>
                <a:cxn ang="0">
                  <a:pos x="10" y="1"/>
                </a:cxn>
                <a:cxn ang="0">
                  <a:pos x="10" y="0"/>
                </a:cxn>
                <a:cxn ang="0">
                  <a:pos x="8" y="0"/>
                </a:cxn>
              </a:cxnLst>
              <a:rect l="0" t="0" r="r" b="b"/>
              <a:pathLst>
                <a:path w="11" h="2">
                  <a:moveTo>
                    <a:pt x="8" y="0"/>
                  </a:moveTo>
                  <a:lnTo>
                    <a:pt x="9" y="0"/>
                  </a:lnTo>
                  <a:lnTo>
                    <a:pt x="0" y="0"/>
                  </a:lnTo>
                  <a:lnTo>
                    <a:pt x="0" y="1"/>
                  </a:lnTo>
                  <a:lnTo>
                    <a:pt x="9" y="1"/>
                  </a:lnTo>
                  <a:lnTo>
                    <a:pt x="10" y="0"/>
                  </a:lnTo>
                  <a:lnTo>
                    <a:pt x="9" y="1"/>
                  </a:lnTo>
                  <a:lnTo>
                    <a:pt x="10" y="1"/>
                  </a:lnTo>
                  <a:lnTo>
                    <a:pt x="10" y="0"/>
                  </a:lnTo>
                  <a:lnTo>
                    <a:pt x="8"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4" name="Freeform 120"/>
            <p:cNvSpPr>
              <a:spLocks/>
            </p:cNvSpPr>
            <p:nvPr/>
          </p:nvSpPr>
          <p:spPr bwMode="auto">
            <a:xfrm>
              <a:off x="-886142" y="2005965"/>
              <a:ext cx="4762" cy="30163"/>
            </a:xfrm>
            <a:custGeom>
              <a:avLst/>
              <a:gdLst/>
              <a:ahLst/>
              <a:cxnLst>
                <a:cxn ang="0">
                  <a:pos x="1" y="2"/>
                </a:cxn>
                <a:cxn ang="0">
                  <a:pos x="0" y="1"/>
                </a:cxn>
                <a:cxn ang="0">
                  <a:pos x="0" y="18"/>
                </a:cxn>
                <a:cxn ang="0">
                  <a:pos x="2" y="18"/>
                </a:cxn>
                <a:cxn ang="0">
                  <a:pos x="2" y="1"/>
                </a:cxn>
                <a:cxn ang="0">
                  <a:pos x="1" y="0"/>
                </a:cxn>
                <a:cxn ang="0">
                  <a:pos x="2" y="1"/>
                </a:cxn>
                <a:cxn ang="0">
                  <a:pos x="2" y="0"/>
                </a:cxn>
                <a:cxn ang="0">
                  <a:pos x="1" y="0"/>
                </a:cxn>
                <a:cxn ang="0">
                  <a:pos x="1" y="2"/>
                </a:cxn>
              </a:cxnLst>
              <a:rect l="0" t="0" r="r" b="b"/>
              <a:pathLst>
                <a:path w="3" h="19">
                  <a:moveTo>
                    <a:pt x="1" y="2"/>
                  </a:moveTo>
                  <a:lnTo>
                    <a:pt x="0" y="1"/>
                  </a:lnTo>
                  <a:lnTo>
                    <a:pt x="0" y="18"/>
                  </a:lnTo>
                  <a:lnTo>
                    <a:pt x="2" y="18"/>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5" name="Freeform 121"/>
            <p:cNvSpPr>
              <a:spLocks/>
            </p:cNvSpPr>
            <p:nvPr/>
          </p:nvSpPr>
          <p:spPr bwMode="auto">
            <a:xfrm>
              <a:off x="-895667" y="2034540"/>
              <a:ext cx="12700" cy="14288"/>
            </a:xfrm>
            <a:custGeom>
              <a:avLst/>
              <a:gdLst/>
              <a:ahLst/>
              <a:cxnLst>
                <a:cxn ang="0">
                  <a:pos x="7" y="0"/>
                </a:cxn>
                <a:cxn ang="0">
                  <a:pos x="6" y="0"/>
                </a:cxn>
                <a:cxn ang="0">
                  <a:pos x="0" y="7"/>
                </a:cxn>
                <a:cxn ang="0">
                  <a:pos x="1" y="8"/>
                </a:cxn>
                <a:cxn ang="0">
                  <a:pos x="7" y="2"/>
                </a:cxn>
                <a:cxn ang="0">
                  <a:pos x="6" y="2"/>
                </a:cxn>
                <a:cxn ang="0">
                  <a:pos x="7" y="0"/>
                </a:cxn>
                <a:cxn ang="0">
                  <a:pos x="6" y="0"/>
                </a:cxn>
                <a:cxn ang="0">
                  <a:pos x="6" y="0"/>
                </a:cxn>
                <a:cxn ang="0">
                  <a:pos x="7" y="0"/>
                </a:cxn>
              </a:cxnLst>
              <a:rect l="0" t="0" r="r" b="b"/>
              <a:pathLst>
                <a:path w="8" h="9">
                  <a:moveTo>
                    <a:pt x="7" y="0"/>
                  </a:moveTo>
                  <a:lnTo>
                    <a:pt x="6" y="0"/>
                  </a:lnTo>
                  <a:lnTo>
                    <a:pt x="0" y="7"/>
                  </a:lnTo>
                  <a:lnTo>
                    <a:pt x="1" y="8"/>
                  </a:lnTo>
                  <a:lnTo>
                    <a:pt x="7" y="2"/>
                  </a:lnTo>
                  <a:lnTo>
                    <a:pt x="6" y="2"/>
                  </a:lnTo>
                  <a:lnTo>
                    <a:pt x="7" y="0"/>
                  </a:lnTo>
                  <a:lnTo>
                    <a:pt x="6" y="0"/>
                  </a:lnTo>
                  <a:lnTo>
                    <a:pt x="6" y="0"/>
                  </a:lnTo>
                  <a:lnTo>
                    <a:pt x="7"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6" name="Freeform 122"/>
            <p:cNvSpPr>
              <a:spLocks/>
            </p:cNvSpPr>
            <p:nvPr/>
          </p:nvSpPr>
          <p:spPr bwMode="auto">
            <a:xfrm>
              <a:off x="-884555" y="2034540"/>
              <a:ext cx="33338" cy="25400"/>
            </a:xfrm>
            <a:custGeom>
              <a:avLst/>
              <a:gdLst/>
              <a:ahLst/>
              <a:cxnLst>
                <a:cxn ang="0">
                  <a:pos x="20" y="15"/>
                </a:cxn>
                <a:cxn ang="0">
                  <a:pos x="19" y="14"/>
                </a:cxn>
                <a:cxn ang="0">
                  <a:pos x="1" y="0"/>
                </a:cxn>
                <a:cxn ang="0">
                  <a:pos x="0" y="1"/>
                </a:cxn>
                <a:cxn ang="0">
                  <a:pos x="18" y="15"/>
                </a:cxn>
                <a:cxn ang="0">
                  <a:pos x="18" y="14"/>
                </a:cxn>
                <a:cxn ang="0">
                  <a:pos x="20" y="15"/>
                </a:cxn>
                <a:cxn ang="0">
                  <a:pos x="20" y="14"/>
                </a:cxn>
                <a:cxn ang="0">
                  <a:pos x="19" y="14"/>
                </a:cxn>
                <a:cxn ang="0">
                  <a:pos x="20" y="15"/>
                </a:cxn>
              </a:cxnLst>
              <a:rect l="0" t="0" r="r" b="b"/>
              <a:pathLst>
                <a:path w="21" h="16">
                  <a:moveTo>
                    <a:pt x="20" y="15"/>
                  </a:moveTo>
                  <a:lnTo>
                    <a:pt x="19" y="14"/>
                  </a:lnTo>
                  <a:lnTo>
                    <a:pt x="1" y="0"/>
                  </a:lnTo>
                  <a:lnTo>
                    <a:pt x="0" y="1"/>
                  </a:lnTo>
                  <a:lnTo>
                    <a:pt x="18" y="15"/>
                  </a:lnTo>
                  <a:lnTo>
                    <a:pt x="18" y="14"/>
                  </a:lnTo>
                  <a:lnTo>
                    <a:pt x="20" y="15"/>
                  </a:lnTo>
                  <a:lnTo>
                    <a:pt x="20" y="14"/>
                  </a:lnTo>
                  <a:lnTo>
                    <a:pt x="19" y="14"/>
                  </a:lnTo>
                  <a:lnTo>
                    <a:pt x="20" y="15"/>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7" name="Freeform 123"/>
            <p:cNvSpPr>
              <a:spLocks/>
            </p:cNvSpPr>
            <p:nvPr/>
          </p:nvSpPr>
          <p:spPr bwMode="auto">
            <a:xfrm>
              <a:off x="-865505" y="2056765"/>
              <a:ext cx="12700" cy="15875"/>
            </a:xfrm>
            <a:custGeom>
              <a:avLst/>
              <a:gdLst/>
              <a:ahLst/>
              <a:cxnLst>
                <a:cxn ang="0">
                  <a:pos x="0" y="8"/>
                </a:cxn>
                <a:cxn ang="0">
                  <a:pos x="1" y="8"/>
                </a:cxn>
                <a:cxn ang="0">
                  <a:pos x="7" y="1"/>
                </a:cxn>
                <a:cxn ang="0">
                  <a:pos x="6" y="0"/>
                </a:cxn>
                <a:cxn ang="0">
                  <a:pos x="0" y="7"/>
                </a:cxn>
                <a:cxn ang="0">
                  <a:pos x="1" y="7"/>
                </a:cxn>
                <a:cxn ang="0">
                  <a:pos x="0" y="8"/>
                </a:cxn>
                <a:cxn ang="0">
                  <a:pos x="1" y="9"/>
                </a:cxn>
                <a:cxn ang="0">
                  <a:pos x="1" y="8"/>
                </a:cxn>
                <a:cxn ang="0">
                  <a:pos x="0" y="8"/>
                </a:cxn>
              </a:cxnLst>
              <a:rect l="0" t="0" r="r" b="b"/>
              <a:pathLst>
                <a:path w="8" h="10">
                  <a:moveTo>
                    <a:pt x="0" y="8"/>
                  </a:moveTo>
                  <a:lnTo>
                    <a:pt x="1" y="8"/>
                  </a:lnTo>
                  <a:lnTo>
                    <a:pt x="7" y="1"/>
                  </a:lnTo>
                  <a:lnTo>
                    <a:pt x="6" y="0"/>
                  </a:lnTo>
                  <a:lnTo>
                    <a:pt x="0" y="7"/>
                  </a:lnTo>
                  <a:lnTo>
                    <a:pt x="1" y="7"/>
                  </a:lnTo>
                  <a:lnTo>
                    <a:pt x="0" y="8"/>
                  </a:lnTo>
                  <a:lnTo>
                    <a:pt x="1" y="9"/>
                  </a:lnTo>
                  <a:lnTo>
                    <a:pt x="1" y="8"/>
                  </a:lnTo>
                  <a:lnTo>
                    <a:pt x="0" y="8"/>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8" name="Freeform 124"/>
            <p:cNvSpPr>
              <a:spLocks/>
            </p:cNvSpPr>
            <p:nvPr/>
          </p:nvSpPr>
          <p:spPr bwMode="auto">
            <a:xfrm>
              <a:off x="-897255" y="2045653"/>
              <a:ext cx="34925" cy="25400"/>
            </a:xfrm>
            <a:custGeom>
              <a:avLst/>
              <a:gdLst/>
              <a:ahLst/>
              <a:cxnLst>
                <a:cxn ang="0">
                  <a:pos x="1" y="0"/>
                </a:cxn>
                <a:cxn ang="0">
                  <a:pos x="1" y="1"/>
                </a:cxn>
                <a:cxn ang="0">
                  <a:pos x="20" y="15"/>
                </a:cxn>
                <a:cxn ang="0">
                  <a:pos x="21" y="14"/>
                </a:cxn>
                <a:cxn ang="0">
                  <a:pos x="2" y="0"/>
                </a:cxn>
                <a:cxn ang="0">
                  <a:pos x="2" y="1"/>
                </a:cxn>
                <a:cxn ang="0">
                  <a:pos x="1" y="0"/>
                </a:cxn>
                <a:cxn ang="0">
                  <a:pos x="0" y="1"/>
                </a:cxn>
                <a:cxn ang="0">
                  <a:pos x="1" y="1"/>
                </a:cxn>
                <a:cxn ang="0">
                  <a:pos x="1" y="0"/>
                </a:cxn>
              </a:cxnLst>
              <a:rect l="0" t="0" r="r" b="b"/>
              <a:pathLst>
                <a:path w="22" h="16">
                  <a:moveTo>
                    <a:pt x="1" y="0"/>
                  </a:moveTo>
                  <a:lnTo>
                    <a:pt x="1" y="1"/>
                  </a:lnTo>
                  <a:lnTo>
                    <a:pt x="20" y="15"/>
                  </a:lnTo>
                  <a:lnTo>
                    <a:pt x="21" y="14"/>
                  </a:lnTo>
                  <a:lnTo>
                    <a:pt x="2" y="0"/>
                  </a:lnTo>
                  <a:lnTo>
                    <a:pt x="2" y="1"/>
                  </a:lnTo>
                  <a:lnTo>
                    <a:pt x="1" y="0"/>
                  </a:lnTo>
                  <a:lnTo>
                    <a:pt x="0" y="1"/>
                  </a:lnTo>
                  <a:lnTo>
                    <a:pt x="1" y="1"/>
                  </a:lnTo>
                  <a:lnTo>
                    <a:pt x="1"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89" name="Freeform 125"/>
            <p:cNvSpPr>
              <a:spLocks/>
            </p:cNvSpPr>
            <p:nvPr/>
          </p:nvSpPr>
          <p:spPr bwMode="auto">
            <a:xfrm>
              <a:off x="-816292" y="2055178"/>
              <a:ext cx="4762"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0" name="Freeform 126"/>
            <p:cNvSpPr>
              <a:spLocks/>
            </p:cNvSpPr>
            <p:nvPr/>
          </p:nvSpPr>
          <p:spPr bwMode="auto">
            <a:xfrm>
              <a:off x="-852805" y="2055178"/>
              <a:ext cx="39688" cy="4762"/>
            </a:xfrm>
            <a:custGeom>
              <a:avLst/>
              <a:gdLst/>
              <a:ahLst/>
              <a:cxnLst>
                <a:cxn ang="0">
                  <a:pos x="2" y="1"/>
                </a:cxn>
                <a:cxn ang="0">
                  <a:pos x="1" y="2"/>
                </a:cxn>
                <a:cxn ang="0">
                  <a:pos x="24" y="2"/>
                </a:cxn>
                <a:cxn ang="0">
                  <a:pos x="24" y="0"/>
                </a:cxn>
                <a:cxn ang="0">
                  <a:pos x="1" y="0"/>
                </a:cxn>
                <a:cxn ang="0">
                  <a:pos x="0" y="1"/>
                </a:cxn>
                <a:cxn ang="0">
                  <a:pos x="1" y="0"/>
                </a:cxn>
                <a:cxn ang="0">
                  <a:pos x="0" y="0"/>
                </a:cxn>
                <a:cxn ang="0">
                  <a:pos x="0" y="1"/>
                </a:cxn>
                <a:cxn ang="0">
                  <a:pos x="2" y="1"/>
                </a:cxn>
              </a:cxnLst>
              <a:rect l="0" t="0" r="r" b="b"/>
              <a:pathLst>
                <a:path w="25" h="3">
                  <a:moveTo>
                    <a:pt x="2" y="1"/>
                  </a:moveTo>
                  <a:lnTo>
                    <a:pt x="1" y="2"/>
                  </a:lnTo>
                  <a:lnTo>
                    <a:pt x="24" y="2"/>
                  </a:lnTo>
                  <a:lnTo>
                    <a:pt x="24" y="0"/>
                  </a:lnTo>
                  <a:lnTo>
                    <a:pt x="1" y="0"/>
                  </a:lnTo>
                  <a:lnTo>
                    <a:pt x="0" y="1"/>
                  </a:lnTo>
                  <a:lnTo>
                    <a:pt x="1" y="0"/>
                  </a:lnTo>
                  <a:lnTo>
                    <a:pt x="0" y="0"/>
                  </a:lnTo>
                  <a:lnTo>
                    <a:pt x="0" y="1"/>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1" name="Freeform 127"/>
            <p:cNvSpPr>
              <a:spLocks/>
            </p:cNvSpPr>
            <p:nvPr/>
          </p:nvSpPr>
          <p:spPr bwMode="auto">
            <a:xfrm>
              <a:off x="-852805" y="2056765"/>
              <a:ext cx="4763" cy="15875"/>
            </a:xfrm>
            <a:custGeom>
              <a:avLst/>
              <a:gdLst/>
              <a:ahLst/>
              <a:cxnLst>
                <a:cxn ang="0">
                  <a:pos x="1" y="7"/>
                </a:cxn>
                <a:cxn ang="0">
                  <a:pos x="2" y="8"/>
                </a:cxn>
                <a:cxn ang="0">
                  <a:pos x="2" y="0"/>
                </a:cxn>
                <a:cxn ang="0">
                  <a:pos x="0" y="0"/>
                </a:cxn>
                <a:cxn ang="0">
                  <a:pos x="0" y="8"/>
                </a:cxn>
                <a:cxn ang="0">
                  <a:pos x="1" y="9"/>
                </a:cxn>
                <a:cxn ang="0">
                  <a:pos x="0" y="8"/>
                </a:cxn>
                <a:cxn ang="0">
                  <a:pos x="0" y="9"/>
                </a:cxn>
                <a:cxn ang="0">
                  <a:pos x="1" y="9"/>
                </a:cxn>
                <a:cxn ang="0">
                  <a:pos x="1" y="7"/>
                </a:cxn>
              </a:cxnLst>
              <a:rect l="0" t="0" r="r" b="b"/>
              <a:pathLst>
                <a:path w="3" h="10">
                  <a:moveTo>
                    <a:pt x="1" y="7"/>
                  </a:moveTo>
                  <a:lnTo>
                    <a:pt x="2" y="8"/>
                  </a:lnTo>
                  <a:lnTo>
                    <a:pt x="2"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2" name="Freeform 128"/>
            <p:cNvSpPr>
              <a:spLocks/>
            </p:cNvSpPr>
            <p:nvPr/>
          </p:nvSpPr>
          <p:spPr bwMode="auto">
            <a:xfrm>
              <a:off x="-851217" y="2067878"/>
              <a:ext cx="39687" cy="4762"/>
            </a:xfrm>
            <a:custGeom>
              <a:avLst/>
              <a:gdLst/>
              <a:ahLst/>
              <a:cxnLst>
                <a:cxn ang="0">
                  <a:pos x="22" y="1"/>
                </a:cxn>
                <a:cxn ang="0">
                  <a:pos x="23" y="0"/>
                </a:cxn>
                <a:cxn ang="0">
                  <a:pos x="0" y="0"/>
                </a:cxn>
                <a:cxn ang="0">
                  <a:pos x="0" y="2"/>
                </a:cxn>
                <a:cxn ang="0">
                  <a:pos x="23" y="2"/>
                </a:cxn>
                <a:cxn ang="0">
                  <a:pos x="24" y="1"/>
                </a:cxn>
                <a:cxn ang="0">
                  <a:pos x="23" y="2"/>
                </a:cxn>
                <a:cxn ang="0">
                  <a:pos x="24" y="2"/>
                </a:cxn>
                <a:cxn ang="0">
                  <a:pos x="24" y="1"/>
                </a:cxn>
                <a:cxn ang="0">
                  <a:pos x="22" y="1"/>
                </a:cxn>
              </a:cxnLst>
              <a:rect l="0" t="0" r="r" b="b"/>
              <a:pathLst>
                <a:path w="25" h="3">
                  <a:moveTo>
                    <a:pt x="22" y="1"/>
                  </a:moveTo>
                  <a:lnTo>
                    <a:pt x="23" y="0"/>
                  </a:lnTo>
                  <a:lnTo>
                    <a:pt x="0" y="0"/>
                  </a:lnTo>
                  <a:lnTo>
                    <a:pt x="0" y="2"/>
                  </a:lnTo>
                  <a:lnTo>
                    <a:pt x="23" y="2"/>
                  </a:lnTo>
                  <a:lnTo>
                    <a:pt x="24" y="1"/>
                  </a:lnTo>
                  <a:lnTo>
                    <a:pt x="23" y="2"/>
                  </a:lnTo>
                  <a:lnTo>
                    <a:pt x="24" y="2"/>
                  </a:lnTo>
                  <a:lnTo>
                    <a:pt x="24" y="1"/>
                  </a:lnTo>
                  <a:lnTo>
                    <a:pt x="2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3" name="Freeform 129"/>
            <p:cNvSpPr>
              <a:spLocks/>
            </p:cNvSpPr>
            <p:nvPr/>
          </p:nvSpPr>
          <p:spPr bwMode="auto">
            <a:xfrm>
              <a:off x="-776605" y="2055178"/>
              <a:ext cx="3175" cy="15875"/>
            </a:xfrm>
            <a:custGeom>
              <a:avLst/>
              <a:gdLst/>
              <a:ahLst/>
              <a:cxnLst>
                <a:cxn ang="0">
                  <a:pos x="0" y="2"/>
                </a:cxn>
                <a:cxn ang="0">
                  <a:pos x="0" y="1"/>
                </a:cxn>
                <a:cxn ang="0">
                  <a:pos x="0" y="9"/>
                </a:cxn>
                <a:cxn ang="0">
                  <a:pos x="1" y="9"/>
                </a:cxn>
                <a:cxn ang="0">
                  <a:pos x="1" y="1"/>
                </a:cxn>
                <a:cxn ang="0">
                  <a:pos x="0" y="0"/>
                </a:cxn>
                <a:cxn ang="0">
                  <a:pos x="1" y="1"/>
                </a:cxn>
                <a:cxn ang="0">
                  <a:pos x="1" y="0"/>
                </a:cxn>
                <a:cxn ang="0">
                  <a:pos x="0" y="0"/>
                </a:cxn>
                <a:cxn ang="0">
                  <a:pos x="0" y="2"/>
                </a:cxn>
              </a:cxnLst>
              <a:rect l="0" t="0" r="r" b="b"/>
              <a:pathLst>
                <a:path w="2" h="10">
                  <a:moveTo>
                    <a:pt x="0" y="2"/>
                  </a:moveTo>
                  <a:lnTo>
                    <a:pt x="0" y="1"/>
                  </a:lnTo>
                  <a:lnTo>
                    <a:pt x="0" y="9"/>
                  </a:lnTo>
                  <a:lnTo>
                    <a:pt x="1" y="9"/>
                  </a:lnTo>
                  <a:lnTo>
                    <a:pt x="1" y="1"/>
                  </a:lnTo>
                  <a:lnTo>
                    <a:pt x="0" y="0"/>
                  </a:lnTo>
                  <a:lnTo>
                    <a:pt x="1" y="1"/>
                  </a:lnTo>
                  <a:lnTo>
                    <a:pt x="1" y="0"/>
                  </a:lnTo>
                  <a:lnTo>
                    <a:pt x="0"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4" name="Freeform 130"/>
            <p:cNvSpPr>
              <a:spLocks/>
            </p:cNvSpPr>
            <p:nvPr/>
          </p:nvSpPr>
          <p:spPr bwMode="auto">
            <a:xfrm>
              <a:off x="-816292" y="2055178"/>
              <a:ext cx="41275" cy="4762"/>
            </a:xfrm>
            <a:custGeom>
              <a:avLst/>
              <a:gdLst/>
              <a:ahLst/>
              <a:cxnLst>
                <a:cxn ang="0">
                  <a:pos x="2" y="1"/>
                </a:cxn>
                <a:cxn ang="0">
                  <a:pos x="1" y="2"/>
                </a:cxn>
                <a:cxn ang="0">
                  <a:pos x="25" y="2"/>
                </a:cxn>
                <a:cxn ang="0">
                  <a:pos x="25" y="0"/>
                </a:cxn>
                <a:cxn ang="0">
                  <a:pos x="1" y="0"/>
                </a:cxn>
                <a:cxn ang="0">
                  <a:pos x="0" y="1"/>
                </a:cxn>
                <a:cxn ang="0">
                  <a:pos x="1" y="0"/>
                </a:cxn>
                <a:cxn ang="0">
                  <a:pos x="0" y="0"/>
                </a:cxn>
                <a:cxn ang="0">
                  <a:pos x="0" y="1"/>
                </a:cxn>
                <a:cxn ang="0">
                  <a:pos x="2" y="1"/>
                </a:cxn>
              </a:cxnLst>
              <a:rect l="0" t="0" r="r" b="b"/>
              <a:pathLst>
                <a:path w="26" h="3">
                  <a:moveTo>
                    <a:pt x="2" y="1"/>
                  </a:moveTo>
                  <a:lnTo>
                    <a:pt x="1" y="2"/>
                  </a:lnTo>
                  <a:lnTo>
                    <a:pt x="25" y="2"/>
                  </a:lnTo>
                  <a:lnTo>
                    <a:pt x="25" y="0"/>
                  </a:lnTo>
                  <a:lnTo>
                    <a:pt x="1" y="0"/>
                  </a:lnTo>
                  <a:lnTo>
                    <a:pt x="0" y="1"/>
                  </a:lnTo>
                  <a:lnTo>
                    <a:pt x="1" y="0"/>
                  </a:lnTo>
                  <a:lnTo>
                    <a:pt x="0" y="0"/>
                  </a:lnTo>
                  <a:lnTo>
                    <a:pt x="0" y="1"/>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5" name="Freeform 131"/>
            <p:cNvSpPr>
              <a:spLocks/>
            </p:cNvSpPr>
            <p:nvPr/>
          </p:nvSpPr>
          <p:spPr bwMode="auto">
            <a:xfrm>
              <a:off x="-816292" y="2056765"/>
              <a:ext cx="4762" cy="15875"/>
            </a:xfrm>
            <a:custGeom>
              <a:avLst/>
              <a:gdLst/>
              <a:ahLst/>
              <a:cxnLst>
                <a:cxn ang="0">
                  <a:pos x="1" y="7"/>
                </a:cxn>
                <a:cxn ang="0">
                  <a:pos x="2" y="8"/>
                </a:cxn>
                <a:cxn ang="0">
                  <a:pos x="2" y="0"/>
                </a:cxn>
                <a:cxn ang="0">
                  <a:pos x="0" y="0"/>
                </a:cxn>
                <a:cxn ang="0">
                  <a:pos x="0" y="8"/>
                </a:cxn>
                <a:cxn ang="0">
                  <a:pos x="1" y="9"/>
                </a:cxn>
                <a:cxn ang="0">
                  <a:pos x="0" y="8"/>
                </a:cxn>
                <a:cxn ang="0">
                  <a:pos x="0" y="9"/>
                </a:cxn>
                <a:cxn ang="0">
                  <a:pos x="1" y="9"/>
                </a:cxn>
                <a:cxn ang="0">
                  <a:pos x="1" y="7"/>
                </a:cxn>
              </a:cxnLst>
              <a:rect l="0" t="0" r="r" b="b"/>
              <a:pathLst>
                <a:path w="3" h="10">
                  <a:moveTo>
                    <a:pt x="1" y="7"/>
                  </a:moveTo>
                  <a:lnTo>
                    <a:pt x="2" y="8"/>
                  </a:lnTo>
                  <a:lnTo>
                    <a:pt x="2"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6" name="Freeform 132"/>
            <p:cNvSpPr>
              <a:spLocks/>
            </p:cNvSpPr>
            <p:nvPr/>
          </p:nvSpPr>
          <p:spPr bwMode="auto">
            <a:xfrm>
              <a:off x="-814705" y="2067878"/>
              <a:ext cx="41275" cy="4762"/>
            </a:xfrm>
            <a:custGeom>
              <a:avLst/>
              <a:gdLst/>
              <a:ahLst/>
              <a:cxnLst>
                <a:cxn ang="0">
                  <a:pos x="23" y="1"/>
                </a:cxn>
                <a:cxn ang="0">
                  <a:pos x="24" y="0"/>
                </a:cxn>
                <a:cxn ang="0">
                  <a:pos x="0" y="0"/>
                </a:cxn>
                <a:cxn ang="0">
                  <a:pos x="0" y="2"/>
                </a:cxn>
                <a:cxn ang="0">
                  <a:pos x="24" y="2"/>
                </a:cxn>
                <a:cxn ang="0">
                  <a:pos x="25" y="1"/>
                </a:cxn>
                <a:cxn ang="0">
                  <a:pos x="24" y="2"/>
                </a:cxn>
                <a:cxn ang="0">
                  <a:pos x="25" y="2"/>
                </a:cxn>
                <a:cxn ang="0">
                  <a:pos x="25" y="1"/>
                </a:cxn>
                <a:cxn ang="0">
                  <a:pos x="23" y="1"/>
                </a:cxn>
              </a:cxnLst>
              <a:rect l="0" t="0" r="r" b="b"/>
              <a:pathLst>
                <a:path w="26" h="3">
                  <a:moveTo>
                    <a:pt x="23" y="1"/>
                  </a:moveTo>
                  <a:lnTo>
                    <a:pt x="24" y="0"/>
                  </a:lnTo>
                  <a:lnTo>
                    <a:pt x="0" y="0"/>
                  </a:lnTo>
                  <a:lnTo>
                    <a:pt x="0" y="2"/>
                  </a:lnTo>
                  <a:lnTo>
                    <a:pt x="24" y="2"/>
                  </a:lnTo>
                  <a:lnTo>
                    <a:pt x="25" y="1"/>
                  </a:lnTo>
                  <a:lnTo>
                    <a:pt x="24" y="2"/>
                  </a:lnTo>
                  <a:lnTo>
                    <a:pt x="25" y="2"/>
                  </a:lnTo>
                  <a:lnTo>
                    <a:pt x="25" y="1"/>
                  </a:lnTo>
                  <a:lnTo>
                    <a:pt x="23"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7" name="Freeform 133"/>
            <p:cNvSpPr>
              <a:spLocks/>
            </p:cNvSpPr>
            <p:nvPr/>
          </p:nvSpPr>
          <p:spPr bwMode="auto">
            <a:xfrm>
              <a:off x="-741680" y="2055178"/>
              <a:ext cx="4763"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8" name="Freeform 134"/>
            <p:cNvSpPr>
              <a:spLocks/>
            </p:cNvSpPr>
            <p:nvPr/>
          </p:nvSpPr>
          <p:spPr bwMode="auto">
            <a:xfrm>
              <a:off x="-776605" y="2055178"/>
              <a:ext cx="38100" cy="4762"/>
            </a:xfrm>
            <a:custGeom>
              <a:avLst/>
              <a:gdLst/>
              <a:ahLst/>
              <a:cxnLst>
                <a:cxn ang="0">
                  <a:pos x="2" y="1"/>
                </a:cxn>
                <a:cxn ang="0">
                  <a:pos x="1" y="2"/>
                </a:cxn>
                <a:cxn ang="0">
                  <a:pos x="23" y="2"/>
                </a:cxn>
                <a:cxn ang="0">
                  <a:pos x="23" y="0"/>
                </a:cxn>
                <a:cxn ang="0">
                  <a:pos x="1" y="0"/>
                </a:cxn>
                <a:cxn ang="0">
                  <a:pos x="0" y="1"/>
                </a:cxn>
                <a:cxn ang="0">
                  <a:pos x="1" y="0"/>
                </a:cxn>
                <a:cxn ang="0">
                  <a:pos x="0" y="0"/>
                </a:cxn>
                <a:cxn ang="0">
                  <a:pos x="0" y="1"/>
                </a:cxn>
                <a:cxn ang="0">
                  <a:pos x="2" y="1"/>
                </a:cxn>
              </a:cxnLst>
              <a:rect l="0" t="0" r="r" b="b"/>
              <a:pathLst>
                <a:path w="24" h="3">
                  <a:moveTo>
                    <a:pt x="2" y="1"/>
                  </a:moveTo>
                  <a:lnTo>
                    <a:pt x="1" y="2"/>
                  </a:lnTo>
                  <a:lnTo>
                    <a:pt x="23" y="2"/>
                  </a:lnTo>
                  <a:lnTo>
                    <a:pt x="23" y="0"/>
                  </a:lnTo>
                  <a:lnTo>
                    <a:pt x="1" y="0"/>
                  </a:lnTo>
                  <a:lnTo>
                    <a:pt x="0" y="1"/>
                  </a:lnTo>
                  <a:lnTo>
                    <a:pt x="1" y="0"/>
                  </a:lnTo>
                  <a:lnTo>
                    <a:pt x="0" y="0"/>
                  </a:lnTo>
                  <a:lnTo>
                    <a:pt x="0" y="1"/>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8999" name="Freeform 135"/>
            <p:cNvSpPr>
              <a:spLocks/>
            </p:cNvSpPr>
            <p:nvPr/>
          </p:nvSpPr>
          <p:spPr bwMode="auto">
            <a:xfrm>
              <a:off x="-776605" y="2056765"/>
              <a:ext cx="3175" cy="15875"/>
            </a:xfrm>
            <a:custGeom>
              <a:avLst/>
              <a:gdLst/>
              <a:ahLst/>
              <a:cxnLst>
                <a:cxn ang="0">
                  <a:pos x="0" y="7"/>
                </a:cxn>
                <a:cxn ang="0">
                  <a:pos x="1" y="8"/>
                </a:cxn>
                <a:cxn ang="0">
                  <a:pos x="1" y="0"/>
                </a:cxn>
                <a:cxn ang="0">
                  <a:pos x="0" y="0"/>
                </a:cxn>
                <a:cxn ang="0">
                  <a:pos x="0" y="8"/>
                </a:cxn>
                <a:cxn ang="0">
                  <a:pos x="0" y="9"/>
                </a:cxn>
                <a:cxn ang="0">
                  <a:pos x="0" y="8"/>
                </a:cxn>
                <a:cxn ang="0">
                  <a:pos x="0" y="9"/>
                </a:cxn>
                <a:cxn ang="0">
                  <a:pos x="0" y="9"/>
                </a:cxn>
                <a:cxn ang="0">
                  <a:pos x="0" y="7"/>
                </a:cxn>
              </a:cxnLst>
              <a:rect l="0" t="0" r="r" b="b"/>
              <a:pathLst>
                <a:path w="2" h="10">
                  <a:moveTo>
                    <a:pt x="0" y="7"/>
                  </a:moveTo>
                  <a:lnTo>
                    <a:pt x="1" y="8"/>
                  </a:lnTo>
                  <a:lnTo>
                    <a:pt x="1" y="0"/>
                  </a:lnTo>
                  <a:lnTo>
                    <a:pt x="0" y="0"/>
                  </a:lnTo>
                  <a:lnTo>
                    <a:pt x="0" y="8"/>
                  </a:lnTo>
                  <a:lnTo>
                    <a:pt x="0" y="9"/>
                  </a:lnTo>
                  <a:lnTo>
                    <a:pt x="0" y="8"/>
                  </a:lnTo>
                  <a:lnTo>
                    <a:pt x="0" y="9"/>
                  </a:lnTo>
                  <a:lnTo>
                    <a:pt x="0" y="9"/>
                  </a:lnTo>
                  <a:lnTo>
                    <a:pt x="0"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0" name="Freeform 136"/>
            <p:cNvSpPr>
              <a:spLocks/>
            </p:cNvSpPr>
            <p:nvPr/>
          </p:nvSpPr>
          <p:spPr bwMode="auto">
            <a:xfrm>
              <a:off x="-776605" y="2067878"/>
              <a:ext cx="39688" cy="4762"/>
            </a:xfrm>
            <a:custGeom>
              <a:avLst/>
              <a:gdLst/>
              <a:ahLst/>
              <a:cxnLst>
                <a:cxn ang="0">
                  <a:pos x="22" y="1"/>
                </a:cxn>
                <a:cxn ang="0">
                  <a:pos x="23" y="0"/>
                </a:cxn>
                <a:cxn ang="0">
                  <a:pos x="0" y="0"/>
                </a:cxn>
                <a:cxn ang="0">
                  <a:pos x="0" y="2"/>
                </a:cxn>
                <a:cxn ang="0">
                  <a:pos x="23" y="2"/>
                </a:cxn>
                <a:cxn ang="0">
                  <a:pos x="24" y="1"/>
                </a:cxn>
                <a:cxn ang="0">
                  <a:pos x="23" y="2"/>
                </a:cxn>
                <a:cxn ang="0">
                  <a:pos x="24" y="2"/>
                </a:cxn>
                <a:cxn ang="0">
                  <a:pos x="24" y="1"/>
                </a:cxn>
                <a:cxn ang="0">
                  <a:pos x="22" y="1"/>
                </a:cxn>
              </a:cxnLst>
              <a:rect l="0" t="0" r="r" b="b"/>
              <a:pathLst>
                <a:path w="25" h="3">
                  <a:moveTo>
                    <a:pt x="22" y="1"/>
                  </a:moveTo>
                  <a:lnTo>
                    <a:pt x="23" y="0"/>
                  </a:lnTo>
                  <a:lnTo>
                    <a:pt x="0" y="0"/>
                  </a:lnTo>
                  <a:lnTo>
                    <a:pt x="0" y="2"/>
                  </a:lnTo>
                  <a:lnTo>
                    <a:pt x="23" y="2"/>
                  </a:lnTo>
                  <a:lnTo>
                    <a:pt x="24" y="1"/>
                  </a:lnTo>
                  <a:lnTo>
                    <a:pt x="23" y="2"/>
                  </a:lnTo>
                  <a:lnTo>
                    <a:pt x="24" y="2"/>
                  </a:lnTo>
                  <a:lnTo>
                    <a:pt x="24" y="1"/>
                  </a:lnTo>
                  <a:lnTo>
                    <a:pt x="2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1" name="Freeform 137"/>
            <p:cNvSpPr>
              <a:spLocks/>
            </p:cNvSpPr>
            <p:nvPr/>
          </p:nvSpPr>
          <p:spPr bwMode="auto">
            <a:xfrm>
              <a:off x="-703580" y="2055178"/>
              <a:ext cx="4763"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2" name="Freeform 138"/>
            <p:cNvSpPr>
              <a:spLocks/>
            </p:cNvSpPr>
            <p:nvPr/>
          </p:nvSpPr>
          <p:spPr bwMode="auto">
            <a:xfrm>
              <a:off x="-741680" y="2055178"/>
              <a:ext cx="39688" cy="4762"/>
            </a:xfrm>
            <a:custGeom>
              <a:avLst/>
              <a:gdLst/>
              <a:ahLst/>
              <a:cxnLst>
                <a:cxn ang="0">
                  <a:pos x="2" y="1"/>
                </a:cxn>
                <a:cxn ang="0">
                  <a:pos x="1" y="2"/>
                </a:cxn>
                <a:cxn ang="0">
                  <a:pos x="24" y="2"/>
                </a:cxn>
                <a:cxn ang="0">
                  <a:pos x="24" y="0"/>
                </a:cxn>
                <a:cxn ang="0">
                  <a:pos x="1" y="0"/>
                </a:cxn>
                <a:cxn ang="0">
                  <a:pos x="0" y="1"/>
                </a:cxn>
                <a:cxn ang="0">
                  <a:pos x="1" y="0"/>
                </a:cxn>
                <a:cxn ang="0">
                  <a:pos x="0" y="0"/>
                </a:cxn>
                <a:cxn ang="0">
                  <a:pos x="0" y="1"/>
                </a:cxn>
                <a:cxn ang="0">
                  <a:pos x="2" y="1"/>
                </a:cxn>
              </a:cxnLst>
              <a:rect l="0" t="0" r="r" b="b"/>
              <a:pathLst>
                <a:path w="25" h="3">
                  <a:moveTo>
                    <a:pt x="2" y="1"/>
                  </a:moveTo>
                  <a:lnTo>
                    <a:pt x="1" y="2"/>
                  </a:lnTo>
                  <a:lnTo>
                    <a:pt x="24" y="2"/>
                  </a:lnTo>
                  <a:lnTo>
                    <a:pt x="24" y="0"/>
                  </a:lnTo>
                  <a:lnTo>
                    <a:pt x="1" y="0"/>
                  </a:lnTo>
                  <a:lnTo>
                    <a:pt x="0" y="1"/>
                  </a:lnTo>
                  <a:lnTo>
                    <a:pt x="1" y="0"/>
                  </a:lnTo>
                  <a:lnTo>
                    <a:pt x="0" y="0"/>
                  </a:lnTo>
                  <a:lnTo>
                    <a:pt x="0" y="1"/>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3" name="Freeform 139"/>
            <p:cNvSpPr>
              <a:spLocks/>
            </p:cNvSpPr>
            <p:nvPr/>
          </p:nvSpPr>
          <p:spPr bwMode="auto">
            <a:xfrm>
              <a:off x="-741680" y="2056765"/>
              <a:ext cx="4763" cy="15875"/>
            </a:xfrm>
            <a:custGeom>
              <a:avLst/>
              <a:gdLst/>
              <a:ahLst/>
              <a:cxnLst>
                <a:cxn ang="0">
                  <a:pos x="1" y="7"/>
                </a:cxn>
                <a:cxn ang="0">
                  <a:pos x="2" y="8"/>
                </a:cxn>
                <a:cxn ang="0">
                  <a:pos x="2" y="0"/>
                </a:cxn>
                <a:cxn ang="0">
                  <a:pos x="0" y="0"/>
                </a:cxn>
                <a:cxn ang="0">
                  <a:pos x="0" y="8"/>
                </a:cxn>
                <a:cxn ang="0">
                  <a:pos x="1" y="9"/>
                </a:cxn>
                <a:cxn ang="0">
                  <a:pos x="0" y="8"/>
                </a:cxn>
                <a:cxn ang="0">
                  <a:pos x="0" y="9"/>
                </a:cxn>
                <a:cxn ang="0">
                  <a:pos x="1" y="9"/>
                </a:cxn>
                <a:cxn ang="0">
                  <a:pos x="1" y="7"/>
                </a:cxn>
              </a:cxnLst>
              <a:rect l="0" t="0" r="r" b="b"/>
              <a:pathLst>
                <a:path w="3" h="10">
                  <a:moveTo>
                    <a:pt x="1" y="7"/>
                  </a:moveTo>
                  <a:lnTo>
                    <a:pt x="2" y="8"/>
                  </a:lnTo>
                  <a:lnTo>
                    <a:pt x="2"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4" name="Freeform 140"/>
            <p:cNvSpPr>
              <a:spLocks/>
            </p:cNvSpPr>
            <p:nvPr/>
          </p:nvSpPr>
          <p:spPr bwMode="auto">
            <a:xfrm>
              <a:off x="-740092" y="2067878"/>
              <a:ext cx="41275" cy="4762"/>
            </a:xfrm>
            <a:custGeom>
              <a:avLst/>
              <a:gdLst/>
              <a:ahLst/>
              <a:cxnLst>
                <a:cxn ang="0">
                  <a:pos x="23" y="1"/>
                </a:cxn>
                <a:cxn ang="0">
                  <a:pos x="24" y="0"/>
                </a:cxn>
                <a:cxn ang="0">
                  <a:pos x="0" y="0"/>
                </a:cxn>
                <a:cxn ang="0">
                  <a:pos x="0" y="2"/>
                </a:cxn>
                <a:cxn ang="0">
                  <a:pos x="24" y="2"/>
                </a:cxn>
                <a:cxn ang="0">
                  <a:pos x="25" y="1"/>
                </a:cxn>
                <a:cxn ang="0">
                  <a:pos x="24" y="2"/>
                </a:cxn>
                <a:cxn ang="0">
                  <a:pos x="25" y="2"/>
                </a:cxn>
                <a:cxn ang="0">
                  <a:pos x="25" y="1"/>
                </a:cxn>
                <a:cxn ang="0">
                  <a:pos x="23" y="1"/>
                </a:cxn>
              </a:cxnLst>
              <a:rect l="0" t="0" r="r" b="b"/>
              <a:pathLst>
                <a:path w="26" h="3">
                  <a:moveTo>
                    <a:pt x="23" y="1"/>
                  </a:moveTo>
                  <a:lnTo>
                    <a:pt x="24" y="0"/>
                  </a:lnTo>
                  <a:lnTo>
                    <a:pt x="0" y="0"/>
                  </a:lnTo>
                  <a:lnTo>
                    <a:pt x="0" y="2"/>
                  </a:lnTo>
                  <a:lnTo>
                    <a:pt x="24" y="2"/>
                  </a:lnTo>
                  <a:lnTo>
                    <a:pt x="25" y="1"/>
                  </a:lnTo>
                  <a:lnTo>
                    <a:pt x="24" y="2"/>
                  </a:lnTo>
                  <a:lnTo>
                    <a:pt x="25" y="2"/>
                  </a:lnTo>
                  <a:lnTo>
                    <a:pt x="25" y="1"/>
                  </a:lnTo>
                  <a:lnTo>
                    <a:pt x="23"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5" name="Freeform 141"/>
            <p:cNvSpPr>
              <a:spLocks/>
            </p:cNvSpPr>
            <p:nvPr/>
          </p:nvSpPr>
          <p:spPr bwMode="auto">
            <a:xfrm>
              <a:off x="-668655" y="2055178"/>
              <a:ext cx="4763" cy="15875"/>
            </a:xfrm>
            <a:custGeom>
              <a:avLst/>
              <a:gdLst/>
              <a:ahLst/>
              <a:cxnLst>
                <a:cxn ang="0">
                  <a:pos x="1" y="2"/>
                </a:cxn>
                <a:cxn ang="0">
                  <a:pos x="0" y="1"/>
                </a:cxn>
                <a:cxn ang="0">
                  <a:pos x="0" y="9"/>
                </a:cxn>
                <a:cxn ang="0">
                  <a:pos x="2" y="9"/>
                </a:cxn>
                <a:cxn ang="0">
                  <a:pos x="2" y="1"/>
                </a:cxn>
                <a:cxn ang="0">
                  <a:pos x="1" y="0"/>
                </a:cxn>
                <a:cxn ang="0">
                  <a:pos x="2" y="1"/>
                </a:cxn>
                <a:cxn ang="0">
                  <a:pos x="2" y="0"/>
                </a:cxn>
                <a:cxn ang="0">
                  <a:pos x="1" y="0"/>
                </a:cxn>
                <a:cxn ang="0">
                  <a:pos x="1" y="2"/>
                </a:cxn>
              </a:cxnLst>
              <a:rect l="0" t="0" r="r" b="b"/>
              <a:pathLst>
                <a:path w="3" h="10">
                  <a:moveTo>
                    <a:pt x="1" y="2"/>
                  </a:moveTo>
                  <a:lnTo>
                    <a:pt x="0" y="1"/>
                  </a:lnTo>
                  <a:lnTo>
                    <a:pt x="0" y="9"/>
                  </a:lnTo>
                  <a:lnTo>
                    <a:pt x="2" y="9"/>
                  </a:lnTo>
                  <a:lnTo>
                    <a:pt x="2" y="1"/>
                  </a:lnTo>
                  <a:lnTo>
                    <a:pt x="1" y="0"/>
                  </a:lnTo>
                  <a:lnTo>
                    <a:pt x="2" y="1"/>
                  </a:lnTo>
                  <a:lnTo>
                    <a:pt x="2" y="0"/>
                  </a:lnTo>
                  <a:lnTo>
                    <a:pt x="1" y="0"/>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6" name="Freeform 142"/>
            <p:cNvSpPr>
              <a:spLocks/>
            </p:cNvSpPr>
            <p:nvPr/>
          </p:nvSpPr>
          <p:spPr bwMode="auto">
            <a:xfrm>
              <a:off x="-703580" y="2055178"/>
              <a:ext cx="38100" cy="4762"/>
            </a:xfrm>
            <a:custGeom>
              <a:avLst/>
              <a:gdLst/>
              <a:ahLst/>
              <a:cxnLst>
                <a:cxn ang="0">
                  <a:pos x="2" y="1"/>
                </a:cxn>
                <a:cxn ang="0">
                  <a:pos x="1" y="2"/>
                </a:cxn>
                <a:cxn ang="0">
                  <a:pos x="23" y="2"/>
                </a:cxn>
                <a:cxn ang="0">
                  <a:pos x="23" y="0"/>
                </a:cxn>
                <a:cxn ang="0">
                  <a:pos x="1" y="0"/>
                </a:cxn>
                <a:cxn ang="0">
                  <a:pos x="0" y="1"/>
                </a:cxn>
                <a:cxn ang="0">
                  <a:pos x="1" y="0"/>
                </a:cxn>
                <a:cxn ang="0">
                  <a:pos x="0" y="0"/>
                </a:cxn>
                <a:cxn ang="0">
                  <a:pos x="0" y="1"/>
                </a:cxn>
                <a:cxn ang="0">
                  <a:pos x="2" y="1"/>
                </a:cxn>
              </a:cxnLst>
              <a:rect l="0" t="0" r="r" b="b"/>
              <a:pathLst>
                <a:path w="24" h="3">
                  <a:moveTo>
                    <a:pt x="2" y="1"/>
                  </a:moveTo>
                  <a:lnTo>
                    <a:pt x="1" y="2"/>
                  </a:lnTo>
                  <a:lnTo>
                    <a:pt x="23" y="2"/>
                  </a:lnTo>
                  <a:lnTo>
                    <a:pt x="23" y="0"/>
                  </a:lnTo>
                  <a:lnTo>
                    <a:pt x="1" y="0"/>
                  </a:lnTo>
                  <a:lnTo>
                    <a:pt x="0" y="1"/>
                  </a:lnTo>
                  <a:lnTo>
                    <a:pt x="1" y="0"/>
                  </a:lnTo>
                  <a:lnTo>
                    <a:pt x="0" y="0"/>
                  </a:lnTo>
                  <a:lnTo>
                    <a:pt x="0" y="1"/>
                  </a:lnTo>
                  <a:lnTo>
                    <a:pt x="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7" name="Freeform 143"/>
            <p:cNvSpPr>
              <a:spLocks/>
            </p:cNvSpPr>
            <p:nvPr/>
          </p:nvSpPr>
          <p:spPr bwMode="auto">
            <a:xfrm>
              <a:off x="-703580" y="2056765"/>
              <a:ext cx="4763" cy="15875"/>
            </a:xfrm>
            <a:custGeom>
              <a:avLst/>
              <a:gdLst/>
              <a:ahLst/>
              <a:cxnLst>
                <a:cxn ang="0">
                  <a:pos x="1" y="7"/>
                </a:cxn>
                <a:cxn ang="0">
                  <a:pos x="2" y="8"/>
                </a:cxn>
                <a:cxn ang="0">
                  <a:pos x="2" y="0"/>
                </a:cxn>
                <a:cxn ang="0">
                  <a:pos x="0" y="0"/>
                </a:cxn>
                <a:cxn ang="0">
                  <a:pos x="0" y="8"/>
                </a:cxn>
                <a:cxn ang="0">
                  <a:pos x="1" y="9"/>
                </a:cxn>
                <a:cxn ang="0">
                  <a:pos x="0" y="8"/>
                </a:cxn>
                <a:cxn ang="0">
                  <a:pos x="0" y="9"/>
                </a:cxn>
                <a:cxn ang="0">
                  <a:pos x="1" y="9"/>
                </a:cxn>
                <a:cxn ang="0">
                  <a:pos x="1" y="7"/>
                </a:cxn>
              </a:cxnLst>
              <a:rect l="0" t="0" r="r" b="b"/>
              <a:pathLst>
                <a:path w="3" h="10">
                  <a:moveTo>
                    <a:pt x="1" y="7"/>
                  </a:moveTo>
                  <a:lnTo>
                    <a:pt x="2" y="8"/>
                  </a:lnTo>
                  <a:lnTo>
                    <a:pt x="2" y="0"/>
                  </a:lnTo>
                  <a:lnTo>
                    <a:pt x="0" y="0"/>
                  </a:lnTo>
                  <a:lnTo>
                    <a:pt x="0" y="8"/>
                  </a:lnTo>
                  <a:lnTo>
                    <a:pt x="1" y="9"/>
                  </a:lnTo>
                  <a:lnTo>
                    <a:pt x="0" y="8"/>
                  </a:lnTo>
                  <a:lnTo>
                    <a:pt x="0" y="9"/>
                  </a:lnTo>
                  <a:lnTo>
                    <a:pt x="1" y="9"/>
                  </a:lnTo>
                  <a:lnTo>
                    <a:pt x="1"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8" name="Freeform 144"/>
            <p:cNvSpPr>
              <a:spLocks/>
            </p:cNvSpPr>
            <p:nvPr/>
          </p:nvSpPr>
          <p:spPr bwMode="auto">
            <a:xfrm>
              <a:off x="-703580" y="2067878"/>
              <a:ext cx="39688" cy="4762"/>
            </a:xfrm>
            <a:custGeom>
              <a:avLst/>
              <a:gdLst/>
              <a:ahLst/>
              <a:cxnLst>
                <a:cxn ang="0">
                  <a:pos x="22" y="1"/>
                </a:cxn>
                <a:cxn ang="0">
                  <a:pos x="23" y="0"/>
                </a:cxn>
                <a:cxn ang="0">
                  <a:pos x="0" y="0"/>
                </a:cxn>
                <a:cxn ang="0">
                  <a:pos x="0" y="2"/>
                </a:cxn>
                <a:cxn ang="0">
                  <a:pos x="23" y="2"/>
                </a:cxn>
                <a:cxn ang="0">
                  <a:pos x="24" y="1"/>
                </a:cxn>
                <a:cxn ang="0">
                  <a:pos x="23" y="2"/>
                </a:cxn>
                <a:cxn ang="0">
                  <a:pos x="24" y="2"/>
                </a:cxn>
                <a:cxn ang="0">
                  <a:pos x="24" y="1"/>
                </a:cxn>
                <a:cxn ang="0">
                  <a:pos x="22" y="1"/>
                </a:cxn>
              </a:cxnLst>
              <a:rect l="0" t="0" r="r" b="b"/>
              <a:pathLst>
                <a:path w="25" h="3">
                  <a:moveTo>
                    <a:pt x="22" y="1"/>
                  </a:moveTo>
                  <a:lnTo>
                    <a:pt x="23" y="0"/>
                  </a:lnTo>
                  <a:lnTo>
                    <a:pt x="0" y="0"/>
                  </a:lnTo>
                  <a:lnTo>
                    <a:pt x="0" y="2"/>
                  </a:lnTo>
                  <a:lnTo>
                    <a:pt x="23" y="2"/>
                  </a:lnTo>
                  <a:lnTo>
                    <a:pt x="24" y="1"/>
                  </a:lnTo>
                  <a:lnTo>
                    <a:pt x="23" y="2"/>
                  </a:lnTo>
                  <a:lnTo>
                    <a:pt x="24" y="2"/>
                  </a:lnTo>
                  <a:lnTo>
                    <a:pt x="24" y="1"/>
                  </a:lnTo>
                  <a:lnTo>
                    <a:pt x="22"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09" name="Freeform 145"/>
            <p:cNvSpPr>
              <a:spLocks/>
            </p:cNvSpPr>
            <p:nvPr/>
          </p:nvSpPr>
          <p:spPr bwMode="auto">
            <a:xfrm>
              <a:off x="-668655" y="1969453"/>
              <a:ext cx="12700" cy="14287"/>
            </a:xfrm>
            <a:custGeom>
              <a:avLst/>
              <a:gdLst/>
              <a:ahLst/>
              <a:cxnLst>
                <a:cxn ang="0">
                  <a:pos x="7" y="1"/>
                </a:cxn>
                <a:cxn ang="0">
                  <a:pos x="6" y="1"/>
                </a:cxn>
                <a:cxn ang="0">
                  <a:pos x="0" y="7"/>
                </a:cxn>
                <a:cxn ang="0">
                  <a:pos x="1" y="8"/>
                </a:cxn>
                <a:cxn ang="0">
                  <a:pos x="7" y="2"/>
                </a:cxn>
                <a:cxn ang="0">
                  <a:pos x="6" y="2"/>
                </a:cxn>
                <a:cxn ang="0">
                  <a:pos x="7" y="1"/>
                </a:cxn>
                <a:cxn ang="0">
                  <a:pos x="6" y="0"/>
                </a:cxn>
                <a:cxn ang="0">
                  <a:pos x="6" y="1"/>
                </a:cxn>
                <a:cxn ang="0">
                  <a:pos x="7" y="1"/>
                </a:cxn>
              </a:cxnLst>
              <a:rect l="0" t="0" r="r" b="b"/>
              <a:pathLst>
                <a:path w="8" h="9">
                  <a:moveTo>
                    <a:pt x="7" y="1"/>
                  </a:moveTo>
                  <a:lnTo>
                    <a:pt x="6" y="1"/>
                  </a:lnTo>
                  <a:lnTo>
                    <a:pt x="0" y="7"/>
                  </a:lnTo>
                  <a:lnTo>
                    <a:pt x="1" y="8"/>
                  </a:lnTo>
                  <a:lnTo>
                    <a:pt x="7" y="2"/>
                  </a:lnTo>
                  <a:lnTo>
                    <a:pt x="6" y="2"/>
                  </a:lnTo>
                  <a:lnTo>
                    <a:pt x="7" y="1"/>
                  </a:lnTo>
                  <a:lnTo>
                    <a:pt x="6" y="0"/>
                  </a:lnTo>
                  <a:lnTo>
                    <a:pt x="6" y="1"/>
                  </a:lnTo>
                  <a:lnTo>
                    <a:pt x="7"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0" name="Freeform 146"/>
            <p:cNvSpPr>
              <a:spLocks/>
            </p:cNvSpPr>
            <p:nvPr/>
          </p:nvSpPr>
          <p:spPr bwMode="auto">
            <a:xfrm>
              <a:off x="-660717" y="1971040"/>
              <a:ext cx="33337" cy="25400"/>
            </a:xfrm>
            <a:custGeom>
              <a:avLst/>
              <a:gdLst/>
              <a:ahLst/>
              <a:cxnLst>
                <a:cxn ang="0">
                  <a:pos x="20" y="15"/>
                </a:cxn>
                <a:cxn ang="0">
                  <a:pos x="20" y="14"/>
                </a:cxn>
                <a:cxn ang="0">
                  <a:pos x="1" y="0"/>
                </a:cxn>
                <a:cxn ang="0">
                  <a:pos x="0" y="1"/>
                </a:cxn>
                <a:cxn ang="0">
                  <a:pos x="18" y="15"/>
                </a:cxn>
                <a:cxn ang="0">
                  <a:pos x="18" y="14"/>
                </a:cxn>
                <a:cxn ang="0">
                  <a:pos x="20" y="15"/>
                </a:cxn>
                <a:cxn ang="0">
                  <a:pos x="20" y="14"/>
                </a:cxn>
                <a:cxn ang="0">
                  <a:pos x="20" y="14"/>
                </a:cxn>
                <a:cxn ang="0">
                  <a:pos x="20" y="15"/>
                </a:cxn>
              </a:cxnLst>
              <a:rect l="0" t="0" r="r" b="b"/>
              <a:pathLst>
                <a:path w="21" h="16">
                  <a:moveTo>
                    <a:pt x="20" y="15"/>
                  </a:moveTo>
                  <a:lnTo>
                    <a:pt x="20" y="14"/>
                  </a:lnTo>
                  <a:lnTo>
                    <a:pt x="1" y="0"/>
                  </a:lnTo>
                  <a:lnTo>
                    <a:pt x="0" y="1"/>
                  </a:lnTo>
                  <a:lnTo>
                    <a:pt x="18" y="15"/>
                  </a:lnTo>
                  <a:lnTo>
                    <a:pt x="18" y="14"/>
                  </a:lnTo>
                  <a:lnTo>
                    <a:pt x="20" y="15"/>
                  </a:lnTo>
                  <a:lnTo>
                    <a:pt x="20" y="14"/>
                  </a:lnTo>
                  <a:lnTo>
                    <a:pt x="20" y="14"/>
                  </a:lnTo>
                  <a:lnTo>
                    <a:pt x="20" y="15"/>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1" name="Freeform 147"/>
            <p:cNvSpPr>
              <a:spLocks/>
            </p:cNvSpPr>
            <p:nvPr/>
          </p:nvSpPr>
          <p:spPr bwMode="auto">
            <a:xfrm>
              <a:off x="-640080" y="1993265"/>
              <a:ext cx="11113" cy="15875"/>
            </a:xfrm>
            <a:custGeom>
              <a:avLst/>
              <a:gdLst/>
              <a:ahLst/>
              <a:cxnLst>
                <a:cxn ang="0">
                  <a:pos x="0" y="8"/>
                </a:cxn>
                <a:cxn ang="0">
                  <a:pos x="1" y="8"/>
                </a:cxn>
                <a:cxn ang="0">
                  <a:pos x="6" y="1"/>
                </a:cxn>
                <a:cxn ang="0">
                  <a:pos x="5" y="0"/>
                </a:cxn>
                <a:cxn ang="0">
                  <a:pos x="0" y="7"/>
                </a:cxn>
                <a:cxn ang="0">
                  <a:pos x="1" y="7"/>
                </a:cxn>
                <a:cxn ang="0">
                  <a:pos x="0" y="8"/>
                </a:cxn>
                <a:cxn ang="0">
                  <a:pos x="1" y="9"/>
                </a:cxn>
                <a:cxn ang="0">
                  <a:pos x="1" y="8"/>
                </a:cxn>
                <a:cxn ang="0">
                  <a:pos x="0" y="8"/>
                </a:cxn>
              </a:cxnLst>
              <a:rect l="0" t="0" r="r" b="b"/>
              <a:pathLst>
                <a:path w="7" h="10">
                  <a:moveTo>
                    <a:pt x="0" y="8"/>
                  </a:moveTo>
                  <a:lnTo>
                    <a:pt x="1" y="8"/>
                  </a:lnTo>
                  <a:lnTo>
                    <a:pt x="6" y="1"/>
                  </a:lnTo>
                  <a:lnTo>
                    <a:pt x="5" y="0"/>
                  </a:lnTo>
                  <a:lnTo>
                    <a:pt x="0" y="7"/>
                  </a:lnTo>
                  <a:lnTo>
                    <a:pt x="1" y="7"/>
                  </a:lnTo>
                  <a:lnTo>
                    <a:pt x="0" y="8"/>
                  </a:lnTo>
                  <a:lnTo>
                    <a:pt x="1" y="9"/>
                  </a:lnTo>
                  <a:lnTo>
                    <a:pt x="1" y="8"/>
                  </a:lnTo>
                  <a:lnTo>
                    <a:pt x="0" y="8"/>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2" name="Freeform 148"/>
            <p:cNvSpPr>
              <a:spLocks/>
            </p:cNvSpPr>
            <p:nvPr/>
          </p:nvSpPr>
          <p:spPr bwMode="auto">
            <a:xfrm>
              <a:off x="-668655" y="1982153"/>
              <a:ext cx="33338" cy="25400"/>
            </a:xfrm>
            <a:custGeom>
              <a:avLst/>
              <a:gdLst/>
              <a:ahLst/>
              <a:cxnLst>
                <a:cxn ang="0">
                  <a:pos x="0" y="0"/>
                </a:cxn>
                <a:cxn ang="0">
                  <a:pos x="0" y="1"/>
                </a:cxn>
                <a:cxn ang="0">
                  <a:pos x="19" y="15"/>
                </a:cxn>
                <a:cxn ang="0">
                  <a:pos x="20" y="14"/>
                </a:cxn>
                <a:cxn ang="0">
                  <a:pos x="2" y="0"/>
                </a:cxn>
                <a:cxn ang="0">
                  <a:pos x="2" y="1"/>
                </a:cxn>
                <a:cxn ang="0">
                  <a:pos x="0" y="0"/>
                </a:cxn>
                <a:cxn ang="0">
                  <a:pos x="0" y="1"/>
                </a:cxn>
                <a:cxn ang="0">
                  <a:pos x="0" y="1"/>
                </a:cxn>
                <a:cxn ang="0">
                  <a:pos x="0" y="0"/>
                </a:cxn>
              </a:cxnLst>
              <a:rect l="0" t="0" r="r" b="b"/>
              <a:pathLst>
                <a:path w="21" h="16">
                  <a:moveTo>
                    <a:pt x="0" y="0"/>
                  </a:moveTo>
                  <a:lnTo>
                    <a:pt x="0" y="1"/>
                  </a:lnTo>
                  <a:lnTo>
                    <a:pt x="19" y="15"/>
                  </a:lnTo>
                  <a:lnTo>
                    <a:pt x="20" y="14"/>
                  </a:lnTo>
                  <a:lnTo>
                    <a:pt x="2" y="0"/>
                  </a:lnTo>
                  <a:lnTo>
                    <a:pt x="2" y="1"/>
                  </a:lnTo>
                  <a:lnTo>
                    <a:pt x="0" y="0"/>
                  </a:lnTo>
                  <a:lnTo>
                    <a:pt x="0" y="1"/>
                  </a:lnTo>
                  <a:lnTo>
                    <a:pt x="0" y="1"/>
                  </a:lnTo>
                  <a:lnTo>
                    <a:pt x="0"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3" name="Freeform 149"/>
            <p:cNvSpPr>
              <a:spLocks/>
            </p:cNvSpPr>
            <p:nvPr/>
          </p:nvSpPr>
          <p:spPr bwMode="auto">
            <a:xfrm>
              <a:off x="-636905" y="2004378"/>
              <a:ext cx="15875" cy="4762"/>
            </a:xfrm>
            <a:custGeom>
              <a:avLst/>
              <a:gdLst/>
              <a:ahLst/>
              <a:cxnLst>
                <a:cxn ang="0">
                  <a:pos x="9" y="1"/>
                </a:cxn>
                <a:cxn ang="0">
                  <a:pos x="8" y="0"/>
                </a:cxn>
                <a:cxn ang="0">
                  <a:pos x="0" y="0"/>
                </a:cxn>
                <a:cxn ang="0">
                  <a:pos x="0" y="2"/>
                </a:cxn>
                <a:cxn ang="0">
                  <a:pos x="8" y="2"/>
                </a:cxn>
                <a:cxn ang="0">
                  <a:pos x="7" y="1"/>
                </a:cxn>
                <a:cxn ang="0">
                  <a:pos x="9" y="1"/>
                </a:cxn>
                <a:cxn ang="0">
                  <a:pos x="9" y="0"/>
                </a:cxn>
                <a:cxn ang="0">
                  <a:pos x="8" y="0"/>
                </a:cxn>
                <a:cxn ang="0">
                  <a:pos x="9" y="1"/>
                </a:cxn>
              </a:cxnLst>
              <a:rect l="0" t="0" r="r" b="b"/>
              <a:pathLst>
                <a:path w="10" h="3">
                  <a:moveTo>
                    <a:pt x="9" y="1"/>
                  </a:moveTo>
                  <a:lnTo>
                    <a:pt x="8" y="0"/>
                  </a:lnTo>
                  <a:lnTo>
                    <a:pt x="0" y="0"/>
                  </a:lnTo>
                  <a:lnTo>
                    <a:pt x="0" y="2"/>
                  </a:lnTo>
                  <a:lnTo>
                    <a:pt x="8" y="2"/>
                  </a:lnTo>
                  <a:lnTo>
                    <a:pt x="7" y="1"/>
                  </a:lnTo>
                  <a:lnTo>
                    <a:pt x="9" y="1"/>
                  </a:lnTo>
                  <a:lnTo>
                    <a:pt x="9" y="0"/>
                  </a:lnTo>
                  <a:lnTo>
                    <a:pt x="8" y="0"/>
                  </a:lnTo>
                  <a:lnTo>
                    <a:pt x="9"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4" name="Freeform 150"/>
            <p:cNvSpPr>
              <a:spLocks/>
            </p:cNvSpPr>
            <p:nvPr/>
          </p:nvSpPr>
          <p:spPr bwMode="auto">
            <a:xfrm>
              <a:off x="-625792" y="2005965"/>
              <a:ext cx="4762" cy="30163"/>
            </a:xfrm>
            <a:custGeom>
              <a:avLst/>
              <a:gdLst/>
              <a:ahLst/>
              <a:cxnLst>
                <a:cxn ang="0">
                  <a:pos x="1" y="18"/>
                </a:cxn>
                <a:cxn ang="0">
                  <a:pos x="2" y="17"/>
                </a:cxn>
                <a:cxn ang="0">
                  <a:pos x="2" y="0"/>
                </a:cxn>
                <a:cxn ang="0">
                  <a:pos x="0" y="0"/>
                </a:cxn>
                <a:cxn ang="0">
                  <a:pos x="0" y="17"/>
                </a:cxn>
                <a:cxn ang="0">
                  <a:pos x="1" y="16"/>
                </a:cxn>
                <a:cxn ang="0">
                  <a:pos x="1" y="18"/>
                </a:cxn>
                <a:cxn ang="0">
                  <a:pos x="2" y="18"/>
                </a:cxn>
                <a:cxn ang="0">
                  <a:pos x="2" y="17"/>
                </a:cxn>
                <a:cxn ang="0">
                  <a:pos x="1" y="18"/>
                </a:cxn>
              </a:cxnLst>
              <a:rect l="0" t="0" r="r" b="b"/>
              <a:pathLst>
                <a:path w="3" h="19">
                  <a:moveTo>
                    <a:pt x="1" y="18"/>
                  </a:moveTo>
                  <a:lnTo>
                    <a:pt x="2" y="17"/>
                  </a:lnTo>
                  <a:lnTo>
                    <a:pt x="2" y="0"/>
                  </a:lnTo>
                  <a:lnTo>
                    <a:pt x="0" y="0"/>
                  </a:lnTo>
                  <a:lnTo>
                    <a:pt x="0" y="17"/>
                  </a:lnTo>
                  <a:lnTo>
                    <a:pt x="1" y="16"/>
                  </a:lnTo>
                  <a:lnTo>
                    <a:pt x="1" y="18"/>
                  </a:lnTo>
                  <a:lnTo>
                    <a:pt x="2" y="18"/>
                  </a:lnTo>
                  <a:lnTo>
                    <a:pt x="2" y="17"/>
                  </a:lnTo>
                  <a:lnTo>
                    <a:pt x="1" y="18"/>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5" name="Freeform 151"/>
            <p:cNvSpPr>
              <a:spLocks/>
            </p:cNvSpPr>
            <p:nvPr/>
          </p:nvSpPr>
          <p:spPr bwMode="auto">
            <a:xfrm>
              <a:off x="-640080" y="2032953"/>
              <a:ext cx="17463" cy="3175"/>
            </a:xfrm>
            <a:custGeom>
              <a:avLst/>
              <a:gdLst/>
              <a:ahLst/>
              <a:cxnLst>
                <a:cxn ang="0">
                  <a:pos x="0" y="0"/>
                </a:cxn>
                <a:cxn ang="0">
                  <a:pos x="1" y="1"/>
                </a:cxn>
                <a:cxn ang="0">
                  <a:pos x="10" y="1"/>
                </a:cxn>
                <a:cxn ang="0">
                  <a:pos x="10" y="0"/>
                </a:cxn>
                <a:cxn ang="0">
                  <a:pos x="1" y="0"/>
                </a:cxn>
                <a:cxn ang="0">
                  <a:pos x="2" y="0"/>
                </a:cxn>
                <a:cxn ang="0">
                  <a:pos x="0" y="0"/>
                </a:cxn>
                <a:cxn ang="0">
                  <a:pos x="0" y="1"/>
                </a:cxn>
                <a:cxn ang="0">
                  <a:pos x="1" y="1"/>
                </a:cxn>
                <a:cxn ang="0">
                  <a:pos x="0" y="0"/>
                </a:cxn>
              </a:cxnLst>
              <a:rect l="0" t="0" r="r" b="b"/>
              <a:pathLst>
                <a:path w="11" h="2">
                  <a:moveTo>
                    <a:pt x="0" y="0"/>
                  </a:moveTo>
                  <a:lnTo>
                    <a:pt x="1" y="1"/>
                  </a:lnTo>
                  <a:lnTo>
                    <a:pt x="10" y="1"/>
                  </a:lnTo>
                  <a:lnTo>
                    <a:pt x="10" y="0"/>
                  </a:lnTo>
                  <a:lnTo>
                    <a:pt x="1" y="0"/>
                  </a:lnTo>
                  <a:lnTo>
                    <a:pt x="2" y="0"/>
                  </a:lnTo>
                  <a:lnTo>
                    <a:pt x="0" y="0"/>
                  </a:lnTo>
                  <a:lnTo>
                    <a:pt x="0" y="1"/>
                  </a:lnTo>
                  <a:lnTo>
                    <a:pt x="1" y="1"/>
                  </a:lnTo>
                  <a:lnTo>
                    <a:pt x="0"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6" name="Freeform 152"/>
            <p:cNvSpPr>
              <a:spLocks/>
            </p:cNvSpPr>
            <p:nvPr/>
          </p:nvSpPr>
          <p:spPr bwMode="auto">
            <a:xfrm>
              <a:off x="-640080" y="2004378"/>
              <a:ext cx="4763" cy="31750"/>
            </a:xfrm>
            <a:custGeom>
              <a:avLst/>
              <a:gdLst/>
              <a:ahLst/>
              <a:cxnLst>
                <a:cxn ang="0">
                  <a:pos x="1" y="0"/>
                </a:cxn>
                <a:cxn ang="0">
                  <a:pos x="0" y="1"/>
                </a:cxn>
                <a:cxn ang="0">
                  <a:pos x="0" y="19"/>
                </a:cxn>
                <a:cxn ang="0">
                  <a:pos x="2" y="19"/>
                </a:cxn>
                <a:cxn ang="0">
                  <a:pos x="2" y="1"/>
                </a:cxn>
                <a:cxn ang="0">
                  <a:pos x="1" y="2"/>
                </a:cxn>
                <a:cxn ang="0">
                  <a:pos x="1" y="0"/>
                </a:cxn>
                <a:cxn ang="0">
                  <a:pos x="0" y="0"/>
                </a:cxn>
                <a:cxn ang="0">
                  <a:pos x="0" y="1"/>
                </a:cxn>
                <a:cxn ang="0">
                  <a:pos x="1" y="0"/>
                </a:cxn>
              </a:cxnLst>
              <a:rect l="0" t="0" r="r" b="b"/>
              <a:pathLst>
                <a:path w="3" h="20">
                  <a:moveTo>
                    <a:pt x="1" y="0"/>
                  </a:moveTo>
                  <a:lnTo>
                    <a:pt x="0" y="1"/>
                  </a:lnTo>
                  <a:lnTo>
                    <a:pt x="0" y="19"/>
                  </a:lnTo>
                  <a:lnTo>
                    <a:pt x="2" y="19"/>
                  </a:lnTo>
                  <a:lnTo>
                    <a:pt x="2" y="1"/>
                  </a:lnTo>
                  <a:lnTo>
                    <a:pt x="1" y="2"/>
                  </a:lnTo>
                  <a:lnTo>
                    <a:pt x="1" y="0"/>
                  </a:lnTo>
                  <a:lnTo>
                    <a:pt x="0" y="0"/>
                  </a:lnTo>
                  <a:lnTo>
                    <a:pt x="0" y="1"/>
                  </a:lnTo>
                  <a:lnTo>
                    <a:pt x="1"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7" name="Freeform 153"/>
            <p:cNvSpPr>
              <a:spLocks/>
            </p:cNvSpPr>
            <p:nvPr/>
          </p:nvSpPr>
          <p:spPr bwMode="auto">
            <a:xfrm>
              <a:off x="-636905" y="2032953"/>
              <a:ext cx="9525" cy="14287"/>
            </a:xfrm>
            <a:custGeom>
              <a:avLst/>
              <a:gdLst/>
              <a:ahLst/>
              <a:cxnLst>
                <a:cxn ang="0">
                  <a:pos x="1" y="2"/>
                </a:cxn>
                <a:cxn ang="0">
                  <a:pos x="0" y="2"/>
                </a:cxn>
                <a:cxn ang="0">
                  <a:pos x="4" y="8"/>
                </a:cxn>
                <a:cxn ang="0">
                  <a:pos x="5" y="7"/>
                </a:cxn>
                <a:cxn ang="0">
                  <a:pos x="1" y="1"/>
                </a:cxn>
                <a:cxn ang="0">
                  <a:pos x="0" y="1"/>
                </a:cxn>
                <a:cxn ang="0">
                  <a:pos x="1" y="1"/>
                </a:cxn>
                <a:cxn ang="0">
                  <a:pos x="1" y="0"/>
                </a:cxn>
                <a:cxn ang="0">
                  <a:pos x="0" y="1"/>
                </a:cxn>
                <a:cxn ang="0">
                  <a:pos x="1" y="2"/>
                </a:cxn>
              </a:cxnLst>
              <a:rect l="0" t="0" r="r" b="b"/>
              <a:pathLst>
                <a:path w="6" h="9">
                  <a:moveTo>
                    <a:pt x="1" y="2"/>
                  </a:moveTo>
                  <a:lnTo>
                    <a:pt x="0" y="2"/>
                  </a:lnTo>
                  <a:lnTo>
                    <a:pt x="4" y="8"/>
                  </a:lnTo>
                  <a:lnTo>
                    <a:pt x="5" y="7"/>
                  </a:lnTo>
                  <a:lnTo>
                    <a:pt x="1" y="1"/>
                  </a:lnTo>
                  <a:lnTo>
                    <a:pt x="0" y="1"/>
                  </a:lnTo>
                  <a:lnTo>
                    <a:pt x="1" y="1"/>
                  </a:lnTo>
                  <a:lnTo>
                    <a:pt x="1" y="0"/>
                  </a:lnTo>
                  <a:lnTo>
                    <a:pt x="0" y="1"/>
                  </a:lnTo>
                  <a:lnTo>
                    <a:pt x="1"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8" name="Freeform 154"/>
            <p:cNvSpPr>
              <a:spLocks/>
            </p:cNvSpPr>
            <p:nvPr/>
          </p:nvSpPr>
          <p:spPr bwMode="auto">
            <a:xfrm>
              <a:off x="-668655" y="2034540"/>
              <a:ext cx="34925" cy="25400"/>
            </a:xfrm>
            <a:custGeom>
              <a:avLst/>
              <a:gdLst/>
              <a:ahLst/>
              <a:cxnLst>
                <a:cxn ang="0">
                  <a:pos x="2" y="14"/>
                </a:cxn>
                <a:cxn ang="0">
                  <a:pos x="2" y="15"/>
                </a:cxn>
                <a:cxn ang="0">
                  <a:pos x="21" y="1"/>
                </a:cxn>
                <a:cxn ang="0">
                  <a:pos x="20" y="0"/>
                </a:cxn>
                <a:cxn ang="0">
                  <a:pos x="1" y="14"/>
                </a:cxn>
                <a:cxn ang="0">
                  <a:pos x="1" y="15"/>
                </a:cxn>
                <a:cxn ang="0">
                  <a:pos x="1" y="14"/>
                </a:cxn>
                <a:cxn ang="0">
                  <a:pos x="0" y="14"/>
                </a:cxn>
                <a:cxn ang="0">
                  <a:pos x="1" y="15"/>
                </a:cxn>
                <a:cxn ang="0">
                  <a:pos x="2" y="14"/>
                </a:cxn>
              </a:cxnLst>
              <a:rect l="0" t="0" r="r" b="b"/>
              <a:pathLst>
                <a:path w="22" h="16">
                  <a:moveTo>
                    <a:pt x="2" y="14"/>
                  </a:moveTo>
                  <a:lnTo>
                    <a:pt x="2" y="15"/>
                  </a:lnTo>
                  <a:lnTo>
                    <a:pt x="21" y="1"/>
                  </a:lnTo>
                  <a:lnTo>
                    <a:pt x="20" y="0"/>
                  </a:lnTo>
                  <a:lnTo>
                    <a:pt x="1" y="14"/>
                  </a:lnTo>
                  <a:lnTo>
                    <a:pt x="1" y="15"/>
                  </a:lnTo>
                  <a:lnTo>
                    <a:pt x="1" y="14"/>
                  </a:lnTo>
                  <a:lnTo>
                    <a:pt x="0" y="14"/>
                  </a:lnTo>
                  <a:lnTo>
                    <a:pt x="1" y="15"/>
                  </a:lnTo>
                  <a:lnTo>
                    <a:pt x="2" y="14"/>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19" name="Freeform 155"/>
            <p:cNvSpPr>
              <a:spLocks/>
            </p:cNvSpPr>
            <p:nvPr/>
          </p:nvSpPr>
          <p:spPr bwMode="auto">
            <a:xfrm>
              <a:off x="-668655" y="2056765"/>
              <a:ext cx="12700" cy="15875"/>
            </a:xfrm>
            <a:custGeom>
              <a:avLst/>
              <a:gdLst/>
              <a:ahLst/>
              <a:cxnLst>
                <a:cxn ang="0">
                  <a:pos x="6" y="7"/>
                </a:cxn>
                <a:cxn ang="0">
                  <a:pos x="7" y="7"/>
                </a:cxn>
                <a:cxn ang="0">
                  <a:pos x="1" y="0"/>
                </a:cxn>
                <a:cxn ang="0">
                  <a:pos x="0" y="1"/>
                </a:cxn>
                <a:cxn ang="0">
                  <a:pos x="6" y="8"/>
                </a:cxn>
                <a:cxn ang="0">
                  <a:pos x="7" y="8"/>
                </a:cxn>
                <a:cxn ang="0">
                  <a:pos x="6" y="8"/>
                </a:cxn>
                <a:cxn ang="0">
                  <a:pos x="6" y="9"/>
                </a:cxn>
                <a:cxn ang="0">
                  <a:pos x="7" y="8"/>
                </a:cxn>
                <a:cxn ang="0">
                  <a:pos x="6" y="7"/>
                </a:cxn>
              </a:cxnLst>
              <a:rect l="0" t="0" r="r" b="b"/>
              <a:pathLst>
                <a:path w="8" h="10">
                  <a:moveTo>
                    <a:pt x="6" y="7"/>
                  </a:moveTo>
                  <a:lnTo>
                    <a:pt x="7" y="7"/>
                  </a:lnTo>
                  <a:lnTo>
                    <a:pt x="1" y="0"/>
                  </a:lnTo>
                  <a:lnTo>
                    <a:pt x="0" y="1"/>
                  </a:lnTo>
                  <a:lnTo>
                    <a:pt x="6" y="8"/>
                  </a:lnTo>
                  <a:lnTo>
                    <a:pt x="7" y="8"/>
                  </a:lnTo>
                  <a:lnTo>
                    <a:pt x="6" y="8"/>
                  </a:lnTo>
                  <a:lnTo>
                    <a:pt x="6" y="9"/>
                  </a:lnTo>
                  <a:lnTo>
                    <a:pt x="7" y="8"/>
                  </a:lnTo>
                  <a:lnTo>
                    <a:pt x="6" y="7"/>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0" name="Freeform 156"/>
            <p:cNvSpPr>
              <a:spLocks/>
            </p:cNvSpPr>
            <p:nvPr/>
          </p:nvSpPr>
          <p:spPr bwMode="auto">
            <a:xfrm>
              <a:off x="-659130" y="2045653"/>
              <a:ext cx="33338" cy="25400"/>
            </a:xfrm>
            <a:custGeom>
              <a:avLst/>
              <a:gdLst/>
              <a:ahLst/>
              <a:cxnLst>
                <a:cxn ang="0">
                  <a:pos x="18" y="1"/>
                </a:cxn>
                <a:cxn ang="0">
                  <a:pos x="18" y="0"/>
                </a:cxn>
                <a:cxn ang="0">
                  <a:pos x="0" y="14"/>
                </a:cxn>
                <a:cxn ang="0">
                  <a:pos x="1" y="15"/>
                </a:cxn>
                <a:cxn ang="0">
                  <a:pos x="20" y="1"/>
                </a:cxn>
                <a:cxn ang="0">
                  <a:pos x="20" y="0"/>
                </a:cxn>
                <a:cxn ang="0">
                  <a:pos x="20" y="1"/>
                </a:cxn>
                <a:cxn ang="0">
                  <a:pos x="20" y="1"/>
                </a:cxn>
                <a:cxn ang="0">
                  <a:pos x="20" y="0"/>
                </a:cxn>
                <a:cxn ang="0">
                  <a:pos x="18" y="1"/>
                </a:cxn>
              </a:cxnLst>
              <a:rect l="0" t="0" r="r" b="b"/>
              <a:pathLst>
                <a:path w="21" h="16">
                  <a:moveTo>
                    <a:pt x="18" y="1"/>
                  </a:moveTo>
                  <a:lnTo>
                    <a:pt x="18" y="0"/>
                  </a:lnTo>
                  <a:lnTo>
                    <a:pt x="0" y="14"/>
                  </a:lnTo>
                  <a:lnTo>
                    <a:pt x="1" y="15"/>
                  </a:lnTo>
                  <a:lnTo>
                    <a:pt x="20" y="1"/>
                  </a:lnTo>
                  <a:lnTo>
                    <a:pt x="20" y="0"/>
                  </a:lnTo>
                  <a:lnTo>
                    <a:pt x="20" y="1"/>
                  </a:lnTo>
                  <a:lnTo>
                    <a:pt x="20" y="1"/>
                  </a:lnTo>
                  <a:lnTo>
                    <a:pt x="20" y="0"/>
                  </a:lnTo>
                  <a:lnTo>
                    <a:pt x="18" y="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1" name="Freeform 157"/>
            <p:cNvSpPr>
              <a:spLocks/>
            </p:cNvSpPr>
            <p:nvPr/>
          </p:nvSpPr>
          <p:spPr bwMode="auto">
            <a:xfrm>
              <a:off x="-679767" y="2020253"/>
              <a:ext cx="34925" cy="34925"/>
            </a:xfrm>
            <a:custGeom>
              <a:avLst/>
              <a:gdLst/>
              <a:ahLst/>
              <a:cxnLst>
                <a:cxn ang="0">
                  <a:pos x="19" y="0"/>
                </a:cxn>
                <a:cxn ang="0">
                  <a:pos x="19" y="0"/>
                </a:cxn>
                <a:cxn ang="0">
                  <a:pos x="19" y="4"/>
                </a:cxn>
                <a:cxn ang="0">
                  <a:pos x="18" y="7"/>
                </a:cxn>
                <a:cxn ang="0">
                  <a:pos x="16" y="11"/>
                </a:cxn>
                <a:cxn ang="0">
                  <a:pos x="14" y="13"/>
                </a:cxn>
                <a:cxn ang="0">
                  <a:pos x="11" y="16"/>
                </a:cxn>
                <a:cxn ang="0">
                  <a:pos x="8" y="17"/>
                </a:cxn>
                <a:cxn ang="0">
                  <a:pos x="4" y="19"/>
                </a:cxn>
                <a:cxn ang="0">
                  <a:pos x="0" y="19"/>
                </a:cxn>
                <a:cxn ang="0">
                  <a:pos x="0" y="21"/>
                </a:cxn>
                <a:cxn ang="0">
                  <a:pos x="4" y="21"/>
                </a:cxn>
                <a:cxn ang="0">
                  <a:pos x="8" y="19"/>
                </a:cxn>
                <a:cxn ang="0">
                  <a:pos x="12" y="17"/>
                </a:cxn>
                <a:cxn ang="0">
                  <a:pos x="15" y="15"/>
                </a:cxn>
                <a:cxn ang="0">
                  <a:pos x="18" y="12"/>
                </a:cxn>
                <a:cxn ang="0">
                  <a:pos x="19" y="8"/>
                </a:cxn>
                <a:cxn ang="0">
                  <a:pos x="21" y="4"/>
                </a:cxn>
                <a:cxn ang="0">
                  <a:pos x="21" y="0"/>
                </a:cxn>
                <a:cxn ang="0">
                  <a:pos x="19" y="0"/>
                </a:cxn>
              </a:cxnLst>
              <a:rect l="0" t="0" r="r" b="b"/>
              <a:pathLst>
                <a:path w="22" h="22">
                  <a:moveTo>
                    <a:pt x="19" y="0"/>
                  </a:moveTo>
                  <a:lnTo>
                    <a:pt x="19" y="0"/>
                  </a:lnTo>
                  <a:lnTo>
                    <a:pt x="19" y="4"/>
                  </a:lnTo>
                  <a:lnTo>
                    <a:pt x="18" y="7"/>
                  </a:lnTo>
                  <a:lnTo>
                    <a:pt x="16" y="11"/>
                  </a:lnTo>
                  <a:lnTo>
                    <a:pt x="14" y="13"/>
                  </a:lnTo>
                  <a:lnTo>
                    <a:pt x="11" y="16"/>
                  </a:lnTo>
                  <a:lnTo>
                    <a:pt x="8" y="17"/>
                  </a:lnTo>
                  <a:lnTo>
                    <a:pt x="4" y="19"/>
                  </a:lnTo>
                  <a:lnTo>
                    <a:pt x="0" y="19"/>
                  </a:lnTo>
                  <a:lnTo>
                    <a:pt x="0" y="21"/>
                  </a:lnTo>
                  <a:lnTo>
                    <a:pt x="4" y="21"/>
                  </a:lnTo>
                  <a:lnTo>
                    <a:pt x="8" y="19"/>
                  </a:lnTo>
                  <a:lnTo>
                    <a:pt x="12" y="17"/>
                  </a:lnTo>
                  <a:lnTo>
                    <a:pt x="15" y="15"/>
                  </a:lnTo>
                  <a:lnTo>
                    <a:pt x="18" y="12"/>
                  </a:lnTo>
                  <a:lnTo>
                    <a:pt x="19" y="8"/>
                  </a:lnTo>
                  <a:lnTo>
                    <a:pt x="21" y="4"/>
                  </a:lnTo>
                  <a:lnTo>
                    <a:pt x="21" y="0"/>
                  </a:lnTo>
                  <a:lnTo>
                    <a:pt x="19"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2" name="Freeform 158"/>
            <p:cNvSpPr>
              <a:spLocks/>
            </p:cNvSpPr>
            <p:nvPr/>
          </p:nvSpPr>
          <p:spPr bwMode="auto">
            <a:xfrm>
              <a:off x="-679767" y="1986915"/>
              <a:ext cx="34925" cy="34925"/>
            </a:xfrm>
            <a:custGeom>
              <a:avLst/>
              <a:gdLst/>
              <a:ahLst/>
              <a:cxnLst>
                <a:cxn ang="0">
                  <a:pos x="0" y="2"/>
                </a:cxn>
                <a:cxn ang="0">
                  <a:pos x="0" y="2"/>
                </a:cxn>
                <a:cxn ang="0">
                  <a:pos x="4" y="2"/>
                </a:cxn>
                <a:cxn ang="0">
                  <a:pos x="8" y="3"/>
                </a:cxn>
                <a:cxn ang="0">
                  <a:pos x="11" y="5"/>
                </a:cxn>
                <a:cxn ang="0">
                  <a:pos x="14" y="7"/>
                </a:cxn>
                <a:cxn ang="0">
                  <a:pos x="16" y="10"/>
                </a:cxn>
                <a:cxn ang="0">
                  <a:pos x="18" y="13"/>
                </a:cxn>
                <a:cxn ang="0">
                  <a:pos x="19" y="17"/>
                </a:cxn>
                <a:cxn ang="0">
                  <a:pos x="19" y="21"/>
                </a:cxn>
                <a:cxn ang="0">
                  <a:pos x="21" y="21"/>
                </a:cxn>
                <a:cxn ang="0">
                  <a:pos x="21" y="16"/>
                </a:cxn>
                <a:cxn ang="0">
                  <a:pos x="19" y="13"/>
                </a:cxn>
                <a:cxn ang="0">
                  <a:pos x="18" y="9"/>
                </a:cxn>
                <a:cxn ang="0">
                  <a:pos x="15" y="6"/>
                </a:cxn>
                <a:cxn ang="0">
                  <a:pos x="12" y="3"/>
                </a:cxn>
                <a:cxn ang="0">
                  <a:pos x="8" y="2"/>
                </a:cxn>
                <a:cxn ang="0">
                  <a:pos x="4" y="0"/>
                </a:cxn>
                <a:cxn ang="0">
                  <a:pos x="0" y="0"/>
                </a:cxn>
                <a:cxn ang="0">
                  <a:pos x="0" y="2"/>
                </a:cxn>
              </a:cxnLst>
              <a:rect l="0" t="0" r="r" b="b"/>
              <a:pathLst>
                <a:path w="22" h="22">
                  <a:moveTo>
                    <a:pt x="0" y="2"/>
                  </a:moveTo>
                  <a:lnTo>
                    <a:pt x="0" y="2"/>
                  </a:lnTo>
                  <a:lnTo>
                    <a:pt x="4" y="2"/>
                  </a:lnTo>
                  <a:lnTo>
                    <a:pt x="8" y="3"/>
                  </a:lnTo>
                  <a:lnTo>
                    <a:pt x="11" y="5"/>
                  </a:lnTo>
                  <a:lnTo>
                    <a:pt x="14" y="7"/>
                  </a:lnTo>
                  <a:lnTo>
                    <a:pt x="16" y="10"/>
                  </a:lnTo>
                  <a:lnTo>
                    <a:pt x="18" y="13"/>
                  </a:lnTo>
                  <a:lnTo>
                    <a:pt x="19" y="17"/>
                  </a:lnTo>
                  <a:lnTo>
                    <a:pt x="19" y="21"/>
                  </a:lnTo>
                  <a:lnTo>
                    <a:pt x="21" y="21"/>
                  </a:lnTo>
                  <a:lnTo>
                    <a:pt x="21" y="16"/>
                  </a:lnTo>
                  <a:lnTo>
                    <a:pt x="19" y="13"/>
                  </a:lnTo>
                  <a:lnTo>
                    <a:pt x="18" y="9"/>
                  </a:lnTo>
                  <a:lnTo>
                    <a:pt x="15" y="6"/>
                  </a:lnTo>
                  <a:lnTo>
                    <a:pt x="12" y="3"/>
                  </a:lnTo>
                  <a:lnTo>
                    <a:pt x="8" y="2"/>
                  </a:lnTo>
                  <a:lnTo>
                    <a:pt x="4" y="0"/>
                  </a:lnTo>
                  <a:lnTo>
                    <a:pt x="0"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3" name="Freeform 159"/>
            <p:cNvSpPr>
              <a:spLocks/>
            </p:cNvSpPr>
            <p:nvPr/>
          </p:nvSpPr>
          <p:spPr bwMode="auto">
            <a:xfrm>
              <a:off x="-713105" y="1986915"/>
              <a:ext cx="34925" cy="34925"/>
            </a:xfrm>
            <a:custGeom>
              <a:avLst/>
              <a:gdLst/>
              <a:ahLst/>
              <a:cxnLst>
                <a:cxn ang="0">
                  <a:pos x="2" y="21"/>
                </a:cxn>
                <a:cxn ang="0">
                  <a:pos x="2" y="21"/>
                </a:cxn>
                <a:cxn ang="0">
                  <a:pos x="2" y="17"/>
                </a:cxn>
                <a:cxn ang="0">
                  <a:pos x="3" y="13"/>
                </a:cxn>
                <a:cxn ang="0">
                  <a:pos x="5" y="10"/>
                </a:cxn>
                <a:cxn ang="0">
                  <a:pos x="8" y="7"/>
                </a:cxn>
                <a:cxn ang="0">
                  <a:pos x="10" y="5"/>
                </a:cxn>
                <a:cxn ang="0">
                  <a:pos x="14" y="3"/>
                </a:cxn>
                <a:cxn ang="0">
                  <a:pos x="17" y="2"/>
                </a:cxn>
                <a:cxn ang="0">
                  <a:pos x="21" y="2"/>
                </a:cxn>
                <a:cxn ang="0">
                  <a:pos x="21" y="0"/>
                </a:cxn>
                <a:cxn ang="0">
                  <a:pos x="17" y="0"/>
                </a:cxn>
                <a:cxn ang="0">
                  <a:pos x="13" y="2"/>
                </a:cxn>
                <a:cxn ang="0">
                  <a:pos x="9" y="3"/>
                </a:cxn>
                <a:cxn ang="0">
                  <a:pos x="6" y="6"/>
                </a:cxn>
                <a:cxn ang="0">
                  <a:pos x="4" y="9"/>
                </a:cxn>
                <a:cxn ang="0">
                  <a:pos x="2" y="13"/>
                </a:cxn>
                <a:cxn ang="0">
                  <a:pos x="0" y="16"/>
                </a:cxn>
                <a:cxn ang="0">
                  <a:pos x="0" y="21"/>
                </a:cxn>
                <a:cxn ang="0">
                  <a:pos x="2" y="21"/>
                </a:cxn>
              </a:cxnLst>
              <a:rect l="0" t="0" r="r" b="b"/>
              <a:pathLst>
                <a:path w="22" h="22">
                  <a:moveTo>
                    <a:pt x="2" y="21"/>
                  </a:moveTo>
                  <a:lnTo>
                    <a:pt x="2" y="21"/>
                  </a:lnTo>
                  <a:lnTo>
                    <a:pt x="2" y="17"/>
                  </a:lnTo>
                  <a:lnTo>
                    <a:pt x="3" y="13"/>
                  </a:lnTo>
                  <a:lnTo>
                    <a:pt x="5" y="10"/>
                  </a:lnTo>
                  <a:lnTo>
                    <a:pt x="8" y="7"/>
                  </a:lnTo>
                  <a:lnTo>
                    <a:pt x="10" y="5"/>
                  </a:lnTo>
                  <a:lnTo>
                    <a:pt x="14" y="3"/>
                  </a:lnTo>
                  <a:lnTo>
                    <a:pt x="17" y="2"/>
                  </a:lnTo>
                  <a:lnTo>
                    <a:pt x="21" y="2"/>
                  </a:lnTo>
                  <a:lnTo>
                    <a:pt x="21" y="0"/>
                  </a:lnTo>
                  <a:lnTo>
                    <a:pt x="17" y="0"/>
                  </a:lnTo>
                  <a:lnTo>
                    <a:pt x="13" y="2"/>
                  </a:lnTo>
                  <a:lnTo>
                    <a:pt x="9" y="3"/>
                  </a:lnTo>
                  <a:lnTo>
                    <a:pt x="6" y="6"/>
                  </a:lnTo>
                  <a:lnTo>
                    <a:pt x="4" y="9"/>
                  </a:lnTo>
                  <a:lnTo>
                    <a:pt x="2" y="13"/>
                  </a:lnTo>
                  <a:lnTo>
                    <a:pt x="0" y="16"/>
                  </a:lnTo>
                  <a:lnTo>
                    <a:pt x="0" y="21"/>
                  </a:lnTo>
                  <a:lnTo>
                    <a:pt x="2" y="21"/>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4" name="Freeform 160"/>
            <p:cNvSpPr>
              <a:spLocks/>
            </p:cNvSpPr>
            <p:nvPr/>
          </p:nvSpPr>
          <p:spPr bwMode="auto">
            <a:xfrm>
              <a:off x="-713105" y="2020253"/>
              <a:ext cx="34925" cy="34925"/>
            </a:xfrm>
            <a:custGeom>
              <a:avLst/>
              <a:gdLst/>
              <a:ahLst/>
              <a:cxnLst>
                <a:cxn ang="0">
                  <a:pos x="21" y="19"/>
                </a:cxn>
                <a:cxn ang="0">
                  <a:pos x="21" y="19"/>
                </a:cxn>
                <a:cxn ang="0">
                  <a:pos x="17" y="19"/>
                </a:cxn>
                <a:cxn ang="0">
                  <a:pos x="14" y="17"/>
                </a:cxn>
                <a:cxn ang="0">
                  <a:pos x="10" y="16"/>
                </a:cxn>
                <a:cxn ang="0">
                  <a:pos x="8" y="13"/>
                </a:cxn>
                <a:cxn ang="0">
                  <a:pos x="5" y="11"/>
                </a:cxn>
                <a:cxn ang="0">
                  <a:pos x="3" y="7"/>
                </a:cxn>
                <a:cxn ang="0">
                  <a:pos x="2" y="4"/>
                </a:cxn>
                <a:cxn ang="0">
                  <a:pos x="2" y="0"/>
                </a:cxn>
                <a:cxn ang="0">
                  <a:pos x="0" y="0"/>
                </a:cxn>
                <a:cxn ang="0">
                  <a:pos x="0" y="4"/>
                </a:cxn>
                <a:cxn ang="0">
                  <a:pos x="2" y="8"/>
                </a:cxn>
                <a:cxn ang="0">
                  <a:pos x="4" y="12"/>
                </a:cxn>
                <a:cxn ang="0">
                  <a:pos x="6" y="15"/>
                </a:cxn>
                <a:cxn ang="0">
                  <a:pos x="9" y="17"/>
                </a:cxn>
                <a:cxn ang="0">
                  <a:pos x="13" y="19"/>
                </a:cxn>
                <a:cxn ang="0">
                  <a:pos x="17" y="21"/>
                </a:cxn>
                <a:cxn ang="0">
                  <a:pos x="21" y="21"/>
                </a:cxn>
                <a:cxn ang="0">
                  <a:pos x="21" y="19"/>
                </a:cxn>
              </a:cxnLst>
              <a:rect l="0" t="0" r="r" b="b"/>
              <a:pathLst>
                <a:path w="22" h="22">
                  <a:moveTo>
                    <a:pt x="21" y="19"/>
                  </a:moveTo>
                  <a:lnTo>
                    <a:pt x="21" y="19"/>
                  </a:lnTo>
                  <a:lnTo>
                    <a:pt x="17" y="19"/>
                  </a:lnTo>
                  <a:lnTo>
                    <a:pt x="14" y="17"/>
                  </a:lnTo>
                  <a:lnTo>
                    <a:pt x="10" y="16"/>
                  </a:lnTo>
                  <a:lnTo>
                    <a:pt x="8" y="13"/>
                  </a:lnTo>
                  <a:lnTo>
                    <a:pt x="5" y="11"/>
                  </a:lnTo>
                  <a:lnTo>
                    <a:pt x="3" y="7"/>
                  </a:lnTo>
                  <a:lnTo>
                    <a:pt x="2" y="4"/>
                  </a:lnTo>
                  <a:lnTo>
                    <a:pt x="2" y="0"/>
                  </a:lnTo>
                  <a:lnTo>
                    <a:pt x="0" y="0"/>
                  </a:lnTo>
                  <a:lnTo>
                    <a:pt x="0" y="4"/>
                  </a:lnTo>
                  <a:lnTo>
                    <a:pt x="2" y="8"/>
                  </a:lnTo>
                  <a:lnTo>
                    <a:pt x="4" y="12"/>
                  </a:lnTo>
                  <a:lnTo>
                    <a:pt x="6" y="15"/>
                  </a:lnTo>
                  <a:lnTo>
                    <a:pt x="9" y="17"/>
                  </a:lnTo>
                  <a:lnTo>
                    <a:pt x="13" y="19"/>
                  </a:lnTo>
                  <a:lnTo>
                    <a:pt x="17" y="21"/>
                  </a:lnTo>
                  <a:lnTo>
                    <a:pt x="21" y="21"/>
                  </a:lnTo>
                  <a:lnTo>
                    <a:pt x="21" y="19"/>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5" name="Freeform 161"/>
            <p:cNvSpPr>
              <a:spLocks/>
            </p:cNvSpPr>
            <p:nvPr/>
          </p:nvSpPr>
          <p:spPr bwMode="auto">
            <a:xfrm>
              <a:off x="-700405" y="1994853"/>
              <a:ext cx="44450" cy="50800"/>
            </a:xfrm>
            <a:custGeom>
              <a:avLst/>
              <a:gdLst/>
              <a:ahLst/>
              <a:cxnLst>
                <a:cxn ang="0">
                  <a:pos x="1" y="30"/>
                </a:cxn>
                <a:cxn ang="0">
                  <a:pos x="1" y="31"/>
                </a:cxn>
                <a:cxn ang="0">
                  <a:pos x="27" y="1"/>
                </a:cxn>
                <a:cxn ang="0">
                  <a:pos x="26" y="0"/>
                </a:cxn>
                <a:cxn ang="0">
                  <a:pos x="0" y="30"/>
                </a:cxn>
                <a:cxn ang="0">
                  <a:pos x="1" y="30"/>
                </a:cxn>
              </a:cxnLst>
              <a:rect l="0" t="0" r="r" b="b"/>
              <a:pathLst>
                <a:path w="28" h="32">
                  <a:moveTo>
                    <a:pt x="1" y="30"/>
                  </a:moveTo>
                  <a:lnTo>
                    <a:pt x="1" y="31"/>
                  </a:lnTo>
                  <a:lnTo>
                    <a:pt x="27" y="1"/>
                  </a:lnTo>
                  <a:lnTo>
                    <a:pt x="26" y="0"/>
                  </a:lnTo>
                  <a:lnTo>
                    <a:pt x="0" y="30"/>
                  </a:lnTo>
                  <a:lnTo>
                    <a:pt x="1" y="3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6" name="Freeform 162"/>
            <p:cNvSpPr>
              <a:spLocks/>
            </p:cNvSpPr>
            <p:nvPr/>
          </p:nvSpPr>
          <p:spPr bwMode="auto">
            <a:xfrm>
              <a:off x="-700405" y="1994853"/>
              <a:ext cx="44450" cy="50800"/>
            </a:xfrm>
            <a:custGeom>
              <a:avLst/>
              <a:gdLst/>
              <a:ahLst/>
              <a:cxnLst>
                <a:cxn ang="0">
                  <a:pos x="26" y="30"/>
                </a:cxn>
                <a:cxn ang="0">
                  <a:pos x="27" y="30"/>
                </a:cxn>
                <a:cxn ang="0">
                  <a:pos x="1" y="0"/>
                </a:cxn>
                <a:cxn ang="0">
                  <a:pos x="0" y="2"/>
                </a:cxn>
                <a:cxn ang="0">
                  <a:pos x="26" y="31"/>
                </a:cxn>
                <a:cxn ang="0">
                  <a:pos x="26" y="30"/>
                </a:cxn>
              </a:cxnLst>
              <a:rect l="0" t="0" r="r" b="b"/>
              <a:pathLst>
                <a:path w="28" h="32">
                  <a:moveTo>
                    <a:pt x="26" y="30"/>
                  </a:moveTo>
                  <a:lnTo>
                    <a:pt x="27" y="30"/>
                  </a:lnTo>
                  <a:lnTo>
                    <a:pt x="1" y="0"/>
                  </a:lnTo>
                  <a:lnTo>
                    <a:pt x="0" y="2"/>
                  </a:lnTo>
                  <a:lnTo>
                    <a:pt x="26" y="31"/>
                  </a:lnTo>
                  <a:lnTo>
                    <a:pt x="26" y="3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7" name="Freeform 163"/>
            <p:cNvSpPr>
              <a:spLocks/>
            </p:cNvSpPr>
            <p:nvPr/>
          </p:nvSpPr>
          <p:spPr bwMode="auto">
            <a:xfrm>
              <a:off x="-687705" y="2012315"/>
              <a:ext cx="19050" cy="15875"/>
            </a:xfrm>
            <a:custGeom>
              <a:avLst/>
              <a:gdLst/>
              <a:ahLst/>
              <a:cxnLst>
                <a:cxn ang="0">
                  <a:pos x="5" y="9"/>
                </a:cxn>
                <a:cxn ang="0">
                  <a:pos x="7" y="9"/>
                </a:cxn>
                <a:cxn ang="0">
                  <a:pos x="9" y="8"/>
                </a:cxn>
                <a:cxn ang="0">
                  <a:pos x="10" y="7"/>
                </a:cxn>
                <a:cxn ang="0">
                  <a:pos x="11" y="5"/>
                </a:cxn>
                <a:cxn ang="0">
                  <a:pos x="10" y="3"/>
                </a:cxn>
                <a:cxn ang="0">
                  <a:pos x="9" y="1"/>
                </a:cxn>
                <a:cxn ang="0">
                  <a:pos x="7" y="0"/>
                </a:cxn>
                <a:cxn ang="0">
                  <a:pos x="5" y="0"/>
                </a:cxn>
                <a:cxn ang="0">
                  <a:pos x="3" y="0"/>
                </a:cxn>
                <a:cxn ang="0">
                  <a:pos x="2" y="1"/>
                </a:cxn>
                <a:cxn ang="0">
                  <a:pos x="0" y="3"/>
                </a:cxn>
                <a:cxn ang="0">
                  <a:pos x="0" y="5"/>
                </a:cxn>
                <a:cxn ang="0">
                  <a:pos x="0" y="7"/>
                </a:cxn>
                <a:cxn ang="0">
                  <a:pos x="2" y="8"/>
                </a:cxn>
                <a:cxn ang="0">
                  <a:pos x="3" y="9"/>
                </a:cxn>
                <a:cxn ang="0">
                  <a:pos x="5" y="9"/>
                </a:cxn>
              </a:cxnLst>
              <a:rect l="0" t="0" r="r" b="b"/>
              <a:pathLst>
                <a:path w="12" h="10">
                  <a:moveTo>
                    <a:pt x="5" y="9"/>
                  </a:moveTo>
                  <a:lnTo>
                    <a:pt x="7" y="9"/>
                  </a:lnTo>
                  <a:lnTo>
                    <a:pt x="9" y="8"/>
                  </a:lnTo>
                  <a:lnTo>
                    <a:pt x="10" y="7"/>
                  </a:lnTo>
                  <a:lnTo>
                    <a:pt x="11" y="5"/>
                  </a:lnTo>
                  <a:lnTo>
                    <a:pt x="10" y="3"/>
                  </a:lnTo>
                  <a:lnTo>
                    <a:pt x="9" y="1"/>
                  </a:lnTo>
                  <a:lnTo>
                    <a:pt x="7" y="0"/>
                  </a:lnTo>
                  <a:lnTo>
                    <a:pt x="5" y="0"/>
                  </a:lnTo>
                  <a:lnTo>
                    <a:pt x="3" y="0"/>
                  </a:lnTo>
                  <a:lnTo>
                    <a:pt x="2" y="1"/>
                  </a:lnTo>
                  <a:lnTo>
                    <a:pt x="0" y="3"/>
                  </a:lnTo>
                  <a:lnTo>
                    <a:pt x="0" y="5"/>
                  </a:lnTo>
                  <a:lnTo>
                    <a:pt x="0" y="7"/>
                  </a:lnTo>
                  <a:lnTo>
                    <a:pt x="2" y="8"/>
                  </a:lnTo>
                  <a:lnTo>
                    <a:pt x="3" y="9"/>
                  </a:lnTo>
                  <a:lnTo>
                    <a:pt x="5" y="9"/>
                  </a:lnTo>
                </a:path>
              </a:pathLst>
            </a:custGeom>
            <a:solidFill>
              <a:srgbClr val="CCCCCC"/>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8" name="Freeform 164"/>
            <p:cNvSpPr>
              <a:spLocks/>
            </p:cNvSpPr>
            <p:nvPr/>
          </p:nvSpPr>
          <p:spPr bwMode="auto">
            <a:xfrm>
              <a:off x="-679767" y="2020253"/>
              <a:ext cx="12700" cy="9525"/>
            </a:xfrm>
            <a:custGeom>
              <a:avLst/>
              <a:gdLst/>
              <a:ahLst/>
              <a:cxnLst>
                <a:cxn ang="0">
                  <a:pos x="5" y="0"/>
                </a:cxn>
                <a:cxn ang="0">
                  <a:pos x="5" y="0"/>
                </a:cxn>
                <a:cxn ang="0">
                  <a:pos x="4" y="1"/>
                </a:cxn>
                <a:cxn ang="0">
                  <a:pos x="3" y="2"/>
                </a:cxn>
                <a:cxn ang="0">
                  <a:pos x="2" y="3"/>
                </a:cxn>
                <a:cxn ang="0">
                  <a:pos x="0" y="3"/>
                </a:cxn>
                <a:cxn ang="0">
                  <a:pos x="0" y="5"/>
                </a:cxn>
                <a:cxn ang="0">
                  <a:pos x="2" y="5"/>
                </a:cxn>
                <a:cxn ang="0">
                  <a:pos x="5" y="4"/>
                </a:cxn>
                <a:cxn ang="0">
                  <a:pos x="7" y="2"/>
                </a:cxn>
                <a:cxn ang="0">
                  <a:pos x="7" y="0"/>
                </a:cxn>
                <a:cxn ang="0">
                  <a:pos x="5" y="0"/>
                </a:cxn>
              </a:cxnLst>
              <a:rect l="0" t="0" r="r" b="b"/>
              <a:pathLst>
                <a:path w="8" h="6">
                  <a:moveTo>
                    <a:pt x="5" y="0"/>
                  </a:moveTo>
                  <a:lnTo>
                    <a:pt x="5" y="0"/>
                  </a:lnTo>
                  <a:lnTo>
                    <a:pt x="4" y="1"/>
                  </a:lnTo>
                  <a:lnTo>
                    <a:pt x="3" y="2"/>
                  </a:lnTo>
                  <a:lnTo>
                    <a:pt x="2" y="3"/>
                  </a:lnTo>
                  <a:lnTo>
                    <a:pt x="0" y="3"/>
                  </a:lnTo>
                  <a:lnTo>
                    <a:pt x="0" y="5"/>
                  </a:lnTo>
                  <a:lnTo>
                    <a:pt x="2" y="5"/>
                  </a:lnTo>
                  <a:lnTo>
                    <a:pt x="5" y="4"/>
                  </a:lnTo>
                  <a:lnTo>
                    <a:pt x="7" y="2"/>
                  </a:lnTo>
                  <a:lnTo>
                    <a:pt x="7" y="0"/>
                  </a:lnTo>
                  <a:lnTo>
                    <a:pt x="5"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29" name="Freeform 165"/>
            <p:cNvSpPr>
              <a:spLocks/>
            </p:cNvSpPr>
            <p:nvPr/>
          </p:nvSpPr>
          <p:spPr bwMode="auto">
            <a:xfrm>
              <a:off x="-679767" y="2010728"/>
              <a:ext cx="12700" cy="11112"/>
            </a:xfrm>
            <a:custGeom>
              <a:avLst/>
              <a:gdLst/>
              <a:ahLst/>
              <a:cxnLst>
                <a:cxn ang="0">
                  <a:pos x="0" y="2"/>
                </a:cxn>
                <a:cxn ang="0">
                  <a:pos x="0" y="2"/>
                </a:cxn>
                <a:cxn ang="0">
                  <a:pos x="2" y="2"/>
                </a:cxn>
                <a:cxn ang="0">
                  <a:pos x="3" y="3"/>
                </a:cxn>
                <a:cxn ang="0">
                  <a:pos x="4" y="5"/>
                </a:cxn>
                <a:cxn ang="0">
                  <a:pos x="5" y="6"/>
                </a:cxn>
                <a:cxn ang="0">
                  <a:pos x="7" y="6"/>
                </a:cxn>
                <a:cxn ang="0">
                  <a:pos x="7" y="4"/>
                </a:cxn>
                <a:cxn ang="0">
                  <a:pos x="5" y="2"/>
                </a:cxn>
                <a:cxn ang="0">
                  <a:pos x="3" y="0"/>
                </a:cxn>
                <a:cxn ang="0">
                  <a:pos x="0" y="0"/>
                </a:cxn>
                <a:cxn ang="0">
                  <a:pos x="0" y="2"/>
                </a:cxn>
              </a:cxnLst>
              <a:rect l="0" t="0" r="r" b="b"/>
              <a:pathLst>
                <a:path w="8" h="7">
                  <a:moveTo>
                    <a:pt x="0" y="2"/>
                  </a:moveTo>
                  <a:lnTo>
                    <a:pt x="0" y="2"/>
                  </a:lnTo>
                  <a:lnTo>
                    <a:pt x="2" y="2"/>
                  </a:lnTo>
                  <a:lnTo>
                    <a:pt x="3" y="3"/>
                  </a:lnTo>
                  <a:lnTo>
                    <a:pt x="4" y="5"/>
                  </a:lnTo>
                  <a:lnTo>
                    <a:pt x="5" y="6"/>
                  </a:lnTo>
                  <a:lnTo>
                    <a:pt x="7" y="6"/>
                  </a:lnTo>
                  <a:lnTo>
                    <a:pt x="7" y="4"/>
                  </a:lnTo>
                  <a:lnTo>
                    <a:pt x="5" y="2"/>
                  </a:lnTo>
                  <a:lnTo>
                    <a:pt x="3" y="0"/>
                  </a:lnTo>
                  <a:lnTo>
                    <a:pt x="0" y="0"/>
                  </a:lnTo>
                  <a:lnTo>
                    <a:pt x="0" y="2"/>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0" name="Freeform 166"/>
            <p:cNvSpPr>
              <a:spLocks/>
            </p:cNvSpPr>
            <p:nvPr/>
          </p:nvSpPr>
          <p:spPr bwMode="auto">
            <a:xfrm>
              <a:off x="-689292" y="2010728"/>
              <a:ext cx="11112" cy="11112"/>
            </a:xfrm>
            <a:custGeom>
              <a:avLst/>
              <a:gdLst/>
              <a:ahLst/>
              <a:cxnLst>
                <a:cxn ang="0">
                  <a:pos x="2" y="6"/>
                </a:cxn>
                <a:cxn ang="0">
                  <a:pos x="2" y="6"/>
                </a:cxn>
                <a:cxn ang="0">
                  <a:pos x="2" y="5"/>
                </a:cxn>
                <a:cxn ang="0">
                  <a:pos x="3" y="3"/>
                </a:cxn>
                <a:cxn ang="0">
                  <a:pos x="5" y="2"/>
                </a:cxn>
                <a:cxn ang="0">
                  <a:pos x="6" y="2"/>
                </a:cxn>
                <a:cxn ang="0">
                  <a:pos x="6" y="0"/>
                </a:cxn>
                <a:cxn ang="0">
                  <a:pos x="4" y="0"/>
                </a:cxn>
                <a:cxn ang="0">
                  <a:pos x="2" y="2"/>
                </a:cxn>
                <a:cxn ang="0">
                  <a:pos x="0" y="4"/>
                </a:cxn>
                <a:cxn ang="0">
                  <a:pos x="0" y="6"/>
                </a:cxn>
                <a:cxn ang="0">
                  <a:pos x="2" y="6"/>
                </a:cxn>
              </a:cxnLst>
              <a:rect l="0" t="0" r="r" b="b"/>
              <a:pathLst>
                <a:path w="7" h="7">
                  <a:moveTo>
                    <a:pt x="2" y="6"/>
                  </a:moveTo>
                  <a:lnTo>
                    <a:pt x="2" y="6"/>
                  </a:lnTo>
                  <a:lnTo>
                    <a:pt x="2" y="5"/>
                  </a:lnTo>
                  <a:lnTo>
                    <a:pt x="3" y="3"/>
                  </a:lnTo>
                  <a:lnTo>
                    <a:pt x="5" y="2"/>
                  </a:lnTo>
                  <a:lnTo>
                    <a:pt x="6" y="2"/>
                  </a:lnTo>
                  <a:lnTo>
                    <a:pt x="6" y="0"/>
                  </a:lnTo>
                  <a:lnTo>
                    <a:pt x="4" y="0"/>
                  </a:lnTo>
                  <a:lnTo>
                    <a:pt x="2" y="2"/>
                  </a:lnTo>
                  <a:lnTo>
                    <a:pt x="0" y="4"/>
                  </a:lnTo>
                  <a:lnTo>
                    <a:pt x="0" y="6"/>
                  </a:lnTo>
                  <a:lnTo>
                    <a:pt x="2" y="6"/>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1" name="Freeform 167"/>
            <p:cNvSpPr>
              <a:spLocks/>
            </p:cNvSpPr>
            <p:nvPr/>
          </p:nvSpPr>
          <p:spPr bwMode="auto">
            <a:xfrm>
              <a:off x="-689292" y="2020253"/>
              <a:ext cx="11112" cy="9525"/>
            </a:xfrm>
            <a:custGeom>
              <a:avLst/>
              <a:gdLst/>
              <a:ahLst/>
              <a:cxnLst>
                <a:cxn ang="0">
                  <a:pos x="6" y="3"/>
                </a:cxn>
                <a:cxn ang="0">
                  <a:pos x="6" y="3"/>
                </a:cxn>
                <a:cxn ang="0">
                  <a:pos x="4" y="3"/>
                </a:cxn>
                <a:cxn ang="0">
                  <a:pos x="3" y="2"/>
                </a:cxn>
                <a:cxn ang="0">
                  <a:pos x="2" y="1"/>
                </a:cxn>
                <a:cxn ang="0">
                  <a:pos x="2" y="0"/>
                </a:cxn>
                <a:cxn ang="0">
                  <a:pos x="0" y="0"/>
                </a:cxn>
                <a:cxn ang="0">
                  <a:pos x="1" y="2"/>
                </a:cxn>
                <a:cxn ang="0">
                  <a:pos x="2" y="4"/>
                </a:cxn>
                <a:cxn ang="0">
                  <a:pos x="4" y="5"/>
                </a:cxn>
                <a:cxn ang="0">
                  <a:pos x="6" y="5"/>
                </a:cxn>
                <a:cxn ang="0">
                  <a:pos x="6" y="3"/>
                </a:cxn>
              </a:cxnLst>
              <a:rect l="0" t="0" r="r" b="b"/>
              <a:pathLst>
                <a:path w="7" h="6">
                  <a:moveTo>
                    <a:pt x="6" y="3"/>
                  </a:moveTo>
                  <a:lnTo>
                    <a:pt x="6" y="3"/>
                  </a:lnTo>
                  <a:lnTo>
                    <a:pt x="4" y="3"/>
                  </a:lnTo>
                  <a:lnTo>
                    <a:pt x="3" y="2"/>
                  </a:lnTo>
                  <a:lnTo>
                    <a:pt x="2" y="1"/>
                  </a:lnTo>
                  <a:lnTo>
                    <a:pt x="2" y="0"/>
                  </a:lnTo>
                  <a:lnTo>
                    <a:pt x="0" y="0"/>
                  </a:lnTo>
                  <a:lnTo>
                    <a:pt x="1" y="2"/>
                  </a:lnTo>
                  <a:lnTo>
                    <a:pt x="2" y="4"/>
                  </a:lnTo>
                  <a:lnTo>
                    <a:pt x="4" y="5"/>
                  </a:lnTo>
                  <a:lnTo>
                    <a:pt x="6" y="5"/>
                  </a:lnTo>
                  <a:lnTo>
                    <a:pt x="6" y="3"/>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2" name="Freeform 168"/>
            <p:cNvSpPr>
              <a:spLocks/>
            </p:cNvSpPr>
            <p:nvPr/>
          </p:nvSpPr>
          <p:spPr bwMode="auto">
            <a:xfrm>
              <a:off x="-857567" y="1925003"/>
              <a:ext cx="192087" cy="133350"/>
            </a:xfrm>
            <a:custGeom>
              <a:avLst/>
              <a:gdLst/>
              <a:ahLst/>
              <a:cxnLst>
                <a:cxn ang="0">
                  <a:pos x="120" y="54"/>
                </a:cxn>
                <a:cxn ang="0">
                  <a:pos x="104" y="83"/>
                </a:cxn>
                <a:cxn ang="0">
                  <a:pos x="0" y="14"/>
                </a:cxn>
                <a:cxn ang="0">
                  <a:pos x="8" y="0"/>
                </a:cxn>
                <a:cxn ang="0">
                  <a:pos x="120" y="54"/>
                </a:cxn>
              </a:cxnLst>
              <a:rect l="0" t="0" r="r" b="b"/>
              <a:pathLst>
                <a:path w="121" h="84">
                  <a:moveTo>
                    <a:pt x="120" y="54"/>
                  </a:moveTo>
                  <a:lnTo>
                    <a:pt x="104" y="83"/>
                  </a:lnTo>
                  <a:lnTo>
                    <a:pt x="0" y="14"/>
                  </a:lnTo>
                  <a:lnTo>
                    <a:pt x="8" y="0"/>
                  </a:lnTo>
                  <a:lnTo>
                    <a:pt x="120" y="54"/>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3" name="Freeform 169"/>
            <p:cNvSpPr>
              <a:spLocks/>
            </p:cNvSpPr>
            <p:nvPr/>
          </p:nvSpPr>
          <p:spPr bwMode="auto">
            <a:xfrm>
              <a:off x="-898842" y="1894840"/>
              <a:ext cx="254000" cy="228600"/>
            </a:xfrm>
            <a:custGeom>
              <a:avLst/>
              <a:gdLst/>
              <a:ahLst/>
              <a:cxnLst>
                <a:cxn ang="0">
                  <a:pos x="147" y="0"/>
                </a:cxn>
                <a:cxn ang="0">
                  <a:pos x="159" y="14"/>
                </a:cxn>
                <a:cxn ang="0">
                  <a:pos x="117" y="58"/>
                </a:cxn>
                <a:cxn ang="0">
                  <a:pos x="109" y="51"/>
                </a:cxn>
                <a:cxn ang="0">
                  <a:pos x="71" y="94"/>
                </a:cxn>
                <a:cxn ang="0">
                  <a:pos x="63" y="85"/>
                </a:cxn>
                <a:cxn ang="0">
                  <a:pos x="0" y="143"/>
                </a:cxn>
                <a:cxn ang="0">
                  <a:pos x="64" y="56"/>
                </a:cxn>
                <a:cxn ang="0">
                  <a:pos x="73" y="69"/>
                </a:cxn>
                <a:cxn ang="0">
                  <a:pos x="109" y="25"/>
                </a:cxn>
                <a:cxn ang="0">
                  <a:pos x="117" y="35"/>
                </a:cxn>
                <a:cxn ang="0">
                  <a:pos x="147" y="0"/>
                </a:cxn>
              </a:cxnLst>
              <a:rect l="0" t="0" r="r" b="b"/>
              <a:pathLst>
                <a:path w="160" h="144">
                  <a:moveTo>
                    <a:pt x="147" y="0"/>
                  </a:moveTo>
                  <a:lnTo>
                    <a:pt x="159" y="14"/>
                  </a:lnTo>
                  <a:lnTo>
                    <a:pt x="117" y="58"/>
                  </a:lnTo>
                  <a:lnTo>
                    <a:pt x="109" y="51"/>
                  </a:lnTo>
                  <a:lnTo>
                    <a:pt x="71" y="94"/>
                  </a:lnTo>
                  <a:lnTo>
                    <a:pt x="63" y="85"/>
                  </a:lnTo>
                  <a:lnTo>
                    <a:pt x="0" y="143"/>
                  </a:lnTo>
                  <a:lnTo>
                    <a:pt x="64" y="56"/>
                  </a:lnTo>
                  <a:lnTo>
                    <a:pt x="73" y="69"/>
                  </a:lnTo>
                  <a:lnTo>
                    <a:pt x="109" y="25"/>
                  </a:lnTo>
                  <a:lnTo>
                    <a:pt x="117" y="35"/>
                  </a:lnTo>
                  <a:lnTo>
                    <a:pt x="147" y="0"/>
                  </a:lnTo>
                </a:path>
              </a:pathLst>
            </a:custGeom>
            <a:solidFill>
              <a:srgbClr val="FF3333"/>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4" name="Rectangle 170"/>
            <p:cNvSpPr>
              <a:spLocks noChangeArrowheads="1"/>
            </p:cNvSpPr>
            <p:nvPr/>
          </p:nvSpPr>
          <p:spPr bwMode="auto">
            <a:xfrm>
              <a:off x="-1081405" y="2183765"/>
              <a:ext cx="652463" cy="84138"/>
            </a:xfrm>
            <a:prstGeom prst="rect">
              <a:avLst/>
            </a:prstGeom>
            <a:solidFill>
              <a:srgbClr val="000000"/>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49035" name="Freeform 171"/>
            <p:cNvSpPr>
              <a:spLocks/>
            </p:cNvSpPr>
            <p:nvPr/>
          </p:nvSpPr>
          <p:spPr bwMode="auto">
            <a:xfrm>
              <a:off x="-779780" y="1801178"/>
              <a:ext cx="42863" cy="95250"/>
            </a:xfrm>
            <a:custGeom>
              <a:avLst/>
              <a:gdLst/>
              <a:ahLst/>
              <a:cxnLst>
                <a:cxn ang="0">
                  <a:pos x="19" y="0"/>
                </a:cxn>
                <a:cxn ang="0">
                  <a:pos x="19" y="53"/>
                </a:cxn>
                <a:cxn ang="0">
                  <a:pos x="20" y="54"/>
                </a:cxn>
                <a:cxn ang="0">
                  <a:pos x="23" y="53"/>
                </a:cxn>
                <a:cxn ang="0">
                  <a:pos x="25" y="53"/>
                </a:cxn>
                <a:cxn ang="0">
                  <a:pos x="26" y="53"/>
                </a:cxn>
                <a:cxn ang="0">
                  <a:pos x="26" y="59"/>
                </a:cxn>
                <a:cxn ang="0">
                  <a:pos x="0" y="59"/>
                </a:cxn>
                <a:cxn ang="0">
                  <a:pos x="0" y="53"/>
                </a:cxn>
                <a:cxn ang="0">
                  <a:pos x="1" y="53"/>
                </a:cxn>
                <a:cxn ang="0">
                  <a:pos x="2" y="53"/>
                </a:cxn>
                <a:cxn ang="0">
                  <a:pos x="4" y="53"/>
                </a:cxn>
                <a:cxn ang="0">
                  <a:pos x="5" y="53"/>
                </a:cxn>
                <a:cxn ang="0">
                  <a:pos x="6" y="54"/>
                </a:cxn>
                <a:cxn ang="0">
                  <a:pos x="7" y="54"/>
                </a:cxn>
                <a:cxn ang="0">
                  <a:pos x="7" y="53"/>
                </a:cxn>
                <a:cxn ang="0">
                  <a:pos x="7" y="53"/>
                </a:cxn>
                <a:cxn ang="0">
                  <a:pos x="7" y="21"/>
                </a:cxn>
                <a:cxn ang="0">
                  <a:pos x="7" y="18"/>
                </a:cxn>
                <a:cxn ang="0">
                  <a:pos x="7" y="16"/>
                </a:cxn>
                <a:cxn ang="0">
                  <a:pos x="5" y="15"/>
                </a:cxn>
                <a:cxn ang="0">
                  <a:pos x="2" y="15"/>
                </a:cxn>
                <a:cxn ang="0">
                  <a:pos x="0" y="15"/>
                </a:cxn>
                <a:cxn ang="0">
                  <a:pos x="0" y="10"/>
                </a:cxn>
                <a:cxn ang="0">
                  <a:pos x="4" y="10"/>
                </a:cxn>
                <a:cxn ang="0">
                  <a:pos x="7" y="8"/>
                </a:cxn>
                <a:cxn ang="0">
                  <a:pos x="9" y="7"/>
                </a:cxn>
                <a:cxn ang="0">
                  <a:pos x="11" y="5"/>
                </a:cxn>
                <a:cxn ang="0">
                  <a:pos x="12" y="3"/>
                </a:cxn>
                <a:cxn ang="0">
                  <a:pos x="13" y="1"/>
                </a:cxn>
                <a:cxn ang="0">
                  <a:pos x="13" y="0"/>
                </a:cxn>
                <a:cxn ang="0">
                  <a:pos x="13" y="0"/>
                </a:cxn>
                <a:cxn ang="0">
                  <a:pos x="19" y="0"/>
                </a:cxn>
              </a:cxnLst>
              <a:rect l="0" t="0" r="r" b="b"/>
              <a:pathLst>
                <a:path w="27" h="60">
                  <a:moveTo>
                    <a:pt x="19" y="0"/>
                  </a:moveTo>
                  <a:lnTo>
                    <a:pt x="19" y="53"/>
                  </a:lnTo>
                  <a:lnTo>
                    <a:pt x="20" y="54"/>
                  </a:lnTo>
                  <a:lnTo>
                    <a:pt x="23" y="53"/>
                  </a:lnTo>
                  <a:lnTo>
                    <a:pt x="25" y="53"/>
                  </a:lnTo>
                  <a:lnTo>
                    <a:pt x="26" y="53"/>
                  </a:lnTo>
                  <a:lnTo>
                    <a:pt x="26" y="59"/>
                  </a:lnTo>
                  <a:lnTo>
                    <a:pt x="0" y="59"/>
                  </a:lnTo>
                  <a:lnTo>
                    <a:pt x="0" y="53"/>
                  </a:lnTo>
                  <a:lnTo>
                    <a:pt x="1" y="53"/>
                  </a:lnTo>
                  <a:lnTo>
                    <a:pt x="2" y="53"/>
                  </a:lnTo>
                  <a:lnTo>
                    <a:pt x="4" y="53"/>
                  </a:lnTo>
                  <a:lnTo>
                    <a:pt x="5" y="53"/>
                  </a:lnTo>
                  <a:lnTo>
                    <a:pt x="6" y="54"/>
                  </a:lnTo>
                  <a:lnTo>
                    <a:pt x="7" y="54"/>
                  </a:lnTo>
                  <a:lnTo>
                    <a:pt x="7" y="53"/>
                  </a:lnTo>
                  <a:lnTo>
                    <a:pt x="7" y="53"/>
                  </a:lnTo>
                  <a:lnTo>
                    <a:pt x="7" y="21"/>
                  </a:lnTo>
                  <a:lnTo>
                    <a:pt x="7" y="18"/>
                  </a:lnTo>
                  <a:lnTo>
                    <a:pt x="7" y="16"/>
                  </a:lnTo>
                  <a:lnTo>
                    <a:pt x="5" y="15"/>
                  </a:lnTo>
                  <a:lnTo>
                    <a:pt x="2" y="15"/>
                  </a:lnTo>
                  <a:lnTo>
                    <a:pt x="0" y="15"/>
                  </a:lnTo>
                  <a:lnTo>
                    <a:pt x="0" y="10"/>
                  </a:lnTo>
                  <a:lnTo>
                    <a:pt x="4" y="10"/>
                  </a:lnTo>
                  <a:lnTo>
                    <a:pt x="7" y="8"/>
                  </a:lnTo>
                  <a:lnTo>
                    <a:pt x="9" y="7"/>
                  </a:lnTo>
                  <a:lnTo>
                    <a:pt x="11" y="5"/>
                  </a:lnTo>
                  <a:lnTo>
                    <a:pt x="12" y="3"/>
                  </a:lnTo>
                  <a:lnTo>
                    <a:pt x="13" y="1"/>
                  </a:lnTo>
                  <a:lnTo>
                    <a:pt x="13" y="0"/>
                  </a:lnTo>
                  <a:lnTo>
                    <a:pt x="13" y="0"/>
                  </a:lnTo>
                  <a:lnTo>
                    <a:pt x="19" y="0"/>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6" name="Rectangle 172"/>
            <p:cNvSpPr>
              <a:spLocks noChangeArrowheads="1"/>
            </p:cNvSpPr>
            <p:nvPr/>
          </p:nvSpPr>
          <p:spPr bwMode="auto">
            <a:xfrm>
              <a:off x="-1062355" y="2182178"/>
              <a:ext cx="617538" cy="71437"/>
            </a:xfrm>
            <a:prstGeom prst="rect">
              <a:avLst/>
            </a:prstGeom>
            <a:solidFill>
              <a:srgbClr val="FFC13D"/>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49037" name="Freeform 173"/>
            <p:cNvSpPr>
              <a:spLocks/>
            </p:cNvSpPr>
            <p:nvPr/>
          </p:nvSpPr>
          <p:spPr bwMode="auto">
            <a:xfrm>
              <a:off x="-1040130" y="2194878"/>
              <a:ext cx="42863" cy="47625"/>
            </a:xfrm>
            <a:custGeom>
              <a:avLst/>
              <a:gdLst/>
              <a:ahLst/>
              <a:cxnLst>
                <a:cxn ang="0">
                  <a:pos x="18" y="17"/>
                </a:cxn>
                <a:cxn ang="0">
                  <a:pos x="17" y="19"/>
                </a:cxn>
                <a:cxn ang="0">
                  <a:pos x="16" y="22"/>
                </a:cxn>
                <a:cxn ang="0">
                  <a:pos x="14" y="23"/>
                </a:cxn>
                <a:cxn ang="0">
                  <a:pos x="11" y="23"/>
                </a:cxn>
                <a:cxn ang="0">
                  <a:pos x="9" y="22"/>
                </a:cxn>
                <a:cxn ang="0">
                  <a:pos x="7" y="19"/>
                </a:cxn>
                <a:cxn ang="0">
                  <a:pos x="7" y="16"/>
                </a:cxn>
                <a:cxn ang="0">
                  <a:pos x="7" y="13"/>
                </a:cxn>
                <a:cxn ang="0">
                  <a:pos x="7" y="10"/>
                </a:cxn>
                <a:cxn ang="0">
                  <a:pos x="9" y="8"/>
                </a:cxn>
                <a:cxn ang="0">
                  <a:pos x="11" y="6"/>
                </a:cxn>
                <a:cxn ang="0">
                  <a:pos x="14" y="6"/>
                </a:cxn>
                <a:cxn ang="0">
                  <a:pos x="16" y="8"/>
                </a:cxn>
                <a:cxn ang="0">
                  <a:pos x="17" y="10"/>
                </a:cxn>
                <a:cxn ang="0">
                  <a:pos x="18" y="13"/>
                </a:cxn>
                <a:cxn ang="0">
                  <a:pos x="26" y="16"/>
                </a:cxn>
                <a:cxn ang="0">
                  <a:pos x="26" y="13"/>
                </a:cxn>
                <a:cxn ang="0">
                  <a:pos x="25" y="10"/>
                </a:cxn>
                <a:cxn ang="0">
                  <a:pos x="24" y="7"/>
                </a:cxn>
                <a:cxn ang="0">
                  <a:pos x="22" y="5"/>
                </a:cxn>
                <a:cxn ang="0">
                  <a:pos x="21" y="3"/>
                </a:cxn>
                <a:cxn ang="0">
                  <a:pos x="18" y="1"/>
                </a:cxn>
                <a:cxn ang="0">
                  <a:pos x="15" y="0"/>
                </a:cxn>
                <a:cxn ang="0">
                  <a:pos x="13" y="0"/>
                </a:cxn>
                <a:cxn ang="0">
                  <a:pos x="7" y="1"/>
                </a:cxn>
                <a:cxn ang="0">
                  <a:pos x="3" y="4"/>
                </a:cxn>
                <a:cxn ang="0">
                  <a:pos x="1" y="9"/>
                </a:cxn>
                <a:cxn ang="0">
                  <a:pos x="0" y="15"/>
                </a:cxn>
                <a:cxn ang="0">
                  <a:pos x="0" y="17"/>
                </a:cxn>
                <a:cxn ang="0">
                  <a:pos x="1" y="19"/>
                </a:cxn>
                <a:cxn ang="0">
                  <a:pos x="2" y="22"/>
                </a:cxn>
                <a:cxn ang="0">
                  <a:pos x="4" y="24"/>
                </a:cxn>
                <a:cxn ang="0">
                  <a:pos x="5" y="27"/>
                </a:cxn>
                <a:cxn ang="0">
                  <a:pos x="7" y="28"/>
                </a:cxn>
                <a:cxn ang="0">
                  <a:pos x="10" y="29"/>
                </a:cxn>
                <a:cxn ang="0">
                  <a:pos x="13" y="29"/>
                </a:cxn>
                <a:cxn ang="0">
                  <a:pos x="16" y="29"/>
                </a:cxn>
                <a:cxn ang="0">
                  <a:pos x="19" y="28"/>
                </a:cxn>
                <a:cxn ang="0">
                  <a:pos x="21" y="26"/>
                </a:cxn>
                <a:cxn ang="0">
                  <a:pos x="23" y="24"/>
                </a:cxn>
                <a:cxn ang="0">
                  <a:pos x="24" y="22"/>
                </a:cxn>
                <a:cxn ang="0">
                  <a:pos x="25" y="20"/>
                </a:cxn>
                <a:cxn ang="0">
                  <a:pos x="26" y="18"/>
                </a:cxn>
                <a:cxn ang="0">
                  <a:pos x="26" y="16"/>
                </a:cxn>
              </a:cxnLst>
              <a:rect l="0" t="0" r="r" b="b"/>
              <a:pathLst>
                <a:path w="27" h="30">
                  <a:moveTo>
                    <a:pt x="18" y="15"/>
                  </a:moveTo>
                  <a:lnTo>
                    <a:pt x="18" y="17"/>
                  </a:lnTo>
                  <a:lnTo>
                    <a:pt x="18" y="18"/>
                  </a:lnTo>
                  <a:lnTo>
                    <a:pt x="17" y="19"/>
                  </a:lnTo>
                  <a:lnTo>
                    <a:pt x="17" y="20"/>
                  </a:lnTo>
                  <a:lnTo>
                    <a:pt x="16" y="22"/>
                  </a:lnTo>
                  <a:lnTo>
                    <a:pt x="15" y="23"/>
                  </a:lnTo>
                  <a:lnTo>
                    <a:pt x="14" y="23"/>
                  </a:lnTo>
                  <a:lnTo>
                    <a:pt x="13" y="24"/>
                  </a:lnTo>
                  <a:lnTo>
                    <a:pt x="11" y="23"/>
                  </a:lnTo>
                  <a:lnTo>
                    <a:pt x="10" y="23"/>
                  </a:lnTo>
                  <a:lnTo>
                    <a:pt x="9" y="22"/>
                  </a:lnTo>
                  <a:lnTo>
                    <a:pt x="8" y="20"/>
                  </a:lnTo>
                  <a:lnTo>
                    <a:pt x="7" y="19"/>
                  </a:lnTo>
                  <a:lnTo>
                    <a:pt x="7" y="17"/>
                  </a:lnTo>
                  <a:lnTo>
                    <a:pt x="7" y="16"/>
                  </a:lnTo>
                  <a:lnTo>
                    <a:pt x="7" y="15"/>
                  </a:lnTo>
                  <a:lnTo>
                    <a:pt x="7" y="13"/>
                  </a:lnTo>
                  <a:lnTo>
                    <a:pt x="7" y="12"/>
                  </a:lnTo>
                  <a:lnTo>
                    <a:pt x="7" y="10"/>
                  </a:lnTo>
                  <a:lnTo>
                    <a:pt x="8" y="9"/>
                  </a:lnTo>
                  <a:lnTo>
                    <a:pt x="9" y="8"/>
                  </a:lnTo>
                  <a:lnTo>
                    <a:pt x="9" y="7"/>
                  </a:lnTo>
                  <a:lnTo>
                    <a:pt x="11" y="6"/>
                  </a:lnTo>
                  <a:lnTo>
                    <a:pt x="13" y="6"/>
                  </a:lnTo>
                  <a:lnTo>
                    <a:pt x="14" y="6"/>
                  </a:lnTo>
                  <a:lnTo>
                    <a:pt x="15" y="7"/>
                  </a:lnTo>
                  <a:lnTo>
                    <a:pt x="16" y="8"/>
                  </a:lnTo>
                  <a:lnTo>
                    <a:pt x="17" y="9"/>
                  </a:lnTo>
                  <a:lnTo>
                    <a:pt x="17" y="10"/>
                  </a:lnTo>
                  <a:lnTo>
                    <a:pt x="18" y="12"/>
                  </a:lnTo>
                  <a:lnTo>
                    <a:pt x="18" y="13"/>
                  </a:lnTo>
                  <a:lnTo>
                    <a:pt x="18" y="15"/>
                  </a:lnTo>
                  <a:lnTo>
                    <a:pt x="26" y="16"/>
                  </a:lnTo>
                  <a:lnTo>
                    <a:pt x="26" y="14"/>
                  </a:lnTo>
                  <a:lnTo>
                    <a:pt x="26" y="13"/>
                  </a:lnTo>
                  <a:lnTo>
                    <a:pt x="26" y="11"/>
                  </a:lnTo>
                  <a:lnTo>
                    <a:pt x="25" y="10"/>
                  </a:lnTo>
                  <a:lnTo>
                    <a:pt x="25" y="8"/>
                  </a:lnTo>
                  <a:lnTo>
                    <a:pt x="24" y="7"/>
                  </a:lnTo>
                  <a:lnTo>
                    <a:pt x="23" y="6"/>
                  </a:lnTo>
                  <a:lnTo>
                    <a:pt x="22" y="5"/>
                  </a:lnTo>
                  <a:lnTo>
                    <a:pt x="22" y="4"/>
                  </a:lnTo>
                  <a:lnTo>
                    <a:pt x="21" y="3"/>
                  </a:lnTo>
                  <a:lnTo>
                    <a:pt x="19" y="2"/>
                  </a:lnTo>
                  <a:lnTo>
                    <a:pt x="18" y="1"/>
                  </a:lnTo>
                  <a:lnTo>
                    <a:pt x="17" y="1"/>
                  </a:lnTo>
                  <a:lnTo>
                    <a:pt x="15" y="0"/>
                  </a:lnTo>
                  <a:lnTo>
                    <a:pt x="14" y="0"/>
                  </a:lnTo>
                  <a:lnTo>
                    <a:pt x="13" y="0"/>
                  </a:lnTo>
                  <a:lnTo>
                    <a:pt x="9" y="0"/>
                  </a:lnTo>
                  <a:lnTo>
                    <a:pt x="7" y="1"/>
                  </a:lnTo>
                  <a:lnTo>
                    <a:pt x="5" y="3"/>
                  </a:lnTo>
                  <a:lnTo>
                    <a:pt x="3" y="4"/>
                  </a:lnTo>
                  <a:lnTo>
                    <a:pt x="2" y="7"/>
                  </a:lnTo>
                  <a:lnTo>
                    <a:pt x="1" y="9"/>
                  </a:lnTo>
                  <a:lnTo>
                    <a:pt x="0" y="12"/>
                  </a:lnTo>
                  <a:lnTo>
                    <a:pt x="0" y="15"/>
                  </a:lnTo>
                  <a:lnTo>
                    <a:pt x="0" y="16"/>
                  </a:lnTo>
                  <a:lnTo>
                    <a:pt x="0" y="17"/>
                  </a:lnTo>
                  <a:lnTo>
                    <a:pt x="0" y="18"/>
                  </a:lnTo>
                  <a:lnTo>
                    <a:pt x="1" y="19"/>
                  </a:lnTo>
                  <a:lnTo>
                    <a:pt x="1" y="21"/>
                  </a:lnTo>
                  <a:lnTo>
                    <a:pt x="2" y="22"/>
                  </a:lnTo>
                  <a:lnTo>
                    <a:pt x="3" y="23"/>
                  </a:lnTo>
                  <a:lnTo>
                    <a:pt x="4" y="24"/>
                  </a:lnTo>
                  <a:lnTo>
                    <a:pt x="4" y="26"/>
                  </a:lnTo>
                  <a:lnTo>
                    <a:pt x="5" y="27"/>
                  </a:lnTo>
                  <a:lnTo>
                    <a:pt x="6" y="27"/>
                  </a:lnTo>
                  <a:lnTo>
                    <a:pt x="7" y="28"/>
                  </a:lnTo>
                  <a:lnTo>
                    <a:pt x="9" y="29"/>
                  </a:lnTo>
                  <a:lnTo>
                    <a:pt x="10" y="29"/>
                  </a:lnTo>
                  <a:lnTo>
                    <a:pt x="11" y="29"/>
                  </a:lnTo>
                  <a:lnTo>
                    <a:pt x="13" y="29"/>
                  </a:lnTo>
                  <a:lnTo>
                    <a:pt x="14" y="29"/>
                  </a:lnTo>
                  <a:lnTo>
                    <a:pt x="16" y="29"/>
                  </a:lnTo>
                  <a:lnTo>
                    <a:pt x="17" y="28"/>
                  </a:lnTo>
                  <a:lnTo>
                    <a:pt x="19" y="28"/>
                  </a:lnTo>
                  <a:lnTo>
                    <a:pt x="20" y="27"/>
                  </a:lnTo>
                  <a:lnTo>
                    <a:pt x="21" y="26"/>
                  </a:lnTo>
                  <a:lnTo>
                    <a:pt x="22" y="25"/>
                  </a:lnTo>
                  <a:lnTo>
                    <a:pt x="23" y="24"/>
                  </a:lnTo>
                  <a:lnTo>
                    <a:pt x="24" y="23"/>
                  </a:lnTo>
                  <a:lnTo>
                    <a:pt x="24" y="22"/>
                  </a:lnTo>
                  <a:lnTo>
                    <a:pt x="25" y="21"/>
                  </a:lnTo>
                  <a:lnTo>
                    <a:pt x="25" y="20"/>
                  </a:lnTo>
                  <a:lnTo>
                    <a:pt x="26" y="19"/>
                  </a:lnTo>
                  <a:lnTo>
                    <a:pt x="26" y="18"/>
                  </a:lnTo>
                  <a:lnTo>
                    <a:pt x="26" y="17"/>
                  </a:lnTo>
                  <a:lnTo>
                    <a:pt x="26" y="16"/>
                  </a:lnTo>
                  <a:lnTo>
                    <a:pt x="18" y="15"/>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8" name="Freeform 174"/>
            <p:cNvSpPr>
              <a:spLocks/>
            </p:cNvSpPr>
            <p:nvPr/>
          </p:nvSpPr>
          <p:spPr bwMode="auto">
            <a:xfrm>
              <a:off x="-987742" y="2194878"/>
              <a:ext cx="31750" cy="46037"/>
            </a:xfrm>
            <a:custGeom>
              <a:avLst/>
              <a:gdLst/>
              <a:ahLst/>
              <a:cxnLst>
                <a:cxn ang="0">
                  <a:pos x="19" y="23"/>
                </a:cxn>
                <a:cxn ang="0">
                  <a:pos x="19" y="28"/>
                </a:cxn>
                <a:cxn ang="0">
                  <a:pos x="0" y="28"/>
                </a:cxn>
                <a:cxn ang="0">
                  <a:pos x="0" y="0"/>
                </a:cxn>
                <a:cxn ang="0">
                  <a:pos x="8" y="0"/>
                </a:cxn>
                <a:cxn ang="0">
                  <a:pos x="8" y="23"/>
                </a:cxn>
                <a:cxn ang="0">
                  <a:pos x="19" y="23"/>
                </a:cxn>
              </a:cxnLst>
              <a:rect l="0" t="0" r="r" b="b"/>
              <a:pathLst>
                <a:path w="20" h="29">
                  <a:moveTo>
                    <a:pt x="19" y="23"/>
                  </a:moveTo>
                  <a:lnTo>
                    <a:pt x="19" y="28"/>
                  </a:lnTo>
                  <a:lnTo>
                    <a:pt x="0" y="28"/>
                  </a:lnTo>
                  <a:lnTo>
                    <a:pt x="0" y="0"/>
                  </a:lnTo>
                  <a:lnTo>
                    <a:pt x="8" y="0"/>
                  </a:lnTo>
                  <a:lnTo>
                    <a:pt x="8" y="23"/>
                  </a:lnTo>
                  <a:lnTo>
                    <a:pt x="19" y="23"/>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39" name="Freeform 175"/>
            <p:cNvSpPr>
              <a:spLocks/>
            </p:cNvSpPr>
            <p:nvPr/>
          </p:nvSpPr>
          <p:spPr bwMode="auto">
            <a:xfrm>
              <a:off x="-944880" y="2194878"/>
              <a:ext cx="41275" cy="46037"/>
            </a:xfrm>
            <a:custGeom>
              <a:avLst/>
              <a:gdLst/>
              <a:ahLst/>
              <a:cxnLst>
                <a:cxn ang="0">
                  <a:pos x="7" y="23"/>
                </a:cxn>
                <a:cxn ang="0">
                  <a:pos x="11" y="23"/>
                </a:cxn>
                <a:cxn ang="0">
                  <a:pos x="13" y="22"/>
                </a:cxn>
                <a:cxn ang="0">
                  <a:pos x="15" y="22"/>
                </a:cxn>
                <a:cxn ang="0">
                  <a:pos x="16" y="21"/>
                </a:cxn>
                <a:cxn ang="0">
                  <a:pos x="17" y="19"/>
                </a:cxn>
                <a:cxn ang="0">
                  <a:pos x="18" y="16"/>
                </a:cxn>
                <a:cxn ang="0">
                  <a:pos x="18" y="14"/>
                </a:cxn>
                <a:cxn ang="0">
                  <a:pos x="18" y="12"/>
                </a:cxn>
                <a:cxn ang="0">
                  <a:pos x="17" y="10"/>
                </a:cxn>
                <a:cxn ang="0">
                  <a:pos x="17" y="9"/>
                </a:cxn>
                <a:cxn ang="0">
                  <a:pos x="14" y="7"/>
                </a:cxn>
                <a:cxn ang="0">
                  <a:pos x="11" y="6"/>
                </a:cxn>
                <a:cxn ang="0">
                  <a:pos x="7" y="6"/>
                </a:cxn>
                <a:cxn ang="0">
                  <a:pos x="0" y="16"/>
                </a:cxn>
                <a:cxn ang="0">
                  <a:pos x="9" y="0"/>
                </a:cxn>
                <a:cxn ang="0">
                  <a:pos x="12" y="0"/>
                </a:cxn>
                <a:cxn ang="0">
                  <a:pos x="15" y="1"/>
                </a:cxn>
                <a:cxn ang="0">
                  <a:pos x="18" y="2"/>
                </a:cxn>
                <a:cxn ang="0">
                  <a:pos x="20" y="4"/>
                </a:cxn>
                <a:cxn ang="0">
                  <a:pos x="22" y="7"/>
                </a:cxn>
                <a:cxn ang="0">
                  <a:pos x="24" y="9"/>
                </a:cxn>
                <a:cxn ang="0">
                  <a:pos x="25" y="12"/>
                </a:cxn>
                <a:cxn ang="0">
                  <a:pos x="25" y="15"/>
                </a:cxn>
                <a:cxn ang="0">
                  <a:pos x="25" y="17"/>
                </a:cxn>
                <a:cxn ang="0">
                  <a:pos x="24" y="20"/>
                </a:cxn>
                <a:cxn ang="0">
                  <a:pos x="23" y="22"/>
                </a:cxn>
                <a:cxn ang="0">
                  <a:pos x="20" y="24"/>
                </a:cxn>
                <a:cxn ang="0">
                  <a:pos x="18" y="26"/>
                </a:cxn>
                <a:cxn ang="0">
                  <a:pos x="16" y="28"/>
                </a:cxn>
                <a:cxn ang="0">
                  <a:pos x="13" y="28"/>
                </a:cxn>
                <a:cxn ang="0">
                  <a:pos x="10" y="28"/>
                </a:cxn>
                <a:cxn ang="0">
                  <a:pos x="0" y="16"/>
                </a:cxn>
              </a:cxnLst>
              <a:rect l="0" t="0" r="r" b="b"/>
              <a:pathLst>
                <a:path w="26" h="29">
                  <a:moveTo>
                    <a:pt x="7" y="16"/>
                  </a:moveTo>
                  <a:lnTo>
                    <a:pt x="7" y="23"/>
                  </a:lnTo>
                  <a:lnTo>
                    <a:pt x="9" y="23"/>
                  </a:lnTo>
                  <a:lnTo>
                    <a:pt x="11" y="23"/>
                  </a:lnTo>
                  <a:lnTo>
                    <a:pt x="12" y="23"/>
                  </a:lnTo>
                  <a:lnTo>
                    <a:pt x="13" y="22"/>
                  </a:lnTo>
                  <a:lnTo>
                    <a:pt x="14" y="22"/>
                  </a:lnTo>
                  <a:lnTo>
                    <a:pt x="15" y="22"/>
                  </a:lnTo>
                  <a:lnTo>
                    <a:pt x="15" y="22"/>
                  </a:lnTo>
                  <a:lnTo>
                    <a:pt x="16" y="21"/>
                  </a:lnTo>
                  <a:lnTo>
                    <a:pt x="17" y="20"/>
                  </a:lnTo>
                  <a:lnTo>
                    <a:pt x="17" y="19"/>
                  </a:lnTo>
                  <a:lnTo>
                    <a:pt x="18" y="18"/>
                  </a:lnTo>
                  <a:lnTo>
                    <a:pt x="18" y="16"/>
                  </a:lnTo>
                  <a:lnTo>
                    <a:pt x="18" y="15"/>
                  </a:lnTo>
                  <a:lnTo>
                    <a:pt x="18" y="14"/>
                  </a:lnTo>
                  <a:lnTo>
                    <a:pt x="18" y="13"/>
                  </a:lnTo>
                  <a:lnTo>
                    <a:pt x="18" y="12"/>
                  </a:lnTo>
                  <a:lnTo>
                    <a:pt x="17" y="11"/>
                  </a:lnTo>
                  <a:lnTo>
                    <a:pt x="17" y="10"/>
                  </a:lnTo>
                  <a:lnTo>
                    <a:pt x="17" y="10"/>
                  </a:lnTo>
                  <a:lnTo>
                    <a:pt x="17" y="9"/>
                  </a:lnTo>
                  <a:lnTo>
                    <a:pt x="16" y="8"/>
                  </a:lnTo>
                  <a:lnTo>
                    <a:pt x="14" y="7"/>
                  </a:lnTo>
                  <a:lnTo>
                    <a:pt x="13" y="6"/>
                  </a:lnTo>
                  <a:lnTo>
                    <a:pt x="11" y="6"/>
                  </a:lnTo>
                  <a:lnTo>
                    <a:pt x="9" y="6"/>
                  </a:lnTo>
                  <a:lnTo>
                    <a:pt x="7" y="6"/>
                  </a:lnTo>
                  <a:lnTo>
                    <a:pt x="7" y="16"/>
                  </a:lnTo>
                  <a:lnTo>
                    <a:pt x="0" y="16"/>
                  </a:lnTo>
                  <a:lnTo>
                    <a:pt x="0" y="0"/>
                  </a:lnTo>
                  <a:lnTo>
                    <a:pt x="9" y="0"/>
                  </a:lnTo>
                  <a:lnTo>
                    <a:pt x="11" y="0"/>
                  </a:lnTo>
                  <a:lnTo>
                    <a:pt x="12" y="0"/>
                  </a:lnTo>
                  <a:lnTo>
                    <a:pt x="14" y="0"/>
                  </a:lnTo>
                  <a:lnTo>
                    <a:pt x="15" y="1"/>
                  </a:lnTo>
                  <a:lnTo>
                    <a:pt x="17" y="1"/>
                  </a:lnTo>
                  <a:lnTo>
                    <a:pt x="18" y="2"/>
                  </a:lnTo>
                  <a:lnTo>
                    <a:pt x="19" y="3"/>
                  </a:lnTo>
                  <a:lnTo>
                    <a:pt x="20" y="4"/>
                  </a:lnTo>
                  <a:lnTo>
                    <a:pt x="21" y="6"/>
                  </a:lnTo>
                  <a:lnTo>
                    <a:pt x="22" y="7"/>
                  </a:lnTo>
                  <a:lnTo>
                    <a:pt x="23" y="8"/>
                  </a:lnTo>
                  <a:lnTo>
                    <a:pt x="24" y="9"/>
                  </a:lnTo>
                  <a:lnTo>
                    <a:pt x="24" y="10"/>
                  </a:lnTo>
                  <a:lnTo>
                    <a:pt x="25" y="12"/>
                  </a:lnTo>
                  <a:lnTo>
                    <a:pt x="25" y="13"/>
                  </a:lnTo>
                  <a:lnTo>
                    <a:pt x="25" y="15"/>
                  </a:lnTo>
                  <a:lnTo>
                    <a:pt x="25" y="16"/>
                  </a:lnTo>
                  <a:lnTo>
                    <a:pt x="25" y="17"/>
                  </a:lnTo>
                  <a:lnTo>
                    <a:pt x="25" y="18"/>
                  </a:lnTo>
                  <a:lnTo>
                    <a:pt x="24" y="20"/>
                  </a:lnTo>
                  <a:lnTo>
                    <a:pt x="23" y="21"/>
                  </a:lnTo>
                  <a:lnTo>
                    <a:pt x="23" y="22"/>
                  </a:lnTo>
                  <a:lnTo>
                    <a:pt x="22" y="23"/>
                  </a:lnTo>
                  <a:lnTo>
                    <a:pt x="20" y="24"/>
                  </a:lnTo>
                  <a:lnTo>
                    <a:pt x="19" y="25"/>
                  </a:lnTo>
                  <a:lnTo>
                    <a:pt x="18" y="26"/>
                  </a:lnTo>
                  <a:lnTo>
                    <a:pt x="17" y="27"/>
                  </a:lnTo>
                  <a:lnTo>
                    <a:pt x="16" y="28"/>
                  </a:lnTo>
                  <a:lnTo>
                    <a:pt x="15" y="28"/>
                  </a:lnTo>
                  <a:lnTo>
                    <a:pt x="13" y="28"/>
                  </a:lnTo>
                  <a:lnTo>
                    <a:pt x="12" y="28"/>
                  </a:lnTo>
                  <a:lnTo>
                    <a:pt x="10" y="28"/>
                  </a:lnTo>
                  <a:lnTo>
                    <a:pt x="0" y="28"/>
                  </a:lnTo>
                  <a:lnTo>
                    <a:pt x="0" y="16"/>
                  </a:lnTo>
                  <a:lnTo>
                    <a:pt x="7" y="16"/>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0" name="Rectangle 176"/>
            <p:cNvSpPr>
              <a:spLocks noChangeArrowheads="1"/>
            </p:cNvSpPr>
            <p:nvPr/>
          </p:nvSpPr>
          <p:spPr bwMode="auto">
            <a:xfrm>
              <a:off x="-862330" y="2194878"/>
              <a:ext cx="11113" cy="44450"/>
            </a:xfrm>
            <a:prstGeom prst="rect">
              <a:avLst/>
            </a:prstGeom>
            <a:solidFill>
              <a:srgbClr val="000000"/>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49041" name="Freeform 177"/>
            <p:cNvSpPr>
              <a:spLocks/>
            </p:cNvSpPr>
            <p:nvPr/>
          </p:nvSpPr>
          <p:spPr bwMode="auto">
            <a:xfrm>
              <a:off x="-832167" y="2194878"/>
              <a:ext cx="38100" cy="46037"/>
            </a:xfrm>
            <a:custGeom>
              <a:avLst/>
              <a:gdLst/>
              <a:ahLst/>
              <a:cxnLst>
                <a:cxn ang="0">
                  <a:pos x="6" y="13"/>
                </a:cxn>
                <a:cxn ang="0">
                  <a:pos x="9" y="13"/>
                </a:cxn>
                <a:cxn ang="0">
                  <a:pos x="10" y="13"/>
                </a:cxn>
                <a:cxn ang="0">
                  <a:pos x="12" y="13"/>
                </a:cxn>
                <a:cxn ang="0">
                  <a:pos x="13" y="13"/>
                </a:cxn>
                <a:cxn ang="0">
                  <a:pos x="14" y="12"/>
                </a:cxn>
                <a:cxn ang="0">
                  <a:pos x="14" y="12"/>
                </a:cxn>
                <a:cxn ang="0">
                  <a:pos x="15" y="11"/>
                </a:cxn>
                <a:cxn ang="0">
                  <a:pos x="15" y="10"/>
                </a:cxn>
                <a:cxn ang="0">
                  <a:pos x="15" y="10"/>
                </a:cxn>
                <a:cxn ang="0">
                  <a:pos x="15" y="9"/>
                </a:cxn>
                <a:cxn ang="0">
                  <a:pos x="15" y="7"/>
                </a:cxn>
                <a:cxn ang="0">
                  <a:pos x="14" y="7"/>
                </a:cxn>
                <a:cxn ang="0">
                  <a:pos x="14" y="6"/>
                </a:cxn>
                <a:cxn ang="0">
                  <a:pos x="13" y="6"/>
                </a:cxn>
                <a:cxn ang="0">
                  <a:pos x="12" y="6"/>
                </a:cxn>
                <a:cxn ang="0">
                  <a:pos x="10" y="6"/>
                </a:cxn>
                <a:cxn ang="0">
                  <a:pos x="9" y="6"/>
                </a:cxn>
                <a:cxn ang="0">
                  <a:pos x="6" y="6"/>
                </a:cxn>
                <a:cxn ang="0">
                  <a:pos x="6" y="9"/>
                </a:cxn>
                <a:cxn ang="0">
                  <a:pos x="0" y="8"/>
                </a:cxn>
                <a:cxn ang="0">
                  <a:pos x="0" y="0"/>
                </a:cxn>
                <a:cxn ang="0">
                  <a:pos x="11" y="0"/>
                </a:cxn>
                <a:cxn ang="0">
                  <a:pos x="12" y="0"/>
                </a:cxn>
                <a:cxn ang="0">
                  <a:pos x="13" y="0"/>
                </a:cxn>
                <a:cxn ang="0">
                  <a:pos x="14" y="0"/>
                </a:cxn>
                <a:cxn ang="0">
                  <a:pos x="15" y="0"/>
                </a:cxn>
                <a:cxn ang="0">
                  <a:pos x="16" y="1"/>
                </a:cxn>
                <a:cxn ang="0">
                  <a:pos x="17" y="1"/>
                </a:cxn>
                <a:cxn ang="0">
                  <a:pos x="18" y="2"/>
                </a:cxn>
                <a:cxn ang="0">
                  <a:pos x="18" y="3"/>
                </a:cxn>
                <a:cxn ang="0">
                  <a:pos x="19" y="3"/>
                </a:cxn>
                <a:cxn ang="0">
                  <a:pos x="20" y="4"/>
                </a:cxn>
                <a:cxn ang="0">
                  <a:pos x="21" y="4"/>
                </a:cxn>
                <a:cxn ang="0">
                  <a:pos x="22" y="6"/>
                </a:cxn>
                <a:cxn ang="0">
                  <a:pos x="22" y="7"/>
                </a:cxn>
                <a:cxn ang="0">
                  <a:pos x="23" y="7"/>
                </a:cxn>
                <a:cxn ang="0">
                  <a:pos x="23" y="9"/>
                </a:cxn>
                <a:cxn ang="0">
                  <a:pos x="23" y="10"/>
                </a:cxn>
                <a:cxn ang="0">
                  <a:pos x="23" y="11"/>
                </a:cxn>
                <a:cxn ang="0">
                  <a:pos x="23" y="12"/>
                </a:cxn>
                <a:cxn ang="0">
                  <a:pos x="22" y="13"/>
                </a:cxn>
                <a:cxn ang="0">
                  <a:pos x="21" y="14"/>
                </a:cxn>
                <a:cxn ang="0">
                  <a:pos x="20" y="15"/>
                </a:cxn>
                <a:cxn ang="0">
                  <a:pos x="19" y="15"/>
                </a:cxn>
                <a:cxn ang="0">
                  <a:pos x="18" y="16"/>
                </a:cxn>
                <a:cxn ang="0">
                  <a:pos x="18" y="17"/>
                </a:cxn>
                <a:cxn ang="0">
                  <a:pos x="23" y="28"/>
                </a:cxn>
                <a:cxn ang="0">
                  <a:pos x="15" y="28"/>
                </a:cxn>
                <a:cxn ang="0">
                  <a:pos x="10" y="18"/>
                </a:cxn>
                <a:cxn ang="0">
                  <a:pos x="6" y="18"/>
                </a:cxn>
                <a:cxn ang="0">
                  <a:pos x="6" y="28"/>
                </a:cxn>
                <a:cxn ang="0">
                  <a:pos x="0" y="28"/>
                </a:cxn>
                <a:cxn ang="0">
                  <a:pos x="0" y="8"/>
                </a:cxn>
                <a:cxn ang="0">
                  <a:pos x="6" y="9"/>
                </a:cxn>
                <a:cxn ang="0">
                  <a:pos x="6" y="13"/>
                </a:cxn>
              </a:cxnLst>
              <a:rect l="0" t="0" r="r" b="b"/>
              <a:pathLst>
                <a:path w="24" h="29">
                  <a:moveTo>
                    <a:pt x="6" y="13"/>
                  </a:moveTo>
                  <a:lnTo>
                    <a:pt x="9" y="13"/>
                  </a:lnTo>
                  <a:lnTo>
                    <a:pt x="10" y="13"/>
                  </a:lnTo>
                  <a:lnTo>
                    <a:pt x="12" y="13"/>
                  </a:lnTo>
                  <a:lnTo>
                    <a:pt x="13" y="13"/>
                  </a:lnTo>
                  <a:lnTo>
                    <a:pt x="14" y="12"/>
                  </a:lnTo>
                  <a:lnTo>
                    <a:pt x="14" y="12"/>
                  </a:lnTo>
                  <a:lnTo>
                    <a:pt x="15" y="11"/>
                  </a:lnTo>
                  <a:lnTo>
                    <a:pt x="15" y="10"/>
                  </a:lnTo>
                  <a:lnTo>
                    <a:pt x="15" y="10"/>
                  </a:lnTo>
                  <a:lnTo>
                    <a:pt x="15" y="9"/>
                  </a:lnTo>
                  <a:lnTo>
                    <a:pt x="15" y="7"/>
                  </a:lnTo>
                  <a:lnTo>
                    <a:pt x="14" y="7"/>
                  </a:lnTo>
                  <a:lnTo>
                    <a:pt x="14" y="6"/>
                  </a:lnTo>
                  <a:lnTo>
                    <a:pt x="13" y="6"/>
                  </a:lnTo>
                  <a:lnTo>
                    <a:pt x="12" y="6"/>
                  </a:lnTo>
                  <a:lnTo>
                    <a:pt x="10" y="6"/>
                  </a:lnTo>
                  <a:lnTo>
                    <a:pt x="9" y="6"/>
                  </a:lnTo>
                  <a:lnTo>
                    <a:pt x="6" y="6"/>
                  </a:lnTo>
                  <a:lnTo>
                    <a:pt x="6" y="9"/>
                  </a:lnTo>
                  <a:lnTo>
                    <a:pt x="0" y="8"/>
                  </a:lnTo>
                  <a:lnTo>
                    <a:pt x="0" y="0"/>
                  </a:lnTo>
                  <a:lnTo>
                    <a:pt x="11" y="0"/>
                  </a:lnTo>
                  <a:lnTo>
                    <a:pt x="12" y="0"/>
                  </a:lnTo>
                  <a:lnTo>
                    <a:pt x="13" y="0"/>
                  </a:lnTo>
                  <a:lnTo>
                    <a:pt x="14" y="0"/>
                  </a:lnTo>
                  <a:lnTo>
                    <a:pt x="15" y="0"/>
                  </a:lnTo>
                  <a:lnTo>
                    <a:pt x="16" y="1"/>
                  </a:lnTo>
                  <a:lnTo>
                    <a:pt x="17" y="1"/>
                  </a:lnTo>
                  <a:lnTo>
                    <a:pt x="18" y="2"/>
                  </a:lnTo>
                  <a:lnTo>
                    <a:pt x="18" y="3"/>
                  </a:lnTo>
                  <a:lnTo>
                    <a:pt x="19" y="3"/>
                  </a:lnTo>
                  <a:lnTo>
                    <a:pt x="20" y="4"/>
                  </a:lnTo>
                  <a:lnTo>
                    <a:pt x="21" y="4"/>
                  </a:lnTo>
                  <a:lnTo>
                    <a:pt x="22" y="6"/>
                  </a:lnTo>
                  <a:lnTo>
                    <a:pt x="22" y="7"/>
                  </a:lnTo>
                  <a:lnTo>
                    <a:pt x="23" y="7"/>
                  </a:lnTo>
                  <a:lnTo>
                    <a:pt x="23" y="9"/>
                  </a:lnTo>
                  <a:lnTo>
                    <a:pt x="23" y="10"/>
                  </a:lnTo>
                  <a:lnTo>
                    <a:pt x="23" y="11"/>
                  </a:lnTo>
                  <a:lnTo>
                    <a:pt x="23" y="12"/>
                  </a:lnTo>
                  <a:lnTo>
                    <a:pt x="22" y="13"/>
                  </a:lnTo>
                  <a:lnTo>
                    <a:pt x="21" y="14"/>
                  </a:lnTo>
                  <a:lnTo>
                    <a:pt x="20" y="15"/>
                  </a:lnTo>
                  <a:lnTo>
                    <a:pt x="19" y="15"/>
                  </a:lnTo>
                  <a:lnTo>
                    <a:pt x="18" y="16"/>
                  </a:lnTo>
                  <a:lnTo>
                    <a:pt x="18" y="17"/>
                  </a:lnTo>
                  <a:lnTo>
                    <a:pt x="23" y="28"/>
                  </a:lnTo>
                  <a:lnTo>
                    <a:pt x="15" y="28"/>
                  </a:lnTo>
                  <a:lnTo>
                    <a:pt x="10" y="18"/>
                  </a:lnTo>
                  <a:lnTo>
                    <a:pt x="6" y="18"/>
                  </a:lnTo>
                  <a:lnTo>
                    <a:pt x="6" y="28"/>
                  </a:lnTo>
                  <a:lnTo>
                    <a:pt x="0" y="28"/>
                  </a:lnTo>
                  <a:lnTo>
                    <a:pt x="0" y="8"/>
                  </a:lnTo>
                  <a:lnTo>
                    <a:pt x="6" y="9"/>
                  </a:lnTo>
                  <a:lnTo>
                    <a:pt x="6" y="13"/>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2" name="Freeform 178"/>
            <p:cNvSpPr>
              <a:spLocks/>
            </p:cNvSpPr>
            <p:nvPr/>
          </p:nvSpPr>
          <p:spPr bwMode="auto">
            <a:xfrm>
              <a:off x="-727392" y="2194878"/>
              <a:ext cx="33337" cy="46037"/>
            </a:xfrm>
            <a:custGeom>
              <a:avLst/>
              <a:gdLst/>
              <a:ahLst/>
              <a:cxnLst>
                <a:cxn ang="0">
                  <a:pos x="20" y="28"/>
                </a:cxn>
                <a:cxn ang="0">
                  <a:pos x="16" y="28"/>
                </a:cxn>
                <a:cxn ang="0">
                  <a:pos x="5" y="10"/>
                </a:cxn>
                <a:cxn ang="0">
                  <a:pos x="5" y="28"/>
                </a:cxn>
                <a:cxn ang="0">
                  <a:pos x="0" y="28"/>
                </a:cxn>
                <a:cxn ang="0">
                  <a:pos x="0" y="0"/>
                </a:cxn>
                <a:cxn ang="0">
                  <a:pos x="7" y="0"/>
                </a:cxn>
                <a:cxn ang="0">
                  <a:pos x="16" y="17"/>
                </a:cxn>
                <a:cxn ang="0">
                  <a:pos x="16" y="0"/>
                </a:cxn>
                <a:cxn ang="0">
                  <a:pos x="20" y="0"/>
                </a:cxn>
                <a:cxn ang="0">
                  <a:pos x="20" y="28"/>
                </a:cxn>
              </a:cxnLst>
              <a:rect l="0" t="0" r="r" b="b"/>
              <a:pathLst>
                <a:path w="21" h="29">
                  <a:moveTo>
                    <a:pt x="20" y="28"/>
                  </a:moveTo>
                  <a:lnTo>
                    <a:pt x="16" y="28"/>
                  </a:lnTo>
                  <a:lnTo>
                    <a:pt x="5" y="10"/>
                  </a:lnTo>
                  <a:lnTo>
                    <a:pt x="5" y="28"/>
                  </a:lnTo>
                  <a:lnTo>
                    <a:pt x="0" y="28"/>
                  </a:lnTo>
                  <a:lnTo>
                    <a:pt x="0" y="0"/>
                  </a:lnTo>
                  <a:lnTo>
                    <a:pt x="7" y="0"/>
                  </a:lnTo>
                  <a:lnTo>
                    <a:pt x="16" y="17"/>
                  </a:lnTo>
                  <a:lnTo>
                    <a:pt x="16" y="0"/>
                  </a:lnTo>
                  <a:lnTo>
                    <a:pt x="20" y="0"/>
                  </a:lnTo>
                  <a:lnTo>
                    <a:pt x="20" y="28"/>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3" name="Freeform 179"/>
            <p:cNvSpPr>
              <a:spLocks/>
            </p:cNvSpPr>
            <p:nvPr/>
          </p:nvSpPr>
          <p:spPr bwMode="auto">
            <a:xfrm>
              <a:off x="-679767" y="2194878"/>
              <a:ext cx="39687" cy="47625"/>
            </a:xfrm>
            <a:custGeom>
              <a:avLst/>
              <a:gdLst/>
              <a:ahLst/>
              <a:cxnLst>
                <a:cxn ang="0">
                  <a:pos x="16" y="8"/>
                </a:cxn>
                <a:cxn ang="0">
                  <a:pos x="13" y="6"/>
                </a:cxn>
                <a:cxn ang="0">
                  <a:pos x="10" y="6"/>
                </a:cxn>
                <a:cxn ang="0">
                  <a:pos x="8" y="7"/>
                </a:cxn>
                <a:cxn ang="0">
                  <a:pos x="9" y="9"/>
                </a:cxn>
                <a:cxn ang="0">
                  <a:pos x="11" y="11"/>
                </a:cxn>
                <a:cxn ang="0">
                  <a:pos x="13" y="11"/>
                </a:cxn>
                <a:cxn ang="0">
                  <a:pos x="15" y="12"/>
                </a:cxn>
                <a:cxn ang="0">
                  <a:pos x="17" y="12"/>
                </a:cxn>
                <a:cxn ang="0">
                  <a:pos x="19" y="13"/>
                </a:cxn>
                <a:cxn ang="0">
                  <a:pos x="21" y="14"/>
                </a:cxn>
                <a:cxn ang="0">
                  <a:pos x="24" y="18"/>
                </a:cxn>
                <a:cxn ang="0">
                  <a:pos x="24" y="21"/>
                </a:cxn>
                <a:cxn ang="0">
                  <a:pos x="23" y="23"/>
                </a:cxn>
                <a:cxn ang="0">
                  <a:pos x="22" y="25"/>
                </a:cxn>
                <a:cxn ang="0">
                  <a:pos x="20" y="26"/>
                </a:cxn>
                <a:cxn ang="0">
                  <a:pos x="19" y="27"/>
                </a:cxn>
                <a:cxn ang="0">
                  <a:pos x="17" y="28"/>
                </a:cxn>
                <a:cxn ang="0">
                  <a:pos x="15" y="29"/>
                </a:cxn>
                <a:cxn ang="0">
                  <a:pos x="13" y="29"/>
                </a:cxn>
                <a:cxn ang="0">
                  <a:pos x="9" y="29"/>
                </a:cxn>
                <a:cxn ang="0">
                  <a:pos x="6" y="28"/>
                </a:cxn>
                <a:cxn ang="0">
                  <a:pos x="2" y="26"/>
                </a:cxn>
                <a:cxn ang="0">
                  <a:pos x="0" y="23"/>
                </a:cxn>
                <a:cxn ang="0">
                  <a:pos x="6" y="20"/>
                </a:cxn>
                <a:cxn ang="0">
                  <a:pos x="8" y="23"/>
                </a:cxn>
                <a:cxn ang="0">
                  <a:pos x="12" y="24"/>
                </a:cxn>
                <a:cxn ang="0">
                  <a:pos x="15" y="23"/>
                </a:cxn>
                <a:cxn ang="0">
                  <a:pos x="17" y="20"/>
                </a:cxn>
                <a:cxn ang="0">
                  <a:pos x="15" y="18"/>
                </a:cxn>
                <a:cxn ang="0">
                  <a:pos x="12" y="18"/>
                </a:cxn>
                <a:cxn ang="0">
                  <a:pos x="8" y="17"/>
                </a:cxn>
                <a:cxn ang="0">
                  <a:pos x="4" y="15"/>
                </a:cxn>
                <a:cxn ang="0">
                  <a:pos x="2" y="13"/>
                </a:cxn>
                <a:cxn ang="0">
                  <a:pos x="1" y="10"/>
                </a:cxn>
                <a:cxn ang="0">
                  <a:pos x="1" y="8"/>
                </a:cxn>
                <a:cxn ang="0">
                  <a:pos x="2" y="6"/>
                </a:cxn>
                <a:cxn ang="0">
                  <a:pos x="3" y="4"/>
                </a:cxn>
                <a:cxn ang="0">
                  <a:pos x="4" y="3"/>
                </a:cxn>
                <a:cxn ang="0">
                  <a:pos x="6" y="2"/>
                </a:cxn>
                <a:cxn ang="0">
                  <a:pos x="8" y="1"/>
                </a:cxn>
                <a:cxn ang="0">
                  <a:pos x="10" y="0"/>
                </a:cxn>
                <a:cxn ang="0">
                  <a:pos x="12" y="0"/>
                </a:cxn>
                <a:cxn ang="0">
                  <a:pos x="15" y="0"/>
                </a:cxn>
                <a:cxn ang="0">
                  <a:pos x="18" y="2"/>
                </a:cxn>
                <a:cxn ang="0">
                  <a:pos x="21" y="4"/>
                </a:cxn>
                <a:cxn ang="0">
                  <a:pos x="22" y="7"/>
                </a:cxn>
              </a:cxnLst>
              <a:rect l="0" t="0" r="r" b="b"/>
              <a:pathLst>
                <a:path w="25" h="30">
                  <a:moveTo>
                    <a:pt x="17" y="9"/>
                  </a:moveTo>
                  <a:lnTo>
                    <a:pt x="16" y="8"/>
                  </a:lnTo>
                  <a:lnTo>
                    <a:pt x="15" y="6"/>
                  </a:lnTo>
                  <a:lnTo>
                    <a:pt x="13" y="6"/>
                  </a:lnTo>
                  <a:lnTo>
                    <a:pt x="12" y="5"/>
                  </a:lnTo>
                  <a:lnTo>
                    <a:pt x="10" y="6"/>
                  </a:lnTo>
                  <a:lnTo>
                    <a:pt x="9" y="6"/>
                  </a:lnTo>
                  <a:lnTo>
                    <a:pt x="8" y="7"/>
                  </a:lnTo>
                  <a:lnTo>
                    <a:pt x="8" y="8"/>
                  </a:lnTo>
                  <a:lnTo>
                    <a:pt x="9" y="9"/>
                  </a:lnTo>
                  <a:lnTo>
                    <a:pt x="10" y="10"/>
                  </a:lnTo>
                  <a:lnTo>
                    <a:pt x="11" y="11"/>
                  </a:lnTo>
                  <a:lnTo>
                    <a:pt x="12" y="11"/>
                  </a:lnTo>
                  <a:lnTo>
                    <a:pt x="13" y="11"/>
                  </a:lnTo>
                  <a:lnTo>
                    <a:pt x="14" y="12"/>
                  </a:lnTo>
                  <a:lnTo>
                    <a:pt x="15" y="12"/>
                  </a:lnTo>
                  <a:lnTo>
                    <a:pt x="16" y="12"/>
                  </a:lnTo>
                  <a:lnTo>
                    <a:pt x="17" y="12"/>
                  </a:lnTo>
                  <a:lnTo>
                    <a:pt x="18" y="12"/>
                  </a:lnTo>
                  <a:lnTo>
                    <a:pt x="19" y="13"/>
                  </a:lnTo>
                  <a:lnTo>
                    <a:pt x="20" y="13"/>
                  </a:lnTo>
                  <a:lnTo>
                    <a:pt x="21" y="14"/>
                  </a:lnTo>
                  <a:lnTo>
                    <a:pt x="22" y="16"/>
                  </a:lnTo>
                  <a:lnTo>
                    <a:pt x="24" y="18"/>
                  </a:lnTo>
                  <a:lnTo>
                    <a:pt x="24" y="19"/>
                  </a:lnTo>
                  <a:lnTo>
                    <a:pt x="24" y="21"/>
                  </a:lnTo>
                  <a:lnTo>
                    <a:pt x="24" y="22"/>
                  </a:lnTo>
                  <a:lnTo>
                    <a:pt x="23" y="23"/>
                  </a:lnTo>
                  <a:lnTo>
                    <a:pt x="23" y="24"/>
                  </a:lnTo>
                  <a:lnTo>
                    <a:pt x="22" y="25"/>
                  </a:lnTo>
                  <a:lnTo>
                    <a:pt x="21" y="26"/>
                  </a:lnTo>
                  <a:lnTo>
                    <a:pt x="20" y="26"/>
                  </a:lnTo>
                  <a:lnTo>
                    <a:pt x="20" y="27"/>
                  </a:lnTo>
                  <a:lnTo>
                    <a:pt x="19" y="27"/>
                  </a:lnTo>
                  <a:lnTo>
                    <a:pt x="18" y="28"/>
                  </a:lnTo>
                  <a:lnTo>
                    <a:pt x="17" y="28"/>
                  </a:lnTo>
                  <a:lnTo>
                    <a:pt x="16" y="28"/>
                  </a:lnTo>
                  <a:lnTo>
                    <a:pt x="15" y="29"/>
                  </a:lnTo>
                  <a:lnTo>
                    <a:pt x="14" y="29"/>
                  </a:lnTo>
                  <a:lnTo>
                    <a:pt x="13" y="29"/>
                  </a:lnTo>
                  <a:lnTo>
                    <a:pt x="12" y="29"/>
                  </a:lnTo>
                  <a:lnTo>
                    <a:pt x="9" y="29"/>
                  </a:lnTo>
                  <a:lnTo>
                    <a:pt x="7" y="29"/>
                  </a:lnTo>
                  <a:lnTo>
                    <a:pt x="6" y="28"/>
                  </a:lnTo>
                  <a:lnTo>
                    <a:pt x="4" y="27"/>
                  </a:lnTo>
                  <a:lnTo>
                    <a:pt x="2" y="26"/>
                  </a:lnTo>
                  <a:lnTo>
                    <a:pt x="1" y="25"/>
                  </a:lnTo>
                  <a:lnTo>
                    <a:pt x="0" y="23"/>
                  </a:lnTo>
                  <a:lnTo>
                    <a:pt x="0" y="21"/>
                  </a:lnTo>
                  <a:lnTo>
                    <a:pt x="6" y="20"/>
                  </a:lnTo>
                  <a:lnTo>
                    <a:pt x="6" y="22"/>
                  </a:lnTo>
                  <a:lnTo>
                    <a:pt x="8" y="23"/>
                  </a:lnTo>
                  <a:lnTo>
                    <a:pt x="10" y="23"/>
                  </a:lnTo>
                  <a:lnTo>
                    <a:pt x="12" y="24"/>
                  </a:lnTo>
                  <a:lnTo>
                    <a:pt x="13" y="23"/>
                  </a:lnTo>
                  <a:lnTo>
                    <a:pt x="15" y="23"/>
                  </a:lnTo>
                  <a:lnTo>
                    <a:pt x="16" y="22"/>
                  </a:lnTo>
                  <a:lnTo>
                    <a:pt x="17" y="20"/>
                  </a:lnTo>
                  <a:lnTo>
                    <a:pt x="16" y="19"/>
                  </a:lnTo>
                  <a:lnTo>
                    <a:pt x="15" y="18"/>
                  </a:lnTo>
                  <a:lnTo>
                    <a:pt x="13" y="18"/>
                  </a:lnTo>
                  <a:lnTo>
                    <a:pt x="12" y="18"/>
                  </a:lnTo>
                  <a:lnTo>
                    <a:pt x="10" y="17"/>
                  </a:lnTo>
                  <a:lnTo>
                    <a:pt x="8" y="17"/>
                  </a:lnTo>
                  <a:lnTo>
                    <a:pt x="6" y="16"/>
                  </a:lnTo>
                  <a:lnTo>
                    <a:pt x="4" y="15"/>
                  </a:lnTo>
                  <a:lnTo>
                    <a:pt x="3" y="15"/>
                  </a:lnTo>
                  <a:lnTo>
                    <a:pt x="2" y="13"/>
                  </a:lnTo>
                  <a:lnTo>
                    <a:pt x="1" y="12"/>
                  </a:lnTo>
                  <a:lnTo>
                    <a:pt x="1" y="10"/>
                  </a:lnTo>
                  <a:lnTo>
                    <a:pt x="1" y="9"/>
                  </a:lnTo>
                  <a:lnTo>
                    <a:pt x="1" y="8"/>
                  </a:lnTo>
                  <a:lnTo>
                    <a:pt x="2" y="7"/>
                  </a:lnTo>
                  <a:lnTo>
                    <a:pt x="2" y="6"/>
                  </a:lnTo>
                  <a:lnTo>
                    <a:pt x="2" y="5"/>
                  </a:lnTo>
                  <a:lnTo>
                    <a:pt x="3" y="4"/>
                  </a:lnTo>
                  <a:lnTo>
                    <a:pt x="4" y="3"/>
                  </a:lnTo>
                  <a:lnTo>
                    <a:pt x="4" y="3"/>
                  </a:lnTo>
                  <a:lnTo>
                    <a:pt x="5" y="2"/>
                  </a:lnTo>
                  <a:lnTo>
                    <a:pt x="6" y="2"/>
                  </a:lnTo>
                  <a:lnTo>
                    <a:pt x="7" y="1"/>
                  </a:lnTo>
                  <a:lnTo>
                    <a:pt x="8" y="1"/>
                  </a:lnTo>
                  <a:lnTo>
                    <a:pt x="9" y="0"/>
                  </a:lnTo>
                  <a:lnTo>
                    <a:pt x="10" y="0"/>
                  </a:lnTo>
                  <a:lnTo>
                    <a:pt x="11" y="0"/>
                  </a:lnTo>
                  <a:lnTo>
                    <a:pt x="12" y="0"/>
                  </a:lnTo>
                  <a:lnTo>
                    <a:pt x="13" y="0"/>
                  </a:lnTo>
                  <a:lnTo>
                    <a:pt x="15" y="0"/>
                  </a:lnTo>
                  <a:lnTo>
                    <a:pt x="17" y="1"/>
                  </a:lnTo>
                  <a:lnTo>
                    <a:pt x="18" y="2"/>
                  </a:lnTo>
                  <a:lnTo>
                    <a:pt x="20" y="3"/>
                  </a:lnTo>
                  <a:lnTo>
                    <a:pt x="21" y="4"/>
                  </a:lnTo>
                  <a:lnTo>
                    <a:pt x="22" y="6"/>
                  </a:lnTo>
                  <a:lnTo>
                    <a:pt x="22" y="7"/>
                  </a:lnTo>
                  <a:lnTo>
                    <a:pt x="17" y="9"/>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4" name="Rectangle 180"/>
            <p:cNvSpPr>
              <a:spLocks noChangeArrowheads="1"/>
            </p:cNvSpPr>
            <p:nvPr/>
          </p:nvSpPr>
          <p:spPr bwMode="auto">
            <a:xfrm>
              <a:off x="-630555" y="2194878"/>
              <a:ext cx="7938" cy="44450"/>
            </a:xfrm>
            <a:prstGeom prst="rect">
              <a:avLst/>
            </a:prstGeom>
            <a:solidFill>
              <a:srgbClr val="000000"/>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49045" name="Freeform 181"/>
            <p:cNvSpPr>
              <a:spLocks/>
            </p:cNvSpPr>
            <p:nvPr/>
          </p:nvSpPr>
          <p:spPr bwMode="auto">
            <a:xfrm>
              <a:off x="-554355" y="2194878"/>
              <a:ext cx="34925" cy="46037"/>
            </a:xfrm>
            <a:custGeom>
              <a:avLst/>
              <a:gdLst/>
              <a:ahLst/>
              <a:cxnLst>
                <a:cxn ang="0">
                  <a:pos x="6" y="6"/>
                </a:cxn>
                <a:cxn ang="0">
                  <a:pos x="6" y="12"/>
                </a:cxn>
                <a:cxn ang="0">
                  <a:pos x="18" y="12"/>
                </a:cxn>
                <a:cxn ang="0">
                  <a:pos x="18" y="17"/>
                </a:cxn>
                <a:cxn ang="0">
                  <a:pos x="6" y="17"/>
                </a:cxn>
                <a:cxn ang="0">
                  <a:pos x="6" y="23"/>
                </a:cxn>
                <a:cxn ang="0">
                  <a:pos x="21" y="23"/>
                </a:cxn>
                <a:cxn ang="0">
                  <a:pos x="21" y="28"/>
                </a:cxn>
                <a:cxn ang="0">
                  <a:pos x="0" y="28"/>
                </a:cxn>
                <a:cxn ang="0">
                  <a:pos x="0" y="0"/>
                </a:cxn>
                <a:cxn ang="0">
                  <a:pos x="21" y="0"/>
                </a:cxn>
                <a:cxn ang="0">
                  <a:pos x="21" y="6"/>
                </a:cxn>
                <a:cxn ang="0">
                  <a:pos x="6" y="6"/>
                </a:cxn>
              </a:cxnLst>
              <a:rect l="0" t="0" r="r" b="b"/>
              <a:pathLst>
                <a:path w="22" h="29">
                  <a:moveTo>
                    <a:pt x="6" y="6"/>
                  </a:moveTo>
                  <a:lnTo>
                    <a:pt x="6" y="12"/>
                  </a:lnTo>
                  <a:lnTo>
                    <a:pt x="18" y="12"/>
                  </a:lnTo>
                  <a:lnTo>
                    <a:pt x="18" y="17"/>
                  </a:lnTo>
                  <a:lnTo>
                    <a:pt x="6" y="17"/>
                  </a:lnTo>
                  <a:lnTo>
                    <a:pt x="6" y="23"/>
                  </a:lnTo>
                  <a:lnTo>
                    <a:pt x="21" y="23"/>
                  </a:lnTo>
                  <a:lnTo>
                    <a:pt x="21" y="28"/>
                  </a:lnTo>
                  <a:lnTo>
                    <a:pt x="0" y="28"/>
                  </a:lnTo>
                  <a:lnTo>
                    <a:pt x="0" y="0"/>
                  </a:lnTo>
                  <a:lnTo>
                    <a:pt x="21" y="0"/>
                  </a:lnTo>
                  <a:lnTo>
                    <a:pt x="21" y="6"/>
                  </a:lnTo>
                  <a:lnTo>
                    <a:pt x="6" y="6"/>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6" name="Freeform 182"/>
            <p:cNvSpPr>
              <a:spLocks/>
            </p:cNvSpPr>
            <p:nvPr/>
          </p:nvSpPr>
          <p:spPr bwMode="auto">
            <a:xfrm>
              <a:off x="-508317" y="2194878"/>
              <a:ext cx="38100" cy="47625"/>
            </a:xfrm>
            <a:custGeom>
              <a:avLst/>
              <a:gdLst/>
              <a:ahLst/>
              <a:cxnLst>
                <a:cxn ang="0">
                  <a:pos x="15" y="8"/>
                </a:cxn>
                <a:cxn ang="0">
                  <a:pos x="13" y="6"/>
                </a:cxn>
                <a:cxn ang="0">
                  <a:pos x="9" y="6"/>
                </a:cxn>
                <a:cxn ang="0">
                  <a:pos x="8" y="7"/>
                </a:cxn>
                <a:cxn ang="0">
                  <a:pos x="8" y="9"/>
                </a:cxn>
                <a:cxn ang="0">
                  <a:pos x="9" y="11"/>
                </a:cxn>
                <a:cxn ang="0">
                  <a:pos x="12" y="11"/>
                </a:cxn>
                <a:cxn ang="0">
                  <a:pos x="14" y="12"/>
                </a:cxn>
                <a:cxn ang="0">
                  <a:pos x="16" y="12"/>
                </a:cxn>
                <a:cxn ang="0">
                  <a:pos x="18" y="13"/>
                </a:cxn>
                <a:cxn ang="0">
                  <a:pos x="21" y="14"/>
                </a:cxn>
                <a:cxn ang="0">
                  <a:pos x="23" y="18"/>
                </a:cxn>
                <a:cxn ang="0">
                  <a:pos x="23" y="21"/>
                </a:cxn>
                <a:cxn ang="0">
                  <a:pos x="22" y="23"/>
                </a:cxn>
                <a:cxn ang="0">
                  <a:pos x="21" y="25"/>
                </a:cxn>
                <a:cxn ang="0">
                  <a:pos x="20" y="26"/>
                </a:cxn>
                <a:cxn ang="0">
                  <a:pos x="18" y="27"/>
                </a:cxn>
                <a:cxn ang="0">
                  <a:pos x="16" y="28"/>
                </a:cxn>
                <a:cxn ang="0">
                  <a:pos x="14" y="29"/>
                </a:cxn>
                <a:cxn ang="0">
                  <a:pos x="12" y="29"/>
                </a:cxn>
                <a:cxn ang="0">
                  <a:pos x="9" y="29"/>
                </a:cxn>
                <a:cxn ang="0">
                  <a:pos x="5" y="28"/>
                </a:cxn>
                <a:cxn ang="0">
                  <a:pos x="3" y="26"/>
                </a:cxn>
                <a:cxn ang="0">
                  <a:pos x="0" y="23"/>
                </a:cxn>
                <a:cxn ang="0">
                  <a:pos x="6" y="20"/>
                </a:cxn>
                <a:cxn ang="0">
                  <a:pos x="8" y="23"/>
                </a:cxn>
                <a:cxn ang="0">
                  <a:pos x="10" y="24"/>
                </a:cxn>
                <a:cxn ang="0">
                  <a:pos x="14" y="23"/>
                </a:cxn>
                <a:cxn ang="0">
                  <a:pos x="16" y="20"/>
                </a:cxn>
                <a:cxn ang="0">
                  <a:pos x="14" y="18"/>
                </a:cxn>
                <a:cxn ang="0">
                  <a:pos x="10" y="18"/>
                </a:cxn>
                <a:cxn ang="0">
                  <a:pos x="7" y="17"/>
                </a:cxn>
                <a:cxn ang="0">
                  <a:pos x="4" y="15"/>
                </a:cxn>
                <a:cxn ang="0">
                  <a:pos x="2" y="13"/>
                </a:cxn>
                <a:cxn ang="0">
                  <a:pos x="1" y="10"/>
                </a:cxn>
                <a:cxn ang="0">
                  <a:pos x="1" y="8"/>
                </a:cxn>
                <a:cxn ang="0">
                  <a:pos x="2" y="6"/>
                </a:cxn>
                <a:cxn ang="0">
                  <a:pos x="3" y="4"/>
                </a:cxn>
                <a:cxn ang="0">
                  <a:pos x="4" y="3"/>
                </a:cxn>
                <a:cxn ang="0">
                  <a:pos x="7" y="1"/>
                </a:cxn>
                <a:cxn ang="0">
                  <a:pos x="10" y="0"/>
                </a:cxn>
                <a:cxn ang="0">
                  <a:pos x="14" y="0"/>
                </a:cxn>
                <a:cxn ang="0">
                  <a:pos x="18" y="2"/>
                </a:cxn>
                <a:cxn ang="0">
                  <a:pos x="20" y="4"/>
                </a:cxn>
                <a:cxn ang="0">
                  <a:pos x="22" y="7"/>
                </a:cxn>
              </a:cxnLst>
              <a:rect l="0" t="0" r="r" b="b"/>
              <a:pathLst>
                <a:path w="24" h="30">
                  <a:moveTo>
                    <a:pt x="16" y="9"/>
                  </a:moveTo>
                  <a:lnTo>
                    <a:pt x="15" y="8"/>
                  </a:lnTo>
                  <a:lnTo>
                    <a:pt x="14" y="6"/>
                  </a:lnTo>
                  <a:lnTo>
                    <a:pt x="13" y="6"/>
                  </a:lnTo>
                  <a:lnTo>
                    <a:pt x="10" y="5"/>
                  </a:lnTo>
                  <a:lnTo>
                    <a:pt x="9" y="6"/>
                  </a:lnTo>
                  <a:lnTo>
                    <a:pt x="8" y="6"/>
                  </a:lnTo>
                  <a:lnTo>
                    <a:pt x="8" y="7"/>
                  </a:lnTo>
                  <a:lnTo>
                    <a:pt x="8" y="8"/>
                  </a:lnTo>
                  <a:lnTo>
                    <a:pt x="8" y="9"/>
                  </a:lnTo>
                  <a:lnTo>
                    <a:pt x="9" y="10"/>
                  </a:lnTo>
                  <a:lnTo>
                    <a:pt x="9" y="11"/>
                  </a:lnTo>
                  <a:lnTo>
                    <a:pt x="10" y="11"/>
                  </a:lnTo>
                  <a:lnTo>
                    <a:pt x="12" y="11"/>
                  </a:lnTo>
                  <a:lnTo>
                    <a:pt x="13" y="12"/>
                  </a:lnTo>
                  <a:lnTo>
                    <a:pt x="14" y="12"/>
                  </a:lnTo>
                  <a:lnTo>
                    <a:pt x="15" y="12"/>
                  </a:lnTo>
                  <a:lnTo>
                    <a:pt x="16" y="12"/>
                  </a:lnTo>
                  <a:lnTo>
                    <a:pt x="17" y="12"/>
                  </a:lnTo>
                  <a:lnTo>
                    <a:pt x="18" y="13"/>
                  </a:lnTo>
                  <a:lnTo>
                    <a:pt x="19" y="13"/>
                  </a:lnTo>
                  <a:lnTo>
                    <a:pt x="21" y="14"/>
                  </a:lnTo>
                  <a:lnTo>
                    <a:pt x="22" y="16"/>
                  </a:lnTo>
                  <a:lnTo>
                    <a:pt x="23" y="18"/>
                  </a:lnTo>
                  <a:lnTo>
                    <a:pt x="23" y="19"/>
                  </a:lnTo>
                  <a:lnTo>
                    <a:pt x="23" y="21"/>
                  </a:lnTo>
                  <a:lnTo>
                    <a:pt x="23" y="22"/>
                  </a:lnTo>
                  <a:lnTo>
                    <a:pt x="22" y="23"/>
                  </a:lnTo>
                  <a:lnTo>
                    <a:pt x="22" y="24"/>
                  </a:lnTo>
                  <a:lnTo>
                    <a:pt x="21" y="25"/>
                  </a:lnTo>
                  <a:lnTo>
                    <a:pt x="21" y="26"/>
                  </a:lnTo>
                  <a:lnTo>
                    <a:pt x="20" y="26"/>
                  </a:lnTo>
                  <a:lnTo>
                    <a:pt x="19" y="27"/>
                  </a:lnTo>
                  <a:lnTo>
                    <a:pt x="18" y="27"/>
                  </a:lnTo>
                  <a:lnTo>
                    <a:pt x="17" y="28"/>
                  </a:lnTo>
                  <a:lnTo>
                    <a:pt x="16" y="28"/>
                  </a:lnTo>
                  <a:lnTo>
                    <a:pt x="15" y="28"/>
                  </a:lnTo>
                  <a:lnTo>
                    <a:pt x="14" y="29"/>
                  </a:lnTo>
                  <a:lnTo>
                    <a:pt x="13" y="29"/>
                  </a:lnTo>
                  <a:lnTo>
                    <a:pt x="12" y="29"/>
                  </a:lnTo>
                  <a:lnTo>
                    <a:pt x="10" y="29"/>
                  </a:lnTo>
                  <a:lnTo>
                    <a:pt x="9" y="29"/>
                  </a:lnTo>
                  <a:lnTo>
                    <a:pt x="7" y="29"/>
                  </a:lnTo>
                  <a:lnTo>
                    <a:pt x="5" y="28"/>
                  </a:lnTo>
                  <a:lnTo>
                    <a:pt x="4" y="27"/>
                  </a:lnTo>
                  <a:lnTo>
                    <a:pt x="3" y="26"/>
                  </a:lnTo>
                  <a:lnTo>
                    <a:pt x="1" y="25"/>
                  </a:lnTo>
                  <a:lnTo>
                    <a:pt x="0" y="23"/>
                  </a:lnTo>
                  <a:lnTo>
                    <a:pt x="0" y="21"/>
                  </a:lnTo>
                  <a:lnTo>
                    <a:pt x="6" y="20"/>
                  </a:lnTo>
                  <a:lnTo>
                    <a:pt x="7" y="22"/>
                  </a:lnTo>
                  <a:lnTo>
                    <a:pt x="8" y="23"/>
                  </a:lnTo>
                  <a:lnTo>
                    <a:pt x="9" y="23"/>
                  </a:lnTo>
                  <a:lnTo>
                    <a:pt x="10" y="24"/>
                  </a:lnTo>
                  <a:lnTo>
                    <a:pt x="12" y="23"/>
                  </a:lnTo>
                  <a:lnTo>
                    <a:pt x="14" y="23"/>
                  </a:lnTo>
                  <a:lnTo>
                    <a:pt x="15" y="22"/>
                  </a:lnTo>
                  <a:lnTo>
                    <a:pt x="16" y="20"/>
                  </a:lnTo>
                  <a:lnTo>
                    <a:pt x="15" y="19"/>
                  </a:lnTo>
                  <a:lnTo>
                    <a:pt x="14" y="18"/>
                  </a:lnTo>
                  <a:lnTo>
                    <a:pt x="12" y="18"/>
                  </a:lnTo>
                  <a:lnTo>
                    <a:pt x="10" y="18"/>
                  </a:lnTo>
                  <a:lnTo>
                    <a:pt x="9" y="17"/>
                  </a:lnTo>
                  <a:lnTo>
                    <a:pt x="7" y="17"/>
                  </a:lnTo>
                  <a:lnTo>
                    <a:pt x="5" y="16"/>
                  </a:lnTo>
                  <a:lnTo>
                    <a:pt x="4" y="15"/>
                  </a:lnTo>
                  <a:lnTo>
                    <a:pt x="3" y="15"/>
                  </a:lnTo>
                  <a:lnTo>
                    <a:pt x="2" y="13"/>
                  </a:lnTo>
                  <a:lnTo>
                    <a:pt x="1" y="12"/>
                  </a:lnTo>
                  <a:lnTo>
                    <a:pt x="1" y="10"/>
                  </a:lnTo>
                  <a:lnTo>
                    <a:pt x="1" y="9"/>
                  </a:lnTo>
                  <a:lnTo>
                    <a:pt x="1" y="8"/>
                  </a:lnTo>
                  <a:lnTo>
                    <a:pt x="2" y="7"/>
                  </a:lnTo>
                  <a:lnTo>
                    <a:pt x="2" y="6"/>
                  </a:lnTo>
                  <a:lnTo>
                    <a:pt x="2" y="5"/>
                  </a:lnTo>
                  <a:lnTo>
                    <a:pt x="3" y="4"/>
                  </a:lnTo>
                  <a:lnTo>
                    <a:pt x="4" y="3"/>
                  </a:lnTo>
                  <a:lnTo>
                    <a:pt x="4" y="3"/>
                  </a:lnTo>
                  <a:lnTo>
                    <a:pt x="6" y="2"/>
                  </a:lnTo>
                  <a:lnTo>
                    <a:pt x="7" y="1"/>
                  </a:lnTo>
                  <a:lnTo>
                    <a:pt x="9" y="0"/>
                  </a:lnTo>
                  <a:lnTo>
                    <a:pt x="10" y="0"/>
                  </a:lnTo>
                  <a:lnTo>
                    <a:pt x="12" y="0"/>
                  </a:lnTo>
                  <a:lnTo>
                    <a:pt x="14" y="0"/>
                  </a:lnTo>
                  <a:lnTo>
                    <a:pt x="16" y="1"/>
                  </a:lnTo>
                  <a:lnTo>
                    <a:pt x="18" y="2"/>
                  </a:lnTo>
                  <a:lnTo>
                    <a:pt x="19" y="3"/>
                  </a:lnTo>
                  <a:lnTo>
                    <a:pt x="20" y="4"/>
                  </a:lnTo>
                  <a:lnTo>
                    <a:pt x="21" y="6"/>
                  </a:lnTo>
                  <a:lnTo>
                    <a:pt x="22" y="7"/>
                  </a:lnTo>
                  <a:lnTo>
                    <a:pt x="16" y="9"/>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7" name="Freeform 183"/>
            <p:cNvSpPr>
              <a:spLocks/>
            </p:cNvSpPr>
            <p:nvPr/>
          </p:nvSpPr>
          <p:spPr bwMode="auto">
            <a:xfrm>
              <a:off x="-606742" y="2194878"/>
              <a:ext cx="41275" cy="46037"/>
            </a:xfrm>
            <a:custGeom>
              <a:avLst/>
              <a:gdLst/>
              <a:ahLst/>
              <a:cxnLst>
                <a:cxn ang="0">
                  <a:pos x="7" y="16"/>
                </a:cxn>
                <a:cxn ang="0">
                  <a:pos x="7" y="23"/>
                </a:cxn>
                <a:cxn ang="0">
                  <a:pos x="9" y="23"/>
                </a:cxn>
                <a:cxn ang="0">
                  <a:pos x="11" y="23"/>
                </a:cxn>
                <a:cxn ang="0">
                  <a:pos x="13" y="22"/>
                </a:cxn>
                <a:cxn ang="0">
                  <a:pos x="14" y="22"/>
                </a:cxn>
                <a:cxn ang="0">
                  <a:pos x="16" y="20"/>
                </a:cxn>
                <a:cxn ang="0">
                  <a:pos x="17" y="19"/>
                </a:cxn>
                <a:cxn ang="0">
                  <a:pos x="17" y="18"/>
                </a:cxn>
                <a:cxn ang="0">
                  <a:pos x="17" y="16"/>
                </a:cxn>
                <a:cxn ang="0">
                  <a:pos x="18" y="15"/>
                </a:cxn>
                <a:cxn ang="0">
                  <a:pos x="18" y="14"/>
                </a:cxn>
                <a:cxn ang="0">
                  <a:pos x="17" y="13"/>
                </a:cxn>
                <a:cxn ang="0">
                  <a:pos x="17" y="12"/>
                </a:cxn>
                <a:cxn ang="0">
                  <a:pos x="17" y="11"/>
                </a:cxn>
                <a:cxn ang="0">
                  <a:pos x="17" y="10"/>
                </a:cxn>
                <a:cxn ang="0">
                  <a:pos x="17" y="10"/>
                </a:cxn>
                <a:cxn ang="0">
                  <a:pos x="16" y="9"/>
                </a:cxn>
                <a:cxn ang="0">
                  <a:pos x="16" y="8"/>
                </a:cxn>
                <a:cxn ang="0">
                  <a:pos x="14" y="7"/>
                </a:cxn>
                <a:cxn ang="0">
                  <a:pos x="13" y="6"/>
                </a:cxn>
                <a:cxn ang="0">
                  <a:pos x="11" y="6"/>
                </a:cxn>
                <a:cxn ang="0">
                  <a:pos x="9" y="6"/>
                </a:cxn>
                <a:cxn ang="0">
                  <a:pos x="7" y="6"/>
                </a:cxn>
                <a:cxn ang="0">
                  <a:pos x="7" y="16"/>
                </a:cxn>
                <a:cxn ang="0">
                  <a:pos x="0" y="16"/>
                </a:cxn>
                <a:cxn ang="0">
                  <a:pos x="0" y="0"/>
                </a:cxn>
                <a:cxn ang="0">
                  <a:pos x="8" y="0"/>
                </a:cxn>
                <a:cxn ang="0">
                  <a:pos x="10" y="0"/>
                </a:cxn>
                <a:cxn ang="0">
                  <a:pos x="12" y="0"/>
                </a:cxn>
                <a:cxn ang="0">
                  <a:pos x="13" y="0"/>
                </a:cxn>
                <a:cxn ang="0">
                  <a:pos x="15" y="1"/>
                </a:cxn>
                <a:cxn ang="0">
                  <a:pos x="16" y="1"/>
                </a:cxn>
                <a:cxn ang="0">
                  <a:pos x="18" y="2"/>
                </a:cxn>
                <a:cxn ang="0">
                  <a:pos x="19" y="3"/>
                </a:cxn>
                <a:cxn ang="0">
                  <a:pos x="20" y="4"/>
                </a:cxn>
                <a:cxn ang="0">
                  <a:pos x="21" y="6"/>
                </a:cxn>
                <a:cxn ang="0">
                  <a:pos x="22" y="7"/>
                </a:cxn>
                <a:cxn ang="0">
                  <a:pos x="23" y="8"/>
                </a:cxn>
                <a:cxn ang="0">
                  <a:pos x="24" y="9"/>
                </a:cxn>
                <a:cxn ang="0">
                  <a:pos x="24" y="10"/>
                </a:cxn>
                <a:cxn ang="0">
                  <a:pos x="25" y="12"/>
                </a:cxn>
                <a:cxn ang="0">
                  <a:pos x="25" y="13"/>
                </a:cxn>
                <a:cxn ang="0">
                  <a:pos x="25" y="15"/>
                </a:cxn>
                <a:cxn ang="0">
                  <a:pos x="25" y="16"/>
                </a:cxn>
                <a:cxn ang="0">
                  <a:pos x="25" y="17"/>
                </a:cxn>
                <a:cxn ang="0">
                  <a:pos x="25" y="18"/>
                </a:cxn>
                <a:cxn ang="0">
                  <a:pos x="24" y="20"/>
                </a:cxn>
                <a:cxn ang="0">
                  <a:pos x="23" y="21"/>
                </a:cxn>
                <a:cxn ang="0">
                  <a:pos x="23" y="22"/>
                </a:cxn>
                <a:cxn ang="0">
                  <a:pos x="22" y="23"/>
                </a:cxn>
                <a:cxn ang="0">
                  <a:pos x="20" y="24"/>
                </a:cxn>
                <a:cxn ang="0">
                  <a:pos x="19" y="25"/>
                </a:cxn>
                <a:cxn ang="0">
                  <a:pos x="18" y="26"/>
                </a:cxn>
                <a:cxn ang="0">
                  <a:pos x="17" y="27"/>
                </a:cxn>
                <a:cxn ang="0">
                  <a:pos x="16" y="28"/>
                </a:cxn>
                <a:cxn ang="0">
                  <a:pos x="14" y="28"/>
                </a:cxn>
                <a:cxn ang="0">
                  <a:pos x="13" y="28"/>
                </a:cxn>
                <a:cxn ang="0">
                  <a:pos x="12" y="28"/>
                </a:cxn>
                <a:cxn ang="0">
                  <a:pos x="10" y="28"/>
                </a:cxn>
                <a:cxn ang="0">
                  <a:pos x="0" y="28"/>
                </a:cxn>
                <a:cxn ang="0">
                  <a:pos x="0" y="16"/>
                </a:cxn>
                <a:cxn ang="0">
                  <a:pos x="7" y="16"/>
                </a:cxn>
              </a:cxnLst>
              <a:rect l="0" t="0" r="r" b="b"/>
              <a:pathLst>
                <a:path w="26" h="29">
                  <a:moveTo>
                    <a:pt x="7" y="16"/>
                  </a:moveTo>
                  <a:lnTo>
                    <a:pt x="7" y="23"/>
                  </a:lnTo>
                  <a:lnTo>
                    <a:pt x="9" y="23"/>
                  </a:lnTo>
                  <a:lnTo>
                    <a:pt x="11" y="23"/>
                  </a:lnTo>
                  <a:lnTo>
                    <a:pt x="13" y="22"/>
                  </a:lnTo>
                  <a:lnTo>
                    <a:pt x="14" y="22"/>
                  </a:lnTo>
                  <a:lnTo>
                    <a:pt x="16" y="20"/>
                  </a:lnTo>
                  <a:lnTo>
                    <a:pt x="17" y="19"/>
                  </a:lnTo>
                  <a:lnTo>
                    <a:pt x="17" y="18"/>
                  </a:lnTo>
                  <a:lnTo>
                    <a:pt x="17" y="16"/>
                  </a:lnTo>
                  <a:lnTo>
                    <a:pt x="18" y="15"/>
                  </a:lnTo>
                  <a:lnTo>
                    <a:pt x="18" y="14"/>
                  </a:lnTo>
                  <a:lnTo>
                    <a:pt x="17" y="13"/>
                  </a:lnTo>
                  <a:lnTo>
                    <a:pt x="17" y="12"/>
                  </a:lnTo>
                  <a:lnTo>
                    <a:pt x="17" y="11"/>
                  </a:lnTo>
                  <a:lnTo>
                    <a:pt x="17" y="10"/>
                  </a:lnTo>
                  <a:lnTo>
                    <a:pt x="17" y="10"/>
                  </a:lnTo>
                  <a:lnTo>
                    <a:pt x="16" y="9"/>
                  </a:lnTo>
                  <a:lnTo>
                    <a:pt x="16" y="8"/>
                  </a:lnTo>
                  <a:lnTo>
                    <a:pt x="14" y="7"/>
                  </a:lnTo>
                  <a:lnTo>
                    <a:pt x="13" y="6"/>
                  </a:lnTo>
                  <a:lnTo>
                    <a:pt x="11" y="6"/>
                  </a:lnTo>
                  <a:lnTo>
                    <a:pt x="9" y="6"/>
                  </a:lnTo>
                  <a:lnTo>
                    <a:pt x="7" y="6"/>
                  </a:lnTo>
                  <a:lnTo>
                    <a:pt x="7" y="16"/>
                  </a:lnTo>
                  <a:lnTo>
                    <a:pt x="0" y="16"/>
                  </a:lnTo>
                  <a:lnTo>
                    <a:pt x="0" y="0"/>
                  </a:lnTo>
                  <a:lnTo>
                    <a:pt x="8" y="0"/>
                  </a:lnTo>
                  <a:lnTo>
                    <a:pt x="10" y="0"/>
                  </a:lnTo>
                  <a:lnTo>
                    <a:pt x="12" y="0"/>
                  </a:lnTo>
                  <a:lnTo>
                    <a:pt x="13" y="0"/>
                  </a:lnTo>
                  <a:lnTo>
                    <a:pt x="15" y="1"/>
                  </a:lnTo>
                  <a:lnTo>
                    <a:pt x="16" y="1"/>
                  </a:lnTo>
                  <a:lnTo>
                    <a:pt x="18" y="2"/>
                  </a:lnTo>
                  <a:lnTo>
                    <a:pt x="19" y="3"/>
                  </a:lnTo>
                  <a:lnTo>
                    <a:pt x="20" y="4"/>
                  </a:lnTo>
                  <a:lnTo>
                    <a:pt x="21" y="6"/>
                  </a:lnTo>
                  <a:lnTo>
                    <a:pt x="22" y="7"/>
                  </a:lnTo>
                  <a:lnTo>
                    <a:pt x="23" y="8"/>
                  </a:lnTo>
                  <a:lnTo>
                    <a:pt x="24" y="9"/>
                  </a:lnTo>
                  <a:lnTo>
                    <a:pt x="24" y="10"/>
                  </a:lnTo>
                  <a:lnTo>
                    <a:pt x="25" y="12"/>
                  </a:lnTo>
                  <a:lnTo>
                    <a:pt x="25" y="13"/>
                  </a:lnTo>
                  <a:lnTo>
                    <a:pt x="25" y="15"/>
                  </a:lnTo>
                  <a:lnTo>
                    <a:pt x="25" y="16"/>
                  </a:lnTo>
                  <a:lnTo>
                    <a:pt x="25" y="17"/>
                  </a:lnTo>
                  <a:lnTo>
                    <a:pt x="25" y="18"/>
                  </a:lnTo>
                  <a:lnTo>
                    <a:pt x="24" y="20"/>
                  </a:lnTo>
                  <a:lnTo>
                    <a:pt x="23" y="21"/>
                  </a:lnTo>
                  <a:lnTo>
                    <a:pt x="23" y="22"/>
                  </a:lnTo>
                  <a:lnTo>
                    <a:pt x="22" y="23"/>
                  </a:lnTo>
                  <a:lnTo>
                    <a:pt x="20" y="24"/>
                  </a:lnTo>
                  <a:lnTo>
                    <a:pt x="19" y="25"/>
                  </a:lnTo>
                  <a:lnTo>
                    <a:pt x="18" y="26"/>
                  </a:lnTo>
                  <a:lnTo>
                    <a:pt x="17" y="27"/>
                  </a:lnTo>
                  <a:lnTo>
                    <a:pt x="16" y="28"/>
                  </a:lnTo>
                  <a:lnTo>
                    <a:pt x="14" y="28"/>
                  </a:lnTo>
                  <a:lnTo>
                    <a:pt x="13" y="28"/>
                  </a:lnTo>
                  <a:lnTo>
                    <a:pt x="12" y="28"/>
                  </a:lnTo>
                  <a:lnTo>
                    <a:pt x="10" y="28"/>
                  </a:lnTo>
                  <a:lnTo>
                    <a:pt x="0" y="28"/>
                  </a:lnTo>
                  <a:lnTo>
                    <a:pt x="0" y="16"/>
                  </a:lnTo>
                  <a:lnTo>
                    <a:pt x="7" y="16"/>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549048" name="Freeform 184"/>
            <p:cNvSpPr>
              <a:spLocks/>
            </p:cNvSpPr>
            <p:nvPr/>
          </p:nvSpPr>
          <p:spPr bwMode="auto">
            <a:xfrm>
              <a:off x="-784542" y="2194878"/>
              <a:ext cx="42862" cy="47625"/>
            </a:xfrm>
            <a:custGeom>
              <a:avLst/>
              <a:gdLst/>
              <a:ahLst/>
              <a:cxnLst>
                <a:cxn ang="0">
                  <a:pos x="18" y="17"/>
                </a:cxn>
                <a:cxn ang="0">
                  <a:pos x="18" y="19"/>
                </a:cxn>
                <a:cxn ang="0">
                  <a:pos x="17" y="22"/>
                </a:cxn>
                <a:cxn ang="0">
                  <a:pos x="15" y="23"/>
                </a:cxn>
                <a:cxn ang="0">
                  <a:pos x="12" y="23"/>
                </a:cxn>
                <a:cxn ang="0">
                  <a:pos x="10" y="22"/>
                </a:cxn>
                <a:cxn ang="0">
                  <a:pos x="9" y="19"/>
                </a:cxn>
                <a:cxn ang="0">
                  <a:pos x="9" y="16"/>
                </a:cxn>
                <a:cxn ang="0">
                  <a:pos x="9" y="13"/>
                </a:cxn>
                <a:cxn ang="0">
                  <a:pos x="9" y="10"/>
                </a:cxn>
                <a:cxn ang="0">
                  <a:pos x="10" y="8"/>
                </a:cxn>
                <a:cxn ang="0">
                  <a:pos x="12" y="6"/>
                </a:cxn>
                <a:cxn ang="0">
                  <a:pos x="15" y="6"/>
                </a:cxn>
                <a:cxn ang="0">
                  <a:pos x="17" y="8"/>
                </a:cxn>
                <a:cxn ang="0">
                  <a:pos x="18" y="10"/>
                </a:cxn>
                <a:cxn ang="0">
                  <a:pos x="18" y="13"/>
                </a:cxn>
                <a:cxn ang="0">
                  <a:pos x="26" y="16"/>
                </a:cxn>
                <a:cxn ang="0">
                  <a:pos x="26" y="13"/>
                </a:cxn>
                <a:cxn ang="0">
                  <a:pos x="25" y="10"/>
                </a:cxn>
                <a:cxn ang="0">
                  <a:pos x="24" y="7"/>
                </a:cxn>
                <a:cxn ang="0">
                  <a:pos x="23" y="5"/>
                </a:cxn>
                <a:cxn ang="0">
                  <a:pos x="21" y="3"/>
                </a:cxn>
                <a:cxn ang="0">
                  <a:pos x="19" y="1"/>
                </a:cxn>
                <a:cxn ang="0">
                  <a:pos x="16" y="0"/>
                </a:cxn>
                <a:cxn ang="0">
                  <a:pos x="13" y="0"/>
                </a:cxn>
                <a:cxn ang="0">
                  <a:pos x="7" y="1"/>
                </a:cxn>
                <a:cxn ang="0">
                  <a:pos x="3" y="4"/>
                </a:cxn>
                <a:cxn ang="0">
                  <a:pos x="1" y="9"/>
                </a:cxn>
                <a:cxn ang="0">
                  <a:pos x="0" y="15"/>
                </a:cxn>
                <a:cxn ang="0">
                  <a:pos x="0" y="17"/>
                </a:cxn>
                <a:cxn ang="0">
                  <a:pos x="1" y="19"/>
                </a:cxn>
                <a:cxn ang="0">
                  <a:pos x="3" y="22"/>
                </a:cxn>
                <a:cxn ang="0">
                  <a:pos x="4" y="24"/>
                </a:cxn>
                <a:cxn ang="0">
                  <a:pos x="6" y="27"/>
                </a:cxn>
                <a:cxn ang="0">
                  <a:pos x="9" y="28"/>
                </a:cxn>
                <a:cxn ang="0">
                  <a:pos x="11" y="29"/>
                </a:cxn>
                <a:cxn ang="0">
                  <a:pos x="13" y="29"/>
                </a:cxn>
                <a:cxn ang="0">
                  <a:pos x="17" y="29"/>
                </a:cxn>
                <a:cxn ang="0">
                  <a:pos x="19" y="28"/>
                </a:cxn>
                <a:cxn ang="0">
                  <a:pos x="22" y="26"/>
                </a:cxn>
                <a:cxn ang="0">
                  <a:pos x="23" y="24"/>
                </a:cxn>
                <a:cxn ang="0">
                  <a:pos x="25" y="22"/>
                </a:cxn>
                <a:cxn ang="0">
                  <a:pos x="26" y="20"/>
                </a:cxn>
                <a:cxn ang="0">
                  <a:pos x="26" y="18"/>
                </a:cxn>
                <a:cxn ang="0">
                  <a:pos x="26" y="16"/>
                </a:cxn>
              </a:cxnLst>
              <a:rect l="0" t="0" r="r" b="b"/>
              <a:pathLst>
                <a:path w="27" h="30">
                  <a:moveTo>
                    <a:pt x="18" y="15"/>
                  </a:moveTo>
                  <a:lnTo>
                    <a:pt x="18" y="17"/>
                  </a:lnTo>
                  <a:lnTo>
                    <a:pt x="18" y="18"/>
                  </a:lnTo>
                  <a:lnTo>
                    <a:pt x="18" y="19"/>
                  </a:lnTo>
                  <a:lnTo>
                    <a:pt x="17" y="20"/>
                  </a:lnTo>
                  <a:lnTo>
                    <a:pt x="17" y="22"/>
                  </a:lnTo>
                  <a:lnTo>
                    <a:pt x="16" y="23"/>
                  </a:lnTo>
                  <a:lnTo>
                    <a:pt x="15" y="23"/>
                  </a:lnTo>
                  <a:lnTo>
                    <a:pt x="13" y="24"/>
                  </a:lnTo>
                  <a:lnTo>
                    <a:pt x="12" y="23"/>
                  </a:lnTo>
                  <a:lnTo>
                    <a:pt x="11" y="23"/>
                  </a:lnTo>
                  <a:lnTo>
                    <a:pt x="10" y="22"/>
                  </a:lnTo>
                  <a:lnTo>
                    <a:pt x="9" y="20"/>
                  </a:lnTo>
                  <a:lnTo>
                    <a:pt x="9" y="19"/>
                  </a:lnTo>
                  <a:lnTo>
                    <a:pt x="9" y="17"/>
                  </a:lnTo>
                  <a:lnTo>
                    <a:pt x="9" y="16"/>
                  </a:lnTo>
                  <a:lnTo>
                    <a:pt x="9" y="15"/>
                  </a:lnTo>
                  <a:lnTo>
                    <a:pt x="9" y="13"/>
                  </a:lnTo>
                  <a:lnTo>
                    <a:pt x="9" y="12"/>
                  </a:lnTo>
                  <a:lnTo>
                    <a:pt x="9" y="10"/>
                  </a:lnTo>
                  <a:lnTo>
                    <a:pt x="10" y="9"/>
                  </a:lnTo>
                  <a:lnTo>
                    <a:pt x="10" y="8"/>
                  </a:lnTo>
                  <a:lnTo>
                    <a:pt x="11" y="7"/>
                  </a:lnTo>
                  <a:lnTo>
                    <a:pt x="12" y="6"/>
                  </a:lnTo>
                  <a:lnTo>
                    <a:pt x="13" y="6"/>
                  </a:lnTo>
                  <a:lnTo>
                    <a:pt x="15" y="6"/>
                  </a:lnTo>
                  <a:lnTo>
                    <a:pt x="16" y="7"/>
                  </a:lnTo>
                  <a:lnTo>
                    <a:pt x="17" y="8"/>
                  </a:lnTo>
                  <a:lnTo>
                    <a:pt x="17" y="9"/>
                  </a:lnTo>
                  <a:lnTo>
                    <a:pt x="18" y="10"/>
                  </a:lnTo>
                  <a:lnTo>
                    <a:pt x="18" y="12"/>
                  </a:lnTo>
                  <a:lnTo>
                    <a:pt x="18" y="13"/>
                  </a:lnTo>
                  <a:lnTo>
                    <a:pt x="18" y="15"/>
                  </a:lnTo>
                  <a:lnTo>
                    <a:pt x="26" y="16"/>
                  </a:lnTo>
                  <a:lnTo>
                    <a:pt x="26" y="14"/>
                  </a:lnTo>
                  <a:lnTo>
                    <a:pt x="26" y="13"/>
                  </a:lnTo>
                  <a:lnTo>
                    <a:pt x="26" y="11"/>
                  </a:lnTo>
                  <a:lnTo>
                    <a:pt x="25" y="10"/>
                  </a:lnTo>
                  <a:lnTo>
                    <a:pt x="25" y="8"/>
                  </a:lnTo>
                  <a:lnTo>
                    <a:pt x="24" y="7"/>
                  </a:lnTo>
                  <a:lnTo>
                    <a:pt x="24" y="6"/>
                  </a:lnTo>
                  <a:lnTo>
                    <a:pt x="23" y="5"/>
                  </a:lnTo>
                  <a:lnTo>
                    <a:pt x="22" y="4"/>
                  </a:lnTo>
                  <a:lnTo>
                    <a:pt x="21" y="3"/>
                  </a:lnTo>
                  <a:lnTo>
                    <a:pt x="20" y="2"/>
                  </a:lnTo>
                  <a:lnTo>
                    <a:pt x="19" y="1"/>
                  </a:lnTo>
                  <a:lnTo>
                    <a:pt x="18" y="1"/>
                  </a:lnTo>
                  <a:lnTo>
                    <a:pt x="16" y="0"/>
                  </a:lnTo>
                  <a:lnTo>
                    <a:pt x="15" y="0"/>
                  </a:lnTo>
                  <a:lnTo>
                    <a:pt x="13" y="0"/>
                  </a:lnTo>
                  <a:lnTo>
                    <a:pt x="10" y="0"/>
                  </a:lnTo>
                  <a:lnTo>
                    <a:pt x="7" y="1"/>
                  </a:lnTo>
                  <a:lnTo>
                    <a:pt x="5" y="3"/>
                  </a:lnTo>
                  <a:lnTo>
                    <a:pt x="3" y="4"/>
                  </a:lnTo>
                  <a:lnTo>
                    <a:pt x="2" y="7"/>
                  </a:lnTo>
                  <a:lnTo>
                    <a:pt x="1" y="9"/>
                  </a:lnTo>
                  <a:lnTo>
                    <a:pt x="0" y="12"/>
                  </a:lnTo>
                  <a:lnTo>
                    <a:pt x="0" y="15"/>
                  </a:lnTo>
                  <a:lnTo>
                    <a:pt x="0" y="16"/>
                  </a:lnTo>
                  <a:lnTo>
                    <a:pt x="0" y="17"/>
                  </a:lnTo>
                  <a:lnTo>
                    <a:pt x="1" y="18"/>
                  </a:lnTo>
                  <a:lnTo>
                    <a:pt x="1" y="19"/>
                  </a:lnTo>
                  <a:lnTo>
                    <a:pt x="2" y="21"/>
                  </a:lnTo>
                  <a:lnTo>
                    <a:pt x="3" y="22"/>
                  </a:lnTo>
                  <a:lnTo>
                    <a:pt x="3" y="23"/>
                  </a:lnTo>
                  <a:lnTo>
                    <a:pt x="4" y="24"/>
                  </a:lnTo>
                  <a:lnTo>
                    <a:pt x="5" y="26"/>
                  </a:lnTo>
                  <a:lnTo>
                    <a:pt x="6" y="27"/>
                  </a:lnTo>
                  <a:lnTo>
                    <a:pt x="7" y="27"/>
                  </a:lnTo>
                  <a:lnTo>
                    <a:pt x="9" y="28"/>
                  </a:lnTo>
                  <a:lnTo>
                    <a:pt x="9" y="29"/>
                  </a:lnTo>
                  <a:lnTo>
                    <a:pt x="11" y="29"/>
                  </a:lnTo>
                  <a:lnTo>
                    <a:pt x="12" y="29"/>
                  </a:lnTo>
                  <a:lnTo>
                    <a:pt x="13" y="29"/>
                  </a:lnTo>
                  <a:lnTo>
                    <a:pt x="15" y="29"/>
                  </a:lnTo>
                  <a:lnTo>
                    <a:pt x="17" y="29"/>
                  </a:lnTo>
                  <a:lnTo>
                    <a:pt x="18" y="28"/>
                  </a:lnTo>
                  <a:lnTo>
                    <a:pt x="19" y="28"/>
                  </a:lnTo>
                  <a:lnTo>
                    <a:pt x="20" y="27"/>
                  </a:lnTo>
                  <a:lnTo>
                    <a:pt x="22" y="26"/>
                  </a:lnTo>
                  <a:lnTo>
                    <a:pt x="22" y="25"/>
                  </a:lnTo>
                  <a:lnTo>
                    <a:pt x="23" y="24"/>
                  </a:lnTo>
                  <a:lnTo>
                    <a:pt x="24" y="23"/>
                  </a:lnTo>
                  <a:lnTo>
                    <a:pt x="25" y="22"/>
                  </a:lnTo>
                  <a:lnTo>
                    <a:pt x="25" y="21"/>
                  </a:lnTo>
                  <a:lnTo>
                    <a:pt x="26" y="20"/>
                  </a:lnTo>
                  <a:lnTo>
                    <a:pt x="26" y="19"/>
                  </a:lnTo>
                  <a:lnTo>
                    <a:pt x="26" y="18"/>
                  </a:lnTo>
                  <a:lnTo>
                    <a:pt x="26" y="17"/>
                  </a:lnTo>
                  <a:lnTo>
                    <a:pt x="26" y="16"/>
                  </a:lnTo>
                  <a:lnTo>
                    <a:pt x="18" y="15"/>
                  </a:lnTo>
                </a:path>
              </a:pathLst>
            </a:custGeom>
            <a:solidFill>
              <a:srgbClr val="000000"/>
            </a:solidFill>
            <a:ln w="9525" cap="rnd">
              <a:noFill/>
              <a:round/>
              <a:headEnd/>
              <a:tailEnd/>
            </a:ln>
            <a:effectLst/>
          </p:spPr>
          <p:txBody>
            <a:bodyPr/>
            <a:lstStyle/>
            <a:p>
              <a:pPr>
                <a:defRPr/>
              </a:pPr>
              <a:endParaRPr lang="en-US" dirty="0">
                <a:effectLst>
                  <a:outerShdw blurRad="38100" dist="38100" dir="2700000" algn="tl">
                    <a:srgbClr val="000000">
                      <a:alpha val="43137"/>
                    </a:srgbClr>
                  </a:outerShdw>
                </a:effectLst>
              </a:endParaRPr>
            </a:p>
          </p:txBody>
        </p:sp>
      </p:grpSp>
      <p:pic>
        <p:nvPicPr>
          <p:cNvPr id="1035" name="Picture 186"/>
          <p:cNvPicPr>
            <a:picLocks noChangeArrowheads="1"/>
          </p:cNvPicPr>
          <p:nvPr/>
        </p:nvPicPr>
        <p:blipFill>
          <a:blip r:embed="rId4" cstate="print"/>
          <a:srcRect/>
          <a:stretch>
            <a:fillRect/>
          </a:stretch>
        </p:blipFill>
        <p:spPr bwMode="auto">
          <a:xfrm>
            <a:off x="6264275" y="4160838"/>
            <a:ext cx="519113" cy="685800"/>
          </a:xfrm>
          <a:prstGeom prst="rect">
            <a:avLst/>
          </a:prstGeom>
          <a:noFill/>
          <a:ln w="9525">
            <a:noFill/>
            <a:miter lim="800000"/>
            <a:headEnd/>
            <a:tailEnd/>
          </a:ln>
        </p:spPr>
      </p:pic>
      <p:pic>
        <p:nvPicPr>
          <p:cNvPr id="1036" name="Picture 187"/>
          <p:cNvPicPr>
            <a:picLocks noChangeArrowheads="1"/>
          </p:cNvPicPr>
          <p:nvPr/>
        </p:nvPicPr>
        <p:blipFill>
          <a:blip r:embed="rId5" cstate="print"/>
          <a:srcRect/>
          <a:stretch>
            <a:fillRect/>
          </a:stretch>
        </p:blipFill>
        <p:spPr bwMode="auto">
          <a:xfrm>
            <a:off x="-2606675" y="3978275"/>
            <a:ext cx="630237" cy="574675"/>
          </a:xfrm>
          <a:prstGeom prst="rect">
            <a:avLst/>
          </a:prstGeom>
          <a:noFill/>
          <a:ln w="9525">
            <a:noFill/>
            <a:miter lim="800000"/>
            <a:headEnd/>
            <a:tailEnd/>
          </a:ln>
        </p:spPr>
      </p:pic>
      <p:pic>
        <p:nvPicPr>
          <p:cNvPr id="1037" name="Picture 188"/>
          <p:cNvPicPr>
            <a:picLocks noChangeArrowheads="1"/>
          </p:cNvPicPr>
          <p:nvPr/>
        </p:nvPicPr>
        <p:blipFill>
          <a:blip r:embed="rId6" cstate="print"/>
          <a:srcRect/>
          <a:stretch>
            <a:fillRect/>
          </a:stretch>
        </p:blipFill>
        <p:spPr bwMode="auto">
          <a:xfrm>
            <a:off x="-1006475" y="5715000"/>
            <a:ext cx="369887" cy="452438"/>
          </a:xfrm>
          <a:prstGeom prst="rect">
            <a:avLst/>
          </a:prstGeom>
          <a:noFill/>
          <a:ln w="9525">
            <a:noFill/>
            <a:miter lim="800000"/>
            <a:headEnd/>
            <a:tailEnd/>
          </a:ln>
        </p:spPr>
      </p:pic>
      <p:pic>
        <p:nvPicPr>
          <p:cNvPr id="1038" name="Picture 189"/>
          <p:cNvPicPr>
            <a:picLocks noChangeArrowheads="1"/>
          </p:cNvPicPr>
          <p:nvPr/>
        </p:nvPicPr>
        <p:blipFill>
          <a:blip r:embed="rId7" cstate="print"/>
          <a:srcRect/>
          <a:stretch>
            <a:fillRect/>
          </a:stretch>
        </p:blipFill>
        <p:spPr bwMode="auto">
          <a:xfrm>
            <a:off x="-1736725" y="5807075"/>
            <a:ext cx="373062" cy="454025"/>
          </a:xfrm>
          <a:prstGeom prst="rect">
            <a:avLst/>
          </a:prstGeom>
          <a:noFill/>
          <a:ln w="9525">
            <a:noFill/>
            <a:miter lim="800000"/>
            <a:headEnd/>
            <a:tailEnd/>
          </a:ln>
        </p:spPr>
      </p:pic>
      <p:pic>
        <p:nvPicPr>
          <p:cNvPr id="1039" name="Picture 190"/>
          <p:cNvPicPr>
            <a:picLocks noChangeArrowheads="1"/>
          </p:cNvPicPr>
          <p:nvPr/>
        </p:nvPicPr>
        <p:blipFill>
          <a:blip r:embed="rId8" cstate="print"/>
          <a:srcRect/>
          <a:stretch>
            <a:fillRect/>
          </a:stretch>
        </p:blipFill>
        <p:spPr bwMode="auto">
          <a:xfrm>
            <a:off x="-2149475" y="4435475"/>
            <a:ext cx="609600" cy="639763"/>
          </a:xfrm>
          <a:prstGeom prst="rect">
            <a:avLst/>
          </a:prstGeom>
          <a:noFill/>
          <a:ln w="9525">
            <a:noFill/>
            <a:miter lim="800000"/>
            <a:headEnd/>
            <a:tailEnd/>
          </a:ln>
        </p:spPr>
      </p:pic>
      <p:pic>
        <p:nvPicPr>
          <p:cNvPr id="1040" name="Picture 191"/>
          <p:cNvPicPr>
            <a:picLocks noChangeArrowheads="1"/>
          </p:cNvPicPr>
          <p:nvPr/>
        </p:nvPicPr>
        <p:blipFill>
          <a:blip r:embed="rId9" cstate="print"/>
          <a:srcRect/>
          <a:stretch>
            <a:fillRect/>
          </a:stretch>
        </p:blipFill>
        <p:spPr bwMode="auto">
          <a:xfrm>
            <a:off x="-1692275" y="5165725"/>
            <a:ext cx="461962" cy="468313"/>
          </a:xfrm>
          <a:prstGeom prst="rect">
            <a:avLst/>
          </a:prstGeom>
          <a:noFill/>
          <a:ln w="9525">
            <a:noFill/>
            <a:miter lim="800000"/>
            <a:headEnd/>
            <a:tailEnd/>
          </a:ln>
        </p:spPr>
      </p:pic>
      <p:grpSp>
        <p:nvGrpSpPr>
          <p:cNvPr id="4" name="Group 192"/>
          <p:cNvGrpSpPr>
            <a:grpSpLocks/>
          </p:cNvGrpSpPr>
          <p:nvPr/>
        </p:nvGrpSpPr>
        <p:grpSpPr bwMode="auto">
          <a:xfrm>
            <a:off x="-2651125" y="5486400"/>
            <a:ext cx="503237" cy="341313"/>
            <a:chOff x="2585" y="2727"/>
            <a:chExt cx="381" cy="273"/>
          </a:xfrm>
        </p:grpSpPr>
        <p:sp>
          <p:nvSpPr>
            <p:cNvPr id="549057" name="Freeform 193"/>
            <p:cNvSpPr>
              <a:spLocks/>
            </p:cNvSpPr>
            <p:nvPr/>
          </p:nvSpPr>
          <p:spPr bwMode="auto">
            <a:xfrm>
              <a:off x="2585" y="2727"/>
              <a:ext cx="380" cy="270"/>
            </a:xfrm>
            <a:custGeom>
              <a:avLst/>
              <a:gdLst/>
              <a:ahLst/>
              <a:cxnLst>
                <a:cxn ang="0">
                  <a:pos x="214" y="269"/>
                </a:cxn>
                <a:cxn ang="0">
                  <a:pos x="249" y="264"/>
                </a:cxn>
                <a:cxn ang="0">
                  <a:pos x="274" y="258"/>
                </a:cxn>
                <a:cxn ang="0">
                  <a:pos x="297" y="249"/>
                </a:cxn>
                <a:cxn ang="0">
                  <a:pos x="319" y="238"/>
                </a:cxn>
                <a:cxn ang="0">
                  <a:pos x="339" y="222"/>
                </a:cxn>
                <a:cxn ang="0">
                  <a:pos x="356" y="204"/>
                </a:cxn>
                <a:cxn ang="0">
                  <a:pos x="370" y="182"/>
                </a:cxn>
                <a:cxn ang="0">
                  <a:pos x="378" y="160"/>
                </a:cxn>
                <a:cxn ang="0">
                  <a:pos x="358" y="140"/>
                </a:cxn>
                <a:cxn ang="0">
                  <a:pos x="364" y="128"/>
                </a:cxn>
                <a:cxn ang="0">
                  <a:pos x="365" y="117"/>
                </a:cxn>
                <a:cxn ang="0">
                  <a:pos x="360" y="98"/>
                </a:cxn>
                <a:cxn ang="0">
                  <a:pos x="351" y="87"/>
                </a:cxn>
                <a:cxn ang="0">
                  <a:pos x="339" y="81"/>
                </a:cxn>
                <a:cxn ang="0">
                  <a:pos x="329" y="77"/>
                </a:cxn>
                <a:cxn ang="0">
                  <a:pos x="323" y="73"/>
                </a:cxn>
                <a:cxn ang="0">
                  <a:pos x="314" y="64"/>
                </a:cxn>
                <a:cxn ang="0">
                  <a:pos x="305" y="57"/>
                </a:cxn>
                <a:cxn ang="0">
                  <a:pos x="295" y="53"/>
                </a:cxn>
                <a:cxn ang="0">
                  <a:pos x="290" y="47"/>
                </a:cxn>
                <a:cxn ang="0">
                  <a:pos x="284" y="40"/>
                </a:cxn>
                <a:cxn ang="0">
                  <a:pos x="265" y="29"/>
                </a:cxn>
                <a:cxn ang="0">
                  <a:pos x="244" y="23"/>
                </a:cxn>
                <a:cxn ang="0">
                  <a:pos x="211" y="19"/>
                </a:cxn>
                <a:cxn ang="0">
                  <a:pos x="162" y="19"/>
                </a:cxn>
                <a:cxn ang="0">
                  <a:pos x="142" y="19"/>
                </a:cxn>
                <a:cxn ang="0">
                  <a:pos x="135" y="13"/>
                </a:cxn>
                <a:cxn ang="0">
                  <a:pos x="126" y="8"/>
                </a:cxn>
                <a:cxn ang="0">
                  <a:pos x="116" y="7"/>
                </a:cxn>
                <a:cxn ang="0">
                  <a:pos x="110" y="5"/>
                </a:cxn>
                <a:cxn ang="0">
                  <a:pos x="107" y="1"/>
                </a:cxn>
                <a:cxn ang="0">
                  <a:pos x="85" y="11"/>
                </a:cxn>
                <a:cxn ang="0">
                  <a:pos x="75" y="13"/>
                </a:cxn>
                <a:cxn ang="0">
                  <a:pos x="77" y="22"/>
                </a:cxn>
                <a:cxn ang="0">
                  <a:pos x="67" y="25"/>
                </a:cxn>
                <a:cxn ang="0">
                  <a:pos x="51" y="26"/>
                </a:cxn>
                <a:cxn ang="0">
                  <a:pos x="52" y="33"/>
                </a:cxn>
                <a:cxn ang="0">
                  <a:pos x="59" y="40"/>
                </a:cxn>
                <a:cxn ang="0">
                  <a:pos x="57" y="49"/>
                </a:cxn>
                <a:cxn ang="0">
                  <a:pos x="47" y="55"/>
                </a:cxn>
                <a:cxn ang="0">
                  <a:pos x="34" y="57"/>
                </a:cxn>
                <a:cxn ang="0">
                  <a:pos x="26" y="64"/>
                </a:cxn>
                <a:cxn ang="0">
                  <a:pos x="24" y="72"/>
                </a:cxn>
                <a:cxn ang="0">
                  <a:pos x="26" y="82"/>
                </a:cxn>
                <a:cxn ang="0">
                  <a:pos x="32" y="86"/>
                </a:cxn>
                <a:cxn ang="0">
                  <a:pos x="30" y="89"/>
                </a:cxn>
                <a:cxn ang="0">
                  <a:pos x="14" y="108"/>
                </a:cxn>
                <a:cxn ang="0">
                  <a:pos x="10" y="118"/>
                </a:cxn>
                <a:cxn ang="0">
                  <a:pos x="14" y="130"/>
                </a:cxn>
                <a:cxn ang="0">
                  <a:pos x="0" y="157"/>
                </a:cxn>
                <a:cxn ang="0">
                  <a:pos x="11" y="177"/>
                </a:cxn>
                <a:cxn ang="0">
                  <a:pos x="36" y="208"/>
                </a:cxn>
                <a:cxn ang="0">
                  <a:pos x="64" y="232"/>
                </a:cxn>
                <a:cxn ang="0">
                  <a:pos x="88" y="247"/>
                </a:cxn>
                <a:cxn ang="0">
                  <a:pos x="115" y="258"/>
                </a:cxn>
                <a:cxn ang="0">
                  <a:pos x="142" y="265"/>
                </a:cxn>
                <a:cxn ang="0">
                  <a:pos x="169" y="269"/>
                </a:cxn>
              </a:cxnLst>
              <a:rect l="0" t="0" r="r" b="b"/>
              <a:pathLst>
                <a:path w="380" h="271">
                  <a:moveTo>
                    <a:pt x="186" y="270"/>
                  </a:moveTo>
                  <a:lnTo>
                    <a:pt x="194" y="270"/>
                  </a:lnTo>
                  <a:lnTo>
                    <a:pt x="198" y="270"/>
                  </a:lnTo>
                  <a:lnTo>
                    <a:pt x="202" y="270"/>
                  </a:lnTo>
                  <a:lnTo>
                    <a:pt x="207" y="269"/>
                  </a:lnTo>
                  <a:lnTo>
                    <a:pt x="211" y="269"/>
                  </a:lnTo>
                  <a:lnTo>
                    <a:pt x="214" y="269"/>
                  </a:lnTo>
                  <a:lnTo>
                    <a:pt x="218" y="269"/>
                  </a:lnTo>
                  <a:lnTo>
                    <a:pt x="227" y="267"/>
                  </a:lnTo>
                  <a:lnTo>
                    <a:pt x="234" y="266"/>
                  </a:lnTo>
                  <a:lnTo>
                    <a:pt x="238" y="266"/>
                  </a:lnTo>
                  <a:lnTo>
                    <a:pt x="242" y="265"/>
                  </a:lnTo>
                  <a:lnTo>
                    <a:pt x="245" y="265"/>
                  </a:lnTo>
                  <a:lnTo>
                    <a:pt x="249" y="264"/>
                  </a:lnTo>
                  <a:lnTo>
                    <a:pt x="253" y="263"/>
                  </a:lnTo>
                  <a:lnTo>
                    <a:pt x="257" y="263"/>
                  </a:lnTo>
                  <a:lnTo>
                    <a:pt x="260" y="261"/>
                  </a:lnTo>
                  <a:lnTo>
                    <a:pt x="264" y="260"/>
                  </a:lnTo>
                  <a:lnTo>
                    <a:pt x="267" y="260"/>
                  </a:lnTo>
                  <a:lnTo>
                    <a:pt x="270" y="259"/>
                  </a:lnTo>
                  <a:lnTo>
                    <a:pt x="274" y="258"/>
                  </a:lnTo>
                  <a:lnTo>
                    <a:pt x="278" y="257"/>
                  </a:lnTo>
                  <a:lnTo>
                    <a:pt x="280" y="255"/>
                  </a:lnTo>
                  <a:lnTo>
                    <a:pt x="284" y="254"/>
                  </a:lnTo>
                  <a:lnTo>
                    <a:pt x="287" y="253"/>
                  </a:lnTo>
                  <a:lnTo>
                    <a:pt x="290" y="252"/>
                  </a:lnTo>
                  <a:lnTo>
                    <a:pt x="293" y="251"/>
                  </a:lnTo>
                  <a:lnTo>
                    <a:pt x="297" y="249"/>
                  </a:lnTo>
                  <a:lnTo>
                    <a:pt x="299" y="248"/>
                  </a:lnTo>
                  <a:lnTo>
                    <a:pt x="303" y="247"/>
                  </a:lnTo>
                  <a:lnTo>
                    <a:pt x="305" y="246"/>
                  </a:lnTo>
                  <a:lnTo>
                    <a:pt x="309" y="243"/>
                  </a:lnTo>
                  <a:lnTo>
                    <a:pt x="313" y="242"/>
                  </a:lnTo>
                  <a:lnTo>
                    <a:pt x="315" y="240"/>
                  </a:lnTo>
                  <a:lnTo>
                    <a:pt x="319" y="238"/>
                  </a:lnTo>
                  <a:lnTo>
                    <a:pt x="321" y="236"/>
                  </a:lnTo>
                  <a:lnTo>
                    <a:pt x="325" y="234"/>
                  </a:lnTo>
                  <a:lnTo>
                    <a:pt x="328" y="231"/>
                  </a:lnTo>
                  <a:lnTo>
                    <a:pt x="330" y="229"/>
                  </a:lnTo>
                  <a:lnTo>
                    <a:pt x="334" y="226"/>
                  </a:lnTo>
                  <a:lnTo>
                    <a:pt x="336" y="225"/>
                  </a:lnTo>
                  <a:lnTo>
                    <a:pt x="339" y="222"/>
                  </a:lnTo>
                  <a:lnTo>
                    <a:pt x="341" y="219"/>
                  </a:lnTo>
                  <a:lnTo>
                    <a:pt x="344" y="217"/>
                  </a:lnTo>
                  <a:lnTo>
                    <a:pt x="346" y="214"/>
                  </a:lnTo>
                  <a:lnTo>
                    <a:pt x="349" y="212"/>
                  </a:lnTo>
                  <a:lnTo>
                    <a:pt x="351" y="208"/>
                  </a:lnTo>
                  <a:lnTo>
                    <a:pt x="354" y="206"/>
                  </a:lnTo>
                  <a:lnTo>
                    <a:pt x="356" y="204"/>
                  </a:lnTo>
                  <a:lnTo>
                    <a:pt x="359" y="200"/>
                  </a:lnTo>
                  <a:lnTo>
                    <a:pt x="360" y="198"/>
                  </a:lnTo>
                  <a:lnTo>
                    <a:pt x="363" y="194"/>
                  </a:lnTo>
                  <a:lnTo>
                    <a:pt x="364" y="192"/>
                  </a:lnTo>
                  <a:lnTo>
                    <a:pt x="366" y="188"/>
                  </a:lnTo>
                  <a:lnTo>
                    <a:pt x="368" y="185"/>
                  </a:lnTo>
                  <a:lnTo>
                    <a:pt x="370" y="182"/>
                  </a:lnTo>
                  <a:lnTo>
                    <a:pt x="371" y="178"/>
                  </a:lnTo>
                  <a:lnTo>
                    <a:pt x="373" y="176"/>
                  </a:lnTo>
                  <a:lnTo>
                    <a:pt x="374" y="172"/>
                  </a:lnTo>
                  <a:lnTo>
                    <a:pt x="375" y="169"/>
                  </a:lnTo>
                  <a:lnTo>
                    <a:pt x="376" y="165"/>
                  </a:lnTo>
                  <a:lnTo>
                    <a:pt x="378" y="161"/>
                  </a:lnTo>
                  <a:lnTo>
                    <a:pt x="378" y="160"/>
                  </a:lnTo>
                  <a:lnTo>
                    <a:pt x="379" y="158"/>
                  </a:lnTo>
                  <a:lnTo>
                    <a:pt x="379" y="157"/>
                  </a:lnTo>
                  <a:lnTo>
                    <a:pt x="379" y="154"/>
                  </a:lnTo>
                  <a:lnTo>
                    <a:pt x="353" y="145"/>
                  </a:lnTo>
                  <a:lnTo>
                    <a:pt x="355" y="142"/>
                  </a:lnTo>
                  <a:lnTo>
                    <a:pt x="356" y="141"/>
                  </a:lnTo>
                  <a:lnTo>
                    <a:pt x="358" y="140"/>
                  </a:lnTo>
                  <a:lnTo>
                    <a:pt x="359" y="137"/>
                  </a:lnTo>
                  <a:lnTo>
                    <a:pt x="359" y="136"/>
                  </a:lnTo>
                  <a:lnTo>
                    <a:pt x="360" y="134"/>
                  </a:lnTo>
                  <a:lnTo>
                    <a:pt x="361" y="132"/>
                  </a:lnTo>
                  <a:lnTo>
                    <a:pt x="363" y="131"/>
                  </a:lnTo>
                  <a:lnTo>
                    <a:pt x="363" y="130"/>
                  </a:lnTo>
                  <a:lnTo>
                    <a:pt x="364" y="128"/>
                  </a:lnTo>
                  <a:lnTo>
                    <a:pt x="364" y="126"/>
                  </a:lnTo>
                  <a:lnTo>
                    <a:pt x="365" y="125"/>
                  </a:lnTo>
                  <a:lnTo>
                    <a:pt x="365" y="124"/>
                  </a:lnTo>
                  <a:lnTo>
                    <a:pt x="365" y="123"/>
                  </a:lnTo>
                  <a:lnTo>
                    <a:pt x="365" y="122"/>
                  </a:lnTo>
                  <a:lnTo>
                    <a:pt x="365" y="120"/>
                  </a:lnTo>
                  <a:lnTo>
                    <a:pt x="365" y="117"/>
                  </a:lnTo>
                  <a:lnTo>
                    <a:pt x="365" y="114"/>
                  </a:lnTo>
                  <a:lnTo>
                    <a:pt x="364" y="111"/>
                  </a:lnTo>
                  <a:lnTo>
                    <a:pt x="364" y="108"/>
                  </a:lnTo>
                  <a:lnTo>
                    <a:pt x="363" y="105"/>
                  </a:lnTo>
                  <a:lnTo>
                    <a:pt x="361" y="102"/>
                  </a:lnTo>
                  <a:lnTo>
                    <a:pt x="360" y="100"/>
                  </a:lnTo>
                  <a:lnTo>
                    <a:pt x="360" y="98"/>
                  </a:lnTo>
                  <a:lnTo>
                    <a:pt x="359" y="95"/>
                  </a:lnTo>
                  <a:lnTo>
                    <a:pt x="358" y="94"/>
                  </a:lnTo>
                  <a:lnTo>
                    <a:pt x="356" y="92"/>
                  </a:lnTo>
                  <a:lnTo>
                    <a:pt x="355" y="90"/>
                  </a:lnTo>
                  <a:lnTo>
                    <a:pt x="354" y="89"/>
                  </a:lnTo>
                  <a:lnTo>
                    <a:pt x="353" y="87"/>
                  </a:lnTo>
                  <a:lnTo>
                    <a:pt x="351" y="87"/>
                  </a:lnTo>
                  <a:lnTo>
                    <a:pt x="351" y="86"/>
                  </a:lnTo>
                  <a:lnTo>
                    <a:pt x="350" y="86"/>
                  </a:lnTo>
                  <a:lnTo>
                    <a:pt x="346" y="83"/>
                  </a:lnTo>
                  <a:lnTo>
                    <a:pt x="345" y="83"/>
                  </a:lnTo>
                  <a:lnTo>
                    <a:pt x="343" y="82"/>
                  </a:lnTo>
                  <a:lnTo>
                    <a:pt x="341" y="81"/>
                  </a:lnTo>
                  <a:lnTo>
                    <a:pt x="339" y="81"/>
                  </a:lnTo>
                  <a:lnTo>
                    <a:pt x="338" y="79"/>
                  </a:lnTo>
                  <a:lnTo>
                    <a:pt x="336" y="79"/>
                  </a:lnTo>
                  <a:lnTo>
                    <a:pt x="335" y="78"/>
                  </a:lnTo>
                  <a:lnTo>
                    <a:pt x="333" y="78"/>
                  </a:lnTo>
                  <a:lnTo>
                    <a:pt x="331" y="78"/>
                  </a:lnTo>
                  <a:lnTo>
                    <a:pt x="330" y="77"/>
                  </a:lnTo>
                  <a:lnTo>
                    <a:pt x="329" y="77"/>
                  </a:lnTo>
                  <a:lnTo>
                    <a:pt x="328" y="77"/>
                  </a:lnTo>
                  <a:lnTo>
                    <a:pt x="328" y="76"/>
                  </a:lnTo>
                  <a:lnTo>
                    <a:pt x="326" y="76"/>
                  </a:lnTo>
                  <a:lnTo>
                    <a:pt x="326" y="75"/>
                  </a:lnTo>
                  <a:lnTo>
                    <a:pt x="325" y="75"/>
                  </a:lnTo>
                  <a:lnTo>
                    <a:pt x="324" y="73"/>
                  </a:lnTo>
                  <a:lnTo>
                    <a:pt x="323" y="73"/>
                  </a:lnTo>
                  <a:lnTo>
                    <a:pt x="321" y="73"/>
                  </a:lnTo>
                  <a:lnTo>
                    <a:pt x="320" y="72"/>
                  </a:lnTo>
                  <a:lnTo>
                    <a:pt x="319" y="71"/>
                  </a:lnTo>
                  <a:lnTo>
                    <a:pt x="318" y="70"/>
                  </a:lnTo>
                  <a:lnTo>
                    <a:pt x="316" y="69"/>
                  </a:lnTo>
                  <a:lnTo>
                    <a:pt x="315" y="66"/>
                  </a:lnTo>
                  <a:lnTo>
                    <a:pt x="314" y="64"/>
                  </a:lnTo>
                  <a:lnTo>
                    <a:pt x="313" y="63"/>
                  </a:lnTo>
                  <a:lnTo>
                    <a:pt x="311" y="61"/>
                  </a:lnTo>
                  <a:lnTo>
                    <a:pt x="310" y="60"/>
                  </a:lnTo>
                  <a:lnTo>
                    <a:pt x="310" y="59"/>
                  </a:lnTo>
                  <a:lnTo>
                    <a:pt x="309" y="58"/>
                  </a:lnTo>
                  <a:lnTo>
                    <a:pt x="308" y="58"/>
                  </a:lnTo>
                  <a:lnTo>
                    <a:pt x="305" y="57"/>
                  </a:lnTo>
                  <a:lnTo>
                    <a:pt x="304" y="55"/>
                  </a:lnTo>
                  <a:lnTo>
                    <a:pt x="303" y="55"/>
                  </a:lnTo>
                  <a:lnTo>
                    <a:pt x="302" y="54"/>
                  </a:lnTo>
                  <a:lnTo>
                    <a:pt x="300" y="54"/>
                  </a:lnTo>
                  <a:lnTo>
                    <a:pt x="298" y="53"/>
                  </a:lnTo>
                  <a:lnTo>
                    <a:pt x="297" y="53"/>
                  </a:lnTo>
                  <a:lnTo>
                    <a:pt x="295" y="53"/>
                  </a:lnTo>
                  <a:lnTo>
                    <a:pt x="293" y="53"/>
                  </a:lnTo>
                  <a:lnTo>
                    <a:pt x="292" y="53"/>
                  </a:lnTo>
                  <a:lnTo>
                    <a:pt x="292" y="52"/>
                  </a:lnTo>
                  <a:lnTo>
                    <a:pt x="292" y="51"/>
                  </a:lnTo>
                  <a:lnTo>
                    <a:pt x="290" y="49"/>
                  </a:lnTo>
                  <a:lnTo>
                    <a:pt x="290" y="48"/>
                  </a:lnTo>
                  <a:lnTo>
                    <a:pt x="290" y="47"/>
                  </a:lnTo>
                  <a:lnTo>
                    <a:pt x="289" y="46"/>
                  </a:lnTo>
                  <a:lnTo>
                    <a:pt x="289" y="45"/>
                  </a:lnTo>
                  <a:lnTo>
                    <a:pt x="288" y="43"/>
                  </a:lnTo>
                  <a:lnTo>
                    <a:pt x="287" y="42"/>
                  </a:lnTo>
                  <a:lnTo>
                    <a:pt x="285" y="41"/>
                  </a:lnTo>
                  <a:lnTo>
                    <a:pt x="285" y="40"/>
                  </a:lnTo>
                  <a:lnTo>
                    <a:pt x="284" y="40"/>
                  </a:lnTo>
                  <a:lnTo>
                    <a:pt x="283" y="39"/>
                  </a:lnTo>
                  <a:lnTo>
                    <a:pt x="280" y="37"/>
                  </a:lnTo>
                  <a:lnTo>
                    <a:pt x="278" y="35"/>
                  </a:lnTo>
                  <a:lnTo>
                    <a:pt x="274" y="34"/>
                  </a:lnTo>
                  <a:lnTo>
                    <a:pt x="272" y="33"/>
                  </a:lnTo>
                  <a:lnTo>
                    <a:pt x="268" y="31"/>
                  </a:lnTo>
                  <a:lnTo>
                    <a:pt x="265" y="29"/>
                  </a:lnTo>
                  <a:lnTo>
                    <a:pt x="262" y="28"/>
                  </a:lnTo>
                  <a:lnTo>
                    <a:pt x="259" y="26"/>
                  </a:lnTo>
                  <a:lnTo>
                    <a:pt x="257" y="26"/>
                  </a:lnTo>
                  <a:lnTo>
                    <a:pt x="253" y="25"/>
                  </a:lnTo>
                  <a:lnTo>
                    <a:pt x="250" y="24"/>
                  </a:lnTo>
                  <a:lnTo>
                    <a:pt x="247" y="24"/>
                  </a:lnTo>
                  <a:lnTo>
                    <a:pt x="244" y="23"/>
                  </a:lnTo>
                  <a:lnTo>
                    <a:pt x="240" y="23"/>
                  </a:lnTo>
                  <a:lnTo>
                    <a:pt x="238" y="22"/>
                  </a:lnTo>
                  <a:lnTo>
                    <a:pt x="235" y="22"/>
                  </a:lnTo>
                  <a:lnTo>
                    <a:pt x="229" y="20"/>
                  </a:lnTo>
                  <a:lnTo>
                    <a:pt x="223" y="20"/>
                  </a:lnTo>
                  <a:lnTo>
                    <a:pt x="217" y="19"/>
                  </a:lnTo>
                  <a:lnTo>
                    <a:pt x="211" y="19"/>
                  </a:lnTo>
                  <a:lnTo>
                    <a:pt x="206" y="18"/>
                  </a:lnTo>
                  <a:lnTo>
                    <a:pt x="201" y="18"/>
                  </a:lnTo>
                  <a:lnTo>
                    <a:pt x="196" y="18"/>
                  </a:lnTo>
                  <a:lnTo>
                    <a:pt x="192" y="18"/>
                  </a:lnTo>
                  <a:lnTo>
                    <a:pt x="181" y="18"/>
                  </a:lnTo>
                  <a:lnTo>
                    <a:pt x="171" y="19"/>
                  </a:lnTo>
                  <a:lnTo>
                    <a:pt x="162" y="19"/>
                  </a:lnTo>
                  <a:lnTo>
                    <a:pt x="158" y="19"/>
                  </a:lnTo>
                  <a:lnTo>
                    <a:pt x="156" y="19"/>
                  </a:lnTo>
                  <a:lnTo>
                    <a:pt x="152" y="19"/>
                  </a:lnTo>
                  <a:lnTo>
                    <a:pt x="150" y="19"/>
                  </a:lnTo>
                  <a:lnTo>
                    <a:pt x="146" y="19"/>
                  </a:lnTo>
                  <a:lnTo>
                    <a:pt x="143" y="19"/>
                  </a:lnTo>
                  <a:lnTo>
                    <a:pt x="142" y="19"/>
                  </a:lnTo>
                  <a:lnTo>
                    <a:pt x="140" y="18"/>
                  </a:lnTo>
                  <a:lnTo>
                    <a:pt x="137" y="18"/>
                  </a:lnTo>
                  <a:lnTo>
                    <a:pt x="136" y="18"/>
                  </a:lnTo>
                  <a:lnTo>
                    <a:pt x="136" y="17"/>
                  </a:lnTo>
                  <a:lnTo>
                    <a:pt x="136" y="16"/>
                  </a:lnTo>
                  <a:lnTo>
                    <a:pt x="135" y="14"/>
                  </a:lnTo>
                  <a:lnTo>
                    <a:pt x="135" y="13"/>
                  </a:lnTo>
                  <a:lnTo>
                    <a:pt x="133" y="12"/>
                  </a:lnTo>
                  <a:lnTo>
                    <a:pt x="132" y="12"/>
                  </a:lnTo>
                  <a:lnTo>
                    <a:pt x="131" y="11"/>
                  </a:lnTo>
                  <a:lnTo>
                    <a:pt x="130" y="11"/>
                  </a:lnTo>
                  <a:lnTo>
                    <a:pt x="128" y="10"/>
                  </a:lnTo>
                  <a:lnTo>
                    <a:pt x="127" y="10"/>
                  </a:lnTo>
                  <a:lnTo>
                    <a:pt x="126" y="8"/>
                  </a:lnTo>
                  <a:lnTo>
                    <a:pt x="125" y="8"/>
                  </a:lnTo>
                  <a:lnTo>
                    <a:pt x="123" y="8"/>
                  </a:lnTo>
                  <a:lnTo>
                    <a:pt x="122" y="7"/>
                  </a:lnTo>
                  <a:lnTo>
                    <a:pt x="120" y="7"/>
                  </a:lnTo>
                  <a:lnTo>
                    <a:pt x="118" y="7"/>
                  </a:lnTo>
                  <a:lnTo>
                    <a:pt x="117" y="7"/>
                  </a:lnTo>
                  <a:lnTo>
                    <a:pt x="116" y="7"/>
                  </a:lnTo>
                  <a:lnTo>
                    <a:pt x="115" y="7"/>
                  </a:lnTo>
                  <a:lnTo>
                    <a:pt x="113" y="7"/>
                  </a:lnTo>
                  <a:lnTo>
                    <a:pt x="112" y="7"/>
                  </a:lnTo>
                  <a:lnTo>
                    <a:pt x="111" y="7"/>
                  </a:lnTo>
                  <a:lnTo>
                    <a:pt x="110" y="7"/>
                  </a:lnTo>
                  <a:lnTo>
                    <a:pt x="108" y="7"/>
                  </a:lnTo>
                  <a:lnTo>
                    <a:pt x="110" y="5"/>
                  </a:lnTo>
                  <a:lnTo>
                    <a:pt x="110" y="4"/>
                  </a:lnTo>
                  <a:lnTo>
                    <a:pt x="110" y="2"/>
                  </a:lnTo>
                  <a:lnTo>
                    <a:pt x="111" y="1"/>
                  </a:lnTo>
                  <a:lnTo>
                    <a:pt x="111" y="0"/>
                  </a:lnTo>
                  <a:lnTo>
                    <a:pt x="110" y="0"/>
                  </a:lnTo>
                  <a:lnTo>
                    <a:pt x="108" y="0"/>
                  </a:lnTo>
                  <a:lnTo>
                    <a:pt x="107" y="1"/>
                  </a:lnTo>
                  <a:lnTo>
                    <a:pt x="105" y="2"/>
                  </a:lnTo>
                  <a:lnTo>
                    <a:pt x="102" y="4"/>
                  </a:lnTo>
                  <a:lnTo>
                    <a:pt x="100" y="5"/>
                  </a:lnTo>
                  <a:lnTo>
                    <a:pt x="97" y="7"/>
                  </a:lnTo>
                  <a:lnTo>
                    <a:pt x="90" y="11"/>
                  </a:lnTo>
                  <a:lnTo>
                    <a:pt x="87" y="11"/>
                  </a:lnTo>
                  <a:lnTo>
                    <a:pt x="85" y="11"/>
                  </a:lnTo>
                  <a:lnTo>
                    <a:pt x="83" y="11"/>
                  </a:lnTo>
                  <a:lnTo>
                    <a:pt x="81" y="11"/>
                  </a:lnTo>
                  <a:lnTo>
                    <a:pt x="80" y="12"/>
                  </a:lnTo>
                  <a:lnTo>
                    <a:pt x="78" y="12"/>
                  </a:lnTo>
                  <a:lnTo>
                    <a:pt x="77" y="12"/>
                  </a:lnTo>
                  <a:lnTo>
                    <a:pt x="76" y="13"/>
                  </a:lnTo>
                  <a:lnTo>
                    <a:pt x="75" y="13"/>
                  </a:lnTo>
                  <a:lnTo>
                    <a:pt x="75" y="14"/>
                  </a:lnTo>
                  <a:lnTo>
                    <a:pt x="75" y="16"/>
                  </a:lnTo>
                  <a:lnTo>
                    <a:pt x="75" y="17"/>
                  </a:lnTo>
                  <a:lnTo>
                    <a:pt x="76" y="19"/>
                  </a:lnTo>
                  <a:lnTo>
                    <a:pt x="76" y="20"/>
                  </a:lnTo>
                  <a:lnTo>
                    <a:pt x="76" y="22"/>
                  </a:lnTo>
                  <a:lnTo>
                    <a:pt x="77" y="22"/>
                  </a:lnTo>
                  <a:lnTo>
                    <a:pt x="77" y="23"/>
                  </a:lnTo>
                  <a:lnTo>
                    <a:pt x="77" y="24"/>
                  </a:lnTo>
                  <a:lnTo>
                    <a:pt x="76" y="24"/>
                  </a:lnTo>
                  <a:lnTo>
                    <a:pt x="75" y="24"/>
                  </a:lnTo>
                  <a:lnTo>
                    <a:pt x="72" y="25"/>
                  </a:lnTo>
                  <a:lnTo>
                    <a:pt x="70" y="25"/>
                  </a:lnTo>
                  <a:lnTo>
                    <a:pt x="67" y="25"/>
                  </a:lnTo>
                  <a:lnTo>
                    <a:pt x="64" y="26"/>
                  </a:lnTo>
                  <a:lnTo>
                    <a:pt x="60" y="26"/>
                  </a:lnTo>
                  <a:lnTo>
                    <a:pt x="56" y="26"/>
                  </a:lnTo>
                  <a:lnTo>
                    <a:pt x="55" y="26"/>
                  </a:lnTo>
                  <a:lnTo>
                    <a:pt x="54" y="26"/>
                  </a:lnTo>
                  <a:lnTo>
                    <a:pt x="52" y="26"/>
                  </a:lnTo>
                  <a:lnTo>
                    <a:pt x="51" y="26"/>
                  </a:lnTo>
                  <a:lnTo>
                    <a:pt x="51" y="28"/>
                  </a:lnTo>
                  <a:lnTo>
                    <a:pt x="50" y="28"/>
                  </a:lnTo>
                  <a:lnTo>
                    <a:pt x="50" y="29"/>
                  </a:lnTo>
                  <a:lnTo>
                    <a:pt x="51" y="30"/>
                  </a:lnTo>
                  <a:lnTo>
                    <a:pt x="51" y="31"/>
                  </a:lnTo>
                  <a:lnTo>
                    <a:pt x="51" y="33"/>
                  </a:lnTo>
                  <a:lnTo>
                    <a:pt x="52" y="33"/>
                  </a:lnTo>
                  <a:lnTo>
                    <a:pt x="54" y="34"/>
                  </a:lnTo>
                  <a:lnTo>
                    <a:pt x="55" y="35"/>
                  </a:lnTo>
                  <a:lnTo>
                    <a:pt x="56" y="35"/>
                  </a:lnTo>
                  <a:lnTo>
                    <a:pt x="56" y="36"/>
                  </a:lnTo>
                  <a:lnTo>
                    <a:pt x="57" y="37"/>
                  </a:lnTo>
                  <a:lnTo>
                    <a:pt x="57" y="39"/>
                  </a:lnTo>
                  <a:lnTo>
                    <a:pt x="59" y="40"/>
                  </a:lnTo>
                  <a:lnTo>
                    <a:pt x="59" y="41"/>
                  </a:lnTo>
                  <a:lnTo>
                    <a:pt x="59" y="42"/>
                  </a:lnTo>
                  <a:lnTo>
                    <a:pt x="59" y="43"/>
                  </a:lnTo>
                  <a:lnTo>
                    <a:pt x="59" y="45"/>
                  </a:lnTo>
                  <a:lnTo>
                    <a:pt x="59" y="47"/>
                  </a:lnTo>
                  <a:lnTo>
                    <a:pt x="57" y="48"/>
                  </a:lnTo>
                  <a:lnTo>
                    <a:pt x="57" y="49"/>
                  </a:lnTo>
                  <a:lnTo>
                    <a:pt x="56" y="51"/>
                  </a:lnTo>
                  <a:lnTo>
                    <a:pt x="56" y="52"/>
                  </a:lnTo>
                  <a:lnTo>
                    <a:pt x="56" y="53"/>
                  </a:lnTo>
                  <a:lnTo>
                    <a:pt x="55" y="53"/>
                  </a:lnTo>
                  <a:lnTo>
                    <a:pt x="52" y="54"/>
                  </a:lnTo>
                  <a:lnTo>
                    <a:pt x="50" y="55"/>
                  </a:lnTo>
                  <a:lnTo>
                    <a:pt x="47" y="55"/>
                  </a:lnTo>
                  <a:lnTo>
                    <a:pt x="45" y="55"/>
                  </a:lnTo>
                  <a:lnTo>
                    <a:pt x="42" y="57"/>
                  </a:lnTo>
                  <a:lnTo>
                    <a:pt x="41" y="57"/>
                  </a:lnTo>
                  <a:lnTo>
                    <a:pt x="39" y="57"/>
                  </a:lnTo>
                  <a:lnTo>
                    <a:pt x="36" y="57"/>
                  </a:lnTo>
                  <a:lnTo>
                    <a:pt x="35" y="57"/>
                  </a:lnTo>
                  <a:lnTo>
                    <a:pt x="34" y="57"/>
                  </a:lnTo>
                  <a:lnTo>
                    <a:pt x="32" y="58"/>
                  </a:lnTo>
                  <a:lnTo>
                    <a:pt x="31" y="58"/>
                  </a:lnTo>
                  <a:lnTo>
                    <a:pt x="30" y="59"/>
                  </a:lnTo>
                  <a:lnTo>
                    <a:pt x="29" y="60"/>
                  </a:lnTo>
                  <a:lnTo>
                    <a:pt x="29" y="61"/>
                  </a:lnTo>
                  <a:lnTo>
                    <a:pt x="27" y="63"/>
                  </a:lnTo>
                  <a:lnTo>
                    <a:pt x="26" y="64"/>
                  </a:lnTo>
                  <a:lnTo>
                    <a:pt x="25" y="65"/>
                  </a:lnTo>
                  <a:lnTo>
                    <a:pt x="25" y="66"/>
                  </a:lnTo>
                  <a:lnTo>
                    <a:pt x="25" y="67"/>
                  </a:lnTo>
                  <a:lnTo>
                    <a:pt x="24" y="69"/>
                  </a:lnTo>
                  <a:lnTo>
                    <a:pt x="24" y="70"/>
                  </a:lnTo>
                  <a:lnTo>
                    <a:pt x="24" y="71"/>
                  </a:lnTo>
                  <a:lnTo>
                    <a:pt x="24" y="72"/>
                  </a:lnTo>
                  <a:lnTo>
                    <a:pt x="24" y="73"/>
                  </a:lnTo>
                  <a:lnTo>
                    <a:pt x="24" y="76"/>
                  </a:lnTo>
                  <a:lnTo>
                    <a:pt x="24" y="77"/>
                  </a:lnTo>
                  <a:lnTo>
                    <a:pt x="25" y="78"/>
                  </a:lnTo>
                  <a:lnTo>
                    <a:pt x="25" y="79"/>
                  </a:lnTo>
                  <a:lnTo>
                    <a:pt x="26" y="81"/>
                  </a:lnTo>
                  <a:lnTo>
                    <a:pt x="26" y="82"/>
                  </a:lnTo>
                  <a:lnTo>
                    <a:pt x="27" y="82"/>
                  </a:lnTo>
                  <a:lnTo>
                    <a:pt x="27" y="83"/>
                  </a:lnTo>
                  <a:lnTo>
                    <a:pt x="29" y="83"/>
                  </a:lnTo>
                  <a:lnTo>
                    <a:pt x="29" y="84"/>
                  </a:lnTo>
                  <a:lnTo>
                    <a:pt x="30" y="84"/>
                  </a:lnTo>
                  <a:lnTo>
                    <a:pt x="31" y="86"/>
                  </a:lnTo>
                  <a:lnTo>
                    <a:pt x="32" y="86"/>
                  </a:lnTo>
                  <a:lnTo>
                    <a:pt x="34" y="86"/>
                  </a:lnTo>
                  <a:lnTo>
                    <a:pt x="32" y="86"/>
                  </a:lnTo>
                  <a:lnTo>
                    <a:pt x="32" y="87"/>
                  </a:lnTo>
                  <a:lnTo>
                    <a:pt x="31" y="87"/>
                  </a:lnTo>
                  <a:lnTo>
                    <a:pt x="31" y="88"/>
                  </a:lnTo>
                  <a:lnTo>
                    <a:pt x="30" y="88"/>
                  </a:lnTo>
                  <a:lnTo>
                    <a:pt x="30" y="89"/>
                  </a:lnTo>
                  <a:lnTo>
                    <a:pt x="27" y="92"/>
                  </a:lnTo>
                  <a:lnTo>
                    <a:pt x="22" y="96"/>
                  </a:lnTo>
                  <a:lnTo>
                    <a:pt x="20" y="101"/>
                  </a:lnTo>
                  <a:lnTo>
                    <a:pt x="16" y="105"/>
                  </a:lnTo>
                  <a:lnTo>
                    <a:pt x="15" y="106"/>
                  </a:lnTo>
                  <a:lnTo>
                    <a:pt x="14" y="107"/>
                  </a:lnTo>
                  <a:lnTo>
                    <a:pt x="14" y="108"/>
                  </a:lnTo>
                  <a:lnTo>
                    <a:pt x="12" y="110"/>
                  </a:lnTo>
                  <a:lnTo>
                    <a:pt x="12" y="111"/>
                  </a:lnTo>
                  <a:lnTo>
                    <a:pt x="11" y="112"/>
                  </a:lnTo>
                  <a:lnTo>
                    <a:pt x="11" y="113"/>
                  </a:lnTo>
                  <a:lnTo>
                    <a:pt x="11" y="114"/>
                  </a:lnTo>
                  <a:lnTo>
                    <a:pt x="10" y="116"/>
                  </a:lnTo>
                  <a:lnTo>
                    <a:pt x="10" y="118"/>
                  </a:lnTo>
                  <a:lnTo>
                    <a:pt x="10" y="120"/>
                  </a:lnTo>
                  <a:lnTo>
                    <a:pt x="10" y="122"/>
                  </a:lnTo>
                  <a:lnTo>
                    <a:pt x="10" y="123"/>
                  </a:lnTo>
                  <a:lnTo>
                    <a:pt x="11" y="124"/>
                  </a:lnTo>
                  <a:lnTo>
                    <a:pt x="11" y="125"/>
                  </a:lnTo>
                  <a:lnTo>
                    <a:pt x="12" y="126"/>
                  </a:lnTo>
                  <a:lnTo>
                    <a:pt x="14" y="130"/>
                  </a:lnTo>
                  <a:lnTo>
                    <a:pt x="15" y="132"/>
                  </a:lnTo>
                  <a:lnTo>
                    <a:pt x="17" y="136"/>
                  </a:lnTo>
                  <a:lnTo>
                    <a:pt x="20" y="140"/>
                  </a:lnTo>
                  <a:lnTo>
                    <a:pt x="24" y="145"/>
                  </a:lnTo>
                  <a:lnTo>
                    <a:pt x="1" y="154"/>
                  </a:lnTo>
                  <a:lnTo>
                    <a:pt x="0" y="155"/>
                  </a:lnTo>
                  <a:lnTo>
                    <a:pt x="0" y="157"/>
                  </a:lnTo>
                  <a:lnTo>
                    <a:pt x="0" y="158"/>
                  </a:lnTo>
                  <a:lnTo>
                    <a:pt x="1" y="159"/>
                  </a:lnTo>
                  <a:lnTo>
                    <a:pt x="1" y="160"/>
                  </a:lnTo>
                  <a:lnTo>
                    <a:pt x="2" y="163"/>
                  </a:lnTo>
                  <a:lnTo>
                    <a:pt x="4" y="166"/>
                  </a:lnTo>
                  <a:lnTo>
                    <a:pt x="7" y="172"/>
                  </a:lnTo>
                  <a:lnTo>
                    <a:pt x="11" y="177"/>
                  </a:lnTo>
                  <a:lnTo>
                    <a:pt x="14" y="182"/>
                  </a:lnTo>
                  <a:lnTo>
                    <a:pt x="17" y="187"/>
                  </a:lnTo>
                  <a:lnTo>
                    <a:pt x="21" y="192"/>
                  </a:lnTo>
                  <a:lnTo>
                    <a:pt x="25" y="195"/>
                  </a:lnTo>
                  <a:lnTo>
                    <a:pt x="29" y="200"/>
                  </a:lnTo>
                  <a:lnTo>
                    <a:pt x="32" y="204"/>
                  </a:lnTo>
                  <a:lnTo>
                    <a:pt x="36" y="208"/>
                  </a:lnTo>
                  <a:lnTo>
                    <a:pt x="40" y="212"/>
                  </a:lnTo>
                  <a:lnTo>
                    <a:pt x="44" y="216"/>
                  </a:lnTo>
                  <a:lnTo>
                    <a:pt x="47" y="219"/>
                  </a:lnTo>
                  <a:lnTo>
                    <a:pt x="52" y="223"/>
                  </a:lnTo>
                  <a:lnTo>
                    <a:pt x="56" y="226"/>
                  </a:lnTo>
                  <a:lnTo>
                    <a:pt x="60" y="229"/>
                  </a:lnTo>
                  <a:lnTo>
                    <a:pt x="64" y="232"/>
                  </a:lnTo>
                  <a:lnTo>
                    <a:pt x="67" y="235"/>
                  </a:lnTo>
                  <a:lnTo>
                    <a:pt x="71" y="236"/>
                  </a:lnTo>
                  <a:lnTo>
                    <a:pt x="74" y="238"/>
                  </a:lnTo>
                  <a:lnTo>
                    <a:pt x="77" y="241"/>
                  </a:lnTo>
                  <a:lnTo>
                    <a:pt x="81" y="242"/>
                  </a:lnTo>
                  <a:lnTo>
                    <a:pt x="85" y="245"/>
                  </a:lnTo>
                  <a:lnTo>
                    <a:pt x="88" y="247"/>
                  </a:lnTo>
                  <a:lnTo>
                    <a:pt x="92" y="248"/>
                  </a:lnTo>
                  <a:lnTo>
                    <a:pt x="95" y="249"/>
                  </a:lnTo>
                  <a:lnTo>
                    <a:pt x="98" y="252"/>
                  </a:lnTo>
                  <a:lnTo>
                    <a:pt x="102" y="253"/>
                  </a:lnTo>
                  <a:lnTo>
                    <a:pt x="106" y="254"/>
                  </a:lnTo>
                  <a:lnTo>
                    <a:pt x="110" y="255"/>
                  </a:lnTo>
                  <a:lnTo>
                    <a:pt x="115" y="258"/>
                  </a:lnTo>
                  <a:lnTo>
                    <a:pt x="118" y="259"/>
                  </a:lnTo>
                  <a:lnTo>
                    <a:pt x="122" y="260"/>
                  </a:lnTo>
                  <a:lnTo>
                    <a:pt x="126" y="261"/>
                  </a:lnTo>
                  <a:lnTo>
                    <a:pt x="130" y="263"/>
                  </a:lnTo>
                  <a:lnTo>
                    <a:pt x="133" y="263"/>
                  </a:lnTo>
                  <a:lnTo>
                    <a:pt x="137" y="264"/>
                  </a:lnTo>
                  <a:lnTo>
                    <a:pt x="142" y="265"/>
                  </a:lnTo>
                  <a:lnTo>
                    <a:pt x="146" y="266"/>
                  </a:lnTo>
                  <a:lnTo>
                    <a:pt x="150" y="266"/>
                  </a:lnTo>
                  <a:lnTo>
                    <a:pt x="153" y="267"/>
                  </a:lnTo>
                  <a:lnTo>
                    <a:pt x="157" y="267"/>
                  </a:lnTo>
                  <a:lnTo>
                    <a:pt x="162" y="269"/>
                  </a:lnTo>
                  <a:lnTo>
                    <a:pt x="166" y="269"/>
                  </a:lnTo>
                  <a:lnTo>
                    <a:pt x="169" y="269"/>
                  </a:lnTo>
                  <a:lnTo>
                    <a:pt x="173" y="270"/>
                  </a:lnTo>
                  <a:lnTo>
                    <a:pt x="178" y="270"/>
                  </a:lnTo>
                  <a:lnTo>
                    <a:pt x="182" y="270"/>
                  </a:lnTo>
                  <a:lnTo>
                    <a:pt x="186" y="27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58" name="Freeform 194"/>
            <p:cNvSpPr>
              <a:spLocks/>
            </p:cNvSpPr>
            <p:nvPr/>
          </p:nvSpPr>
          <p:spPr bwMode="auto">
            <a:xfrm>
              <a:off x="2772" y="2975"/>
              <a:ext cx="117" cy="24"/>
            </a:xfrm>
            <a:custGeom>
              <a:avLst/>
              <a:gdLst/>
              <a:ahLst/>
              <a:cxnLst>
                <a:cxn ang="0">
                  <a:pos x="115" y="0"/>
                </a:cxn>
                <a:cxn ang="0">
                  <a:pos x="110" y="2"/>
                </a:cxn>
                <a:cxn ang="0">
                  <a:pos x="103" y="5"/>
                </a:cxn>
                <a:cxn ang="0">
                  <a:pos x="97" y="7"/>
                </a:cxn>
                <a:cxn ang="0">
                  <a:pos x="91" y="10"/>
                </a:cxn>
                <a:cxn ang="0">
                  <a:pos x="83" y="12"/>
                </a:cxn>
                <a:cxn ang="0">
                  <a:pos x="77" y="13"/>
                </a:cxn>
                <a:cxn ang="0">
                  <a:pos x="70" y="15"/>
                </a:cxn>
                <a:cxn ang="0">
                  <a:pos x="62" y="17"/>
                </a:cxn>
                <a:cxn ang="0">
                  <a:pos x="56" y="18"/>
                </a:cxn>
                <a:cxn ang="0">
                  <a:pos x="47" y="19"/>
                </a:cxn>
                <a:cxn ang="0">
                  <a:pos x="40" y="20"/>
                </a:cxn>
                <a:cxn ang="0">
                  <a:pos x="32" y="21"/>
                </a:cxn>
                <a:cxn ang="0">
                  <a:pos x="25" y="23"/>
                </a:cxn>
                <a:cxn ang="0">
                  <a:pos x="16" y="23"/>
                </a:cxn>
                <a:cxn ang="0">
                  <a:pos x="9" y="23"/>
                </a:cxn>
                <a:cxn ang="0">
                  <a:pos x="0" y="23"/>
                </a:cxn>
                <a:cxn ang="0">
                  <a:pos x="4" y="24"/>
                </a:cxn>
                <a:cxn ang="0">
                  <a:pos x="12" y="24"/>
                </a:cxn>
                <a:cxn ang="0">
                  <a:pos x="20" y="23"/>
                </a:cxn>
                <a:cxn ang="0">
                  <a:pos x="29" y="23"/>
                </a:cxn>
                <a:cxn ang="0">
                  <a:pos x="36" y="21"/>
                </a:cxn>
                <a:cxn ang="0">
                  <a:pos x="44" y="20"/>
                </a:cxn>
                <a:cxn ang="0">
                  <a:pos x="52" y="20"/>
                </a:cxn>
                <a:cxn ang="0">
                  <a:pos x="60" y="18"/>
                </a:cxn>
                <a:cxn ang="0">
                  <a:pos x="67" y="17"/>
                </a:cxn>
                <a:cxn ang="0">
                  <a:pos x="73" y="15"/>
                </a:cxn>
                <a:cxn ang="0">
                  <a:pos x="81" y="13"/>
                </a:cxn>
                <a:cxn ang="0">
                  <a:pos x="87" y="12"/>
                </a:cxn>
                <a:cxn ang="0">
                  <a:pos x="95" y="10"/>
                </a:cxn>
                <a:cxn ang="0">
                  <a:pos x="101" y="7"/>
                </a:cxn>
                <a:cxn ang="0">
                  <a:pos x="107" y="5"/>
                </a:cxn>
                <a:cxn ang="0">
                  <a:pos x="112" y="2"/>
                </a:cxn>
                <a:cxn ang="0">
                  <a:pos x="116" y="0"/>
                </a:cxn>
              </a:cxnLst>
              <a:rect l="0" t="0" r="r" b="b"/>
              <a:pathLst>
                <a:path w="117" h="25">
                  <a:moveTo>
                    <a:pt x="115" y="0"/>
                  </a:moveTo>
                  <a:lnTo>
                    <a:pt x="115" y="0"/>
                  </a:lnTo>
                  <a:lnTo>
                    <a:pt x="112" y="1"/>
                  </a:lnTo>
                  <a:lnTo>
                    <a:pt x="110" y="2"/>
                  </a:lnTo>
                  <a:lnTo>
                    <a:pt x="106" y="4"/>
                  </a:lnTo>
                  <a:lnTo>
                    <a:pt x="103" y="5"/>
                  </a:lnTo>
                  <a:lnTo>
                    <a:pt x="100" y="6"/>
                  </a:lnTo>
                  <a:lnTo>
                    <a:pt x="97" y="7"/>
                  </a:lnTo>
                  <a:lnTo>
                    <a:pt x="93" y="8"/>
                  </a:lnTo>
                  <a:lnTo>
                    <a:pt x="91" y="10"/>
                  </a:lnTo>
                  <a:lnTo>
                    <a:pt x="87" y="11"/>
                  </a:lnTo>
                  <a:lnTo>
                    <a:pt x="83" y="12"/>
                  </a:lnTo>
                  <a:lnTo>
                    <a:pt x="81" y="13"/>
                  </a:lnTo>
                  <a:lnTo>
                    <a:pt x="77" y="13"/>
                  </a:lnTo>
                  <a:lnTo>
                    <a:pt x="73" y="14"/>
                  </a:lnTo>
                  <a:lnTo>
                    <a:pt x="70" y="15"/>
                  </a:lnTo>
                  <a:lnTo>
                    <a:pt x="66" y="17"/>
                  </a:lnTo>
                  <a:lnTo>
                    <a:pt x="62" y="17"/>
                  </a:lnTo>
                  <a:lnTo>
                    <a:pt x="58" y="18"/>
                  </a:lnTo>
                  <a:lnTo>
                    <a:pt x="56" y="18"/>
                  </a:lnTo>
                  <a:lnTo>
                    <a:pt x="52" y="19"/>
                  </a:lnTo>
                  <a:lnTo>
                    <a:pt x="47" y="19"/>
                  </a:lnTo>
                  <a:lnTo>
                    <a:pt x="44" y="20"/>
                  </a:lnTo>
                  <a:lnTo>
                    <a:pt x="40" y="20"/>
                  </a:lnTo>
                  <a:lnTo>
                    <a:pt x="36" y="21"/>
                  </a:lnTo>
                  <a:lnTo>
                    <a:pt x="32" y="21"/>
                  </a:lnTo>
                  <a:lnTo>
                    <a:pt x="29" y="21"/>
                  </a:lnTo>
                  <a:lnTo>
                    <a:pt x="25" y="23"/>
                  </a:lnTo>
                  <a:lnTo>
                    <a:pt x="20" y="23"/>
                  </a:lnTo>
                  <a:lnTo>
                    <a:pt x="16" y="23"/>
                  </a:lnTo>
                  <a:lnTo>
                    <a:pt x="12" y="23"/>
                  </a:lnTo>
                  <a:lnTo>
                    <a:pt x="9" y="23"/>
                  </a:lnTo>
                  <a:lnTo>
                    <a:pt x="4" y="23"/>
                  </a:lnTo>
                  <a:lnTo>
                    <a:pt x="0" y="23"/>
                  </a:lnTo>
                  <a:lnTo>
                    <a:pt x="0" y="24"/>
                  </a:lnTo>
                  <a:lnTo>
                    <a:pt x="4" y="24"/>
                  </a:lnTo>
                  <a:lnTo>
                    <a:pt x="9" y="24"/>
                  </a:lnTo>
                  <a:lnTo>
                    <a:pt x="12" y="24"/>
                  </a:lnTo>
                  <a:lnTo>
                    <a:pt x="16" y="24"/>
                  </a:lnTo>
                  <a:lnTo>
                    <a:pt x="20" y="23"/>
                  </a:lnTo>
                  <a:lnTo>
                    <a:pt x="25" y="23"/>
                  </a:lnTo>
                  <a:lnTo>
                    <a:pt x="29" y="23"/>
                  </a:lnTo>
                  <a:lnTo>
                    <a:pt x="32" y="23"/>
                  </a:lnTo>
                  <a:lnTo>
                    <a:pt x="36" y="21"/>
                  </a:lnTo>
                  <a:lnTo>
                    <a:pt x="40" y="21"/>
                  </a:lnTo>
                  <a:lnTo>
                    <a:pt x="44" y="20"/>
                  </a:lnTo>
                  <a:lnTo>
                    <a:pt x="49" y="20"/>
                  </a:lnTo>
                  <a:lnTo>
                    <a:pt x="52" y="20"/>
                  </a:lnTo>
                  <a:lnTo>
                    <a:pt x="56" y="19"/>
                  </a:lnTo>
                  <a:lnTo>
                    <a:pt x="60" y="18"/>
                  </a:lnTo>
                  <a:lnTo>
                    <a:pt x="63" y="18"/>
                  </a:lnTo>
                  <a:lnTo>
                    <a:pt x="67" y="17"/>
                  </a:lnTo>
                  <a:lnTo>
                    <a:pt x="70" y="17"/>
                  </a:lnTo>
                  <a:lnTo>
                    <a:pt x="73" y="15"/>
                  </a:lnTo>
                  <a:lnTo>
                    <a:pt x="77" y="14"/>
                  </a:lnTo>
                  <a:lnTo>
                    <a:pt x="81" y="13"/>
                  </a:lnTo>
                  <a:lnTo>
                    <a:pt x="85" y="13"/>
                  </a:lnTo>
                  <a:lnTo>
                    <a:pt x="87" y="12"/>
                  </a:lnTo>
                  <a:lnTo>
                    <a:pt x="91" y="11"/>
                  </a:lnTo>
                  <a:lnTo>
                    <a:pt x="95" y="10"/>
                  </a:lnTo>
                  <a:lnTo>
                    <a:pt x="97" y="8"/>
                  </a:lnTo>
                  <a:lnTo>
                    <a:pt x="101" y="7"/>
                  </a:lnTo>
                  <a:lnTo>
                    <a:pt x="103" y="6"/>
                  </a:lnTo>
                  <a:lnTo>
                    <a:pt x="107" y="5"/>
                  </a:lnTo>
                  <a:lnTo>
                    <a:pt x="110" y="4"/>
                  </a:lnTo>
                  <a:lnTo>
                    <a:pt x="112" y="2"/>
                  </a:lnTo>
                  <a:lnTo>
                    <a:pt x="116" y="1"/>
                  </a:lnTo>
                  <a:lnTo>
                    <a:pt x="116" y="0"/>
                  </a:lnTo>
                  <a:lnTo>
                    <a:pt x="11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59" name="Freeform 195"/>
            <p:cNvSpPr>
              <a:spLocks/>
            </p:cNvSpPr>
            <p:nvPr/>
          </p:nvSpPr>
          <p:spPr bwMode="auto">
            <a:xfrm>
              <a:off x="2888" y="2888"/>
              <a:ext cx="77" cy="88"/>
            </a:xfrm>
            <a:custGeom>
              <a:avLst/>
              <a:gdLst/>
              <a:ahLst/>
              <a:cxnLst>
                <a:cxn ang="0">
                  <a:pos x="73" y="4"/>
                </a:cxn>
                <a:cxn ang="0">
                  <a:pos x="71" y="11"/>
                </a:cxn>
                <a:cxn ang="0">
                  <a:pos x="68" y="17"/>
                </a:cxn>
                <a:cxn ang="0">
                  <a:pos x="65" y="24"/>
                </a:cxn>
                <a:cxn ang="0">
                  <a:pos x="62" y="30"/>
                </a:cxn>
                <a:cxn ang="0">
                  <a:pos x="58" y="36"/>
                </a:cxn>
                <a:cxn ang="0">
                  <a:pos x="53" y="42"/>
                </a:cxn>
                <a:cxn ang="0">
                  <a:pos x="48" y="48"/>
                </a:cxn>
                <a:cxn ang="0">
                  <a:pos x="45" y="53"/>
                </a:cxn>
                <a:cxn ang="0">
                  <a:pos x="40" y="59"/>
                </a:cxn>
                <a:cxn ang="0">
                  <a:pos x="34" y="64"/>
                </a:cxn>
                <a:cxn ang="0">
                  <a:pos x="29" y="69"/>
                </a:cxn>
                <a:cxn ang="0">
                  <a:pos x="22" y="72"/>
                </a:cxn>
                <a:cxn ang="0">
                  <a:pos x="16" y="77"/>
                </a:cxn>
                <a:cxn ang="0">
                  <a:pos x="10" y="81"/>
                </a:cxn>
                <a:cxn ang="0">
                  <a:pos x="4" y="84"/>
                </a:cxn>
                <a:cxn ang="0">
                  <a:pos x="0" y="87"/>
                </a:cxn>
                <a:cxn ang="0">
                  <a:pos x="7" y="83"/>
                </a:cxn>
                <a:cxn ang="0">
                  <a:pos x="14" y="80"/>
                </a:cxn>
                <a:cxn ang="0">
                  <a:pos x="20" y="75"/>
                </a:cxn>
                <a:cxn ang="0">
                  <a:pos x="26" y="71"/>
                </a:cxn>
                <a:cxn ang="0">
                  <a:pos x="32" y="66"/>
                </a:cxn>
                <a:cxn ang="0">
                  <a:pos x="37" y="61"/>
                </a:cxn>
                <a:cxn ang="0">
                  <a:pos x="42" y="57"/>
                </a:cxn>
                <a:cxn ang="0">
                  <a:pos x="47" y="51"/>
                </a:cxn>
                <a:cxn ang="0">
                  <a:pos x="52" y="46"/>
                </a:cxn>
                <a:cxn ang="0">
                  <a:pos x="56" y="40"/>
                </a:cxn>
                <a:cxn ang="0">
                  <a:pos x="61" y="34"/>
                </a:cxn>
                <a:cxn ang="0">
                  <a:pos x="65" y="28"/>
                </a:cxn>
                <a:cxn ang="0">
                  <a:pos x="67" y="20"/>
                </a:cxn>
                <a:cxn ang="0">
                  <a:pos x="71" y="14"/>
                </a:cxn>
                <a:cxn ang="0">
                  <a:pos x="73" y="7"/>
                </a:cxn>
                <a:cxn ang="0">
                  <a:pos x="76" y="0"/>
                </a:cxn>
              </a:cxnLst>
              <a:rect l="0" t="0" r="r" b="b"/>
              <a:pathLst>
                <a:path w="77" h="88">
                  <a:moveTo>
                    <a:pt x="75" y="0"/>
                  </a:moveTo>
                  <a:lnTo>
                    <a:pt x="73" y="4"/>
                  </a:lnTo>
                  <a:lnTo>
                    <a:pt x="72" y="7"/>
                  </a:lnTo>
                  <a:lnTo>
                    <a:pt x="71" y="11"/>
                  </a:lnTo>
                  <a:lnTo>
                    <a:pt x="70" y="14"/>
                  </a:lnTo>
                  <a:lnTo>
                    <a:pt x="68" y="17"/>
                  </a:lnTo>
                  <a:lnTo>
                    <a:pt x="67" y="20"/>
                  </a:lnTo>
                  <a:lnTo>
                    <a:pt x="65" y="24"/>
                  </a:lnTo>
                  <a:lnTo>
                    <a:pt x="63" y="27"/>
                  </a:lnTo>
                  <a:lnTo>
                    <a:pt x="62" y="30"/>
                  </a:lnTo>
                  <a:lnTo>
                    <a:pt x="60" y="34"/>
                  </a:lnTo>
                  <a:lnTo>
                    <a:pt x="58" y="36"/>
                  </a:lnTo>
                  <a:lnTo>
                    <a:pt x="56" y="40"/>
                  </a:lnTo>
                  <a:lnTo>
                    <a:pt x="53" y="42"/>
                  </a:lnTo>
                  <a:lnTo>
                    <a:pt x="51" y="45"/>
                  </a:lnTo>
                  <a:lnTo>
                    <a:pt x="48" y="48"/>
                  </a:lnTo>
                  <a:lnTo>
                    <a:pt x="46" y="51"/>
                  </a:lnTo>
                  <a:lnTo>
                    <a:pt x="45" y="53"/>
                  </a:lnTo>
                  <a:lnTo>
                    <a:pt x="42" y="55"/>
                  </a:lnTo>
                  <a:lnTo>
                    <a:pt x="40" y="59"/>
                  </a:lnTo>
                  <a:lnTo>
                    <a:pt x="36" y="61"/>
                  </a:lnTo>
                  <a:lnTo>
                    <a:pt x="34" y="64"/>
                  </a:lnTo>
                  <a:lnTo>
                    <a:pt x="31" y="66"/>
                  </a:lnTo>
                  <a:lnTo>
                    <a:pt x="29" y="69"/>
                  </a:lnTo>
                  <a:lnTo>
                    <a:pt x="25" y="70"/>
                  </a:lnTo>
                  <a:lnTo>
                    <a:pt x="22" y="72"/>
                  </a:lnTo>
                  <a:lnTo>
                    <a:pt x="20" y="75"/>
                  </a:lnTo>
                  <a:lnTo>
                    <a:pt x="16" y="77"/>
                  </a:lnTo>
                  <a:lnTo>
                    <a:pt x="12" y="78"/>
                  </a:lnTo>
                  <a:lnTo>
                    <a:pt x="10" y="81"/>
                  </a:lnTo>
                  <a:lnTo>
                    <a:pt x="6" y="82"/>
                  </a:lnTo>
                  <a:lnTo>
                    <a:pt x="4" y="84"/>
                  </a:lnTo>
                  <a:lnTo>
                    <a:pt x="0" y="86"/>
                  </a:lnTo>
                  <a:lnTo>
                    <a:pt x="0" y="87"/>
                  </a:lnTo>
                  <a:lnTo>
                    <a:pt x="4" y="84"/>
                  </a:lnTo>
                  <a:lnTo>
                    <a:pt x="7" y="83"/>
                  </a:lnTo>
                  <a:lnTo>
                    <a:pt x="10" y="81"/>
                  </a:lnTo>
                  <a:lnTo>
                    <a:pt x="14" y="80"/>
                  </a:lnTo>
                  <a:lnTo>
                    <a:pt x="16" y="77"/>
                  </a:lnTo>
                  <a:lnTo>
                    <a:pt x="20" y="75"/>
                  </a:lnTo>
                  <a:lnTo>
                    <a:pt x="24" y="74"/>
                  </a:lnTo>
                  <a:lnTo>
                    <a:pt x="26" y="71"/>
                  </a:lnTo>
                  <a:lnTo>
                    <a:pt x="29" y="69"/>
                  </a:lnTo>
                  <a:lnTo>
                    <a:pt x="32" y="66"/>
                  </a:lnTo>
                  <a:lnTo>
                    <a:pt x="35" y="64"/>
                  </a:lnTo>
                  <a:lnTo>
                    <a:pt x="37" y="61"/>
                  </a:lnTo>
                  <a:lnTo>
                    <a:pt x="40" y="59"/>
                  </a:lnTo>
                  <a:lnTo>
                    <a:pt x="42" y="57"/>
                  </a:lnTo>
                  <a:lnTo>
                    <a:pt x="45" y="54"/>
                  </a:lnTo>
                  <a:lnTo>
                    <a:pt x="47" y="51"/>
                  </a:lnTo>
                  <a:lnTo>
                    <a:pt x="50" y="48"/>
                  </a:lnTo>
                  <a:lnTo>
                    <a:pt x="52" y="46"/>
                  </a:lnTo>
                  <a:lnTo>
                    <a:pt x="55" y="42"/>
                  </a:lnTo>
                  <a:lnTo>
                    <a:pt x="56" y="40"/>
                  </a:lnTo>
                  <a:lnTo>
                    <a:pt x="58" y="36"/>
                  </a:lnTo>
                  <a:lnTo>
                    <a:pt x="61" y="34"/>
                  </a:lnTo>
                  <a:lnTo>
                    <a:pt x="62" y="30"/>
                  </a:lnTo>
                  <a:lnTo>
                    <a:pt x="65" y="28"/>
                  </a:lnTo>
                  <a:lnTo>
                    <a:pt x="66" y="24"/>
                  </a:lnTo>
                  <a:lnTo>
                    <a:pt x="67" y="20"/>
                  </a:lnTo>
                  <a:lnTo>
                    <a:pt x="70" y="18"/>
                  </a:lnTo>
                  <a:lnTo>
                    <a:pt x="71" y="14"/>
                  </a:lnTo>
                  <a:lnTo>
                    <a:pt x="72" y="11"/>
                  </a:lnTo>
                  <a:lnTo>
                    <a:pt x="73" y="7"/>
                  </a:lnTo>
                  <a:lnTo>
                    <a:pt x="75" y="4"/>
                  </a:lnTo>
                  <a:lnTo>
                    <a:pt x="76" y="0"/>
                  </a:lnTo>
                  <a:lnTo>
                    <a:pt x="7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0" name="Freeform 196"/>
            <p:cNvSpPr>
              <a:spLocks/>
            </p:cNvSpPr>
            <p:nvPr/>
          </p:nvSpPr>
          <p:spPr bwMode="auto">
            <a:xfrm>
              <a:off x="2962" y="2881"/>
              <a:ext cx="4" cy="10"/>
            </a:xfrm>
            <a:custGeom>
              <a:avLst/>
              <a:gdLst/>
              <a:ahLst/>
              <a:cxnLst>
                <a:cxn ang="0">
                  <a:pos x="1" y="1"/>
                </a:cxn>
                <a:cxn ang="0">
                  <a:pos x="1" y="0"/>
                </a:cxn>
                <a:cxn ang="0">
                  <a:pos x="1" y="1"/>
                </a:cxn>
                <a:cxn ang="0">
                  <a:pos x="1" y="2"/>
                </a:cxn>
                <a:cxn ang="0">
                  <a:pos x="1" y="4"/>
                </a:cxn>
                <a:cxn ang="0">
                  <a:pos x="1" y="5"/>
                </a:cxn>
                <a:cxn ang="0">
                  <a:pos x="0" y="6"/>
                </a:cxn>
                <a:cxn ang="0">
                  <a:pos x="0" y="7"/>
                </a:cxn>
                <a:cxn ang="0">
                  <a:pos x="0" y="9"/>
                </a:cxn>
                <a:cxn ang="0">
                  <a:pos x="1" y="9"/>
                </a:cxn>
                <a:cxn ang="0">
                  <a:pos x="1" y="7"/>
                </a:cxn>
                <a:cxn ang="0">
                  <a:pos x="1" y="6"/>
                </a:cxn>
                <a:cxn ang="0">
                  <a:pos x="3" y="6"/>
                </a:cxn>
                <a:cxn ang="0">
                  <a:pos x="3" y="5"/>
                </a:cxn>
                <a:cxn ang="0">
                  <a:pos x="3" y="4"/>
                </a:cxn>
                <a:cxn ang="0">
                  <a:pos x="3" y="2"/>
                </a:cxn>
                <a:cxn ang="0">
                  <a:pos x="3" y="1"/>
                </a:cxn>
                <a:cxn ang="0">
                  <a:pos x="3" y="0"/>
                </a:cxn>
                <a:cxn ang="0">
                  <a:pos x="1" y="0"/>
                </a:cxn>
                <a:cxn ang="0">
                  <a:pos x="1" y="1"/>
                </a:cxn>
              </a:cxnLst>
              <a:rect l="0" t="0" r="r" b="b"/>
              <a:pathLst>
                <a:path w="4" h="10">
                  <a:moveTo>
                    <a:pt x="1" y="1"/>
                  </a:moveTo>
                  <a:lnTo>
                    <a:pt x="1" y="0"/>
                  </a:lnTo>
                  <a:lnTo>
                    <a:pt x="1" y="1"/>
                  </a:lnTo>
                  <a:lnTo>
                    <a:pt x="1" y="2"/>
                  </a:lnTo>
                  <a:lnTo>
                    <a:pt x="1" y="4"/>
                  </a:lnTo>
                  <a:lnTo>
                    <a:pt x="1" y="5"/>
                  </a:lnTo>
                  <a:lnTo>
                    <a:pt x="0" y="6"/>
                  </a:lnTo>
                  <a:lnTo>
                    <a:pt x="0" y="7"/>
                  </a:lnTo>
                  <a:lnTo>
                    <a:pt x="0" y="9"/>
                  </a:lnTo>
                  <a:lnTo>
                    <a:pt x="1" y="9"/>
                  </a:lnTo>
                  <a:lnTo>
                    <a:pt x="1" y="7"/>
                  </a:lnTo>
                  <a:lnTo>
                    <a:pt x="1" y="6"/>
                  </a:lnTo>
                  <a:lnTo>
                    <a:pt x="3" y="6"/>
                  </a:lnTo>
                  <a:lnTo>
                    <a:pt x="3" y="5"/>
                  </a:lnTo>
                  <a:lnTo>
                    <a:pt x="3" y="4"/>
                  </a:lnTo>
                  <a:lnTo>
                    <a:pt x="3" y="2"/>
                  </a:lnTo>
                  <a:lnTo>
                    <a:pt x="3" y="1"/>
                  </a:lnTo>
                  <a:lnTo>
                    <a:pt x="3" y="0"/>
                  </a:lnTo>
                  <a:lnTo>
                    <a:pt x="1" y="0"/>
                  </a:lnTo>
                  <a:lnTo>
                    <a:pt x="1"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1" name="Freeform 197"/>
            <p:cNvSpPr>
              <a:spLocks/>
            </p:cNvSpPr>
            <p:nvPr/>
          </p:nvSpPr>
          <p:spPr bwMode="auto">
            <a:xfrm>
              <a:off x="2940" y="2870"/>
              <a:ext cx="25" cy="13"/>
            </a:xfrm>
            <a:custGeom>
              <a:avLst/>
              <a:gdLst/>
              <a:ahLst/>
              <a:cxnLst>
                <a:cxn ang="0">
                  <a:pos x="0" y="0"/>
                </a:cxn>
                <a:cxn ang="0">
                  <a:pos x="0" y="1"/>
                </a:cxn>
                <a:cxn ang="0">
                  <a:pos x="25" y="11"/>
                </a:cxn>
                <a:cxn ang="0">
                  <a:pos x="25" y="10"/>
                </a:cxn>
                <a:cxn ang="0">
                  <a:pos x="1" y="0"/>
                </a:cxn>
                <a:cxn ang="0">
                  <a:pos x="1" y="1"/>
                </a:cxn>
                <a:cxn ang="0">
                  <a:pos x="1" y="0"/>
                </a:cxn>
                <a:cxn ang="0">
                  <a:pos x="0" y="0"/>
                </a:cxn>
                <a:cxn ang="0">
                  <a:pos x="0" y="1"/>
                </a:cxn>
                <a:cxn ang="0">
                  <a:pos x="0" y="0"/>
                </a:cxn>
              </a:cxnLst>
              <a:rect l="0" t="0" r="r" b="b"/>
              <a:pathLst>
                <a:path w="26" h="12">
                  <a:moveTo>
                    <a:pt x="0" y="0"/>
                  </a:moveTo>
                  <a:lnTo>
                    <a:pt x="0" y="1"/>
                  </a:lnTo>
                  <a:lnTo>
                    <a:pt x="25" y="11"/>
                  </a:lnTo>
                  <a:lnTo>
                    <a:pt x="25" y="10"/>
                  </a:lnTo>
                  <a:lnTo>
                    <a:pt x="1" y="0"/>
                  </a:lnTo>
                  <a:lnTo>
                    <a:pt x="1" y="1"/>
                  </a:lnTo>
                  <a:lnTo>
                    <a:pt x="1" y="0"/>
                  </a:ln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2" name="Freeform 198"/>
            <p:cNvSpPr>
              <a:spLocks/>
            </p:cNvSpPr>
            <p:nvPr/>
          </p:nvSpPr>
          <p:spPr bwMode="auto">
            <a:xfrm>
              <a:off x="2940" y="2848"/>
              <a:ext cx="12" cy="25"/>
            </a:xfrm>
            <a:custGeom>
              <a:avLst/>
              <a:gdLst/>
              <a:ahLst/>
              <a:cxnLst>
                <a:cxn ang="0">
                  <a:pos x="11" y="0"/>
                </a:cxn>
                <a:cxn ang="0">
                  <a:pos x="11" y="1"/>
                </a:cxn>
                <a:cxn ang="0">
                  <a:pos x="11" y="2"/>
                </a:cxn>
                <a:cxn ang="0">
                  <a:pos x="11" y="4"/>
                </a:cxn>
                <a:cxn ang="0">
                  <a:pos x="11" y="5"/>
                </a:cxn>
                <a:cxn ang="0">
                  <a:pos x="9" y="5"/>
                </a:cxn>
                <a:cxn ang="0">
                  <a:pos x="9" y="6"/>
                </a:cxn>
                <a:cxn ang="0">
                  <a:pos x="9" y="7"/>
                </a:cxn>
                <a:cxn ang="0">
                  <a:pos x="9" y="9"/>
                </a:cxn>
                <a:cxn ang="0">
                  <a:pos x="8" y="10"/>
                </a:cxn>
                <a:cxn ang="0">
                  <a:pos x="8" y="11"/>
                </a:cxn>
                <a:cxn ang="0">
                  <a:pos x="7" y="11"/>
                </a:cxn>
                <a:cxn ang="0">
                  <a:pos x="7" y="12"/>
                </a:cxn>
                <a:cxn ang="0">
                  <a:pos x="7" y="14"/>
                </a:cxn>
                <a:cxn ang="0">
                  <a:pos x="6" y="14"/>
                </a:cxn>
                <a:cxn ang="0">
                  <a:pos x="6" y="15"/>
                </a:cxn>
                <a:cxn ang="0">
                  <a:pos x="6" y="16"/>
                </a:cxn>
                <a:cxn ang="0">
                  <a:pos x="5" y="16"/>
                </a:cxn>
                <a:cxn ang="0">
                  <a:pos x="5" y="17"/>
                </a:cxn>
                <a:cxn ang="0">
                  <a:pos x="4" y="19"/>
                </a:cxn>
                <a:cxn ang="0">
                  <a:pos x="4" y="20"/>
                </a:cxn>
                <a:cxn ang="0">
                  <a:pos x="2" y="20"/>
                </a:cxn>
                <a:cxn ang="0">
                  <a:pos x="2" y="21"/>
                </a:cxn>
                <a:cxn ang="0">
                  <a:pos x="1" y="22"/>
                </a:cxn>
                <a:cxn ang="0">
                  <a:pos x="1" y="24"/>
                </a:cxn>
                <a:cxn ang="0">
                  <a:pos x="0" y="25"/>
                </a:cxn>
                <a:cxn ang="0">
                  <a:pos x="1" y="25"/>
                </a:cxn>
                <a:cxn ang="0">
                  <a:pos x="1" y="24"/>
                </a:cxn>
                <a:cxn ang="0">
                  <a:pos x="2" y="24"/>
                </a:cxn>
                <a:cxn ang="0">
                  <a:pos x="2" y="22"/>
                </a:cxn>
                <a:cxn ang="0">
                  <a:pos x="4" y="21"/>
                </a:cxn>
                <a:cxn ang="0">
                  <a:pos x="4" y="20"/>
                </a:cxn>
                <a:cxn ang="0">
                  <a:pos x="5" y="20"/>
                </a:cxn>
                <a:cxn ang="0">
                  <a:pos x="5" y="19"/>
                </a:cxn>
                <a:cxn ang="0">
                  <a:pos x="6" y="17"/>
                </a:cxn>
                <a:cxn ang="0">
                  <a:pos x="6" y="16"/>
                </a:cxn>
                <a:cxn ang="0">
                  <a:pos x="7" y="15"/>
                </a:cxn>
                <a:cxn ang="0">
                  <a:pos x="7" y="14"/>
                </a:cxn>
                <a:cxn ang="0">
                  <a:pos x="8" y="12"/>
                </a:cxn>
                <a:cxn ang="0">
                  <a:pos x="8" y="11"/>
                </a:cxn>
                <a:cxn ang="0">
                  <a:pos x="9" y="11"/>
                </a:cxn>
                <a:cxn ang="0">
                  <a:pos x="9" y="10"/>
                </a:cxn>
                <a:cxn ang="0">
                  <a:pos x="9" y="9"/>
                </a:cxn>
                <a:cxn ang="0">
                  <a:pos x="11" y="7"/>
                </a:cxn>
                <a:cxn ang="0">
                  <a:pos x="11" y="6"/>
                </a:cxn>
                <a:cxn ang="0">
                  <a:pos x="11" y="5"/>
                </a:cxn>
                <a:cxn ang="0">
                  <a:pos x="11" y="4"/>
                </a:cxn>
                <a:cxn ang="0">
                  <a:pos x="12" y="4"/>
                </a:cxn>
                <a:cxn ang="0">
                  <a:pos x="12" y="2"/>
                </a:cxn>
                <a:cxn ang="0">
                  <a:pos x="12" y="1"/>
                </a:cxn>
                <a:cxn ang="0">
                  <a:pos x="12" y="0"/>
                </a:cxn>
                <a:cxn ang="0">
                  <a:pos x="11" y="0"/>
                </a:cxn>
              </a:cxnLst>
              <a:rect l="0" t="0" r="r" b="b"/>
              <a:pathLst>
                <a:path w="13" h="26">
                  <a:moveTo>
                    <a:pt x="11" y="0"/>
                  </a:moveTo>
                  <a:lnTo>
                    <a:pt x="11" y="1"/>
                  </a:lnTo>
                  <a:lnTo>
                    <a:pt x="11" y="2"/>
                  </a:lnTo>
                  <a:lnTo>
                    <a:pt x="11" y="4"/>
                  </a:lnTo>
                  <a:lnTo>
                    <a:pt x="11" y="5"/>
                  </a:lnTo>
                  <a:lnTo>
                    <a:pt x="9" y="5"/>
                  </a:lnTo>
                  <a:lnTo>
                    <a:pt x="9" y="6"/>
                  </a:lnTo>
                  <a:lnTo>
                    <a:pt x="9" y="7"/>
                  </a:lnTo>
                  <a:lnTo>
                    <a:pt x="9" y="9"/>
                  </a:lnTo>
                  <a:lnTo>
                    <a:pt x="8" y="10"/>
                  </a:lnTo>
                  <a:lnTo>
                    <a:pt x="8" y="11"/>
                  </a:lnTo>
                  <a:lnTo>
                    <a:pt x="7" y="11"/>
                  </a:lnTo>
                  <a:lnTo>
                    <a:pt x="7" y="12"/>
                  </a:lnTo>
                  <a:lnTo>
                    <a:pt x="7" y="14"/>
                  </a:lnTo>
                  <a:lnTo>
                    <a:pt x="6" y="14"/>
                  </a:lnTo>
                  <a:lnTo>
                    <a:pt x="6" y="15"/>
                  </a:lnTo>
                  <a:lnTo>
                    <a:pt x="6" y="16"/>
                  </a:lnTo>
                  <a:lnTo>
                    <a:pt x="5" y="16"/>
                  </a:lnTo>
                  <a:lnTo>
                    <a:pt x="5" y="17"/>
                  </a:lnTo>
                  <a:lnTo>
                    <a:pt x="4" y="19"/>
                  </a:lnTo>
                  <a:lnTo>
                    <a:pt x="4" y="20"/>
                  </a:lnTo>
                  <a:lnTo>
                    <a:pt x="2" y="20"/>
                  </a:lnTo>
                  <a:lnTo>
                    <a:pt x="2" y="21"/>
                  </a:lnTo>
                  <a:lnTo>
                    <a:pt x="1" y="22"/>
                  </a:lnTo>
                  <a:lnTo>
                    <a:pt x="1" y="24"/>
                  </a:lnTo>
                  <a:lnTo>
                    <a:pt x="0" y="25"/>
                  </a:lnTo>
                  <a:lnTo>
                    <a:pt x="1" y="25"/>
                  </a:lnTo>
                  <a:lnTo>
                    <a:pt x="1" y="24"/>
                  </a:lnTo>
                  <a:lnTo>
                    <a:pt x="2" y="24"/>
                  </a:lnTo>
                  <a:lnTo>
                    <a:pt x="2" y="22"/>
                  </a:lnTo>
                  <a:lnTo>
                    <a:pt x="4" y="21"/>
                  </a:lnTo>
                  <a:lnTo>
                    <a:pt x="4" y="20"/>
                  </a:lnTo>
                  <a:lnTo>
                    <a:pt x="5" y="20"/>
                  </a:lnTo>
                  <a:lnTo>
                    <a:pt x="5" y="19"/>
                  </a:lnTo>
                  <a:lnTo>
                    <a:pt x="6" y="17"/>
                  </a:lnTo>
                  <a:lnTo>
                    <a:pt x="6" y="16"/>
                  </a:lnTo>
                  <a:lnTo>
                    <a:pt x="7" y="15"/>
                  </a:lnTo>
                  <a:lnTo>
                    <a:pt x="7" y="14"/>
                  </a:lnTo>
                  <a:lnTo>
                    <a:pt x="8" y="12"/>
                  </a:lnTo>
                  <a:lnTo>
                    <a:pt x="8" y="11"/>
                  </a:lnTo>
                  <a:lnTo>
                    <a:pt x="9" y="11"/>
                  </a:lnTo>
                  <a:lnTo>
                    <a:pt x="9" y="10"/>
                  </a:lnTo>
                  <a:lnTo>
                    <a:pt x="9" y="9"/>
                  </a:lnTo>
                  <a:lnTo>
                    <a:pt x="11" y="7"/>
                  </a:lnTo>
                  <a:lnTo>
                    <a:pt x="11" y="6"/>
                  </a:lnTo>
                  <a:lnTo>
                    <a:pt x="11" y="5"/>
                  </a:lnTo>
                  <a:lnTo>
                    <a:pt x="11" y="4"/>
                  </a:lnTo>
                  <a:lnTo>
                    <a:pt x="12" y="4"/>
                  </a:lnTo>
                  <a:lnTo>
                    <a:pt x="12" y="2"/>
                  </a:lnTo>
                  <a:lnTo>
                    <a:pt x="12" y="1"/>
                  </a:lnTo>
                  <a:lnTo>
                    <a:pt x="12" y="0"/>
                  </a:lnTo>
                  <a:lnTo>
                    <a:pt x="1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3" name="Freeform 199"/>
            <p:cNvSpPr>
              <a:spLocks/>
            </p:cNvSpPr>
            <p:nvPr/>
          </p:nvSpPr>
          <p:spPr bwMode="auto">
            <a:xfrm>
              <a:off x="2935" y="2812"/>
              <a:ext cx="17" cy="36"/>
            </a:xfrm>
            <a:custGeom>
              <a:avLst/>
              <a:gdLst/>
              <a:ahLst/>
              <a:cxnLst>
                <a:cxn ang="0">
                  <a:pos x="0" y="1"/>
                </a:cxn>
                <a:cxn ang="0">
                  <a:pos x="1" y="1"/>
                </a:cxn>
                <a:cxn ang="0">
                  <a:pos x="2" y="2"/>
                </a:cxn>
                <a:cxn ang="0">
                  <a:pos x="4" y="2"/>
                </a:cxn>
                <a:cxn ang="0">
                  <a:pos x="4" y="4"/>
                </a:cxn>
                <a:cxn ang="0">
                  <a:pos x="5" y="4"/>
                </a:cxn>
                <a:cxn ang="0">
                  <a:pos x="5" y="5"/>
                </a:cxn>
                <a:cxn ang="0">
                  <a:pos x="6" y="6"/>
                </a:cxn>
                <a:cxn ang="0">
                  <a:pos x="6" y="7"/>
                </a:cxn>
                <a:cxn ang="0">
                  <a:pos x="7" y="8"/>
                </a:cxn>
                <a:cxn ang="0">
                  <a:pos x="7" y="10"/>
                </a:cxn>
                <a:cxn ang="0">
                  <a:pos x="8" y="11"/>
                </a:cxn>
                <a:cxn ang="0">
                  <a:pos x="8" y="12"/>
                </a:cxn>
                <a:cxn ang="0">
                  <a:pos x="10" y="13"/>
                </a:cxn>
                <a:cxn ang="0">
                  <a:pos x="10" y="14"/>
                </a:cxn>
                <a:cxn ang="0">
                  <a:pos x="11" y="16"/>
                </a:cxn>
                <a:cxn ang="0">
                  <a:pos x="11" y="17"/>
                </a:cxn>
                <a:cxn ang="0">
                  <a:pos x="11" y="18"/>
                </a:cxn>
                <a:cxn ang="0">
                  <a:pos x="12" y="19"/>
                </a:cxn>
                <a:cxn ang="0">
                  <a:pos x="12" y="20"/>
                </a:cxn>
                <a:cxn ang="0">
                  <a:pos x="12" y="23"/>
                </a:cxn>
                <a:cxn ang="0">
                  <a:pos x="13" y="24"/>
                </a:cxn>
                <a:cxn ang="0">
                  <a:pos x="13" y="25"/>
                </a:cxn>
                <a:cxn ang="0">
                  <a:pos x="13" y="26"/>
                </a:cxn>
                <a:cxn ang="0">
                  <a:pos x="13" y="29"/>
                </a:cxn>
                <a:cxn ang="0">
                  <a:pos x="15" y="30"/>
                </a:cxn>
                <a:cxn ang="0">
                  <a:pos x="15" y="31"/>
                </a:cxn>
                <a:cxn ang="0">
                  <a:pos x="15" y="32"/>
                </a:cxn>
                <a:cxn ang="0">
                  <a:pos x="15" y="35"/>
                </a:cxn>
                <a:cxn ang="0">
                  <a:pos x="16" y="35"/>
                </a:cxn>
                <a:cxn ang="0">
                  <a:pos x="16" y="32"/>
                </a:cxn>
                <a:cxn ang="0">
                  <a:pos x="16" y="31"/>
                </a:cxn>
                <a:cxn ang="0">
                  <a:pos x="15" y="30"/>
                </a:cxn>
                <a:cxn ang="0">
                  <a:pos x="15" y="29"/>
                </a:cxn>
                <a:cxn ang="0">
                  <a:pos x="15" y="26"/>
                </a:cxn>
                <a:cxn ang="0">
                  <a:pos x="15" y="25"/>
                </a:cxn>
                <a:cxn ang="0">
                  <a:pos x="13" y="24"/>
                </a:cxn>
                <a:cxn ang="0">
                  <a:pos x="13" y="23"/>
                </a:cxn>
                <a:cxn ang="0">
                  <a:pos x="13" y="20"/>
                </a:cxn>
                <a:cxn ang="0">
                  <a:pos x="12" y="19"/>
                </a:cxn>
                <a:cxn ang="0">
                  <a:pos x="12" y="18"/>
                </a:cxn>
                <a:cxn ang="0">
                  <a:pos x="12" y="17"/>
                </a:cxn>
                <a:cxn ang="0">
                  <a:pos x="11" y="16"/>
                </a:cxn>
                <a:cxn ang="0">
                  <a:pos x="11" y="14"/>
                </a:cxn>
                <a:cxn ang="0">
                  <a:pos x="11" y="13"/>
                </a:cxn>
                <a:cxn ang="0">
                  <a:pos x="10" y="12"/>
                </a:cxn>
                <a:cxn ang="0">
                  <a:pos x="10" y="11"/>
                </a:cxn>
                <a:cxn ang="0">
                  <a:pos x="8" y="10"/>
                </a:cxn>
                <a:cxn ang="0">
                  <a:pos x="8" y="8"/>
                </a:cxn>
                <a:cxn ang="0">
                  <a:pos x="7" y="8"/>
                </a:cxn>
                <a:cxn ang="0">
                  <a:pos x="7" y="7"/>
                </a:cxn>
                <a:cxn ang="0">
                  <a:pos x="6" y="6"/>
                </a:cxn>
                <a:cxn ang="0">
                  <a:pos x="6" y="5"/>
                </a:cxn>
                <a:cxn ang="0">
                  <a:pos x="5" y="4"/>
                </a:cxn>
                <a:cxn ang="0">
                  <a:pos x="4" y="2"/>
                </a:cxn>
                <a:cxn ang="0">
                  <a:pos x="2" y="1"/>
                </a:cxn>
                <a:cxn ang="0">
                  <a:pos x="1" y="0"/>
                </a:cxn>
                <a:cxn ang="0">
                  <a:pos x="0" y="0"/>
                </a:cxn>
                <a:cxn ang="0">
                  <a:pos x="0" y="1"/>
                </a:cxn>
              </a:cxnLst>
              <a:rect l="0" t="0" r="r" b="b"/>
              <a:pathLst>
                <a:path w="17" h="36">
                  <a:moveTo>
                    <a:pt x="0" y="1"/>
                  </a:moveTo>
                  <a:lnTo>
                    <a:pt x="1" y="1"/>
                  </a:lnTo>
                  <a:lnTo>
                    <a:pt x="2" y="2"/>
                  </a:lnTo>
                  <a:lnTo>
                    <a:pt x="4" y="2"/>
                  </a:lnTo>
                  <a:lnTo>
                    <a:pt x="4" y="4"/>
                  </a:lnTo>
                  <a:lnTo>
                    <a:pt x="5" y="4"/>
                  </a:lnTo>
                  <a:lnTo>
                    <a:pt x="5" y="5"/>
                  </a:lnTo>
                  <a:lnTo>
                    <a:pt x="6" y="6"/>
                  </a:lnTo>
                  <a:lnTo>
                    <a:pt x="6" y="7"/>
                  </a:lnTo>
                  <a:lnTo>
                    <a:pt x="7" y="8"/>
                  </a:lnTo>
                  <a:lnTo>
                    <a:pt x="7" y="10"/>
                  </a:lnTo>
                  <a:lnTo>
                    <a:pt x="8" y="11"/>
                  </a:lnTo>
                  <a:lnTo>
                    <a:pt x="8" y="12"/>
                  </a:lnTo>
                  <a:lnTo>
                    <a:pt x="10" y="13"/>
                  </a:lnTo>
                  <a:lnTo>
                    <a:pt x="10" y="14"/>
                  </a:lnTo>
                  <a:lnTo>
                    <a:pt x="11" y="16"/>
                  </a:lnTo>
                  <a:lnTo>
                    <a:pt x="11" y="17"/>
                  </a:lnTo>
                  <a:lnTo>
                    <a:pt x="11" y="18"/>
                  </a:lnTo>
                  <a:lnTo>
                    <a:pt x="12" y="19"/>
                  </a:lnTo>
                  <a:lnTo>
                    <a:pt x="12" y="20"/>
                  </a:lnTo>
                  <a:lnTo>
                    <a:pt x="12" y="23"/>
                  </a:lnTo>
                  <a:lnTo>
                    <a:pt x="13" y="24"/>
                  </a:lnTo>
                  <a:lnTo>
                    <a:pt x="13" y="25"/>
                  </a:lnTo>
                  <a:lnTo>
                    <a:pt x="13" y="26"/>
                  </a:lnTo>
                  <a:lnTo>
                    <a:pt x="13" y="29"/>
                  </a:lnTo>
                  <a:lnTo>
                    <a:pt x="15" y="30"/>
                  </a:lnTo>
                  <a:lnTo>
                    <a:pt x="15" y="31"/>
                  </a:lnTo>
                  <a:lnTo>
                    <a:pt x="15" y="32"/>
                  </a:lnTo>
                  <a:lnTo>
                    <a:pt x="15" y="35"/>
                  </a:lnTo>
                  <a:lnTo>
                    <a:pt x="16" y="35"/>
                  </a:lnTo>
                  <a:lnTo>
                    <a:pt x="16" y="32"/>
                  </a:lnTo>
                  <a:lnTo>
                    <a:pt x="16" y="31"/>
                  </a:lnTo>
                  <a:lnTo>
                    <a:pt x="15" y="30"/>
                  </a:lnTo>
                  <a:lnTo>
                    <a:pt x="15" y="29"/>
                  </a:lnTo>
                  <a:lnTo>
                    <a:pt x="15" y="26"/>
                  </a:lnTo>
                  <a:lnTo>
                    <a:pt x="15" y="25"/>
                  </a:lnTo>
                  <a:lnTo>
                    <a:pt x="13" y="24"/>
                  </a:lnTo>
                  <a:lnTo>
                    <a:pt x="13" y="23"/>
                  </a:lnTo>
                  <a:lnTo>
                    <a:pt x="13" y="20"/>
                  </a:lnTo>
                  <a:lnTo>
                    <a:pt x="12" y="19"/>
                  </a:lnTo>
                  <a:lnTo>
                    <a:pt x="12" y="18"/>
                  </a:lnTo>
                  <a:lnTo>
                    <a:pt x="12" y="17"/>
                  </a:lnTo>
                  <a:lnTo>
                    <a:pt x="11" y="16"/>
                  </a:lnTo>
                  <a:lnTo>
                    <a:pt x="11" y="14"/>
                  </a:lnTo>
                  <a:lnTo>
                    <a:pt x="11" y="13"/>
                  </a:lnTo>
                  <a:lnTo>
                    <a:pt x="10" y="12"/>
                  </a:lnTo>
                  <a:lnTo>
                    <a:pt x="10" y="11"/>
                  </a:lnTo>
                  <a:lnTo>
                    <a:pt x="8" y="10"/>
                  </a:lnTo>
                  <a:lnTo>
                    <a:pt x="8" y="8"/>
                  </a:lnTo>
                  <a:lnTo>
                    <a:pt x="7" y="8"/>
                  </a:lnTo>
                  <a:lnTo>
                    <a:pt x="7" y="7"/>
                  </a:lnTo>
                  <a:lnTo>
                    <a:pt x="6" y="6"/>
                  </a:lnTo>
                  <a:lnTo>
                    <a:pt x="6" y="5"/>
                  </a:lnTo>
                  <a:lnTo>
                    <a:pt x="5" y="4"/>
                  </a:lnTo>
                  <a:lnTo>
                    <a:pt x="4" y="2"/>
                  </a:lnTo>
                  <a:lnTo>
                    <a:pt x="2" y="1"/>
                  </a:lnTo>
                  <a:lnTo>
                    <a:pt x="1" y="0"/>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4" name="Freeform 200"/>
            <p:cNvSpPr>
              <a:spLocks/>
            </p:cNvSpPr>
            <p:nvPr/>
          </p:nvSpPr>
          <p:spPr bwMode="auto">
            <a:xfrm>
              <a:off x="2912" y="2804"/>
              <a:ext cx="25" cy="10"/>
            </a:xfrm>
            <a:custGeom>
              <a:avLst/>
              <a:gdLst/>
              <a:ahLst/>
              <a:cxnLst>
                <a:cxn ang="0">
                  <a:pos x="0" y="0"/>
                </a:cxn>
                <a:cxn ang="0">
                  <a:pos x="1" y="1"/>
                </a:cxn>
                <a:cxn ang="0">
                  <a:pos x="2" y="1"/>
                </a:cxn>
                <a:cxn ang="0">
                  <a:pos x="4" y="1"/>
                </a:cxn>
                <a:cxn ang="0">
                  <a:pos x="5" y="1"/>
                </a:cxn>
                <a:cxn ang="0">
                  <a:pos x="6" y="1"/>
                </a:cxn>
                <a:cxn ang="0">
                  <a:pos x="7" y="2"/>
                </a:cxn>
                <a:cxn ang="0">
                  <a:pos x="9" y="2"/>
                </a:cxn>
                <a:cxn ang="0">
                  <a:pos x="10" y="4"/>
                </a:cxn>
                <a:cxn ang="0">
                  <a:pos x="12" y="4"/>
                </a:cxn>
                <a:cxn ang="0">
                  <a:pos x="14" y="5"/>
                </a:cxn>
                <a:cxn ang="0">
                  <a:pos x="15" y="5"/>
                </a:cxn>
                <a:cxn ang="0">
                  <a:pos x="17" y="6"/>
                </a:cxn>
                <a:cxn ang="0">
                  <a:pos x="19" y="7"/>
                </a:cxn>
                <a:cxn ang="0">
                  <a:pos x="21" y="9"/>
                </a:cxn>
                <a:cxn ang="0">
                  <a:pos x="24" y="10"/>
                </a:cxn>
                <a:cxn ang="0">
                  <a:pos x="24" y="9"/>
                </a:cxn>
                <a:cxn ang="0">
                  <a:pos x="21" y="7"/>
                </a:cxn>
                <a:cxn ang="0">
                  <a:pos x="20" y="6"/>
                </a:cxn>
                <a:cxn ang="0">
                  <a:pos x="17" y="6"/>
                </a:cxn>
                <a:cxn ang="0">
                  <a:pos x="16" y="5"/>
                </a:cxn>
                <a:cxn ang="0">
                  <a:pos x="14" y="4"/>
                </a:cxn>
                <a:cxn ang="0">
                  <a:pos x="12" y="4"/>
                </a:cxn>
                <a:cxn ang="0">
                  <a:pos x="11" y="2"/>
                </a:cxn>
                <a:cxn ang="0">
                  <a:pos x="9" y="1"/>
                </a:cxn>
                <a:cxn ang="0">
                  <a:pos x="7" y="1"/>
                </a:cxn>
                <a:cxn ang="0">
                  <a:pos x="6" y="1"/>
                </a:cxn>
                <a:cxn ang="0">
                  <a:pos x="5" y="0"/>
                </a:cxn>
                <a:cxn ang="0">
                  <a:pos x="4" y="0"/>
                </a:cxn>
                <a:cxn ang="0">
                  <a:pos x="2" y="0"/>
                </a:cxn>
                <a:cxn ang="0">
                  <a:pos x="1" y="0"/>
                </a:cxn>
                <a:cxn ang="0">
                  <a:pos x="0" y="0"/>
                </a:cxn>
                <a:cxn ang="0">
                  <a:pos x="1" y="0"/>
                </a:cxn>
                <a:cxn ang="0">
                  <a:pos x="0" y="0"/>
                </a:cxn>
                <a:cxn ang="0">
                  <a:pos x="0" y="1"/>
                </a:cxn>
                <a:cxn ang="0">
                  <a:pos x="1" y="1"/>
                </a:cxn>
                <a:cxn ang="0">
                  <a:pos x="0" y="0"/>
                </a:cxn>
              </a:cxnLst>
              <a:rect l="0" t="0" r="r" b="b"/>
              <a:pathLst>
                <a:path w="25" h="11">
                  <a:moveTo>
                    <a:pt x="0" y="0"/>
                  </a:moveTo>
                  <a:lnTo>
                    <a:pt x="1" y="1"/>
                  </a:lnTo>
                  <a:lnTo>
                    <a:pt x="2" y="1"/>
                  </a:lnTo>
                  <a:lnTo>
                    <a:pt x="4" y="1"/>
                  </a:lnTo>
                  <a:lnTo>
                    <a:pt x="5" y="1"/>
                  </a:lnTo>
                  <a:lnTo>
                    <a:pt x="6" y="1"/>
                  </a:lnTo>
                  <a:lnTo>
                    <a:pt x="7" y="2"/>
                  </a:lnTo>
                  <a:lnTo>
                    <a:pt x="9" y="2"/>
                  </a:lnTo>
                  <a:lnTo>
                    <a:pt x="10" y="4"/>
                  </a:lnTo>
                  <a:lnTo>
                    <a:pt x="12" y="4"/>
                  </a:lnTo>
                  <a:lnTo>
                    <a:pt x="14" y="5"/>
                  </a:lnTo>
                  <a:lnTo>
                    <a:pt x="15" y="5"/>
                  </a:lnTo>
                  <a:lnTo>
                    <a:pt x="17" y="6"/>
                  </a:lnTo>
                  <a:lnTo>
                    <a:pt x="19" y="7"/>
                  </a:lnTo>
                  <a:lnTo>
                    <a:pt x="21" y="9"/>
                  </a:lnTo>
                  <a:lnTo>
                    <a:pt x="24" y="10"/>
                  </a:lnTo>
                  <a:lnTo>
                    <a:pt x="24" y="9"/>
                  </a:lnTo>
                  <a:lnTo>
                    <a:pt x="21" y="7"/>
                  </a:lnTo>
                  <a:lnTo>
                    <a:pt x="20" y="6"/>
                  </a:lnTo>
                  <a:lnTo>
                    <a:pt x="17" y="6"/>
                  </a:lnTo>
                  <a:lnTo>
                    <a:pt x="16" y="5"/>
                  </a:lnTo>
                  <a:lnTo>
                    <a:pt x="14" y="4"/>
                  </a:lnTo>
                  <a:lnTo>
                    <a:pt x="12" y="4"/>
                  </a:lnTo>
                  <a:lnTo>
                    <a:pt x="11" y="2"/>
                  </a:lnTo>
                  <a:lnTo>
                    <a:pt x="9" y="1"/>
                  </a:lnTo>
                  <a:lnTo>
                    <a:pt x="7" y="1"/>
                  </a:lnTo>
                  <a:lnTo>
                    <a:pt x="6" y="1"/>
                  </a:lnTo>
                  <a:lnTo>
                    <a:pt x="5" y="0"/>
                  </a:lnTo>
                  <a:lnTo>
                    <a:pt x="4" y="0"/>
                  </a:lnTo>
                  <a:lnTo>
                    <a:pt x="2" y="0"/>
                  </a:lnTo>
                  <a:lnTo>
                    <a:pt x="1" y="0"/>
                  </a:lnTo>
                  <a:lnTo>
                    <a:pt x="0" y="0"/>
                  </a:lnTo>
                  <a:lnTo>
                    <a:pt x="1" y="0"/>
                  </a:lnTo>
                  <a:lnTo>
                    <a:pt x="0" y="0"/>
                  </a:lnTo>
                  <a:lnTo>
                    <a:pt x="0" y="1"/>
                  </a:lnTo>
                  <a:lnTo>
                    <a:pt x="1"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5" name="Freeform 201"/>
            <p:cNvSpPr>
              <a:spLocks/>
            </p:cNvSpPr>
            <p:nvPr/>
          </p:nvSpPr>
          <p:spPr bwMode="auto">
            <a:xfrm>
              <a:off x="2899" y="2790"/>
              <a:ext cx="16" cy="15"/>
            </a:xfrm>
            <a:custGeom>
              <a:avLst/>
              <a:gdLst/>
              <a:ahLst/>
              <a:cxnLst>
                <a:cxn ang="0">
                  <a:pos x="0" y="0"/>
                </a:cxn>
                <a:cxn ang="0">
                  <a:pos x="1" y="3"/>
                </a:cxn>
                <a:cxn ang="0">
                  <a:pos x="2" y="5"/>
                </a:cxn>
                <a:cxn ang="0">
                  <a:pos x="4" y="7"/>
                </a:cxn>
                <a:cxn ang="0">
                  <a:pos x="5" y="8"/>
                </a:cxn>
                <a:cxn ang="0">
                  <a:pos x="6" y="9"/>
                </a:cxn>
                <a:cxn ang="0">
                  <a:pos x="7" y="9"/>
                </a:cxn>
                <a:cxn ang="0">
                  <a:pos x="9" y="10"/>
                </a:cxn>
                <a:cxn ang="0">
                  <a:pos x="10" y="10"/>
                </a:cxn>
                <a:cxn ang="0">
                  <a:pos x="10" y="12"/>
                </a:cxn>
                <a:cxn ang="0">
                  <a:pos x="11" y="12"/>
                </a:cxn>
                <a:cxn ang="0">
                  <a:pos x="12" y="12"/>
                </a:cxn>
                <a:cxn ang="0">
                  <a:pos x="12" y="13"/>
                </a:cxn>
                <a:cxn ang="0">
                  <a:pos x="12" y="14"/>
                </a:cxn>
                <a:cxn ang="0">
                  <a:pos x="14" y="14"/>
                </a:cxn>
                <a:cxn ang="0">
                  <a:pos x="14" y="13"/>
                </a:cxn>
                <a:cxn ang="0">
                  <a:pos x="12" y="12"/>
                </a:cxn>
                <a:cxn ang="0">
                  <a:pos x="12" y="10"/>
                </a:cxn>
                <a:cxn ang="0">
                  <a:pos x="11" y="10"/>
                </a:cxn>
                <a:cxn ang="0">
                  <a:pos x="10" y="10"/>
                </a:cxn>
                <a:cxn ang="0">
                  <a:pos x="9" y="9"/>
                </a:cxn>
                <a:cxn ang="0">
                  <a:pos x="7" y="9"/>
                </a:cxn>
                <a:cxn ang="0">
                  <a:pos x="7" y="8"/>
                </a:cxn>
                <a:cxn ang="0">
                  <a:pos x="6" y="7"/>
                </a:cxn>
                <a:cxn ang="0">
                  <a:pos x="5" y="6"/>
                </a:cxn>
                <a:cxn ang="0">
                  <a:pos x="4" y="5"/>
                </a:cxn>
                <a:cxn ang="0">
                  <a:pos x="2" y="2"/>
                </a:cxn>
                <a:cxn ang="0">
                  <a:pos x="1" y="0"/>
                </a:cxn>
                <a:cxn ang="0">
                  <a:pos x="0" y="0"/>
                </a:cxn>
              </a:cxnLst>
              <a:rect l="0" t="0" r="r" b="b"/>
              <a:pathLst>
                <a:path w="15" h="15">
                  <a:moveTo>
                    <a:pt x="0" y="0"/>
                  </a:moveTo>
                  <a:lnTo>
                    <a:pt x="1" y="3"/>
                  </a:lnTo>
                  <a:lnTo>
                    <a:pt x="2" y="5"/>
                  </a:lnTo>
                  <a:lnTo>
                    <a:pt x="4" y="7"/>
                  </a:lnTo>
                  <a:lnTo>
                    <a:pt x="5" y="8"/>
                  </a:lnTo>
                  <a:lnTo>
                    <a:pt x="6" y="9"/>
                  </a:lnTo>
                  <a:lnTo>
                    <a:pt x="7" y="9"/>
                  </a:lnTo>
                  <a:lnTo>
                    <a:pt x="9" y="10"/>
                  </a:lnTo>
                  <a:lnTo>
                    <a:pt x="10" y="10"/>
                  </a:lnTo>
                  <a:lnTo>
                    <a:pt x="10" y="12"/>
                  </a:lnTo>
                  <a:lnTo>
                    <a:pt x="11" y="12"/>
                  </a:lnTo>
                  <a:lnTo>
                    <a:pt x="12" y="12"/>
                  </a:lnTo>
                  <a:lnTo>
                    <a:pt x="12" y="13"/>
                  </a:lnTo>
                  <a:lnTo>
                    <a:pt x="12" y="14"/>
                  </a:lnTo>
                  <a:lnTo>
                    <a:pt x="14" y="14"/>
                  </a:lnTo>
                  <a:lnTo>
                    <a:pt x="14" y="13"/>
                  </a:lnTo>
                  <a:lnTo>
                    <a:pt x="12" y="12"/>
                  </a:lnTo>
                  <a:lnTo>
                    <a:pt x="12" y="10"/>
                  </a:lnTo>
                  <a:lnTo>
                    <a:pt x="11" y="10"/>
                  </a:lnTo>
                  <a:lnTo>
                    <a:pt x="10" y="10"/>
                  </a:lnTo>
                  <a:lnTo>
                    <a:pt x="9" y="9"/>
                  </a:lnTo>
                  <a:lnTo>
                    <a:pt x="7" y="9"/>
                  </a:lnTo>
                  <a:lnTo>
                    <a:pt x="7" y="8"/>
                  </a:lnTo>
                  <a:lnTo>
                    <a:pt x="6" y="7"/>
                  </a:lnTo>
                  <a:lnTo>
                    <a:pt x="5" y="6"/>
                  </a:lnTo>
                  <a:lnTo>
                    <a:pt x="4" y="5"/>
                  </a:lnTo>
                  <a:lnTo>
                    <a:pt x="2" y="2"/>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6" name="Freeform 202"/>
            <p:cNvSpPr>
              <a:spLocks/>
            </p:cNvSpPr>
            <p:nvPr/>
          </p:nvSpPr>
          <p:spPr bwMode="auto">
            <a:xfrm>
              <a:off x="2876" y="2780"/>
              <a:ext cx="24" cy="11"/>
            </a:xfrm>
            <a:custGeom>
              <a:avLst/>
              <a:gdLst/>
              <a:ahLst/>
              <a:cxnLst>
                <a:cxn ang="0">
                  <a:pos x="0" y="0"/>
                </a:cxn>
                <a:cxn ang="0">
                  <a:pos x="0" y="1"/>
                </a:cxn>
                <a:cxn ang="0">
                  <a:pos x="3" y="1"/>
                </a:cxn>
                <a:cxn ang="0">
                  <a:pos x="4" y="1"/>
                </a:cxn>
                <a:cxn ang="0">
                  <a:pos x="5" y="1"/>
                </a:cxn>
                <a:cxn ang="0">
                  <a:pos x="6" y="1"/>
                </a:cxn>
                <a:cxn ang="0">
                  <a:pos x="9" y="1"/>
                </a:cxn>
                <a:cxn ang="0">
                  <a:pos x="10" y="2"/>
                </a:cxn>
                <a:cxn ang="0">
                  <a:pos x="11" y="2"/>
                </a:cxn>
                <a:cxn ang="0">
                  <a:pos x="13" y="4"/>
                </a:cxn>
                <a:cxn ang="0">
                  <a:pos x="14" y="5"/>
                </a:cxn>
                <a:cxn ang="0">
                  <a:pos x="15" y="5"/>
                </a:cxn>
                <a:cxn ang="0">
                  <a:pos x="16" y="6"/>
                </a:cxn>
                <a:cxn ang="0">
                  <a:pos x="18" y="7"/>
                </a:cxn>
                <a:cxn ang="0">
                  <a:pos x="19" y="7"/>
                </a:cxn>
                <a:cxn ang="0">
                  <a:pos x="20" y="8"/>
                </a:cxn>
                <a:cxn ang="0">
                  <a:pos x="21" y="10"/>
                </a:cxn>
                <a:cxn ang="0">
                  <a:pos x="21" y="11"/>
                </a:cxn>
                <a:cxn ang="0">
                  <a:pos x="23" y="11"/>
                </a:cxn>
                <a:cxn ang="0">
                  <a:pos x="21" y="10"/>
                </a:cxn>
                <a:cxn ang="0">
                  <a:pos x="21" y="8"/>
                </a:cxn>
                <a:cxn ang="0">
                  <a:pos x="20" y="7"/>
                </a:cxn>
                <a:cxn ang="0">
                  <a:pos x="19" y="6"/>
                </a:cxn>
                <a:cxn ang="0">
                  <a:pos x="18" y="5"/>
                </a:cxn>
                <a:cxn ang="0">
                  <a:pos x="16" y="5"/>
                </a:cxn>
                <a:cxn ang="0">
                  <a:pos x="15" y="4"/>
                </a:cxn>
                <a:cxn ang="0">
                  <a:pos x="14" y="2"/>
                </a:cxn>
                <a:cxn ang="0">
                  <a:pos x="11" y="2"/>
                </a:cxn>
                <a:cxn ang="0">
                  <a:pos x="10" y="1"/>
                </a:cxn>
                <a:cxn ang="0">
                  <a:pos x="9" y="1"/>
                </a:cxn>
                <a:cxn ang="0">
                  <a:pos x="8" y="1"/>
                </a:cxn>
                <a:cxn ang="0">
                  <a:pos x="5" y="0"/>
                </a:cxn>
                <a:cxn ang="0">
                  <a:pos x="4" y="0"/>
                </a:cxn>
                <a:cxn ang="0">
                  <a:pos x="3" y="0"/>
                </a:cxn>
                <a:cxn ang="0">
                  <a:pos x="0" y="0"/>
                </a:cxn>
                <a:cxn ang="0">
                  <a:pos x="1" y="0"/>
                </a:cxn>
                <a:cxn ang="0">
                  <a:pos x="0" y="0"/>
                </a:cxn>
                <a:cxn ang="0">
                  <a:pos x="0" y="1"/>
                </a:cxn>
                <a:cxn ang="0">
                  <a:pos x="0" y="0"/>
                </a:cxn>
              </a:cxnLst>
              <a:rect l="0" t="0" r="r" b="b"/>
              <a:pathLst>
                <a:path w="24" h="12">
                  <a:moveTo>
                    <a:pt x="0" y="0"/>
                  </a:moveTo>
                  <a:lnTo>
                    <a:pt x="0" y="1"/>
                  </a:lnTo>
                  <a:lnTo>
                    <a:pt x="3" y="1"/>
                  </a:lnTo>
                  <a:lnTo>
                    <a:pt x="4" y="1"/>
                  </a:lnTo>
                  <a:lnTo>
                    <a:pt x="5" y="1"/>
                  </a:lnTo>
                  <a:lnTo>
                    <a:pt x="6" y="1"/>
                  </a:lnTo>
                  <a:lnTo>
                    <a:pt x="9" y="1"/>
                  </a:lnTo>
                  <a:lnTo>
                    <a:pt x="10" y="2"/>
                  </a:lnTo>
                  <a:lnTo>
                    <a:pt x="11" y="2"/>
                  </a:lnTo>
                  <a:lnTo>
                    <a:pt x="13" y="4"/>
                  </a:lnTo>
                  <a:lnTo>
                    <a:pt x="14" y="5"/>
                  </a:lnTo>
                  <a:lnTo>
                    <a:pt x="15" y="5"/>
                  </a:lnTo>
                  <a:lnTo>
                    <a:pt x="16" y="6"/>
                  </a:lnTo>
                  <a:lnTo>
                    <a:pt x="18" y="7"/>
                  </a:lnTo>
                  <a:lnTo>
                    <a:pt x="19" y="7"/>
                  </a:lnTo>
                  <a:lnTo>
                    <a:pt x="20" y="8"/>
                  </a:lnTo>
                  <a:lnTo>
                    <a:pt x="21" y="10"/>
                  </a:lnTo>
                  <a:lnTo>
                    <a:pt x="21" y="11"/>
                  </a:lnTo>
                  <a:lnTo>
                    <a:pt x="23" y="11"/>
                  </a:lnTo>
                  <a:lnTo>
                    <a:pt x="21" y="10"/>
                  </a:lnTo>
                  <a:lnTo>
                    <a:pt x="21" y="8"/>
                  </a:lnTo>
                  <a:lnTo>
                    <a:pt x="20" y="7"/>
                  </a:lnTo>
                  <a:lnTo>
                    <a:pt x="19" y="6"/>
                  </a:lnTo>
                  <a:lnTo>
                    <a:pt x="18" y="5"/>
                  </a:lnTo>
                  <a:lnTo>
                    <a:pt x="16" y="5"/>
                  </a:lnTo>
                  <a:lnTo>
                    <a:pt x="15" y="4"/>
                  </a:lnTo>
                  <a:lnTo>
                    <a:pt x="14" y="2"/>
                  </a:lnTo>
                  <a:lnTo>
                    <a:pt x="11" y="2"/>
                  </a:lnTo>
                  <a:lnTo>
                    <a:pt x="10" y="1"/>
                  </a:lnTo>
                  <a:lnTo>
                    <a:pt x="9" y="1"/>
                  </a:lnTo>
                  <a:lnTo>
                    <a:pt x="8" y="1"/>
                  </a:lnTo>
                  <a:lnTo>
                    <a:pt x="5" y="0"/>
                  </a:lnTo>
                  <a:lnTo>
                    <a:pt x="4" y="0"/>
                  </a:lnTo>
                  <a:lnTo>
                    <a:pt x="3" y="0"/>
                  </a:lnTo>
                  <a:lnTo>
                    <a:pt x="0" y="0"/>
                  </a:lnTo>
                  <a:lnTo>
                    <a:pt x="1" y="0"/>
                  </a:ln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7" name="Freeform 203"/>
            <p:cNvSpPr>
              <a:spLocks/>
            </p:cNvSpPr>
            <p:nvPr/>
          </p:nvSpPr>
          <p:spPr bwMode="auto">
            <a:xfrm>
              <a:off x="2867" y="2765"/>
              <a:ext cx="12" cy="17"/>
            </a:xfrm>
            <a:custGeom>
              <a:avLst/>
              <a:gdLst/>
              <a:ahLst/>
              <a:cxnLst>
                <a:cxn ang="0">
                  <a:pos x="0" y="1"/>
                </a:cxn>
                <a:cxn ang="0">
                  <a:pos x="1" y="1"/>
                </a:cxn>
                <a:cxn ang="0">
                  <a:pos x="2" y="2"/>
                </a:cxn>
                <a:cxn ang="0">
                  <a:pos x="4" y="4"/>
                </a:cxn>
                <a:cxn ang="0">
                  <a:pos x="5" y="5"/>
                </a:cxn>
                <a:cxn ang="0">
                  <a:pos x="5" y="6"/>
                </a:cxn>
                <a:cxn ang="0">
                  <a:pos x="6" y="6"/>
                </a:cxn>
                <a:cxn ang="0">
                  <a:pos x="6" y="7"/>
                </a:cxn>
                <a:cxn ang="0">
                  <a:pos x="6" y="9"/>
                </a:cxn>
                <a:cxn ang="0">
                  <a:pos x="7" y="10"/>
                </a:cxn>
                <a:cxn ang="0">
                  <a:pos x="7" y="11"/>
                </a:cxn>
                <a:cxn ang="0">
                  <a:pos x="9" y="12"/>
                </a:cxn>
                <a:cxn ang="0">
                  <a:pos x="9" y="14"/>
                </a:cxn>
                <a:cxn ang="0">
                  <a:pos x="9" y="15"/>
                </a:cxn>
                <a:cxn ang="0">
                  <a:pos x="10" y="15"/>
                </a:cxn>
                <a:cxn ang="0">
                  <a:pos x="10" y="14"/>
                </a:cxn>
                <a:cxn ang="0">
                  <a:pos x="9" y="12"/>
                </a:cxn>
                <a:cxn ang="0">
                  <a:pos x="9" y="11"/>
                </a:cxn>
                <a:cxn ang="0">
                  <a:pos x="9" y="10"/>
                </a:cxn>
                <a:cxn ang="0">
                  <a:pos x="7" y="9"/>
                </a:cxn>
                <a:cxn ang="0">
                  <a:pos x="7" y="7"/>
                </a:cxn>
                <a:cxn ang="0">
                  <a:pos x="6" y="6"/>
                </a:cxn>
                <a:cxn ang="0">
                  <a:pos x="6" y="5"/>
                </a:cxn>
                <a:cxn ang="0">
                  <a:pos x="5" y="5"/>
                </a:cxn>
                <a:cxn ang="0">
                  <a:pos x="5" y="4"/>
                </a:cxn>
                <a:cxn ang="0">
                  <a:pos x="4" y="2"/>
                </a:cxn>
                <a:cxn ang="0">
                  <a:pos x="2" y="1"/>
                </a:cxn>
                <a:cxn ang="0">
                  <a:pos x="1" y="0"/>
                </a:cxn>
                <a:cxn ang="0">
                  <a:pos x="0" y="0"/>
                </a:cxn>
                <a:cxn ang="0">
                  <a:pos x="0" y="1"/>
                </a:cxn>
              </a:cxnLst>
              <a:rect l="0" t="0" r="r" b="b"/>
              <a:pathLst>
                <a:path w="11" h="16">
                  <a:moveTo>
                    <a:pt x="0" y="1"/>
                  </a:moveTo>
                  <a:lnTo>
                    <a:pt x="1" y="1"/>
                  </a:lnTo>
                  <a:lnTo>
                    <a:pt x="2" y="2"/>
                  </a:lnTo>
                  <a:lnTo>
                    <a:pt x="4" y="4"/>
                  </a:lnTo>
                  <a:lnTo>
                    <a:pt x="5" y="5"/>
                  </a:lnTo>
                  <a:lnTo>
                    <a:pt x="5" y="6"/>
                  </a:lnTo>
                  <a:lnTo>
                    <a:pt x="6" y="6"/>
                  </a:lnTo>
                  <a:lnTo>
                    <a:pt x="6" y="7"/>
                  </a:lnTo>
                  <a:lnTo>
                    <a:pt x="6" y="9"/>
                  </a:lnTo>
                  <a:lnTo>
                    <a:pt x="7" y="10"/>
                  </a:lnTo>
                  <a:lnTo>
                    <a:pt x="7" y="11"/>
                  </a:lnTo>
                  <a:lnTo>
                    <a:pt x="9" y="12"/>
                  </a:lnTo>
                  <a:lnTo>
                    <a:pt x="9" y="14"/>
                  </a:lnTo>
                  <a:lnTo>
                    <a:pt x="9" y="15"/>
                  </a:lnTo>
                  <a:lnTo>
                    <a:pt x="10" y="15"/>
                  </a:lnTo>
                  <a:lnTo>
                    <a:pt x="10" y="14"/>
                  </a:lnTo>
                  <a:lnTo>
                    <a:pt x="9" y="12"/>
                  </a:lnTo>
                  <a:lnTo>
                    <a:pt x="9" y="11"/>
                  </a:lnTo>
                  <a:lnTo>
                    <a:pt x="9" y="10"/>
                  </a:lnTo>
                  <a:lnTo>
                    <a:pt x="7" y="9"/>
                  </a:lnTo>
                  <a:lnTo>
                    <a:pt x="7" y="7"/>
                  </a:lnTo>
                  <a:lnTo>
                    <a:pt x="6" y="6"/>
                  </a:lnTo>
                  <a:lnTo>
                    <a:pt x="6" y="5"/>
                  </a:lnTo>
                  <a:lnTo>
                    <a:pt x="5" y="5"/>
                  </a:lnTo>
                  <a:lnTo>
                    <a:pt x="5" y="4"/>
                  </a:lnTo>
                  <a:lnTo>
                    <a:pt x="4" y="2"/>
                  </a:lnTo>
                  <a:lnTo>
                    <a:pt x="2" y="1"/>
                  </a:lnTo>
                  <a:lnTo>
                    <a:pt x="1" y="0"/>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8" name="Freeform 204"/>
            <p:cNvSpPr>
              <a:spLocks/>
            </p:cNvSpPr>
            <p:nvPr/>
          </p:nvSpPr>
          <p:spPr bwMode="auto">
            <a:xfrm>
              <a:off x="2821" y="2749"/>
              <a:ext cx="49" cy="19"/>
            </a:xfrm>
            <a:custGeom>
              <a:avLst/>
              <a:gdLst/>
              <a:ahLst/>
              <a:cxnLst>
                <a:cxn ang="0">
                  <a:pos x="1" y="1"/>
                </a:cxn>
                <a:cxn ang="0">
                  <a:pos x="5" y="1"/>
                </a:cxn>
                <a:cxn ang="0">
                  <a:pos x="7" y="1"/>
                </a:cxn>
                <a:cxn ang="0">
                  <a:pos x="10" y="2"/>
                </a:cxn>
                <a:cxn ang="0">
                  <a:pos x="14" y="2"/>
                </a:cxn>
                <a:cxn ang="0">
                  <a:pos x="16" y="4"/>
                </a:cxn>
                <a:cxn ang="0">
                  <a:pos x="20" y="5"/>
                </a:cxn>
                <a:cxn ang="0">
                  <a:pos x="22" y="5"/>
                </a:cxn>
                <a:cxn ang="0">
                  <a:pos x="25" y="6"/>
                </a:cxn>
                <a:cxn ang="0">
                  <a:pos x="29" y="7"/>
                </a:cxn>
                <a:cxn ang="0">
                  <a:pos x="31" y="9"/>
                </a:cxn>
                <a:cxn ang="0">
                  <a:pos x="35" y="11"/>
                </a:cxn>
                <a:cxn ang="0">
                  <a:pos x="37" y="12"/>
                </a:cxn>
                <a:cxn ang="0">
                  <a:pos x="41" y="13"/>
                </a:cxn>
                <a:cxn ang="0">
                  <a:pos x="44" y="15"/>
                </a:cxn>
                <a:cxn ang="0">
                  <a:pos x="46" y="17"/>
                </a:cxn>
                <a:cxn ang="0">
                  <a:pos x="49" y="17"/>
                </a:cxn>
                <a:cxn ang="0">
                  <a:pos x="46" y="15"/>
                </a:cxn>
                <a:cxn ang="0">
                  <a:pos x="42" y="13"/>
                </a:cxn>
                <a:cxn ang="0">
                  <a:pos x="40" y="12"/>
                </a:cxn>
                <a:cxn ang="0">
                  <a:pos x="36" y="11"/>
                </a:cxn>
                <a:cxn ang="0">
                  <a:pos x="34" y="8"/>
                </a:cxn>
                <a:cxn ang="0">
                  <a:pos x="30" y="7"/>
                </a:cxn>
                <a:cxn ang="0">
                  <a:pos x="27" y="6"/>
                </a:cxn>
                <a:cxn ang="0">
                  <a:pos x="24" y="5"/>
                </a:cxn>
                <a:cxn ang="0">
                  <a:pos x="21" y="4"/>
                </a:cxn>
                <a:cxn ang="0">
                  <a:pos x="19" y="4"/>
                </a:cxn>
                <a:cxn ang="0">
                  <a:pos x="15" y="2"/>
                </a:cxn>
                <a:cxn ang="0">
                  <a:pos x="12" y="1"/>
                </a:cxn>
                <a:cxn ang="0">
                  <a:pos x="9" y="1"/>
                </a:cxn>
                <a:cxn ang="0">
                  <a:pos x="6" y="0"/>
                </a:cxn>
                <a:cxn ang="0">
                  <a:pos x="4" y="0"/>
                </a:cxn>
                <a:cxn ang="0">
                  <a:pos x="0" y="0"/>
                </a:cxn>
                <a:cxn ang="0">
                  <a:pos x="0" y="0"/>
                </a:cxn>
              </a:cxnLst>
              <a:rect l="0" t="0" r="r" b="b"/>
              <a:pathLst>
                <a:path w="50" h="19">
                  <a:moveTo>
                    <a:pt x="0" y="1"/>
                  </a:moveTo>
                  <a:lnTo>
                    <a:pt x="1" y="1"/>
                  </a:lnTo>
                  <a:lnTo>
                    <a:pt x="4" y="1"/>
                  </a:lnTo>
                  <a:lnTo>
                    <a:pt x="5" y="1"/>
                  </a:lnTo>
                  <a:lnTo>
                    <a:pt x="6" y="1"/>
                  </a:lnTo>
                  <a:lnTo>
                    <a:pt x="7" y="1"/>
                  </a:lnTo>
                  <a:lnTo>
                    <a:pt x="9" y="1"/>
                  </a:lnTo>
                  <a:lnTo>
                    <a:pt x="10" y="2"/>
                  </a:lnTo>
                  <a:lnTo>
                    <a:pt x="12" y="2"/>
                  </a:lnTo>
                  <a:lnTo>
                    <a:pt x="14" y="2"/>
                  </a:lnTo>
                  <a:lnTo>
                    <a:pt x="15" y="4"/>
                  </a:lnTo>
                  <a:lnTo>
                    <a:pt x="16" y="4"/>
                  </a:lnTo>
                  <a:lnTo>
                    <a:pt x="17" y="4"/>
                  </a:lnTo>
                  <a:lnTo>
                    <a:pt x="20" y="5"/>
                  </a:lnTo>
                  <a:lnTo>
                    <a:pt x="21" y="5"/>
                  </a:lnTo>
                  <a:lnTo>
                    <a:pt x="22" y="5"/>
                  </a:lnTo>
                  <a:lnTo>
                    <a:pt x="24" y="6"/>
                  </a:lnTo>
                  <a:lnTo>
                    <a:pt x="25" y="6"/>
                  </a:lnTo>
                  <a:lnTo>
                    <a:pt x="27" y="7"/>
                  </a:lnTo>
                  <a:lnTo>
                    <a:pt x="29" y="7"/>
                  </a:lnTo>
                  <a:lnTo>
                    <a:pt x="30" y="8"/>
                  </a:lnTo>
                  <a:lnTo>
                    <a:pt x="31" y="9"/>
                  </a:lnTo>
                  <a:lnTo>
                    <a:pt x="34" y="9"/>
                  </a:lnTo>
                  <a:lnTo>
                    <a:pt x="35" y="11"/>
                  </a:lnTo>
                  <a:lnTo>
                    <a:pt x="36" y="11"/>
                  </a:lnTo>
                  <a:lnTo>
                    <a:pt x="37" y="12"/>
                  </a:lnTo>
                  <a:lnTo>
                    <a:pt x="39" y="13"/>
                  </a:lnTo>
                  <a:lnTo>
                    <a:pt x="41" y="13"/>
                  </a:lnTo>
                  <a:lnTo>
                    <a:pt x="42" y="14"/>
                  </a:lnTo>
                  <a:lnTo>
                    <a:pt x="44" y="15"/>
                  </a:lnTo>
                  <a:lnTo>
                    <a:pt x="45" y="15"/>
                  </a:lnTo>
                  <a:lnTo>
                    <a:pt x="46" y="17"/>
                  </a:lnTo>
                  <a:lnTo>
                    <a:pt x="47" y="18"/>
                  </a:lnTo>
                  <a:lnTo>
                    <a:pt x="49" y="17"/>
                  </a:lnTo>
                  <a:lnTo>
                    <a:pt x="47" y="17"/>
                  </a:lnTo>
                  <a:lnTo>
                    <a:pt x="46" y="15"/>
                  </a:lnTo>
                  <a:lnTo>
                    <a:pt x="44" y="14"/>
                  </a:lnTo>
                  <a:lnTo>
                    <a:pt x="42" y="13"/>
                  </a:lnTo>
                  <a:lnTo>
                    <a:pt x="41" y="13"/>
                  </a:lnTo>
                  <a:lnTo>
                    <a:pt x="40" y="12"/>
                  </a:lnTo>
                  <a:lnTo>
                    <a:pt x="39" y="11"/>
                  </a:lnTo>
                  <a:lnTo>
                    <a:pt x="36" y="11"/>
                  </a:lnTo>
                  <a:lnTo>
                    <a:pt x="35" y="9"/>
                  </a:lnTo>
                  <a:lnTo>
                    <a:pt x="34" y="8"/>
                  </a:lnTo>
                  <a:lnTo>
                    <a:pt x="32" y="8"/>
                  </a:lnTo>
                  <a:lnTo>
                    <a:pt x="30" y="7"/>
                  </a:lnTo>
                  <a:lnTo>
                    <a:pt x="29" y="7"/>
                  </a:lnTo>
                  <a:lnTo>
                    <a:pt x="27" y="6"/>
                  </a:lnTo>
                  <a:lnTo>
                    <a:pt x="26" y="6"/>
                  </a:lnTo>
                  <a:lnTo>
                    <a:pt x="24" y="5"/>
                  </a:lnTo>
                  <a:lnTo>
                    <a:pt x="22" y="5"/>
                  </a:lnTo>
                  <a:lnTo>
                    <a:pt x="21" y="4"/>
                  </a:lnTo>
                  <a:lnTo>
                    <a:pt x="20" y="4"/>
                  </a:lnTo>
                  <a:lnTo>
                    <a:pt x="19" y="4"/>
                  </a:lnTo>
                  <a:lnTo>
                    <a:pt x="16" y="2"/>
                  </a:lnTo>
                  <a:lnTo>
                    <a:pt x="15" y="2"/>
                  </a:lnTo>
                  <a:lnTo>
                    <a:pt x="14" y="2"/>
                  </a:lnTo>
                  <a:lnTo>
                    <a:pt x="12" y="1"/>
                  </a:lnTo>
                  <a:lnTo>
                    <a:pt x="11" y="1"/>
                  </a:lnTo>
                  <a:lnTo>
                    <a:pt x="9" y="1"/>
                  </a:lnTo>
                  <a:lnTo>
                    <a:pt x="7" y="1"/>
                  </a:lnTo>
                  <a:lnTo>
                    <a:pt x="6" y="0"/>
                  </a:lnTo>
                  <a:lnTo>
                    <a:pt x="5" y="0"/>
                  </a:lnTo>
                  <a:lnTo>
                    <a:pt x="4" y="0"/>
                  </a:lnTo>
                  <a:lnTo>
                    <a:pt x="2" y="0"/>
                  </a:lnTo>
                  <a:lnTo>
                    <a:pt x="0" y="0"/>
                  </a:lnTo>
                  <a:lnTo>
                    <a:pt x="1" y="0"/>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69" name="Freeform 205"/>
            <p:cNvSpPr>
              <a:spLocks/>
            </p:cNvSpPr>
            <p:nvPr/>
          </p:nvSpPr>
          <p:spPr bwMode="auto">
            <a:xfrm>
              <a:off x="2777" y="2745"/>
              <a:ext cx="44" cy="6"/>
            </a:xfrm>
            <a:custGeom>
              <a:avLst/>
              <a:gdLst/>
              <a:ahLst/>
              <a:cxnLst>
                <a:cxn ang="0">
                  <a:pos x="0" y="1"/>
                </a:cxn>
                <a:cxn ang="0">
                  <a:pos x="2" y="1"/>
                </a:cxn>
                <a:cxn ang="0">
                  <a:pos x="5" y="1"/>
                </a:cxn>
                <a:cxn ang="0">
                  <a:pos x="7" y="1"/>
                </a:cxn>
                <a:cxn ang="0">
                  <a:pos x="10" y="1"/>
                </a:cxn>
                <a:cxn ang="0">
                  <a:pos x="12" y="1"/>
                </a:cxn>
                <a:cxn ang="0">
                  <a:pos x="15" y="1"/>
                </a:cxn>
                <a:cxn ang="0">
                  <a:pos x="17" y="2"/>
                </a:cxn>
                <a:cxn ang="0">
                  <a:pos x="21" y="2"/>
                </a:cxn>
                <a:cxn ang="0">
                  <a:pos x="24" y="2"/>
                </a:cxn>
                <a:cxn ang="0">
                  <a:pos x="26" y="2"/>
                </a:cxn>
                <a:cxn ang="0">
                  <a:pos x="30" y="2"/>
                </a:cxn>
                <a:cxn ang="0">
                  <a:pos x="32" y="4"/>
                </a:cxn>
                <a:cxn ang="0">
                  <a:pos x="35" y="4"/>
                </a:cxn>
                <a:cxn ang="0">
                  <a:pos x="39" y="4"/>
                </a:cxn>
                <a:cxn ang="0">
                  <a:pos x="41" y="5"/>
                </a:cxn>
                <a:cxn ang="0">
                  <a:pos x="44" y="4"/>
                </a:cxn>
                <a:cxn ang="0">
                  <a:pos x="40" y="4"/>
                </a:cxn>
                <a:cxn ang="0">
                  <a:pos x="37" y="4"/>
                </a:cxn>
                <a:cxn ang="0">
                  <a:pos x="34" y="2"/>
                </a:cxn>
                <a:cxn ang="0">
                  <a:pos x="31" y="2"/>
                </a:cxn>
                <a:cxn ang="0">
                  <a:pos x="27" y="2"/>
                </a:cxn>
                <a:cxn ang="0">
                  <a:pos x="25" y="1"/>
                </a:cxn>
                <a:cxn ang="0">
                  <a:pos x="22" y="1"/>
                </a:cxn>
                <a:cxn ang="0">
                  <a:pos x="20" y="1"/>
                </a:cxn>
                <a:cxn ang="0">
                  <a:pos x="16" y="1"/>
                </a:cxn>
                <a:cxn ang="0">
                  <a:pos x="14" y="1"/>
                </a:cxn>
                <a:cxn ang="0">
                  <a:pos x="11" y="0"/>
                </a:cxn>
                <a:cxn ang="0">
                  <a:pos x="9" y="0"/>
                </a:cxn>
                <a:cxn ang="0">
                  <a:pos x="6" y="0"/>
                </a:cxn>
                <a:cxn ang="0">
                  <a:pos x="4" y="0"/>
                </a:cxn>
                <a:cxn ang="0">
                  <a:pos x="1" y="0"/>
                </a:cxn>
                <a:cxn ang="0">
                  <a:pos x="0" y="1"/>
                </a:cxn>
              </a:cxnLst>
              <a:rect l="0" t="0" r="r" b="b"/>
              <a:pathLst>
                <a:path w="45" h="6">
                  <a:moveTo>
                    <a:pt x="0" y="1"/>
                  </a:moveTo>
                  <a:lnTo>
                    <a:pt x="0" y="1"/>
                  </a:lnTo>
                  <a:lnTo>
                    <a:pt x="1" y="1"/>
                  </a:lnTo>
                  <a:lnTo>
                    <a:pt x="2" y="1"/>
                  </a:lnTo>
                  <a:lnTo>
                    <a:pt x="4" y="1"/>
                  </a:lnTo>
                  <a:lnTo>
                    <a:pt x="5" y="1"/>
                  </a:lnTo>
                  <a:lnTo>
                    <a:pt x="6" y="1"/>
                  </a:lnTo>
                  <a:lnTo>
                    <a:pt x="7" y="1"/>
                  </a:lnTo>
                  <a:lnTo>
                    <a:pt x="9" y="1"/>
                  </a:lnTo>
                  <a:lnTo>
                    <a:pt x="10" y="1"/>
                  </a:lnTo>
                  <a:lnTo>
                    <a:pt x="11" y="1"/>
                  </a:lnTo>
                  <a:lnTo>
                    <a:pt x="12" y="1"/>
                  </a:lnTo>
                  <a:lnTo>
                    <a:pt x="14" y="1"/>
                  </a:lnTo>
                  <a:lnTo>
                    <a:pt x="15" y="1"/>
                  </a:lnTo>
                  <a:lnTo>
                    <a:pt x="16" y="1"/>
                  </a:lnTo>
                  <a:lnTo>
                    <a:pt x="17" y="2"/>
                  </a:lnTo>
                  <a:lnTo>
                    <a:pt x="20" y="2"/>
                  </a:lnTo>
                  <a:lnTo>
                    <a:pt x="21" y="2"/>
                  </a:lnTo>
                  <a:lnTo>
                    <a:pt x="22" y="2"/>
                  </a:lnTo>
                  <a:lnTo>
                    <a:pt x="24" y="2"/>
                  </a:lnTo>
                  <a:lnTo>
                    <a:pt x="25" y="2"/>
                  </a:lnTo>
                  <a:lnTo>
                    <a:pt x="26" y="2"/>
                  </a:lnTo>
                  <a:lnTo>
                    <a:pt x="27" y="2"/>
                  </a:lnTo>
                  <a:lnTo>
                    <a:pt x="30" y="2"/>
                  </a:lnTo>
                  <a:lnTo>
                    <a:pt x="31" y="2"/>
                  </a:lnTo>
                  <a:lnTo>
                    <a:pt x="32" y="4"/>
                  </a:lnTo>
                  <a:lnTo>
                    <a:pt x="34" y="4"/>
                  </a:lnTo>
                  <a:lnTo>
                    <a:pt x="35" y="4"/>
                  </a:lnTo>
                  <a:lnTo>
                    <a:pt x="37" y="4"/>
                  </a:lnTo>
                  <a:lnTo>
                    <a:pt x="39" y="4"/>
                  </a:lnTo>
                  <a:lnTo>
                    <a:pt x="40" y="5"/>
                  </a:lnTo>
                  <a:lnTo>
                    <a:pt x="41" y="5"/>
                  </a:lnTo>
                  <a:lnTo>
                    <a:pt x="44" y="5"/>
                  </a:lnTo>
                  <a:lnTo>
                    <a:pt x="44" y="4"/>
                  </a:lnTo>
                  <a:lnTo>
                    <a:pt x="42" y="4"/>
                  </a:lnTo>
                  <a:lnTo>
                    <a:pt x="40" y="4"/>
                  </a:lnTo>
                  <a:lnTo>
                    <a:pt x="39" y="4"/>
                  </a:lnTo>
                  <a:lnTo>
                    <a:pt x="37" y="4"/>
                  </a:lnTo>
                  <a:lnTo>
                    <a:pt x="36" y="2"/>
                  </a:lnTo>
                  <a:lnTo>
                    <a:pt x="34" y="2"/>
                  </a:lnTo>
                  <a:lnTo>
                    <a:pt x="32" y="2"/>
                  </a:lnTo>
                  <a:lnTo>
                    <a:pt x="31" y="2"/>
                  </a:lnTo>
                  <a:lnTo>
                    <a:pt x="30" y="2"/>
                  </a:lnTo>
                  <a:lnTo>
                    <a:pt x="27" y="2"/>
                  </a:lnTo>
                  <a:lnTo>
                    <a:pt x="26" y="2"/>
                  </a:lnTo>
                  <a:lnTo>
                    <a:pt x="25" y="1"/>
                  </a:lnTo>
                  <a:lnTo>
                    <a:pt x="24" y="1"/>
                  </a:lnTo>
                  <a:lnTo>
                    <a:pt x="22" y="1"/>
                  </a:lnTo>
                  <a:lnTo>
                    <a:pt x="21" y="1"/>
                  </a:lnTo>
                  <a:lnTo>
                    <a:pt x="20" y="1"/>
                  </a:lnTo>
                  <a:lnTo>
                    <a:pt x="17" y="1"/>
                  </a:lnTo>
                  <a:lnTo>
                    <a:pt x="16" y="1"/>
                  </a:lnTo>
                  <a:lnTo>
                    <a:pt x="15" y="1"/>
                  </a:lnTo>
                  <a:lnTo>
                    <a:pt x="14" y="1"/>
                  </a:lnTo>
                  <a:lnTo>
                    <a:pt x="12" y="1"/>
                  </a:lnTo>
                  <a:lnTo>
                    <a:pt x="11" y="0"/>
                  </a:lnTo>
                  <a:lnTo>
                    <a:pt x="10" y="0"/>
                  </a:lnTo>
                  <a:lnTo>
                    <a:pt x="9" y="0"/>
                  </a:lnTo>
                  <a:lnTo>
                    <a:pt x="7" y="0"/>
                  </a:lnTo>
                  <a:lnTo>
                    <a:pt x="6" y="0"/>
                  </a:lnTo>
                  <a:lnTo>
                    <a:pt x="5" y="0"/>
                  </a:lnTo>
                  <a:lnTo>
                    <a:pt x="4" y="0"/>
                  </a:lnTo>
                  <a:lnTo>
                    <a:pt x="2" y="0"/>
                  </a:lnTo>
                  <a:lnTo>
                    <a:pt x="1" y="0"/>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0" name="Freeform 206"/>
            <p:cNvSpPr>
              <a:spLocks/>
            </p:cNvSpPr>
            <p:nvPr/>
          </p:nvSpPr>
          <p:spPr bwMode="auto">
            <a:xfrm>
              <a:off x="2721" y="2745"/>
              <a:ext cx="58" cy="4"/>
            </a:xfrm>
            <a:custGeom>
              <a:avLst/>
              <a:gdLst/>
              <a:ahLst/>
              <a:cxnLst>
                <a:cxn ang="0">
                  <a:pos x="0" y="1"/>
                </a:cxn>
                <a:cxn ang="0">
                  <a:pos x="2" y="1"/>
                </a:cxn>
                <a:cxn ang="0">
                  <a:pos x="5" y="1"/>
                </a:cxn>
                <a:cxn ang="0">
                  <a:pos x="7" y="3"/>
                </a:cxn>
                <a:cxn ang="0">
                  <a:pos x="11" y="3"/>
                </a:cxn>
                <a:cxn ang="0">
                  <a:pos x="14" y="3"/>
                </a:cxn>
                <a:cxn ang="0">
                  <a:pos x="16" y="3"/>
                </a:cxn>
                <a:cxn ang="0">
                  <a:pos x="20" y="3"/>
                </a:cxn>
                <a:cxn ang="0">
                  <a:pos x="24" y="3"/>
                </a:cxn>
                <a:cxn ang="0">
                  <a:pos x="27" y="3"/>
                </a:cxn>
                <a:cxn ang="0">
                  <a:pos x="31" y="3"/>
                </a:cxn>
                <a:cxn ang="0">
                  <a:pos x="35" y="1"/>
                </a:cxn>
                <a:cxn ang="0">
                  <a:pos x="40" y="1"/>
                </a:cxn>
                <a:cxn ang="0">
                  <a:pos x="45" y="1"/>
                </a:cxn>
                <a:cxn ang="0">
                  <a:pos x="50" y="1"/>
                </a:cxn>
                <a:cxn ang="0">
                  <a:pos x="56" y="1"/>
                </a:cxn>
                <a:cxn ang="0">
                  <a:pos x="52" y="0"/>
                </a:cxn>
                <a:cxn ang="0">
                  <a:pos x="47" y="0"/>
                </a:cxn>
                <a:cxn ang="0">
                  <a:pos x="42" y="1"/>
                </a:cxn>
                <a:cxn ang="0">
                  <a:pos x="37" y="1"/>
                </a:cxn>
                <a:cxn ang="0">
                  <a:pos x="33" y="1"/>
                </a:cxn>
                <a:cxn ang="0">
                  <a:pos x="28" y="1"/>
                </a:cxn>
                <a:cxn ang="0">
                  <a:pos x="25" y="1"/>
                </a:cxn>
                <a:cxn ang="0">
                  <a:pos x="21" y="1"/>
                </a:cxn>
                <a:cxn ang="0">
                  <a:pos x="17" y="1"/>
                </a:cxn>
                <a:cxn ang="0">
                  <a:pos x="15" y="1"/>
                </a:cxn>
                <a:cxn ang="0">
                  <a:pos x="12" y="1"/>
                </a:cxn>
                <a:cxn ang="0">
                  <a:pos x="10" y="1"/>
                </a:cxn>
                <a:cxn ang="0">
                  <a:pos x="7" y="1"/>
                </a:cxn>
                <a:cxn ang="0">
                  <a:pos x="5" y="1"/>
                </a:cxn>
                <a:cxn ang="0">
                  <a:pos x="2" y="0"/>
                </a:cxn>
                <a:cxn ang="0">
                  <a:pos x="0" y="0"/>
                </a:cxn>
                <a:cxn ang="0">
                  <a:pos x="0" y="0"/>
                </a:cxn>
              </a:cxnLst>
              <a:rect l="0" t="0" r="r" b="b"/>
              <a:pathLst>
                <a:path w="57" h="4">
                  <a:moveTo>
                    <a:pt x="0" y="0"/>
                  </a:moveTo>
                  <a:lnTo>
                    <a:pt x="0" y="1"/>
                  </a:lnTo>
                  <a:lnTo>
                    <a:pt x="1" y="1"/>
                  </a:lnTo>
                  <a:lnTo>
                    <a:pt x="2" y="1"/>
                  </a:lnTo>
                  <a:lnTo>
                    <a:pt x="4" y="1"/>
                  </a:lnTo>
                  <a:lnTo>
                    <a:pt x="5" y="1"/>
                  </a:lnTo>
                  <a:lnTo>
                    <a:pt x="6" y="1"/>
                  </a:lnTo>
                  <a:lnTo>
                    <a:pt x="7" y="3"/>
                  </a:lnTo>
                  <a:lnTo>
                    <a:pt x="10" y="3"/>
                  </a:lnTo>
                  <a:lnTo>
                    <a:pt x="11" y="3"/>
                  </a:lnTo>
                  <a:lnTo>
                    <a:pt x="12" y="3"/>
                  </a:lnTo>
                  <a:lnTo>
                    <a:pt x="14" y="3"/>
                  </a:lnTo>
                  <a:lnTo>
                    <a:pt x="15" y="3"/>
                  </a:lnTo>
                  <a:lnTo>
                    <a:pt x="16" y="3"/>
                  </a:lnTo>
                  <a:lnTo>
                    <a:pt x="17" y="3"/>
                  </a:lnTo>
                  <a:lnTo>
                    <a:pt x="20" y="3"/>
                  </a:lnTo>
                  <a:lnTo>
                    <a:pt x="21" y="3"/>
                  </a:lnTo>
                  <a:lnTo>
                    <a:pt x="24" y="3"/>
                  </a:lnTo>
                  <a:lnTo>
                    <a:pt x="25" y="3"/>
                  </a:lnTo>
                  <a:lnTo>
                    <a:pt x="27" y="3"/>
                  </a:lnTo>
                  <a:lnTo>
                    <a:pt x="28" y="3"/>
                  </a:lnTo>
                  <a:lnTo>
                    <a:pt x="31" y="3"/>
                  </a:lnTo>
                  <a:lnTo>
                    <a:pt x="33" y="1"/>
                  </a:lnTo>
                  <a:lnTo>
                    <a:pt x="35" y="1"/>
                  </a:lnTo>
                  <a:lnTo>
                    <a:pt x="37" y="1"/>
                  </a:lnTo>
                  <a:lnTo>
                    <a:pt x="40" y="1"/>
                  </a:lnTo>
                  <a:lnTo>
                    <a:pt x="42" y="1"/>
                  </a:lnTo>
                  <a:lnTo>
                    <a:pt x="45" y="1"/>
                  </a:lnTo>
                  <a:lnTo>
                    <a:pt x="47" y="1"/>
                  </a:lnTo>
                  <a:lnTo>
                    <a:pt x="50" y="1"/>
                  </a:lnTo>
                  <a:lnTo>
                    <a:pt x="53" y="1"/>
                  </a:lnTo>
                  <a:lnTo>
                    <a:pt x="56" y="1"/>
                  </a:lnTo>
                  <a:lnTo>
                    <a:pt x="56" y="0"/>
                  </a:lnTo>
                  <a:lnTo>
                    <a:pt x="52" y="0"/>
                  </a:lnTo>
                  <a:lnTo>
                    <a:pt x="50" y="0"/>
                  </a:lnTo>
                  <a:lnTo>
                    <a:pt x="47" y="0"/>
                  </a:lnTo>
                  <a:lnTo>
                    <a:pt x="45" y="1"/>
                  </a:lnTo>
                  <a:lnTo>
                    <a:pt x="42" y="1"/>
                  </a:lnTo>
                  <a:lnTo>
                    <a:pt x="40" y="1"/>
                  </a:lnTo>
                  <a:lnTo>
                    <a:pt x="37" y="1"/>
                  </a:lnTo>
                  <a:lnTo>
                    <a:pt x="35" y="1"/>
                  </a:lnTo>
                  <a:lnTo>
                    <a:pt x="33" y="1"/>
                  </a:lnTo>
                  <a:lnTo>
                    <a:pt x="31" y="1"/>
                  </a:lnTo>
                  <a:lnTo>
                    <a:pt x="28" y="1"/>
                  </a:lnTo>
                  <a:lnTo>
                    <a:pt x="27" y="1"/>
                  </a:lnTo>
                  <a:lnTo>
                    <a:pt x="25" y="1"/>
                  </a:lnTo>
                  <a:lnTo>
                    <a:pt x="24" y="1"/>
                  </a:lnTo>
                  <a:lnTo>
                    <a:pt x="21" y="1"/>
                  </a:lnTo>
                  <a:lnTo>
                    <a:pt x="20" y="1"/>
                  </a:lnTo>
                  <a:lnTo>
                    <a:pt x="17" y="1"/>
                  </a:lnTo>
                  <a:lnTo>
                    <a:pt x="16" y="1"/>
                  </a:lnTo>
                  <a:lnTo>
                    <a:pt x="15" y="1"/>
                  </a:lnTo>
                  <a:lnTo>
                    <a:pt x="14" y="1"/>
                  </a:lnTo>
                  <a:lnTo>
                    <a:pt x="12" y="1"/>
                  </a:lnTo>
                  <a:lnTo>
                    <a:pt x="11" y="1"/>
                  </a:lnTo>
                  <a:lnTo>
                    <a:pt x="10" y="1"/>
                  </a:lnTo>
                  <a:lnTo>
                    <a:pt x="9" y="1"/>
                  </a:lnTo>
                  <a:lnTo>
                    <a:pt x="7" y="1"/>
                  </a:lnTo>
                  <a:lnTo>
                    <a:pt x="6" y="1"/>
                  </a:lnTo>
                  <a:lnTo>
                    <a:pt x="5" y="1"/>
                  </a:lnTo>
                  <a:lnTo>
                    <a:pt x="4" y="1"/>
                  </a:lnTo>
                  <a:lnTo>
                    <a:pt x="2" y="0"/>
                  </a:lnTo>
                  <a:lnTo>
                    <a:pt x="1" y="0"/>
                  </a:ln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1" name="Freeform 207"/>
            <p:cNvSpPr>
              <a:spLocks/>
            </p:cNvSpPr>
            <p:nvPr/>
          </p:nvSpPr>
          <p:spPr bwMode="auto">
            <a:xfrm>
              <a:off x="2705" y="2735"/>
              <a:ext cx="18" cy="11"/>
            </a:xfrm>
            <a:custGeom>
              <a:avLst/>
              <a:gdLst/>
              <a:ahLst/>
              <a:cxnLst>
                <a:cxn ang="0">
                  <a:pos x="0" y="1"/>
                </a:cxn>
                <a:cxn ang="0">
                  <a:pos x="0" y="1"/>
                </a:cxn>
                <a:cxn ang="0">
                  <a:pos x="2" y="1"/>
                </a:cxn>
                <a:cxn ang="0">
                  <a:pos x="4" y="1"/>
                </a:cxn>
                <a:cxn ang="0">
                  <a:pos x="5" y="1"/>
                </a:cxn>
                <a:cxn ang="0">
                  <a:pos x="6" y="2"/>
                </a:cxn>
                <a:cxn ang="0">
                  <a:pos x="7" y="2"/>
                </a:cxn>
                <a:cxn ang="0">
                  <a:pos x="8" y="4"/>
                </a:cxn>
                <a:cxn ang="0">
                  <a:pos x="10" y="4"/>
                </a:cxn>
                <a:cxn ang="0">
                  <a:pos x="11" y="5"/>
                </a:cxn>
                <a:cxn ang="0">
                  <a:pos x="12" y="5"/>
                </a:cxn>
                <a:cxn ang="0">
                  <a:pos x="13" y="6"/>
                </a:cxn>
                <a:cxn ang="0">
                  <a:pos x="14" y="6"/>
                </a:cxn>
                <a:cxn ang="0">
                  <a:pos x="14" y="7"/>
                </a:cxn>
                <a:cxn ang="0">
                  <a:pos x="16" y="8"/>
                </a:cxn>
                <a:cxn ang="0">
                  <a:pos x="16" y="10"/>
                </a:cxn>
                <a:cxn ang="0">
                  <a:pos x="16" y="11"/>
                </a:cxn>
                <a:cxn ang="0">
                  <a:pos x="17" y="11"/>
                </a:cxn>
                <a:cxn ang="0">
                  <a:pos x="17" y="10"/>
                </a:cxn>
                <a:cxn ang="0">
                  <a:pos x="17" y="8"/>
                </a:cxn>
                <a:cxn ang="0">
                  <a:pos x="16" y="7"/>
                </a:cxn>
                <a:cxn ang="0">
                  <a:pos x="14" y="6"/>
                </a:cxn>
                <a:cxn ang="0">
                  <a:pos x="14" y="5"/>
                </a:cxn>
                <a:cxn ang="0">
                  <a:pos x="13" y="5"/>
                </a:cxn>
                <a:cxn ang="0">
                  <a:pos x="12" y="4"/>
                </a:cxn>
                <a:cxn ang="0">
                  <a:pos x="11" y="4"/>
                </a:cxn>
                <a:cxn ang="0">
                  <a:pos x="10" y="2"/>
                </a:cxn>
                <a:cxn ang="0">
                  <a:pos x="8" y="1"/>
                </a:cxn>
                <a:cxn ang="0">
                  <a:pos x="7" y="1"/>
                </a:cxn>
                <a:cxn ang="0">
                  <a:pos x="5" y="1"/>
                </a:cxn>
                <a:cxn ang="0">
                  <a:pos x="4" y="0"/>
                </a:cxn>
                <a:cxn ang="0">
                  <a:pos x="2" y="0"/>
                </a:cxn>
                <a:cxn ang="0">
                  <a:pos x="0" y="0"/>
                </a:cxn>
                <a:cxn ang="0">
                  <a:pos x="0" y="1"/>
                </a:cxn>
              </a:cxnLst>
              <a:rect l="0" t="0" r="r" b="b"/>
              <a:pathLst>
                <a:path w="18" h="12">
                  <a:moveTo>
                    <a:pt x="0" y="1"/>
                  </a:moveTo>
                  <a:lnTo>
                    <a:pt x="0" y="1"/>
                  </a:lnTo>
                  <a:lnTo>
                    <a:pt x="2" y="1"/>
                  </a:lnTo>
                  <a:lnTo>
                    <a:pt x="4" y="1"/>
                  </a:lnTo>
                  <a:lnTo>
                    <a:pt x="5" y="1"/>
                  </a:lnTo>
                  <a:lnTo>
                    <a:pt x="6" y="2"/>
                  </a:lnTo>
                  <a:lnTo>
                    <a:pt x="7" y="2"/>
                  </a:lnTo>
                  <a:lnTo>
                    <a:pt x="8" y="4"/>
                  </a:lnTo>
                  <a:lnTo>
                    <a:pt x="10" y="4"/>
                  </a:lnTo>
                  <a:lnTo>
                    <a:pt x="11" y="5"/>
                  </a:lnTo>
                  <a:lnTo>
                    <a:pt x="12" y="5"/>
                  </a:lnTo>
                  <a:lnTo>
                    <a:pt x="13" y="6"/>
                  </a:lnTo>
                  <a:lnTo>
                    <a:pt x="14" y="6"/>
                  </a:lnTo>
                  <a:lnTo>
                    <a:pt x="14" y="7"/>
                  </a:lnTo>
                  <a:lnTo>
                    <a:pt x="16" y="8"/>
                  </a:lnTo>
                  <a:lnTo>
                    <a:pt x="16" y="10"/>
                  </a:lnTo>
                  <a:lnTo>
                    <a:pt x="16" y="11"/>
                  </a:lnTo>
                  <a:lnTo>
                    <a:pt x="17" y="11"/>
                  </a:lnTo>
                  <a:lnTo>
                    <a:pt x="17" y="10"/>
                  </a:lnTo>
                  <a:lnTo>
                    <a:pt x="17" y="8"/>
                  </a:lnTo>
                  <a:lnTo>
                    <a:pt x="16" y="7"/>
                  </a:lnTo>
                  <a:lnTo>
                    <a:pt x="14" y="6"/>
                  </a:lnTo>
                  <a:lnTo>
                    <a:pt x="14" y="5"/>
                  </a:lnTo>
                  <a:lnTo>
                    <a:pt x="13" y="5"/>
                  </a:lnTo>
                  <a:lnTo>
                    <a:pt x="12" y="4"/>
                  </a:lnTo>
                  <a:lnTo>
                    <a:pt x="11" y="4"/>
                  </a:lnTo>
                  <a:lnTo>
                    <a:pt x="10" y="2"/>
                  </a:lnTo>
                  <a:lnTo>
                    <a:pt x="8" y="1"/>
                  </a:lnTo>
                  <a:lnTo>
                    <a:pt x="7" y="1"/>
                  </a:lnTo>
                  <a:lnTo>
                    <a:pt x="5" y="1"/>
                  </a:lnTo>
                  <a:lnTo>
                    <a:pt x="4" y="0"/>
                  </a:lnTo>
                  <a:lnTo>
                    <a:pt x="2" y="0"/>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2" name="Freeform 208"/>
            <p:cNvSpPr>
              <a:spLocks/>
            </p:cNvSpPr>
            <p:nvPr/>
          </p:nvSpPr>
          <p:spPr bwMode="auto">
            <a:xfrm>
              <a:off x="2693" y="2735"/>
              <a:ext cx="14" cy="1"/>
            </a:xfrm>
            <a:custGeom>
              <a:avLst/>
              <a:gdLst/>
              <a:ahLst/>
              <a:cxnLst>
                <a:cxn ang="0">
                  <a:pos x="0" y="0"/>
                </a:cxn>
                <a:cxn ang="0">
                  <a:pos x="0" y="1"/>
                </a:cxn>
                <a:cxn ang="0">
                  <a:pos x="1" y="1"/>
                </a:cxn>
                <a:cxn ang="0">
                  <a:pos x="3" y="1"/>
                </a:cxn>
                <a:cxn ang="0">
                  <a:pos x="4" y="1"/>
                </a:cxn>
                <a:cxn ang="0">
                  <a:pos x="5" y="1"/>
                </a:cxn>
                <a:cxn ang="0">
                  <a:pos x="6" y="1"/>
                </a:cxn>
                <a:cxn ang="0">
                  <a:pos x="6" y="0"/>
                </a:cxn>
                <a:cxn ang="0">
                  <a:pos x="8" y="0"/>
                </a:cxn>
                <a:cxn ang="0">
                  <a:pos x="9" y="1"/>
                </a:cxn>
                <a:cxn ang="0">
                  <a:pos x="10" y="1"/>
                </a:cxn>
                <a:cxn ang="0">
                  <a:pos x="11" y="1"/>
                </a:cxn>
                <a:cxn ang="0">
                  <a:pos x="13" y="1"/>
                </a:cxn>
                <a:cxn ang="0">
                  <a:pos x="13" y="0"/>
                </a:cxn>
                <a:cxn ang="0">
                  <a:pos x="11" y="0"/>
                </a:cxn>
                <a:cxn ang="0">
                  <a:pos x="10" y="0"/>
                </a:cxn>
                <a:cxn ang="0">
                  <a:pos x="9" y="0"/>
                </a:cxn>
                <a:cxn ang="0">
                  <a:pos x="8" y="0"/>
                </a:cxn>
                <a:cxn ang="0">
                  <a:pos x="6" y="0"/>
                </a:cxn>
                <a:cxn ang="0">
                  <a:pos x="5" y="0"/>
                </a:cxn>
                <a:cxn ang="0">
                  <a:pos x="4" y="0"/>
                </a:cxn>
                <a:cxn ang="0">
                  <a:pos x="3" y="0"/>
                </a:cxn>
                <a:cxn ang="0">
                  <a:pos x="1" y="0"/>
                </a:cxn>
                <a:cxn ang="0">
                  <a:pos x="0" y="0"/>
                </a:cxn>
              </a:cxnLst>
              <a:rect l="0" t="0" r="r" b="b"/>
              <a:pathLst>
                <a:path w="14" h="2">
                  <a:moveTo>
                    <a:pt x="0" y="0"/>
                  </a:moveTo>
                  <a:lnTo>
                    <a:pt x="0" y="1"/>
                  </a:lnTo>
                  <a:lnTo>
                    <a:pt x="1" y="1"/>
                  </a:lnTo>
                  <a:lnTo>
                    <a:pt x="3" y="1"/>
                  </a:lnTo>
                  <a:lnTo>
                    <a:pt x="4" y="1"/>
                  </a:lnTo>
                  <a:lnTo>
                    <a:pt x="5" y="1"/>
                  </a:lnTo>
                  <a:lnTo>
                    <a:pt x="6" y="1"/>
                  </a:lnTo>
                  <a:lnTo>
                    <a:pt x="6" y="0"/>
                  </a:lnTo>
                  <a:lnTo>
                    <a:pt x="8" y="0"/>
                  </a:lnTo>
                  <a:lnTo>
                    <a:pt x="9" y="1"/>
                  </a:lnTo>
                  <a:lnTo>
                    <a:pt x="10" y="1"/>
                  </a:lnTo>
                  <a:lnTo>
                    <a:pt x="11" y="1"/>
                  </a:lnTo>
                  <a:lnTo>
                    <a:pt x="13" y="1"/>
                  </a:lnTo>
                  <a:lnTo>
                    <a:pt x="13" y="0"/>
                  </a:lnTo>
                  <a:lnTo>
                    <a:pt x="11" y="0"/>
                  </a:lnTo>
                  <a:lnTo>
                    <a:pt x="10" y="0"/>
                  </a:lnTo>
                  <a:lnTo>
                    <a:pt x="9" y="0"/>
                  </a:lnTo>
                  <a:lnTo>
                    <a:pt x="8" y="0"/>
                  </a:lnTo>
                  <a:lnTo>
                    <a:pt x="6" y="0"/>
                  </a:lnTo>
                  <a:lnTo>
                    <a:pt x="5" y="0"/>
                  </a:lnTo>
                  <a:lnTo>
                    <a:pt x="4" y="0"/>
                  </a:lnTo>
                  <a:lnTo>
                    <a:pt x="3"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3" name="Freeform 209"/>
            <p:cNvSpPr>
              <a:spLocks/>
            </p:cNvSpPr>
            <p:nvPr/>
          </p:nvSpPr>
          <p:spPr bwMode="auto">
            <a:xfrm>
              <a:off x="2693" y="2727"/>
              <a:ext cx="4" cy="8"/>
            </a:xfrm>
            <a:custGeom>
              <a:avLst/>
              <a:gdLst/>
              <a:ahLst/>
              <a:cxnLst>
                <a:cxn ang="0">
                  <a:pos x="1" y="1"/>
                </a:cxn>
                <a:cxn ang="0">
                  <a:pos x="1" y="1"/>
                </a:cxn>
                <a:cxn ang="0">
                  <a:pos x="1" y="2"/>
                </a:cxn>
                <a:cxn ang="0">
                  <a:pos x="1" y="3"/>
                </a:cxn>
                <a:cxn ang="0">
                  <a:pos x="1" y="5"/>
                </a:cxn>
                <a:cxn ang="0">
                  <a:pos x="0" y="6"/>
                </a:cxn>
                <a:cxn ang="0">
                  <a:pos x="0" y="7"/>
                </a:cxn>
                <a:cxn ang="0">
                  <a:pos x="1" y="7"/>
                </a:cxn>
                <a:cxn ang="0">
                  <a:pos x="1" y="6"/>
                </a:cxn>
                <a:cxn ang="0">
                  <a:pos x="1" y="5"/>
                </a:cxn>
                <a:cxn ang="0">
                  <a:pos x="1" y="3"/>
                </a:cxn>
                <a:cxn ang="0">
                  <a:pos x="3" y="3"/>
                </a:cxn>
                <a:cxn ang="0">
                  <a:pos x="3" y="2"/>
                </a:cxn>
                <a:cxn ang="0">
                  <a:pos x="3" y="1"/>
                </a:cxn>
                <a:cxn ang="0">
                  <a:pos x="3" y="0"/>
                </a:cxn>
                <a:cxn ang="0">
                  <a:pos x="1" y="0"/>
                </a:cxn>
                <a:cxn ang="0">
                  <a:pos x="1" y="1"/>
                </a:cxn>
              </a:cxnLst>
              <a:rect l="0" t="0" r="r" b="b"/>
              <a:pathLst>
                <a:path w="4" h="8">
                  <a:moveTo>
                    <a:pt x="1" y="1"/>
                  </a:moveTo>
                  <a:lnTo>
                    <a:pt x="1" y="1"/>
                  </a:lnTo>
                  <a:lnTo>
                    <a:pt x="1" y="2"/>
                  </a:lnTo>
                  <a:lnTo>
                    <a:pt x="1" y="3"/>
                  </a:lnTo>
                  <a:lnTo>
                    <a:pt x="1" y="5"/>
                  </a:lnTo>
                  <a:lnTo>
                    <a:pt x="0" y="6"/>
                  </a:lnTo>
                  <a:lnTo>
                    <a:pt x="0" y="7"/>
                  </a:lnTo>
                  <a:lnTo>
                    <a:pt x="1" y="7"/>
                  </a:lnTo>
                  <a:lnTo>
                    <a:pt x="1" y="6"/>
                  </a:lnTo>
                  <a:lnTo>
                    <a:pt x="1" y="5"/>
                  </a:lnTo>
                  <a:lnTo>
                    <a:pt x="1" y="3"/>
                  </a:lnTo>
                  <a:lnTo>
                    <a:pt x="3" y="3"/>
                  </a:lnTo>
                  <a:lnTo>
                    <a:pt x="3" y="2"/>
                  </a:lnTo>
                  <a:lnTo>
                    <a:pt x="3" y="1"/>
                  </a:lnTo>
                  <a:lnTo>
                    <a:pt x="3" y="0"/>
                  </a:lnTo>
                  <a:lnTo>
                    <a:pt x="1" y="0"/>
                  </a:lnTo>
                  <a:lnTo>
                    <a:pt x="1"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4" name="Freeform 210"/>
            <p:cNvSpPr>
              <a:spLocks/>
            </p:cNvSpPr>
            <p:nvPr/>
          </p:nvSpPr>
          <p:spPr bwMode="auto">
            <a:xfrm>
              <a:off x="2675" y="2727"/>
              <a:ext cx="20" cy="13"/>
            </a:xfrm>
            <a:custGeom>
              <a:avLst/>
              <a:gdLst/>
              <a:ahLst/>
              <a:cxnLst>
                <a:cxn ang="0">
                  <a:pos x="0" y="12"/>
                </a:cxn>
                <a:cxn ang="0">
                  <a:pos x="1" y="12"/>
                </a:cxn>
                <a:cxn ang="0">
                  <a:pos x="2" y="11"/>
                </a:cxn>
                <a:cxn ang="0">
                  <a:pos x="4" y="9"/>
                </a:cxn>
                <a:cxn ang="0">
                  <a:pos x="6" y="8"/>
                </a:cxn>
                <a:cxn ang="0">
                  <a:pos x="7" y="7"/>
                </a:cxn>
                <a:cxn ang="0">
                  <a:pos x="9" y="6"/>
                </a:cxn>
                <a:cxn ang="0">
                  <a:pos x="10" y="6"/>
                </a:cxn>
                <a:cxn ang="0">
                  <a:pos x="11" y="5"/>
                </a:cxn>
                <a:cxn ang="0">
                  <a:pos x="12" y="4"/>
                </a:cxn>
                <a:cxn ang="0">
                  <a:pos x="14" y="4"/>
                </a:cxn>
                <a:cxn ang="0">
                  <a:pos x="15" y="2"/>
                </a:cxn>
                <a:cxn ang="0">
                  <a:pos x="16" y="2"/>
                </a:cxn>
                <a:cxn ang="0">
                  <a:pos x="17" y="1"/>
                </a:cxn>
                <a:cxn ang="0">
                  <a:pos x="19" y="1"/>
                </a:cxn>
                <a:cxn ang="0">
                  <a:pos x="20" y="1"/>
                </a:cxn>
                <a:cxn ang="0">
                  <a:pos x="20" y="0"/>
                </a:cxn>
                <a:cxn ang="0">
                  <a:pos x="19" y="0"/>
                </a:cxn>
                <a:cxn ang="0">
                  <a:pos x="17" y="1"/>
                </a:cxn>
                <a:cxn ang="0">
                  <a:pos x="16" y="1"/>
                </a:cxn>
                <a:cxn ang="0">
                  <a:pos x="15" y="1"/>
                </a:cxn>
                <a:cxn ang="0">
                  <a:pos x="15" y="2"/>
                </a:cxn>
                <a:cxn ang="0">
                  <a:pos x="14" y="2"/>
                </a:cxn>
                <a:cxn ang="0">
                  <a:pos x="12" y="4"/>
                </a:cxn>
                <a:cxn ang="0">
                  <a:pos x="11" y="4"/>
                </a:cxn>
                <a:cxn ang="0">
                  <a:pos x="10" y="5"/>
                </a:cxn>
                <a:cxn ang="0">
                  <a:pos x="9" y="6"/>
                </a:cxn>
                <a:cxn ang="0">
                  <a:pos x="6" y="6"/>
                </a:cxn>
                <a:cxn ang="0">
                  <a:pos x="5" y="7"/>
                </a:cxn>
                <a:cxn ang="0">
                  <a:pos x="4" y="8"/>
                </a:cxn>
                <a:cxn ang="0">
                  <a:pos x="2" y="9"/>
                </a:cxn>
                <a:cxn ang="0">
                  <a:pos x="0" y="11"/>
                </a:cxn>
                <a:cxn ang="0">
                  <a:pos x="0" y="12"/>
                </a:cxn>
                <a:cxn ang="0">
                  <a:pos x="1" y="12"/>
                </a:cxn>
                <a:cxn ang="0">
                  <a:pos x="0" y="12"/>
                </a:cxn>
              </a:cxnLst>
              <a:rect l="0" t="0" r="r" b="b"/>
              <a:pathLst>
                <a:path w="21" h="13">
                  <a:moveTo>
                    <a:pt x="0" y="12"/>
                  </a:moveTo>
                  <a:lnTo>
                    <a:pt x="1" y="12"/>
                  </a:lnTo>
                  <a:lnTo>
                    <a:pt x="2" y="11"/>
                  </a:lnTo>
                  <a:lnTo>
                    <a:pt x="4" y="9"/>
                  </a:lnTo>
                  <a:lnTo>
                    <a:pt x="6" y="8"/>
                  </a:lnTo>
                  <a:lnTo>
                    <a:pt x="7" y="7"/>
                  </a:lnTo>
                  <a:lnTo>
                    <a:pt x="9" y="6"/>
                  </a:lnTo>
                  <a:lnTo>
                    <a:pt x="10" y="6"/>
                  </a:lnTo>
                  <a:lnTo>
                    <a:pt x="11" y="5"/>
                  </a:lnTo>
                  <a:lnTo>
                    <a:pt x="12" y="4"/>
                  </a:lnTo>
                  <a:lnTo>
                    <a:pt x="14" y="4"/>
                  </a:lnTo>
                  <a:lnTo>
                    <a:pt x="15" y="2"/>
                  </a:lnTo>
                  <a:lnTo>
                    <a:pt x="16" y="2"/>
                  </a:lnTo>
                  <a:lnTo>
                    <a:pt x="17" y="1"/>
                  </a:lnTo>
                  <a:lnTo>
                    <a:pt x="19" y="1"/>
                  </a:lnTo>
                  <a:lnTo>
                    <a:pt x="20" y="1"/>
                  </a:lnTo>
                  <a:lnTo>
                    <a:pt x="20" y="0"/>
                  </a:lnTo>
                  <a:lnTo>
                    <a:pt x="19" y="0"/>
                  </a:lnTo>
                  <a:lnTo>
                    <a:pt x="17" y="1"/>
                  </a:lnTo>
                  <a:lnTo>
                    <a:pt x="16" y="1"/>
                  </a:lnTo>
                  <a:lnTo>
                    <a:pt x="15" y="1"/>
                  </a:lnTo>
                  <a:lnTo>
                    <a:pt x="15" y="2"/>
                  </a:lnTo>
                  <a:lnTo>
                    <a:pt x="14" y="2"/>
                  </a:lnTo>
                  <a:lnTo>
                    <a:pt x="12" y="4"/>
                  </a:lnTo>
                  <a:lnTo>
                    <a:pt x="11" y="4"/>
                  </a:lnTo>
                  <a:lnTo>
                    <a:pt x="10" y="5"/>
                  </a:lnTo>
                  <a:lnTo>
                    <a:pt x="9" y="6"/>
                  </a:lnTo>
                  <a:lnTo>
                    <a:pt x="6" y="6"/>
                  </a:lnTo>
                  <a:lnTo>
                    <a:pt x="5" y="7"/>
                  </a:lnTo>
                  <a:lnTo>
                    <a:pt x="4" y="8"/>
                  </a:lnTo>
                  <a:lnTo>
                    <a:pt x="2" y="9"/>
                  </a:lnTo>
                  <a:lnTo>
                    <a:pt x="0" y="11"/>
                  </a:lnTo>
                  <a:lnTo>
                    <a:pt x="0" y="12"/>
                  </a:lnTo>
                  <a:lnTo>
                    <a:pt x="1" y="12"/>
                  </a:lnTo>
                  <a:lnTo>
                    <a:pt x="0"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5" name="Freeform 211"/>
            <p:cNvSpPr>
              <a:spLocks/>
            </p:cNvSpPr>
            <p:nvPr/>
          </p:nvSpPr>
          <p:spPr bwMode="auto">
            <a:xfrm>
              <a:off x="2661" y="2738"/>
              <a:ext cx="16" cy="3"/>
            </a:xfrm>
            <a:custGeom>
              <a:avLst/>
              <a:gdLst/>
              <a:ahLst/>
              <a:cxnLst>
                <a:cxn ang="0">
                  <a:pos x="1" y="2"/>
                </a:cxn>
                <a:cxn ang="0">
                  <a:pos x="1" y="2"/>
                </a:cxn>
                <a:cxn ang="0">
                  <a:pos x="1" y="1"/>
                </a:cxn>
                <a:cxn ang="0">
                  <a:pos x="2" y="1"/>
                </a:cxn>
                <a:cxn ang="0">
                  <a:pos x="4" y="1"/>
                </a:cxn>
                <a:cxn ang="0">
                  <a:pos x="5" y="1"/>
                </a:cxn>
                <a:cxn ang="0">
                  <a:pos x="6" y="1"/>
                </a:cxn>
                <a:cxn ang="0">
                  <a:pos x="7" y="1"/>
                </a:cxn>
                <a:cxn ang="0">
                  <a:pos x="9" y="1"/>
                </a:cxn>
                <a:cxn ang="0">
                  <a:pos x="10" y="1"/>
                </a:cxn>
                <a:cxn ang="0">
                  <a:pos x="11" y="1"/>
                </a:cxn>
                <a:cxn ang="0">
                  <a:pos x="12" y="1"/>
                </a:cxn>
                <a:cxn ang="0">
                  <a:pos x="14" y="1"/>
                </a:cxn>
                <a:cxn ang="0">
                  <a:pos x="14" y="0"/>
                </a:cxn>
                <a:cxn ang="0">
                  <a:pos x="12" y="0"/>
                </a:cxn>
                <a:cxn ang="0">
                  <a:pos x="11" y="0"/>
                </a:cxn>
                <a:cxn ang="0">
                  <a:pos x="10" y="0"/>
                </a:cxn>
                <a:cxn ang="0">
                  <a:pos x="9" y="0"/>
                </a:cxn>
                <a:cxn ang="0">
                  <a:pos x="7" y="0"/>
                </a:cxn>
                <a:cxn ang="0">
                  <a:pos x="6" y="0"/>
                </a:cxn>
                <a:cxn ang="0">
                  <a:pos x="5" y="0"/>
                </a:cxn>
                <a:cxn ang="0">
                  <a:pos x="4" y="0"/>
                </a:cxn>
                <a:cxn ang="0">
                  <a:pos x="4" y="1"/>
                </a:cxn>
                <a:cxn ang="0">
                  <a:pos x="2" y="1"/>
                </a:cxn>
                <a:cxn ang="0">
                  <a:pos x="1" y="1"/>
                </a:cxn>
                <a:cxn ang="0">
                  <a:pos x="0" y="1"/>
                </a:cxn>
                <a:cxn ang="0">
                  <a:pos x="0" y="2"/>
                </a:cxn>
                <a:cxn ang="0">
                  <a:pos x="1" y="2"/>
                </a:cxn>
              </a:cxnLst>
              <a:rect l="0" t="0" r="r" b="b"/>
              <a:pathLst>
                <a:path w="15" h="3">
                  <a:moveTo>
                    <a:pt x="1" y="2"/>
                  </a:moveTo>
                  <a:lnTo>
                    <a:pt x="1" y="2"/>
                  </a:lnTo>
                  <a:lnTo>
                    <a:pt x="1" y="1"/>
                  </a:lnTo>
                  <a:lnTo>
                    <a:pt x="2" y="1"/>
                  </a:lnTo>
                  <a:lnTo>
                    <a:pt x="4" y="1"/>
                  </a:lnTo>
                  <a:lnTo>
                    <a:pt x="5" y="1"/>
                  </a:lnTo>
                  <a:lnTo>
                    <a:pt x="6" y="1"/>
                  </a:lnTo>
                  <a:lnTo>
                    <a:pt x="7" y="1"/>
                  </a:lnTo>
                  <a:lnTo>
                    <a:pt x="9" y="1"/>
                  </a:lnTo>
                  <a:lnTo>
                    <a:pt x="10" y="1"/>
                  </a:lnTo>
                  <a:lnTo>
                    <a:pt x="11" y="1"/>
                  </a:lnTo>
                  <a:lnTo>
                    <a:pt x="12" y="1"/>
                  </a:lnTo>
                  <a:lnTo>
                    <a:pt x="14" y="1"/>
                  </a:lnTo>
                  <a:lnTo>
                    <a:pt x="14" y="0"/>
                  </a:lnTo>
                  <a:lnTo>
                    <a:pt x="12" y="0"/>
                  </a:lnTo>
                  <a:lnTo>
                    <a:pt x="11" y="0"/>
                  </a:lnTo>
                  <a:lnTo>
                    <a:pt x="10" y="0"/>
                  </a:lnTo>
                  <a:lnTo>
                    <a:pt x="9" y="0"/>
                  </a:lnTo>
                  <a:lnTo>
                    <a:pt x="7" y="0"/>
                  </a:lnTo>
                  <a:lnTo>
                    <a:pt x="6" y="0"/>
                  </a:lnTo>
                  <a:lnTo>
                    <a:pt x="5" y="0"/>
                  </a:lnTo>
                  <a:lnTo>
                    <a:pt x="4" y="0"/>
                  </a:lnTo>
                  <a:lnTo>
                    <a:pt x="4" y="1"/>
                  </a:lnTo>
                  <a:lnTo>
                    <a:pt x="2" y="1"/>
                  </a:lnTo>
                  <a:lnTo>
                    <a:pt x="1" y="1"/>
                  </a:lnTo>
                  <a:lnTo>
                    <a:pt x="0" y="1"/>
                  </a:lnTo>
                  <a:lnTo>
                    <a:pt x="0" y="2"/>
                  </a:lnTo>
                  <a:lnTo>
                    <a:pt x="1"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6" name="Freeform 212"/>
            <p:cNvSpPr>
              <a:spLocks/>
            </p:cNvSpPr>
            <p:nvPr/>
          </p:nvSpPr>
          <p:spPr bwMode="auto">
            <a:xfrm>
              <a:off x="2660" y="2740"/>
              <a:ext cx="4" cy="5"/>
            </a:xfrm>
            <a:custGeom>
              <a:avLst/>
              <a:gdLst/>
              <a:ahLst/>
              <a:cxnLst>
                <a:cxn ang="0">
                  <a:pos x="1" y="4"/>
                </a:cxn>
                <a:cxn ang="0">
                  <a:pos x="1" y="2"/>
                </a:cxn>
                <a:cxn ang="0">
                  <a:pos x="1" y="1"/>
                </a:cxn>
                <a:cxn ang="0">
                  <a:pos x="2" y="1"/>
                </a:cxn>
                <a:cxn ang="0">
                  <a:pos x="2" y="0"/>
                </a:cxn>
                <a:cxn ang="0">
                  <a:pos x="1" y="0"/>
                </a:cxn>
                <a:cxn ang="0">
                  <a:pos x="0" y="0"/>
                </a:cxn>
                <a:cxn ang="0">
                  <a:pos x="0" y="1"/>
                </a:cxn>
                <a:cxn ang="0">
                  <a:pos x="0" y="2"/>
                </a:cxn>
                <a:cxn ang="0">
                  <a:pos x="0" y="4"/>
                </a:cxn>
                <a:cxn ang="0">
                  <a:pos x="1" y="4"/>
                </a:cxn>
              </a:cxnLst>
              <a:rect l="0" t="0" r="r" b="b"/>
              <a:pathLst>
                <a:path w="3" h="5">
                  <a:moveTo>
                    <a:pt x="1" y="4"/>
                  </a:moveTo>
                  <a:lnTo>
                    <a:pt x="1" y="2"/>
                  </a:lnTo>
                  <a:lnTo>
                    <a:pt x="1" y="1"/>
                  </a:lnTo>
                  <a:lnTo>
                    <a:pt x="2" y="1"/>
                  </a:lnTo>
                  <a:lnTo>
                    <a:pt x="2" y="0"/>
                  </a:lnTo>
                  <a:lnTo>
                    <a:pt x="1" y="0"/>
                  </a:lnTo>
                  <a:lnTo>
                    <a:pt x="0" y="0"/>
                  </a:lnTo>
                  <a:lnTo>
                    <a:pt x="0" y="1"/>
                  </a:lnTo>
                  <a:lnTo>
                    <a:pt x="0" y="2"/>
                  </a:lnTo>
                  <a:lnTo>
                    <a:pt x="0" y="4"/>
                  </a:lnTo>
                  <a:lnTo>
                    <a:pt x="1"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7" name="Freeform 213"/>
            <p:cNvSpPr>
              <a:spLocks/>
            </p:cNvSpPr>
            <p:nvPr/>
          </p:nvSpPr>
          <p:spPr bwMode="auto">
            <a:xfrm>
              <a:off x="2660" y="2744"/>
              <a:ext cx="6" cy="9"/>
            </a:xfrm>
            <a:custGeom>
              <a:avLst/>
              <a:gdLst/>
              <a:ahLst/>
              <a:cxnLst>
                <a:cxn ang="0">
                  <a:pos x="4" y="7"/>
                </a:cxn>
                <a:cxn ang="0">
                  <a:pos x="4" y="7"/>
                </a:cxn>
                <a:cxn ang="0">
                  <a:pos x="4" y="6"/>
                </a:cxn>
                <a:cxn ang="0">
                  <a:pos x="4" y="5"/>
                </a:cxn>
                <a:cxn ang="0">
                  <a:pos x="2" y="5"/>
                </a:cxn>
                <a:cxn ang="0">
                  <a:pos x="2" y="3"/>
                </a:cxn>
                <a:cxn ang="0">
                  <a:pos x="1" y="2"/>
                </a:cxn>
                <a:cxn ang="0">
                  <a:pos x="1" y="1"/>
                </a:cxn>
                <a:cxn ang="0">
                  <a:pos x="1" y="0"/>
                </a:cxn>
                <a:cxn ang="0">
                  <a:pos x="0" y="0"/>
                </a:cxn>
                <a:cxn ang="0">
                  <a:pos x="0" y="1"/>
                </a:cxn>
                <a:cxn ang="0">
                  <a:pos x="0" y="2"/>
                </a:cxn>
                <a:cxn ang="0">
                  <a:pos x="1" y="2"/>
                </a:cxn>
                <a:cxn ang="0">
                  <a:pos x="1" y="3"/>
                </a:cxn>
                <a:cxn ang="0">
                  <a:pos x="1" y="5"/>
                </a:cxn>
                <a:cxn ang="0">
                  <a:pos x="2" y="5"/>
                </a:cxn>
                <a:cxn ang="0">
                  <a:pos x="2" y="6"/>
                </a:cxn>
                <a:cxn ang="0">
                  <a:pos x="2" y="7"/>
                </a:cxn>
                <a:cxn ang="0">
                  <a:pos x="2" y="6"/>
                </a:cxn>
                <a:cxn ang="0">
                  <a:pos x="2" y="7"/>
                </a:cxn>
                <a:cxn ang="0">
                  <a:pos x="4" y="7"/>
                </a:cxn>
              </a:cxnLst>
              <a:rect l="0" t="0" r="r" b="b"/>
              <a:pathLst>
                <a:path w="5" h="8">
                  <a:moveTo>
                    <a:pt x="4" y="7"/>
                  </a:moveTo>
                  <a:lnTo>
                    <a:pt x="4" y="7"/>
                  </a:lnTo>
                  <a:lnTo>
                    <a:pt x="4" y="6"/>
                  </a:lnTo>
                  <a:lnTo>
                    <a:pt x="4" y="5"/>
                  </a:lnTo>
                  <a:lnTo>
                    <a:pt x="2" y="5"/>
                  </a:lnTo>
                  <a:lnTo>
                    <a:pt x="2" y="3"/>
                  </a:lnTo>
                  <a:lnTo>
                    <a:pt x="1" y="2"/>
                  </a:lnTo>
                  <a:lnTo>
                    <a:pt x="1" y="1"/>
                  </a:lnTo>
                  <a:lnTo>
                    <a:pt x="1" y="0"/>
                  </a:lnTo>
                  <a:lnTo>
                    <a:pt x="0" y="0"/>
                  </a:lnTo>
                  <a:lnTo>
                    <a:pt x="0" y="1"/>
                  </a:lnTo>
                  <a:lnTo>
                    <a:pt x="0" y="2"/>
                  </a:lnTo>
                  <a:lnTo>
                    <a:pt x="1" y="2"/>
                  </a:lnTo>
                  <a:lnTo>
                    <a:pt x="1" y="3"/>
                  </a:lnTo>
                  <a:lnTo>
                    <a:pt x="1" y="5"/>
                  </a:lnTo>
                  <a:lnTo>
                    <a:pt x="2" y="5"/>
                  </a:lnTo>
                  <a:lnTo>
                    <a:pt x="2" y="6"/>
                  </a:lnTo>
                  <a:lnTo>
                    <a:pt x="2" y="7"/>
                  </a:lnTo>
                  <a:lnTo>
                    <a:pt x="2" y="6"/>
                  </a:lnTo>
                  <a:lnTo>
                    <a:pt x="2" y="7"/>
                  </a:lnTo>
                  <a:lnTo>
                    <a:pt x="4"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8" name="Freeform 214"/>
            <p:cNvSpPr>
              <a:spLocks/>
            </p:cNvSpPr>
            <p:nvPr/>
          </p:nvSpPr>
          <p:spPr bwMode="auto">
            <a:xfrm>
              <a:off x="2641" y="2751"/>
              <a:ext cx="22" cy="4"/>
            </a:xfrm>
            <a:custGeom>
              <a:avLst/>
              <a:gdLst/>
              <a:ahLst/>
              <a:cxnLst>
                <a:cxn ang="0">
                  <a:pos x="0" y="3"/>
                </a:cxn>
                <a:cxn ang="0">
                  <a:pos x="2" y="3"/>
                </a:cxn>
                <a:cxn ang="0">
                  <a:pos x="4" y="3"/>
                </a:cxn>
                <a:cxn ang="0">
                  <a:pos x="6" y="3"/>
                </a:cxn>
                <a:cxn ang="0">
                  <a:pos x="7" y="3"/>
                </a:cxn>
                <a:cxn ang="0">
                  <a:pos x="9" y="3"/>
                </a:cxn>
                <a:cxn ang="0">
                  <a:pos x="10" y="3"/>
                </a:cxn>
                <a:cxn ang="0">
                  <a:pos x="11" y="3"/>
                </a:cxn>
                <a:cxn ang="0">
                  <a:pos x="12" y="3"/>
                </a:cxn>
                <a:cxn ang="0">
                  <a:pos x="14" y="1"/>
                </a:cxn>
                <a:cxn ang="0">
                  <a:pos x="15" y="1"/>
                </a:cxn>
                <a:cxn ang="0">
                  <a:pos x="16" y="1"/>
                </a:cxn>
                <a:cxn ang="0">
                  <a:pos x="17" y="1"/>
                </a:cxn>
                <a:cxn ang="0">
                  <a:pos x="19" y="1"/>
                </a:cxn>
                <a:cxn ang="0">
                  <a:pos x="20" y="0"/>
                </a:cxn>
                <a:cxn ang="0">
                  <a:pos x="19" y="0"/>
                </a:cxn>
                <a:cxn ang="0">
                  <a:pos x="17" y="0"/>
                </a:cxn>
                <a:cxn ang="0">
                  <a:pos x="17" y="1"/>
                </a:cxn>
                <a:cxn ang="0">
                  <a:pos x="16" y="1"/>
                </a:cxn>
                <a:cxn ang="0">
                  <a:pos x="15" y="1"/>
                </a:cxn>
                <a:cxn ang="0">
                  <a:pos x="14" y="1"/>
                </a:cxn>
                <a:cxn ang="0">
                  <a:pos x="12" y="1"/>
                </a:cxn>
                <a:cxn ang="0">
                  <a:pos x="11" y="1"/>
                </a:cxn>
                <a:cxn ang="0">
                  <a:pos x="10" y="1"/>
                </a:cxn>
                <a:cxn ang="0">
                  <a:pos x="9" y="1"/>
                </a:cxn>
                <a:cxn ang="0">
                  <a:pos x="7" y="1"/>
                </a:cxn>
                <a:cxn ang="0">
                  <a:pos x="5" y="1"/>
                </a:cxn>
                <a:cxn ang="0">
                  <a:pos x="4" y="1"/>
                </a:cxn>
                <a:cxn ang="0">
                  <a:pos x="2" y="1"/>
                </a:cxn>
                <a:cxn ang="0">
                  <a:pos x="0" y="1"/>
                </a:cxn>
                <a:cxn ang="0">
                  <a:pos x="0" y="3"/>
                </a:cxn>
              </a:cxnLst>
              <a:rect l="0" t="0" r="r" b="b"/>
              <a:pathLst>
                <a:path w="21" h="4">
                  <a:moveTo>
                    <a:pt x="0" y="3"/>
                  </a:moveTo>
                  <a:lnTo>
                    <a:pt x="2" y="3"/>
                  </a:lnTo>
                  <a:lnTo>
                    <a:pt x="4" y="3"/>
                  </a:lnTo>
                  <a:lnTo>
                    <a:pt x="6" y="3"/>
                  </a:lnTo>
                  <a:lnTo>
                    <a:pt x="7" y="3"/>
                  </a:lnTo>
                  <a:lnTo>
                    <a:pt x="9" y="3"/>
                  </a:lnTo>
                  <a:lnTo>
                    <a:pt x="10" y="3"/>
                  </a:lnTo>
                  <a:lnTo>
                    <a:pt x="11" y="3"/>
                  </a:lnTo>
                  <a:lnTo>
                    <a:pt x="12" y="3"/>
                  </a:lnTo>
                  <a:lnTo>
                    <a:pt x="14" y="1"/>
                  </a:lnTo>
                  <a:lnTo>
                    <a:pt x="15" y="1"/>
                  </a:lnTo>
                  <a:lnTo>
                    <a:pt x="16" y="1"/>
                  </a:lnTo>
                  <a:lnTo>
                    <a:pt x="17" y="1"/>
                  </a:lnTo>
                  <a:lnTo>
                    <a:pt x="19" y="1"/>
                  </a:lnTo>
                  <a:lnTo>
                    <a:pt x="20" y="0"/>
                  </a:lnTo>
                  <a:lnTo>
                    <a:pt x="19" y="0"/>
                  </a:lnTo>
                  <a:lnTo>
                    <a:pt x="17" y="0"/>
                  </a:lnTo>
                  <a:lnTo>
                    <a:pt x="17" y="1"/>
                  </a:lnTo>
                  <a:lnTo>
                    <a:pt x="16" y="1"/>
                  </a:lnTo>
                  <a:lnTo>
                    <a:pt x="15" y="1"/>
                  </a:lnTo>
                  <a:lnTo>
                    <a:pt x="14" y="1"/>
                  </a:lnTo>
                  <a:lnTo>
                    <a:pt x="12" y="1"/>
                  </a:lnTo>
                  <a:lnTo>
                    <a:pt x="11" y="1"/>
                  </a:lnTo>
                  <a:lnTo>
                    <a:pt x="10" y="1"/>
                  </a:lnTo>
                  <a:lnTo>
                    <a:pt x="9" y="1"/>
                  </a:lnTo>
                  <a:lnTo>
                    <a:pt x="7" y="1"/>
                  </a:lnTo>
                  <a:lnTo>
                    <a:pt x="5" y="1"/>
                  </a:lnTo>
                  <a:lnTo>
                    <a:pt x="4" y="1"/>
                  </a:lnTo>
                  <a:lnTo>
                    <a:pt x="2" y="1"/>
                  </a:lnTo>
                  <a:lnTo>
                    <a:pt x="0" y="1"/>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79" name="Freeform 215"/>
            <p:cNvSpPr>
              <a:spLocks/>
            </p:cNvSpPr>
            <p:nvPr/>
          </p:nvSpPr>
          <p:spPr bwMode="auto">
            <a:xfrm>
              <a:off x="2635" y="2752"/>
              <a:ext cx="8" cy="5"/>
            </a:xfrm>
            <a:custGeom>
              <a:avLst/>
              <a:gdLst/>
              <a:ahLst/>
              <a:cxnLst>
                <a:cxn ang="0">
                  <a:pos x="1" y="3"/>
                </a:cxn>
                <a:cxn ang="0">
                  <a:pos x="1" y="3"/>
                </a:cxn>
                <a:cxn ang="0">
                  <a:pos x="1" y="1"/>
                </a:cxn>
                <a:cxn ang="0">
                  <a:pos x="3" y="1"/>
                </a:cxn>
                <a:cxn ang="0">
                  <a:pos x="4" y="1"/>
                </a:cxn>
                <a:cxn ang="0">
                  <a:pos x="5" y="1"/>
                </a:cxn>
                <a:cxn ang="0">
                  <a:pos x="6" y="1"/>
                </a:cxn>
                <a:cxn ang="0">
                  <a:pos x="8" y="1"/>
                </a:cxn>
                <a:cxn ang="0">
                  <a:pos x="8" y="0"/>
                </a:cxn>
                <a:cxn ang="0">
                  <a:pos x="6" y="0"/>
                </a:cxn>
                <a:cxn ang="0">
                  <a:pos x="5" y="0"/>
                </a:cxn>
                <a:cxn ang="0">
                  <a:pos x="4" y="0"/>
                </a:cxn>
                <a:cxn ang="0">
                  <a:pos x="3" y="0"/>
                </a:cxn>
                <a:cxn ang="0">
                  <a:pos x="1" y="1"/>
                </a:cxn>
                <a:cxn ang="0">
                  <a:pos x="0" y="1"/>
                </a:cxn>
                <a:cxn ang="0">
                  <a:pos x="0" y="3"/>
                </a:cxn>
                <a:cxn ang="0">
                  <a:pos x="1" y="3"/>
                </a:cxn>
              </a:cxnLst>
              <a:rect l="0" t="0" r="r" b="b"/>
              <a:pathLst>
                <a:path w="9" h="4">
                  <a:moveTo>
                    <a:pt x="1" y="3"/>
                  </a:moveTo>
                  <a:lnTo>
                    <a:pt x="1" y="3"/>
                  </a:lnTo>
                  <a:lnTo>
                    <a:pt x="1" y="1"/>
                  </a:lnTo>
                  <a:lnTo>
                    <a:pt x="3" y="1"/>
                  </a:lnTo>
                  <a:lnTo>
                    <a:pt x="4" y="1"/>
                  </a:lnTo>
                  <a:lnTo>
                    <a:pt x="5" y="1"/>
                  </a:lnTo>
                  <a:lnTo>
                    <a:pt x="6" y="1"/>
                  </a:lnTo>
                  <a:lnTo>
                    <a:pt x="8" y="1"/>
                  </a:lnTo>
                  <a:lnTo>
                    <a:pt x="8" y="0"/>
                  </a:lnTo>
                  <a:lnTo>
                    <a:pt x="6" y="0"/>
                  </a:lnTo>
                  <a:lnTo>
                    <a:pt x="5" y="0"/>
                  </a:lnTo>
                  <a:lnTo>
                    <a:pt x="4" y="0"/>
                  </a:lnTo>
                  <a:lnTo>
                    <a:pt x="3" y="0"/>
                  </a:lnTo>
                  <a:lnTo>
                    <a:pt x="1" y="1"/>
                  </a:lnTo>
                  <a:lnTo>
                    <a:pt x="0" y="1"/>
                  </a:lnTo>
                  <a:lnTo>
                    <a:pt x="0" y="3"/>
                  </a:lnTo>
                  <a:lnTo>
                    <a:pt x="1"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0" name="Freeform 216"/>
            <p:cNvSpPr>
              <a:spLocks/>
            </p:cNvSpPr>
            <p:nvPr/>
          </p:nvSpPr>
          <p:spPr bwMode="auto">
            <a:xfrm>
              <a:off x="2635" y="2755"/>
              <a:ext cx="6" cy="8"/>
            </a:xfrm>
            <a:custGeom>
              <a:avLst/>
              <a:gdLst/>
              <a:ahLst/>
              <a:cxnLst>
                <a:cxn ang="0">
                  <a:pos x="5" y="6"/>
                </a:cxn>
                <a:cxn ang="0">
                  <a:pos x="4" y="6"/>
                </a:cxn>
                <a:cxn ang="0">
                  <a:pos x="2" y="5"/>
                </a:cxn>
                <a:cxn ang="0">
                  <a:pos x="2" y="3"/>
                </a:cxn>
                <a:cxn ang="0">
                  <a:pos x="1" y="3"/>
                </a:cxn>
                <a:cxn ang="0">
                  <a:pos x="1" y="2"/>
                </a:cxn>
                <a:cxn ang="0">
                  <a:pos x="1" y="1"/>
                </a:cxn>
                <a:cxn ang="0">
                  <a:pos x="1" y="0"/>
                </a:cxn>
                <a:cxn ang="0">
                  <a:pos x="0" y="0"/>
                </a:cxn>
                <a:cxn ang="0">
                  <a:pos x="0" y="1"/>
                </a:cxn>
                <a:cxn ang="0">
                  <a:pos x="0" y="2"/>
                </a:cxn>
                <a:cxn ang="0">
                  <a:pos x="1" y="3"/>
                </a:cxn>
                <a:cxn ang="0">
                  <a:pos x="1" y="5"/>
                </a:cxn>
                <a:cxn ang="0">
                  <a:pos x="2" y="6"/>
                </a:cxn>
                <a:cxn ang="0">
                  <a:pos x="4" y="7"/>
                </a:cxn>
                <a:cxn ang="0">
                  <a:pos x="5" y="7"/>
                </a:cxn>
                <a:cxn ang="0">
                  <a:pos x="5" y="6"/>
                </a:cxn>
              </a:cxnLst>
              <a:rect l="0" t="0" r="r" b="b"/>
              <a:pathLst>
                <a:path w="6" h="8">
                  <a:moveTo>
                    <a:pt x="5" y="6"/>
                  </a:moveTo>
                  <a:lnTo>
                    <a:pt x="4" y="6"/>
                  </a:lnTo>
                  <a:lnTo>
                    <a:pt x="2" y="5"/>
                  </a:lnTo>
                  <a:lnTo>
                    <a:pt x="2" y="3"/>
                  </a:lnTo>
                  <a:lnTo>
                    <a:pt x="1" y="3"/>
                  </a:lnTo>
                  <a:lnTo>
                    <a:pt x="1" y="2"/>
                  </a:lnTo>
                  <a:lnTo>
                    <a:pt x="1" y="1"/>
                  </a:lnTo>
                  <a:lnTo>
                    <a:pt x="1" y="0"/>
                  </a:lnTo>
                  <a:lnTo>
                    <a:pt x="0" y="0"/>
                  </a:lnTo>
                  <a:lnTo>
                    <a:pt x="0" y="1"/>
                  </a:lnTo>
                  <a:lnTo>
                    <a:pt x="0" y="2"/>
                  </a:lnTo>
                  <a:lnTo>
                    <a:pt x="1" y="3"/>
                  </a:lnTo>
                  <a:lnTo>
                    <a:pt x="1" y="5"/>
                  </a:lnTo>
                  <a:lnTo>
                    <a:pt x="2" y="6"/>
                  </a:lnTo>
                  <a:lnTo>
                    <a:pt x="4" y="7"/>
                  </a:lnTo>
                  <a:lnTo>
                    <a:pt x="5" y="7"/>
                  </a:lnTo>
                  <a:lnTo>
                    <a:pt x="5"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1" name="Freeform 217"/>
            <p:cNvSpPr>
              <a:spLocks/>
            </p:cNvSpPr>
            <p:nvPr/>
          </p:nvSpPr>
          <p:spPr bwMode="auto">
            <a:xfrm>
              <a:off x="2639" y="2761"/>
              <a:ext cx="6" cy="10"/>
            </a:xfrm>
            <a:custGeom>
              <a:avLst/>
              <a:gdLst/>
              <a:ahLst/>
              <a:cxnLst>
                <a:cxn ang="0">
                  <a:pos x="5" y="9"/>
                </a:cxn>
                <a:cxn ang="0">
                  <a:pos x="5" y="8"/>
                </a:cxn>
                <a:cxn ang="0">
                  <a:pos x="5" y="7"/>
                </a:cxn>
                <a:cxn ang="0">
                  <a:pos x="5" y="6"/>
                </a:cxn>
                <a:cxn ang="0">
                  <a:pos x="4" y="4"/>
                </a:cxn>
                <a:cxn ang="0">
                  <a:pos x="4" y="3"/>
                </a:cxn>
                <a:cxn ang="0">
                  <a:pos x="4" y="2"/>
                </a:cxn>
                <a:cxn ang="0">
                  <a:pos x="2" y="2"/>
                </a:cxn>
                <a:cxn ang="0">
                  <a:pos x="2" y="1"/>
                </a:cxn>
                <a:cxn ang="0">
                  <a:pos x="1" y="1"/>
                </a:cxn>
                <a:cxn ang="0">
                  <a:pos x="1" y="0"/>
                </a:cxn>
                <a:cxn ang="0">
                  <a:pos x="0" y="0"/>
                </a:cxn>
                <a:cxn ang="0">
                  <a:pos x="0" y="1"/>
                </a:cxn>
                <a:cxn ang="0">
                  <a:pos x="1" y="1"/>
                </a:cxn>
                <a:cxn ang="0">
                  <a:pos x="1" y="2"/>
                </a:cxn>
                <a:cxn ang="0">
                  <a:pos x="2" y="2"/>
                </a:cxn>
                <a:cxn ang="0">
                  <a:pos x="2" y="3"/>
                </a:cxn>
                <a:cxn ang="0">
                  <a:pos x="4" y="4"/>
                </a:cxn>
                <a:cxn ang="0">
                  <a:pos x="4" y="6"/>
                </a:cxn>
                <a:cxn ang="0">
                  <a:pos x="4" y="7"/>
                </a:cxn>
                <a:cxn ang="0">
                  <a:pos x="4" y="8"/>
                </a:cxn>
                <a:cxn ang="0">
                  <a:pos x="4" y="9"/>
                </a:cxn>
                <a:cxn ang="0">
                  <a:pos x="5" y="9"/>
                </a:cxn>
              </a:cxnLst>
              <a:rect l="0" t="0" r="r" b="b"/>
              <a:pathLst>
                <a:path w="6" h="10">
                  <a:moveTo>
                    <a:pt x="5" y="9"/>
                  </a:moveTo>
                  <a:lnTo>
                    <a:pt x="5" y="8"/>
                  </a:lnTo>
                  <a:lnTo>
                    <a:pt x="5" y="7"/>
                  </a:lnTo>
                  <a:lnTo>
                    <a:pt x="5" y="6"/>
                  </a:lnTo>
                  <a:lnTo>
                    <a:pt x="4" y="4"/>
                  </a:lnTo>
                  <a:lnTo>
                    <a:pt x="4" y="3"/>
                  </a:lnTo>
                  <a:lnTo>
                    <a:pt x="4" y="2"/>
                  </a:lnTo>
                  <a:lnTo>
                    <a:pt x="2" y="2"/>
                  </a:lnTo>
                  <a:lnTo>
                    <a:pt x="2" y="1"/>
                  </a:lnTo>
                  <a:lnTo>
                    <a:pt x="1" y="1"/>
                  </a:lnTo>
                  <a:lnTo>
                    <a:pt x="1" y="0"/>
                  </a:lnTo>
                  <a:lnTo>
                    <a:pt x="0" y="0"/>
                  </a:lnTo>
                  <a:lnTo>
                    <a:pt x="0" y="1"/>
                  </a:lnTo>
                  <a:lnTo>
                    <a:pt x="1" y="1"/>
                  </a:lnTo>
                  <a:lnTo>
                    <a:pt x="1" y="2"/>
                  </a:lnTo>
                  <a:lnTo>
                    <a:pt x="2" y="2"/>
                  </a:lnTo>
                  <a:lnTo>
                    <a:pt x="2" y="3"/>
                  </a:lnTo>
                  <a:lnTo>
                    <a:pt x="4" y="4"/>
                  </a:lnTo>
                  <a:lnTo>
                    <a:pt x="4" y="6"/>
                  </a:lnTo>
                  <a:lnTo>
                    <a:pt x="4" y="7"/>
                  </a:lnTo>
                  <a:lnTo>
                    <a:pt x="4" y="8"/>
                  </a:lnTo>
                  <a:lnTo>
                    <a:pt x="4" y="9"/>
                  </a:lnTo>
                  <a:lnTo>
                    <a:pt x="5"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2" name="Freeform 218"/>
            <p:cNvSpPr>
              <a:spLocks/>
            </p:cNvSpPr>
            <p:nvPr/>
          </p:nvSpPr>
          <p:spPr bwMode="auto">
            <a:xfrm>
              <a:off x="2640" y="2770"/>
              <a:ext cx="5" cy="11"/>
            </a:xfrm>
            <a:custGeom>
              <a:avLst/>
              <a:gdLst/>
              <a:ahLst/>
              <a:cxnLst>
                <a:cxn ang="0">
                  <a:pos x="0" y="11"/>
                </a:cxn>
                <a:cxn ang="0">
                  <a:pos x="1" y="11"/>
                </a:cxn>
                <a:cxn ang="0">
                  <a:pos x="1" y="10"/>
                </a:cxn>
                <a:cxn ang="0">
                  <a:pos x="2" y="8"/>
                </a:cxn>
                <a:cxn ang="0">
                  <a:pos x="2" y="7"/>
                </a:cxn>
                <a:cxn ang="0">
                  <a:pos x="2" y="6"/>
                </a:cxn>
                <a:cxn ang="0">
                  <a:pos x="4" y="5"/>
                </a:cxn>
                <a:cxn ang="0">
                  <a:pos x="4" y="4"/>
                </a:cxn>
                <a:cxn ang="0">
                  <a:pos x="4" y="2"/>
                </a:cxn>
                <a:cxn ang="0">
                  <a:pos x="4" y="1"/>
                </a:cxn>
                <a:cxn ang="0">
                  <a:pos x="4" y="0"/>
                </a:cxn>
                <a:cxn ang="0">
                  <a:pos x="2" y="0"/>
                </a:cxn>
                <a:cxn ang="0">
                  <a:pos x="2" y="1"/>
                </a:cxn>
                <a:cxn ang="0">
                  <a:pos x="2" y="2"/>
                </a:cxn>
                <a:cxn ang="0">
                  <a:pos x="2" y="4"/>
                </a:cxn>
                <a:cxn ang="0">
                  <a:pos x="2" y="5"/>
                </a:cxn>
                <a:cxn ang="0">
                  <a:pos x="2" y="6"/>
                </a:cxn>
                <a:cxn ang="0">
                  <a:pos x="2" y="7"/>
                </a:cxn>
                <a:cxn ang="0">
                  <a:pos x="1" y="8"/>
                </a:cxn>
                <a:cxn ang="0">
                  <a:pos x="1" y="10"/>
                </a:cxn>
                <a:cxn ang="0">
                  <a:pos x="0" y="10"/>
                </a:cxn>
                <a:cxn ang="0">
                  <a:pos x="0" y="11"/>
                </a:cxn>
              </a:cxnLst>
              <a:rect l="0" t="0" r="r" b="b"/>
              <a:pathLst>
                <a:path w="5" h="12">
                  <a:moveTo>
                    <a:pt x="0" y="11"/>
                  </a:moveTo>
                  <a:lnTo>
                    <a:pt x="1" y="11"/>
                  </a:lnTo>
                  <a:lnTo>
                    <a:pt x="1" y="10"/>
                  </a:lnTo>
                  <a:lnTo>
                    <a:pt x="2" y="8"/>
                  </a:lnTo>
                  <a:lnTo>
                    <a:pt x="2" y="7"/>
                  </a:lnTo>
                  <a:lnTo>
                    <a:pt x="2" y="6"/>
                  </a:lnTo>
                  <a:lnTo>
                    <a:pt x="4" y="5"/>
                  </a:lnTo>
                  <a:lnTo>
                    <a:pt x="4" y="4"/>
                  </a:lnTo>
                  <a:lnTo>
                    <a:pt x="4" y="2"/>
                  </a:lnTo>
                  <a:lnTo>
                    <a:pt x="4" y="1"/>
                  </a:lnTo>
                  <a:lnTo>
                    <a:pt x="4" y="0"/>
                  </a:lnTo>
                  <a:lnTo>
                    <a:pt x="2" y="0"/>
                  </a:lnTo>
                  <a:lnTo>
                    <a:pt x="2" y="1"/>
                  </a:lnTo>
                  <a:lnTo>
                    <a:pt x="2" y="2"/>
                  </a:lnTo>
                  <a:lnTo>
                    <a:pt x="2" y="4"/>
                  </a:lnTo>
                  <a:lnTo>
                    <a:pt x="2" y="5"/>
                  </a:lnTo>
                  <a:lnTo>
                    <a:pt x="2" y="6"/>
                  </a:lnTo>
                  <a:lnTo>
                    <a:pt x="2" y="7"/>
                  </a:lnTo>
                  <a:lnTo>
                    <a:pt x="1" y="8"/>
                  </a:lnTo>
                  <a:lnTo>
                    <a:pt x="1" y="10"/>
                  </a:lnTo>
                  <a:lnTo>
                    <a:pt x="0" y="10"/>
                  </a:lnTo>
                  <a:lnTo>
                    <a:pt x="0"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3" name="Freeform 219"/>
            <p:cNvSpPr>
              <a:spLocks/>
            </p:cNvSpPr>
            <p:nvPr/>
          </p:nvSpPr>
          <p:spPr bwMode="auto">
            <a:xfrm>
              <a:off x="2621" y="2780"/>
              <a:ext cx="20" cy="5"/>
            </a:xfrm>
            <a:custGeom>
              <a:avLst/>
              <a:gdLst/>
              <a:ahLst/>
              <a:cxnLst>
                <a:cxn ang="0">
                  <a:pos x="0" y="5"/>
                </a:cxn>
                <a:cxn ang="0">
                  <a:pos x="1" y="5"/>
                </a:cxn>
                <a:cxn ang="0">
                  <a:pos x="2" y="5"/>
                </a:cxn>
                <a:cxn ang="0">
                  <a:pos x="4" y="5"/>
                </a:cxn>
                <a:cxn ang="0">
                  <a:pos x="5" y="4"/>
                </a:cxn>
                <a:cxn ang="0">
                  <a:pos x="6" y="4"/>
                </a:cxn>
                <a:cxn ang="0">
                  <a:pos x="7" y="4"/>
                </a:cxn>
                <a:cxn ang="0">
                  <a:pos x="9" y="4"/>
                </a:cxn>
                <a:cxn ang="0">
                  <a:pos x="10" y="4"/>
                </a:cxn>
                <a:cxn ang="0">
                  <a:pos x="11" y="4"/>
                </a:cxn>
                <a:cxn ang="0">
                  <a:pos x="12" y="4"/>
                </a:cxn>
                <a:cxn ang="0">
                  <a:pos x="14" y="2"/>
                </a:cxn>
                <a:cxn ang="0">
                  <a:pos x="15" y="2"/>
                </a:cxn>
                <a:cxn ang="0">
                  <a:pos x="16" y="1"/>
                </a:cxn>
                <a:cxn ang="0">
                  <a:pos x="17" y="1"/>
                </a:cxn>
                <a:cxn ang="0">
                  <a:pos x="19" y="1"/>
                </a:cxn>
                <a:cxn ang="0">
                  <a:pos x="19" y="0"/>
                </a:cxn>
                <a:cxn ang="0">
                  <a:pos x="17" y="0"/>
                </a:cxn>
                <a:cxn ang="0">
                  <a:pos x="16" y="1"/>
                </a:cxn>
                <a:cxn ang="0">
                  <a:pos x="15" y="1"/>
                </a:cxn>
                <a:cxn ang="0">
                  <a:pos x="14" y="1"/>
                </a:cxn>
                <a:cxn ang="0">
                  <a:pos x="12" y="2"/>
                </a:cxn>
                <a:cxn ang="0">
                  <a:pos x="11" y="2"/>
                </a:cxn>
                <a:cxn ang="0">
                  <a:pos x="10" y="2"/>
                </a:cxn>
                <a:cxn ang="0">
                  <a:pos x="9" y="2"/>
                </a:cxn>
                <a:cxn ang="0">
                  <a:pos x="7" y="4"/>
                </a:cxn>
                <a:cxn ang="0">
                  <a:pos x="6" y="4"/>
                </a:cxn>
                <a:cxn ang="0">
                  <a:pos x="5" y="4"/>
                </a:cxn>
                <a:cxn ang="0">
                  <a:pos x="4" y="4"/>
                </a:cxn>
                <a:cxn ang="0">
                  <a:pos x="2" y="4"/>
                </a:cxn>
                <a:cxn ang="0">
                  <a:pos x="1" y="4"/>
                </a:cxn>
                <a:cxn ang="0">
                  <a:pos x="0" y="4"/>
                </a:cxn>
                <a:cxn ang="0">
                  <a:pos x="0" y="5"/>
                </a:cxn>
              </a:cxnLst>
              <a:rect l="0" t="0" r="r" b="b"/>
              <a:pathLst>
                <a:path w="20" h="6">
                  <a:moveTo>
                    <a:pt x="0" y="5"/>
                  </a:moveTo>
                  <a:lnTo>
                    <a:pt x="1" y="5"/>
                  </a:lnTo>
                  <a:lnTo>
                    <a:pt x="2" y="5"/>
                  </a:lnTo>
                  <a:lnTo>
                    <a:pt x="4" y="5"/>
                  </a:lnTo>
                  <a:lnTo>
                    <a:pt x="5" y="4"/>
                  </a:lnTo>
                  <a:lnTo>
                    <a:pt x="6" y="4"/>
                  </a:lnTo>
                  <a:lnTo>
                    <a:pt x="7" y="4"/>
                  </a:lnTo>
                  <a:lnTo>
                    <a:pt x="9" y="4"/>
                  </a:lnTo>
                  <a:lnTo>
                    <a:pt x="10" y="4"/>
                  </a:lnTo>
                  <a:lnTo>
                    <a:pt x="11" y="4"/>
                  </a:lnTo>
                  <a:lnTo>
                    <a:pt x="12" y="4"/>
                  </a:lnTo>
                  <a:lnTo>
                    <a:pt x="14" y="2"/>
                  </a:lnTo>
                  <a:lnTo>
                    <a:pt x="15" y="2"/>
                  </a:lnTo>
                  <a:lnTo>
                    <a:pt x="16" y="1"/>
                  </a:lnTo>
                  <a:lnTo>
                    <a:pt x="17" y="1"/>
                  </a:lnTo>
                  <a:lnTo>
                    <a:pt x="19" y="1"/>
                  </a:lnTo>
                  <a:lnTo>
                    <a:pt x="19" y="0"/>
                  </a:lnTo>
                  <a:lnTo>
                    <a:pt x="17" y="0"/>
                  </a:lnTo>
                  <a:lnTo>
                    <a:pt x="16" y="1"/>
                  </a:lnTo>
                  <a:lnTo>
                    <a:pt x="15" y="1"/>
                  </a:lnTo>
                  <a:lnTo>
                    <a:pt x="14" y="1"/>
                  </a:lnTo>
                  <a:lnTo>
                    <a:pt x="12" y="2"/>
                  </a:lnTo>
                  <a:lnTo>
                    <a:pt x="11" y="2"/>
                  </a:lnTo>
                  <a:lnTo>
                    <a:pt x="10" y="2"/>
                  </a:lnTo>
                  <a:lnTo>
                    <a:pt x="9" y="2"/>
                  </a:lnTo>
                  <a:lnTo>
                    <a:pt x="7" y="4"/>
                  </a:lnTo>
                  <a:lnTo>
                    <a:pt x="6" y="4"/>
                  </a:lnTo>
                  <a:lnTo>
                    <a:pt x="5" y="4"/>
                  </a:lnTo>
                  <a:lnTo>
                    <a:pt x="4" y="4"/>
                  </a:lnTo>
                  <a:lnTo>
                    <a:pt x="2" y="4"/>
                  </a:lnTo>
                  <a:lnTo>
                    <a:pt x="1" y="4"/>
                  </a:lnTo>
                  <a:lnTo>
                    <a:pt x="0" y="4"/>
                  </a:lnTo>
                  <a:lnTo>
                    <a:pt x="0"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4" name="Freeform 220"/>
            <p:cNvSpPr>
              <a:spLocks/>
            </p:cNvSpPr>
            <p:nvPr/>
          </p:nvSpPr>
          <p:spPr bwMode="auto">
            <a:xfrm>
              <a:off x="2611" y="2784"/>
              <a:ext cx="11" cy="6"/>
            </a:xfrm>
            <a:custGeom>
              <a:avLst/>
              <a:gdLst/>
              <a:ahLst/>
              <a:cxnLst>
                <a:cxn ang="0">
                  <a:pos x="1" y="6"/>
                </a:cxn>
                <a:cxn ang="0">
                  <a:pos x="1" y="5"/>
                </a:cxn>
                <a:cxn ang="0">
                  <a:pos x="2" y="3"/>
                </a:cxn>
                <a:cxn ang="0">
                  <a:pos x="4" y="2"/>
                </a:cxn>
                <a:cxn ang="0">
                  <a:pos x="5" y="2"/>
                </a:cxn>
                <a:cxn ang="0">
                  <a:pos x="5" y="1"/>
                </a:cxn>
                <a:cxn ang="0">
                  <a:pos x="6" y="1"/>
                </a:cxn>
                <a:cxn ang="0">
                  <a:pos x="7" y="1"/>
                </a:cxn>
                <a:cxn ang="0">
                  <a:pos x="9" y="1"/>
                </a:cxn>
                <a:cxn ang="0">
                  <a:pos x="9" y="0"/>
                </a:cxn>
                <a:cxn ang="0">
                  <a:pos x="7" y="0"/>
                </a:cxn>
                <a:cxn ang="0">
                  <a:pos x="6" y="0"/>
                </a:cxn>
                <a:cxn ang="0">
                  <a:pos x="5" y="1"/>
                </a:cxn>
                <a:cxn ang="0">
                  <a:pos x="4" y="1"/>
                </a:cxn>
                <a:cxn ang="0">
                  <a:pos x="4" y="2"/>
                </a:cxn>
                <a:cxn ang="0">
                  <a:pos x="2" y="2"/>
                </a:cxn>
                <a:cxn ang="0">
                  <a:pos x="1" y="3"/>
                </a:cxn>
                <a:cxn ang="0">
                  <a:pos x="0" y="5"/>
                </a:cxn>
                <a:cxn ang="0">
                  <a:pos x="0" y="6"/>
                </a:cxn>
                <a:cxn ang="0">
                  <a:pos x="1" y="6"/>
                </a:cxn>
              </a:cxnLst>
              <a:rect l="0" t="0" r="r" b="b"/>
              <a:pathLst>
                <a:path w="10" h="7">
                  <a:moveTo>
                    <a:pt x="1" y="6"/>
                  </a:moveTo>
                  <a:lnTo>
                    <a:pt x="1" y="5"/>
                  </a:lnTo>
                  <a:lnTo>
                    <a:pt x="2" y="3"/>
                  </a:lnTo>
                  <a:lnTo>
                    <a:pt x="4" y="2"/>
                  </a:lnTo>
                  <a:lnTo>
                    <a:pt x="5" y="2"/>
                  </a:lnTo>
                  <a:lnTo>
                    <a:pt x="5" y="1"/>
                  </a:lnTo>
                  <a:lnTo>
                    <a:pt x="6" y="1"/>
                  </a:lnTo>
                  <a:lnTo>
                    <a:pt x="7" y="1"/>
                  </a:lnTo>
                  <a:lnTo>
                    <a:pt x="9" y="1"/>
                  </a:lnTo>
                  <a:lnTo>
                    <a:pt x="9" y="0"/>
                  </a:lnTo>
                  <a:lnTo>
                    <a:pt x="7" y="0"/>
                  </a:lnTo>
                  <a:lnTo>
                    <a:pt x="6" y="0"/>
                  </a:lnTo>
                  <a:lnTo>
                    <a:pt x="5" y="1"/>
                  </a:lnTo>
                  <a:lnTo>
                    <a:pt x="4" y="1"/>
                  </a:lnTo>
                  <a:lnTo>
                    <a:pt x="4" y="2"/>
                  </a:lnTo>
                  <a:lnTo>
                    <a:pt x="2" y="2"/>
                  </a:lnTo>
                  <a:lnTo>
                    <a:pt x="1" y="3"/>
                  </a:lnTo>
                  <a:lnTo>
                    <a:pt x="0" y="5"/>
                  </a:lnTo>
                  <a:lnTo>
                    <a:pt x="0" y="6"/>
                  </a:lnTo>
                  <a:lnTo>
                    <a:pt x="1"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5" name="Freeform 221"/>
            <p:cNvSpPr>
              <a:spLocks/>
            </p:cNvSpPr>
            <p:nvPr/>
          </p:nvSpPr>
          <p:spPr bwMode="auto">
            <a:xfrm>
              <a:off x="2609" y="2790"/>
              <a:ext cx="11" cy="24"/>
            </a:xfrm>
            <a:custGeom>
              <a:avLst/>
              <a:gdLst/>
              <a:ahLst/>
              <a:cxnLst>
                <a:cxn ang="0">
                  <a:pos x="10" y="24"/>
                </a:cxn>
                <a:cxn ang="0">
                  <a:pos x="10" y="23"/>
                </a:cxn>
                <a:cxn ang="0">
                  <a:pos x="9" y="23"/>
                </a:cxn>
                <a:cxn ang="0">
                  <a:pos x="7" y="23"/>
                </a:cxn>
                <a:cxn ang="0">
                  <a:pos x="6" y="21"/>
                </a:cxn>
                <a:cxn ang="0">
                  <a:pos x="5" y="21"/>
                </a:cxn>
                <a:cxn ang="0">
                  <a:pos x="5" y="20"/>
                </a:cxn>
                <a:cxn ang="0">
                  <a:pos x="4" y="20"/>
                </a:cxn>
                <a:cxn ang="0">
                  <a:pos x="4" y="19"/>
                </a:cxn>
                <a:cxn ang="0">
                  <a:pos x="2" y="18"/>
                </a:cxn>
                <a:cxn ang="0">
                  <a:pos x="2" y="17"/>
                </a:cxn>
                <a:cxn ang="0">
                  <a:pos x="1" y="15"/>
                </a:cxn>
                <a:cxn ang="0">
                  <a:pos x="1" y="14"/>
                </a:cxn>
                <a:cxn ang="0">
                  <a:pos x="1" y="13"/>
                </a:cxn>
                <a:cxn ang="0">
                  <a:pos x="1" y="12"/>
                </a:cxn>
                <a:cxn ang="0">
                  <a:pos x="1" y="11"/>
                </a:cxn>
                <a:cxn ang="0">
                  <a:pos x="1" y="10"/>
                </a:cxn>
                <a:cxn ang="0">
                  <a:pos x="1" y="8"/>
                </a:cxn>
                <a:cxn ang="0">
                  <a:pos x="1" y="7"/>
                </a:cxn>
                <a:cxn ang="0">
                  <a:pos x="1" y="6"/>
                </a:cxn>
                <a:cxn ang="0">
                  <a:pos x="1" y="5"/>
                </a:cxn>
                <a:cxn ang="0">
                  <a:pos x="2" y="4"/>
                </a:cxn>
                <a:cxn ang="0">
                  <a:pos x="2" y="2"/>
                </a:cxn>
                <a:cxn ang="0">
                  <a:pos x="4" y="1"/>
                </a:cxn>
                <a:cxn ang="0">
                  <a:pos x="4" y="0"/>
                </a:cxn>
                <a:cxn ang="0">
                  <a:pos x="2" y="0"/>
                </a:cxn>
                <a:cxn ang="0">
                  <a:pos x="2" y="1"/>
                </a:cxn>
                <a:cxn ang="0">
                  <a:pos x="2" y="2"/>
                </a:cxn>
                <a:cxn ang="0">
                  <a:pos x="1" y="2"/>
                </a:cxn>
                <a:cxn ang="0">
                  <a:pos x="1" y="4"/>
                </a:cxn>
                <a:cxn ang="0">
                  <a:pos x="1" y="5"/>
                </a:cxn>
                <a:cxn ang="0">
                  <a:pos x="0" y="6"/>
                </a:cxn>
                <a:cxn ang="0">
                  <a:pos x="0" y="7"/>
                </a:cxn>
                <a:cxn ang="0">
                  <a:pos x="0" y="8"/>
                </a:cxn>
                <a:cxn ang="0">
                  <a:pos x="0" y="10"/>
                </a:cxn>
                <a:cxn ang="0">
                  <a:pos x="0" y="11"/>
                </a:cxn>
                <a:cxn ang="0">
                  <a:pos x="0" y="12"/>
                </a:cxn>
                <a:cxn ang="0">
                  <a:pos x="0" y="13"/>
                </a:cxn>
                <a:cxn ang="0">
                  <a:pos x="0" y="14"/>
                </a:cxn>
                <a:cxn ang="0">
                  <a:pos x="0" y="15"/>
                </a:cxn>
                <a:cxn ang="0">
                  <a:pos x="1" y="15"/>
                </a:cxn>
                <a:cxn ang="0">
                  <a:pos x="1" y="17"/>
                </a:cxn>
                <a:cxn ang="0">
                  <a:pos x="1" y="18"/>
                </a:cxn>
                <a:cxn ang="0">
                  <a:pos x="2" y="19"/>
                </a:cxn>
                <a:cxn ang="0">
                  <a:pos x="2" y="20"/>
                </a:cxn>
                <a:cxn ang="0">
                  <a:pos x="4" y="20"/>
                </a:cxn>
                <a:cxn ang="0">
                  <a:pos x="4" y="21"/>
                </a:cxn>
                <a:cxn ang="0">
                  <a:pos x="5" y="21"/>
                </a:cxn>
                <a:cxn ang="0">
                  <a:pos x="5" y="23"/>
                </a:cxn>
                <a:cxn ang="0">
                  <a:pos x="6" y="23"/>
                </a:cxn>
                <a:cxn ang="0">
                  <a:pos x="7" y="23"/>
                </a:cxn>
                <a:cxn ang="0">
                  <a:pos x="7" y="24"/>
                </a:cxn>
                <a:cxn ang="0">
                  <a:pos x="9" y="24"/>
                </a:cxn>
                <a:cxn ang="0">
                  <a:pos x="9" y="23"/>
                </a:cxn>
                <a:cxn ang="0">
                  <a:pos x="9" y="24"/>
                </a:cxn>
                <a:cxn ang="0">
                  <a:pos x="10" y="24"/>
                </a:cxn>
                <a:cxn ang="0">
                  <a:pos x="10" y="23"/>
                </a:cxn>
                <a:cxn ang="0">
                  <a:pos x="10" y="24"/>
                </a:cxn>
              </a:cxnLst>
              <a:rect l="0" t="0" r="r" b="b"/>
              <a:pathLst>
                <a:path w="11" h="25">
                  <a:moveTo>
                    <a:pt x="10" y="24"/>
                  </a:moveTo>
                  <a:lnTo>
                    <a:pt x="10" y="23"/>
                  </a:lnTo>
                  <a:lnTo>
                    <a:pt x="9" y="23"/>
                  </a:lnTo>
                  <a:lnTo>
                    <a:pt x="7" y="23"/>
                  </a:lnTo>
                  <a:lnTo>
                    <a:pt x="6" y="21"/>
                  </a:lnTo>
                  <a:lnTo>
                    <a:pt x="5" y="21"/>
                  </a:lnTo>
                  <a:lnTo>
                    <a:pt x="5" y="20"/>
                  </a:lnTo>
                  <a:lnTo>
                    <a:pt x="4" y="20"/>
                  </a:lnTo>
                  <a:lnTo>
                    <a:pt x="4" y="19"/>
                  </a:lnTo>
                  <a:lnTo>
                    <a:pt x="2" y="18"/>
                  </a:lnTo>
                  <a:lnTo>
                    <a:pt x="2" y="17"/>
                  </a:lnTo>
                  <a:lnTo>
                    <a:pt x="1" y="15"/>
                  </a:lnTo>
                  <a:lnTo>
                    <a:pt x="1" y="14"/>
                  </a:lnTo>
                  <a:lnTo>
                    <a:pt x="1" y="13"/>
                  </a:lnTo>
                  <a:lnTo>
                    <a:pt x="1" y="12"/>
                  </a:lnTo>
                  <a:lnTo>
                    <a:pt x="1" y="11"/>
                  </a:lnTo>
                  <a:lnTo>
                    <a:pt x="1" y="10"/>
                  </a:lnTo>
                  <a:lnTo>
                    <a:pt x="1" y="8"/>
                  </a:lnTo>
                  <a:lnTo>
                    <a:pt x="1" y="7"/>
                  </a:lnTo>
                  <a:lnTo>
                    <a:pt x="1" y="6"/>
                  </a:lnTo>
                  <a:lnTo>
                    <a:pt x="1" y="5"/>
                  </a:lnTo>
                  <a:lnTo>
                    <a:pt x="2" y="4"/>
                  </a:lnTo>
                  <a:lnTo>
                    <a:pt x="2" y="2"/>
                  </a:lnTo>
                  <a:lnTo>
                    <a:pt x="4" y="1"/>
                  </a:lnTo>
                  <a:lnTo>
                    <a:pt x="4" y="0"/>
                  </a:lnTo>
                  <a:lnTo>
                    <a:pt x="2" y="0"/>
                  </a:lnTo>
                  <a:lnTo>
                    <a:pt x="2" y="1"/>
                  </a:lnTo>
                  <a:lnTo>
                    <a:pt x="2" y="2"/>
                  </a:lnTo>
                  <a:lnTo>
                    <a:pt x="1" y="2"/>
                  </a:lnTo>
                  <a:lnTo>
                    <a:pt x="1" y="4"/>
                  </a:lnTo>
                  <a:lnTo>
                    <a:pt x="1" y="5"/>
                  </a:lnTo>
                  <a:lnTo>
                    <a:pt x="0" y="6"/>
                  </a:lnTo>
                  <a:lnTo>
                    <a:pt x="0" y="7"/>
                  </a:lnTo>
                  <a:lnTo>
                    <a:pt x="0" y="8"/>
                  </a:lnTo>
                  <a:lnTo>
                    <a:pt x="0" y="10"/>
                  </a:lnTo>
                  <a:lnTo>
                    <a:pt x="0" y="11"/>
                  </a:lnTo>
                  <a:lnTo>
                    <a:pt x="0" y="12"/>
                  </a:lnTo>
                  <a:lnTo>
                    <a:pt x="0" y="13"/>
                  </a:lnTo>
                  <a:lnTo>
                    <a:pt x="0" y="14"/>
                  </a:lnTo>
                  <a:lnTo>
                    <a:pt x="0" y="15"/>
                  </a:lnTo>
                  <a:lnTo>
                    <a:pt x="1" y="15"/>
                  </a:lnTo>
                  <a:lnTo>
                    <a:pt x="1" y="17"/>
                  </a:lnTo>
                  <a:lnTo>
                    <a:pt x="1" y="18"/>
                  </a:lnTo>
                  <a:lnTo>
                    <a:pt x="2" y="19"/>
                  </a:lnTo>
                  <a:lnTo>
                    <a:pt x="2" y="20"/>
                  </a:lnTo>
                  <a:lnTo>
                    <a:pt x="4" y="20"/>
                  </a:lnTo>
                  <a:lnTo>
                    <a:pt x="4" y="21"/>
                  </a:lnTo>
                  <a:lnTo>
                    <a:pt x="5" y="21"/>
                  </a:lnTo>
                  <a:lnTo>
                    <a:pt x="5" y="23"/>
                  </a:lnTo>
                  <a:lnTo>
                    <a:pt x="6" y="23"/>
                  </a:lnTo>
                  <a:lnTo>
                    <a:pt x="7" y="23"/>
                  </a:lnTo>
                  <a:lnTo>
                    <a:pt x="7" y="24"/>
                  </a:lnTo>
                  <a:lnTo>
                    <a:pt x="9" y="24"/>
                  </a:lnTo>
                  <a:lnTo>
                    <a:pt x="9" y="23"/>
                  </a:lnTo>
                  <a:lnTo>
                    <a:pt x="9" y="24"/>
                  </a:lnTo>
                  <a:lnTo>
                    <a:pt x="10" y="24"/>
                  </a:lnTo>
                  <a:lnTo>
                    <a:pt x="10" y="23"/>
                  </a:lnTo>
                  <a:lnTo>
                    <a:pt x="10" y="2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6" name="Freeform 222"/>
            <p:cNvSpPr>
              <a:spLocks/>
            </p:cNvSpPr>
            <p:nvPr/>
          </p:nvSpPr>
          <p:spPr bwMode="auto">
            <a:xfrm>
              <a:off x="2601" y="2812"/>
              <a:ext cx="19" cy="22"/>
            </a:xfrm>
            <a:custGeom>
              <a:avLst/>
              <a:gdLst/>
              <a:ahLst/>
              <a:cxnLst>
                <a:cxn ang="0">
                  <a:pos x="1" y="21"/>
                </a:cxn>
                <a:cxn ang="0">
                  <a:pos x="3" y="18"/>
                </a:cxn>
                <a:cxn ang="0">
                  <a:pos x="5" y="16"/>
                </a:cxn>
                <a:cxn ang="0">
                  <a:pos x="6" y="13"/>
                </a:cxn>
                <a:cxn ang="0">
                  <a:pos x="8" y="12"/>
                </a:cxn>
                <a:cxn ang="0">
                  <a:pos x="9" y="11"/>
                </a:cxn>
                <a:cxn ang="0">
                  <a:pos x="10" y="9"/>
                </a:cxn>
                <a:cxn ang="0">
                  <a:pos x="11" y="7"/>
                </a:cxn>
                <a:cxn ang="0">
                  <a:pos x="11" y="6"/>
                </a:cxn>
                <a:cxn ang="0">
                  <a:pos x="13" y="5"/>
                </a:cxn>
                <a:cxn ang="0">
                  <a:pos x="14" y="5"/>
                </a:cxn>
                <a:cxn ang="0">
                  <a:pos x="14" y="4"/>
                </a:cxn>
                <a:cxn ang="0">
                  <a:pos x="15" y="2"/>
                </a:cxn>
                <a:cxn ang="0">
                  <a:pos x="16" y="1"/>
                </a:cxn>
                <a:cxn ang="0">
                  <a:pos x="18" y="1"/>
                </a:cxn>
                <a:cxn ang="0">
                  <a:pos x="18" y="0"/>
                </a:cxn>
                <a:cxn ang="0">
                  <a:pos x="16" y="0"/>
                </a:cxn>
                <a:cxn ang="0">
                  <a:pos x="15" y="1"/>
                </a:cxn>
                <a:cxn ang="0">
                  <a:pos x="14" y="2"/>
                </a:cxn>
                <a:cxn ang="0">
                  <a:pos x="13" y="4"/>
                </a:cxn>
                <a:cxn ang="0">
                  <a:pos x="13" y="5"/>
                </a:cxn>
                <a:cxn ang="0">
                  <a:pos x="11" y="6"/>
                </a:cxn>
                <a:cxn ang="0">
                  <a:pos x="10" y="7"/>
                </a:cxn>
                <a:cxn ang="0">
                  <a:pos x="9" y="9"/>
                </a:cxn>
                <a:cxn ang="0">
                  <a:pos x="8" y="10"/>
                </a:cxn>
                <a:cxn ang="0">
                  <a:pos x="6" y="12"/>
                </a:cxn>
                <a:cxn ang="0">
                  <a:pos x="5" y="13"/>
                </a:cxn>
                <a:cxn ang="0">
                  <a:pos x="4" y="16"/>
                </a:cxn>
                <a:cxn ang="0">
                  <a:pos x="3" y="17"/>
                </a:cxn>
                <a:cxn ang="0">
                  <a:pos x="0" y="20"/>
                </a:cxn>
                <a:cxn ang="0">
                  <a:pos x="0" y="21"/>
                </a:cxn>
                <a:cxn ang="0">
                  <a:pos x="1" y="21"/>
                </a:cxn>
              </a:cxnLst>
              <a:rect l="0" t="0" r="r" b="b"/>
              <a:pathLst>
                <a:path w="19" h="22">
                  <a:moveTo>
                    <a:pt x="1" y="21"/>
                  </a:moveTo>
                  <a:lnTo>
                    <a:pt x="3" y="18"/>
                  </a:lnTo>
                  <a:lnTo>
                    <a:pt x="5" y="16"/>
                  </a:lnTo>
                  <a:lnTo>
                    <a:pt x="6" y="13"/>
                  </a:lnTo>
                  <a:lnTo>
                    <a:pt x="8" y="12"/>
                  </a:lnTo>
                  <a:lnTo>
                    <a:pt x="9" y="11"/>
                  </a:lnTo>
                  <a:lnTo>
                    <a:pt x="10" y="9"/>
                  </a:lnTo>
                  <a:lnTo>
                    <a:pt x="11" y="7"/>
                  </a:lnTo>
                  <a:lnTo>
                    <a:pt x="11" y="6"/>
                  </a:lnTo>
                  <a:lnTo>
                    <a:pt x="13" y="5"/>
                  </a:lnTo>
                  <a:lnTo>
                    <a:pt x="14" y="5"/>
                  </a:lnTo>
                  <a:lnTo>
                    <a:pt x="14" y="4"/>
                  </a:lnTo>
                  <a:lnTo>
                    <a:pt x="15" y="2"/>
                  </a:lnTo>
                  <a:lnTo>
                    <a:pt x="16" y="1"/>
                  </a:lnTo>
                  <a:lnTo>
                    <a:pt x="18" y="1"/>
                  </a:lnTo>
                  <a:lnTo>
                    <a:pt x="18" y="0"/>
                  </a:lnTo>
                  <a:lnTo>
                    <a:pt x="16" y="0"/>
                  </a:lnTo>
                  <a:lnTo>
                    <a:pt x="15" y="1"/>
                  </a:lnTo>
                  <a:lnTo>
                    <a:pt x="14" y="2"/>
                  </a:lnTo>
                  <a:lnTo>
                    <a:pt x="13" y="4"/>
                  </a:lnTo>
                  <a:lnTo>
                    <a:pt x="13" y="5"/>
                  </a:lnTo>
                  <a:lnTo>
                    <a:pt x="11" y="6"/>
                  </a:lnTo>
                  <a:lnTo>
                    <a:pt x="10" y="7"/>
                  </a:lnTo>
                  <a:lnTo>
                    <a:pt x="9" y="9"/>
                  </a:lnTo>
                  <a:lnTo>
                    <a:pt x="8" y="10"/>
                  </a:lnTo>
                  <a:lnTo>
                    <a:pt x="6" y="12"/>
                  </a:lnTo>
                  <a:lnTo>
                    <a:pt x="5" y="13"/>
                  </a:lnTo>
                  <a:lnTo>
                    <a:pt x="4" y="16"/>
                  </a:lnTo>
                  <a:lnTo>
                    <a:pt x="3" y="17"/>
                  </a:lnTo>
                  <a:lnTo>
                    <a:pt x="0" y="20"/>
                  </a:lnTo>
                  <a:lnTo>
                    <a:pt x="0" y="21"/>
                  </a:lnTo>
                  <a:lnTo>
                    <a:pt x="1" y="2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7" name="Freeform 223"/>
            <p:cNvSpPr>
              <a:spLocks/>
            </p:cNvSpPr>
            <p:nvPr/>
          </p:nvSpPr>
          <p:spPr bwMode="auto">
            <a:xfrm>
              <a:off x="2595" y="2832"/>
              <a:ext cx="7" cy="18"/>
            </a:xfrm>
            <a:custGeom>
              <a:avLst/>
              <a:gdLst/>
              <a:ahLst/>
              <a:cxnLst>
                <a:cxn ang="0">
                  <a:pos x="1" y="16"/>
                </a:cxn>
                <a:cxn ang="0">
                  <a:pos x="1" y="15"/>
                </a:cxn>
                <a:cxn ang="0">
                  <a:pos x="1" y="13"/>
                </a:cxn>
                <a:cxn ang="0">
                  <a:pos x="1" y="12"/>
                </a:cxn>
                <a:cxn ang="0">
                  <a:pos x="1" y="11"/>
                </a:cxn>
                <a:cxn ang="0">
                  <a:pos x="1" y="10"/>
                </a:cxn>
                <a:cxn ang="0">
                  <a:pos x="1" y="8"/>
                </a:cxn>
                <a:cxn ang="0">
                  <a:pos x="2" y="8"/>
                </a:cxn>
                <a:cxn ang="0">
                  <a:pos x="2" y="7"/>
                </a:cxn>
                <a:cxn ang="0">
                  <a:pos x="2" y="6"/>
                </a:cxn>
                <a:cxn ang="0">
                  <a:pos x="2" y="5"/>
                </a:cxn>
                <a:cxn ang="0">
                  <a:pos x="3" y="5"/>
                </a:cxn>
                <a:cxn ang="0">
                  <a:pos x="3" y="4"/>
                </a:cxn>
                <a:cxn ang="0">
                  <a:pos x="3" y="2"/>
                </a:cxn>
                <a:cxn ang="0">
                  <a:pos x="5" y="2"/>
                </a:cxn>
                <a:cxn ang="0">
                  <a:pos x="5" y="1"/>
                </a:cxn>
                <a:cxn ang="0">
                  <a:pos x="6" y="0"/>
                </a:cxn>
                <a:cxn ang="0">
                  <a:pos x="5" y="0"/>
                </a:cxn>
                <a:cxn ang="0">
                  <a:pos x="5" y="1"/>
                </a:cxn>
                <a:cxn ang="0">
                  <a:pos x="3" y="1"/>
                </a:cxn>
                <a:cxn ang="0">
                  <a:pos x="3" y="2"/>
                </a:cxn>
                <a:cxn ang="0">
                  <a:pos x="2" y="4"/>
                </a:cxn>
                <a:cxn ang="0">
                  <a:pos x="2" y="5"/>
                </a:cxn>
                <a:cxn ang="0">
                  <a:pos x="1" y="6"/>
                </a:cxn>
                <a:cxn ang="0">
                  <a:pos x="1" y="7"/>
                </a:cxn>
                <a:cxn ang="0">
                  <a:pos x="1" y="8"/>
                </a:cxn>
                <a:cxn ang="0">
                  <a:pos x="0" y="10"/>
                </a:cxn>
                <a:cxn ang="0">
                  <a:pos x="0" y="11"/>
                </a:cxn>
                <a:cxn ang="0">
                  <a:pos x="0" y="12"/>
                </a:cxn>
                <a:cxn ang="0">
                  <a:pos x="0" y="13"/>
                </a:cxn>
                <a:cxn ang="0">
                  <a:pos x="0" y="15"/>
                </a:cxn>
                <a:cxn ang="0">
                  <a:pos x="0" y="16"/>
                </a:cxn>
                <a:cxn ang="0">
                  <a:pos x="1" y="16"/>
                </a:cxn>
              </a:cxnLst>
              <a:rect l="0" t="0" r="r" b="b"/>
              <a:pathLst>
                <a:path w="7" h="17">
                  <a:moveTo>
                    <a:pt x="1" y="16"/>
                  </a:moveTo>
                  <a:lnTo>
                    <a:pt x="1" y="15"/>
                  </a:lnTo>
                  <a:lnTo>
                    <a:pt x="1" y="13"/>
                  </a:lnTo>
                  <a:lnTo>
                    <a:pt x="1" y="12"/>
                  </a:lnTo>
                  <a:lnTo>
                    <a:pt x="1" y="11"/>
                  </a:lnTo>
                  <a:lnTo>
                    <a:pt x="1" y="10"/>
                  </a:lnTo>
                  <a:lnTo>
                    <a:pt x="1" y="8"/>
                  </a:lnTo>
                  <a:lnTo>
                    <a:pt x="2" y="8"/>
                  </a:lnTo>
                  <a:lnTo>
                    <a:pt x="2" y="7"/>
                  </a:lnTo>
                  <a:lnTo>
                    <a:pt x="2" y="6"/>
                  </a:lnTo>
                  <a:lnTo>
                    <a:pt x="2" y="5"/>
                  </a:lnTo>
                  <a:lnTo>
                    <a:pt x="3" y="5"/>
                  </a:lnTo>
                  <a:lnTo>
                    <a:pt x="3" y="4"/>
                  </a:lnTo>
                  <a:lnTo>
                    <a:pt x="3" y="2"/>
                  </a:lnTo>
                  <a:lnTo>
                    <a:pt x="5" y="2"/>
                  </a:lnTo>
                  <a:lnTo>
                    <a:pt x="5" y="1"/>
                  </a:lnTo>
                  <a:lnTo>
                    <a:pt x="6" y="0"/>
                  </a:lnTo>
                  <a:lnTo>
                    <a:pt x="5" y="0"/>
                  </a:lnTo>
                  <a:lnTo>
                    <a:pt x="5" y="1"/>
                  </a:lnTo>
                  <a:lnTo>
                    <a:pt x="3" y="1"/>
                  </a:lnTo>
                  <a:lnTo>
                    <a:pt x="3" y="2"/>
                  </a:lnTo>
                  <a:lnTo>
                    <a:pt x="2" y="4"/>
                  </a:lnTo>
                  <a:lnTo>
                    <a:pt x="2" y="5"/>
                  </a:lnTo>
                  <a:lnTo>
                    <a:pt x="1" y="6"/>
                  </a:lnTo>
                  <a:lnTo>
                    <a:pt x="1" y="7"/>
                  </a:lnTo>
                  <a:lnTo>
                    <a:pt x="1" y="8"/>
                  </a:lnTo>
                  <a:lnTo>
                    <a:pt x="0" y="10"/>
                  </a:lnTo>
                  <a:lnTo>
                    <a:pt x="0" y="11"/>
                  </a:lnTo>
                  <a:lnTo>
                    <a:pt x="0" y="12"/>
                  </a:lnTo>
                  <a:lnTo>
                    <a:pt x="0" y="13"/>
                  </a:lnTo>
                  <a:lnTo>
                    <a:pt x="0" y="15"/>
                  </a:lnTo>
                  <a:lnTo>
                    <a:pt x="0" y="16"/>
                  </a:lnTo>
                  <a:lnTo>
                    <a:pt x="1" y="1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8" name="Freeform 224"/>
            <p:cNvSpPr>
              <a:spLocks/>
            </p:cNvSpPr>
            <p:nvPr/>
          </p:nvSpPr>
          <p:spPr bwMode="auto">
            <a:xfrm>
              <a:off x="2595" y="2848"/>
              <a:ext cx="16" cy="25"/>
            </a:xfrm>
            <a:custGeom>
              <a:avLst/>
              <a:gdLst/>
              <a:ahLst/>
              <a:cxnLst>
                <a:cxn ang="0">
                  <a:pos x="14" y="24"/>
                </a:cxn>
                <a:cxn ang="0">
                  <a:pos x="14" y="22"/>
                </a:cxn>
                <a:cxn ang="0">
                  <a:pos x="12" y="22"/>
                </a:cxn>
                <a:cxn ang="0">
                  <a:pos x="12" y="21"/>
                </a:cxn>
                <a:cxn ang="0">
                  <a:pos x="11" y="20"/>
                </a:cxn>
                <a:cxn ang="0">
                  <a:pos x="10" y="19"/>
                </a:cxn>
                <a:cxn ang="0">
                  <a:pos x="10" y="17"/>
                </a:cxn>
                <a:cxn ang="0">
                  <a:pos x="9" y="17"/>
                </a:cxn>
                <a:cxn ang="0">
                  <a:pos x="9" y="16"/>
                </a:cxn>
                <a:cxn ang="0">
                  <a:pos x="9" y="15"/>
                </a:cxn>
                <a:cxn ang="0">
                  <a:pos x="7" y="14"/>
                </a:cxn>
                <a:cxn ang="0">
                  <a:pos x="6" y="12"/>
                </a:cxn>
                <a:cxn ang="0">
                  <a:pos x="6" y="11"/>
                </a:cxn>
                <a:cxn ang="0">
                  <a:pos x="5" y="11"/>
                </a:cxn>
                <a:cxn ang="0">
                  <a:pos x="5" y="10"/>
                </a:cxn>
                <a:cxn ang="0">
                  <a:pos x="4" y="9"/>
                </a:cxn>
                <a:cxn ang="0">
                  <a:pos x="4" y="7"/>
                </a:cxn>
                <a:cxn ang="0">
                  <a:pos x="4" y="6"/>
                </a:cxn>
                <a:cxn ang="0">
                  <a:pos x="2" y="6"/>
                </a:cxn>
                <a:cxn ang="0">
                  <a:pos x="2" y="5"/>
                </a:cxn>
                <a:cxn ang="0">
                  <a:pos x="2" y="4"/>
                </a:cxn>
                <a:cxn ang="0">
                  <a:pos x="1" y="4"/>
                </a:cxn>
                <a:cxn ang="0">
                  <a:pos x="1" y="2"/>
                </a:cxn>
                <a:cxn ang="0">
                  <a:pos x="1" y="1"/>
                </a:cxn>
                <a:cxn ang="0">
                  <a:pos x="1" y="0"/>
                </a:cxn>
                <a:cxn ang="0">
                  <a:pos x="0" y="0"/>
                </a:cxn>
                <a:cxn ang="0">
                  <a:pos x="0" y="1"/>
                </a:cxn>
                <a:cxn ang="0">
                  <a:pos x="0" y="2"/>
                </a:cxn>
                <a:cxn ang="0">
                  <a:pos x="1" y="4"/>
                </a:cxn>
                <a:cxn ang="0">
                  <a:pos x="1" y="5"/>
                </a:cxn>
                <a:cxn ang="0">
                  <a:pos x="2" y="6"/>
                </a:cxn>
                <a:cxn ang="0">
                  <a:pos x="2" y="7"/>
                </a:cxn>
                <a:cxn ang="0">
                  <a:pos x="2" y="9"/>
                </a:cxn>
                <a:cxn ang="0">
                  <a:pos x="4" y="9"/>
                </a:cxn>
                <a:cxn ang="0">
                  <a:pos x="4" y="10"/>
                </a:cxn>
                <a:cxn ang="0">
                  <a:pos x="4" y="11"/>
                </a:cxn>
                <a:cxn ang="0">
                  <a:pos x="5" y="11"/>
                </a:cxn>
                <a:cxn ang="0">
                  <a:pos x="5" y="12"/>
                </a:cxn>
                <a:cxn ang="0">
                  <a:pos x="6" y="12"/>
                </a:cxn>
                <a:cxn ang="0">
                  <a:pos x="6" y="14"/>
                </a:cxn>
                <a:cxn ang="0">
                  <a:pos x="6" y="15"/>
                </a:cxn>
                <a:cxn ang="0">
                  <a:pos x="7" y="15"/>
                </a:cxn>
                <a:cxn ang="0">
                  <a:pos x="7" y="16"/>
                </a:cxn>
                <a:cxn ang="0">
                  <a:pos x="9" y="17"/>
                </a:cxn>
                <a:cxn ang="0">
                  <a:pos x="9" y="19"/>
                </a:cxn>
                <a:cxn ang="0">
                  <a:pos x="10" y="20"/>
                </a:cxn>
                <a:cxn ang="0">
                  <a:pos x="11" y="21"/>
                </a:cxn>
                <a:cxn ang="0">
                  <a:pos x="12" y="22"/>
                </a:cxn>
                <a:cxn ang="0">
                  <a:pos x="12" y="24"/>
                </a:cxn>
                <a:cxn ang="0">
                  <a:pos x="12" y="22"/>
                </a:cxn>
                <a:cxn ang="0">
                  <a:pos x="12" y="24"/>
                </a:cxn>
                <a:cxn ang="0">
                  <a:pos x="14" y="24"/>
                </a:cxn>
                <a:cxn ang="0">
                  <a:pos x="14" y="22"/>
                </a:cxn>
                <a:cxn ang="0">
                  <a:pos x="14" y="24"/>
                </a:cxn>
              </a:cxnLst>
              <a:rect l="0" t="0" r="r" b="b"/>
              <a:pathLst>
                <a:path w="15" h="25">
                  <a:moveTo>
                    <a:pt x="14" y="24"/>
                  </a:moveTo>
                  <a:lnTo>
                    <a:pt x="14" y="22"/>
                  </a:lnTo>
                  <a:lnTo>
                    <a:pt x="12" y="22"/>
                  </a:lnTo>
                  <a:lnTo>
                    <a:pt x="12" y="21"/>
                  </a:lnTo>
                  <a:lnTo>
                    <a:pt x="11" y="20"/>
                  </a:lnTo>
                  <a:lnTo>
                    <a:pt x="10" y="19"/>
                  </a:lnTo>
                  <a:lnTo>
                    <a:pt x="10" y="17"/>
                  </a:lnTo>
                  <a:lnTo>
                    <a:pt x="9" y="17"/>
                  </a:lnTo>
                  <a:lnTo>
                    <a:pt x="9" y="16"/>
                  </a:lnTo>
                  <a:lnTo>
                    <a:pt x="9" y="15"/>
                  </a:lnTo>
                  <a:lnTo>
                    <a:pt x="7" y="14"/>
                  </a:lnTo>
                  <a:lnTo>
                    <a:pt x="6" y="12"/>
                  </a:lnTo>
                  <a:lnTo>
                    <a:pt x="6" y="11"/>
                  </a:lnTo>
                  <a:lnTo>
                    <a:pt x="5" y="11"/>
                  </a:lnTo>
                  <a:lnTo>
                    <a:pt x="5" y="10"/>
                  </a:lnTo>
                  <a:lnTo>
                    <a:pt x="4" y="9"/>
                  </a:lnTo>
                  <a:lnTo>
                    <a:pt x="4" y="7"/>
                  </a:lnTo>
                  <a:lnTo>
                    <a:pt x="4" y="6"/>
                  </a:lnTo>
                  <a:lnTo>
                    <a:pt x="2" y="6"/>
                  </a:lnTo>
                  <a:lnTo>
                    <a:pt x="2" y="5"/>
                  </a:lnTo>
                  <a:lnTo>
                    <a:pt x="2" y="4"/>
                  </a:lnTo>
                  <a:lnTo>
                    <a:pt x="1" y="4"/>
                  </a:lnTo>
                  <a:lnTo>
                    <a:pt x="1" y="2"/>
                  </a:lnTo>
                  <a:lnTo>
                    <a:pt x="1" y="1"/>
                  </a:lnTo>
                  <a:lnTo>
                    <a:pt x="1" y="0"/>
                  </a:lnTo>
                  <a:lnTo>
                    <a:pt x="0" y="0"/>
                  </a:lnTo>
                  <a:lnTo>
                    <a:pt x="0" y="1"/>
                  </a:lnTo>
                  <a:lnTo>
                    <a:pt x="0" y="2"/>
                  </a:lnTo>
                  <a:lnTo>
                    <a:pt x="1" y="4"/>
                  </a:lnTo>
                  <a:lnTo>
                    <a:pt x="1" y="5"/>
                  </a:lnTo>
                  <a:lnTo>
                    <a:pt x="2" y="6"/>
                  </a:lnTo>
                  <a:lnTo>
                    <a:pt x="2" y="7"/>
                  </a:lnTo>
                  <a:lnTo>
                    <a:pt x="2" y="9"/>
                  </a:lnTo>
                  <a:lnTo>
                    <a:pt x="4" y="9"/>
                  </a:lnTo>
                  <a:lnTo>
                    <a:pt x="4" y="10"/>
                  </a:lnTo>
                  <a:lnTo>
                    <a:pt x="4" y="11"/>
                  </a:lnTo>
                  <a:lnTo>
                    <a:pt x="5" y="11"/>
                  </a:lnTo>
                  <a:lnTo>
                    <a:pt x="5" y="12"/>
                  </a:lnTo>
                  <a:lnTo>
                    <a:pt x="6" y="12"/>
                  </a:lnTo>
                  <a:lnTo>
                    <a:pt x="6" y="14"/>
                  </a:lnTo>
                  <a:lnTo>
                    <a:pt x="6" y="15"/>
                  </a:lnTo>
                  <a:lnTo>
                    <a:pt x="7" y="15"/>
                  </a:lnTo>
                  <a:lnTo>
                    <a:pt x="7" y="16"/>
                  </a:lnTo>
                  <a:lnTo>
                    <a:pt x="9" y="17"/>
                  </a:lnTo>
                  <a:lnTo>
                    <a:pt x="9" y="19"/>
                  </a:lnTo>
                  <a:lnTo>
                    <a:pt x="10" y="20"/>
                  </a:lnTo>
                  <a:lnTo>
                    <a:pt x="11" y="21"/>
                  </a:lnTo>
                  <a:lnTo>
                    <a:pt x="12" y="22"/>
                  </a:lnTo>
                  <a:lnTo>
                    <a:pt x="12" y="24"/>
                  </a:lnTo>
                  <a:lnTo>
                    <a:pt x="12" y="22"/>
                  </a:lnTo>
                  <a:lnTo>
                    <a:pt x="12" y="24"/>
                  </a:lnTo>
                  <a:lnTo>
                    <a:pt x="14" y="24"/>
                  </a:lnTo>
                  <a:lnTo>
                    <a:pt x="14" y="22"/>
                  </a:lnTo>
                  <a:lnTo>
                    <a:pt x="14" y="2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89" name="Freeform 225"/>
            <p:cNvSpPr>
              <a:spLocks/>
            </p:cNvSpPr>
            <p:nvPr/>
          </p:nvSpPr>
          <p:spPr bwMode="auto">
            <a:xfrm>
              <a:off x="2585" y="2870"/>
              <a:ext cx="25" cy="13"/>
            </a:xfrm>
            <a:custGeom>
              <a:avLst/>
              <a:gdLst/>
              <a:ahLst/>
              <a:cxnLst>
                <a:cxn ang="0">
                  <a:pos x="1" y="11"/>
                </a:cxn>
                <a:cxn ang="0">
                  <a:pos x="1" y="11"/>
                </a:cxn>
                <a:cxn ang="0">
                  <a:pos x="24" y="1"/>
                </a:cxn>
                <a:cxn ang="0">
                  <a:pos x="22" y="0"/>
                </a:cxn>
                <a:cxn ang="0">
                  <a:pos x="0" y="10"/>
                </a:cxn>
                <a:cxn ang="0">
                  <a:pos x="0" y="11"/>
                </a:cxn>
                <a:cxn ang="0">
                  <a:pos x="1" y="11"/>
                </a:cxn>
              </a:cxnLst>
              <a:rect l="0" t="0" r="r" b="b"/>
              <a:pathLst>
                <a:path w="25" h="12">
                  <a:moveTo>
                    <a:pt x="1" y="11"/>
                  </a:moveTo>
                  <a:lnTo>
                    <a:pt x="1" y="11"/>
                  </a:lnTo>
                  <a:lnTo>
                    <a:pt x="24" y="1"/>
                  </a:lnTo>
                  <a:lnTo>
                    <a:pt x="22" y="0"/>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0" name="Freeform 226"/>
            <p:cNvSpPr>
              <a:spLocks/>
            </p:cNvSpPr>
            <p:nvPr/>
          </p:nvSpPr>
          <p:spPr bwMode="auto">
            <a:xfrm>
              <a:off x="2585" y="2882"/>
              <a:ext cx="6" cy="13"/>
            </a:xfrm>
            <a:custGeom>
              <a:avLst/>
              <a:gdLst/>
              <a:ahLst/>
              <a:cxnLst>
                <a:cxn ang="0">
                  <a:pos x="5" y="11"/>
                </a:cxn>
                <a:cxn ang="0">
                  <a:pos x="5" y="11"/>
                </a:cxn>
                <a:cxn ang="0">
                  <a:pos x="4" y="9"/>
                </a:cxn>
                <a:cxn ang="0">
                  <a:pos x="4" y="8"/>
                </a:cxn>
                <a:cxn ang="0">
                  <a:pos x="2" y="7"/>
                </a:cxn>
                <a:cxn ang="0">
                  <a:pos x="2" y="6"/>
                </a:cxn>
                <a:cxn ang="0">
                  <a:pos x="1" y="5"/>
                </a:cxn>
                <a:cxn ang="0">
                  <a:pos x="1" y="4"/>
                </a:cxn>
                <a:cxn ang="0">
                  <a:pos x="1" y="2"/>
                </a:cxn>
                <a:cxn ang="0">
                  <a:pos x="1" y="1"/>
                </a:cxn>
                <a:cxn ang="0">
                  <a:pos x="1" y="0"/>
                </a:cxn>
                <a:cxn ang="0">
                  <a:pos x="0" y="0"/>
                </a:cxn>
                <a:cxn ang="0">
                  <a:pos x="0" y="1"/>
                </a:cxn>
                <a:cxn ang="0">
                  <a:pos x="0" y="2"/>
                </a:cxn>
                <a:cxn ang="0">
                  <a:pos x="0" y="4"/>
                </a:cxn>
                <a:cxn ang="0">
                  <a:pos x="1" y="5"/>
                </a:cxn>
                <a:cxn ang="0">
                  <a:pos x="1" y="6"/>
                </a:cxn>
                <a:cxn ang="0">
                  <a:pos x="1" y="7"/>
                </a:cxn>
                <a:cxn ang="0">
                  <a:pos x="2" y="7"/>
                </a:cxn>
                <a:cxn ang="0">
                  <a:pos x="2" y="8"/>
                </a:cxn>
                <a:cxn ang="0">
                  <a:pos x="4" y="9"/>
                </a:cxn>
                <a:cxn ang="0">
                  <a:pos x="4" y="11"/>
                </a:cxn>
                <a:cxn ang="0">
                  <a:pos x="4" y="12"/>
                </a:cxn>
                <a:cxn ang="0">
                  <a:pos x="5" y="12"/>
                </a:cxn>
                <a:cxn ang="0">
                  <a:pos x="5" y="11"/>
                </a:cxn>
              </a:cxnLst>
              <a:rect l="0" t="0" r="r" b="b"/>
              <a:pathLst>
                <a:path w="6" h="13">
                  <a:moveTo>
                    <a:pt x="5" y="11"/>
                  </a:moveTo>
                  <a:lnTo>
                    <a:pt x="5" y="11"/>
                  </a:lnTo>
                  <a:lnTo>
                    <a:pt x="4" y="9"/>
                  </a:lnTo>
                  <a:lnTo>
                    <a:pt x="4" y="8"/>
                  </a:lnTo>
                  <a:lnTo>
                    <a:pt x="2" y="7"/>
                  </a:lnTo>
                  <a:lnTo>
                    <a:pt x="2" y="6"/>
                  </a:lnTo>
                  <a:lnTo>
                    <a:pt x="1" y="5"/>
                  </a:lnTo>
                  <a:lnTo>
                    <a:pt x="1" y="4"/>
                  </a:lnTo>
                  <a:lnTo>
                    <a:pt x="1" y="2"/>
                  </a:lnTo>
                  <a:lnTo>
                    <a:pt x="1" y="1"/>
                  </a:lnTo>
                  <a:lnTo>
                    <a:pt x="1" y="0"/>
                  </a:lnTo>
                  <a:lnTo>
                    <a:pt x="0" y="0"/>
                  </a:lnTo>
                  <a:lnTo>
                    <a:pt x="0" y="1"/>
                  </a:lnTo>
                  <a:lnTo>
                    <a:pt x="0" y="2"/>
                  </a:lnTo>
                  <a:lnTo>
                    <a:pt x="0" y="4"/>
                  </a:lnTo>
                  <a:lnTo>
                    <a:pt x="1" y="5"/>
                  </a:lnTo>
                  <a:lnTo>
                    <a:pt x="1" y="6"/>
                  </a:lnTo>
                  <a:lnTo>
                    <a:pt x="1" y="7"/>
                  </a:lnTo>
                  <a:lnTo>
                    <a:pt x="2" y="7"/>
                  </a:lnTo>
                  <a:lnTo>
                    <a:pt x="2" y="8"/>
                  </a:lnTo>
                  <a:lnTo>
                    <a:pt x="4" y="9"/>
                  </a:lnTo>
                  <a:lnTo>
                    <a:pt x="4" y="11"/>
                  </a:lnTo>
                  <a:lnTo>
                    <a:pt x="4" y="12"/>
                  </a:lnTo>
                  <a:lnTo>
                    <a:pt x="5" y="12"/>
                  </a:lnTo>
                  <a:lnTo>
                    <a:pt x="5"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1" name="Freeform 227"/>
            <p:cNvSpPr>
              <a:spLocks/>
            </p:cNvSpPr>
            <p:nvPr/>
          </p:nvSpPr>
          <p:spPr bwMode="auto">
            <a:xfrm>
              <a:off x="2590" y="2895"/>
              <a:ext cx="61" cy="67"/>
            </a:xfrm>
            <a:custGeom>
              <a:avLst/>
              <a:gdLst/>
              <a:ahLst/>
              <a:cxnLst>
                <a:cxn ang="0">
                  <a:pos x="57" y="64"/>
                </a:cxn>
                <a:cxn ang="0">
                  <a:pos x="54" y="61"/>
                </a:cxn>
                <a:cxn ang="0">
                  <a:pos x="50" y="58"/>
                </a:cxn>
                <a:cxn ang="0">
                  <a:pos x="46" y="55"/>
                </a:cxn>
                <a:cxn ang="0">
                  <a:pos x="41" y="51"/>
                </a:cxn>
                <a:cxn ang="0">
                  <a:pos x="37" y="47"/>
                </a:cxn>
                <a:cxn ang="0">
                  <a:pos x="34" y="44"/>
                </a:cxn>
                <a:cxn ang="0">
                  <a:pos x="30" y="40"/>
                </a:cxn>
                <a:cxn ang="0">
                  <a:pos x="26" y="35"/>
                </a:cxn>
                <a:cxn ang="0">
                  <a:pos x="22" y="32"/>
                </a:cxn>
                <a:cxn ang="0">
                  <a:pos x="19" y="27"/>
                </a:cxn>
                <a:cxn ang="0">
                  <a:pos x="15" y="22"/>
                </a:cxn>
                <a:cxn ang="0">
                  <a:pos x="12" y="17"/>
                </a:cxn>
                <a:cxn ang="0">
                  <a:pos x="9" y="12"/>
                </a:cxn>
                <a:cxn ang="0">
                  <a:pos x="5" y="7"/>
                </a:cxn>
                <a:cxn ang="0">
                  <a:pos x="2" y="2"/>
                </a:cxn>
                <a:cxn ang="0">
                  <a:pos x="0" y="0"/>
                </a:cxn>
                <a:cxn ang="0">
                  <a:pos x="2" y="5"/>
                </a:cxn>
                <a:cxn ang="0">
                  <a:pos x="6" y="11"/>
                </a:cxn>
                <a:cxn ang="0">
                  <a:pos x="10" y="16"/>
                </a:cxn>
                <a:cxn ang="0">
                  <a:pos x="12" y="21"/>
                </a:cxn>
                <a:cxn ang="0">
                  <a:pos x="16" y="25"/>
                </a:cxn>
                <a:cxn ang="0">
                  <a:pos x="20" y="29"/>
                </a:cxn>
                <a:cxn ang="0">
                  <a:pos x="24" y="34"/>
                </a:cxn>
                <a:cxn ang="0">
                  <a:pos x="27" y="38"/>
                </a:cxn>
                <a:cxn ang="0">
                  <a:pos x="31" y="42"/>
                </a:cxn>
                <a:cxn ang="0">
                  <a:pos x="35" y="46"/>
                </a:cxn>
                <a:cxn ang="0">
                  <a:pos x="39" y="50"/>
                </a:cxn>
                <a:cxn ang="0">
                  <a:pos x="42" y="53"/>
                </a:cxn>
                <a:cxn ang="0">
                  <a:pos x="47" y="57"/>
                </a:cxn>
                <a:cxn ang="0">
                  <a:pos x="51" y="61"/>
                </a:cxn>
                <a:cxn ang="0">
                  <a:pos x="55" y="63"/>
                </a:cxn>
                <a:cxn ang="0">
                  <a:pos x="59" y="67"/>
                </a:cxn>
                <a:cxn ang="0">
                  <a:pos x="60" y="66"/>
                </a:cxn>
              </a:cxnLst>
              <a:rect l="0" t="0" r="r" b="b"/>
              <a:pathLst>
                <a:path w="61" h="68">
                  <a:moveTo>
                    <a:pt x="60" y="66"/>
                  </a:moveTo>
                  <a:lnTo>
                    <a:pt x="57" y="64"/>
                  </a:lnTo>
                  <a:lnTo>
                    <a:pt x="55" y="63"/>
                  </a:lnTo>
                  <a:lnTo>
                    <a:pt x="54" y="61"/>
                  </a:lnTo>
                  <a:lnTo>
                    <a:pt x="51" y="59"/>
                  </a:lnTo>
                  <a:lnTo>
                    <a:pt x="50" y="58"/>
                  </a:lnTo>
                  <a:lnTo>
                    <a:pt x="47" y="57"/>
                  </a:lnTo>
                  <a:lnTo>
                    <a:pt x="46" y="55"/>
                  </a:lnTo>
                  <a:lnTo>
                    <a:pt x="44" y="53"/>
                  </a:lnTo>
                  <a:lnTo>
                    <a:pt x="41" y="51"/>
                  </a:lnTo>
                  <a:lnTo>
                    <a:pt x="40" y="50"/>
                  </a:lnTo>
                  <a:lnTo>
                    <a:pt x="37" y="47"/>
                  </a:lnTo>
                  <a:lnTo>
                    <a:pt x="36" y="45"/>
                  </a:lnTo>
                  <a:lnTo>
                    <a:pt x="34" y="44"/>
                  </a:lnTo>
                  <a:lnTo>
                    <a:pt x="32" y="41"/>
                  </a:lnTo>
                  <a:lnTo>
                    <a:pt x="30" y="40"/>
                  </a:lnTo>
                  <a:lnTo>
                    <a:pt x="29" y="38"/>
                  </a:lnTo>
                  <a:lnTo>
                    <a:pt x="26" y="35"/>
                  </a:lnTo>
                  <a:lnTo>
                    <a:pt x="25" y="33"/>
                  </a:lnTo>
                  <a:lnTo>
                    <a:pt x="22" y="32"/>
                  </a:lnTo>
                  <a:lnTo>
                    <a:pt x="21" y="29"/>
                  </a:lnTo>
                  <a:lnTo>
                    <a:pt x="19" y="27"/>
                  </a:lnTo>
                  <a:lnTo>
                    <a:pt x="17" y="24"/>
                  </a:lnTo>
                  <a:lnTo>
                    <a:pt x="15" y="22"/>
                  </a:lnTo>
                  <a:lnTo>
                    <a:pt x="14" y="19"/>
                  </a:lnTo>
                  <a:lnTo>
                    <a:pt x="12" y="17"/>
                  </a:lnTo>
                  <a:lnTo>
                    <a:pt x="10" y="15"/>
                  </a:lnTo>
                  <a:lnTo>
                    <a:pt x="9" y="12"/>
                  </a:lnTo>
                  <a:lnTo>
                    <a:pt x="7" y="10"/>
                  </a:lnTo>
                  <a:lnTo>
                    <a:pt x="5" y="7"/>
                  </a:lnTo>
                  <a:lnTo>
                    <a:pt x="4" y="5"/>
                  </a:lnTo>
                  <a:lnTo>
                    <a:pt x="2" y="2"/>
                  </a:lnTo>
                  <a:lnTo>
                    <a:pt x="1" y="0"/>
                  </a:lnTo>
                  <a:lnTo>
                    <a:pt x="0" y="0"/>
                  </a:lnTo>
                  <a:lnTo>
                    <a:pt x="1" y="2"/>
                  </a:lnTo>
                  <a:lnTo>
                    <a:pt x="2" y="5"/>
                  </a:lnTo>
                  <a:lnTo>
                    <a:pt x="5" y="8"/>
                  </a:lnTo>
                  <a:lnTo>
                    <a:pt x="6" y="11"/>
                  </a:lnTo>
                  <a:lnTo>
                    <a:pt x="7" y="13"/>
                  </a:lnTo>
                  <a:lnTo>
                    <a:pt x="10" y="16"/>
                  </a:lnTo>
                  <a:lnTo>
                    <a:pt x="11" y="18"/>
                  </a:lnTo>
                  <a:lnTo>
                    <a:pt x="12" y="21"/>
                  </a:lnTo>
                  <a:lnTo>
                    <a:pt x="15" y="23"/>
                  </a:lnTo>
                  <a:lnTo>
                    <a:pt x="16" y="25"/>
                  </a:lnTo>
                  <a:lnTo>
                    <a:pt x="17" y="27"/>
                  </a:lnTo>
                  <a:lnTo>
                    <a:pt x="20" y="29"/>
                  </a:lnTo>
                  <a:lnTo>
                    <a:pt x="21" y="32"/>
                  </a:lnTo>
                  <a:lnTo>
                    <a:pt x="24" y="34"/>
                  </a:lnTo>
                  <a:lnTo>
                    <a:pt x="25" y="36"/>
                  </a:lnTo>
                  <a:lnTo>
                    <a:pt x="27" y="38"/>
                  </a:lnTo>
                  <a:lnTo>
                    <a:pt x="29" y="40"/>
                  </a:lnTo>
                  <a:lnTo>
                    <a:pt x="31" y="42"/>
                  </a:lnTo>
                  <a:lnTo>
                    <a:pt x="32" y="44"/>
                  </a:lnTo>
                  <a:lnTo>
                    <a:pt x="35" y="46"/>
                  </a:lnTo>
                  <a:lnTo>
                    <a:pt x="37" y="49"/>
                  </a:lnTo>
                  <a:lnTo>
                    <a:pt x="39" y="50"/>
                  </a:lnTo>
                  <a:lnTo>
                    <a:pt x="41" y="52"/>
                  </a:lnTo>
                  <a:lnTo>
                    <a:pt x="42" y="53"/>
                  </a:lnTo>
                  <a:lnTo>
                    <a:pt x="45" y="56"/>
                  </a:lnTo>
                  <a:lnTo>
                    <a:pt x="47" y="57"/>
                  </a:lnTo>
                  <a:lnTo>
                    <a:pt x="49" y="58"/>
                  </a:lnTo>
                  <a:lnTo>
                    <a:pt x="51" y="61"/>
                  </a:lnTo>
                  <a:lnTo>
                    <a:pt x="52" y="62"/>
                  </a:lnTo>
                  <a:lnTo>
                    <a:pt x="55" y="63"/>
                  </a:lnTo>
                  <a:lnTo>
                    <a:pt x="57" y="66"/>
                  </a:lnTo>
                  <a:lnTo>
                    <a:pt x="59" y="67"/>
                  </a:lnTo>
                  <a:lnTo>
                    <a:pt x="60" y="67"/>
                  </a:lnTo>
                  <a:lnTo>
                    <a:pt x="60" y="6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2" name="Freeform 228"/>
            <p:cNvSpPr>
              <a:spLocks/>
            </p:cNvSpPr>
            <p:nvPr/>
          </p:nvSpPr>
          <p:spPr bwMode="auto">
            <a:xfrm>
              <a:off x="2650" y="2959"/>
              <a:ext cx="123" cy="39"/>
            </a:xfrm>
            <a:custGeom>
              <a:avLst/>
              <a:gdLst/>
              <a:ahLst/>
              <a:cxnLst>
                <a:cxn ang="0">
                  <a:pos x="117" y="38"/>
                </a:cxn>
                <a:cxn ang="0">
                  <a:pos x="109" y="38"/>
                </a:cxn>
                <a:cxn ang="0">
                  <a:pos x="101" y="36"/>
                </a:cxn>
                <a:cxn ang="0">
                  <a:pos x="93" y="36"/>
                </a:cxn>
                <a:cxn ang="0">
                  <a:pos x="84" y="35"/>
                </a:cxn>
                <a:cxn ang="0">
                  <a:pos x="77" y="33"/>
                </a:cxn>
                <a:cxn ang="0">
                  <a:pos x="70" y="32"/>
                </a:cxn>
                <a:cxn ang="0">
                  <a:pos x="62" y="29"/>
                </a:cxn>
                <a:cxn ang="0">
                  <a:pos x="53" y="27"/>
                </a:cxn>
                <a:cxn ang="0">
                  <a:pos x="46" y="24"/>
                </a:cxn>
                <a:cxn ang="0">
                  <a:pos x="39" y="21"/>
                </a:cxn>
                <a:cxn ang="0">
                  <a:pos x="31" y="18"/>
                </a:cxn>
                <a:cxn ang="0">
                  <a:pos x="25" y="15"/>
                </a:cxn>
                <a:cxn ang="0">
                  <a:pos x="17" y="11"/>
                </a:cxn>
                <a:cxn ang="0">
                  <a:pos x="11" y="6"/>
                </a:cxn>
                <a:cxn ang="0">
                  <a:pos x="4" y="2"/>
                </a:cxn>
                <a:cxn ang="0">
                  <a:pos x="0" y="1"/>
                </a:cxn>
                <a:cxn ang="0">
                  <a:pos x="6" y="5"/>
                </a:cxn>
                <a:cxn ang="0">
                  <a:pos x="14" y="8"/>
                </a:cxn>
                <a:cxn ang="0">
                  <a:pos x="20" y="13"/>
                </a:cxn>
                <a:cxn ang="0">
                  <a:pos x="27" y="17"/>
                </a:cxn>
                <a:cxn ang="0">
                  <a:pos x="35" y="21"/>
                </a:cxn>
                <a:cxn ang="0">
                  <a:pos x="42" y="23"/>
                </a:cxn>
                <a:cxn ang="0">
                  <a:pos x="50" y="27"/>
                </a:cxn>
                <a:cxn ang="0">
                  <a:pos x="57" y="29"/>
                </a:cxn>
                <a:cxn ang="0">
                  <a:pos x="65" y="30"/>
                </a:cxn>
                <a:cxn ang="0">
                  <a:pos x="73" y="33"/>
                </a:cxn>
                <a:cxn ang="0">
                  <a:pos x="81" y="35"/>
                </a:cxn>
                <a:cxn ang="0">
                  <a:pos x="89" y="36"/>
                </a:cxn>
                <a:cxn ang="0">
                  <a:pos x="97" y="38"/>
                </a:cxn>
                <a:cxn ang="0">
                  <a:pos x="104" y="38"/>
                </a:cxn>
                <a:cxn ang="0">
                  <a:pos x="113" y="39"/>
                </a:cxn>
                <a:cxn ang="0">
                  <a:pos x="121" y="39"/>
                </a:cxn>
                <a:cxn ang="0">
                  <a:pos x="122" y="38"/>
                </a:cxn>
              </a:cxnLst>
              <a:rect l="0" t="0" r="r" b="b"/>
              <a:pathLst>
                <a:path w="123" h="40">
                  <a:moveTo>
                    <a:pt x="121" y="38"/>
                  </a:moveTo>
                  <a:lnTo>
                    <a:pt x="117" y="38"/>
                  </a:lnTo>
                  <a:lnTo>
                    <a:pt x="113" y="38"/>
                  </a:lnTo>
                  <a:lnTo>
                    <a:pt x="109" y="38"/>
                  </a:lnTo>
                  <a:lnTo>
                    <a:pt x="106" y="38"/>
                  </a:lnTo>
                  <a:lnTo>
                    <a:pt x="101" y="36"/>
                  </a:lnTo>
                  <a:lnTo>
                    <a:pt x="97" y="36"/>
                  </a:lnTo>
                  <a:lnTo>
                    <a:pt x="93" y="36"/>
                  </a:lnTo>
                  <a:lnTo>
                    <a:pt x="89" y="35"/>
                  </a:lnTo>
                  <a:lnTo>
                    <a:pt x="84" y="35"/>
                  </a:lnTo>
                  <a:lnTo>
                    <a:pt x="81" y="34"/>
                  </a:lnTo>
                  <a:lnTo>
                    <a:pt x="77" y="33"/>
                  </a:lnTo>
                  <a:lnTo>
                    <a:pt x="73" y="32"/>
                  </a:lnTo>
                  <a:lnTo>
                    <a:pt x="70" y="32"/>
                  </a:lnTo>
                  <a:lnTo>
                    <a:pt x="66" y="30"/>
                  </a:lnTo>
                  <a:lnTo>
                    <a:pt x="62" y="29"/>
                  </a:lnTo>
                  <a:lnTo>
                    <a:pt x="57" y="28"/>
                  </a:lnTo>
                  <a:lnTo>
                    <a:pt x="53" y="27"/>
                  </a:lnTo>
                  <a:lnTo>
                    <a:pt x="50" y="25"/>
                  </a:lnTo>
                  <a:lnTo>
                    <a:pt x="46" y="24"/>
                  </a:lnTo>
                  <a:lnTo>
                    <a:pt x="42" y="22"/>
                  </a:lnTo>
                  <a:lnTo>
                    <a:pt x="39" y="21"/>
                  </a:lnTo>
                  <a:lnTo>
                    <a:pt x="35" y="19"/>
                  </a:lnTo>
                  <a:lnTo>
                    <a:pt x="31" y="18"/>
                  </a:lnTo>
                  <a:lnTo>
                    <a:pt x="27" y="16"/>
                  </a:lnTo>
                  <a:lnTo>
                    <a:pt x="25" y="15"/>
                  </a:lnTo>
                  <a:lnTo>
                    <a:pt x="21" y="12"/>
                  </a:lnTo>
                  <a:lnTo>
                    <a:pt x="17" y="11"/>
                  </a:lnTo>
                  <a:lnTo>
                    <a:pt x="14" y="8"/>
                  </a:lnTo>
                  <a:lnTo>
                    <a:pt x="11" y="6"/>
                  </a:lnTo>
                  <a:lnTo>
                    <a:pt x="7" y="5"/>
                  </a:lnTo>
                  <a:lnTo>
                    <a:pt x="4" y="2"/>
                  </a:lnTo>
                  <a:lnTo>
                    <a:pt x="0" y="0"/>
                  </a:lnTo>
                  <a:lnTo>
                    <a:pt x="0" y="1"/>
                  </a:lnTo>
                  <a:lnTo>
                    <a:pt x="4" y="2"/>
                  </a:lnTo>
                  <a:lnTo>
                    <a:pt x="6" y="5"/>
                  </a:lnTo>
                  <a:lnTo>
                    <a:pt x="10" y="7"/>
                  </a:lnTo>
                  <a:lnTo>
                    <a:pt x="14" y="8"/>
                  </a:lnTo>
                  <a:lnTo>
                    <a:pt x="17" y="11"/>
                  </a:lnTo>
                  <a:lnTo>
                    <a:pt x="20" y="13"/>
                  </a:lnTo>
                  <a:lnTo>
                    <a:pt x="24" y="15"/>
                  </a:lnTo>
                  <a:lnTo>
                    <a:pt x="27" y="17"/>
                  </a:lnTo>
                  <a:lnTo>
                    <a:pt x="31" y="18"/>
                  </a:lnTo>
                  <a:lnTo>
                    <a:pt x="35" y="21"/>
                  </a:lnTo>
                  <a:lnTo>
                    <a:pt x="39" y="22"/>
                  </a:lnTo>
                  <a:lnTo>
                    <a:pt x="42" y="23"/>
                  </a:lnTo>
                  <a:lnTo>
                    <a:pt x="46" y="24"/>
                  </a:lnTo>
                  <a:lnTo>
                    <a:pt x="50" y="27"/>
                  </a:lnTo>
                  <a:lnTo>
                    <a:pt x="53" y="28"/>
                  </a:lnTo>
                  <a:lnTo>
                    <a:pt x="57" y="29"/>
                  </a:lnTo>
                  <a:lnTo>
                    <a:pt x="61" y="30"/>
                  </a:lnTo>
                  <a:lnTo>
                    <a:pt x="65" y="30"/>
                  </a:lnTo>
                  <a:lnTo>
                    <a:pt x="70" y="32"/>
                  </a:lnTo>
                  <a:lnTo>
                    <a:pt x="73" y="33"/>
                  </a:lnTo>
                  <a:lnTo>
                    <a:pt x="77" y="34"/>
                  </a:lnTo>
                  <a:lnTo>
                    <a:pt x="81" y="35"/>
                  </a:lnTo>
                  <a:lnTo>
                    <a:pt x="84" y="35"/>
                  </a:lnTo>
                  <a:lnTo>
                    <a:pt x="89" y="36"/>
                  </a:lnTo>
                  <a:lnTo>
                    <a:pt x="93" y="36"/>
                  </a:lnTo>
                  <a:lnTo>
                    <a:pt x="97" y="38"/>
                  </a:lnTo>
                  <a:lnTo>
                    <a:pt x="101" y="38"/>
                  </a:lnTo>
                  <a:lnTo>
                    <a:pt x="104" y="38"/>
                  </a:lnTo>
                  <a:lnTo>
                    <a:pt x="109" y="39"/>
                  </a:lnTo>
                  <a:lnTo>
                    <a:pt x="113" y="39"/>
                  </a:lnTo>
                  <a:lnTo>
                    <a:pt x="117" y="39"/>
                  </a:lnTo>
                  <a:lnTo>
                    <a:pt x="121" y="39"/>
                  </a:lnTo>
                  <a:lnTo>
                    <a:pt x="122" y="39"/>
                  </a:lnTo>
                  <a:lnTo>
                    <a:pt x="122" y="38"/>
                  </a:lnTo>
                  <a:lnTo>
                    <a:pt x="121" y="38"/>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3" name="Freeform 229"/>
            <p:cNvSpPr>
              <a:spLocks/>
            </p:cNvSpPr>
            <p:nvPr/>
          </p:nvSpPr>
          <p:spPr bwMode="auto">
            <a:xfrm>
              <a:off x="2772" y="2996"/>
              <a:ext cx="0" cy="4"/>
            </a:xfrm>
            <a:custGeom>
              <a:avLst/>
              <a:gdLst/>
              <a:ahLst/>
              <a:cxnLst>
                <a:cxn ang="0">
                  <a:pos x="0" y="0"/>
                </a:cxn>
                <a:cxn ang="0">
                  <a:pos x="0" y="1"/>
                </a:cxn>
                <a:cxn ang="0">
                  <a:pos x="0" y="3"/>
                </a:cxn>
                <a:cxn ang="0">
                  <a:pos x="0" y="1"/>
                </a:cxn>
                <a:cxn ang="0">
                  <a:pos x="0" y="0"/>
                </a:cxn>
              </a:cxnLst>
              <a:rect l="0" t="0" r="r" b="b"/>
              <a:pathLst>
                <a:path w="1" h="4">
                  <a:moveTo>
                    <a:pt x="0" y="0"/>
                  </a:moveTo>
                  <a:lnTo>
                    <a:pt x="0" y="1"/>
                  </a:lnTo>
                  <a:lnTo>
                    <a:pt x="0" y="3"/>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4" name="Freeform 230"/>
            <p:cNvSpPr>
              <a:spLocks/>
            </p:cNvSpPr>
            <p:nvPr/>
          </p:nvSpPr>
          <p:spPr bwMode="auto">
            <a:xfrm>
              <a:off x="2620" y="2810"/>
              <a:ext cx="64" cy="51"/>
            </a:xfrm>
            <a:custGeom>
              <a:avLst/>
              <a:gdLst/>
              <a:ahLst/>
              <a:cxnLst>
                <a:cxn ang="0">
                  <a:pos x="1" y="2"/>
                </a:cxn>
                <a:cxn ang="0">
                  <a:pos x="0" y="5"/>
                </a:cxn>
                <a:cxn ang="0">
                  <a:pos x="0" y="8"/>
                </a:cxn>
                <a:cxn ang="0">
                  <a:pos x="0" y="12"/>
                </a:cxn>
                <a:cxn ang="0">
                  <a:pos x="1" y="15"/>
                </a:cxn>
                <a:cxn ang="0">
                  <a:pos x="2" y="18"/>
                </a:cxn>
                <a:cxn ang="0">
                  <a:pos x="4" y="21"/>
                </a:cxn>
                <a:cxn ang="0">
                  <a:pos x="6" y="25"/>
                </a:cxn>
                <a:cxn ang="0">
                  <a:pos x="11" y="30"/>
                </a:cxn>
                <a:cxn ang="0">
                  <a:pos x="17" y="37"/>
                </a:cxn>
                <a:cxn ang="0">
                  <a:pos x="21" y="42"/>
                </a:cxn>
                <a:cxn ang="0">
                  <a:pos x="25" y="46"/>
                </a:cxn>
                <a:cxn ang="0">
                  <a:pos x="62" y="33"/>
                </a:cxn>
                <a:cxn ang="0">
                  <a:pos x="56" y="30"/>
                </a:cxn>
                <a:cxn ang="0">
                  <a:pos x="51" y="32"/>
                </a:cxn>
                <a:cxn ang="0">
                  <a:pos x="44" y="35"/>
                </a:cxn>
                <a:cxn ang="0">
                  <a:pos x="40" y="37"/>
                </a:cxn>
                <a:cxn ang="0">
                  <a:pos x="37" y="38"/>
                </a:cxn>
                <a:cxn ang="0">
                  <a:pos x="35" y="38"/>
                </a:cxn>
                <a:cxn ang="0">
                  <a:pos x="32" y="38"/>
                </a:cxn>
                <a:cxn ang="0">
                  <a:pos x="31" y="37"/>
                </a:cxn>
                <a:cxn ang="0">
                  <a:pos x="30" y="35"/>
                </a:cxn>
                <a:cxn ang="0">
                  <a:pos x="28" y="32"/>
                </a:cxn>
                <a:cxn ang="0">
                  <a:pos x="28" y="30"/>
                </a:cxn>
                <a:cxn ang="0">
                  <a:pos x="28" y="27"/>
                </a:cxn>
                <a:cxn ang="0">
                  <a:pos x="30" y="26"/>
                </a:cxn>
                <a:cxn ang="0">
                  <a:pos x="28" y="25"/>
                </a:cxn>
                <a:cxn ang="0">
                  <a:pos x="26" y="25"/>
                </a:cxn>
                <a:cxn ang="0">
                  <a:pos x="25" y="24"/>
                </a:cxn>
                <a:cxn ang="0">
                  <a:pos x="23" y="21"/>
                </a:cxn>
                <a:cxn ang="0">
                  <a:pos x="23" y="19"/>
                </a:cxn>
                <a:cxn ang="0">
                  <a:pos x="23" y="17"/>
                </a:cxn>
                <a:cxn ang="0">
                  <a:pos x="25" y="14"/>
                </a:cxn>
                <a:cxn ang="0">
                  <a:pos x="27" y="12"/>
                </a:cxn>
                <a:cxn ang="0">
                  <a:pos x="16" y="0"/>
                </a:cxn>
                <a:cxn ang="0">
                  <a:pos x="14" y="4"/>
                </a:cxn>
                <a:cxn ang="0">
                  <a:pos x="11" y="6"/>
                </a:cxn>
                <a:cxn ang="0">
                  <a:pos x="9" y="8"/>
                </a:cxn>
                <a:cxn ang="0">
                  <a:pos x="6" y="8"/>
                </a:cxn>
                <a:cxn ang="0">
                  <a:pos x="5" y="7"/>
                </a:cxn>
                <a:cxn ang="0">
                  <a:pos x="4" y="6"/>
                </a:cxn>
                <a:cxn ang="0">
                  <a:pos x="2" y="4"/>
                </a:cxn>
                <a:cxn ang="0">
                  <a:pos x="2" y="0"/>
                </a:cxn>
              </a:cxnLst>
              <a:rect l="0" t="0" r="r" b="b"/>
              <a:pathLst>
                <a:path w="63" h="50">
                  <a:moveTo>
                    <a:pt x="1" y="1"/>
                  </a:moveTo>
                  <a:lnTo>
                    <a:pt x="1" y="2"/>
                  </a:lnTo>
                  <a:lnTo>
                    <a:pt x="1" y="4"/>
                  </a:lnTo>
                  <a:lnTo>
                    <a:pt x="0" y="5"/>
                  </a:lnTo>
                  <a:lnTo>
                    <a:pt x="0" y="7"/>
                  </a:lnTo>
                  <a:lnTo>
                    <a:pt x="0" y="8"/>
                  </a:lnTo>
                  <a:lnTo>
                    <a:pt x="0" y="10"/>
                  </a:lnTo>
                  <a:lnTo>
                    <a:pt x="0" y="12"/>
                  </a:lnTo>
                  <a:lnTo>
                    <a:pt x="1" y="13"/>
                  </a:lnTo>
                  <a:lnTo>
                    <a:pt x="1" y="15"/>
                  </a:lnTo>
                  <a:lnTo>
                    <a:pt x="1" y="17"/>
                  </a:lnTo>
                  <a:lnTo>
                    <a:pt x="2" y="18"/>
                  </a:lnTo>
                  <a:lnTo>
                    <a:pt x="4" y="20"/>
                  </a:lnTo>
                  <a:lnTo>
                    <a:pt x="4" y="21"/>
                  </a:lnTo>
                  <a:lnTo>
                    <a:pt x="5" y="24"/>
                  </a:lnTo>
                  <a:lnTo>
                    <a:pt x="6" y="25"/>
                  </a:lnTo>
                  <a:lnTo>
                    <a:pt x="9" y="26"/>
                  </a:lnTo>
                  <a:lnTo>
                    <a:pt x="11" y="30"/>
                  </a:lnTo>
                  <a:lnTo>
                    <a:pt x="15" y="33"/>
                  </a:lnTo>
                  <a:lnTo>
                    <a:pt x="17" y="37"/>
                  </a:lnTo>
                  <a:lnTo>
                    <a:pt x="20" y="39"/>
                  </a:lnTo>
                  <a:lnTo>
                    <a:pt x="21" y="42"/>
                  </a:lnTo>
                  <a:lnTo>
                    <a:pt x="23" y="44"/>
                  </a:lnTo>
                  <a:lnTo>
                    <a:pt x="25" y="46"/>
                  </a:lnTo>
                  <a:lnTo>
                    <a:pt x="26" y="49"/>
                  </a:lnTo>
                  <a:lnTo>
                    <a:pt x="62" y="33"/>
                  </a:lnTo>
                  <a:lnTo>
                    <a:pt x="59" y="29"/>
                  </a:lnTo>
                  <a:lnTo>
                    <a:pt x="56" y="30"/>
                  </a:lnTo>
                  <a:lnTo>
                    <a:pt x="53" y="31"/>
                  </a:lnTo>
                  <a:lnTo>
                    <a:pt x="51" y="32"/>
                  </a:lnTo>
                  <a:lnTo>
                    <a:pt x="48" y="33"/>
                  </a:lnTo>
                  <a:lnTo>
                    <a:pt x="44" y="35"/>
                  </a:lnTo>
                  <a:lnTo>
                    <a:pt x="41" y="37"/>
                  </a:lnTo>
                  <a:lnTo>
                    <a:pt x="40" y="37"/>
                  </a:lnTo>
                  <a:lnTo>
                    <a:pt x="38" y="38"/>
                  </a:lnTo>
                  <a:lnTo>
                    <a:pt x="37" y="38"/>
                  </a:lnTo>
                  <a:lnTo>
                    <a:pt x="36" y="38"/>
                  </a:lnTo>
                  <a:lnTo>
                    <a:pt x="35" y="38"/>
                  </a:lnTo>
                  <a:lnTo>
                    <a:pt x="33" y="38"/>
                  </a:lnTo>
                  <a:lnTo>
                    <a:pt x="32" y="38"/>
                  </a:lnTo>
                  <a:lnTo>
                    <a:pt x="32" y="37"/>
                  </a:lnTo>
                  <a:lnTo>
                    <a:pt x="31" y="37"/>
                  </a:lnTo>
                  <a:lnTo>
                    <a:pt x="31" y="36"/>
                  </a:lnTo>
                  <a:lnTo>
                    <a:pt x="30" y="35"/>
                  </a:lnTo>
                  <a:lnTo>
                    <a:pt x="28" y="33"/>
                  </a:lnTo>
                  <a:lnTo>
                    <a:pt x="28" y="32"/>
                  </a:lnTo>
                  <a:lnTo>
                    <a:pt x="28" y="31"/>
                  </a:lnTo>
                  <a:lnTo>
                    <a:pt x="28" y="30"/>
                  </a:lnTo>
                  <a:lnTo>
                    <a:pt x="28" y="29"/>
                  </a:lnTo>
                  <a:lnTo>
                    <a:pt x="28" y="27"/>
                  </a:lnTo>
                  <a:lnTo>
                    <a:pt x="28" y="26"/>
                  </a:lnTo>
                  <a:lnTo>
                    <a:pt x="30" y="26"/>
                  </a:lnTo>
                  <a:lnTo>
                    <a:pt x="30" y="25"/>
                  </a:lnTo>
                  <a:lnTo>
                    <a:pt x="28" y="25"/>
                  </a:lnTo>
                  <a:lnTo>
                    <a:pt x="27" y="25"/>
                  </a:lnTo>
                  <a:lnTo>
                    <a:pt x="26" y="25"/>
                  </a:lnTo>
                  <a:lnTo>
                    <a:pt x="26" y="24"/>
                  </a:lnTo>
                  <a:lnTo>
                    <a:pt x="25" y="24"/>
                  </a:lnTo>
                  <a:lnTo>
                    <a:pt x="25" y="23"/>
                  </a:lnTo>
                  <a:lnTo>
                    <a:pt x="23" y="21"/>
                  </a:lnTo>
                  <a:lnTo>
                    <a:pt x="23" y="20"/>
                  </a:lnTo>
                  <a:lnTo>
                    <a:pt x="23" y="19"/>
                  </a:lnTo>
                  <a:lnTo>
                    <a:pt x="23" y="18"/>
                  </a:lnTo>
                  <a:lnTo>
                    <a:pt x="23" y="17"/>
                  </a:lnTo>
                  <a:lnTo>
                    <a:pt x="25" y="15"/>
                  </a:lnTo>
                  <a:lnTo>
                    <a:pt x="25" y="14"/>
                  </a:lnTo>
                  <a:lnTo>
                    <a:pt x="26" y="13"/>
                  </a:lnTo>
                  <a:lnTo>
                    <a:pt x="27" y="12"/>
                  </a:lnTo>
                  <a:lnTo>
                    <a:pt x="28" y="11"/>
                  </a:lnTo>
                  <a:lnTo>
                    <a:pt x="16" y="0"/>
                  </a:lnTo>
                  <a:lnTo>
                    <a:pt x="15" y="2"/>
                  </a:lnTo>
                  <a:lnTo>
                    <a:pt x="14" y="4"/>
                  </a:lnTo>
                  <a:lnTo>
                    <a:pt x="12" y="5"/>
                  </a:lnTo>
                  <a:lnTo>
                    <a:pt x="11" y="6"/>
                  </a:lnTo>
                  <a:lnTo>
                    <a:pt x="10" y="7"/>
                  </a:lnTo>
                  <a:lnTo>
                    <a:pt x="9" y="8"/>
                  </a:lnTo>
                  <a:lnTo>
                    <a:pt x="7" y="8"/>
                  </a:lnTo>
                  <a:lnTo>
                    <a:pt x="6" y="8"/>
                  </a:lnTo>
                  <a:lnTo>
                    <a:pt x="5" y="8"/>
                  </a:lnTo>
                  <a:lnTo>
                    <a:pt x="5" y="7"/>
                  </a:lnTo>
                  <a:lnTo>
                    <a:pt x="4" y="7"/>
                  </a:lnTo>
                  <a:lnTo>
                    <a:pt x="4" y="6"/>
                  </a:lnTo>
                  <a:lnTo>
                    <a:pt x="4" y="5"/>
                  </a:lnTo>
                  <a:lnTo>
                    <a:pt x="2" y="4"/>
                  </a:lnTo>
                  <a:lnTo>
                    <a:pt x="2" y="1"/>
                  </a:lnTo>
                  <a:lnTo>
                    <a:pt x="2" y="0"/>
                  </a:lnTo>
                  <a:lnTo>
                    <a:pt x="1" y="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5" name="Freeform 231"/>
            <p:cNvSpPr>
              <a:spLocks/>
            </p:cNvSpPr>
            <p:nvPr/>
          </p:nvSpPr>
          <p:spPr bwMode="auto">
            <a:xfrm>
              <a:off x="2620" y="2810"/>
              <a:ext cx="10" cy="29"/>
            </a:xfrm>
            <a:custGeom>
              <a:avLst/>
              <a:gdLst/>
              <a:ahLst/>
              <a:cxnLst>
                <a:cxn ang="0">
                  <a:pos x="9" y="28"/>
                </a:cxn>
                <a:cxn ang="0">
                  <a:pos x="7" y="27"/>
                </a:cxn>
                <a:cxn ang="0">
                  <a:pos x="7" y="25"/>
                </a:cxn>
                <a:cxn ang="0">
                  <a:pos x="6" y="24"/>
                </a:cxn>
                <a:cxn ang="0">
                  <a:pos x="5" y="23"/>
                </a:cxn>
                <a:cxn ang="0">
                  <a:pos x="5" y="22"/>
                </a:cxn>
                <a:cxn ang="0">
                  <a:pos x="4" y="21"/>
                </a:cxn>
                <a:cxn ang="0">
                  <a:pos x="4" y="19"/>
                </a:cxn>
                <a:cxn ang="0">
                  <a:pos x="2" y="18"/>
                </a:cxn>
                <a:cxn ang="0">
                  <a:pos x="2" y="17"/>
                </a:cxn>
                <a:cxn ang="0">
                  <a:pos x="2" y="16"/>
                </a:cxn>
                <a:cxn ang="0">
                  <a:pos x="1" y="14"/>
                </a:cxn>
                <a:cxn ang="0">
                  <a:pos x="1" y="13"/>
                </a:cxn>
                <a:cxn ang="0">
                  <a:pos x="1" y="12"/>
                </a:cxn>
                <a:cxn ang="0">
                  <a:pos x="1" y="11"/>
                </a:cxn>
                <a:cxn ang="0">
                  <a:pos x="1" y="10"/>
                </a:cxn>
                <a:cxn ang="0">
                  <a:pos x="0" y="8"/>
                </a:cxn>
                <a:cxn ang="0">
                  <a:pos x="0" y="7"/>
                </a:cxn>
                <a:cxn ang="0">
                  <a:pos x="1" y="6"/>
                </a:cxn>
                <a:cxn ang="0">
                  <a:pos x="1" y="5"/>
                </a:cxn>
                <a:cxn ang="0">
                  <a:pos x="1" y="4"/>
                </a:cxn>
                <a:cxn ang="0">
                  <a:pos x="1" y="2"/>
                </a:cxn>
                <a:cxn ang="0">
                  <a:pos x="1" y="1"/>
                </a:cxn>
                <a:cxn ang="0">
                  <a:pos x="2" y="1"/>
                </a:cxn>
                <a:cxn ang="0">
                  <a:pos x="2" y="0"/>
                </a:cxn>
                <a:cxn ang="0">
                  <a:pos x="1" y="0"/>
                </a:cxn>
                <a:cxn ang="0">
                  <a:pos x="1" y="1"/>
                </a:cxn>
                <a:cxn ang="0">
                  <a:pos x="1" y="2"/>
                </a:cxn>
                <a:cxn ang="0">
                  <a:pos x="0" y="4"/>
                </a:cxn>
                <a:cxn ang="0">
                  <a:pos x="0" y="5"/>
                </a:cxn>
                <a:cxn ang="0">
                  <a:pos x="0" y="6"/>
                </a:cxn>
                <a:cxn ang="0">
                  <a:pos x="0" y="7"/>
                </a:cxn>
                <a:cxn ang="0">
                  <a:pos x="0" y="8"/>
                </a:cxn>
                <a:cxn ang="0">
                  <a:pos x="0" y="10"/>
                </a:cxn>
                <a:cxn ang="0">
                  <a:pos x="0" y="11"/>
                </a:cxn>
                <a:cxn ang="0">
                  <a:pos x="0" y="12"/>
                </a:cxn>
                <a:cxn ang="0">
                  <a:pos x="0" y="13"/>
                </a:cxn>
                <a:cxn ang="0">
                  <a:pos x="1" y="14"/>
                </a:cxn>
                <a:cxn ang="0">
                  <a:pos x="1" y="16"/>
                </a:cxn>
                <a:cxn ang="0">
                  <a:pos x="1" y="17"/>
                </a:cxn>
                <a:cxn ang="0">
                  <a:pos x="2" y="18"/>
                </a:cxn>
                <a:cxn ang="0">
                  <a:pos x="2" y="19"/>
                </a:cxn>
                <a:cxn ang="0">
                  <a:pos x="4" y="21"/>
                </a:cxn>
                <a:cxn ang="0">
                  <a:pos x="4" y="22"/>
                </a:cxn>
                <a:cxn ang="0">
                  <a:pos x="5" y="23"/>
                </a:cxn>
                <a:cxn ang="0">
                  <a:pos x="5" y="24"/>
                </a:cxn>
                <a:cxn ang="0">
                  <a:pos x="6" y="25"/>
                </a:cxn>
                <a:cxn ang="0">
                  <a:pos x="7" y="27"/>
                </a:cxn>
                <a:cxn ang="0">
                  <a:pos x="7" y="28"/>
                </a:cxn>
                <a:cxn ang="0">
                  <a:pos x="9" y="28"/>
                </a:cxn>
              </a:cxnLst>
              <a:rect l="0" t="0" r="r" b="b"/>
              <a:pathLst>
                <a:path w="10" h="29">
                  <a:moveTo>
                    <a:pt x="9" y="28"/>
                  </a:moveTo>
                  <a:lnTo>
                    <a:pt x="7" y="27"/>
                  </a:lnTo>
                  <a:lnTo>
                    <a:pt x="7" y="25"/>
                  </a:lnTo>
                  <a:lnTo>
                    <a:pt x="6" y="24"/>
                  </a:lnTo>
                  <a:lnTo>
                    <a:pt x="5" y="23"/>
                  </a:lnTo>
                  <a:lnTo>
                    <a:pt x="5" y="22"/>
                  </a:lnTo>
                  <a:lnTo>
                    <a:pt x="4" y="21"/>
                  </a:lnTo>
                  <a:lnTo>
                    <a:pt x="4" y="19"/>
                  </a:lnTo>
                  <a:lnTo>
                    <a:pt x="2" y="18"/>
                  </a:lnTo>
                  <a:lnTo>
                    <a:pt x="2" y="17"/>
                  </a:lnTo>
                  <a:lnTo>
                    <a:pt x="2" y="16"/>
                  </a:lnTo>
                  <a:lnTo>
                    <a:pt x="1" y="14"/>
                  </a:lnTo>
                  <a:lnTo>
                    <a:pt x="1" y="13"/>
                  </a:lnTo>
                  <a:lnTo>
                    <a:pt x="1" y="12"/>
                  </a:lnTo>
                  <a:lnTo>
                    <a:pt x="1" y="11"/>
                  </a:lnTo>
                  <a:lnTo>
                    <a:pt x="1" y="10"/>
                  </a:lnTo>
                  <a:lnTo>
                    <a:pt x="0" y="8"/>
                  </a:lnTo>
                  <a:lnTo>
                    <a:pt x="0" y="7"/>
                  </a:lnTo>
                  <a:lnTo>
                    <a:pt x="1" y="6"/>
                  </a:lnTo>
                  <a:lnTo>
                    <a:pt x="1" y="5"/>
                  </a:lnTo>
                  <a:lnTo>
                    <a:pt x="1" y="4"/>
                  </a:lnTo>
                  <a:lnTo>
                    <a:pt x="1" y="2"/>
                  </a:lnTo>
                  <a:lnTo>
                    <a:pt x="1" y="1"/>
                  </a:lnTo>
                  <a:lnTo>
                    <a:pt x="2" y="1"/>
                  </a:lnTo>
                  <a:lnTo>
                    <a:pt x="2" y="0"/>
                  </a:lnTo>
                  <a:lnTo>
                    <a:pt x="1" y="0"/>
                  </a:lnTo>
                  <a:lnTo>
                    <a:pt x="1" y="1"/>
                  </a:lnTo>
                  <a:lnTo>
                    <a:pt x="1" y="2"/>
                  </a:lnTo>
                  <a:lnTo>
                    <a:pt x="0" y="4"/>
                  </a:lnTo>
                  <a:lnTo>
                    <a:pt x="0" y="5"/>
                  </a:lnTo>
                  <a:lnTo>
                    <a:pt x="0" y="6"/>
                  </a:lnTo>
                  <a:lnTo>
                    <a:pt x="0" y="7"/>
                  </a:lnTo>
                  <a:lnTo>
                    <a:pt x="0" y="8"/>
                  </a:lnTo>
                  <a:lnTo>
                    <a:pt x="0" y="10"/>
                  </a:lnTo>
                  <a:lnTo>
                    <a:pt x="0" y="11"/>
                  </a:lnTo>
                  <a:lnTo>
                    <a:pt x="0" y="12"/>
                  </a:lnTo>
                  <a:lnTo>
                    <a:pt x="0" y="13"/>
                  </a:lnTo>
                  <a:lnTo>
                    <a:pt x="1" y="14"/>
                  </a:lnTo>
                  <a:lnTo>
                    <a:pt x="1" y="16"/>
                  </a:lnTo>
                  <a:lnTo>
                    <a:pt x="1" y="17"/>
                  </a:lnTo>
                  <a:lnTo>
                    <a:pt x="2" y="18"/>
                  </a:lnTo>
                  <a:lnTo>
                    <a:pt x="2" y="19"/>
                  </a:lnTo>
                  <a:lnTo>
                    <a:pt x="4" y="21"/>
                  </a:lnTo>
                  <a:lnTo>
                    <a:pt x="4" y="22"/>
                  </a:lnTo>
                  <a:lnTo>
                    <a:pt x="5" y="23"/>
                  </a:lnTo>
                  <a:lnTo>
                    <a:pt x="5" y="24"/>
                  </a:lnTo>
                  <a:lnTo>
                    <a:pt x="6" y="25"/>
                  </a:lnTo>
                  <a:lnTo>
                    <a:pt x="7" y="27"/>
                  </a:lnTo>
                  <a:lnTo>
                    <a:pt x="7" y="28"/>
                  </a:lnTo>
                  <a:lnTo>
                    <a:pt x="9" y="28"/>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6" name="Freeform 232"/>
            <p:cNvSpPr>
              <a:spLocks/>
            </p:cNvSpPr>
            <p:nvPr/>
          </p:nvSpPr>
          <p:spPr bwMode="auto">
            <a:xfrm>
              <a:off x="2629" y="2837"/>
              <a:ext cx="18" cy="24"/>
            </a:xfrm>
            <a:custGeom>
              <a:avLst/>
              <a:gdLst/>
              <a:ahLst/>
              <a:cxnLst>
                <a:cxn ang="0">
                  <a:pos x="17" y="22"/>
                </a:cxn>
                <a:cxn ang="0">
                  <a:pos x="17" y="23"/>
                </a:cxn>
                <a:cxn ang="0">
                  <a:pos x="17" y="22"/>
                </a:cxn>
                <a:cxn ang="0">
                  <a:pos x="16" y="22"/>
                </a:cxn>
                <a:cxn ang="0">
                  <a:pos x="16" y="20"/>
                </a:cxn>
                <a:cxn ang="0">
                  <a:pos x="16" y="19"/>
                </a:cxn>
                <a:cxn ang="0">
                  <a:pos x="14" y="19"/>
                </a:cxn>
                <a:cxn ang="0">
                  <a:pos x="14" y="18"/>
                </a:cxn>
                <a:cxn ang="0">
                  <a:pos x="13" y="17"/>
                </a:cxn>
                <a:cxn ang="0">
                  <a:pos x="13" y="16"/>
                </a:cxn>
                <a:cxn ang="0">
                  <a:pos x="12" y="16"/>
                </a:cxn>
                <a:cxn ang="0">
                  <a:pos x="12" y="14"/>
                </a:cxn>
                <a:cxn ang="0">
                  <a:pos x="11" y="13"/>
                </a:cxn>
                <a:cxn ang="0">
                  <a:pos x="10" y="12"/>
                </a:cxn>
                <a:cxn ang="0">
                  <a:pos x="10" y="11"/>
                </a:cxn>
                <a:cxn ang="0">
                  <a:pos x="8" y="11"/>
                </a:cxn>
                <a:cxn ang="0">
                  <a:pos x="8" y="10"/>
                </a:cxn>
                <a:cxn ang="0">
                  <a:pos x="7" y="10"/>
                </a:cxn>
                <a:cxn ang="0">
                  <a:pos x="7" y="8"/>
                </a:cxn>
                <a:cxn ang="0">
                  <a:pos x="6" y="7"/>
                </a:cxn>
                <a:cxn ang="0">
                  <a:pos x="5" y="6"/>
                </a:cxn>
                <a:cxn ang="0">
                  <a:pos x="5" y="5"/>
                </a:cxn>
                <a:cxn ang="0">
                  <a:pos x="4" y="5"/>
                </a:cxn>
                <a:cxn ang="0">
                  <a:pos x="4" y="4"/>
                </a:cxn>
                <a:cxn ang="0">
                  <a:pos x="2" y="2"/>
                </a:cxn>
                <a:cxn ang="0">
                  <a:pos x="2" y="1"/>
                </a:cxn>
                <a:cxn ang="0">
                  <a:pos x="1" y="1"/>
                </a:cxn>
                <a:cxn ang="0">
                  <a:pos x="0" y="0"/>
                </a:cxn>
                <a:cxn ang="0">
                  <a:pos x="1" y="1"/>
                </a:cxn>
                <a:cxn ang="0">
                  <a:pos x="1" y="2"/>
                </a:cxn>
                <a:cxn ang="0">
                  <a:pos x="2" y="2"/>
                </a:cxn>
                <a:cxn ang="0">
                  <a:pos x="2" y="4"/>
                </a:cxn>
                <a:cxn ang="0">
                  <a:pos x="4" y="5"/>
                </a:cxn>
                <a:cxn ang="0">
                  <a:pos x="5" y="6"/>
                </a:cxn>
                <a:cxn ang="0">
                  <a:pos x="6" y="7"/>
                </a:cxn>
                <a:cxn ang="0">
                  <a:pos x="6" y="8"/>
                </a:cxn>
                <a:cxn ang="0">
                  <a:pos x="7" y="8"/>
                </a:cxn>
                <a:cxn ang="0">
                  <a:pos x="7" y="10"/>
                </a:cxn>
                <a:cxn ang="0">
                  <a:pos x="8" y="11"/>
                </a:cxn>
                <a:cxn ang="0">
                  <a:pos x="8" y="12"/>
                </a:cxn>
                <a:cxn ang="0">
                  <a:pos x="10" y="12"/>
                </a:cxn>
                <a:cxn ang="0">
                  <a:pos x="10" y="13"/>
                </a:cxn>
                <a:cxn ang="0">
                  <a:pos x="11" y="13"/>
                </a:cxn>
                <a:cxn ang="0">
                  <a:pos x="11" y="14"/>
                </a:cxn>
                <a:cxn ang="0">
                  <a:pos x="12" y="16"/>
                </a:cxn>
                <a:cxn ang="0">
                  <a:pos x="12" y="17"/>
                </a:cxn>
                <a:cxn ang="0">
                  <a:pos x="13" y="17"/>
                </a:cxn>
                <a:cxn ang="0">
                  <a:pos x="13" y="18"/>
                </a:cxn>
                <a:cxn ang="0">
                  <a:pos x="14" y="19"/>
                </a:cxn>
                <a:cxn ang="0">
                  <a:pos x="14" y="20"/>
                </a:cxn>
                <a:cxn ang="0">
                  <a:pos x="16" y="20"/>
                </a:cxn>
                <a:cxn ang="0">
                  <a:pos x="16" y="22"/>
                </a:cxn>
                <a:cxn ang="0">
                  <a:pos x="16" y="23"/>
                </a:cxn>
                <a:cxn ang="0">
                  <a:pos x="17" y="23"/>
                </a:cxn>
                <a:cxn ang="0">
                  <a:pos x="16" y="23"/>
                </a:cxn>
                <a:cxn ang="0">
                  <a:pos x="17" y="23"/>
                </a:cxn>
                <a:cxn ang="0">
                  <a:pos x="17" y="22"/>
                </a:cxn>
              </a:cxnLst>
              <a:rect l="0" t="0" r="r" b="b"/>
              <a:pathLst>
                <a:path w="18" h="24">
                  <a:moveTo>
                    <a:pt x="17" y="22"/>
                  </a:moveTo>
                  <a:lnTo>
                    <a:pt x="17" y="23"/>
                  </a:lnTo>
                  <a:lnTo>
                    <a:pt x="17" y="22"/>
                  </a:lnTo>
                  <a:lnTo>
                    <a:pt x="16" y="22"/>
                  </a:lnTo>
                  <a:lnTo>
                    <a:pt x="16" y="20"/>
                  </a:lnTo>
                  <a:lnTo>
                    <a:pt x="16" y="19"/>
                  </a:lnTo>
                  <a:lnTo>
                    <a:pt x="14" y="19"/>
                  </a:lnTo>
                  <a:lnTo>
                    <a:pt x="14" y="18"/>
                  </a:lnTo>
                  <a:lnTo>
                    <a:pt x="13" y="17"/>
                  </a:lnTo>
                  <a:lnTo>
                    <a:pt x="13" y="16"/>
                  </a:lnTo>
                  <a:lnTo>
                    <a:pt x="12" y="16"/>
                  </a:lnTo>
                  <a:lnTo>
                    <a:pt x="12" y="14"/>
                  </a:lnTo>
                  <a:lnTo>
                    <a:pt x="11" y="13"/>
                  </a:lnTo>
                  <a:lnTo>
                    <a:pt x="10" y="12"/>
                  </a:lnTo>
                  <a:lnTo>
                    <a:pt x="10" y="11"/>
                  </a:lnTo>
                  <a:lnTo>
                    <a:pt x="8" y="11"/>
                  </a:lnTo>
                  <a:lnTo>
                    <a:pt x="8" y="10"/>
                  </a:lnTo>
                  <a:lnTo>
                    <a:pt x="7" y="10"/>
                  </a:lnTo>
                  <a:lnTo>
                    <a:pt x="7" y="8"/>
                  </a:lnTo>
                  <a:lnTo>
                    <a:pt x="6" y="7"/>
                  </a:lnTo>
                  <a:lnTo>
                    <a:pt x="5" y="6"/>
                  </a:lnTo>
                  <a:lnTo>
                    <a:pt x="5" y="5"/>
                  </a:lnTo>
                  <a:lnTo>
                    <a:pt x="4" y="5"/>
                  </a:lnTo>
                  <a:lnTo>
                    <a:pt x="4" y="4"/>
                  </a:lnTo>
                  <a:lnTo>
                    <a:pt x="2" y="2"/>
                  </a:lnTo>
                  <a:lnTo>
                    <a:pt x="2" y="1"/>
                  </a:lnTo>
                  <a:lnTo>
                    <a:pt x="1" y="1"/>
                  </a:lnTo>
                  <a:lnTo>
                    <a:pt x="0" y="0"/>
                  </a:lnTo>
                  <a:lnTo>
                    <a:pt x="1" y="1"/>
                  </a:lnTo>
                  <a:lnTo>
                    <a:pt x="1" y="2"/>
                  </a:lnTo>
                  <a:lnTo>
                    <a:pt x="2" y="2"/>
                  </a:lnTo>
                  <a:lnTo>
                    <a:pt x="2" y="4"/>
                  </a:lnTo>
                  <a:lnTo>
                    <a:pt x="4" y="5"/>
                  </a:lnTo>
                  <a:lnTo>
                    <a:pt x="5" y="6"/>
                  </a:lnTo>
                  <a:lnTo>
                    <a:pt x="6" y="7"/>
                  </a:lnTo>
                  <a:lnTo>
                    <a:pt x="6" y="8"/>
                  </a:lnTo>
                  <a:lnTo>
                    <a:pt x="7" y="8"/>
                  </a:lnTo>
                  <a:lnTo>
                    <a:pt x="7" y="10"/>
                  </a:lnTo>
                  <a:lnTo>
                    <a:pt x="8" y="11"/>
                  </a:lnTo>
                  <a:lnTo>
                    <a:pt x="8" y="12"/>
                  </a:lnTo>
                  <a:lnTo>
                    <a:pt x="10" y="12"/>
                  </a:lnTo>
                  <a:lnTo>
                    <a:pt x="10" y="13"/>
                  </a:lnTo>
                  <a:lnTo>
                    <a:pt x="11" y="13"/>
                  </a:lnTo>
                  <a:lnTo>
                    <a:pt x="11" y="14"/>
                  </a:lnTo>
                  <a:lnTo>
                    <a:pt x="12" y="16"/>
                  </a:lnTo>
                  <a:lnTo>
                    <a:pt x="12" y="17"/>
                  </a:lnTo>
                  <a:lnTo>
                    <a:pt x="13" y="17"/>
                  </a:lnTo>
                  <a:lnTo>
                    <a:pt x="13" y="18"/>
                  </a:lnTo>
                  <a:lnTo>
                    <a:pt x="14" y="19"/>
                  </a:lnTo>
                  <a:lnTo>
                    <a:pt x="14" y="20"/>
                  </a:lnTo>
                  <a:lnTo>
                    <a:pt x="16" y="20"/>
                  </a:lnTo>
                  <a:lnTo>
                    <a:pt x="16" y="22"/>
                  </a:lnTo>
                  <a:lnTo>
                    <a:pt x="16" y="23"/>
                  </a:lnTo>
                  <a:lnTo>
                    <a:pt x="17" y="23"/>
                  </a:lnTo>
                  <a:lnTo>
                    <a:pt x="16" y="23"/>
                  </a:lnTo>
                  <a:lnTo>
                    <a:pt x="17" y="23"/>
                  </a:lnTo>
                  <a:lnTo>
                    <a:pt x="17" y="2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7" name="Freeform 233"/>
            <p:cNvSpPr>
              <a:spLocks/>
            </p:cNvSpPr>
            <p:nvPr/>
          </p:nvSpPr>
          <p:spPr bwMode="auto">
            <a:xfrm>
              <a:off x="2646" y="2845"/>
              <a:ext cx="37" cy="17"/>
            </a:xfrm>
            <a:custGeom>
              <a:avLst/>
              <a:gdLst/>
              <a:ahLst/>
              <a:cxnLst>
                <a:cxn ang="0">
                  <a:pos x="35" y="0"/>
                </a:cxn>
                <a:cxn ang="0">
                  <a:pos x="36" y="0"/>
                </a:cxn>
                <a:cxn ang="0">
                  <a:pos x="0" y="15"/>
                </a:cxn>
                <a:cxn ang="0">
                  <a:pos x="0" y="16"/>
                </a:cxn>
                <a:cxn ang="0">
                  <a:pos x="36" y="0"/>
                </a:cxn>
                <a:cxn ang="0">
                  <a:pos x="35" y="0"/>
                </a:cxn>
              </a:cxnLst>
              <a:rect l="0" t="0" r="r" b="b"/>
              <a:pathLst>
                <a:path w="37" h="17">
                  <a:moveTo>
                    <a:pt x="35" y="0"/>
                  </a:moveTo>
                  <a:lnTo>
                    <a:pt x="36" y="0"/>
                  </a:lnTo>
                  <a:lnTo>
                    <a:pt x="0" y="15"/>
                  </a:lnTo>
                  <a:lnTo>
                    <a:pt x="0" y="16"/>
                  </a:lnTo>
                  <a:lnTo>
                    <a:pt x="36" y="0"/>
                  </a:lnTo>
                  <a:lnTo>
                    <a:pt x="35"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8" name="Freeform 234"/>
            <p:cNvSpPr>
              <a:spLocks/>
            </p:cNvSpPr>
            <p:nvPr/>
          </p:nvSpPr>
          <p:spPr bwMode="auto">
            <a:xfrm>
              <a:off x="2680" y="2840"/>
              <a:ext cx="4" cy="6"/>
            </a:xfrm>
            <a:custGeom>
              <a:avLst/>
              <a:gdLst/>
              <a:ahLst/>
              <a:cxnLst>
                <a:cxn ang="0">
                  <a:pos x="0" y="0"/>
                </a:cxn>
                <a:cxn ang="0">
                  <a:pos x="0" y="0"/>
                </a:cxn>
                <a:cxn ang="0">
                  <a:pos x="2" y="5"/>
                </a:cxn>
                <a:cxn ang="0">
                  <a:pos x="0" y="0"/>
                </a:cxn>
              </a:cxnLst>
              <a:rect l="0" t="0" r="r" b="b"/>
              <a:pathLst>
                <a:path w="3" h="6">
                  <a:moveTo>
                    <a:pt x="0" y="0"/>
                  </a:moveTo>
                  <a:lnTo>
                    <a:pt x="0" y="0"/>
                  </a:lnTo>
                  <a:lnTo>
                    <a:pt x="2" y="5"/>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099" name="Freeform 235"/>
            <p:cNvSpPr>
              <a:spLocks/>
            </p:cNvSpPr>
            <p:nvPr/>
          </p:nvSpPr>
          <p:spPr bwMode="auto">
            <a:xfrm>
              <a:off x="2652" y="2840"/>
              <a:ext cx="29" cy="11"/>
            </a:xfrm>
            <a:custGeom>
              <a:avLst/>
              <a:gdLst/>
              <a:ahLst/>
              <a:cxnLst>
                <a:cxn ang="0">
                  <a:pos x="0" y="9"/>
                </a:cxn>
                <a:cxn ang="0">
                  <a:pos x="0" y="10"/>
                </a:cxn>
                <a:cxn ang="0">
                  <a:pos x="1" y="10"/>
                </a:cxn>
                <a:cxn ang="0">
                  <a:pos x="3" y="10"/>
                </a:cxn>
                <a:cxn ang="0">
                  <a:pos x="4" y="10"/>
                </a:cxn>
                <a:cxn ang="0">
                  <a:pos x="5" y="10"/>
                </a:cxn>
                <a:cxn ang="0">
                  <a:pos x="6" y="9"/>
                </a:cxn>
                <a:cxn ang="0">
                  <a:pos x="8" y="9"/>
                </a:cxn>
                <a:cxn ang="0">
                  <a:pos x="9" y="9"/>
                </a:cxn>
                <a:cxn ang="0">
                  <a:pos x="9" y="7"/>
                </a:cxn>
                <a:cxn ang="0">
                  <a:pos x="10" y="7"/>
                </a:cxn>
                <a:cxn ang="0">
                  <a:pos x="11" y="7"/>
                </a:cxn>
                <a:cxn ang="0">
                  <a:pos x="11" y="6"/>
                </a:cxn>
                <a:cxn ang="0">
                  <a:pos x="13" y="6"/>
                </a:cxn>
                <a:cxn ang="0">
                  <a:pos x="14" y="6"/>
                </a:cxn>
                <a:cxn ang="0">
                  <a:pos x="15" y="5"/>
                </a:cxn>
                <a:cxn ang="0">
                  <a:pos x="16" y="5"/>
                </a:cxn>
                <a:cxn ang="0">
                  <a:pos x="18" y="4"/>
                </a:cxn>
                <a:cxn ang="0">
                  <a:pos x="19" y="4"/>
                </a:cxn>
                <a:cxn ang="0">
                  <a:pos x="20" y="2"/>
                </a:cxn>
                <a:cxn ang="0">
                  <a:pos x="21" y="2"/>
                </a:cxn>
                <a:cxn ang="0">
                  <a:pos x="23" y="2"/>
                </a:cxn>
                <a:cxn ang="0">
                  <a:pos x="24" y="1"/>
                </a:cxn>
                <a:cxn ang="0">
                  <a:pos x="26" y="1"/>
                </a:cxn>
                <a:cxn ang="0">
                  <a:pos x="28" y="0"/>
                </a:cxn>
                <a:cxn ang="0">
                  <a:pos x="26" y="0"/>
                </a:cxn>
                <a:cxn ang="0">
                  <a:pos x="24" y="1"/>
                </a:cxn>
                <a:cxn ang="0">
                  <a:pos x="23" y="1"/>
                </a:cxn>
                <a:cxn ang="0">
                  <a:pos x="21" y="2"/>
                </a:cxn>
                <a:cxn ang="0">
                  <a:pos x="20" y="2"/>
                </a:cxn>
                <a:cxn ang="0">
                  <a:pos x="19" y="2"/>
                </a:cxn>
                <a:cxn ang="0">
                  <a:pos x="18" y="4"/>
                </a:cxn>
                <a:cxn ang="0">
                  <a:pos x="16" y="4"/>
                </a:cxn>
                <a:cxn ang="0">
                  <a:pos x="15" y="5"/>
                </a:cxn>
                <a:cxn ang="0">
                  <a:pos x="14" y="5"/>
                </a:cxn>
                <a:cxn ang="0">
                  <a:pos x="13" y="6"/>
                </a:cxn>
                <a:cxn ang="0">
                  <a:pos x="11" y="6"/>
                </a:cxn>
                <a:cxn ang="0">
                  <a:pos x="10" y="6"/>
                </a:cxn>
                <a:cxn ang="0">
                  <a:pos x="10" y="7"/>
                </a:cxn>
                <a:cxn ang="0">
                  <a:pos x="9" y="7"/>
                </a:cxn>
                <a:cxn ang="0">
                  <a:pos x="8" y="7"/>
                </a:cxn>
                <a:cxn ang="0">
                  <a:pos x="6" y="9"/>
                </a:cxn>
                <a:cxn ang="0">
                  <a:pos x="5" y="9"/>
                </a:cxn>
                <a:cxn ang="0">
                  <a:pos x="4" y="9"/>
                </a:cxn>
                <a:cxn ang="0">
                  <a:pos x="3" y="9"/>
                </a:cxn>
                <a:cxn ang="0">
                  <a:pos x="1" y="9"/>
                </a:cxn>
                <a:cxn ang="0">
                  <a:pos x="0" y="9"/>
                </a:cxn>
              </a:cxnLst>
              <a:rect l="0" t="0" r="r" b="b"/>
              <a:pathLst>
                <a:path w="29" h="11">
                  <a:moveTo>
                    <a:pt x="0" y="9"/>
                  </a:moveTo>
                  <a:lnTo>
                    <a:pt x="0" y="10"/>
                  </a:lnTo>
                  <a:lnTo>
                    <a:pt x="1" y="10"/>
                  </a:lnTo>
                  <a:lnTo>
                    <a:pt x="3" y="10"/>
                  </a:lnTo>
                  <a:lnTo>
                    <a:pt x="4" y="10"/>
                  </a:lnTo>
                  <a:lnTo>
                    <a:pt x="5" y="10"/>
                  </a:lnTo>
                  <a:lnTo>
                    <a:pt x="6" y="9"/>
                  </a:lnTo>
                  <a:lnTo>
                    <a:pt x="8" y="9"/>
                  </a:lnTo>
                  <a:lnTo>
                    <a:pt x="9" y="9"/>
                  </a:lnTo>
                  <a:lnTo>
                    <a:pt x="9" y="7"/>
                  </a:lnTo>
                  <a:lnTo>
                    <a:pt x="10" y="7"/>
                  </a:lnTo>
                  <a:lnTo>
                    <a:pt x="11" y="7"/>
                  </a:lnTo>
                  <a:lnTo>
                    <a:pt x="11" y="6"/>
                  </a:lnTo>
                  <a:lnTo>
                    <a:pt x="13" y="6"/>
                  </a:lnTo>
                  <a:lnTo>
                    <a:pt x="14" y="6"/>
                  </a:lnTo>
                  <a:lnTo>
                    <a:pt x="15" y="5"/>
                  </a:lnTo>
                  <a:lnTo>
                    <a:pt x="16" y="5"/>
                  </a:lnTo>
                  <a:lnTo>
                    <a:pt x="18" y="4"/>
                  </a:lnTo>
                  <a:lnTo>
                    <a:pt x="19" y="4"/>
                  </a:lnTo>
                  <a:lnTo>
                    <a:pt x="20" y="2"/>
                  </a:lnTo>
                  <a:lnTo>
                    <a:pt x="21" y="2"/>
                  </a:lnTo>
                  <a:lnTo>
                    <a:pt x="23" y="2"/>
                  </a:lnTo>
                  <a:lnTo>
                    <a:pt x="24" y="1"/>
                  </a:lnTo>
                  <a:lnTo>
                    <a:pt x="26" y="1"/>
                  </a:lnTo>
                  <a:lnTo>
                    <a:pt x="28" y="0"/>
                  </a:lnTo>
                  <a:lnTo>
                    <a:pt x="26" y="0"/>
                  </a:lnTo>
                  <a:lnTo>
                    <a:pt x="24" y="1"/>
                  </a:lnTo>
                  <a:lnTo>
                    <a:pt x="23" y="1"/>
                  </a:lnTo>
                  <a:lnTo>
                    <a:pt x="21" y="2"/>
                  </a:lnTo>
                  <a:lnTo>
                    <a:pt x="20" y="2"/>
                  </a:lnTo>
                  <a:lnTo>
                    <a:pt x="19" y="2"/>
                  </a:lnTo>
                  <a:lnTo>
                    <a:pt x="18" y="4"/>
                  </a:lnTo>
                  <a:lnTo>
                    <a:pt x="16" y="4"/>
                  </a:lnTo>
                  <a:lnTo>
                    <a:pt x="15" y="5"/>
                  </a:lnTo>
                  <a:lnTo>
                    <a:pt x="14" y="5"/>
                  </a:lnTo>
                  <a:lnTo>
                    <a:pt x="13" y="6"/>
                  </a:lnTo>
                  <a:lnTo>
                    <a:pt x="11" y="6"/>
                  </a:lnTo>
                  <a:lnTo>
                    <a:pt x="10" y="6"/>
                  </a:lnTo>
                  <a:lnTo>
                    <a:pt x="10" y="7"/>
                  </a:lnTo>
                  <a:lnTo>
                    <a:pt x="9" y="7"/>
                  </a:lnTo>
                  <a:lnTo>
                    <a:pt x="8" y="7"/>
                  </a:lnTo>
                  <a:lnTo>
                    <a:pt x="6" y="9"/>
                  </a:lnTo>
                  <a:lnTo>
                    <a:pt x="5" y="9"/>
                  </a:lnTo>
                  <a:lnTo>
                    <a:pt x="4" y="9"/>
                  </a:lnTo>
                  <a:lnTo>
                    <a:pt x="3" y="9"/>
                  </a:lnTo>
                  <a:lnTo>
                    <a:pt x="1" y="9"/>
                  </a:lnTo>
                  <a:lnTo>
                    <a:pt x="0" y="9"/>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0" name="Freeform 236"/>
            <p:cNvSpPr>
              <a:spLocks/>
            </p:cNvSpPr>
            <p:nvPr/>
          </p:nvSpPr>
          <p:spPr bwMode="auto">
            <a:xfrm>
              <a:off x="2649" y="2835"/>
              <a:ext cx="6" cy="15"/>
            </a:xfrm>
            <a:custGeom>
              <a:avLst/>
              <a:gdLst/>
              <a:ahLst/>
              <a:cxnLst>
                <a:cxn ang="0">
                  <a:pos x="2" y="1"/>
                </a:cxn>
                <a:cxn ang="0">
                  <a:pos x="1" y="0"/>
                </a:cxn>
                <a:cxn ang="0">
                  <a:pos x="1" y="1"/>
                </a:cxn>
                <a:cxn ang="0">
                  <a:pos x="1" y="2"/>
                </a:cxn>
                <a:cxn ang="0">
                  <a:pos x="0" y="2"/>
                </a:cxn>
                <a:cxn ang="0">
                  <a:pos x="0" y="4"/>
                </a:cxn>
                <a:cxn ang="0">
                  <a:pos x="0" y="5"/>
                </a:cxn>
                <a:cxn ang="0">
                  <a:pos x="0" y="6"/>
                </a:cxn>
                <a:cxn ang="0">
                  <a:pos x="0" y="7"/>
                </a:cxn>
                <a:cxn ang="0">
                  <a:pos x="1" y="9"/>
                </a:cxn>
                <a:cxn ang="0">
                  <a:pos x="1" y="10"/>
                </a:cxn>
                <a:cxn ang="0">
                  <a:pos x="1" y="11"/>
                </a:cxn>
                <a:cxn ang="0">
                  <a:pos x="2" y="11"/>
                </a:cxn>
                <a:cxn ang="0">
                  <a:pos x="2" y="12"/>
                </a:cxn>
                <a:cxn ang="0">
                  <a:pos x="4" y="12"/>
                </a:cxn>
                <a:cxn ang="0">
                  <a:pos x="5" y="14"/>
                </a:cxn>
                <a:cxn ang="0">
                  <a:pos x="4" y="12"/>
                </a:cxn>
                <a:cxn ang="0">
                  <a:pos x="4" y="11"/>
                </a:cxn>
                <a:cxn ang="0">
                  <a:pos x="2" y="11"/>
                </a:cxn>
                <a:cxn ang="0">
                  <a:pos x="2" y="10"/>
                </a:cxn>
                <a:cxn ang="0">
                  <a:pos x="1" y="10"/>
                </a:cxn>
                <a:cxn ang="0">
                  <a:pos x="1" y="9"/>
                </a:cxn>
                <a:cxn ang="0">
                  <a:pos x="1" y="7"/>
                </a:cxn>
                <a:cxn ang="0">
                  <a:pos x="1" y="6"/>
                </a:cxn>
                <a:cxn ang="0">
                  <a:pos x="0" y="5"/>
                </a:cxn>
                <a:cxn ang="0">
                  <a:pos x="1" y="5"/>
                </a:cxn>
                <a:cxn ang="0">
                  <a:pos x="1" y="4"/>
                </a:cxn>
                <a:cxn ang="0">
                  <a:pos x="1" y="2"/>
                </a:cxn>
                <a:cxn ang="0">
                  <a:pos x="1" y="1"/>
                </a:cxn>
                <a:cxn ang="0">
                  <a:pos x="2" y="0"/>
                </a:cxn>
                <a:cxn ang="0">
                  <a:pos x="1" y="0"/>
                </a:cxn>
                <a:cxn ang="0">
                  <a:pos x="2" y="0"/>
                </a:cxn>
                <a:cxn ang="0">
                  <a:pos x="1" y="0"/>
                </a:cxn>
                <a:cxn ang="0">
                  <a:pos x="2" y="1"/>
                </a:cxn>
              </a:cxnLst>
              <a:rect l="0" t="0" r="r" b="b"/>
              <a:pathLst>
                <a:path w="6" h="15">
                  <a:moveTo>
                    <a:pt x="2" y="1"/>
                  </a:moveTo>
                  <a:lnTo>
                    <a:pt x="1" y="0"/>
                  </a:lnTo>
                  <a:lnTo>
                    <a:pt x="1" y="1"/>
                  </a:lnTo>
                  <a:lnTo>
                    <a:pt x="1" y="2"/>
                  </a:lnTo>
                  <a:lnTo>
                    <a:pt x="0" y="2"/>
                  </a:lnTo>
                  <a:lnTo>
                    <a:pt x="0" y="4"/>
                  </a:lnTo>
                  <a:lnTo>
                    <a:pt x="0" y="5"/>
                  </a:lnTo>
                  <a:lnTo>
                    <a:pt x="0" y="6"/>
                  </a:lnTo>
                  <a:lnTo>
                    <a:pt x="0" y="7"/>
                  </a:lnTo>
                  <a:lnTo>
                    <a:pt x="1" y="9"/>
                  </a:lnTo>
                  <a:lnTo>
                    <a:pt x="1" y="10"/>
                  </a:lnTo>
                  <a:lnTo>
                    <a:pt x="1" y="11"/>
                  </a:lnTo>
                  <a:lnTo>
                    <a:pt x="2" y="11"/>
                  </a:lnTo>
                  <a:lnTo>
                    <a:pt x="2" y="12"/>
                  </a:lnTo>
                  <a:lnTo>
                    <a:pt x="4" y="12"/>
                  </a:lnTo>
                  <a:lnTo>
                    <a:pt x="5" y="14"/>
                  </a:lnTo>
                  <a:lnTo>
                    <a:pt x="4" y="12"/>
                  </a:lnTo>
                  <a:lnTo>
                    <a:pt x="4" y="11"/>
                  </a:lnTo>
                  <a:lnTo>
                    <a:pt x="2" y="11"/>
                  </a:lnTo>
                  <a:lnTo>
                    <a:pt x="2" y="10"/>
                  </a:lnTo>
                  <a:lnTo>
                    <a:pt x="1" y="10"/>
                  </a:lnTo>
                  <a:lnTo>
                    <a:pt x="1" y="9"/>
                  </a:lnTo>
                  <a:lnTo>
                    <a:pt x="1" y="7"/>
                  </a:lnTo>
                  <a:lnTo>
                    <a:pt x="1" y="6"/>
                  </a:lnTo>
                  <a:lnTo>
                    <a:pt x="0" y="5"/>
                  </a:lnTo>
                  <a:lnTo>
                    <a:pt x="1" y="5"/>
                  </a:lnTo>
                  <a:lnTo>
                    <a:pt x="1" y="4"/>
                  </a:lnTo>
                  <a:lnTo>
                    <a:pt x="1" y="2"/>
                  </a:lnTo>
                  <a:lnTo>
                    <a:pt x="1" y="1"/>
                  </a:lnTo>
                  <a:lnTo>
                    <a:pt x="2" y="0"/>
                  </a:lnTo>
                  <a:lnTo>
                    <a:pt x="1" y="0"/>
                  </a:lnTo>
                  <a:lnTo>
                    <a:pt x="2" y="0"/>
                  </a:lnTo>
                  <a:lnTo>
                    <a:pt x="1" y="0"/>
                  </a:lnTo>
                  <a:lnTo>
                    <a:pt x="2"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1" name="Freeform 237"/>
            <p:cNvSpPr>
              <a:spLocks/>
            </p:cNvSpPr>
            <p:nvPr/>
          </p:nvSpPr>
          <p:spPr bwMode="auto">
            <a:xfrm>
              <a:off x="2644" y="2821"/>
              <a:ext cx="7" cy="17"/>
            </a:xfrm>
            <a:custGeom>
              <a:avLst/>
              <a:gdLst/>
              <a:ahLst/>
              <a:cxnLst>
                <a:cxn ang="0">
                  <a:pos x="3" y="0"/>
                </a:cxn>
                <a:cxn ang="0">
                  <a:pos x="3" y="0"/>
                </a:cxn>
                <a:cxn ang="0">
                  <a:pos x="2" y="1"/>
                </a:cxn>
                <a:cxn ang="0">
                  <a:pos x="2" y="2"/>
                </a:cxn>
                <a:cxn ang="0">
                  <a:pos x="1" y="4"/>
                </a:cxn>
                <a:cxn ang="0">
                  <a:pos x="1" y="5"/>
                </a:cxn>
                <a:cxn ang="0">
                  <a:pos x="0" y="6"/>
                </a:cxn>
                <a:cxn ang="0">
                  <a:pos x="0" y="7"/>
                </a:cxn>
                <a:cxn ang="0">
                  <a:pos x="0" y="8"/>
                </a:cxn>
                <a:cxn ang="0">
                  <a:pos x="0" y="11"/>
                </a:cxn>
                <a:cxn ang="0">
                  <a:pos x="0" y="12"/>
                </a:cxn>
                <a:cxn ang="0">
                  <a:pos x="1" y="12"/>
                </a:cxn>
                <a:cxn ang="0">
                  <a:pos x="1" y="13"/>
                </a:cxn>
                <a:cxn ang="0">
                  <a:pos x="1" y="15"/>
                </a:cxn>
                <a:cxn ang="0">
                  <a:pos x="2" y="15"/>
                </a:cxn>
                <a:cxn ang="0">
                  <a:pos x="3" y="16"/>
                </a:cxn>
                <a:cxn ang="0">
                  <a:pos x="5" y="16"/>
                </a:cxn>
                <a:cxn ang="0">
                  <a:pos x="6" y="16"/>
                </a:cxn>
                <a:cxn ang="0">
                  <a:pos x="6" y="15"/>
                </a:cxn>
                <a:cxn ang="0">
                  <a:pos x="5" y="15"/>
                </a:cxn>
                <a:cxn ang="0">
                  <a:pos x="3" y="15"/>
                </a:cxn>
                <a:cxn ang="0">
                  <a:pos x="2" y="15"/>
                </a:cxn>
                <a:cxn ang="0">
                  <a:pos x="1" y="13"/>
                </a:cxn>
                <a:cxn ang="0">
                  <a:pos x="1" y="12"/>
                </a:cxn>
                <a:cxn ang="0">
                  <a:pos x="1" y="11"/>
                </a:cxn>
                <a:cxn ang="0">
                  <a:pos x="1" y="8"/>
                </a:cxn>
                <a:cxn ang="0">
                  <a:pos x="1" y="6"/>
                </a:cxn>
                <a:cxn ang="0">
                  <a:pos x="1" y="5"/>
                </a:cxn>
                <a:cxn ang="0">
                  <a:pos x="2" y="4"/>
                </a:cxn>
                <a:cxn ang="0">
                  <a:pos x="2" y="2"/>
                </a:cxn>
                <a:cxn ang="0">
                  <a:pos x="3" y="1"/>
                </a:cxn>
                <a:cxn ang="0">
                  <a:pos x="5" y="0"/>
                </a:cxn>
                <a:cxn ang="0">
                  <a:pos x="3" y="0"/>
                </a:cxn>
              </a:cxnLst>
              <a:rect l="0" t="0" r="r" b="b"/>
              <a:pathLst>
                <a:path w="7" h="17">
                  <a:moveTo>
                    <a:pt x="3" y="0"/>
                  </a:moveTo>
                  <a:lnTo>
                    <a:pt x="3" y="0"/>
                  </a:lnTo>
                  <a:lnTo>
                    <a:pt x="2" y="1"/>
                  </a:lnTo>
                  <a:lnTo>
                    <a:pt x="2" y="2"/>
                  </a:lnTo>
                  <a:lnTo>
                    <a:pt x="1" y="4"/>
                  </a:lnTo>
                  <a:lnTo>
                    <a:pt x="1" y="5"/>
                  </a:lnTo>
                  <a:lnTo>
                    <a:pt x="0" y="6"/>
                  </a:lnTo>
                  <a:lnTo>
                    <a:pt x="0" y="7"/>
                  </a:lnTo>
                  <a:lnTo>
                    <a:pt x="0" y="8"/>
                  </a:lnTo>
                  <a:lnTo>
                    <a:pt x="0" y="11"/>
                  </a:lnTo>
                  <a:lnTo>
                    <a:pt x="0" y="12"/>
                  </a:lnTo>
                  <a:lnTo>
                    <a:pt x="1" y="12"/>
                  </a:lnTo>
                  <a:lnTo>
                    <a:pt x="1" y="13"/>
                  </a:lnTo>
                  <a:lnTo>
                    <a:pt x="1" y="15"/>
                  </a:lnTo>
                  <a:lnTo>
                    <a:pt x="2" y="15"/>
                  </a:lnTo>
                  <a:lnTo>
                    <a:pt x="3" y="16"/>
                  </a:lnTo>
                  <a:lnTo>
                    <a:pt x="5" y="16"/>
                  </a:lnTo>
                  <a:lnTo>
                    <a:pt x="6" y="16"/>
                  </a:lnTo>
                  <a:lnTo>
                    <a:pt x="6" y="15"/>
                  </a:lnTo>
                  <a:lnTo>
                    <a:pt x="5" y="15"/>
                  </a:lnTo>
                  <a:lnTo>
                    <a:pt x="3" y="15"/>
                  </a:lnTo>
                  <a:lnTo>
                    <a:pt x="2" y="15"/>
                  </a:lnTo>
                  <a:lnTo>
                    <a:pt x="1" y="13"/>
                  </a:lnTo>
                  <a:lnTo>
                    <a:pt x="1" y="12"/>
                  </a:lnTo>
                  <a:lnTo>
                    <a:pt x="1" y="11"/>
                  </a:lnTo>
                  <a:lnTo>
                    <a:pt x="1" y="8"/>
                  </a:lnTo>
                  <a:lnTo>
                    <a:pt x="1" y="6"/>
                  </a:lnTo>
                  <a:lnTo>
                    <a:pt x="1" y="5"/>
                  </a:lnTo>
                  <a:lnTo>
                    <a:pt x="2" y="4"/>
                  </a:lnTo>
                  <a:lnTo>
                    <a:pt x="2" y="2"/>
                  </a:lnTo>
                  <a:lnTo>
                    <a:pt x="3" y="1"/>
                  </a:lnTo>
                  <a:lnTo>
                    <a:pt x="5" y="0"/>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2" name="Freeform 238"/>
            <p:cNvSpPr>
              <a:spLocks/>
            </p:cNvSpPr>
            <p:nvPr/>
          </p:nvSpPr>
          <p:spPr bwMode="auto">
            <a:xfrm>
              <a:off x="2635" y="2810"/>
              <a:ext cx="14" cy="13"/>
            </a:xfrm>
            <a:custGeom>
              <a:avLst/>
              <a:gdLst/>
              <a:ahLst/>
              <a:cxnLst>
                <a:cxn ang="0">
                  <a:pos x="1" y="0"/>
                </a:cxn>
                <a:cxn ang="0">
                  <a:pos x="0" y="0"/>
                </a:cxn>
                <a:cxn ang="0">
                  <a:pos x="11" y="11"/>
                </a:cxn>
                <a:cxn ang="0">
                  <a:pos x="13" y="11"/>
                </a:cxn>
                <a:cxn ang="0">
                  <a:pos x="0" y="0"/>
                </a:cxn>
                <a:cxn ang="0">
                  <a:pos x="1" y="0"/>
                </a:cxn>
              </a:cxnLst>
              <a:rect l="0" t="0" r="r" b="b"/>
              <a:pathLst>
                <a:path w="14" h="12">
                  <a:moveTo>
                    <a:pt x="1" y="0"/>
                  </a:moveTo>
                  <a:lnTo>
                    <a:pt x="0" y="0"/>
                  </a:lnTo>
                  <a:lnTo>
                    <a:pt x="11" y="11"/>
                  </a:lnTo>
                  <a:lnTo>
                    <a:pt x="13" y="11"/>
                  </a:lnTo>
                  <a:lnTo>
                    <a:pt x="0"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3" name="Freeform 239"/>
            <p:cNvSpPr>
              <a:spLocks/>
            </p:cNvSpPr>
            <p:nvPr/>
          </p:nvSpPr>
          <p:spPr bwMode="auto">
            <a:xfrm>
              <a:off x="2626" y="2810"/>
              <a:ext cx="11" cy="10"/>
            </a:xfrm>
            <a:custGeom>
              <a:avLst/>
              <a:gdLst/>
              <a:ahLst/>
              <a:cxnLst>
                <a:cxn ang="0">
                  <a:pos x="0" y="9"/>
                </a:cxn>
                <a:cxn ang="0">
                  <a:pos x="1" y="9"/>
                </a:cxn>
                <a:cxn ang="0">
                  <a:pos x="2" y="9"/>
                </a:cxn>
                <a:cxn ang="0">
                  <a:pos x="2" y="7"/>
                </a:cxn>
                <a:cxn ang="0">
                  <a:pos x="4" y="7"/>
                </a:cxn>
                <a:cxn ang="0">
                  <a:pos x="4" y="6"/>
                </a:cxn>
                <a:cxn ang="0">
                  <a:pos x="5" y="6"/>
                </a:cxn>
                <a:cxn ang="0">
                  <a:pos x="6" y="5"/>
                </a:cxn>
                <a:cxn ang="0">
                  <a:pos x="7" y="4"/>
                </a:cxn>
                <a:cxn ang="0">
                  <a:pos x="7" y="2"/>
                </a:cxn>
                <a:cxn ang="0">
                  <a:pos x="9" y="2"/>
                </a:cxn>
                <a:cxn ang="0">
                  <a:pos x="9" y="1"/>
                </a:cxn>
                <a:cxn ang="0">
                  <a:pos x="10" y="0"/>
                </a:cxn>
                <a:cxn ang="0">
                  <a:pos x="9" y="0"/>
                </a:cxn>
                <a:cxn ang="0">
                  <a:pos x="9" y="1"/>
                </a:cxn>
                <a:cxn ang="0">
                  <a:pos x="7" y="1"/>
                </a:cxn>
                <a:cxn ang="0">
                  <a:pos x="7" y="2"/>
                </a:cxn>
                <a:cxn ang="0">
                  <a:pos x="6" y="4"/>
                </a:cxn>
                <a:cxn ang="0">
                  <a:pos x="5" y="5"/>
                </a:cxn>
                <a:cxn ang="0">
                  <a:pos x="4" y="6"/>
                </a:cxn>
                <a:cxn ang="0">
                  <a:pos x="2" y="6"/>
                </a:cxn>
                <a:cxn ang="0">
                  <a:pos x="2" y="7"/>
                </a:cxn>
                <a:cxn ang="0">
                  <a:pos x="1" y="7"/>
                </a:cxn>
                <a:cxn ang="0">
                  <a:pos x="0" y="7"/>
                </a:cxn>
                <a:cxn ang="0">
                  <a:pos x="0" y="9"/>
                </a:cxn>
              </a:cxnLst>
              <a:rect l="0" t="0" r="r" b="b"/>
              <a:pathLst>
                <a:path w="11" h="10">
                  <a:moveTo>
                    <a:pt x="0" y="9"/>
                  </a:moveTo>
                  <a:lnTo>
                    <a:pt x="1" y="9"/>
                  </a:lnTo>
                  <a:lnTo>
                    <a:pt x="2" y="9"/>
                  </a:lnTo>
                  <a:lnTo>
                    <a:pt x="2" y="7"/>
                  </a:lnTo>
                  <a:lnTo>
                    <a:pt x="4" y="7"/>
                  </a:lnTo>
                  <a:lnTo>
                    <a:pt x="4" y="6"/>
                  </a:lnTo>
                  <a:lnTo>
                    <a:pt x="5" y="6"/>
                  </a:lnTo>
                  <a:lnTo>
                    <a:pt x="6" y="5"/>
                  </a:lnTo>
                  <a:lnTo>
                    <a:pt x="7" y="4"/>
                  </a:lnTo>
                  <a:lnTo>
                    <a:pt x="7" y="2"/>
                  </a:lnTo>
                  <a:lnTo>
                    <a:pt x="9" y="2"/>
                  </a:lnTo>
                  <a:lnTo>
                    <a:pt x="9" y="1"/>
                  </a:lnTo>
                  <a:lnTo>
                    <a:pt x="10" y="0"/>
                  </a:lnTo>
                  <a:lnTo>
                    <a:pt x="9" y="0"/>
                  </a:lnTo>
                  <a:lnTo>
                    <a:pt x="9" y="1"/>
                  </a:lnTo>
                  <a:lnTo>
                    <a:pt x="7" y="1"/>
                  </a:lnTo>
                  <a:lnTo>
                    <a:pt x="7" y="2"/>
                  </a:lnTo>
                  <a:lnTo>
                    <a:pt x="6" y="4"/>
                  </a:lnTo>
                  <a:lnTo>
                    <a:pt x="5" y="5"/>
                  </a:lnTo>
                  <a:lnTo>
                    <a:pt x="4" y="6"/>
                  </a:lnTo>
                  <a:lnTo>
                    <a:pt x="2" y="6"/>
                  </a:lnTo>
                  <a:lnTo>
                    <a:pt x="2" y="7"/>
                  </a:lnTo>
                  <a:lnTo>
                    <a:pt x="1" y="7"/>
                  </a:lnTo>
                  <a:lnTo>
                    <a:pt x="0" y="7"/>
                  </a:lnTo>
                  <a:lnTo>
                    <a:pt x="0" y="9"/>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4" name="Freeform 240"/>
            <p:cNvSpPr>
              <a:spLocks/>
            </p:cNvSpPr>
            <p:nvPr/>
          </p:nvSpPr>
          <p:spPr bwMode="auto">
            <a:xfrm>
              <a:off x="2622" y="2810"/>
              <a:ext cx="5" cy="10"/>
            </a:xfrm>
            <a:custGeom>
              <a:avLst/>
              <a:gdLst/>
              <a:ahLst/>
              <a:cxnLst>
                <a:cxn ang="0">
                  <a:pos x="0" y="0"/>
                </a:cxn>
                <a:cxn ang="0">
                  <a:pos x="0" y="0"/>
                </a:cxn>
                <a:cxn ang="0">
                  <a:pos x="0" y="1"/>
                </a:cxn>
                <a:cxn ang="0">
                  <a:pos x="0" y="2"/>
                </a:cxn>
                <a:cxn ang="0">
                  <a:pos x="0" y="4"/>
                </a:cxn>
                <a:cxn ang="0">
                  <a:pos x="0" y="5"/>
                </a:cxn>
                <a:cxn ang="0">
                  <a:pos x="1" y="5"/>
                </a:cxn>
                <a:cxn ang="0">
                  <a:pos x="1" y="6"/>
                </a:cxn>
                <a:cxn ang="0">
                  <a:pos x="1" y="7"/>
                </a:cxn>
                <a:cxn ang="0">
                  <a:pos x="2" y="7"/>
                </a:cxn>
                <a:cxn ang="0">
                  <a:pos x="2" y="9"/>
                </a:cxn>
                <a:cxn ang="0">
                  <a:pos x="4" y="9"/>
                </a:cxn>
                <a:cxn ang="0">
                  <a:pos x="4" y="7"/>
                </a:cxn>
                <a:cxn ang="0">
                  <a:pos x="2" y="7"/>
                </a:cxn>
                <a:cxn ang="0">
                  <a:pos x="2" y="6"/>
                </a:cxn>
                <a:cxn ang="0">
                  <a:pos x="1" y="6"/>
                </a:cxn>
                <a:cxn ang="0">
                  <a:pos x="1" y="5"/>
                </a:cxn>
                <a:cxn ang="0">
                  <a:pos x="1" y="4"/>
                </a:cxn>
                <a:cxn ang="0">
                  <a:pos x="1" y="2"/>
                </a:cxn>
                <a:cxn ang="0">
                  <a:pos x="0" y="1"/>
                </a:cxn>
                <a:cxn ang="0">
                  <a:pos x="0" y="0"/>
                </a:cxn>
              </a:cxnLst>
              <a:rect l="0" t="0" r="r" b="b"/>
              <a:pathLst>
                <a:path w="5" h="10">
                  <a:moveTo>
                    <a:pt x="0" y="0"/>
                  </a:moveTo>
                  <a:lnTo>
                    <a:pt x="0" y="0"/>
                  </a:lnTo>
                  <a:lnTo>
                    <a:pt x="0" y="1"/>
                  </a:lnTo>
                  <a:lnTo>
                    <a:pt x="0" y="2"/>
                  </a:lnTo>
                  <a:lnTo>
                    <a:pt x="0" y="4"/>
                  </a:lnTo>
                  <a:lnTo>
                    <a:pt x="0" y="5"/>
                  </a:lnTo>
                  <a:lnTo>
                    <a:pt x="1" y="5"/>
                  </a:lnTo>
                  <a:lnTo>
                    <a:pt x="1" y="6"/>
                  </a:lnTo>
                  <a:lnTo>
                    <a:pt x="1" y="7"/>
                  </a:lnTo>
                  <a:lnTo>
                    <a:pt x="2" y="7"/>
                  </a:lnTo>
                  <a:lnTo>
                    <a:pt x="2" y="9"/>
                  </a:lnTo>
                  <a:lnTo>
                    <a:pt x="4" y="9"/>
                  </a:lnTo>
                  <a:lnTo>
                    <a:pt x="4" y="7"/>
                  </a:lnTo>
                  <a:lnTo>
                    <a:pt x="2" y="7"/>
                  </a:lnTo>
                  <a:lnTo>
                    <a:pt x="2" y="6"/>
                  </a:lnTo>
                  <a:lnTo>
                    <a:pt x="1" y="6"/>
                  </a:lnTo>
                  <a:lnTo>
                    <a:pt x="1" y="5"/>
                  </a:lnTo>
                  <a:lnTo>
                    <a:pt x="1" y="4"/>
                  </a:lnTo>
                  <a:lnTo>
                    <a:pt x="1" y="2"/>
                  </a:lnTo>
                  <a:lnTo>
                    <a:pt x="0"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5" name="Freeform 241"/>
            <p:cNvSpPr>
              <a:spLocks/>
            </p:cNvSpPr>
            <p:nvPr/>
          </p:nvSpPr>
          <p:spPr bwMode="auto">
            <a:xfrm>
              <a:off x="2621" y="2810"/>
              <a:ext cx="4" cy="5"/>
            </a:xfrm>
            <a:custGeom>
              <a:avLst/>
              <a:gdLst/>
              <a:ahLst/>
              <a:cxnLst>
                <a:cxn ang="0">
                  <a:pos x="1" y="3"/>
                </a:cxn>
                <a:cxn ang="0">
                  <a:pos x="3" y="1"/>
                </a:cxn>
                <a:cxn ang="0">
                  <a:pos x="1" y="0"/>
                </a:cxn>
                <a:cxn ang="0">
                  <a:pos x="0" y="1"/>
                </a:cxn>
                <a:cxn ang="0">
                  <a:pos x="0" y="3"/>
                </a:cxn>
                <a:cxn ang="0">
                  <a:pos x="1" y="3"/>
                </a:cxn>
              </a:cxnLst>
              <a:rect l="0" t="0" r="r" b="b"/>
              <a:pathLst>
                <a:path w="4" h="4">
                  <a:moveTo>
                    <a:pt x="1" y="3"/>
                  </a:moveTo>
                  <a:lnTo>
                    <a:pt x="3" y="1"/>
                  </a:lnTo>
                  <a:lnTo>
                    <a:pt x="1" y="0"/>
                  </a:lnTo>
                  <a:lnTo>
                    <a:pt x="0" y="1"/>
                  </a:lnTo>
                  <a:lnTo>
                    <a:pt x="0" y="3"/>
                  </a:lnTo>
                  <a:lnTo>
                    <a:pt x="1"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6" name="Freeform 242"/>
            <p:cNvSpPr>
              <a:spLocks/>
            </p:cNvSpPr>
            <p:nvPr/>
          </p:nvSpPr>
          <p:spPr bwMode="auto">
            <a:xfrm>
              <a:off x="2592" y="2873"/>
              <a:ext cx="369" cy="119"/>
            </a:xfrm>
            <a:custGeom>
              <a:avLst/>
              <a:gdLst/>
              <a:ahLst/>
              <a:cxnLst>
                <a:cxn ang="0">
                  <a:pos x="335" y="13"/>
                </a:cxn>
                <a:cxn ang="0">
                  <a:pos x="329" y="23"/>
                </a:cxn>
                <a:cxn ang="0">
                  <a:pos x="322" y="34"/>
                </a:cxn>
                <a:cxn ang="0">
                  <a:pos x="312" y="44"/>
                </a:cxn>
                <a:cxn ang="0">
                  <a:pos x="299" y="54"/>
                </a:cxn>
                <a:cxn ang="0">
                  <a:pos x="284" y="65"/>
                </a:cxn>
                <a:cxn ang="0">
                  <a:pos x="272" y="72"/>
                </a:cxn>
                <a:cxn ang="0">
                  <a:pos x="262" y="77"/>
                </a:cxn>
                <a:cxn ang="0">
                  <a:pos x="249" y="80"/>
                </a:cxn>
                <a:cxn ang="0">
                  <a:pos x="234" y="83"/>
                </a:cxn>
                <a:cxn ang="0">
                  <a:pos x="211" y="86"/>
                </a:cxn>
                <a:cxn ang="0">
                  <a:pos x="192" y="88"/>
                </a:cxn>
                <a:cxn ang="0">
                  <a:pos x="172" y="88"/>
                </a:cxn>
                <a:cxn ang="0">
                  <a:pos x="153" y="85"/>
                </a:cxn>
                <a:cxn ang="0">
                  <a:pos x="136" y="83"/>
                </a:cxn>
                <a:cxn ang="0">
                  <a:pos x="118" y="78"/>
                </a:cxn>
                <a:cxn ang="0">
                  <a:pos x="102" y="71"/>
                </a:cxn>
                <a:cxn ang="0">
                  <a:pos x="87" y="64"/>
                </a:cxn>
                <a:cxn ang="0">
                  <a:pos x="74" y="55"/>
                </a:cxn>
                <a:cxn ang="0">
                  <a:pos x="51" y="36"/>
                </a:cxn>
                <a:cxn ang="0">
                  <a:pos x="39" y="24"/>
                </a:cxn>
                <a:cxn ang="0">
                  <a:pos x="31" y="14"/>
                </a:cxn>
                <a:cxn ang="0">
                  <a:pos x="27" y="7"/>
                </a:cxn>
                <a:cxn ang="0">
                  <a:pos x="26" y="1"/>
                </a:cxn>
                <a:cxn ang="0">
                  <a:pos x="19" y="4"/>
                </a:cxn>
                <a:cxn ang="0">
                  <a:pos x="6" y="7"/>
                </a:cxn>
                <a:cxn ang="0">
                  <a:pos x="0" y="11"/>
                </a:cxn>
                <a:cxn ang="0">
                  <a:pos x="2" y="19"/>
                </a:cxn>
                <a:cxn ang="0">
                  <a:pos x="7" y="28"/>
                </a:cxn>
                <a:cxn ang="0">
                  <a:pos x="21" y="46"/>
                </a:cxn>
                <a:cxn ang="0">
                  <a:pos x="42" y="66"/>
                </a:cxn>
                <a:cxn ang="0">
                  <a:pos x="64" y="83"/>
                </a:cxn>
                <a:cxn ang="0">
                  <a:pos x="80" y="94"/>
                </a:cxn>
                <a:cxn ang="0">
                  <a:pos x="98" y="102"/>
                </a:cxn>
                <a:cxn ang="0">
                  <a:pos x="117" y="109"/>
                </a:cxn>
                <a:cxn ang="0">
                  <a:pos x="137" y="114"/>
                </a:cxn>
                <a:cxn ang="0">
                  <a:pos x="158" y="118"/>
                </a:cxn>
                <a:cxn ang="0">
                  <a:pos x="180" y="119"/>
                </a:cxn>
                <a:cxn ang="0">
                  <a:pos x="218" y="116"/>
                </a:cxn>
                <a:cxn ang="0">
                  <a:pos x="238" y="113"/>
                </a:cxn>
                <a:cxn ang="0">
                  <a:pos x="262" y="108"/>
                </a:cxn>
                <a:cxn ang="0">
                  <a:pos x="279" y="102"/>
                </a:cxn>
                <a:cxn ang="0">
                  <a:pos x="294" y="96"/>
                </a:cxn>
                <a:cxn ang="0">
                  <a:pos x="309" y="88"/>
                </a:cxn>
                <a:cxn ang="0">
                  <a:pos x="322" y="78"/>
                </a:cxn>
                <a:cxn ang="0">
                  <a:pos x="334" y="66"/>
                </a:cxn>
                <a:cxn ang="0">
                  <a:pos x="345" y="53"/>
                </a:cxn>
                <a:cxn ang="0">
                  <a:pos x="355" y="38"/>
                </a:cxn>
                <a:cxn ang="0">
                  <a:pos x="364" y="23"/>
                </a:cxn>
                <a:cxn ang="0">
                  <a:pos x="368" y="12"/>
                </a:cxn>
                <a:cxn ang="0">
                  <a:pos x="359" y="8"/>
                </a:cxn>
                <a:cxn ang="0">
                  <a:pos x="344" y="1"/>
                </a:cxn>
              </a:cxnLst>
              <a:rect l="0" t="0" r="r" b="b"/>
              <a:pathLst>
                <a:path w="369" h="120">
                  <a:moveTo>
                    <a:pt x="339" y="5"/>
                  </a:moveTo>
                  <a:lnTo>
                    <a:pt x="338" y="7"/>
                  </a:lnTo>
                  <a:lnTo>
                    <a:pt x="338" y="8"/>
                  </a:lnTo>
                  <a:lnTo>
                    <a:pt x="337" y="11"/>
                  </a:lnTo>
                  <a:lnTo>
                    <a:pt x="335" y="13"/>
                  </a:lnTo>
                  <a:lnTo>
                    <a:pt x="335" y="14"/>
                  </a:lnTo>
                  <a:lnTo>
                    <a:pt x="334" y="17"/>
                  </a:lnTo>
                  <a:lnTo>
                    <a:pt x="333" y="19"/>
                  </a:lnTo>
                  <a:lnTo>
                    <a:pt x="332" y="22"/>
                  </a:lnTo>
                  <a:lnTo>
                    <a:pt x="329" y="23"/>
                  </a:lnTo>
                  <a:lnTo>
                    <a:pt x="328" y="25"/>
                  </a:lnTo>
                  <a:lnTo>
                    <a:pt x="327" y="28"/>
                  </a:lnTo>
                  <a:lnTo>
                    <a:pt x="325" y="29"/>
                  </a:lnTo>
                  <a:lnTo>
                    <a:pt x="323" y="31"/>
                  </a:lnTo>
                  <a:lnTo>
                    <a:pt x="322" y="34"/>
                  </a:lnTo>
                  <a:lnTo>
                    <a:pt x="319" y="36"/>
                  </a:lnTo>
                  <a:lnTo>
                    <a:pt x="318" y="37"/>
                  </a:lnTo>
                  <a:lnTo>
                    <a:pt x="315" y="40"/>
                  </a:lnTo>
                  <a:lnTo>
                    <a:pt x="313" y="42"/>
                  </a:lnTo>
                  <a:lnTo>
                    <a:pt x="312" y="44"/>
                  </a:lnTo>
                  <a:lnTo>
                    <a:pt x="309" y="46"/>
                  </a:lnTo>
                  <a:lnTo>
                    <a:pt x="307" y="48"/>
                  </a:lnTo>
                  <a:lnTo>
                    <a:pt x="304" y="50"/>
                  </a:lnTo>
                  <a:lnTo>
                    <a:pt x="302" y="53"/>
                  </a:lnTo>
                  <a:lnTo>
                    <a:pt x="299" y="54"/>
                  </a:lnTo>
                  <a:lnTo>
                    <a:pt x="295" y="56"/>
                  </a:lnTo>
                  <a:lnTo>
                    <a:pt x="293" y="59"/>
                  </a:lnTo>
                  <a:lnTo>
                    <a:pt x="290" y="60"/>
                  </a:lnTo>
                  <a:lnTo>
                    <a:pt x="288" y="62"/>
                  </a:lnTo>
                  <a:lnTo>
                    <a:pt x="284" y="65"/>
                  </a:lnTo>
                  <a:lnTo>
                    <a:pt x="282" y="66"/>
                  </a:lnTo>
                  <a:lnTo>
                    <a:pt x="278" y="68"/>
                  </a:lnTo>
                  <a:lnTo>
                    <a:pt x="276" y="71"/>
                  </a:lnTo>
                  <a:lnTo>
                    <a:pt x="273" y="72"/>
                  </a:lnTo>
                  <a:lnTo>
                    <a:pt x="272" y="72"/>
                  </a:lnTo>
                  <a:lnTo>
                    <a:pt x="269" y="73"/>
                  </a:lnTo>
                  <a:lnTo>
                    <a:pt x="268" y="74"/>
                  </a:lnTo>
                  <a:lnTo>
                    <a:pt x="266" y="76"/>
                  </a:lnTo>
                  <a:lnTo>
                    <a:pt x="263" y="76"/>
                  </a:lnTo>
                  <a:lnTo>
                    <a:pt x="262" y="77"/>
                  </a:lnTo>
                  <a:lnTo>
                    <a:pt x="259" y="78"/>
                  </a:lnTo>
                  <a:lnTo>
                    <a:pt x="257" y="78"/>
                  </a:lnTo>
                  <a:lnTo>
                    <a:pt x="254" y="79"/>
                  </a:lnTo>
                  <a:lnTo>
                    <a:pt x="252" y="80"/>
                  </a:lnTo>
                  <a:lnTo>
                    <a:pt x="249" y="80"/>
                  </a:lnTo>
                  <a:lnTo>
                    <a:pt x="246" y="82"/>
                  </a:lnTo>
                  <a:lnTo>
                    <a:pt x="243" y="82"/>
                  </a:lnTo>
                  <a:lnTo>
                    <a:pt x="241" y="83"/>
                  </a:lnTo>
                  <a:lnTo>
                    <a:pt x="237" y="83"/>
                  </a:lnTo>
                  <a:lnTo>
                    <a:pt x="234" y="83"/>
                  </a:lnTo>
                  <a:lnTo>
                    <a:pt x="231" y="84"/>
                  </a:lnTo>
                  <a:lnTo>
                    <a:pt x="228" y="84"/>
                  </a:lnTo>
                  <a:lnTo>
                    <a:pt x="224" y="85"/>
                  </a:lnTo>
                  <a:lnTo>
                    <a:pt x="217" y="85"/>
                  </a:lnTo>
                  <a:lnTo>
                    <a:pt x="211" y="86"/>
                  </a:lnTo>
                  <a:lnTo>
                    <a:pt x="207" y="86"/>
                  </a:lnTo>
                  <a:lnTo>
                    <a:pt x="203" y="86"/>
                  </a:lnTo>
                  <a:lnTo>
                    <a:pt x="199" y="86"/>
                  </a:lnTo>
                  <a:lnTo>
                    <a:pt x="196" y="86"/>
                  </a:lnTo>
                  <a:lnTo>
                    <a:pt x="192" y="88"/>
                  </a:lnTo>
                  <a:lnTo>
                    <a:pt x="187" y="88"/>
                  </a:lnTo>
                  <a:lnTo>
                    <a:pt x="183" y="88"/>
                  </a:lnTo>
                  <a:lnTo>
                    <a:pt x="180" y="88"/>
                  </a:lnTo>
                  <a:lnTo>
                    <a:pt x="176" y="88"/>
                  </a:lnTo>
                  <a:lnTo>
                    <a:pt x="172" y="88"/>
                  </a:lnTo>
                  <a:lnTo>
                    <a:pt x="168" y="86"/>
                  </a:lnTo>
                  <a:lnTo>
                    <a:pt x="165" y="86"/>
                  </a:lnTo>
                  <a:lnTo>
                    <a:pt x="161" y="86"/>
                  </a:lnTo>
                  <a:lnTo>
                    <a:pt x="157" y="86"/>
                  </a:lnTo>
                  <a:lnTo>
                    <a:pt x="153" y="85"/>
                  </a:lnTo>
                  <a:lnTo>
                    <a:pt x="150" y="85"/>
                  </a:lnTo>
                  <a:lnTo>
                    <a:pt x="147" y="84"/>
                  </a:lnTo>
                  <a:lnTo>
                    <a:pt x="143" y="84"/>
                  </a:lnTo>
                  <a:lnTo>
                    <a:pt x="140" y="83"/>
                  </a:lnTo>
                  <a:lnTo>
                    <a:pt x="136" y="83"/>
                  </a:lnTo>
                  <a:lnTo>
                    <a:pt x="132" y="82"/>
                  </a:lnTo>
                  <a:lnTo>
                    <a:pt x="130" y="80"/>
                  </a:lnTo>
                  <a:lnTo>
                    <a:pt x="126" y="80"/>
                  </a:lnTo>
                  <a:lnTo>
                    <a:pt x="122" y="79"/>
                  </a:lnTo>
                  <a:lnTo>
                    <a:pt x="118" y="78"/>
                  </a:lnTo>
                  <a:lnTo>
                    <a:pt x="116" y="77"/>
                  </a:lnTo>
                  <a:lnTo>
                    <a:pt x="112" y="76"/>
                  </a:lnTo>
                  <a:lnTo>
                    <a:pt x="108" y="74"/>
                  </a:lnTo>
                  <a:lnTo>
                    <a:pt x="106" y="73"/>
                  </a:lnTo>
                  <a:lnTo>
                    <a:pt x="102" y="71"/>
                  </a:lnTo>
                  <a:lnTo>
                    <a:pt x="100" y="70"/>
                  </a:lnTo>
                  <a:lnTo>
                    <a:pt x="96" y="68"/>
                  </a:lnTo>
                  <a:lnTo>
                    <a:pt x="93" y="67"/>
                  </a:lnTo>
                  <a:lnTo>
                    <a:pt x="90" y="65"/>
                  </a:lnTo>
                  <a:lnTo>
                    <a:pt x="87" y="64"/>
                  </a:lnTo>
                  <a:lnTo>
                    <a:pt x="85" y="62"/>
                  </a:lnTo>
                  <a:lnTo>
                    <a:pt x="81" y="60"/>
                  </a:lnTo>
                  <a:lnTo>
                    <a:pt x="79" y="59"/>
                  </a:lnTo>
                  <a:lnTo>
                    <a:pt x="76" y="56"/>
                  </a:lnTo>
                  <a:lnTo>
                    <a:pt x="74" y="55"/>
                  </a:lnTo>
                  <a:lnTo>
                    <a:pt x="69" y="50"/>
                  </a:lnTo>
                  <a:lnTo>
                    <a:pt x="64" y="47"/>
                  </a:lnTo>
                  <a:lnTo>
                    <a:pt x="59" y="43"/>
                  </a:lnTo>
                  <a:lnTo>
                    <a:pt x="55" y="40"/>
                  </a:lnTo>
                  <a:lnTo>
                    <a:pt x="51" y="36"/>
                  </a:lnTo>
                  <a:lnTo>
                    <a:pt x="47" y="32"/>
                  </a:lnTo>
                  <a:lnTo>
                    <a:pt x="44" y="29"/>
                  </a:lnTo>
                  <a:lnTo>
                    <a:pt x="41" y="26"/>
                  </a:lnTo>
                  <a:lnTo>
                    <a:pt x="40" y="25"/>
                  </a:lnTo>
                  <a:lnTo>
                    <a:pt x="39" y="24"/>
                  </a:lnTo>
                  <a:lnTo>
                    <a:pt x="37" y="22"/>
                  </a:lnTo>
                  <a:lnTo>
                    <a:pt x="35" y="19"/>
                  </a:lnTo>
                  <a:lnTo>
                    <a:pt x="34" y="17"/>
                  </a:lnTo>
                  <a:lnTo>
                    <a:pt x="32" y="16"/>
                  </a:lnTo>
                  <a:lnTo>
                    <a:pt x="31" y="14"/>
                  </a:lnTo>
                  <a:lnTo>
                    <a:pt x="30" y="13"/>
                  </a:lnTo>
                  <a:lnTo>
                    <a:pt x="30" y="12"/>
                  </a:lnTo>
                  <a:lnTo>
                    <a:pt x="29" y="10"/>
                  </a:lnTo>
                  <a:lnTo>
                    <a:pt x="29" y="8"/>
                  </a:lnTo>
                  <a:lnTo>
                    <a:pt x="27" y="7"/>
                  </a:lnTo>
                  <a:lnTo>
                    <a:pt x="27" y="6"/>
                  </a:lnTo>
                  <a:lnTo>
                    <a:pt x="26" y="5"/>
                  </a:lnTo>
                  <a:lnTo>
                    <a:pt x="26" y="4"/>
                  </a:lnTo>
                  <a:lnTo>
                    <a:pt x="26" y="2"/>
                  </a:lnTo>
                  <a:lnTo>
                    <a:pt x="26" y="1"/>
                  </a:lnTo>
                  <a:lnTo>
                    <a:pt x="25" y="0"/>
                  </a:lnTo>
                  <a:lnTo>
                    <a:pt x="24" y="0"/>
                  </a:lnTo>
                  <a:lnTo>
                    <a:pt x="21" y="1"/>
                  </a:lnTo>
                  <a:lnTo>
                    <a:pt x="20" y="2"/>
                  </a:lnTo>
                  <a:lnTo>
                    <a:pt x="19" y="4"/>
                  </a:lnTo>
                  <a:lnTo>
                    <a:pt x="16" y="4"/>
                  </a:lnTo>
                  <a:lnTo>
                    <a:pt x="15" y="5"/>
                  </a:lnTo>
                  <a:lnTo>
                    <a:pt x="12" y="5"/>
                  </a:lnTo>
                  <a:lnTo>
                    <a:pt x="7" y="7"/>
                  </a:lnTo>
                  <a:lnTo>
                    <a:pt x="6" y="7"/>
                  </a:lnTo>
                  <a:lnTo>
                    <a:pt x="4" y="8"/>
                  </a:lnTo>
                  <a:lnTo>
                    <a:pt x="2" y="10"/>
                  </a:lnTo>
                  <a:lnTo>
                    <a:pt x="1" y="10"/>
                  </a:lnTo>
                  <a:lnTo>
                    <a:pt x="1" y="11"/>
                  </a:lnTo>
                  <a:lnTo>
                    <a:pt x="0" y="11"/>
                  </a:lnTo>
                  <a:lnTo>
                    <a:pt x="0" y="12"/>
                  </a:lnTo>
                  <a:lnTo>
                    <a:pt x="0" y="13"/>
                  </a:lnTo>
                  <a:lnTo>
                    <a:pt x="1" y="17"/>
                  </a:lnTo>
                  <a:lnTo>
                    <a:pt x="2" y="18"/>
                  </a:lnTo>
                  <a:lnTo>
                    <a:pt x="2" y="19"/>
                  </a:lnTo>
                  <a:lnTo>
                    <a:pt x="4" y="22"/>
                  </a:lnTo>
                  <a:lnTo>
                    <a:pt x="4" y="23"/>
                  </a:lnTo>
                  <a:lnTo>
                    <a:pt x="5" y="24"/>
                  </a:lnTo>
                  <a:lnTo>
                    <a:pt x="6" y="26"/>
                  </a:lnTo>
                  <a:lnTo>
                    <a:pt x="7" y="28"/>
                  </a:lnTo>
                  <a:lnTo>
                    <a:pt x="9" y="30"/>
                  </a:lnTo>
                  <a:lnTo>
                    <a:pt x="11" y="34"/>
                  </a:lnTo>
                  <a:lnTo>
                    <a:pt x="14" y="37"/>
                  </a:lnTo>
                  <a:lnTo>
                    <a:pt x="17" y="41"/>
                  </a:lnTo>
                  <a:lnTo>
                    <a:pt x="21" y="46"/>
                  </a:lnTo>
                  <a:lnTo>
                    <a:pt x="25" y="49"/>
                  </a:lnTo>
                  <a:lnTo>
                    <a:pt x="29" y="53"/>
                  </a:lnTo>
                  <a:lnTo>
                    <a:pt x="32" y="58"/>
                  </a:lnTo>
                  <a:lnTo>
                    <a:pt x="37" y="61"/>
                  </a:lnTo>
                  <a:lnTo>
                    <a:pt x="42" y="66"/>
                  </a:lnTo>
                  <a:lnTo>
                    <a:pt x="46" y="70"/>
                  </a:lnTo>
                  <a:lnTo>
                    <a:pt x="52" y="74"/>
                  </a:lnTo>
                  <a:lnTo>
                    <a:pt x="57" y="78"/>
                  </a:lnTo>
                  <a:lnTo>
                    <a:pt x="60" y="82"/>
                  </a:lnTo>
                  <a:lnTo>
                    <a:pt x="64" y="83"/>
                  </a:lnTo>
                  <a:lnTo>
                    <a:pt x="66" y="85"/>
                  </a:lnTo>
                  <a:lnTo>
                    <a:pt x="70" y="88"/>
                  </a:lnTo>
                  <a:lnTo>
                    <a:pt x="74" y="90"/>
                  </a:lnTo>
                  <a:lnTo>
                    <a:pt x="76" y="91"/>
                  </a:lnTo>
                  <a:lnTo>
                    <a:pt x="80" y="94"/>
                  </a:lnTo>
                  <a:lnTo>
                    <a:pt x="84" y="96"/>
                  </a:lnTo>
                  <a:lnTo>
                    <a:pt x="87" y="97"/>
                  </a:lnTo>
                  <a:lnTo>
                    <a:pt x="91" y="100"/>
                  </a:lnTo>
                  <a:lnTo>
                    <a:pt x="95" y="101"/>
                  </a:lnTo>
                  <a:lnTo>
                    <a:pt x="98" y="102"/>
                  </a:lnTo>
                  <a:lnTo>
                    <a:pt x="102" y="104"/>
                  </a:lnTo>
                  <a:lnTo>
                    <a:pt x="106" y="106"/>
                  </a:lnTo>
                  <a:lnTo>
                    <a:pt x="110" y="107"/>
                  </a:lnTo>
                  <a:lnTo>
                    <a:pt x="113" y="108"/>
                  </a:lnTo>
                  <a:lnTo>
                    <a:pt x="117" y="109"/>
                  </a:lnTo>
                  <a:lnTo>
                    <a:pt x="121" y="110"/>
                  </a:lnTo>
                  <a:lnTo>
                    <a:pt x="125" y="112"/>
                  </a:lnTo>
                  <a:lnTo>
                    <a:pt x="130" y="113"/>
                  </a:lnTo>
                  <a:lnTo>
                    <a:pt x="133" y="114"/>
                  </a:lnTo>
                  <a:lnTo>
                    <a:pt x="137" y="114"/>
                  </a:lnTo>
                  <a:lnTo>
                    <a:pt x="141" y="115"/>
                  </a:lnTo>
                  <a:lnTo>
                    <a:pt x="146" y="116"/>
                  </a:lnTo>
                  <a:lnTo>
                    <a:pt x="150" y="116"/>
                  </a:lnTo>
                  <a:lnTo>
                    <a:pt x="153" y="118"/>
                  </a:lnTo>
                  <a:lnTo>
                    <a:pt x="158" y="118"/>
                  </a:lnTo>
                  <a:lnTo>
                    <a:pt x="162" y="118"/>
                  </a:lnTo>
                  <a:lnTo>
                    <a:pt x="166" y="119"/>
                  </a:lnTo>
                  <a:lnTo>
                    <a:pt x="171" y="119"/>
                  </a:lnTo>
                  <a:lnTo>
                    <a:pt x="175" y="119"/>
                  </a:lnTo>
                  <a:lnTo>
                    <a:pt x="180" y="119"/>
                  </a:lnTo>
                  <a:lnTo>
                    <a:pt x="187" y="119"/>
                  </a:lnTo>
                  <a:lnTo>
                    <a:pt x="196" y="119"/>
                  </a:lnTo>
                  <a:lnTo>
                    <a:pt x="203" y="118"/>
                  </a:lnTo>
                  <a:lnTo>
                    <a:pt x="211" y="118"/>
                  </a:lnTo>
                  <a:lnTo>
                    <a:pt x="218" y="116"/>
                  </a:lnTo>
                  <a:lnTo>
                    <a:pt x="223" y="115"/>
                  </a:lnTo>
                  <a:lnTo>
                    <a:pt x="227" y="115"/>
                  </a:lnTo>
                  <a:lnTo>
                    <a:pt x="231" y="115"/>
                  </a:lnTo>
                  <a:lnTo>
                    <a:pt x="234" y="114"/>
                  </a:lnTo>
                  <a:lnTo>
                    <a:pt x="238" y="113"/>
                  </a:lnTo>
                  <a:lnTo>
                    <a:pt x="242" y="113"/>
                  </a:lnTo>
                  <a:lnTo>
                    <a:pt x="248" y="112"/>
                  </a:lnTo>
                  <a:lnTo>
                    <a:pt x="256" y="109"/>
                  </a:lnTo>
                  <a:lnTo>
                    <a:pt x="259" y="108"/>
                  </a:lnTo>
                  <a:lnTo>
                    <a:pt x="262" y="108"/>
                  </a:lnTo>
                  <a:lnTo>
                    <a:pt x="266" y="107"/>
                  </a:lnTo>
                  <a:lnTo>
                    <a:pt x="269" y="106"/>
                  </a:lnTo>
                  <a:lnTo>
                    <a:pt x="273" y="104"/>
                  </a:lnTo>
                  <a:lnTo>
                    <a:pt x="276" y="103"/>
                  </a:lnTo>
                  <a:lnTo>
                    <a:pt x="279" y="102"/>
                  </a:lnTo>
                  <a:lnTo>
                    <a:pt x="282" y="101"/>
                  </a:lnTo>
                  <a:lnTo>
                    <a:pt x="285" y="100"/>
                  </a:lnTo>
                  <a:lnTo>
                    <a:pt x="288" y="98"/>
                  </a:lnTo>
                  <a:lnTo>
                    <a:pt x="292" y="97"/>
                  </a:lnTo>
                  <a:lnTo>
                    <a:pt x="294" y="96"/>
                  </a:lnTo>
                  <a:lnTo>
                    <a:pt x="297" y="94"/>
                  </a:lnTo>
                  <a:lnTo>
                    <a:pt x="300" y="92"/>
                  </a:lnTo>
                  <a:lnTo>
                    <a:pt x="303" y="91"/>
                  </a:lnTo>
                  <a:lnTo>
                    <a:pt x="305" y="89"/>
                  </a:lnTo>
                  <a:lnTo>
                    <a:pt x="309" y="88"/>
                  </a:lnTo>
                  <a:lnTo>
                    <a:pt x="312" y="85"/>
                  </a:lnTo>
                  <a:lnTo>
                    <a:pt x="314" y="84"/>
                  </a:lnTo>
                  <a:lnTo>
                    <a:pt x="317" y="82"/>
                  </a:lnTo>
                  <a:lnTo>
                    <a:pt x="319" y="80"/>
                  </a:lnTo>
                  <a:lnTo>
                    <a:pt x="322" y="78"/>
                  </a:lnTo>
                  <a:lnTo>
                    <a:pt x="324" y="76"/>
                  </a:lnTo>
                  <a:lnTo>
                    <a:pt x="327" y="73"/>
                  </a:lnTo>
                  <a:lnTo>
                    <a:pt x="329" y="71"/>
                  </a:lnTo>
                  <a:lnTo>
                    <a:pt x="332" y="68"/>
                  </a:lnTo>
                  <a:lnTo>
                    <a:pt x="334" y="66"/>
                  </a:lnTo>
                  <a:lnTo>
                    <a:pt x="337" y="64"/>
                  </a:lnTo>
                  <a:lnTo>
                    <a:pt x="339" y="61"/>
                  </a:lnTo>
                  <a:lnTo>
                    <a:pt x="342" y="59"/>
                  </a:lnTo>
                  <a:lnTo>
                    <a:pt x="343" y="56"/>
                  </a:lnTo>
                  <a:lnTo>
                    <a:pt x="345" y="53"/>
                  </a:lnTo>
                  <a:lnTo>
                    <a:pt x="348" y="50"/>
                  </a:lnTo>
                  <a:lnTo>
                    <a:pt x="349" y="48"/>
                  </a:lnTo>
                  <a:lnTo>
                    <a:pt x="352" y="44"/>
                  </a:lnTo>
                  <a:lnTo>
                    <a:pt x="354" y="42"/>
                  </a:lnTo>
                  <a:lnTo>
                    <a:pt x="355" y="38"/>
                  </a:lnTo>
                  <a:lnTo>
                    <a:pt x="358" y="36"/>
                  </a:lnTo>
                  <a:lnTo>
                    <a:pt x="359" y="32"/>
                  </a:lnTo>
                  <a:lnTo>
                    <a:pt x="360" y="29"/>
                  </a:lnTo>
                  <a:lnTo>
                    <a:pt x="363" y="25"/>
                  </a:lnTo>
                  <a:lnTo>
                    <a:pt x="364" y="23"/>
                  </a:lnTo>
                  <a:lnTo>
                    <a:pt x="365" y="19"/>
                  </a:lnTo>
                  <a:lnTo>
                    <a:pt x="367" y="16"/>
                  </a:lnTo>
                  <a:lnTo>
                    <a:pt x="367" y="14"/>
                  </a:lnTo>
                  <a:lnTo>
                    <a:pt x="368" y="13"/>
                  </a:lnTo>
                  <a:lnTo>
                    <a:pt x="368" y="12"/>
                  </a:lnTo>
                  <a:lnTo>
                    <a:pt x="367" y="12"/>
                  </a:lnTo>
                  <a:lnTo>
                    <a:pt x="365" y="12"/>
                  </a:lnTo>
                  <a:lnTo>
                    <a:pt x="364" y="11"/>
                  </a:lnTo>
                  <a:lnTo>
                    <a:pt x="363" y="11"/>
                  </a:lnTo>
                  <a:lnTo>
                    <a:pt x="359" y="8"/>
                  </a:lnTo>
                  <a:lnTo>
                    <a:pt x="358" y="8"/>
                  </a:lnTo>
                  <a:lnTo>
                    <a:pt x="355" y="6"/>
                  </a:lnTo>
                  <a:lnTo>
                    <a:pt x="350" y="4"/>
                  </a:lnTo>
                  <a:lnTo>
                    <a:pt x="345" y="2"/>
                  </a:lnTo>
                  <a:lnTo>
                    <a:pt x="344" y="1"/>
                  </a:lnTo>
                  <a:lnTo>
                    <a:pt x="343" y="1"/>
                  </a:lnTo>
                  <a:lnTo>
                    <a:pt x="342" y="0"/>
                  </a:lnTo>
                  <a:lnTo>
                    <a:pt x="340" y="0"/>
                  </a:lnTo>
                  <a:lnTo>
                    <a:pt x="339"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7" name="Freeform 243"/>
            <p:cNvSpPr>
              <a:spLocks/>
            </p:cNvSpPr>
            <p:nvPr/>
          </p:nvSpPr>
          <p:spPr bwMode="auto">
            <a:xfrm>
              <a:off x="2867" y="2877"/>
              <a:ext cx="65" cy="69"/>
            </a:xfrm>
            <a:custGeom>
              <a:avLst/>
              <a:gdLst/>
              <a:ahLst/>
              <a:cxnLst>
                <a:cxn ang="0">
                  <a:pos x="4" y="64"/>
                </a:cxn>
                <a:cxn ang="0">
                  <a:pos x="10" y="61"/>
                </a:cxn>
                <a:cxn ang="0">
                  <a:pos x="15" y="57"/>
                </a:cxn>
                <a:cxn ang="0">
                  <a:pos x="21" y="52"/>
                </a:cxn>
                <a:cxn ang="0">
                  <a:pos x="26" y="49"/>
                </a:cxn>
                <a:cxn ang="0">
                  <a:pos x="31" y="44"/>
                </a:cxn>
                <a:cxn ang="0">
                  <a:pos x="36" y="40"/>
                </a:cxn>
                <a:cxn ang="0">
                  <a:pos x="39" y="35"/>
                </a:cxn>
                <a:cxn ang="0">
                  <a:pos x="44" y="32"/>
                </a:cxn>
                <a:cxn ang="0">
                  <a:pos x="48" y="27"/>
                </a:cxn>
                <a:cxn ang="0">
                  <a:pos x="50" y="23"/>
                </a:cxn>
                <a:cxn ang="0">
                  <a:pos x="54" y="18"/>
                </a:cxn>
                <a:cxn ang="0">
                  <a:pos x="57" y="15"/>
                </a:cxn>
                <a:cxn ang="0">
                  <a:pos x="59" y="11"/>
                </a:cxn>
                <a:cxn ang="0">
                  <a:pos x="60" y="6"/>
                </a:cxn>
                <a:cxn ang="0">
                  <a:pos x="62" y="2"/>
                </a:cxn>
                <a:cxn ang="0">
                  <a:pos x="62" y="0"/>
                </a:cxn>
                <a:cxn ang="0">
                  <a:pos x="60" y="4"/>
                </a:cxn>
                <a:cxn ang="0">
                  <a:pos x="59" y="8"/>
                </a:cxn>
                <a:cxn ang="0">
                  <a:pos x="57" y="12"/>
                </a:cxn>
                <a:cxn ang="0">
                  <a:pos x="54" y="16"/>
                </a:cxn>
                <a:cxn ang="0">
                  <a:pos x="52" y="21"/>
                </a:cxn>
                <a:cxn ang="0">
                  <a:pos x="49" y="24"/>
                </a:cxn>
                <a:cxn ang="0">
                  <a:pos x="46" y="29"/>
                </a:cxn>
                <a:cxn ang="0">
                  <a:pos x="42" y="33"/>
                </a:cxn>
                <a:cxn ang="0">
                  <a:pos x="37" y="38"/>
                </a:cxn>
                <a:cxn ang="0">
                  <a:pos x="33" y="41"/>
                </a:cxn>
                <a:cxn ang="0">
                  <a:pos x="28" y="46"/>
                </a:cxn>
                <a:cxn ang="0">
                  <a:pos x="23" y="50"/>
                </a:cxn>
                <a:cxn ang="0">
                  <a:pos x="17" y="53"/>
                </a:cxn>
                <a:cxn ang="0">
                  <a:pos x="12" y="58"/>
                </a:cxn>
                <a:cxn ang="0">
                  <a:pos x="6" y="62"/>
                </a:cxn>
                <a:cxn ang="0">
                  <a:pos x="0" y="66"/>
                </a:cxn>
              </a:cxnLst>
              <a:rect l="0" t="0" r="r" b="b"/>
              <a:pathLst>
                <a:path w="64" h="68">
                  <a:moveTo>
                    <a:pt x="0" y="67"/>
                  </a:moveTo>
                  <a:lnTo>
                    <a:pt x="4" y="64"/>
                  </a:lnTo>
                  <a:lnTo>
                    <a:pt x="6" y="63"/>
                  </a:lnTo>
                  <a:lnTo>
                    <a:pt x="10" y="61"/>
                  </a:lnTo>
                  <a:lnTo>
                    <a:pt x="12" y="58"/>
                  </a:lnTo>
                  <a:lnTo>
                    <a:pt x="15" y="57"/>
                  </a:lnTo>
                  <a:lnTo>
                    <a:pt x="18" y="55"/>
                  </a:lnTo>
                  <a:lnTo>
                    <a:pt x="21" y="52"/>
                  </a:lnTo>
                  <a:lnTo>
                    <a:pt x="23" y="50"/>
                  </a:lnTo>
                  <a:lnTo>
                    <a:pt x="26" y="49"/>
                  </a:lnTo>
                  <a:lnTo>
                    <a:pt x="28" y="46"/>
                  </a:lnTo>
                  <a:lnTo>
                    <a:pt x="31" y="44"/>
                  </a:lnTo>
                  <a:lnTo>
                    <a:pt x="33" y="41"/>
                  </a:lnTo>
                  <a:lnTo>
                    <a:pt x="36" y="40"/>
                  </a:lnTo>
                  <a:lnTo>
                    <a:pt x="38" y="38"/>
                  </a:lnTo>
                  <a:lnTo>
                    <a:pt x="39" y="35"/>
                  </a:lnTo>
                  <a:lnTo>
                    <a:pt x="42" y="33"/>
                  </a:lnTo>
                  <a:lnTo>
                    <a:pt x="44" y="32"/>
                  </a:lnTo>
                  <a:lnTo>
                    <a:pt x="46" y="29"/>
                  </a:lnTo>
                  <a:lnTo>
                    <a:pt x="48" y="27"/>
                  </a:lnTo>
                  <a:lnTo>
                    <a:pt x="49" y="24"/>
                  </a:lnTo>
                  <a:lnTo>
                    <a:pt x="50" y="23"/>
                  </a:lnTo>
                  <a:lnTo>
                    <a:pt x="53" y="21"/>
                  </a:lnTo>
                  <a:lnTo>
                    <a:pt x="54" y="18"/>
                  </a:lnTo>
                  <a:lnTo>
                    <a:pt x="55" y="17"/>
                  </a:lnTo>
                  <a:lnTo>
                    <a:pt x="57" y="15"/>
                  </a:lnTo>
                  <a:lnTo>
                    <a:pt x="58" y="12"/>
                  </a:lnTo>
                  <a:lnTo>
                    <a:pt x="59" y="11"/>
                  </a:lnTo>
                  <a:lnTo>
                    <a:pt x="59" y="8"/>
                  </a:lnTo>
                  <a:lnTo>
                    <a:pt x="60" y="6"/>
                  </a:lnTo>
                  <a:lnTo>
                    <a:pt x="62" y="4"/>
                  </a:lnTo>
                  <a:lnTo>
                    <a:pt x="62" y="2"/>
                  </a:lnTo>
                  <a:lnTo>
                    <a:pt x="63" y="0"/>
                  </a:lnTo>
                  <a:lnTo>
                    <a:pt x="62" y="0"/>
                  </a:lnTo>
                  <a:lnTo>
                    <a:pt x="62" y="2"/>
                  </a:lnTo>
                  <a:lnTo>
                    <a:pt x="60" y="4"/>
                  </a:lnTo>
                  <a:lnTo>
                    <a:pt x="60" y="6"/>
                  </a:lnTo>
                  <a:lnTo>
                    <a:pt x="59" y="8"/>
                  </a:lnTo>
                  <a:lnTo>
                    <a:pt x="58" y="10"/>
                  </a:lnTo>
                  <a:lnTo>
                    <a:pt x="57" y="12"/>
                  </a:lnTo>
                  <a:lnTo>
                    <a:pt x="55" y="15"/>
                  </a:lnTo>
                  <a:lnTo>
                    <a:pt x="54" y="16"/>
                  </a:lnTo>
                  <a:lnTo>
                    <a:pt x="53" y="18"/>
                  </a:lnTo>
                  <a:lnTo>
                    <a:pt x="52" y="21"/>
                  </a:lnTo>
                  <a:lnTo>
                    <a:pt x="50" y="22"/>
                  </a:lnTo>
                  <a:lnTo>
                    <a:pt x="49" y="24"/>
                  </a:lnTo>
                  <a:lnTo>
                    <a:pt x="47" y="27"/>
                  </a:lnTo>
                  <a:lnTo>
                    <a:pt x="46" y="29"/>
                  </a:lnTo>
                  <a:lnTo>
                    <a:pt x="43" y="30"/>
                  </a:lnTo>
                  <a:lnTo>
                    <a:pt x="42" y="33"/>
                  </a:lnTo>
                  <a:lnTo>
                    <a:pt x="39" y="35"/>
                  </a:lnTo>
                  <a:lnTo>
                    <a:pt x="37" y="38"/>
                  </a:lnTo>
                  <a:lnTo>
                    <a:pt x="34" y="40"/>
                  </a:lnTo>
                  <a:lnTo>
                    <a:pt x="33" y="41"/>
                  </a:lnTo>
                  <a:lnTo>
                    <a:pt x="31" y="44"/>
                  </a:lnTo>
                  <a:lnTo>
                    <a:pt x="28" y="46"/>
                  </a:lnTo>
                  <a:lnTo>
                    <a:pt x="26" y="47"/>
                  </a:lnTo>
                  <a:lnTo>
                    <a:pt x="23" y="50"/>
                  </a:lnTo>
                  <a:lnTo>
                    <a:pt x="21" y="52"/>
                  </a:lnTo>
                  <a:lnTo>
                    <a:pt x="17" y="53"/>
                  </a:lnTo>
                  <a:lnTo>
                    <a:pt x="15" y="56"/>
                  </a:lnTo>
                  <a:lnTo>
                    <a:pt x="12" y="58"/>
                  </a:lnTo>
                  <a:lnTo>
                    <a:pt x="9" y="61"/>
                  </a:lnTo>
                  <a:lnTo>
                    <a:pt x="6" y="62"/>
                  </a:lnTo>
                  <a:lnTo>
                    <a:pt x="4" y="64"/>
                  </a:lnTo>
                  <a:lnTo>
                    <a:pt x="0" y="66"/>
                  </a:lnTo>
                  <a:lnTo>
                    <a:pt x="0" y="67"/>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8" name="Freeform 244"/>
            <p:cNvSpPr>
              <a:spLocks/>
            </p:cNvSpPr>
            <p:nvPr/>
          </p:nvSpPr>
          <p:spPr bwMode="auto">
            <a:xfrm>
              <a:off x="2771" y="2943"/>
              <a:ext cx="97" cy="19"/>
            </a:xfrm>
            <a:custGeom>
              <a:avLst/>
              <a:gdLst/>
              <a:ahLst/>
              <a:cxnLst>
                <a:cxn ang="0">
                  <a:pos x="5" y="18"/>
                </a:cxn>
                <a:cxn ang="0">
                  <a:pos x="12" y="18"/>
                </a:cxn>
                <a:cxn ang="0">
                  <a:pos x="20" y="16"/>
                </a:cxn>
                <a:cxn ang="0">
                  <a:pos x="27" y="16"/>
                </a:cxn>
                <a:cxn ang="0">
                  <a:pos x="35" y="16"/>
                </a:cxn>
                <a:cxn ang="0">
                  <a:pos x="42" y="15"/>
                </a:cxn>
                <a:cxn ang="0">
                  <a:pos x="48" y="14"/>
                </a:cxn>
                <a:cxn ang="0">
                  <a:pos x="56" y="14"/>
                </a:cxn>
                <a:cxn ang="0">
                  <a:pos x="61" y="13"/>
                </a:cxn>
                <a:cxn ang="0">
                  <a:pos x="67" y="11"/>
                </a:cxn>
                <a:cxn ang="0">
                  <a:pos x="73" y="10"/>
                </a:cxn>
                <a:cxn ang="0">
                  <a:pos x="78" y="9"/>
                </a:cxn>
                <a:cxn ang="0">
                  <a:pos x="83" y="6"/>
                </a:cxn>
                <a:cxn ang="0">
                  <a:pos x="87" y="5"/>
                </a:cxn>
                <a:cxn ang="0">
                  <a:pos x="91" y="4"/>
                </a:cxn>
                <a:cxn ang="0">
                  <a:pos x="96" y="1"/>
                </a:cxn>
                <a:cxn ang="0">
                  <a:pos x="94" y="1"/>
                </a:cxn>
                <a:cxn ang="0">
                  <a:pos x="91" y="3"/>
                </a:cxn>
                <a:cxn ang="0">
                  <a:pos x="87" y="5"/>
                </a:cxn>
                <a:cxn ang="0">
                  <a:pos x="82" y="6"/>
                </a:cxn>
                <a:cxn ang="0">
                  <a:pos x="78" y="8"/>
                </a:cxn>
                <a:cxn ang="0">
                  <a:pos x="72" y="9"/>
                </a:cxn>
                <a:cxn ang="0">
                  <a:pos x="67" y="10"/>
                </a:cxn>
                <a:cxn ang="0">
                  <a:pos x="61" y="11"/>
                </a:cxn>
                <a:cxn ang="0">
                  <a:pos x="55" y="13"/>
                </a:cxn>
                <a:cxn ang="0">
                  <a:pos x="48" y="14"/>
                </a:cxn>
                <a:cxn ang="0">
                  <a:pos x="42" y="15"/>
                </a:cxn>
                <a:cxn ang="0">
                  <a:pos x="35" y="15"/>
                </a:cxn>
                <a:cxn ang="0">
                  <a:pos x="27" y="16"/>
                </a:cxn>
                <a:cxn ang="0">
                  <a:pos x="20" y="16"/>
                </a:cxn>
                <a:cxn ang="0">
                  <a:pos x="12" y="16"/>
                </a:cxn>
                <a:cxn ang="0">
                  <a:pos x="5" y="16"/>
                </a:cxn>
                <a:cxn ang="0">
                  <a:pos x="0" y="18"/>
                </a:cxn>
              </a:cxnLst>
              <a:rect l="0" t="0" r="r" b="b"/>
              <a:pathLst>
                <a:path w="98" h="19">
                  <a:moveTo>
                    <a:pt x="0" y="18"/>
                  </a:moveTo>
                  <a:lnTo>
                    <a:pt x="5" y="18"/>
                  </a:lnTo>
                  <a:lnTo>
                    <a:pt x="9" y="18"/>
                  </a:lnTo>
                  <a:lnTo>
                    <a:pt x="12" y="18"/>
                  </a:lnTo>
                  <a:lnTo>
                    <a:pt x="16" y="18"/>
                  </a:lnTo>
                  <a:lnTo>
                    <a:pt x="20" y="16"/>
                  </a:lnTo>
                  <a:lnTo>
                    <a:pt x="24" y="16"/>
                  </a:lnTo>
                  <a:lnTo>
                    <a:pt x="27" y="16"/>
                  </a:lnTo>
                  <a:lnTo>
                    <a:pt x="32" y="16"/>
                  </a:lnTo>
                  <a:lnTo>
                    <a:pt x="35" y="16"/>
                  </a:lnTo>
                  <a:lnTo>
                    <a:pt x="38" y="15"/>
                  </a:lnTo>
                  <a:lnTo>
                    <a:pt x="42" y="15"/>
                  </a:lnTo>
                  <a:lnTo>
                    <a:pt x="46" y="15"/>
                  </a:lnTo>
                  <a:lnTo>
                    <a:pt x="48" y="14"/>
                  </a:lnTo>
                  <a:lnTo>
                    <a:pt x="52" y="14"/>
                  </a:lnTo>
                  <a:lnTo>
                    <a:pt x="56" y="14"/>
                  </a:lnTo>
                  <a:lnTo>
                    <a:pt x="58" y="13"/>
                  </a:lnTo>
                  <a:lnTo>
                    <a:pt x="61" y="13"/>
                  </a:lnTo>
                  <a:lnTo>
                    <a:pt x="65" y="11"/>
                  </a:lnTo>
                  <a:lnTo>
                    <a:pt x="67" y="11"/>
                  </a:lnTo>
                  <a:lnTo>
                    <a:pt x="69" y="10"/>
                  </a:lnTo>
                  <a:lnTo>
                    <a:pt x="73" y="10"/>
                  </a:lnTo>
                  <a:lnTo>
                    <a:pt x="76" y="9"/>
                  </a:lnTo>
                  <a:lnTo>
                    <a:pt x="78" y="9"/>
                  </a:lnTo>
                  <a:lnTo>
                    <a:pt x="81" y="8"/>
                  </a:lnTo>
                  <a:lnTo>
                    <a:pt x="83" y="6"/>
                  </a:lnTo>
                  <a:lnTo>
                    <a:pt x="84" y="6"/>
                  </a:lnTo>
                  <a:lnTo>
                    <a:pt x="87" y="5"/>
                  </a:lnTo>
                  <a:lnTo>
                    <a:pt x="89" y="4"/>
                  </a:lnTo>
                  <a:lnTo>
                    <a:pt x="91" y="4"/>
                  </a:lnTo>
                  <a:lnTo>
                    <a:pt x="93" y="3"/>
                  </a:lnTo>
                  <a:lnTo>
                    <a:pt x="96" y="1"/>
                  </a:lnTo>
                  <a:lnTo>
                    <a:pt x="97" y="0"/>
                  </a:lnTo>
                  <a:lnTo>
                    <a:pt x="94" y="1"/>
                  </a:lnTo>
                  <a:lnTo>
                    <a:pt x="93" y="3"/>
                  </a:lnTo>
                  <a:lnTo>
                    <a:pt x="91" y="3"/>
                  </a:lnTo>
                  <a:lnTo>
                    <a:pt x="89" y="4"/>
                  </a:lnTo>
                  <a:lnTo>
                    <a:pt x="87" y="5"/>
                  </a:lnTo>
                  <a:lnTo>
                    <a:pt x="84" y="5"/>
                  </a:lnTo>
                  <a:lnTo>
                    <a:pt x="82" y="6"/>
                  </a:lnTo>
                  <a:lnTo>
                    <a:pt x="79" y="8"/>
                  </a:lnTo>
                  <a:lnTo>
                    <a:pt x="78" y="8"/>
                  </a:lnTo>
                  <a:lnTo>
                    <a:pt x="76" y="9"/>
                  </a:lnTo>
                  <a:lnTo>
                    <a:pt x="72" y="9"/>
                  </a:lnTo>
                  <a:lnTo>
                    <a:pt x="69" y="10"/>
                  </a:lnTo>
                  <a:lnTo>
                    <a:pt x="67" y="10"/>
                  </a:lnTo>
                  <a:lnTo>
                    <a:pt x="65" y="11"/>
                  </a:lnTo>
                  <a:lnTo>
                    <a:pt x="61" y="11"/>
                  </a:lnTo>
                  <a:lnTo>
                    <a:pt x="58" y="13"/>
                  </a:lnTo>
                  <a:lnTo>
                    <a:pt x="55" y="13"/>
                  </a:lnTo>
                  <a:lnTo>
                    <a:pt x="52" y="14"/>
                  </a:lnTo>
                  <a:lnTo>
                    <a:pt x="48" y="14"/>
                  </a:lnTo>
                  <a:lnTo>
                    <a:pt x="46" y="14"/>
                  </a:lnTo>
                  <a:lnTo>
                    <a:pt x="42" y="15"/>
                  </a:lnTo>
                  <a:lnTo>
                    <a:pt x="38" y="15"/>
                  </a:lnTo>
                  <a:lnTo>
                    <a:pt x="35" y="15"/>
                  </a:lnTo>
                  <a:lnTo>
                    <a:pt x="31" y="15"/>
                  </a:lnTo>
                  <a:lnTo>
                    <a:pt x="27" y="16"/>
                  </a:lnTo>
                  <a:lnTo>
                    <a:pt x="24" y="16"/>
                  </a:lnTo>
                  <a:lnTo>
                    <a:pt x="20" y="16"/>
                  </a:lnTo>
                  <a:lnTo>
                    <a:pt x="16" y="16"/>
                  </a:lnTo>
                  <a:lnTo>
                    <a:pt x="12" y="16"/>
                  </a:lnTo>
                  <a:lnTo>
                    <a:pt x="9" y="16"/>
                  </a:lnTo>
                  <a:lnTo>
                    <a:pt x="5" y="16"/>
                  </a:lnTo>
                  <a:lnTo>
                    <a:pt x="0" y="16"/>
                  </a:lnTo>
                  <a:lnTo>
                    <a:pt x="0" y="18"/>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09" name="Freeform 245"/>
            <p:cNvSpPr>
              <a:spLocks/>
            </p:cNvSpPr>
            <p:nvPr/>
          </p:nvSpPr>
          <p:spPr bwMode="auto">
            <a:xfrm>
              <a:off x="2666" y="2928"/>
              <a:ext cx="107" cy="34"/>
            </a:xfrm>
            <a:custGeom>
              <a:avLst/>
              <a:gdLst/>
              <a:ahLst/>
              <a:cxnLst>
                <a:cxn ang="0">
                  <a:pos x="2" y="2"/>
                </a:cxn>
                <a:cxn ang="0">
                  <a:pos x="9" y="6"/>
                </a:cxn>
                <a:cxn ang="0">
                  <a:pos x="14" y="10"/>
                </a:cxn>
                <a:cxn ang="0">
                  <a:pos x="20" y="13"/>
                </a:cxn>
                <a:cxn ang="0">
                  <a:pos x="26" y="16"/>
                </a:cxn>
                <a:cxn ang="0">
                  <a:pos x="32" y="19"/>
                </a:cxn>
                <a:cxn ang="0">
                  <a:pos x="39" y="22"/>
                </a:cxn>
                <a:cxn ang="0">
                  <a:pos x="46" y="24"/>
                </a:cxn>
                <a:cxn ang="0">
                  <a:pos x="52" y="27"/>
                </a:cxn>
                <a:cxn ang="0">
                  <a:pos x="60" y="28"/>
                </a:cxn>
                <a:cxn ang="0">
                  <a:pos x="66" y="29"/>
                </a:cxn>
                <a:cxn ang="0">
                  <a:pos x="73" y="31"/>
                </a:cxn>
                <a:cxn ang="0">
                  <a:pos x="81" y="31"/>
                </a:cxn>
                <a:cxn ang="0">
                  <a:pos x="87" y="33"/>
                </a:cxn>
                <a:cxn ang="0">
                  <a:pos x="95" y="34"/>
                </a:cxn>
                <a:cxn ang="0">
                  <a:pos x="102" y="34"/>
                </a:cxn>
                <a:cxn ang="0">
                  <a:pos x="106" y="33"/>
                </a:cxn>
                <a:cxn ang="0">
                  <a:pos x="98" y="33"/>
                </a:cxn>
                <a:cxn ang="0">
                  <a:pos x="91" y="33"/>
                </a:cxn>
                <a:cxn ang="0">
                  <a:pos x="85" y="31"/>
                </a:cxn>
                <a:cxn ang="0">
                  <a:pos x="77" y="31"/>
                </a:cxn>
                <a:cxn ang="0">
                  <a:pos x="70" y="29"/>
                </a:cxn>
                <a:cxn ang="0">
                  <a:pos x="63" y="28"/>
                </a:cxn>
                <a:cxn ang="0">
                  <a:pos x="56" y="27"/>
                </a:cxn>
                <a:cxn ang="0">
                  <a:pos x="49" y="24"/>
                </a:cxn>
                <a:cxn ang="0">
                  <a:pos x="42" y="22"/>
                </a:cxn>
                <a:cxn ang="0">
                  <a:pos x="36" y="19"/>
                </a:cxn>
                <a:cxn ang="0">
                  <a:pos x="30" y="17"/>
                </a:cxn>
                <a:cxn ang="0">
                  <a:pos x="24" y="14"/>
                </a:cxn>
                <a:cxn ang="0">
                  <a:pos x="17" y="11"/>
                </a:cxn>
                <a:cxn ang="0">
                  <a:pos x="11" y="7"/>
                </a:cxn>
                <a:cxn ang="0">
                  <a:pos x="6" y="4"/>
                </a:cxn>
                <a:cxn ang="0">
                  <a:pos x="0" y="0"/>
                </a:cxn>
              </a:cxnLst>
              <a:rect l="0" t="0" r="r" b="b"/>
              <a:pathLst>
                <a:path w="107" h="35">
                  <a:moveTo>
                    <a:pt x="0" y="0"/>
                  </a:moveTo>
                  <a:lnTo>
                    <a:pt x="2" y="2"/>
                  </a:lnTo>
                  <a:lnTo>
                    <a:pt x="5" y="5"/>
                  </a:lnTo>
                  <a:lnTo>
                    <a:pt x="9" y="6"/>
                  </a:lnTo>
                  <a:lnTo>
                    <a:pt x="11" y="8"/>
                  </a:lnTo>
                  <a:lnTo>
                    <a:pt x="14" y="10"/>
                  </a:lnTo>
                  <a:lnTo>
                    <a:pt x="17" y="11"/>
                  </a:lnTo>
                  <a:lnTo>
                    <a:pt x="20" y="13"/>
                  </a:lnTo>
                  <a:lnTo>
                    <a:pt x="22" y="14"/>
                  </a:lnTo>
                  <a:lnTo>
                    <a:pt x="26" y="16"/>
                  </a:lnTo>
                  <a:lnTo>
                    <a:pt x="30" y="18"/>
                  </a:lnTo>
                  <a:lnTo>
                    <a:pt x="32" y="19"/>
                  </a:lnTo>
                  <a:lnTo>
                    <a:pt x="36" y="21"/>
                  </a:lnTo>
                  <a:lnTo>
                    <a:pt x="39" y="22"/>
                  </a:lnTo>
                  <a:lnTo>
                    <a:pt x="42" y="23"/>
                  </a:lnTo>
                  <a:lnTo>
                    <a:pt x="46" y="24"/>
                  </a:lnTo>
                  <a:lnTo>
                    <a:pt x="49" y="25"/>
                  </a:lnTo>
                  <a:lnTo>
                    <a:pt x="52" y="27"/>
                  </a:lnTo>
                  <a:lnTo>
                    <a:pt x="56" y="27"/>
                  </a:lnTo>
                  <a:lnTo>
                    <a:pt x="60" y="28"/>
                  </a:lnTo>
                  <a:lnTo>
                    <a:pt x="63" y="29"/>
                  </a:lnTo>
                  <a:lnTo>
                    <a:pt x="66" y="29"/>
                  </a:lnTo>
                  <a:lnTo>
                    <a:pt x="70" y="30"/>
                  </a:lnTo>
                  <a:lnTo>
                    <a:pt x="73" y="31"/>
                  </a:lnTo>
                  <a:lnTo>
                    <a:pt x="77" y="31"/>
                  </a:lnTo>
                  <a:lnTo>
                    <a:pt x="81" y="31"/>
                  </a:lnTo>
                  <a:lnTo>
                    <a:pt x="85" y="33"/>
                  </a:lnTo>
                  <a:lnTo>
                    <a:pt x="87" y="33"/>
                  </a:lnTo>
                  <a:lnTo>
                    <a:pt x="91" y="33"/>
                  </a:lnTo>
                  <a:lnTo>
                    <a:pt x="95" y="34"/>
                  </a:lnTo>
                  <a:lnTo>
                    <a:pt x="98" y="34"/>
                  </a:lnTo>
                  <a:lnTo>
                    <a:pt x="102" y="34"/>
                  </a:lnTo>
                  <a:lnTo>
                    <a:pt x="106" y="34"/>
                  </a:lnTo>
                  <a:lnTo>
                    <a:pt x="106" y="33"/>
                  </a:lnTo>
                  <a:lnTo>
                    <a:pt x="102" y="33"/>
                  </a:lnTo>
                  <a:lnTo>
                    <a:pt x="98" y="33"/>
                  </a:lnTo>
                  <a:lnTo>
                    <a:pt x="95" y="33"/>
                  </a:lnTo>
                  <a:lnTo>
                    <a:pt x="91" y="33"/>
                  </a:lnTo>
                  <a:lnTo>
                    <a:pt x="87" y="33"/>
                  </a:lnTo>
                  <a:lnTo>
                    <a:pt x="85" y="31"/>
                  </a:lnTo>
                  <a:lnTo>
                    <a:pt x="81" y="31"/>
                  </a:lnTo>
                  <a:lnTo>
                    <a:pt x="77" y="31"/>
                  </a:lnTo>
                  <a:lnTo>
                    <a:pt x="73" y="30"/>
                  </a:lnTo>
                  <a:lnTo>
                    <a:pt x="70" y="29"/>
                  </a:lnTo>
                  <a:lnTo>
                    <a:pt x="66" y="29"/>
                  </a:lnTo>
                  <a:lnTo>
                    <a:pt x="63" y="28"/>
                  </a:lnTo>
                  <a:lnTo>
                    <a:pt x="60" y="28"/>
                  </a:lnTo>
                  <a:lnTo>
                    <a:pt x="56" y="27"/>
                  </a:lnTo>
                  <a:lnTo>
                    <a:pt x="52" y="25"/>
                  </a:lnTo>
                  <a:lnTo>
                    <a:pt x="49" y="24"/>
                  </a:lnTo>
                  <a:lnTo>
                    <a:pt x="46" y="23"/>
                  </a:lnTo>
                  <a:lnTo>
                    <a:pt x="42" y="22"/>
                  </a:lnTo>
                  <a:lnTo>
                    <a:pt x="40" y="21"/>
                  </a:lnTo>
                  <a:lnTo>
                    <a:pt x="36" y="19"/>
                  </a:lnTo>
                  <a:lnTo>
                    <a:pt x="32" y="18"/>
                  </a:lnTo>
                  <a:lnTo>
                    <a:pt x="30" y="17"/>
                  </a:lnTo>
                  <a:lnTo>
                    <a:pt x="26" y="16"/>
                  </a:lnTo>
                  <a:lnTo>
                    <a:pt x="24" y="14"/>
                  </a:lnTo>
                  <a:lnTo>
                    <a:pt x="20" y="12"/>
                  </a:lnTo>
                  <a:lnTo>
                    <a:pt x="17" y="11"/>
                  </a:lnTo>
                  <a:lnTo>
                    <a:pt x="15" y="10"/>
                  </a:lnTo>
                  <a:lnTo>
                    <a:pt x="11" y="7"/>
                  </a:lnTo>
                  <a:lnTo>
                    <a:pt x="9" y="6"/>
                  </a:lnTo>
                  <a:lnTo>
                    <a:pt x="6" y="4"/>
                  </a:lnTo>
                  <a:lnTo>
                    <a:pt x="4"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0" name="Freeform 246"/>
            <p:cNvSpPr>
              <a:spLocks/>
            </p:cNvSpPr>
            <p:nvPr/>
          </p:nvSpPr>
          <p:spPr bwMode="auto">
            <a:xfrm>
              <a:off x="2617" y="2876"/>
              <a:ext cx="48" cy="53"/>
            </a:xfrm>
            <a:custGeom>
              <a:avLst/>
              <a:gdLst/>
              <a:ahLst/>
              <a:cxnLst>
                <a:cxn ang="0">
                  <a:pos x="0" y="1"/>
                </a:cxn>
                <a:cxn ang="0">
                  <a:pos x="1" y="4"/>
                </a:cxn>
                <a:cxn ang="0">
                  <a:pos x="3" y="6"/>
                </a:cxn>
                <a:cxn ang="0">
                  <a:pos x="4" y="10"/>
                </a:cxn>
                <a:cxn ang="0">
                  <a:pos x="5" y="12"/>
                </a:cxn>
                <a:cxn ang="0">
                  <a:pos x="8" y="16"/>
                </a:cxn>
                <a:cxn ang="0">
                  <a:pos x="10" y="18"/>
                </a:cxn>
                <a:cxn ang="0">
                  <a:pos x="13" y="22"/>
                </a:cxn>
                <a:cxn ang="0">
                  <a:pos x="15" y="25"/>
                </a:cxn>
                <a:cxn ang="0">
                  <a:pos x="19" y="29"/>
                </a:cxn>
                <a:cxn ang="0">
                  <a:pos x="23" y="32"/>
                </a:cxn>
                <a:cxn ang="0">
                  <a:pos x="26" y="36"/>
                </a:cxn>
                <a:cxn ang="0">
                  <a:pos x="30" y="40"/>
                </a:cxn>
                <a:cxn ang="0">
                  <a:pos x="35" y="43"/>
                </a:cxn>
                <a:cxn ang="0">
                  <a:pos x="40" y="47"/>
                </a:cxn>
                <a:cxn ang="0">
                  <a:pos x="44" y="50"/>
                </a:cxn>
                <a:cxn ang="0">
                  <a:pos x="48" y="52"/>
                </a:cxn>
                <a:cxn ang="0">
                  <a:pos x="43" y="48"/>
                </a:cxn>
                <a:cxn ang="0">
                  <a:pos x="38" y="44"/>
                </a:cxn>
                <a:cxn ang="0">
                  <a:pos x="33" y="41"/>
                </a:cxn>
                <a:cxn ang="0">
                  <a:pos x="29" y="37"/>
                </a:cxn>
                <a:cxn ang="0">
                  <a:pos x="25" y="34"/>
                </a:cxn>
                <a:cxn ang="0">
                  <a:pos x="21" y="30"/>
                </a:cxn>
                <a:cxn ang="0">
                  <a:pos x="18" y="26"/>
                </a:cxn>
                <a:cxn ang="0">
                  <a:pos x="15" y="23"/>
                </a:cxn>
                <a:cxn ang="0">
                  <a:pos x="11" y="19"/>
                </a:cxn>
                <a:cxn ang="0">
                  <a:pos x="9" y="17"/>
                </a:cxn>
                <a:cxn ang="0">
                  <a:pos x="6" y="13"/>
                </a:cxn>
                <a:cxn ang="0">
                  <a:pos x="5" y="11"/>
                </a:cxn>
                <a:cxn ang="0">
                  <a:pos x="4" y="7"/>
                </a:cxn>
                <a:cxn ang="0">
                  <a:pos x="3" y="5"/>
                </a:cxn>
                <a:cxn ang="0">
                  <a:pos x="1" y="2"/>
                </a:cxn>
                <a:cxn ang="0">
                  <a:pos x="1" y="0"/>
                </a:cxn>
              </a:cxnLst>
              <a:rect l="0" t="0" r="r" b="b"/>
              <a:pathLst>
                <a:path w="49" h="54">
                  <a:moveTo>
                    <a:pt x="0" y="0"/>
                  </a:moveTo>
                  <a:lnTo>
                    <a:pt x="0" y="1"/>
                  </a:lnTo>
                  <a:lnTo>
                    <a:pt x="0" y="2"/>
                  </a:lnTo>
                  <a:lnTo>
                    <a:pt x="1" y="4"/>
                  </a:lnTo>
                  <a:lnTo>
                    <a:pt x="1" y="5"/>
                  </a:lnTo>
                  <a:lnTo>
                    <a:pt x="3" y="6"/>
                  </a:lnTo>
                  <a:lnTo>
                    <a:pt x="3" y="8"/>
                  </a:lnTo>
                  <a:lnTo>
                    <a:pt x="4" y="10"/>
                  </a:lnTo>
                  <a:lnTo>
                    <a:pt x="5" y="11"/>
                  </a:lnTo>
                  <a:lnTo>
                    <a:pt x="5" y="12"/>
                  </a:lnTo>
                  <a:lnTo>
                    <a:pt x="6" y="13"/>
                  </a:lnTo>
                  <a:lnTo>
                    <a:pt x="8" y="16"/>
                  </a:lnTo>
                  <a:lnTo>
                    <a:pt x="9" y="17"/>
                  </a:lnTo>
                  <a:lnTo>
                    <a:pt x="10" y="18"/>
                  </a:lnTo>
                  <a:lnTo>
                    <a:pt x="11" y="20"/>
                  </a:lnTo>
                  <a:lnTo>
                    <a:pt x="13" y="22"/>
                  </a:lnTo>
                  <a:lnTo>
                    <a:pt x="14" y="23"/>
                  </a:lnTo>
                  <a:lnTo>
                    <a:pt x="15" y="25"/>
                  </a:lnTo>
                  <a:lnTo>
                    <a:pt x="18" y="26"/>
                  </a:lnTo>
                  <a:lnTo>
                    <a:pt x="19" y="29"/>
                  </a:lnTo>
                  <a:lnTo>
                    <a:pt x="21" y="30"/>
                  </a:lnTo>
                  <a:lnTo>
                    <a:pt x="23" y="32"/>
                  </a:lnTo>
                  <a:lnTo>
                    <a:pt x="24" y="34"/>
                  </a:lnTo>
                  <a:lnTo>
                    <a:pt x="26" y="36"/>
                  </a:lnTo>
                  <a:lnTo>
                    <a:pt x="29" y="37"/>
                  </a:lnTo>
                  <a:lnTo>
                    <a:pt x="30" y="40"/>
                  </a:lnTo>
                  <a:lnTo>
                    <a:pt x="33" y="41"/>
                  </a:lnTo>
                  <a:lnTo>
                    <a:pt x="35" y="43"/>
                  </a:lnTo>
                  <a:lnTo>
                    <a:pt x="38" y="44"/>
                  </a:lnTo>
                  <a:lnTo>
                    <a:pt x="40" y="47"/>
                  </a:lnTo>
                  <a:lnTo>
                    <a:pt x="41" y="49"/>
                  </a:lnTo>
                  <a:lnTo>
                    <a:pt x="44" y="50"/>
                  </a:lnTo>
                  <a:lnTo>
                    <a:pt x="48" y="53"/>
                  </a:lnTo>
                  <a:lnTo>
                    <a:pt x="48" y="52"/>
                  </a:lnTo>
                  <a:lnTo>
                    <a:pt x="45" y="50"/>
                  </a:lnTo>
                  <a:lnTo>
                    <a:pt x="43" y="48"/>
                  </a:lnTo>
                  <a:lnTo>
                    <a:pt x="40" y="47"/>
                  </a:lnTo>
                  <a:lnTo>
                    <a:pt x="38" y="44"/>
                  </a:lnTo>
                  <a:lnTo>
                    <a:pt x="35" y="42"/>
                  </a:lnTo>
                  <a:lnTo>
                    <a:pt x="33" y="41"/>
                  </a:lnTo>
                  <a:lnTo>
                    <a:pt x="31" y="38"/>
                  </a:lnTo>
                  <a:lnTo>
                    <a:pt x="29" y="37"/>
                  </a:lnTo>
                  <a:lnTo>
                    <a:pt x="28" y="35"/>
                  </a:lnTo>
                  <a:lnTo>
                    <a:pt x="25" y="34"/>
                  </a:lnTo>
                  <a:lnTo>
                    <a:pt x="23" y="31"/>
                  </a:lnTo>
                  <a:lnTo>
                    <a:pt x="21" y="30"/>
                  </a:lnTo>
                  <a:lnTo>
                    <a:pt x="20" y="28"/>
                  </a:lnTo>
                  <a:lnTo>
                    <a:pt x="18" y="26"/>
                  </a:lnTo>
                  <a:lnTo>
                    <a:pt x="16" y="24"/>
                  </a:lnTo>
                  <a:lnTo>
                    <a:pt x="15" y="23"/>
                  </a:lnTo>
                  <a:lnTo>
                    <a:pt x="13" y="22"/>
                  </a:lnTo>
                  <a:lnTo>
                    <a:pt x="11" y="19"/>
                  </a:lnTo>
                  <a:lnTo>
                    <a:pt x="10" y="18"/>
                  </a:lnTo>
                  <a:lnTo>
                    <a:pt x="9" y="17"/>
                  </a:lnTo>
                  <a:lnTo>
                    <a:pt x="8" y="14"/>
                  </a:lnTo>
                  <a:lnTo>
                    <a:pt x="6" y="13"/>
                  </a:lnTo>
                  <a:lnTo>
                    <a:pt x="6" y="12"/>
                  </a:lnTo>
                  <a:lnTo>
                    <a:pt x="5" y="11"/>
                  </a:lnTo>
                  <a:lnTo>
                    <a:pt x="4" y="10"/>
                  </a:lnTo>
                  <a:lnTo>
                    <a:pt x="4" y="7"/>
                  </a:lnTo>
                  <a:lnTo>
                    <a:pt x="3" y="6"/>
                  </a:lnTo>
                  <a:lnTo>
                    <a:pt x="3" y="5"/>
                  </a:lnTo>
                  <a:lnTo>
                    <a:pt x="1" y="4"/>
                  </a:lnTo>
                  <a:lnTo>
                    <a:pt x="1" y="2"/>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1" name="Freeform 247"/>
            <p:cNvSpPr>
              <a:spLocks/>
            </p:cNvSpPr>
            <p:nvPr/>
          </p:nvSpPr>
          <p:spPr bwMode="auto">
            <a:xfrm>
              <a:off x="2617" y="2873"/>
              <a:ext cx="1" cy="3"/>
            </a:xfrm>
            <a:custGeom>
              <a:avLst/>
              <a:gdLst/>
              <a:ahLst/>
              <a:cxnLst>
                <a:cxn ang="0">
                  <a:pos x="0" y="0"/>
                </a:cxn>
                <a:cxn ang="0">
                  <a:pos x="0" y="0"/>
                </a:cxn>
                <a:cxn ang="0">
                  <a:pos x="0" y="1"/>
                </a:cxn>
                <a:cxn ang="0">
                  <a:pos x="0" y="2"/>
                </a:cxn>
                <a:cxn ang="0">
                  <a:pos x="1" y="2"/>
                </a:cxn>
                <a:cxn ang="0">
                  <a:pos x="1" y="1"/>
                </a:cxn>
                <a:cxn ang="0">
                  <a:pos x="1" y="0"/>
                </a:cxn>
                <a:cxn ang="0">
                  <a:pos x="0" y="0"/>
                </a:cxn>
              </a:cxnLst>
              <a:rect l="0" t="0" r="r" b="b"/>
              <a:pathLst>
                <a:path w="2" h="3">
                  <a:moveTo>
                    <a:pt x="0" y="0"/>
                  </a:moveTo>
                  <a:lnTo>
                    <a:pt x="0" y="0"/>
                  </a:lnTo>
                  <a:lnTo>
                    <a:pt x="0" y="1"/>
                  </a:lnTo>
                  <a:lnTo>
                    <a:pt x="0" y="2"/>
                  </a:lnTo>
                  <a:lnTo>
                    <a:pt x="1" y="2"/>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2" name="Freeform 248"/>
            <p:cNvSpPr>
              <a:spLocks/>
            </p:cNvSpPr>
            <p:nvPr/>
          </p:nvSpPr>
          <p:spPr bwMode="auto">
            <a:xfrm>
              <a:off x="2605" y="2873"/>
              <a:ext cx="13" cy="6"/>
            </a:xfrm>
            <a:custGeom>
              <a:avLst/>
              <a:gdLst/>
              <a:ahLst/>
              <a:cxnLst>
                <a:cxn ang="0">
                  <a:pos x="0" y="5"/>
                </a:cxn>
                <a:cxn ang="0">
                  <a:pos x="0" y="5"/>
                </a:cxn>
                <a:cxn ang="0">
                  <a:pos x="3" y="5"/>
                </a:cxn>
                <a:cxn ang="0">
                  <a:pos x="4" y="4"/>
                </a:cxn>
                <a:cxn ang="0">
                  <a:pos x="5" y="4"/>
                </a:cxn>
                <a:cxn ang="0">
                  <a:pos x="6" y="2"/>
                </a:cxn>
                <a:cxn ang="0">
                  <a:pos x="8" y="2"/>
                </a:cxn>
                <a:cxn ang="0">
                  <a:pos x="9" y="2"/>
                </a:cxn>
                <a:cxn ang="0">
                  <a:pos x="10" y="1"/>
                </a:cxn>
                <a:cxn ang="0">
                  <a:pos x="11" y="1"/>
                </a:cxn>
                <a:cxn ang="0">
                  <a:pos x="13" y="0"/>
                </a:cxn>
                <a:cxn ang="0">
                  <a:pos x="11" y="0"/>
                </a:cxn>
                <a:cxn ang="0">
                  <a:pos x="10" y="1"/>
                </a:cxn>
                <a:cxn ang="0">
                  <a:pos x="9" y="1"/>
                </a:cxn>
                <a:cxn ang="0">
                  <a:pos x="8" y="1"/>
                </a:cxn>
                <a:cxn ang="0">
                  <a:pos x="8" y="2"/>
                </a:cxn>
                <a:cxn ang="0">
                  <a:pos x="6" y="2"/>
                </a:cxn>
                <a:cxn ang="0">
                  <a:pos x="5" y="2"/>
                </a:cxn>
                <a:cxn ang="0">
                  <a:pos x="4" y="2"/>
                </a:cxn>
                <a:cxn ang="0">
                  <a:pos x="3" y="4"/>
                </a:cxn>
                <a:cxn ang="0">
                  <a:pos x="1" y="4"/>
                </a:cxn>
                <a:cxn ang="0">
                  <a:pos x="0" y="4"/>
                </a:cxn>
                <a:cxn ang="0">
                  <a:pos x="0" y="5"/>
                </a:cxn>
              </a:cxnLst>
              <a:rect l="0" t="0" r="r" b="b"/>
              <a:pathLst>
                <a:path w="14" h="6">
                  <a:moveTo>
                    <a:pt x="0" y="5"/>
                  </a:moveTo>
                  <a:lnTo>
                    <a:pt x="0" y="5"/>
                  </a:lnTo>
                  <a:lnTo>
                    <a:pt x="3" y="5"/>
                  </a:lnTo>
                  <a:lnTo>
                    <a:pt x="4" y="4"/>
                  </a:lnTo>
                  <a:lnTo>
                    <a:pt x="5" y="4"/>
                  </a:lnTo>
                  <a:lnTo>
                    <a:pt x="6" y="2"/>
                  </a:lnTo>
                  <a:lnTo>
                    <a:pt x="8" y="2"/>
                  </a:lnTo>
                  <a:lnTo>
                    <a:pt x="9" y="2"/>
                  </a:lnTo>
                  <a:lnTo>
                    <a:pt x="10" y="1"/>
                  </a:lnTo>
                  <a:lnTo>
                    <a:pt x="11" y="1"/>
                  </a:lnTo>
                  <a:lnTo>
                    <a:pt x="13" y="0"/>
                  </a:lnTo>
                  <a:lnTo>
                    <a:pt x="11" y="0"/>
                  </a:lnTo>
                  <a:lnTo>
                    <a:pt x="10" y="1"/>
                  </a:lnTo>
                  <a:lnTo>
                    <a:pt x="9" y="1"/>
                  </a:lnTo>
                  <a:lnTo>
                    <a:pt x="8" y="1"/>
                  </a:lnTo>
                  <a:lnTo>
                    <a:pt x="8" y="2"/>
                  </a:lnTo>
                  <a:lnTo>
                    <a:pt x="6" y="2"/>
                  </a:lnTo>
                  <a:lnTo>
                    <a:pt x="5" y="2"/>
                  </a:lnTo>
                  <a:lnTo>
                    <a:pt x="4" y="2"/>
                  </a:lnTo>
                  <a:lnTo>
                    <a:pt x="3" y="4"/>
                  </a:lnTo>
                  <a:lnTo>
                    <a:pt x="1" y="4"/>
                  </a:lnTo>
                  <a:lnTo>
                    <a:pt x="0" y="4"/>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3" name="Freeform 249"/>
            <p:cNvSpPr>
              <a:spLocks/>
            </p:cNvSpPr>
            <p:nvPr/>
          </p:nvSpPr>
          <p:spPr bwMode="auto">
            <a:xfrm>
              <a:off x="2591" y="2877"/>
              <a:ext cx="14" cy="8"/>
            </a:xfrm>
            <a:custGeom>
              <a:avLst/>
              <a:gdLst/>
              <a:ahLst/>
              <a:cxnLst>
                <a:cxn ang="0">
                  <a:pos x="1" y="7"/>
                </a:cxn>
                <a:cxn ang="0">
                  <a:pos x="1" y="7"/>
                </a:cxn>
                <a:cxn ang="0">
                  <a:pos x="1" y="5"/>
                </a:cxn>
                <a:cxn ang="0">
                  <a:pos x="2" y="5"/>
                </a:cxn>
                <a:cxn ang="0">
                  <a:pos x="2" y="4"/>
                </a:cxn>
                <a:cxn ang="0">
                  <a:pos x="4" y="4"/>
                </a:cxn>
                <a:cxn ang="0">
                  <a:pos x="5" y="4"/>
                </a:cxn>
                <a:cxn ang="0">
                  <a:pos x="6" y="3"/>
                </a:cxn>
                <a:cxn ang="0">
                  <a:pos x="7" y="3"/>
                </a:cxn>
                <a:cxn ang="0">
                  <a:pos x="9" y="3"/>
                </a:cxn>
                <a:cxn ang="0">
                  <a:pos x="10" y="1"/>
                </a:cxn>
                <a:cxn ang="0">
                  <a:pos x="11" y="1"/>
                </a:cxn>
                <a:cxn ang="0">
                  <a:pos x="12" y="1"/>
                </a:cxn>
                <a:cxn ang="0">
                  <a:pos x="14" y="0"/>
                </a:cxn>
                <a:cxn ang="0">
                  <a:pos x="12" y="0"/>
                </a:cxn>
                <a:cxn ang="0">
                  <a:pos x="10" y="1"/>
                </a:cxn>
                <a:cxn ang="0">
                  <a:pos x="9" y="1"/>
                </a:cxn>
                <a:cxn ang="0">
                  <a:pos x="7" y="1"/>
                </a:cxn>
                <a:cxn ang="0">
                  <a:pos x="7" y="3"/>
                </a:cxn>
                <a:cxn ang="0">
                  <a:pos x="6" y="3"/>
                </a:cxn>
                <a:cxn ang="0">
                  <a:pos x="5" y="3"/>
                </a:cxn>
                <a:cxn ang="0">
                  <a:pos x="4" y="3"/>
                </a:cxn>
                <a:cxn ang="0">
                  <a:pos x="4" y="4"/>
                </a:cxn>
                <a:cxn ang="0">
                  <a:pos x="2" y="4"/>
                </a:cxn>
                <a:cxn ang="0">
                  <a:pos x="1" y="4"/>
                </a:cxn>
                <a:cxn ang="0">
                  <a:pos x="1" y="5"/>
                </a:cxn>
                <a:cxn ang="0">
                  <a:pos x="0" y="5"/>
                </a:cxn>
                <a:cxn ang="0">
                  <a:pos x="0" y="7"/>
                </a:cxn>
                <a:cxn ang="0">
                  <a:pos x="1" y="7"/>
                </a:cxn>
              </a:cxnLst>
              <a:rect l="0" t="0" r="r" b="b"/>
              <a:pathLst>
                <a:path w="15" h="8">
                  <a:moveTo>
                    <a:pt x="1" y="7"/>
                  </a:moveTo>
                  <a:lnTo>
                    <a:pt x="1" y="7"/>
                  </a:lnTo>
                  <a:lnTo>
                    <a:pt x="1" y="5"/>
                  </a:lnTo>
                  <a:lnTo>
                    <a:pt x="2" y="5"/>
                  </a:lnTo>
                  <a:lnTo>
                    <a:pt x="2" y="4"/>
                  </a:lnTo>
                  <a:lnTo>
                    <a:pt x="4" y="4"/>
                  </a:lnTo>
                  <a:lnTo>
                    <a:pt x="5" y="4"/>
                  </a:lnTo>
                  <a:lnTo>
                    <a:pt x="6" y="3"/>
                  </a:lnTo>
                  <a:lnTo>
                    <a:pt x="7" y="3"/>
                  </a:lnTo>
                  <a:lnTo>
                    <a:pt x="9" y="3"/>
                  </a:lnTo>
                  <a:lnTo>
                    <a:pt x="10" y="1"/>
                  </a:lnTo>
                  <a:lnTo>
                    <a:pt x="11" y="1"/>
                  </a:lnTo>
                  <a:lnTo>
                    <a:pt x="12" y="1"/>
                  </a:lnTo>
                  <a:lnTo>
                    <a:pt x="14" y="0"/>
                  </a:lnTo>
                  <a:lnTo>
                    <a:pt x="12" y="0"/>
                  </a:lnTo>
                  <a:lnTo>
                    <a:pt x="10" y="1"/>
                  </a:lnTo>
                  <a:lnTo>
                    <a:pt x="9" y="1"/>
                  </a:lnTo>
                  <a:lnTo>
                    <a:pt x="7" y="1"/>
                  </a:lnTo>
                  <a:lnTo>
                    <a:pt x="7" y="3"/>
                  </a:lnTo>
                  <a:lnTo>
                    <a:pt x="6" y="3"/>
                  </a:lnTo>
                  <a:lnTo>
                    <a:pt x="5" y="3"/>
                  </a:lnTo>
                  <a:lnTo>
                    <a:pt x="4" y="3"/>
                  </a:lnTo>
                  <a:lnTo>
                    <a:pt x="4" y="4"/>
                  </a:lnTo>
                  <a:lnTo>
                    <a:pt x="2" y="4"/>
                  </a:lnTo>
                  <a:lnTo>
                    <a:pt x="1" y="4"/>
                  </a:lnTo>
                  <a:lnTo>
                    <a:pt x="1" y="5"/>
                  </a:lnTo>
                  <a:lnTo>
                    <a:pt x="0" y="5"/>
                  </a:lnTo>
                  <a:lnTo>
                    <a:pt x="0" y="7"/>
                  </a:lnTo>
                  <a:lnTo>
                    <a:pt x="1" y="7"/>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4" name="Freeform 250"/>
            <p:cNvSpPr>
              <a:spLocks/>
            </p:cNvSpPr>
            <p:nvPr/>
          </p:nvSpPr>
          <p:spPr bwMode="auto">
            <a:xfrm>
              <a:off x="2591" y="2883"/>
              <a:ext cx="4" cy="6"/>
            </a:xfrm>
            <a:custGeom>
              <a:avLst/>
              <a:gdLst/>
              <a:ahLst/>
              <a:cxnLst>
                <a:cxn ang="0">
                  <a:pos x="3" y="5"/>
                </a:cxn>
                <a:cxn ang="0">
                  <a:pos x="3" y="5"/>
                </a:cxn>
                <a:cxn ang="0">
                  <a:pos x="3" y="4"/>
                </a:cxn>
                <a:cxn ang="0">
                  <a:pos x="1" y="2"/>
                </a:cxn>
                <a:cxn ang="0">
                  <a:pos x="1" y="1"/>
                </a:cxn>
                <a:cxn ang="0">
                  <a:pos x="0" y="0"/>
                </a:cxn>
                <a:cxn ang="0">
                  <a:pos x="0" y="1"/>
                </a:cxn>
                <a:cxn ang="0">
                  <a:pos x="0" y="2"/>
                </a:cxn>
                <a:cxn ang="0">
                  <a:pos x="1" y="2"/>
                </a:cxn>
                <a:cxn ang="0">
                  <a:pos x="1" y="4"/>
                </a:cxn>
                <a:cxn ang="0">
                  <a:pos x="1" y="5"/>
                </a:cxn>
                <a:cxn ang="0">
                  <a:pos x="3" y="5"/>
                </a:cxn>
              </a:cxnLst>
              <a:rect l="0" t="0" r="r" b="b"/>
              <a:pathLst>
                <a:path w="4" h="6">
                  <a:moveTo>
                    <a:pt x="3" y="5"/>
                  </a:moveTo>
                  <a:lnTo>
                    <a:pt x="3" y="5"/>
                  </a:lnTo>
                  <a:lnTo>
                    <a:pt x="3" y="4"/>
                  </a:lnTo>
                  <a:lnTo>
                    <a:pt x="1" y="2"/>
                  </a:lnTo>
                  <a:lnTo>
                    <a:pt x="1" y="1"/>
                  </a:lnTo>
                  <a:lnTo>
                    <a:pt x="0" y="0"/>
                  </a:lnTo>
                  <a:lnTo>
                    <a:pt x="0" y="1"/>
                  </a:lnTo>
                  <a:lnTo>
                    <a:pt x="0" y="2"/>
                  </a:lnTo>
                  <a:lnTo>
                    <a:pt x="1" y="2"/>
                  </a:lnTo>
                  <a:lnTo>
                    <a:pt x="1" y="4"/>
                  </a:lnTo>
                  <a:lnTo>
                    <a:pt x="1" y="5"/>
                  </a:lnTo>
                  <a:lnTo>
                    <a:pt x="3"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5" name="Freeform 251"/>
            <p:cNvSpPr>
              <a:spLocks/>
            </p:cNvSpPr>
            <p:nvPr/>
          </p:nvSpPr>
          <p:spPr bwMode="auto">
            <a:xfrm>
              <a:off x="2593" y="2888"/>
              <a:ext cx="58" cy="65"/>
            </a:xfrm>
            <a:custGeom>
              <a:avLst/>
              <a:gdLst/>
              <a:ahLst/>
              <a:cxnLst>
                <a:cxn ang="0">
                  <a:pos x="53" y="61"/>
                </a:cxn>
                <a:cxn ang="0">
                  <a:pos x="47" y="57"/>
                </a:cxn>
                <a:cxn ang="0">
                  <a:pos x="42" y="52"/>
                </a:cxn>
                <a:cxn ang="0">
                  <a:pos x="38" y="48"/>
                </a:cxn>
                <a:cxn ang="0">
                  <a:pos x="33" y="43"/>
                </a:cxn>
                <a:cxn ang="0">
                  <a:pos x="28" y="40"/>
                </a:cxn>
                <a:cxn ang="0">
                  <a:pos x="25" y="35"/>
                </a:cxn>
                <a:cxn ang="0">
                  <a:pos x="21" y="31"/>
                </a:cxn>
                <a:cxn ang="0">
                  <a:pos x="17" y="26"/>
                </a:cxn>
                <a:cxn ang="0">
                  <a:pos x="15" y="23"/>
                </a:cxn>
                <a:cxn ang="0">
                  <a:pos x="11" y="19"/>
                </a:cxn>
                <a:cxn ang="0">
                  <a:pos x="9" y="16"/>
                </a:cxn>
                <a:cxn ang="0">
                  <a:pos x="6" y="12"/>
                </a:cxn>
                <a:cxn ang="0">
                  <a:pos x="4" y="8"/>
                </a:cxn>
                <a:cxn ang="0">
                  <a:pos x="2" y="5"/>
                </a:cxn>
                <a:cxn ang="0">
                  <a:pos x="1" y="1"/>
                </a:cxn>
                <a:cxn ang="0">
                  <a:pos x="0" y="0"/>
                </a:cxn>
                <a:cxn ang="0">
                  <a:pos x="1" y="4"/>
                </a:cxn>
                <a:cxn ang="0">
                  <a:pos x="2" y="7"/>
                </a:cxn>
                <a:cxn ang="0">
                  <a:pos x="5" y="10"/>
                </a:cxn>
                <a:cxn ang="0">
                  <a:pos x="7" y="14"/>
                </a:cxn>
                <a:cxn ang="0">
                  <a:pos x="10" y="18"/>
                </a:cxn>
                <a:cxn ang="0">
                  <a:pos x="12" y="22"/>
                </a:cxn>
                <a:cxn ang="0">
                  <a:pos x="15" y="25"/>
                </a:cxn>
                <a:cxn ang="0">
                  <a:pos x="19" y="29"/>
                </a:cxn>
                <a:cxn ang="0">
                  <a:pos x="22" y="34"/>
                </a:cxn>
                <a:cxn ang="0">
                  <a:pos x="26" y="37"/>
                </a:cxn>
                <a:cxn ang="0">
                  <a:pos x="31" y="42"/>
                </a:cxn>
                <a:cxn ang="0">
                  <a:pos x="35" y="46"/>
                </a:cxn>
                <a:cxn ang="0">
                  <a:pos x="40" y="51"/>
                </a:cxn>
                <a:cxn ang="0">
                  <a:pos x="45" y="55"/>
                </a:cxn>
                <a:cxn ang="0">
                  <a:pos x="50" y="59"/>
                </a:cxn>
                <a:cxn ang="0">
                  <a:pos x="55" y="64"/>
                </a:cxn>
                <a:cxn ang="0">
                  <a:pos x="56" y="63"/>
                </a:cxn>
              </a:cxnLst>
              <a:rect l="0" t="0" r="r" b="b"/>
              <a:pathLst>
                <a:path w="57" h="65">
                  <a:moveTo>
                    <a:pt x="56" y="63"/>
                  </a:moveTo>
                  <a:lnTo>
                    <a:pt x="53" y="61"/>
                  </a:lnTo>
                  <a:lnTo>
                    <a:pt x="50" y="59"/>
                  </a:lnTo>
                  <a:lnTo>
                    <a:pt x="47" y="57"/>
                  </a:lnTo>
                  <a:lnTo>
                    <a:pt x="45" y="54"/>
                  </a:lnTo>
                  <a:lnTo>
                    <a:pt x="42" y="52"/>
                  </a:lnTo>
                  <a:lnTo>
                    <a:pt x="40" y="51"/>
                  </a:lnTo>
                  <a:lnTo>
                    <a:pt x="38" y="48"/>
                  </a:lnTo>
                  <a:lnTo>
                    <a:pt x="36" y="46"/>
                  </a:lnTo>
                  <a:lnTo>
                    <a:pt x="33" y="43"/>
                  </a:lnTo>
                  <a:lnTo>
                    <a:pt x="31" y="41"/>
                  </a:lnTo>
                  <a:lnTo>
                    <a:pt x="28" y="40"/>
                  </a:lnTo>
                  <a:lnTo>
                    <a:pt x="27" y="37"/>
                  </a:lnTo>
                  <a:lnTo>
                    <a:pt x="25" y="35"/>
                  </a:lnTo>
                  <a:lnTo>
                    <a:pt x="22" y="32"/>
                  </a:lnTo>
                  <a:lnTo>
                    <a:pt x="21" y="31"/>
                  </a:lnTo>
                  <a:lnTo>
                    <a:pt x="20" y="29"/>
                  </a:lnTo>
                  <a:lnTo>
                    <a:pt x="17" y="26"/>
                  </a:lnTo>
                  <a:lnTo>
                    <a:pt x="16" y="25"/>
                  </a:lnTo>
                  <a:lnTo>
                    <a:pt x="15" y="23"/>
                  </a:lnTo>
                  <a:lnTo>
                    <a:pt x="12" y="22"/>
                  </a:lnTo>
                  <a:lnTo>
                    <a:pt x="11" y="19"/>
                  </a:lnTo>
                  <a:lnTo>
                    <a:pt x="10" y="17"/>
                  </a:lnTo>
                  <a:lnTo>
                    <a:pt x="9" y="16"/>
                  </a:lnTo>
                  <a:lnTo>
                    <a:pt x="7" y="13"/>
                  </a:lnTo>
                  <a:lnTo>
                    <a:pt x="6" y="12"/>
                  </a:lnTo>
                  <a:lnTo>
                    <a:pt x="5" y="10"/>
                  </a:lnTo>
                  <a:lnTo>
                    <a:pt x="4" y="8"/>
                  </a:lnTo>
                  <a:lnTo>
                    <a:pt x="4" y="6"/>
                  </a:lnTo>
                  <a:lnTo>
                    <a:pt x="2" y="5"/>
                  </a:lnTo>
                  <a:lnTo>
                    <a:pt x="2" y="4"/>
                  </a:lnTo>
                  <a:lnTo>
                    <a:pt x="1" y="1"/>
                  </a:lnTo>
                  <a:lnTo>
                    <a:pt x="1" y="0"/>
                  </a:lnTo>
                  <a:lnTo>
                    <a:pt x="0" y="0"/>
                  </a:lnTo>
                  <a:lnTo>
                    <a:pt x="0" y="1"/>
                  </a:lnTo>
                  <a:lnTo>
                    <a:pt x="1" y="4"/>
                  </a:lnTo>
                  <a:lnTo>
                    <a:pt x="2" y="5"/>
                  </a:lnTo>
                  <a:lnTo>
                    <a:pt x="2" y="7"/>
                  </a:lnTo>
                  <a:lnTo>
                    <a:pt x="4" y="8"/>
                  </a:lnTo>
                  <a:lnTo>
                    <a:pt x="5" y="10"/>
                  </a:lnTo>
                  <a:lnTo>
                    <a:pt x="6" y="12"/>
                  </a:lnTo>
                  <a:lnTo>
                    <a:pt x="7" y="14"/>
                  </a:lnTo>
                  <a:lnTo>
                    <a:pt x="9" y="16"/>
                  </a:lnTo>
                  <a:lnTo>
                    <a:pt x="10" y="18"/>
                  </a:lnTo>
                  <a:lnTo>
                    <a:pt x="11" y="19"/>
                  </a:lnTo>
                  <a:lnTo>
                    <a:pt x="12" y="22"/>
                  </a:lnTo>
                  <a:lnTo>
                    <a:pt x="14" y="24"/>
                  </a:lnTo>
                  <a:lnTo>
                    <a:pt x="15" y="25"/>
                  </a:lnTo>
                  <a:lnTo>
                    <a:pt x="17" y="28"/>
                  </a:lnTo>
                  <a:lnTo>
                    <a:pt x="19" y="29"/>
                  </a:lnTo>
                  <a:lnTo>
                    <a:pt x="21" y="31"/>
                  </a:lnTo>
                  <a:lnTo>
                    <a:pt x="22" y="34"/>
                  </a:lnTo>
                  <a:lnTo>
                    <a:pt x="25" y="35"/>
                  </a:lnTo>
                  <a:lnTo>
                    <a:pt x="26" y="37"/>
                  </a:lnTo>
                  <a:lnTo>
                    <a:pt x="28" y="40"/>
                  </a:lnTo>
                  <a:lnTo>
                    <a:pt x="31" y="42"/>
                  </a:lnTo>
                  <a:lnTo>
                    <a:pt x="33" y="43"/>
                  </a:lnTo>
                  <a:lnTo>
                    <a:pt x="35" y="46"/>
                  </a:lnTo>
                  <a:lnTo>
                    <a:pt x="37" y="48"/>
                  </a:lnTo>
                  <a:lnTo>
                    <a:pt x="40" y="51"/>
                  </a:lnTo>
                  <a:lnTo>
                    <a:pt x="42" y="53"/>
                  </a:lnTo>
                  <a:lnTo>
                    <a:pt x="45" y="55"/>
                  </a:lnTo>
                  <a:lnTo>
                    <a:pt x="47" y="57"/>
                  </a:lnTo>
                  <a:lnTo>
                    <a:pt x="50" y="59"/>
                  </a:lnTo>
                  <a:lnTo>
                    <a:pt x="52" y="61"/>
                  </a:lnTo>
                  <a:lnTo>
                    <a:pt x="55" y="64"/>
                  </a:lnTo>
                  <a:lnTo>
                    <a:pt x="56" y="64"/>
                  </a:lnTo>
                  <a:lnTo>
                    <a:pt x="56" y="6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6" name="Freeform 252"/>
            <p:cNvSpPr>
              <a:spLocks/>
            </p:cNvSpPr>
            <p:nvPr/>
          </p:nvSpPr>
          <p:spPr bwMode="auto">
            <a:xfrm>
              <a:off x="2650" y="2952"/>
              <a:ext cx="123" cy="42"/>
            </a:xfrm>
            <a:custGeom>
              <a:avLst/>
              <a:gdLst/>
              <a:ahLst/>
              <a:cxnLst>
                <a:cxn ang="0">
                  <a:pos x="117" y="40"/>
                </a:cxn>
                <a:cxn ang="0">
                  <a:pos x="108" y="40"/>
                </a:cxn>
                <a:cxn ang="0">
                  <a:pos x="101" y="40"/>
                </a:cxn>
                <a:cxn ang="0">
                  <a:pos x="92" y="38"/>
                </a:cxn>
                <a:cxn ang="0">
                  <a:pos x="83" y="37"/>
                </a:cxn>
                <a:cxn ang="0">
                  <a:pos x="76" y="35"/>
                </a:cxn>
                <a:cxn ang="0">
                  <a:pos x="68" y="34"/>
                </a:cxn>
                <a:cxn ang="0">
                  <a:pos x="60" y="31"/>
                </a:cxn>
                <a:cxn ang="0">
                  <a:pos x="52" y="29"/>
                </a:cxn>
                <a:cxn ang="0">
                  <a:pos x="45" y="25"/>
                </a:cxn>
                <a:cxn ang="0">
                  <a:pos x="37" y="23"/>
                </a:cxn>
                <a:cxn ang="0">
                  <a:pos x="30" y="19"/>
                </a:cxn>
                <a:cxn ang="0">
                  <a:pos x="22" y="16"/>
                </a:cxn>
                <a:cxn ang="0">
                  <a:pos x="16" y="11"/>
                </a:cxn>
                <a:cxn ang="0">
                  <a:pos x="10" y="7"/>
                </a:cxn>
                <a:cxn ang="0">
                  <a:pos x="4" y="2"/>
                </a:cxn>
                <a:cxn ang="0">
                  <a:pos x="2" y="2"/>
                </a:cxn>
                <a:cxn ang="0">
                  <a:pos x="10" y="7"/>
                </a:cxn>
                <a:cxn ang="0">
                  <a:pos x="16" y="12"/>
                </a:cxn>
                <a:cxn ang="0">
                  <a:pos x="22" y="16"/>
                </a:cxn>
                <a:cxn ang="0">
                  <a:pos x="30" y="19"/>
                </a:cxn>
                <a:cxn ang="0">
                  <a:pos x="37" y="23"/>
                </a:cxn>
                <a:cxn ang="0">
                  <a:pos x="45" y="26"/>
                </a:cxn>
                <a:cxn ang="0">
                  <a:pos x="52" y="29"/>
                </a:cxn>
                <a:cxn ang="0">
                  <a:pos x="60" y="31"/>
                </a:cxn>
                <a:cxn ang="0">
                  <a:pos x="67" y="34"/>
                </a:cxn>
                <a:cxn ang="0">
                  <a:pos x="76" y="36"/>
                </a:cxn>
                <a:cxn ang="0">
                  <a:pos x="83" y="37"/>
                </a:cxn>
                <a:cxn ang="0">
                  <a:pos x="92" y="38"/>
                </a:cxn>
                <a:cxn ang="0">
                  <a:pos x="101" y="40"/>
                </a:cxn>
                <a:cxn ang="0">
                  <a:pos x="108" y="41"/>
                </a:cxn>
                <a:cxn ang="0">
                  <a:pos x="117" y="41"/>
                </a:cxn>
                <a:cxn ang="0">
                  <a:pos x="122" y="40"/>
                </a:cxn>
              </a:cxnLst>
              <a:rect l="0" t="0" r="r" b="b"/>
              <a:pathLst>
                <a:path w="123" h="42">
                  <a:moveTo>
                    <a:pt x="122" y="40"/>
                  </a:moveTo>
                  <a:lnTo>
                    <a:pt x="117" y="40"/>
                  </a:lnTo>
                  <a:lnTo>
                    <a:pt x="113" y="40"/>
                  </a:lnTo>
                  <a:lnTo>
                    <a:pt x="108" y="40"/>
                  </a:lnTo>
                  <a:lnTo>
                    <a:pt x="104" y="40"/>
                  </a:lnTo>
                  <a:lnTo>
                    <a:pt x="101" y="40"/>
                  </a:lnTo>
                  <a:lnTo>
                    <a:pt x="96" y="38"/>
                  </a:lnTo>
                  <a:lnTo>
                    <a:pt x="92" y="38"/>
                  </a:lnTo>
                  <a:lnTo>
                    <a:pt x="88" y="37"/>
                  </a:lnTo>
                  <a:lnTo>
                    <a:pt x="83" y="37"/>
                  </a:lnTo>
                  <a:lnTo>
                    <a:pt x="80" y="36"/>
                  </a:lnTo>
                  <a:lnTo>
                    <a:pt x="76" y="35"/>
                  </a:lnTo>
                  <a:lnTo>
                    <a:pt x="72" y="34"/>
                  </a:lnTo>
                  <a:lnTo>
                    <a:pt x="68" y="34"/>
                  </a:lnTo>
                  <a:lnTo>
                    <a:pt x="63" y="32"/>
                  </a:lnTo>
                  <a:lnTo>
                    <a:pt x="60" y="31"/>
                  </a:lnTo>
                  <a:lnTo>
                    <a:pt x="56" y="30"/>
                  </a:lnTo>
                  <a:lnTo>
                    <a:pt x="52" y="29"/>
                  </a:lnTo>
                  <a:lnTo>
                    <a:pt x="48" y="26"/>
                  </a:lnTo>
                  <a:lnTo>
                    <a:pt x="45" y="25"/>
                  </a:lnTo>
                  <a:lnTo>
                    <a:pt x="41" y="24"/>
                  </a:lnTo>
                  <a:lnTo>
                    <a:pt x="37" y="23"/>
                  </a:lnTo>
                  <a:lnTo>
                    <a:pt x="34" y="20"/>
                  </a:lnTo>
                  <a:lnTo>
                    <a:pt x="30" y="19"/>
                  </a:lnTo>
                  <a:lnTo>
                    <a:pt x="26" y="17"/>
                  </a:lnTo>
                  <a:lnTo>
                    <a:pt x="22" y="16"/>
                  </a:lnTo>
                  <a:lnTo>
                    <a:pt x="20" y="13"/>
                  </a:lnTo>
                  <a:lnTo>
                    <a:pt x="16" y="11"/>
                  </a:lnTo>
                  <a:lnTo>
                    <a:pt x="12" y="10"/>
                  </a:lnTo>
                  <a:lnTo>
                    <a:pt x="10" y="7"/>
                  </a:lnTo>
                  <a:lnTo>
                    <a:pt x="6" y="5"/>
                  </a:lnTo>
                  <a:lnTo>
                    <a:pt x="4" y="2"/>
                  </a:lnTo>
                  <a:lnTo>
                    <a:pt x="0" y="0"/>
                  </a:lnTo>
                  <a:lnTo>
                    <a:pt x="2" y="2"/>
                  </a:lnTo>
                  <a:lnTo>
                    <a:pt x="6" y="5"/>
                  </a:lnTo>
                  <a:lnTo>
                    <a:pt x="10" y="7"/>
                  </a:lnTo>
                  <a:lnTo>
                    <a:pt x="12" y="10"/>
                  </a:lnTo>
                  <a:lnTo>
                    <a:pt x="16" y="12"/>
                  </a:lnTo>
                  <a:lnTo>
                    <a:pt x="19" y="13"/>
                  </a:lnTo>
                  <a:lnTo>
                    <a:pt x="22" y="16"/>
                  </a:lnTo>
                  <a:lnTo>
                    <a:pt x="26" y="18"/>
                  </a:lnTo>
                  <a:lnTo>
                    <a:pt x="30" y="19"/>
                  </a:lnTo>
                  <a:lnTo>
                    <a:pt x="34" y="22"/>
                  </a:lnTo>
                  <a:lnTo>
                    <a:pt x="37" y="23"/>
                  </a:lnTo>
                  <a:lnTo>
                    <a:pt x="41" y="24"/>
                  </a:lnTo>
                  <a:lnTo>
                    <a:pt x="45" y="26"/>
                  </a:lnTo>
                  <a:lnTo>
                    <a:pt x="48" y="28"/>
                  </a:lnTo>
                  <a:lnTo>
                    <a:pt x="52" y="29"/>
                  </a:lnTo>
                  <a:lnTo>
                    <a:pt x="56" y="30"/>
                  </a:lnTo>
                  <a:lnTo>
                    <a:pt x="60" y="31"/>
                  </a:lnTo>
                  <a:lnTo>
                    <a:pt x="63" y="32"/>
                  </a:lnTo>
                  <a:lnTo>
                    <a:pt x="67" y="34"/>
                  </a:lnTo>
                  <a:lnTo>
                    <a:pt x="72" y="35"/>
                  </a:lnTo>
                  <a:lnTo>
                    <a:pt x="76" y="36"/>
                  </a:lnTo>
                  <a:lnTo>
                    <a:pt x="80" y="36"/>
                  </a:lnTo>
                  <a:lnTo>
                    <a:pt x="83" y="37"/>
                  </a:lnTo>
                  <a:lnTo>
                    <a:pt x="88" y="38"/>
                  </a:lnTo>
                  <a:lnTo>
                    <a:pt x="92" y="38"/>
                  </a:lnTo>
                  <a:lnTo>
                    <a:pt x="96" y="40"/>
                  </a:lnTo>
                  <a:lnTo>
                    <a:pt x="101" y="40"/>
                  </a:lnTo>
                  <a:lnTo>
                    <a:pt x="104" y="40"/>
                  </a:lnTo>
                  <a:lnTo>
                    <a:pt x="108" y="41"/>
                  </a:lnTo>
                  <a:lnTo>
                    <a:pt x="113" y="41"/>
                  </a:lnTo>
                  <a:lnTo>
                    <a:pt x="117" y="41"/>
                  </a:lnTo>
                  <a:lnTo>
                    <a:pt x="122" y="41"/>
                  </a:lnTo>
                  <a:lnTo>
                    <a:pt x="122" y="4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7" name="Freeform 253"/>
            <p:cNvSpPr>
              <a:spLocks/>
            </p:cNvSpPr>
            <p:nvPr/>
          </p:nvSpPr>
          <p:spPr bwMode="auto">
            <a:xfrm>
              <a:off x="2772" y="2970"/>
              <a:ext cx="115" cy="24"/>
            </a:xfrm>
            <a:custGeom>
              <a:avLst/>
              <a:gdLst/>
              <a:ahLst/>
              <a:cxnLst>
                <a:cxn ang="0">
                  <a:pos x="111" y="1"/>
                </a:cxn>
                <a:cxn ang="0">
                  <a:pos x="105" y="4"/>
                </a:cxn>
                <a:cxn ang="0">
                  <a:pos x="99" y="6"/>
                </a:cxn>
                <a:cxn ang="0">
                  <a:pos x="92" y="8"/>
                </a:cxn>
                <a:cxn ang="0">
                  <a:pos x="86" y="11"/>
                </a:cxn>
                <a:cxn ang="0">
                  <a:pos x="80" y="13"/>
                </a:cxn>
                <a:cxn ang="0">
                  <a:pos x="72" y="15"/>
                </a:cxn>
                <a:cxn ang="0">
                  <a:pos x="65" y="17"/>
                </a:cxn>
                <a:cxn ang="0">
                  <a:pos x="59" y="18"/>
                </a:cxn>
                <a:cxn ang="0">
                  <a:pos x="51" y="19"/>
                </a:cxn>
                <a:cxn ang="0">
                  <a:pos x="44" y="20"/>
                </a:cxn>
                <a:cxn ang="0">
                  <a:pos x="35" y="21"/>
                </a:cxn>
                <a:cxn ang="0">
                  <a:pos x="27" y="21"/>
                </a:cxn>
                <a:cxn ang="0">
                  <a:pos x="20" y="23"/>
                </a:cxn>
                <a:cxn ang="0">
                  <a:pos x="12" y="23"/>
                </a:cxn>
                <a:cxn ang="0">
                  <a:pos x="4" y="23"/>
                </a:cxn>
                <a:cxn ang="0">
                  <a:pos x="0" y="24"/>
                </a:cxn>
                <a:cxn ang="0">
                  <a:pos x="7" y="24"/>
                </a:cxn>
                <a:cxn ang="0">
                  <a:pos x="16" y="24"/>
                </a:cxn>
                <a:cxn ang="0">
                  <a:pos x="24" y="23"/>
                </a:cxn>
                <a:cxn ang="0">
                  <a:pos x="31" y="23"/>
                </a:cxn>
                <a:cxn ang="0">
                  <a:pos x="40" y="21"/>
                </a:cxn>
                <a:cxn ang="0">
                  <a:pos x="47" y="20"/>
                </a:cxn>
                <a:cxn ang="0">
                  <a:pos x="55" y="19"/>
                </a:cxn>
                <a:cxn ang="0">
                  <a:pos x="61" y="18"/>
                </a:cxn>
                <a:cxn ang="0">
                  <a:pos x="69" y="17"/>
                </a:cxn>
                <a:cxn ang="0">
                  <a:pos x="76" y="14"/>
                </a:cxn>
                <a:cxn ang="0">
                  <a:pos x="82" y="13"/>
                </a:cxn>
                <a:cxn ang="0">
                  <a:pos x="90" y="11"/>
                </a:cxn>
                <a:cxn ang="0">
                  <a:pos x="96" y="8"/>
                </a:cxn>
                <a:cxn ang="0">
                  <a:pos x="102" y="6"/>
                </a:cxn>
                <a:cxn ang="0">
                  <a:pos x="109" y="4"/>
                </a:cxn>
                <a:cxn ang="0">
                  <a:pos x="115" y="0"/>
                </a:cxn>
              </a:cxnLst>
              <a:rect l="0" t="0" r="r" b="b"/>
              <a:pathLst>
                <a:path w="116" h="25">
                  <a:moveTo>
                    <a:pt x="115" y="0"/>
                  </a:moveTo>
                  <a:lnTo>
                    <a:pt x="111" y="1"/>
                  </a:lnTo>
                  <a:lnTo>
                    <a:pt x="109" y="2"/>
                  </a:lnTo>
                  <a:lnTo>
                    <a:pt x="105" y="4"/>
                  </a:lnTo>
                  <a:lnTo>
                    <a:pt x="102" y="5"/>
                  </a:lnTo>
                  <a:lnTo>
                    <a:pt x="99" y="6"/>
                  </a:lnTo>
                  <a:lnTo>
                    <a:pt x="96" y="7"/>
                  </a:lnTo>
                  <a:lnTo>
                    <a:pt x="92" y="8"/>
                  </a:lnTo>
                  <a:lnTo>
                    <a:pt x="90" y="10"/>
                  </a:lnTo>
                  <a:lnTo>
                    <a:pt x="86" y="11"/>
                  </a:lnTo>
                  <a:lnTo>
                    <a:pt x="82" y="12"/>
                  </a:lnTo>
                  <a:lnTo>
                    <a:pt x="80" y="13"/>
                  </a:lnTo>
                  <a:lnTo>
                    <a:pt x="76" y="14"/>
                  </a:lnTo>
                  <a:lnTo>
                    <a:pt x="72" y="15"/>
                  </a:lnTo>
                  <a:lnTo>
                    <a:pt x="69" y="15"/>
                  </a:lnTo>
                  <a:lnTo>
                    <a:pt x="65" y="17"/>
                  </a:lnTo>
                  <a:lnTo>
                    <a:pt x="61" y="17"/>
                  </a:lnTo>
                  <a:lnTo>
                    <a:pt x="59" y="18"/>
                  </a:lnTo>
                  <a:lnTo>
                    <a:pt x="54" y="19"/>
                  </a:lnTo>
                  <a:lnTo>
                    <a:pt x="51" y="19"/>
                  </a:lnTo>
                  <a:lnTo>
                    <a:pt x="47" y="20"/>
                  </a:lnTo>
                  <a:lnTo>
                    <a:pt x="44" y="20"/>
                  </a:lnTo>
                  <a:lnTo>
                    <a:pt x="40" y="20"/>
                  </a:lnTo>
                  <a:lnTo>
                    <a:pt x="35" y="21"/>
                  </a:lnTo>
                  <a:lnTo>
                    <a:pt x="31" y="21"/>
                  </a:lnTo>
                  <a:lnTo>
                    <a:pt x="27" y="21"/>
                  </a:lnTo>
                  <a:lnTo>
                    <a:pt x="24" y="23"/>
                  </a:lnTo>
                  <a:lnTo>
                    <a:pt x="20" y="23"/>
                  </a:lnTo>
                  <a:lnTo>
                    <a:pt x="16" y="23"/>
                  </a:lnTo>
                  <a:lnTo>
                    <a:pt x="12" y="23"/>
                  </a:lnTo>
                  <a:lnTo>
                    <a:pt x="7" y="23"/>
                  </a:lnTo>
                  <a:lnTo>
                    <a:pt x="4" y="23"/>
                  </a:lnTo>
                  <a:lnTo>
                    <a:pt x="0" y="23"/>
                  </a:lnTo>
                  <a:lnTo>
                    <a:pt x="0" y="24"/>
                  </a:lnTo>
                  <a:lnTo>
                    <a:pt x="4" y="24"/>
                  </a:lnTo>
                  <a:lnTo>
                    <a:pt x="7" y="24"/>
                  </a:lnTo>
                  <a:lnTo>
                    <a:pt x="12" y="24"/>
                  </a:lnTo>
                  <a:lnTo>
                    <a:pt x="16" y="24"/>
                  </a:lnTo>
                  <a:lnTo>
                    <a:pt x="20" y="23"/>
                  </a:lnTo>
                  <a:lnTo>
                    <a:pt x="24" y="23"/>
                  </a:lnTo>
                  <a:lnTo>
                    <a:pt x="27" y="23"/>
                  </a:lnTo>
                  <a:lnTo>
                    <a:pt x="31" y="23"/>
                  </a:lnTo>
                  <a:lnTo>
                    <a:pt x="35" y="21"/>
                  </a:lnTo>
                  <a:lnTo>
                    <a:pt x="40" y="21"/>
                  </a:lnTo>
                  <a:lnTo>
                    <a:pt x="44" y="21"/>
                  </a:lnTo>
                  <a:lnTo>
                    <a:pt x="47" y="20"/>
                  </a:lnTo>
                  <a:lnTo>
                    <a:pt x="51" y="20"/>
                  </a:lnTo>
                  <a:lnTo>
                    <a:pt x="55" y="19"/>
                  </a:lnTo>
                  <a:lnTo>
                    <a:pt x="59" y="19"/>
                  </a:lnTo>
                  <a:lnTo>
                    <a:pt x="61" y="18"/>
                  </a:lnTo>
                  <a:lnTo>
                    <a:pt x="65" y="17"/>
                  </a:lnTo>
                  <a:lnTo>
                    <a:pt x="69" y="17"/>
                  </a:lnTo>
                  <a:lnTo>
                    <a:pt x="72" y="15"/>
                  </a:lnTo>
                  <a:lnTo>
                    <a:pt x="76" y="14"/>
                  </a:lnTo>
                  <a:lnTo>
                    <a:pt x="80" y="13"/>
                  </a:lnTo>
                  <a:lnTo>
                    <a:pt x="82" y="13"/>
                  </a:lnTo>
                  <a:lnTo>
                    <a:pt x="86" y="12"/>
                  </a:lnTo>
                  <a:lnTo>
                    <a:pt x="90" y="11"/>
                  </a:lnTo>
                  <a:lnTo>
                    <a:pt x="92" y="10"/>
                  </a:lnTo>
                  <a:lnTo>
                    <a:pt x="96" y="8"/>
                  </a:lnTo>
                  <a:lnTo>
                    <a:pt x="100" y="7"/>
                  </a:lnTo>
                  <a:lnTo>
                    <a:pt x="102" y="6"/>
                  </a:lnTo>
                  <a:lnTo>
                    <a:pt x="106" y="5"/>
                  </a:lnTo>
                  <a:lnTo>
                    <a:pt x="109" y="4"/>
                  </a:lnTo>
                  <a:lnTo>
                    <a:pt x="111" y="2"/>
                  </a:lnTo>
                  <a:lnTo>
                    <a:pt x="115"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8" name="Freeform 254"/>
            <p:cNvSpPr>
              <a:spLocks/>
            </p:cNvSpPr>
            <p:nvPr/>
          </p:nvSpPr>
          <p:spPr bwMode="auto">
            <a:xfrm>
              <a:off x="2885" y="2888"/>
              <a:ext cx="76" cy="81"/>
            </a:xfrm>
            <a:custGeom>
              <a:avLst/>
              <a:gdLst/>
              <a:ahLst/>
              <a:cxnLst>
                <a:cxn ang="0">
                  <a:pos x="72" y="0"/>
                </a:cxn>
                <a:cxn ang="0">
                  <a:pos x="70" y="7"/>
                </a:cxn>
                <a:cxn ang="0">
                  <a:pos x="66" y="13"/>
                </a:cxn>
                <a:cxn ang="0">
                  <a:pos x="62" y="19"/>
                </a:cxn>
                <a:cxn ang="0">
                  <a:pos x="60" y="27"/>
                </a:cxn>
                <a:cxn ang="0">
                  <a:pos x="55" y="33"/>
                </a:cxn>
                <a:cxn ang="0">
                  <a:pos x="51" y="37"/>
                </a:cxn>
                <a:cxn ang="0">
                  <a:pos x="47" y="43"/>
                </a:cxn>
                <a:cxn ang="0">
                  <a:pos x="42" y="48"/>
                </a:cxn>
                <a:cxn ang="0">
                  <a:pos x="37" y="53"/>
                </a:cxn>
                <a:cxn ang="0">
                  <a:pos x="32" y="58"/>
                </a:cxn>
                <a:cxn ang="0">
                  <a:pos x="27" y="63"/>
                </a:cxn>
                <a:cxn ang="0">
                  <a:pos x="22" y="66"/>
                </a:cxn>
                <a:cxn ang="0">
                  <a:pos x="17" y="70"/>
                </a:cxn>
                <a:cxn ang="0">
                  <a:pos x="11" y="74"/>
                </a:cxn>
                <a:cxn ang="0">
                  <a:pos x="6" y="77"/>
                </a:cxn>
                <a:cxn ang="0">
                  <a:pos x="0" y="80"/>
                </a:cxn>
                <a:cxn ang="0">
                  <a:pos x="4" y="80"/>
                </a:cxn>
                <a:cxn ang="0">
                  <a:pos x="9" y="76"/>
                </a:cxn>
                <a:cxn ang="0">
                  <a:pos x="15" y="72"/>
                </a:cxn>
                <a:cxn ang="0">
                  <a:pos x="20" y="69"/>
                </a:cxn>
                <a:cxn ang="0">
                  <a:pos x="25" y="65"/>
                </a:cxn>
                <a:cxn ang="0">
                  <a:pos x="31" y="60"/>
                </a:cxn>
                <a:cxn ang="0">
                  <a:pos x="36" y="57"/>
                </a:cxn>
                <a:cxn ang="0">
                  <a:pos x="40" y="52"/>
                </a:cxn>
                <a:cxn ang="0">
                  <a:pos x="45" y="46"/>
                </a:cxn>
                <a:cxn ang="0">
                  <a:pos x="50" y="41"/>
                </a:cxn>
                <a:cxn ang="0">
                  <a:pos x="54" y="35"/>
                </a:cxn>
                <a:cxn ang="0">
                  <a:pos x="59" y="29"/>
                </a:cxn>
                <a:cxn ang="0">
                  <a:pos x="62" y="23"/>
                </a:cxn>
                <a:cxn ang="0">
                  <a:pos x="66" y="17"/>
                </a:cxn>
                <a:cxn ang="0">
                  <a:pos x="69" y="11"/>
                </a:cxn>
                <a:cxn ang="0">
                  <a:pos x="72" y="4"/>
                </a:cxn>
                <a:cxn ang="0">
                  <a:pos x="72" y="0"/>
                </a:cxn>
              </a:cxnLst>
              <a:rect l="0" t="0" r="r" b="b"/>
              <a:pathLst>
                <a:path w="75" h="82">
                  <a:moveTo>
                    <a:pt x="72" y="0"/>
                  </a:moveTo>
                  <a:lnTo>
                    <a:pt x="72" y="0"/>
                  </a:lnTo>
                  <a:lnTo>
                    <a:pt x="71" y="4"/>
                  </a:lnTo>
                  <a:lnTo>
                    <a:pt x="70" y="7"/>
                  </a:lnTo>
                  <a:lnTo>
                    <a:pt x="69" y="11"/>
                  </a:lnTo>
                  <a:lnTo>
                    <a:pt x="66" y="13"/>
                  </a:lnTo>
                  <a:lnTo>
                    <a:pt x="65" y="17"/>
                  </a:lnTo>
                  <a:lnTo>
                    <a:pt x="62" y="19"/>
                  </a:lnTo>
                  <a:lnTo>
                    <a:pt x="61" y="23"/>
                  </a:lnTo>
                  <a:lnTo>
                    <a:pt x="60" y="27"/>
                  </a:lnTo>
                  <a:lnTo>
                    <a:pt x="57" y="29"/>
                  </a:lnTo>
                  <a:lnTo>
                    <a:pt x="55" y="33"/>
                  </a:lnTo>
                  <a:lnTo>
                    <a:pt x="54" y="35"/>
                  </a:lnTo>
                  <a:lnTo>
                    <a:pt x="51" y="37"/>
                  </a:lnTo>
                  <a:lnTo>
                    <a:pt x="49" y="41"/>
                  </a:lnTo>
                  <a:lnTo>
                    <a:pt x="47" y="43"/>
                  </a:lnTo>
                  <a:lnTo>
                    <a:pt x="45" y="46"/>
                  </a:lnTo>
                  <a:lnTo>
                    <a:pt x="42" y="48"/>
                  </a:lnTo>
                  <a:lnTo>
                    <a:pt x="40" y="51"/>
                  </a:lnTo>
                  <a:lnTo>
                    <a:pt x="37" y="53"/>
                  </a:lnTo>
                  <a:lnTo>
                    <a:pt x="35" y="55"/>
                  </a:lnTo>
                  <a:lnTo>
                    <a:pt x="32" y="58"/>
                  </a:lnTo>
                  <a:lnTo>
                    <a:pt x="30" y="60"/>
                  </a:lnTo>
                  <a:lnTo>
                    <a:pt x="27" y="63"/>
                  </a:lnTo>
                  <a:lnTo>
                    <a:pt x="25" y="65"/>
                  </a:lnTo>
                  <a:lnTo>
                    <a:pt x="22" y="66"/>
                  </a:lnTo>
                  <a:lnTo>
                    <a:pt x="20" y="69"/>
                  </a:lnTo>
                  <a:lnTo>
                    <a:pt x="17" y="70"/>
                  </a:lnTo>
                  <a:lnTo>
                    <a:pt x="15" y="72"/>
                  </a:lnTo>
                  <a:lnTo>
                    <a:pt x="11" y="74"/>
                  </a:lnTo>
                  <a:lnTo>
                    <a:pt x="9" y="76"/>
                  </a:lnTo>
                  <a:lnTo>
                    <a:pt x="6" y="77"/>
                  </a:lnTo>
                  <a:lnTo>
                    <a:pt x="2" y="78"/>
                  </a:lnTo>
                  <a:lnTo>
                    <a:pt x="0" y="80"/>
                  </a:lnTo>
                  <a:lnTo>
                    <a:pt x="0" y="81"/>
                  </a:lnTo>
                  <a:lnTo>
                    <a:pt x="4" y="80"/>
                  </a:lnTo>
                  <a:lnTo>
                    <a:pt x="6" y="77"/>
                  </a:lnTo>
                  <a:lnTo>
                    <a:pt x="9" y="76"/>
                  </a:lnTo>
                  <a:lnTo>
                    <a:pt x="12" y="75"/>
                  </a:lnTo>
                  <a:lnTo>
                    <a:pt x="15" y="72"/>
                  </a:lnTo>
                  <a:lnTo>
                    <a:pt x="17" y="71"/>
                  </a:lnTo>
                  <a:lnTo>
                    <a:pt x="20" y="69"/>
                  </a:lnTo>
                  <a:lnTo>
                    <a:pt x="22" y="68"/>
                  </a:lnTo>
                  <a:lnTo>
                    <a:pt x="25" y="65"/>
                  </a:lnTo>
                  <a:lnTo>
                    <a:pt x="29" y="63"/>
                  </a:lnTo>
                  <a:lnTo>
                    <a:pt x="31" y="60"/>
                  </a:lnTo>
                  <a:lnTo>
                    <a:pt x="34" y="59"/>
                  </a:lnTo>
                  <a:lnTo>
                    <a:pt x="36" y="57"/>
                  </a:lnTo>
                  <a:lnTo>
                    <a:pt x="39" y="54"/>
                  </a:lnTo>
                  <a:lnTo>
                    <a:pt x="40" y="52"/>
                  </a:lnTo>
                  <a:lnTo>
                    <a:pt x="42" y="49"/>
                  </a:lnTo>
                  <a:lnTo>
                    <a:pt x="45" y="46"/>
                  </a:lnTo>
                  <a:lnTo>
                    <a:pt x="47" y="43"/>
                  </a:lnTo>
                  <a:lnTo>
                    <a:pt x="50" y="41"/>
                  </a:lnTo>
                  <a:lnTo>
                    <a:pt x="52" y="39"/>
                  </a:lnTo>
                  <a:lnTo>
                    <a:pt x="54" y="35"/>
                  </a:lnTo>
                  <a:lnTo>
                    <a:pt x="56" y="33"/>
                  </a:lnTo>
                  <a:lnTo>
                    <a:pt x="59" y="29"/>
                  </a:lnTo>
                  <a:lnTo>
                    <a:pt x="60" y="27"/>
                  </a:lnTo>
                  <a:lnTo>
                    <a:pt x="62" y="23"/>
                  </a:lnTo>
                  <a:lnTo>
                    <a:pt x="64" y="20"/>
                  </a:lnTo>
                  <a:lnTo>
                    <a:pt x="66" y="17"/>
                  </a:lnTo>
                  <a:lnTo>
                    <a:pt x="67" y="13"/>
                  </a:lnTo>
                  <a:lnTo>
                    <a:pt x="69" y="11"/>
                  </a:lnTo>
                  <a:lnTo>
                    <a:pt x="70" y="7"/>
                  </a:lnTo>
                  <a:lnTo>
                    <a:pt x="72" y="4"/>
                  </a:lnTo>
                  <a:lnTo>
                    <a:pt x="74" y="0"/>
                  </a:lnTo>
                  <a:lnTo>
                    <a:pt x="7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19" name="Freeform 255"/>
            <p:cNvSpPr>
              <a:spLocks/>
            </p:cNvSpPr>
            <p:nvPr/>
          </p:nvSpPr>
          <p:spPr bwMode="auto">
            <a:xfrm>
              <a:off x="2959" y="2884"/>
              <a:ext cx="4" cy="5"/>
            </a:xfrm>
            <a:custGeom>
              <a:avLst/>
              <a:gdLst/>
              <a:ahLst/>
              <a:cxnLst>
                <a:cxn ang="0">
                  <a:pos x="1" y="0"/>
                </a:cxn>
                <a:cxn ang="0">
                  <a:pos x="1" y="0"/>
                </a:cxn>
                <a:cxn ang="0">
                  <a:pos x="1" y="1"/>
                </a:cxn>
                <a:cxn ang="0">
                  <a:pos x="0" y="1"/>
                </a:cxn>
                <a:cxn ang="0">
                  <a:pos x="0" y="2"/>
                </a:cxn>
                <a:cxn ang="0">
                  <a:pos x="0" y="3"/>
                </a:cxn>
                <a:cxn ang="0">
                  <a:pos x="1" y="3"/>
                </a:cxn>
                <a:cxn ang="0">
                  <a:pos x="1" y="2"/>
                </a:cxn>
                <a:cxn ang="0">
                  <a:pos x="1" y="1"/>
                </a:cxn>
                <a:cxn ang="0">
                  <a:pos x="2" y="1"/>
                </a:cxn>
                <a:cxn ang="0">
                  <a:pos x="2" y="0"/>
                </a:cxn>
                <a:cxn ang="0">
                  <a:pos x="1" y="0"/>
                </a:cxn>
              </a:cxnLst>
              <a:rect l="0" t="0" r="r" b="b"/>
              <a:pathLst>
                <a:path w="3" h="4">
                  <a:moveTo>
                    <a:pt x="1" y="0"/>
                  </a:moveTo>
                  <a:lnTo>
                    <a:pt x="1" y="0"/>
                  </a:lnTo>
                  <a:lnTo>
                    <a:pt x="1" y="1"/>
                  </a:lnTo>
                  <a:lnTo>
                    <a:pt x="0" y="1"/>
                  </a:lnTo>
                  <a:lnTo>
                    <a:pt x="0" y="2"/>
                  </a:lnTo>
                  <a:lnTo>
                    <a:pt x="0" y="3"/>
                  </a:lnTo>
                  <a:lnTo>
                    <a:pt x="1" y="3"/>
                  </a:lnTo>
                  <a:lnTo>
                    <a:pt x="1" y="2"/>
                  </a:lnTo>
                  <a:lnTo>
                    <a:pt x="1" y="1"/>
                  </a:lnTo>
                  <a:lnTo>
                    <a:pt x="2" y="1"/>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0" name="Freeform 256"/>
            <p:cNvSpPr>
              <a:spLocks/>
            </p:cNvSpPr>
            <p:nvPr/>
          </p:nvSpPr>
          <p:spPr bwMode="auto">
            <a:xfrm>
              <a:off x="2947" y="2879"/>
              <a:ext cx="14" cy="6"/>
            </a:xfrm>
            <a:custGeom>
              <a:avLst/>
              <a:gdLst/>
              <a:ahLst/>
              <a:cxnLst>
                <a:cxn ang="0">
                  <a:pos x="0" y="0"/>
                </a:cxn>
                <a:cxn ang="0">
                  <a:pos x="1" y="1"/>
                </a:cxn>
                <a:cxn ang="0">
                  <a:pos x="3" y="1"/>
                </a:cxn>
                <a:cxn ang="0">
                  <a:pos x="4" y="2"/>
                </a:cxn>
                <a:cxn ang="0">
                  <a:pos x="5" y="2"/>
                </a:cxn>
                <a:cxn ang="0">
                  <a:pos x="6" y="3"/>
                </a:cxn>
                <a:cxn ang="0">
                  <a:pos x="8" y="3"/>
                </a:cxn>
                <a:cxn ang="0">
                  <a:pos x="8" y="5"/>
                </a:cxn>
                <a:cxn ang="0">
                  <a:pos x="9" y="5"/>
                </a:cxn>
                <a:cxn ang="0">
                  <a:pos x="10" y="5"/>
                </a:cxn>
                <a:cxn ang="0">
                  <a:pos x="11" y="6"/>
                </a:cxn>
                <a:cxn ang="0">
                  <a:pos x="13" y="6"/>
                </a:cxn>
                <a:cxn ang="0">
                  <a:pos x="13" y="5"/>
                </a:cxn>
                <a:cxn ang="0">
                  <a:pos x="11" y="5"/>
                </a:cxn>
                <a:cxn ang="0">
                  <a:pos x="10" y="5"/>
                </a:cxn>
                <a:cxn ang="0">
                  <a:pos x="9" y="3"/>
                </a:cxn>
                <a:cxn ang="0">
                  <a:pos x="8" y="3"/>
                </a:cxn>
                <a:cxn ang="0">
                  <a:pos x="8" y="2"/>
                </a:cxn>
                <a:cxn ang="0">
                  <a:pos x="6" y="2"/>
                </a:cxn>
                <a:cxn ang="0">
                  <a:pos x="5" y="2"/>
                </a:cxn>
                <a:cxn ang="0">
                  <a:pos x="4" y="1"/>
                </a:cxn>
                <a:cxn ang="0">
                  <a:pos x="3" y="1"/>
                </a:cxn>
                <a:cxn ang="0">
                  <a:pos x="1" y="0"/>
                </a:cxn>
                <a:cxn ang="0">
                  <a:pos x="0" y="0"/>
                </a:cxn>
              </a:cxnLst>
              <a:rect l="0" t="0" r="r" b="b"/>
              <a:pathLst>
                <a:path w="14" h="7">
                  <a:moveTo>
                    <a:pt x="0" y="0"/>
                  </a:moveTo>
                  <a:lnTo>
                    <a:pt x="1" y="1"/>
                  </a:lnTo>
                  <a:lnTo>
                    <a:pt x="3" y="1"/>
                  </a:lnTo>
                  <a:lnTo>
                    <a:pt x="4" y="2"/>
                  </a:lnTo>
                  <a:lnTo>
                    <a:pt x="5" y="2"/>
                  </a:lnTo>
                  <a:lnTo>
                    <a:pt x="6" y="3"/>
                  </a:lnTo>
                  <a:lnTo>
                    <a:pt x="8" y="3"/>
                  </a:lnTo>
                  <a:lnTo>
                    <a:pt x="8" y="5"/>
                  </a:lnTo>
                  <a:lnTo>
                    <a:pt x="9" y="5"/>
                  </a:lnTo>
                  <a:lnTo>
                    <a:pt x="10" y="5"/>
                  </a:lnTo>
                  <a:lnTo>
                    <a:pt x="11" y="6"/>
                  </a:lnTo>
                  <a:lnTo>
                    <a:pt x="13" y="6"/>
                  </a:lnTo>
                  <a:lnTo>
                    <a:pt x="13" y="5"/>
                  </a:lnTo>
                  <a:lnTo>
                    <a:pt x="11" y="5"/>
                  </a:lnTo>
                  <a:lnTo>
                    <a:pt x="10" y="5"/>
                  </a:lnTo>
                  <a:lnTo>
                    <a:pt x="9" y="3"/>
                  </a:lnTo>
                  <a:lnTo>
                    <a:pt x="8" y="3"/>
                  </a:lnTo>
                  <a:lnTo>
                    <a:pt x="8" y="2"/>
                  </a:lnTo>
                  <a:lnTo>
                    <a:pt x="6" y="2"/>
                  </a:lnTo>
                  <a:lnTo>
                    <a:pt x="5" y="2"/>
                  </a:lnTo>
                  <a:lnTo>
                    <a:pt x="4" y="1"/>
                  </a:lnTo>
                  <a:lnTo>
                    <a:pt x="3"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1" name="Freeform 257"/>
            <p:cNvSpPr>
              <a:spLocks/>
            </p:cNvSpPr>
            <p:nvPr/>
          </p:nvSpPr>
          <p:spPr bwMode="auto">
            <a:xfrm>
              <a:off x="2932" y="2873"/>
              <a:ext cx="17" cy="6"/>
            </a:xfrm>
            <a:custGeom>
              <a:avLst/>
              <a:gdLst/>
              <a:ahLst/>
              <a:cxnLst>
                <a:cxn ang="0">
                  <a:pos x="1" y="0"/>
                </a:cxn>
                <a:cxn ang="0">
                  <a:pos x="0" y="0"/>
                </a:cxn>
                <a:cxn ang="0">
                  <a:pos x="1" y="1"/>
                </a:cxn>
                <a:cxn ang="0">
                  <a:pos x="3" y="1"/>
                </a:cxn>
                <a:cxn ang="0">
                  <a:pos x="4" y="1"/>
                </a:cxn>
                <a:cxn ang="0">
                  <a:pos x="5" y="2"/>
                </a:cxn>
                <a:cxn ang="0">
                  <a:pos x="7" y="2"/>
                </a:cxn>
                <a:cxn ang="0">
                  <a:pos x="8" y="2"/>
                </a:cxn>
                <a:cxn ang="0">
                  <a:pos x="9" y="3"/>
                </a:cxn>
                <a:cxn ang="0">
                  <a:pos x="10" y="3"/>
                </a:cxn>
                <a:cxn ang="0">
                  <a:pos x="12" y="5"/>
                </a:cxn>
                <a:cxn ang="0">
                  <a:pos x="13" y="5"/>
                </a:cxn>
                <a:cxn ang="0">
                  <a:pos x="16" y="6"/>
                </a:cxn>
                <a:cxn ang="0">
                  <a:pos x="16" y="5"/>
                </a:cxn>
                <a:cxn ang="0">
                  <a:pos x="14" y="5"/>
                </a:cxn>
                <a:cxn ang="0">
                  <a:pos x="13" y="5"/>
                </a:cxn>
                <a:cxn ang="0">
                  <a:pos x="12" y="3"/>
                </a:cxn>
                <a:cxn ang="0">
                  <a:pos x="10" y="3"/>
                </a:cxn>
                <a:cxn ang="0">
                  <a:pos x="9" y="2"/>
                </a:cxn>
                <a:cxn ang="0">
                  <a:pos x="8" y="2"/>
                </a:cxn>
                <a:cxn ang="0">
                  <a:pos x="7" y="2"/>
                </a:cxn>
                <a:cxn ang="0">
                  <a:pos x="7" y="1"/>
                </a:cxn>
                <a:cxn ang="0">
                  <a:pos x="5" y="1"/>
                </a:cxn>
                <a:cxn ang="0">
                  <a:pos x="4" y="1"/>
                </a:cxn>
                <a:cxn ang="0">
                  <a:pos x="3" y="1"/>
                </a:cxn>
                <a:cxn ang="0">
                  <a:pos x="3" y="0"/>
                </a:cxn>
                <a:cxn ang="0">
                  <a:pos x="1" y="0"/>
                </a:cxn>
                <a:cxn ang="0">
                  <a:pos x="0" y="0"/>
                </a:cxn>
                <a:cxn ang="0">
                  <a:pos x="1" y="0"/>
                </a:cxn>
              </a:cxnLst>
              <a:rect l="0" t="0" r="r" b="b"/>
              <a:pathLst>
                <a:path w="17" h="7">
                  <a:moveTo>
                    <a:pt x="1" y="0"/>
                  </a:moveTo>
                  <a:lnTo>
                    <a:pt x="0" y="0"/>
                  </a:lnTo>
                  <a:lnTo>
                    <a:pt x="1" y="1"/>
                  </a:lnTo>
                  <a:lnTo>
                    <a:pt x="3" y="1"/>
                  </a:lnTo>
                  <a:lnTo>
                    <a:pt x="4" y="1"/>
                  </a:lnTo>
                  <a:lnTo>
                    <a:pt x="5" y="2"/>
                  </a:lnTo>
                  <a:lnTo>
                    <a:pt x="7" y="2"/>
                  </a:lnTo>
                  <a:lnTo>
                    <a:pt x="8" y="2"/>
                  </a:lnTo>
                  <a:lnTo>
                    <a:pt x="9" y="3"/>
                  </a:lnTo>
                  <a:lnTo>
                    <a:pt x="10" y="3"/>
                  </a:lnTo>
                  <a:lnTo>
                    <a:pt x="12" y="5"/>
                  </a:lnTo>
                  <a:lnTo>
                    <a:pt x="13" y="5"/>
                  </a:lnTo>
                  <a:lnTo>
                    <a:pt x="16" y="6"/>
                  </a:lnTo>
                  <a:lnTo>
                    <a:pt x="16" y="5"/>
                  </a:lnTo>
                  <a:lnTo>
                    <a:pt x="14" y="5"/>
                  </a:lnTo>
                  <a:lnTo>
                    <a:pt x="13" y="5"/>
                  </a:lnTo>
                  <a:lnTo>
                    <a:pt x="12" y="3"/>
                  </a:lnTo>
                  <a:lnTo>
                    <a:pt x="10" y="3"/>
                  </a:lnTo>
                  <a:lnTo>
                    <a:pt x="9" y="2"/>
                  </a:lnTo>
                  <a:lnTo>
                    <a:pt x="8" y="2"/>
                  </a:lnTo>
                  <a:lnTo>
                    <a:pt x="7" y="2"/>
                  </a:lnTo>
                  <a:lnTo>
                    <a:pt x="7" y="1"/>
                  </a:lnTo>
                  <a:lnTo>
                    <a:pt x="5" y="1"/>
                  </a:lnTo>
                  <a:lnTo>
                    <a:pt x="4" y="1"/>
                  </a:lnTo>
                  <a:lnTo>
                    <a:pt x="3" y="1"/>
                  </a:lnTo>
                  <a:lnTo>
                    <a:pt x="3" y="0"/>
                  </a:lnTo>
                  <a:lnTo>
                    <a:pt x="1" y="0"/>
                  </a:lnTo>
                  <a:lnTo>
                    <a:pt x="0"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2" name="Freeform 258"/>
            <p:cNvSpPr>
              <a:spLocks/>
            </p:cNvSpPr>
            <p:nvPr/>
          </p:nvSpPr>
          <p:spPr bwMode="auto">
            <a:xfrm>
              <a:off x="2931" y="2873"/>
              <a:ext cx="4" cy="6"/>
            </a:xfrm>
            <a:custGeom>
              <a:avLst/>
              <a:gdLst/>
              <a:ahLst/>
              <a:cxnLst>
                <a:cxn ang="0">
                  <a:pos x="0" y="5"/>
                </a:cxn>
                <a:cxn ang="0">
                  <a:pos x="0" y="5"/>
                </a:cxn>
                <a:cxn ang="0">
                  <a:pos x="3" y="0"/>
                </a:cxn>
                <a:cxn ang="0">
                  <a:pos x="1" y="0"/>
                </a:cxn>
                <a:cxn ang="0">
                  <a:pos x="0" y="5"/>
                </a:cxn>
              </a:cxnLst>
              <a:rect l="0" t="0" r="r" b="b"/>
              <a:pathLst>
                <a:path w="4" h="6">
                  <a:moveTo>
                    <a:pt x="0" y="5"/>
                  </a:moveTo>
                  <a:lnTo>
                    <a:pt x="0" y="5"/>
                  </a:lnTo>
                  <a:lnTo>
                    <a:pt x="3" y="0"/>
                  </a:lnTo>
                  <a:lnTo>
                    <a:pt x="1" y="0"/>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3" name="Freeform 259"/>
            <p:cNvSpPr>
              <a:spLocks/>
            </p:cNvSpPr>
            <p:nvPr/>
          </p:nvSpPr>
          <p:spPr bwMode="auto">
            <a:xfrm>
              <a:off x="2772" y="2787"/>
              <a:ext cx="162" cy="67"/>
            </a:xfrm>
            <a:custGeom>
              <a:avLst/>
              <a:gdLst/>
              <a:ahLst/>
              <a:cxnLst>
                <a:cxn ang="0">
                  <a:pos x="7" y="8"/>
                </a:cxn>
                <a:cxn ang="0">
                  <a:pos x="158" y="24"/>
                </a:cxn>
                <a:cxn ang="0">
                  <a:pos x="150" y="22"/>
                </a:cxn>
                <a:cxn ang="0">
                  <a:pos x="147" y="30"/>
                </a:cxn>
                <a:cxn ang="0">
                  <a:pos x="142" y="45"/>
                </a:cxn>
                <a:cxn ang="0">
                  <a:pos x="138" y="39"/>
                </a:cxn>
                <a:cxn ang="0">
                  <a:pos x="138" y="35"/>
                </a:cxn>
                <a:cxn ang="0">
                  <a:pos x="136" y="39"/>
                </a:cxn>
                <a:cxn ang="0">
                  <a:pos x="136" y="50"/>
                </a:cxn>
                <a:cxn ang="0">
                  <a:pos x="130" y="49"/>
                </a:cxn>
                <a:cxn ang="0">
                  <a:pos x="122" y="50"/>
                </a:cxn>
                <a:cxn ang="0">
                  <a:pos x="115" y="42"/>
                </a:cxn>
                <a:cxn ang="0">
                  <a:pos x="110" y="35"/>
                </a:cxn>
                <a:cxn ang="0">
                  <a:pos x="113" y="32"/>
                </a:cxn>
                <a:cxn ang="0">
                  <a:pos x="118" y="32"/>
                </a:cxn>
                <a:cxn ang="0">
                  <a:pos x="126" y="31"/>
                </a:cxn>
                <a:cxn ang="0">
                  <a:pos x="132" y="28"/>
                </a:cxn>
                <a:cxn ang="0">
                  <a:pos x="125" y="22"/>
                </a:cxn>
                <a:cxn ang="0">
                  <a:pos x="118" y="18"/>
                </a:cxn>
                <a:cxn ang="0">
                  <a:pos x="113" y="16"/>
                </a:cxn>
                <a:cxn ang="0">
                  <a:pos x="111" y="18"/>
                </a:cxn>
                <a:cxn ang="0">
                  <a:pos x="108" y="22"/>
                </a:cxn>
                <a:cxn ang="0">
                  <a:pos x="103" y="23"/>
                </a:cxn>
                <a:cxn ang="0">
                  <a:pos x="98" y="23"/>
                </a:cxn>
                <a:cxn ang="0">
                  <a:pos x="100" y="28"/>
                </a:cxn>
                <a:cxn ang="0">
                  <a:pos x="100" y="32"/>
                </a:cxn>
                <a:cxn ang="0">
                  <a:pos x="96" y="31"/>
                </a:cxn>
                <a:cxn ang="0">
                  <a:pos x="95" y="30"/>
                </a:cxn>
                <a:cxn ang="0">
                  <a:pos x="97" y="36"/>
                </a:cxn>
                <a:cxn ang="0">
                  <a:pos x="100" y="41"/>
                </a:cxn>
                <a:cxn ang="0">
                  <a:pos x="96" y="33"/>
                </a:cxn>
                <a:cxn ang="0">
                  <a:pos x="92" y="30"/>
                </a:cxn>
                <a:cxn ang="0">
                  <a:pos x="87" y="29"/>
                </a:cxn>
                <a:cxn ang="0">
                  <a:pos x="87" y="33"/>
                </a:cxn>
                <a:cxn ang="0">
                  <a:pos x="86" y="35"/>
                </a:cxn>
                <a:cxn ang="0">
                  <a:pos x="82" y="30"/>
                </a:cxn>
                <a:cxn ang="0">
                  <a:pos x="81" y="25"/>
                </a:cxn>
                <a:cxn ang="0">
                  <a:pos x="80" y="19"/>
                </a:cxn>
                <a:cxn ang="0">
                  <a:pos x="81" y="14"/>
                </a:cxn>
                <a:cxn ang="0">
                  <a:pos x="76" y="12"/>
                </a:cxn>
                <a:cxn ang="0">
                  <a:pos x="74" y="14"/>
                </a:cxn>
                <a:cxn ang="0">
                  <a:pos x="71" y="19"/>
                </a:cxn>
                <a:cxn ang="0">
                  <a:pos x="70" y="23"/>
                </a:cxn>
                <a:cxn ang="0">
                  <a:pos x="66" y="13"/>
                </a:cxn>
                <a:cxn ang="0">
                  <a:pos x="64" y="7"/>
                </a:cxn>
                <a:cxn ang="0">
                  <a:pos x="60" y="10"/>
                </a:cxn>
                <a:cxn ang="0">
                  <a:pos x="57" y="14"/>
                </a:cxn>
                <a:cxn ang="0">
                  <a:pos x="57" y="19"/>
                </a:cxn>
                <a:cxn ang="0">
                  <a:pos x="54" y="18"/>
                </a:cxn>
                <a:cxn ang="0">
                  <a:pos x="47" y="13"/>
                </a:cxn>
                <a:cxn ang="0">
                  <a:pos x="42" y="14"/>
                </a:cxn>
                <a:cxn ang="0">
                  <a:pos x="40" y="13"/>
                </a:cxn>
                <a:cxn ang="0">
                  <a:pos x="36" y="7"/>
                </a:cxn>
                <a:cxn ang="0">
                  <a:pos x="31" y="6"/>
                </a:cxn>
                <a:cxn ang="0">
                  <a:pos x="30" y="2"/>
                </a:cxn>
                <a:cxn ang="0">
                  <a:pos x="27" y="0"/>
                </a:cxn>
                <a:cxn ang="0">
                  <a:pos x="27" y="2"/>
                </a:cxn>
                <a:cxn ang="0">
                  <a:pos x="26" y="6"/>
                </a:cxn>
                <a:cxn ang="0">
                  <a:pos x="21" y="7"/>
                </a:cxn>
                <a:cxn ang="0">
                  <a:pos x="16" y="6"/>
                </a:cxn>
                <a:cxn ang="0">
                  <a:pos x="6" y="8"/>
                </a:cxn>
              </a:cxnLst>
              <a:rect l="0" t="0" r="r" b="b"/>
              <a:pathLst>
                <a:path w="162" h="67">
                  <a:moveTo>
                    <a:pt x="6" y="8"/>
                  </a:moveTo>
                  <a:lnTo>
                    <a:pt x="0" y="7"/>
                  </a:lnTo>
                  <a:lnTo>
                    <a:pt x="7" y="10"/>
                  </a:lnTo>
                  <a:lnTo>
                    <a:pt x="7" y="8"/>
                  </a:lnTo>
                  <a:lnTo>
                    <a:pt x="45" y="24"/>
                  </a:lnTo>
                  <a:lnTo>
                    <a:pt x="138" y="66"/>
                  </a:lnTo>
                  <a:lnTo>
                    <a:pt x="161" y="26"/>
                  </a:lnTo>
                  <a:lnTo>
                    <a:pt x="158" y="24"/>
                  </a:lnTo>
                  <a:lnTo>
                    <a:pt x="157" y="23"/>
                  </a:lnTo>
                  <a:lnTo>
                    <a:pt x="153" y="22"/>
                  </a:lnTo>
                  <a:lnTo>
                    <a:pt x="152" y="22"/>
                  </a:lnTo>
                  <a:lnTo>
                    <a:pt x="150" y="22"/>
                  </a:lnTo>
                  <a:lnTo>
                    <a:pt x="148" y="23"/>
                  </a:lnTo>
                  <a:lnTo>
                    <a:pt x="147" y="25"/>
                  </a:lnTo>
                  <a:lnTo>
                    <a:pt x="147" y="28"/>
                  </a:lnTo>
                  <a:lnTo>
                    <a:pt x="147" y="30"/>
                  </a:lnTo>
                  <a:lnTo>
                    <a:pt x="147" y="33"/>
                  </a:lnTo>
                  <a:lnTo>
                    <a:pt x="151" y="36"/>
                  </a:lnTo>
                  <a:lnTo>
                    <a:pt x="147" y="39"/>
                  </a:lnTo>
                  <a:lnTo>
                    <a:pt x="142" y="45"/>
                  </a:lnTo>
                  <a:lnTo>
                    <a:pt x="142" y="47"/>
                  </a:lnTo>
                  <a:lnTo>
                    <a:pt x="140" y="45"/>
                  </a:lnTo>
                  <a:lnTo>
                    <a:pt x="138" y="44"/>
                  </a:lnTo>
                  <a:lnTo>
                    <a:pt x="138" y="39"/>
                  </a:lnTo>
                  <a:lnTo>
                    <a:pt x="141" y="37"/>
                  </a:lnTo>
                  <a:lnTo>
                    <a:pt x="141" y="36"/>
                  </a:lnTo>
                  <a:lnTo>
                    <a:pt x="140" y="35"/>
                  </a:lnTo>
                  <a:lnTo>
                    <a:pt x="138" y="35"/>
                  </a:lnTo>
                  <a:lnTo>
                    <a:pt x="138" y="36"/>
                  </a:lnTo>
                  <a:lnTo>
                    <a:pt x="137" y="37"/>
                  </a:lnTo>
                  <a:lnTo>
                    <a:pt x="136" y="37"/>
                  </a:lnTo>
                  <a:lnTo>
                    <a:pt x="136" y="39"/>
                  </a:lnTo>
                  <a:lnTo>
                    <a:pt x="136" y="43"/>
                  </a:lnTo>
                  <a:lnTo>
                    <a:pt x="138" y="47"/>
                  </a:lnTo>
                  <a:lnTo>
                    <a:pt x="138" y="49"/>
                  </a:lnTo>
                  <a:lnTo>
                    <a:pt x="136" y="50"/>
                  </a:lnTo>
                  <a:lnTo>
                    <a:pt x="135" y="50"/>
                  </a:lnTo>
                  <a:lnTo>
                    <a:pt x="133" y="48"/>
                  </a:lnTo>
                  <a:lnTo>
                    <a:pt x="130" y="47"/>
                  </a:lnTo>
                  <a:lnTo>
                    <a:pt x="130" y="49"/>
                  </a:lnTo>
                  <a:lnTo>
                    <a:pt x="127" y="45"/>
                  </a:lnTo>
                  <a:lnTo>
                    <a:pt x="125" y="47"/>
                  </a:lnTo>
                  <a:lnTo>
                    <a:pt x="123" y="48"/>
                  </a:lnTo>
                  <a:lnTo>
                    <a:pt x="122" y="50"/>
                  </a:lnTo>
                  <a:lnTo>
                    <a:pt x="118" y="50"/>
                  </a:lnTo>
                  <a:lnTo>
                    <a:pt x="115" y="47"/>
                  </a:lnTo>
                  <a:lnTo>
                    <a:pt x="113" y="45"/>
                  </a:lnTo>
                  <a:lnTo>
                    <a:pt x="115" y="42"/>
                  </a:lnTo>
                  <a:lnTo>
                    <a:pt x="113" y="39"/>
                  </a:lnTo>
                  <a:lnTo>
                    <a:pt x="108" y="36"/>
                  </a:lnTo>
                  <a:lnTo>
                    <a:pt x="108" y="35"/>
                  </a:lnTo>
                  <a:lnTo>
                    <a:pt x="110" y="35"/>
                  </a:lnTo>
                  <a:lnTo>
                    <a:pt x="110" y="33"/>
                  </a:lnTo>
                  <a:lnTo>
                    <a:pt x="111" y="33"/>
                  </a:lnTo>
                  <a:lnTo>
                    <a:pt x="112" y="33"/>
                  </a:lnTo>
                  <a:lnTo>
                    <a:pt x="113" y="32"/>
                  </a:lnTo>
                  <a:lnTo>
                    <a:pt x="115" y="32"/>
                  </a:lnTo>
                  <a:lnTo>
                    <a:pt x="116" y="32"/>
                  </a:lnTo>
                  <a:lnTo>
                    <a:pt x="117" y="32"/>
                  </a:lnTo>
                  <a:lnTo>
                    <a:pt x="118" y="32"/>
                  </a:lnTo>
                  <a:lnTo>
                    <a:pt x="121" y="32"/>
                  </a:lnTo>
                  <a:lnTo>
                    <a:pt x="122" y="32"/>
                  </a:lnTo>
                  <a:lnTo>
                    <a:pt x="123" y="31"/>
                  </a:lnTo>
                  <a:lnTo>
                    <a:pt x="126" y="31"/>
                  </a:lnTo>
                  <a:lnTo>
                    <a:pt x="128" y="30"/>
                  </a:lnTo>
                  <a:lnTo>
                    <a:pt x="130" y="29"/>
                  </a:lnTo>
                  <a:lnTo>
                    <a:pt x="131" y="28"/>
                  </a:lnTo>
                  <a:lnTo>
                    <a:pt x="132" y="28"/>
                  </a:lnTo>
                  <a:lnTo>
                    <a:pt x="132" y="26"/>
                  </a:lnTo>
                  <a:lnTo>
                    <a:pt x="128" y="23"/>
                  </a:lnTo>
                  <a:lnTo>
                    <a:pt x="127" y="22"/>
                  </a:lnTo>
                  <a:lnTo>
                    <a:pt x="125" y="22"/>
                  </a:lnTo>
                  <a:lnTo>
                    <a:pt x="123" y="20"/>
                  </a:lnTo>
                  <a:lnTo>
                    <a:pt x="122" y="19"/>
                  </a:lnTo>
                  <a:lnTo>
                    <a:pt x="121" y="18"/>
                  </a:lnTo>
                  <a:lnTo>
                    <a:pt x="118" y="18"/>
                  </a:lnTo>
                  <a:lnTo>
                    <a:pt x="117" y="17"/>
                  </a:lnTo>
                  <a:lnTo>
                    <a:pt x="116" y="17"/>
                  </a:lnTo>
                  <a:lnTo>
                    <a:pt x="115" y="16"/>
                  </a:lnTo>
                  <a:lnTo>
                    <a:pt x="113" y="16"/>
                  </a:lnTo>
                  <a:lnTo>
                    <a:pt x="112" y="16"/>
                  </a:lnTo>
                  <a:lnTo>
                    <a:pt x="111" y="16"/>
                  </a:lnTo>
                  <a:lnTo>
                    <a:pt x="111" y="17"/>
                  </a:lnTo>
                  <a:lnTo>
                    <a:pt x="111" y="18"/>
                  </a:lnTo>
                  <a:lnTo>
                    <a:pt x="110" y="19"/>
                  </a:lnTo>
                  <a:lnTo>
                    <a:pt x="110" y="20"/>
                  </a:lnTo>
                  <a:lnTo>
                    <a:pt x="108" y="20"/>
                  </a:lnTo>
                  <a:lnTo>
                    <a:pt x="108" y="22"/>
                  </a:lnTo>
                  <a:lnTo>
                    <a:pt x="107" y="22"/>
                  </a:lnTo>
                  <a:lnTo>
                    <a:pt x="106" y="22"/>
                  </a:lnTo>
                  <a:lnTo>
                    <a:pt x="105" y="23"/>
                  </a:lnTo>
                  <a:lnTo>
                    <a:pt x="103" y="23"/>
                  </a:lnTo>
                  <a:lnTo>
                    <a:pt x="102" y="23"/>
                  </a:lnTo>
                  <a:lnTo>
                    <a:pt x="101" y="23"/>
                  </a:lnTo>
                  <a:lnTo>
                    <a:pt x="100" y="23"/>
                  </a:lnTo>
                  <a:lnTo>
                    <a:pt x="98" y="23"/>
                  </a:lnTo>
                  <a:lnTo>
                    <a:pt x="98" y="24"/>
                  </a:lnTo>
                  <a:lnTo>
                    <a:pt x="100" y="25"/>
                  </a:lnTo>
                  <a:lnTo>
                    <a:pt x="100" y="26"/>
                  </a:lnTo>
                  <a:lnTo>
                    <a:pt x="100" y="28"/>
                  </a:lnTo>
                  <a:lnTo>
                    <a:pt x="100" y="29"/>
                  </a:lnTo>
                  <a:lnTo>
                    <a:pt x="100" y="30"/>
                  </a:lnTo>
                  <a:lnTo>
                    <a:pt x="100" y="31"/>
                  </a:lnTo>
                  <a:lnTo>
                    <a:pt x="100" y="32"/>
                  </a:lnTo>
                  <a:lnTo>
                    <a:pt x="98" y="32"/>
                  </a:lnTo>
                  <a:lnTo>
                    <a:pt x="98" y="33"/>
                  </a:lnTo>
                  <a:lnTo>
                    <a:pt x="97" y="32"/>
                  </a:lnTo>
                  <a:lnTo>
                    <a:pt x="96" y="31"/>
                  </a:lnTo>
                  <a:lnTo>
                    <a:pt x="96" y="30"/>
                  </a:lnTo>
                  <a:lnTo>
                    <a:pt x="95" y="29"/>
                  </a:lnTo>
                  <a:lnTo>
                    <a:pt x="93" y="29"/>
                  </a:lnTo>
                  <a:lnTo>
                    <a:pt x="95" y="30"/>
                  </a:lnTo>
                  <a:lnTo>
                    <a:pt x="95" y="31"/>
                  </a:lnTo>
                  <a:lnTo>
                    <a:pt x="96" y="32"/>
                  </a:lnTo>
                  <a:lnTo>
                    <a:pt x="97" y="35"/>
                  </a:lnTo>
                  <a:lnTo>
                    <a:pt x="97" y="36"/>
                  </a:lnTo>
                  <a:lnTo>
                    <a:pt x="98" y="37"/>
                  </a:lnTo>
                  <a:lnTo>
                    <a:pt x="98" y="38"/>
                  </a:lnTo>
                  <a:lnTo>
                    <a:pt x="98" y="39"/>
                  </a:lnTo>
                  <a:lnTo>
                    <a:pt x="100" y="41"/>
                  </a:lnTo>
                  <a:lnTo>
                    <a:pt x="98" y="39"/>
                  </a:lnTo>
                  <a:lnTo>
                    <a:pt x="97" y="37"/>
                  </a:lnTo>
                  <a:lnTo>
                    <a:pt x="97" y="36"/>
                  </a:lnTo>
                  <a:lnTo>
                    <a:pt x="96" y="33"/>
                  </a:lnTo>
                  <a:lnTo>
                    <a:pt x="93" y="32"/>
                  </a:lnTo>
                  <a:lnTo>
                    <a:pt x="93" y="31"/>
                  </a:lnTo>
                  <a:lnTo>
                    <a:pt x="92" y="31"/>
                  </a:lnTo>
                  <a:lnTo>
                    <a:pt x="92" y="30"/>
                  </a:lnTo>
                  <a:lnTo>
                    <a:pt x="91" y="30"/>
                  </a:lnTo>
                  <a:lnTo>
                    <a:pt x="90" y="29"/>
                  </a:lnTo>
                  <a:lnTo>
                    <a:pt x="88" y="29"/>
                  </a:lnTo>
                  <a:lnTo>
                    <a:pt x="87" y="29"/>
                  </a:lnTo>
                  <a:lnTo>
                    <a:pt x="87" y="30"/>
                  </a:lnTo>
                  <a:lnTo>
                    <a:pt x="87" y="31"/>
                  </a:lnTo>
                  <a:lnTo>
                    <a:pt x="87" y="32"/>
                  </a:lnTo>
                  <a:lnTo>
                    <a:pt x="87" y="33"/>
                  </a:lnTo>
                  <a:lnTo>
                    <a:pt x="87" y="35"/>
                  </a:lnTo>
                  <a:lnTo>
                    <a:pt x="87" y="36"/>
                  </a:lnTo>
                  <a:lnTo>
                    <a:pt x="87" y="37"/>
                  </a:lnTo>
                  <a:lnTo>
                    <a:pt x="86" y="35"/>
                  </a:lnTo>
                  <a:lnTo>
                    <a:pt x="85" y="33"/>
                  </a:lnTo>
                  <a:lnTo>
                    <a:pt x="85" y="32"/>
                  </a:lnTo>
                  <a:lnTo>
                    <a:pt x="83" y="31"/>
                  </a:lnTo>
                  <a:lnTo>
                    <a:pt x="82" y="30"/>
                  </a:lnTo>
                  <a:lnTo>
                    <a:pt x="82" y="29"/>
                  </a:lnTo>
                  <a:lnTo>
                    <a:pt x="82" y="28"/>
                  </a:lnTo>
                  <a:lnTo>
                    <a:pt x="81" y="26"/>
                  </a:lnTo>
                  <a:lnTo>
                    <a:pt x="81" y="25"/>
                  </a:lnTo>
                  <a:lnTo>
                    <a:pt x="81" y="23"/>
                  </a:lnTo>
                  <a:lnTo>
                    <a:pt x="80" y="22"/>
                  </a:lnTo>
                  <a:lnTo>
                    <a:pt x="80" y="20"/>
                  </a:lnTo>
                  <a:lnTo>
                    <a:pt x="80" y="19"/>
                  </a:lnTo>
                  <a:lnTo>
                    <a:pt x="80" y="18"/>
                  </a:lnTo>
                  <a:lnTo>
                    <a:pt x="81" y="17"/>
                  </a:lnTo>
                  <a:lnTo>
                    <a:pt x="81" y="16"/>
                  </a:lnTo>
                  <a:lnTo>
                    <a:pt x="81" y="14"/>
                  </a:lnTo>
                  <a:lnTo>
                    <a:pt x="80" y="13"/>
                  </a:lnTo>
                  <a:lnTo>
                    <a:pt x="79" y="13"/>
                  </a:lnTo>
                  <a:lnTo>
                    <a:pt x="77" y="12"/>
                  </a:lnTo>
                  <a:lnTo>
                    <a:pt x="76" y="12"/>
                  </a:lnTo>
                  <a:lnTo>
                    <a:pt x="75" y="12"/>
                  </a:lnTo>
                  <a:lnTo>
                    <a:pt x="75" y="13"/>
                  </a:lnTo>
                  <a:lnTo>
                    <a:pt x="74" y="13"/>
                  </a:lnTo>
                  <a:lnTo>
                    <a:pt x="74" y="14"/>
                  </a:lnTo>
                  <a:lnTo>
                    <a:pt x="72" y="16"/>
                  </a:lnTo>
                  <a:lnTo>
                    <a:pt x="72" y="17"/>
                  </a:lnTo>
                  <a:lnTo>
                    <a:pt x="71" y="18"/>
                  </a:lnTo>
                  <a:lnTo>
                    <a:pt x="71" y="19"/>
                  </a:lnTo>
                  <a:lnTo>
                    <a:pt x="71" y="20"/>
                  </a:lnTo>
                  <a:lnTo>
                    <a:pt x="71" y="22"/>
                  </a:lnTo>
                  <a:lnTo>
                    <a:pt x="71" y="23"/>
                  </a:lnTo>
                  <a:lnTo>
                    <a:pt x="70" y="23"/>
                  </a:lnTo>
                  <a:lnTo>
                    <a:pt x="69" y="19"/>
                  </a:lnTo>
                  <a:lnTo>
                    <a:pt x="67" y="18"/>
                  </a:lnTo>
                  <a:lnTo>
                    <a:pt x="67" y="17"/>
                  </a:lnTo>
                  <a:lnTo>
                    <a:pt x="66" y="13"/>
                  </a:lnTo>
                  <a:lnTo>
                    <a:pt x="65" y="11"/>
                  </a:lnTo>
                  <a:lnTo>
                    <a:pt x="65" y="10"/>
                  </a:lnTo>
                  <a:lnTo>
                    <a:pt x="64" y="8"/>
                  </a:lnTo>
                  <a:lnTo>
                    <a:pt x="64" y="7"/>
                  </a:lnTo>
                  <a:lnTo>
                    <a:pt x="62" y="7"/>
                  </a:lnTo>
                  <a:lnTo>
                    <a:pt x="61" y="8"/>
                  </a:lnTo>
                  <a:lnTo>
                    <a:pt x="61" y="10"/>
                  </a:lnTo>
                  <a:lnTo>
                    <a:pt x="60" y="10"/>
                  </a:lnTo>
                  <a:lnTo>
                    <a:pt x="60" y="11"/>
                  </a:lnTo>
                  <a:lnTo>
                    <a:pt x="59" y="12"/>
                  </a:lnTo>
                  <a:lnTo>
                    <a:pt x="59" y="13"/>
                  </a:lnTo>
                  <a:lnTo>
                    <a:pt x="57" y="14"/>
                  </a:lnTo>
                  <a:lnTo>
                    <a:pt x="57" y="16"/>
                  </a:lnTo>
                  <a:lnTo>
                    <a:pt x="57" y="17"/>
                  </a:lnTo>
                  <a:lnTo>
                    <a:pt x="57" y="18"/>
                  </a:lnTo>
                  <a:lnTo>
                    <a:pt x="57" y="19"/>
                  </a:lnTo>
                  <a:lnTo>
                    <a:pt x="57" y="20"/>
                  </a:lnTo>
                  <a:lnTo>
                    <a:pt x="57" y="22"/>
                  </a:lnTo>
                  <a:lnTo>
                    <a:pt x="55" y="19"/>
                  </a:lnTo>
                  <a:lnTo>
                    <a:pt x="54" y="18"/>
                  </a:lnTo>
                  <a:lnTo>
                    <a:pt x="50" y="16"/>
                  </a:lnTo>
                  <a:lnTo>
                    <a:pt x="50" y="14"/>
                  </a:lnTo>
                  <a:lnTo>
                    <a:pt x="49" y="13"/>
                  </a:lnTo>
                  <a:lnTo>
                    <a:pt x="47" y="13"/>
                  </a:lnTo>
                  <a:lnTo>
                    <a:pt x="46" y="13"/>
                  </a:lnTo>
                  <a:lnTo>
                    <a:pt x="45" y="13"/>
                  </a:lnTo>
                  <a:lnTo>
                    <a:pt x="44" y="14"/>
                  </a:lnTo>
                  <a:lnTo>
                    <a:pt x="42" y="14"/>
                  </a:lnTo>
                  <a:lnTo>
                    <a:pt x="41" y="16"/>
                  </a:lnTo>
                  <a:lnTo>
                    <a:pt x="41" y="17"/>
                  </a:lnTo>
                  <a:lnTo>
                    <a:pt x="40" y="14"/>
                  </a:lnTo>
                  <a:lnTo>
                    <a:pt x="40" y="13"/>
                  </a:lnTo>
                  <a:lnTo>
                    <a:pt x="39" y="10"/>
                  </a:lnTo>
                  <a:lnTo>
                    <a:pt x="37" y="8"/>
                  </a:lnTo>
                  <a:lnTo>
                    <a:pt x="37" y="7"/>
                  </a:lnTo>
                  <a:lnTo>
                    <a:pt x="36" y="7"/>
                  </a:lnTo>
                  <a:lnTo>
                    <a:pt x="35" y="7"/>
                  </a:lnTo>
                  <a:lnTo>
                    <a:pt x="34" y="7"/>
                  </a:lnTo>
                  <a:lnTo>
                    <a:pt x="32" y="7"/>
                  </a:lnTo>
                  <a:lnTo>
                    <a:pt x="31" y="6"/>
                  </a:lnTo>
                  <a:lnTo>
                    <a:pt x="31" y="5"/>
                  </a:lnTo>
                  <a:lnTo>
                    <a:pt x="30" y="5"/>
                  </a:lnTo>
                  <a:lnTo>
                    <a:pt x="30" y="4"/>
                  </a:lnTo>
                  <a:lnTo>
                    <a:pt x="30" y="2"/>
                  </a:lnTo>
                  <a:lnTo>
                    <a:pt x="30" y="1"/>
                  </a:lnTo>
                  <a:lnTo>
                    <a:pt x="29" y="1"/>
                  </a:lnTo>
                  <a:lnTo>
                    <a:pt x="29" y="0"/>
                  </a:lnTo>
                  <a:lnTo>
                    <a:pt x="27" y="0"/>
                  </a:lnTo>
                  <a:lnTo>
                    <a:pt x="26" y="0"/>
                  </a:lnTo>
                  <a:lnTo>
                    <a:pt x="26" y="1"/>
                  </a:lnTo>
                  <a:lnTo>
                    <a:pt x="26" y="2"/>
                  </a:lnTo>
                  <a:lnTo>
                    <a:pt x="27" y="2"/>
                  </a:lnTo>
                  <a:lnTo>
                    <a:pt x="27" y="4"/>
                  </a:lnTo>
                  <a:lnTo>
                    <a:pt x="27" y="5"/>
                  </a:lnTo>
                  <a:lnTo>
                    <a:pt x="26" y="5"/>
                  </a:lnTo>
                  <a:lnTo>
                    <a:pt x="26" y="6"/>
                  </a:lnTo>
                  <a:lnTo>
                    <a:pt x="25" y="7"/>
                  </a:lnTo>
                  <a:lnTo>
                    <a:pt x="24" y="8"/>
                  </a:lnTo>
                  <a:lnTo>
                    <a:pt x="22" y="8"/>
                  </a:lnTo>
                  <a:lnTo>
                    <a:pt x="21" y="7"/>
                  </a:lnTo>
                  <a:lnTo>
                    <a:pt x="20" y="6"/>
                  </a:lnTo>
                  <a:lnTo>
                    <a:pt x="19" y="6"/>
                  </a:lnTo>
                  <a:lnTo>
                    <a:pt x="17" y="6"/>
                  </a:lnTo>
                  <a:lnTo>
                    <a:pt x="16" y="6"/>
                  </a:lnTo>
                  <a:lnTo>
                    <a:pt x="15" y="6"/>
                  </a:lnTo>
                  <a:lnTo>
                    <a:pt x="7" y="6"/>
                  </a:lnTo>
                  <a:lnTo>
                    <a:pt x="2" y="6"/>
                  </a:lnTo>
                  <a:lnTo>
                    <a:pt x="6" y="8"/>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4" name="Freeform 260"/>
            <p:cNvSpPr>
              <a:spLocks/>
            </p:cNvSpPr>
            <p:nvPr/>
          </p:nvSpPr>
          <p:spPr bwMode="auto">
            <a:xfrm>
              <a:off x="2620" y="2815"/>
              <a:ext cx="64" cy="51"/>
            </a:xfrm>
            <a:custGeom>
              <a:avLst/>
              <a:gdLst/>
              <a:ahLst/>
              <a:cxnLst>
                <a:cxn ang="0">
                  <a:pos x="1" y="2"/>
                </a:cxn>
                <a:cxn ang="0">
                  <a:pos x="0" y="5"/>
                </a:cxn>
                <a:cxn ang="0">
                  <a:pos x="0" y="8"/>
                </a:cxn>
                <a:cxn ang="0">
                  <a:pos x="0" y="12"/>
                </a:cxn>
                <a:cxn ang="0">
                  <a:pos x="1" y="15"/>
                </a:cxn>
                <a:cxn ang="0">
                  <a:pos x="2" y="19"/>
                </a:cxn>
                <a:cxn ang="0">
                  <a:pos x="5" y="23"/>
                </a:cxn>
                <a:cxn ang="0">
                  <a:pos x="7" y="26"/>
                </a:cxn>
                <a:cxn ang="0">
                  <a:pos x="11" y="31"/>
                </a:cxn>
                <a:cxn ang="0">
                  <a:pos x="17" y="37"/>
                </a:cxn>
                <a:cxn ang="0">
                  <a:pos x="21" y="43"/>
                </a:cxn>
                <a:cxn ang="0">
                  <a:pos x="25" y="47"/>
                </a:cxn>
                <a:cxn ang="0">
                  <a:pos x="62" y="34"/>
                </a:cxn>
                <a:cxn ang="0">
                  <a:pos x="56" y="31"/>
                </a:cxn>
                <a:cxn ang="0">
                  <a:pos x="51" y="32"/>
                </a:cxn>
                <a:cxn ang="0">
                  <a:pos x="44" y="36"/>
                </a:cxn>
                <a:cxn ang="0">
                  <a:pos x="40" y="38"/>
                </a:cxn>
                <a:cxn ang="0">
                  <a:pos x="37" y="39"/>
                </a:cxn>
                <a:cxn ang="0">
                  <a:pos x="35" y="39"/>
                </a:cxn>
                <a:cxn ang="0">
                  <a:pos x="32" y="38"/>
                </a:cxn>
                <a:cxn ang="0">
                  <a:pos x="30" y="36"/>
                </a:cxn>
                <a:cxn ang="0">
                  <a:pos x="28" y="34"/>
                </a:cxn>
                <a:cxn ang="0">
                  <a:pos x="28" y="32"/>
                </a:cxn>
                <a:cxn ang="0">
                  <a:pos x="28" y="30"/>
                </a:cxn>
                <a:cxn ang="0">
                  <a:pos x="28" y="27"/>
                </a:cxn>
                <a:cxn ang="0">
                  <a:pos x="28" y="26"/>
                </a:cxn>
                <a:cxn ang="0">
                  <a:pos x="27" y="25"/>
                </a:cxn>
                <a:cxn ang="0">
                  <a:pos x="26" y="24"/>
                </a:cxn>
                <a:cxn ang="0">
                  <a:pos x="25" y="23"/>
                </a:cxn>
                <a:cxn ang="0">
                  <a:pos x="23" y="20"/>
                </a:cxn>
                <a:cxn ang="0">
                  <a:pos x="25" y="18"/>
                </a:cxn>
                <a:cxn ang="0">
                  <a:pos x="25" y="14"/>
                </a:cxn>
                <a:cxn ang="0">
                  <a:pos x="27" y="12"/>
                </a:cxn>
                <a:cxn ang="0">
                  <a:pos x="16" y="0"/>
                </a:cxn>
                <a:cxn ang="0">
                  <a:pos x="14" y="4"/>
                </a:cxn>
                <a:cxn ang="0">
                  <a:pos x="11" y="6"/>
                </a:cxn>
                <a:cxn ang="0">
                  <a:pos x="9" y="8"/>
                </a:cxn>
                <a:cxn ang="0">
                  <a:pos x="6" y="8"/>
                </a:cxn>
                <a:cxn ang="0">
                  <a:pos x="5" y="7"/>
                </a:cxn>
                <a:cxn ang="0">
                  <a:pos x="4" y="6"/>
                </a:cxn>
                <a:cxn ang="0">
                  <a:pos x="2" y="4"/>
                </a:cxn>
                <a:cxn ang="0">
                  <a:pos x="2" y="0"/>
                </a:cxn>
              </a:cxnLst>
              <a:rect l="0" t="0" r="r" b="b"/>
              <a:pathLst>
                <a:path w="63" h="51">
                  <a:moveTo>
                    <a:pt x="1" y="1"/>
                  </a:moveTo>
                  <a:lnTo>
                    <a:pt x="1" y="2"/>
                  </a:lnTo>
                  <a:lnTo>
                    <a:pt x="1" y="4"/>
                  </a:lnTo>
                  <a:lnTo>
                    <a:pt x="0" y="5"/>
                  </a:lnTo>
                  <a:lnTo>
                    <a:pt x="0" y="7"/>
                  </a:lnTo>
                  <a:lnTo>
                    <a:pt x="0" y="8"/>
                  </a:lnTo>
                  <a:lnTo>
                    <a:pt x="0" y="11"/>
                  </a:lnTo>
                  <a:lnTo>
                    <a:pt x="0" y="12"/>
                  </a:lnTo>
                  <a:lnTo>
                    <a:pt x="1" y="14"/>
                  </a:lnTo>
                  <a:lnTo>
                    <a:pt x="1" y="15"/>
                  </a:lnTo>
                  <a:lnTo>
                    <a:pt x="1" y="17"/>
                  </a:lnTo>
                  <a:lnTo>
                    <a:pt x="2" y="19"/>
                  </a:lnTo>
                  <a:lnTo>
                    <a:pt x="4" y="20"/>
                  </a:lnTo>
                  <a:lnTo>
                    <a:pt x="5" y="23"/>
                  </a:lnTo>
                  <a:lnTo>
                    <a:pt x="5" y="24"/>
                  </a:lnTo>
                  <a:lnTo>
                    <a:pt x="7" y="26"/>
                  </a:lnTo>
                  <a:lnTo>
                    <a:pt x="9" y="27"/>
                  </a:lnTo>
                  <a:lnTo>
                    <a:pt x="11" y="31"/>
                  </a:lnTo>
                  <a:lnTo>
                    <a:pt x="15" y="34"/>
                  </a:lnTo>
                  <a:lnTo>
                    <a:pt x="17" y="37"/>
                  </a:lnTo>
                  <a:lnTo>
                    <a:pt x="20" y="40"/>
                  </a:lnTo>
                  <a:lnTo>
                    <a:pt x="21" y="43"/>
                  </a:lnTo>
                  <a:lnTo>
                    <a:pt x="23" y="45"/>
                  </a:lnTo>
                  <a:lnTo>
                    <a:pt x="25" y="47"/>
                  </a:lnTo>
                  <a:lnTo>
                    <a:pt x="26" y="50"/>
                  </a:lnTo>
                  <a:lnTo>
                    <a:pt x="62" y="34"/>
                  </a:lnTo>
                  <a:lnTo>
                    <a:pt x="59" y="30"/>
                  </a:lnTo>
                  <a:lnTo>
                    <a:pt x="56" y="31"/>
                  </a:lnTo>
                  <a:lnTo>
                    <a:pt x="53" y="32"/>
                  </a:lnTo>
                  <a:lnTo>
                    <a:pt x="51" y="32"/>
                  </a:lnTo>
                  <a:lnTo>
                    <a:pt x="48" y="33"/>
                  </a:lnTo>
                  <a:lnTo>
                    <a:pt x="44" y="36"/>
                  </a:lnTo>
                  <a:lnTo>
                    <a:pt x="41" y="37"/>
                  </a:lnTo>
                  <a:lnTo>
                    <a:pt x="40" y="38"/>
                  </a:lnTo>
                  <a:lnTo>
                    <a:pt x="38" y="38"/>
                  </a:lnTo>
                  <a:lnTo>
                    <a:pt x="37" y="39"/>
                  </a:lnTo>
                  <a:lnTo>
                    <a:pt x="36" y="39"/>
                  </a:lnTo>
                  <a:lnTo>
                    <a:pt x="35" y="39"/>
                  </a:lnTo>
                  <a:lnTo>
                    <a:pt x="33" y="39"/>
                  </a:lnTo>
                  <a:lnTo>
                    <a:pt x="32" y="38"/>
                  </a:lnTo>
                  <a:lnTo>
                    <a:pt x="31" y="37"/>
                  </a:lnTo>
                  <a:lnTo>
                    <a:pt x="30" y="36"/>
                  </a:lnTo>
                  <a:lnTo>
                    <a:pt x="30" y="34"/>
                  </a:lnTo>
                  <a:lnTo>
                    <a:pt x="28" y="34"/>
                  </a:lnTo>
                  <a:lnTo>
                    <a:pt x="28" y="33"/>
                  </a:lnTo>
                  <a:lnTo>
                    <a:pt x="28" y="32"/>
                  </a:lnTo>
                  <a:lnTo>
                    <a:pt x="28" y="31"/>
                  </a:lnTo>
                  <a:lnTo>
                    <a:pt x="28" y="30"/>
                  </a:lnTo>
                  <a:lnTo>
                    <a:pt x="28" y="28"/>
                  </a:lnTo>
                  <a:lnTo>
                    <a:pt x="28" y="27"/>
                  </a:lnTo>
                  <a:lnTo>
                    <a:pt x="30" y="26"/>
                  </a:lnTo>
                  <a:lnTo>
                    <a:pt x="28" y="26"/>
                  </a:lnTo>
                  <a:lnTo>
                    <a:pt x="27" y="26"/>
                  </a:lnTo>
                  <a:lnTo>
                    <a:pt x="27" y="25"/>
                  </a:lnTo>
                  <a:lnTo>
                    <a:pt x="26" y="25"/>
                  </a:lnTo>
                  <a:lnTo>
                    <a:pt x="26" y="24"/>
                  </a:lnTo>
                  <a:lnTo>
                    <a:pt x="25" y="24"/>
                  </a:lnTo>
                  <a:lnTo>
                    <a:pt x="25" y="23"/>
                  </a:lnTo>
                  <a:lnTo>
                    <a:pt x="23" y="21"/>
                  </a:lnTo>
                  <a:lnTo>
                    <a:pt x="23" y="20"/>
                  </a:lnTo>
                  <a:lnTo>
                    <a:pt x="23" y="19"/>
                  </a:lnTo>
                  <a:lnTo>
                    <a:pt x="25" y="18"/>
                  </a:lnTo>
                  <a:lnTo>
                    <a:pt x="25" y="15"/>
                  </a:lnTo>
                  <a:lnTo>
                    <a:pt x="25" y="14"/>
                  </a:lnTo>
                  <a:lnTo>
                    <a:pt x="26" y="13"/>
                  </a:lnTo>
                  <a:lnTo>
                    <a:pt x="27" y="12"/>
                  </a:lnTo>
                  <a:lnTo>
                    <a:pt x="28" y="11"/>
                  </a:lnTo>
                  <a:lnTo>
                    <a:pt x="16" y="0"/>
                  </a:lnTo>
                  <a:lnTo>
                    <a:pt x="15" y="2"/>
                  </a:lnTo>
                  <a:lnTo>
                    <a:pt x="14" y="4"/>
                  </a:lnTo>
                  <a:lnTo>
                    <a:pt x="12" y="5"/>
                  </a:lnTo>
                  <a:lnTo>
                    <a:pt x="11" y="6"/>
                  </a:lnTo>
                  <a:lnTo>
                    <a:pt x="10" y="7"/>
                  </a:lnTo>
                  <a:lnTo>
                    <a:pt x="9" y="8"/>
                  </a:lnTo>
                  <a:lnTo>
                    <a:pt x="7" y="8"/>
                  </a:lnTo>
                  <a:lnTo>
                    <a:pt x="6" y="8"/>
                  </a:lnTo>
                  <a:lnTo>
                    <a:pt x="5" y="8"/>
                  </a:lnTo>
                  <a:lnTo>
                    <a:pt x="5" y="7"/>
                  </a:lnTo>
                  <a:lnTo>
                    <a:pt x="4" y="7"/>
                  </a:lnTo>
                  <a:lnTo>
                    <a:pt x="4" y="6"/>
                  </a:lnTo>
                  <a:lnTo>
                    <a:pt x="4" y="5"/>
                  </a:lnTo>
                  <a:lnTo>
                    <a:pt x="2" y="4"/>
                  </a:lnTo>
                  <a:lnTo>
                    <a:pt x="2" y="1"/>
                  </a:lnTo>
                  <a:lnTo>
                    <a:pt x="2" y="0"/>
                  </a:lnTo>
                  <a:lnTo>
                    <a:pt x="1" y="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5" name="Freeform 261"/>
            <p:cNvSpPr>
              <a:spLocks/>
            </p:cNvSpPr>
            <p:nvPr/>
          </p:nvSpPr>
          <p:spPr bwMode="auto">
            <a:xfrm>
              <a:off x="2620" y="2815"/>
              <a:ext cx="64" cy="51"/>
            </a:xfrm>
            <a:custGeom>
              <a:avLst/>
              <a:gdLst/>
              <a:ahLst/>
              <a:cxnLst>
                <a:cxn ang="0">
                  <a:pos x="1" y="1"/>
                </a:cxn>
                <a:cxn ang="0">
                  <a:pos x="1" y="4"/>
                </a:cxn>
                <a:cxn ang="0">
                  <a:pos x="0" y="6"/>
                </a:cxn>
                <a:cxn ang="0">
                  <a:pos x="0" y="8"/>
                </a:cxn>
                <a:cxn ang="0">
                  <a:pos x="0" y="11"/>
                </a:cxn>
                <a:cxn ang="0">
                  <a:pos x="0" y="13"/>
                </a:cxn>
                <a:cxn ang="0">
                  <a:pos x="1" y="14"/>
                </a:cxn>
                <a:cxn ang="0">
                  <a:pos x="1" y="17"/>
                </a:cxn>
                <a:cxn ang="0">
                  <a:pos x="2" y="19"/>
                </a:cxn>
                <a:cxn ang="0">
                  <a:pos x="4" y="21"/>
                </a:cxn>
                <a:cxn ang="0">
                  <a:pos x="6" y="24"/>
                </a:cxn>
                <a:cxn ang="0">
                  <a:pos x="7" y="26"/>
                </a:cxn>
                <a:cxn ang="0">
                  <a:pos x="9" y="28"/>
                </a:cxn>
                <a:cxn ang="0">
                  <a:pos x="11" y="30"/>
                </a:cxn>
                <a:cxn ang="0">
                  <a:pos x="12" y="32"/>
                </a:cxn>
                <a:cxn ang="0">
                  <a:pos x="14" y="33"/>
                </a:cxn>
                <a:cxn ang="0">
                  <a:pos x="16" y="36"/>
                </a:cxn>
                <a:cxn ang="0">
                  <a:pos x="17" y="37"/>
                </a:cxn>
                <a:cxn ang="0">
                  <a:pos x="19" y="39"/>
                </a:cxn>
                <a:cxn ang="0">
                  <a:pos x="21" y="42"/>
                </a:cxn>
                <a:cxn ang="0">
                  <a:pos x="22" y="44"/>
                </a:cxn>
                <a:cxn ang="0">
                  <a:pos x="23" y="46"/>
                </a:cxn>
                <a:cxn ang="0">
                  <a:pos x="25" y="47"/>
                </a:cxn>
                <a:cxn ang="0">
                  <a:pos x="26" y="49"/>
                </a:cxn>
                <a:cxn ang="0">
                  <a:pos x="62" y="34"/>
                </a:cxn>
                <a:cxn ang="0">
                  <a:pos x="57" y="30"/>
                </a:cxn>
                <a:cxn ang="0">
                  <a:pos x="54" y="31"/>
                </a:cxn>
                <a:cxn ang="0">
                  <a:pos x="52" y="32"/>
                </a:cxn>
                <a:cxn ang="0">
                  <a:pos x="49" y="33"/>
                </a:cxn>
                <a:cxn ang="0">
                  <a:pos x="47" y="34"/>
                </a:cxn>
                <a:cxn ang="0">
                  <a:pos x="44" y="36"/>
                </a:cxn>
                <a:cxn ang="0">
                  <a:pos x="43" y="37"/>
                </a:cxn>
                <a:cxn ang="0">
                  <a:pos x="41" y="37"/>
                </a:cxn>
                <a:cxn ang="0">
                  <a:pos x="38" y="38"/>
                </a:cxn>
                <a:cxn ang="0">
                  <a:pos x="37" y="39"/>
                </a:cxn>
                <a:cxn ang="0">
                  <a:pos x="35" y="39"/>
                </a:cxn>
                <a:cxn ang="0">
                  <a:pos x="32" y="38"/>
                </a:cxn>
                <a:cxn ang="0">
                  <a:pos x="30" y="36"/>
                </a:cxn>
                <a:cxn ang="0">
                  <a:pos x="28" y="34"/>
                </a:cxn>
                <a:cxn ang="0">
                  <a:pos x="28" y="32"/>
                </a:cxn>
                <a:cxn ang="0">
                  <a:pos x="28" y="30"/>
                </a:cxn>
                <a:cxn ang="0">
                  <a:pos x="28" y="27"/>
                </a:cxn>
                <a:cxn ang="0">
                  <a:pos x="28" y="26"/>
                </a:cxn>
                <a:cxn ang="0">
                  <a:pos x="26" y="25"/>
                </a:cxn>
                <a:cxn ang="0">
                  <a:pos x="25" y="23"/>
                </a:cxn>
                <a:cxn ang="0">
                  <a:pos x="23" y="20"/>
                </a:cxn>
                <a:cxn ang="0">
                  <a:pos x="25" y="18"/>
                </a:cxn>
                <a:cxn ang="0">
                  <a:pos x="25" y="14"/>
                </a:cxn>
                <a:cxn ang="0">
                  <a:pos x="27" y="12"/>
                </a:cxn>
                <a:cxn ang="0">
                  <a:pos x="16" y="0"/>
                </a:cxn>
                <a:cxn ang="0">
                  <a:pos x="15" y="2"/>
                </a:cxn>
                <a:cxn ang="0">
                  <a:pos x="14" y="4"/>
                </a:cxn>
                <a:cxn ang="0">
                  <a:pos x="11" y="6"/>
                </a:cxn>
                <a:cxn ang="0">
                  <a:pos x="9" y="8"/>
                </a:cxn>
                <a:cxn ang="0">
                  <a:pos x="6" y="8"/>
                </a:cxn>
                <a:cxn ang="0">
                  <a:pos x="5" y="7"/>
                </a:cxn>
                <a:cxn ang="0">
                  <a:pos x="4" y="6"/>
                </a:cxn>
                <a:cxn ang="0">
                  <a:pos x="2" y="4"/>
                </a:cxn>
                <a:cxn ang="0">
                  <a:pos x="2" y="1"/>
                </a:cxn>
                <a:cxn ang="0">
                  <a:pos x="1" y="1"/>
                </a:cxn>
              </a:cxnLst>
              <a:rect l="0" t="0" r="r" b="b"/>
              <a:pathLst>
                <a:path w="63" h="51">
                  <a:moveTo>
                    <a:pt x="1" y="1"/>
                  </a:moveTo>
                  <a:lnTo>
                    <a:pt x="1" y="1"/>
                  </a:lnTo>
                  <a:lnTo>
                    <a:pt x="1" y="2"/>
                  </a:lnTo>
                  <a:lnTo>
                    <a:pt x="1" y="4"/>
                  </a:lnTo>
                  <a:lnTo>
                    <a:pt x="0" y="5"/>
                  </a:lnTo>
                  <a:lnTo>
                    <a:pt x="0" y="6"/>
                  </a:lnTo>
                  <a:lnTo>
                    <a:pt x="0" y="7"/>
                  </a:lnTo>
                  <a:lnTo>
                    <a:pt x="0" y="8"/>
                  </a:lnTo>
                  <a:lnTo>
                    <a:pt x="0" y="9"/>
                  </a:lnTo>
                  <a:lnTo>
                    <a:pt x="0" y="11"/>
                  </a:lnTo>
                  <a:lnTo>
                    <a:pt x="0" y="12"/>
                  </a:lnTo>
                  <a:lnTo>
                    <a:pt x="0" y="13"/>
                  </a:lnTo>
                  <a:lnTo>
                    <a:pt x="1" y="13"/>
                  </a:lnTo>
                  <a:lnTo>
                    <a:pt x="1" y="14"/>
                  </a:lnTo>
                  <a:lnTo>
                    <a:pt x="1" y="15"/>
                  </a:lnTo>
                  <a:lnTo>
                    <a:pt x="1" y="17"/>
                  </a:lnTo>
                  <a:lnTo>
                    <a:pt x="2" y="18"/>
                  </a:lnTo>
                  <a:lnTo>
                    <a:pt x="2" y="19"/>
                  </a:lnTo>
                  <a:lnTo>
                    <a:pt x="4" y="20"/>
                  </a:lnTo>
                  <a:lnTo>
                    <a:pt x="4" y="21"/>
                  </a:lnTo>
                  <a:lnTo>
                    <a:pt x="5" y="23"/>
                  </a:lnTo>
                  <a:lnTo>
                    <a:pt x="6" y="24"/>
                  </a:lnTo>
                  <a:lnTo>
                    <a:pt x="6" y="25"/>
                  </a:lnTo>
                  <a:lnTo>
                    <a:pt x="7" y="26"/>
                  </a:lnTo>
                  <a:lnTo>
                    <a:pt x="9" y="27"/>
                  </a:lnTo>
                  <a:lnTo>
                    <a:pt x="9" y="28"/>
                  </a:lnTo>
                  <a:lnTo>
                    <a:pt x="10" y="28"/>
                  </a:lnTo>
                  <a:lnTo>
                    <a:pt x="11" y="30"/>
                  </a:lnTo>
                  <a:lnTo>
                    <a:pt x="11" y="31"/>
                  </a:lnTo>
                  <a:lnTo>
                    <a:pt x="12" y="32"/>
                  </a:lnTo>
                  <a:lnTo>
                    <a:pt x="14" y="32"/>
                  </a:lnTo>
                  <a:lnTo>
                    <a:pt x="14" y="33"/>
                  </a:lnTo>
                  <a:lnTo>
                    <a:pt x="15" y="34"/>
                  </a:lnTo>
                  <a:lnTo>
                    <a:pt x="16" y="36"/>
                  </a:lnTo>
                  <a:lnTo>
                    <a:pt x="16" y="37"/>
                  </a:lnTo>
                  <a:lnTo>
                    <a:pt x="17" y="37"/>
                  </a:lnTo>
                  <a:lnTo>
                    <a:pt x="17" y="38"/>
                  </a:lnTo>
                  <a:lnTo>
                    <a:pt x="19" y="39"/>
                  </a:lnTo>
                  <a:lnTo>
                    <a:pt x="20" y="40"/>
                  </a:lnTo>
                  <a:lnTo>
                    <a:pt x="21" y="42"/>
                  </a:lnTo>
                  <a:lnTo>
                    <a:pt x="21" y="43"/>
                  </a:lnTo>
                  <a:lnTo>
                    <a:pt x="22" y="44"/>
                  </a:lnTo>
                  <a:lnTo>
                    <a:pt x="23" y="45"/>
                  </a:lnTo>
                  <a:lnTo>
                    <a:pt x="23" y="46"/>
                  </a:lnTo>
                  <a:lnTo>
                    <a:pt x="25" y="46"/>
                  </a:lnTo>
                  <a:lnTo>
                    <a:pt x="25" y="47"/>
                  </a:lnTo>
                  <a:lnTo>
                    <a:pt x="25" y="49"/>
                  </a:lnTo>
                  <a:lnTo>
                    <a:pt x="26" y="49"/>
                  </a:lnTo>
                  <a:lnTo>
                    <a:pt x="26" y="50"/>
                  </a:lnTo>
                  <a:lnTo>
                    <a:pt x="62" y="34"/>
                  </a:lnTo>
                  <a:lnTo>
                    <a:pt x="59" y="30"/>
                  </a:lnTo>
                  <a:lnTo>
                    <a:pt x="57" y="30"/>
                  </a:lnTo>
                  <a:lnTo>
                    <a:pt x="56" y="31"/>
                  </a:lnTo>
                  <a:lnTo>
                    <a:pt x="54" y="31"/>
                  </a:lnTo>
                  <a:lnTo>
                    <a:pt x="53" y="32"/>
                  </a:lnTo>
                  <a:lnTo>
                    <a:pt x="52" y="32"/>
                  </a:lnTo>
                  <a:lnTo>
                    <a:pt x="51" y="32"/>
                  </a:lnTo>
                  <a:lnTo>
                    <a:pt x="49" y="33"/>
                  </a:lnTo>
                  <a:lnTo>
                    <a:pt x="48" y="33"/>
                  </a:lnTo>
                  <a:lnTo>
                    <a:pt x="47" y="34"/>
                  </a:lnTo>
                  <a:lnTo>
                    <a:pt x="46" y="34"/>
                  </a:lnTo>
                  <a:lnTo>
                    <a:pt x="44" y="36"/>
                  </a:lnTo>
                  <a:lnTo>
                    <a:pt x="43" y="36"/>
                  </a:lnTo>
                  <a:lnTo>
                    <a:pt x="43" y="37"/>
                  </a:lnTo>
                  <a:lnTo>
                    <a:pt x="42" y="37"/>
                  </a:lnTo>
                  <a:lnTo>
                    <a:pt x="41" y="37"/>
                  </a:lnTo>
                  <a:lnTo>
                    <a:pt x="40" y="38"/>
                  </a:lnTo>
                  <a:lnTo>
                    <a:pt x="38" y="38"/>
                  </a:lnTo>
                  <a:lnTo>
                    <a:pt x="37" y="38"/>
                  </a:lnTo>
                  <a:lnTo>
                    <a:pt x="37" y="39"/>
                  </a:lnTo>
                  <a:lnTo>
                    <a:pt x="36" y="39"/>
                  </a:lnTo>
                  <a:lnTo>
                    <a:pt x="35" y="39"/>
                  </a:lnTo>
                  <a:lnTo>
                    <a:pt x="33" y="39"/>
                  </a:lnTo>
                  <a:lnTo>
                    <a:pt x="32" y="38"/>
                  </a:lnTo>
                  <a:lnTo>
                    <a:pt x="31" y="37"/>
                  </a:lnTo>
                  <a:lnTo>
                    <a:pt x="30" y="36"/>
                  </a:lnTo>
                  <a:lnTo>
                    <a:pt x="30" y="34"/>
                  </a:lnTo>
                  <a:lnTo>
                    <a:pt x="28" y="34"/>
                  </a:lnTo>
                  <a:lnTo>
                    <a:pt x="28" y="33"/>
                  </a:lnTo>
                  <a:lnTo>
                    <a:pt x="28" y="32"/>
                  </a:lnTo>
                  <a:lnTo>
                    <a:pt x="28" y="31"/>
                  </a:lnTo>
                  <a:lnTo>
                    <a:pt x="28" y="30"/>
                  </a:lnTo>
                  <a:lnTo>
                    <a:pt x="28" y="28"/>
                  </a:lnTo>
                  <a:lnTo>
                    <a:pt x="28" y="27"/>
                  </a:lnTo>
                  <a:lnTo>
                    <a:pt x="30" y="26"/>
                  </a:lnTo>
                  <a:lnTo>
                    <a:pt x="28" y="26"/>
                  </a:lnTo>
                  <a:lnTo>
                    <a:pt x="27" y="26"/>
                  </a:lnTo>
                  <a:lnTo>
                    <a:pt x="26" y="25"/>
                  </a:lnTo>
                  <a:lnTo>
                    <a:pt x="25" y="24"/>
                  </a:lnTo>
                  <a:lnTo>
                    <a:pt x="25" y="23"/>
                  </a:lnTo>
                  <a:lnTo>
                    <a:pt x="23" y="21"/>
                  </a:lnTo>
                  <a:lnTo>
                    <a:pt x="23" y="20"/>
                  </a:lnTo>
                  <a:lnTo>
                    <a:pt x="23" y="19"/>
                  </a:lnTo>
                  <a:lnTo>
                    <a:pt x="25" y="18"/>
                  </a:lnTo>
                  <a:lnTo>
                    <a:pt x="25" y="15"/>
                  </a:lnTo>
                  <a:lnTo>
                    <a:pt x="25" y="14"/>
                  </a:lnTo>
                  <a:lnTo>
                    <a:pt x="26" y="13"/>
                  </a:lnTo>
                  <a:lnTo>
                    <a:pt x="27" y="12"/>
                  </a:lnTo>
                  <a:lnTo>
                    <a:pt x="28" y="11"/>
                  </a:lnTo>
                  <a:lnTo>
                    <a:pt x="16" y="0"/>
                  </a:lnTo>
                  <a:lnTo>
                    <a:pt x="15" y="1"/>
                  </a:lnTo>
                  <a:lnTo>
                    <a:pt x="15" y="2"/>
                  </a:lnTo>
                  <a:lnTo>
                    <a:pt x="14" y="2"/>
                  </a:lnTo>
                  <a:lnTo>
                    <a:pt x="14" y="4"/>
                  </a:lnTo>
                  <a:lnTo>
                    <a:pt x="12" y="5"/>
                  </a:lnTo>
                  <a:lnTo>
                    <a:pt x="11" y="6"/>
                  </a:lnTo>
                  <a:lnTo>
                    <a:pt x="10" y="7"/>
                  </a:lnTo>
                  <a:lnTo>
                    <a:pt x="9" y="8"/>
                  </a:lnTo>
                  <a:lnTo>
                    <a:pt x="7" y="8"/>
                  </a:lnTo>
                  <a:lnTo>
                    <a:pt x="6" y="8"/>
                  </a:lnTo>
                  <a:lnTo>
                    <a:pt x="5" y="8"/>
                  </a:lnTo>
                  <a:lnTo>
                    <a:pt x="5" y="7"/>
                  </a:lnTo>
                  <a:lnTo>
                    <a:pt x="4" y="7"/>
                  </a:lnTo>
                  <a:lnTo>
                    <a:pt x="4" y="6"/>
                  </a:lnTo>
                  <a:lnTo>
                    <a:pt x="4" y="5"/>
                  </a:lnTo>
                  <a:lnTo>
                    <a:pt x="2" y="4"/>
                  </a:lnTo>
                  <a:lnTo>
                    <a:pt x="2" y="2"/>
                  </a:lnTo>
                  <a:lnTo>
                    <a:pt x="2" y="1"/>
                  </a:lnTo>
                  <a:lnTo>
                    <a:pt x="2" y="0"/>
                  </a:lnTo>
                  <a:lnTo>
                    <a:pt x="1" y="1"/>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6" name="Freeform 262"/>
            <p:cNvSpPr>
              <a:spLocks/>
            </p:cNvSpPr>
            <p:nvPr/>
          </p:nvSpPr>
          <p:spPr bwMode="auto">
            <a:xfrm>
              <a:off x="2620" y="2815"/>
              <a:ext cx="10" cy="28"/>
            </a:xfrm>
            <a:custGeom>
              <a:avLst/>
              <a:gdLst/>
              <a:ahLst/>
              <a:cxnLst>
                <a:cxn ang="0">
                  <a:pos x="9" y="26"/>
                </a:cxn>
                <a:cxn ang="0">
                  <a:pos x="9" y="25"/>
                </a:cxn>
                <a:cxn ang="0">
                  <a:pos x="7" y="25"/>
                </a:cxn>
                <a:cxn ang="0">
                  <a:pos x="7" y="23"/>
                </a:cxn>
                <a:cxn ang="0">
                  <a:pos x="6" y="22"/>
                </a:cxn>
                <a:cxn ang="0">
                  <a:pos x="5" y="21"/>
                </a:cxn>
                <a:cxn ang="0">
                  <a:pos x="5" y="20"/>
                </a:cxn>
                <a:cxn ang="0">
                  <a:pos x="4" y="20"/>
                </a:cxn>
                <a:cxn ang="0">
                  <a:pos x="4" y="19"/>
                </a:cxn>
                <a:cxn ang="0">
                  <a:pos x="4" y="18"/>
                </a:cxn>
                <a:cxn ang="0">
                  <a:pos x="2" y="18"/>
                </a:cxn>
                <a:cxn ang="0">
                  <a:pos x="2" y="16"/>
                </a:cxn>
                <a:cxn ang="0">
                  <a:pos x="2" y="15"/>
                </a:cxn>
                <a:cxn ang="0">
                  <a:pos x="2" y="14"/>
                </a:cxn>
                <a:cxn ang="0">
                  <a:pos x="1" y="14"/>
                </a:cxn>
                <a:cxn ang="0">
                  <a:pos x="1" y="13"/>
                </a:cxn>
                <a:cxn ang="0">
                  <a:pos x="1" y="12"/>
                </a:cxn>
                <a:cxn ang="0">
                  <a:pos x="1" y="11"/>
                </a:cxn>
                <a:cxn ang="0">
                  <a:pos x="1" y="9"/>
                </a:cxn>
                <a:cxn ang="0">
                  <a:pos x="1" y="8"/>
                </a:cxn>
                <a:cxn ang="0">
                  <a:pos x="1" y="7"/>
                </a:cxn>
                <a:cxn ang="0">
                  <a:pos x="1" y="6"/>
                </a:cxn>
                <a:cxn ang="0">
                  <a:pos x="1" y="5"/>
                </a:cxn>
                <a:cxn ang="0">
                  <a:pos x="1" y="4"/>
                </a:cxn>
                <a:cxn ang="0">
                  <a:pos x="1" y="2"/>
                </a:cxn>
                <a:cxn ang="0">
                  <a:pos x="1" y="1"/>
                </a:cxn>
                <a:cxn ang="0">
                  <a:pos x="2" y="1"/>
                </a:cxn>
                <a:cxn ang="0">
                  <a:pos x="2" y="0"/>
                </a:cxn>
                <a:cxn ang="0">
                  <a:pos x="1" y="0"/>
                </a:cxn>
                <a:cxn ang="0">
                  <a:pos x="1" y="1"/>
                </a:cxn>
                <a:cxn ang="0">
                  <a:pos x="1" y="2"/>
                </a:cxn>
                <a:cxn ang="0">
                  <a:pos x="0" y="4"/>
                </a:cxn>
                <a:cxn ang="0">
                  <a:pos x="0" y="5"/>
                </a:cxn>
                <a:cxn ang="0">
                  <a:pos x="0" y="6"/>
                </a:cxn>
                <a:cxn ang="0">
                  <a:pos x="0" y="7"/>
                </a:cxn>
                <a:cxn ang="0">
                  <a:pos x="0" y="8"/>
                </a:cxn>
                <a:cxn ang="0">
                  <a:pos x="0" y="9"/>
                </a:cxn>
                <a:cxn ang="0">
                  <a:pos x="0" y="11"/>
                </a:cxn>
                <a:cxn ang="0">
                  <a:pos x="0" y="12"/>
                </a:cxn>
                <a:cxn ang="0">
                  <a:pos x="1" y="13"/>
                </a:cxn>
                <a:cxn ang="0">
                  <a:pos x="1" y="14"/>
                </a:cxn>
                <a:cxn ang="0">
                  <a:pos x="1" y="15"/>
                </a:cxn>
                <a:cxn ang="0">
                  <a:pos x="2" y="16"/>
                </a:cxn>
                <a:cxn ang="0">
                  <a:pos x="2" y="18"/>
                </a:cxn>
                <a:cxn ang="0">
                  <a:pos x="4" y="19"/>
                </a:cxn>
                <a:cxn ang="0">
                  <a:pos x="4" y="20"/>
                </a:cxn>
                <a:cxn ang="0">
                  <a:pos x="4" y="21"/>
                </a:cxn>
                <a:cxn ang="0">
                  <a:pos x="5" y="21"/>
                </a:cxn>
                <a:cxn ang="0">
                  <a:pos x="5" y="22"/>
                </a:cxn>
                <a:cxn ang="0">
                  <a:pos x="6" y="23"/>
                </a:cxn>
                <a:cxn ang="0">
                  <a:pos x="7" y="25"/>
                </a:cxn>
                <a:cxn ang="0">
                  <a:pos x="7" y="26"/>
                </a:cxn>
                <a:cxn ang="0">
                  <a:pos x="9" y="26"/>
                </a:cxn>
                <a:cxn ang="0">
                  <a:pos x="9" y="25"/>
                </a:cxn>
                <a:cxn ang="0">
                  <a:pos x="9" y="26"/>
                </a:cxn>
              </a:cxnLst>
              <a:rect l="0" t="0" r="r" b="b"/>
              <a:pathLst>
                <a:path w="10" h="27">
                  <a:moveTo>
                    <a:pt x="9" y="26"/>
                  </a:moveTo>
                  <a:lnTo>
                    <a:pt x="9" y="25"/>
                  </a:lnTo>
                  <a:lnTo>
                    <a:pt x="7" y="25"/>
                  </a:lnTo>
                  <a:lnTo>
                    <a:pt x="7" y="23"/>
                  </a:lnTo>
                  <a:lnTo>
                    <a:pt x="6" y="22"/>
                  </a:lnTo>
                  <a:lnTo>
                    <a:pt x="5" y="21"/>
                  </a:lnTo>
                  <a:lnTo>
                    <a:pt x="5" y="20"/>
                  </a:lnTo>
                  <a:lnTo>
                    <a:pt x="4" y="20"/>
                  </a:lnTo>
                  <a:lnTo>
                    <a:pt x="4" y="19"/>
                  </a:lnTo>
                  <a:lnTo>
                    <a:pt x="4" y="18"/>
                  </a:lnTo>
                  <a:lnTo>
                    <a:pt x="2" y="18"/>
                  </a:lnTo>
                  <a:lnTo>
                    <a:pt x="2" y="16"/>
                  </a:lnTo>
                  <a:lnTo>
                    <a:pt x="2" y="15"/>
                  </a:lnTo>
                  <a:lnTo>
                    <a:pt x="2" y="14"/>
                  </a:lnTo>
                  <a:lnTo>
                    <a:pt x="1" y="14"/>
                  </a:lnTo>
                  <a:lnTo>
                    <a:pt x="1" y="13"/>
                  </a:lnTo>
                  <a:lnTo>
                    <a:pt x="1" y="12"/>
                  </a:lnTo>
                  <a:lnTo>
                    <a:pt x="1" y="11"/>
                  </a:lnTo>
                  <a:lnTo>
                    <a:pt x="1" y="9"/>
                  </a:lnTo>
                  <a:lnTo>
                    <a:pt x="1" y="8"/>
                  </a:lnTo>
                  <a:lnTo>
                    <a:pt x="1" y="7"/>
                  </a:lnTo>
                  <a:lnTo>
                    <a:pt x="1" y="6"/>
                  </a:lnTo>
                  <a:lnTo>
                    <a:pt x="1" y="5"/>
                  </a:lnTo>
                  <a:lnTo>
                    <a:pt x="1" y="4"/>
                  </a:lnTo>
                  <a:lnTo>
                    <a:pt x="1" y="2"/>
                  </a:lnTo>
                  <a:lnTo>
                    <a:pt x="1" y="1"/>
                  </a:lnTo>
                  <a:lnTo>
                    <a:pt x="2" y="1"/>
                  </a:lnTo>
                  <a:lnTo>
                    <a:pt x="2" y="0"/>
                  </a:lnTo>
                  <a:lnTo>
                    <a:pt x="1" y="0"/>
                  </a:lnTo>
                  <a:lnTo>
                    <a:pt x="1" y="1"/>
                  </a:lnTo>
                  <a:lnTo>
                    <a:pt x="1" y="2"/>
                  </a:lnTo>
                  <a:lnTo>
                    <a:pt x="0" y="4"/>
                  </a:lnTo>
                  <a:lnTo>
                    <a:pt x="0" y="5"/>
                  </a:lnTo>
                  <a:lnTo>
                    <a:pt x="0" y="6"/>
                  </a:lnTo>
                  <a:lnTo>
                    <a:pt x="0" y="7"/>
                  </a:lnTo>
                  <a:lnTo>
                    <a:pt x="0" y="8"/>
                  </a:lnTo>
                  <a:lnTo>
                    <a:pt x="0" y="9"/>
                  </a:lnTo>
                  <a:lnTo>
                    <a:pt x="0" y="11"/>
                  </a:lnTo>
                  <a:lnTo>
                    <a:pt x="0" y="12"/>
                  </a:lnTo>
                  <a:lnTo>
                    <a:pt x="1" y="13"/>
                  </a:lnTo>
                  <a:lnTo>
                    <a:pt x="1" y="14"/>
                  </a:lnTo>
                  <a:lnTo>
                    <a:pt x="1" y="15"/>
                  </a:lnTo>
                  <a:lnTo>
                    <a:pt x="2" y="16"/>
                  </a:lnTo>
                  <a:lnTo>
                    <a:pt x="2" y="18"/>
                  </a:lnTo>
                  <a:lnTo>
                    <a:pt x="4" y="19"/>
                  </a:lnTo>
                  <a:lnTo>
                    <a:pt x="4" y="20"/>
                  </a:lnTo>
                  <a:lnTo>
                    <a:pt x="4" y="21"/>
                  </a:lnTo>
                  <a:lnTo>
                    <a:pt x="5" y="21"/>
                  </a:lnTo>
                  <a:lnTo>
                    <a:pt x="5" y="22"/>
                  </a:lnTo>
                  <a:lnTo>
                    <a:pt x="6" y="23"/>
                  </a:lnTo>
                  <a:lnTo>
                    <a:pt x="7" y="25"/>
                  </a:lnTo>
                  <a:lnTo>
                    <a:pt x="7" y="26"/>
                  </a:lnTo>
                  <a:lnTo>
                    <a:pt x="9" y="26"/>
                  </a:lnTo>
                  <a:lnTo>
                    <a:pt x="9" y="25"/>
                  </a:lnTo>
                  <a:lnTo>
                    <a:pt x="9" y="26"/>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7" name="Freeform 263"/>
            <p:cNvSpPr>
              <a:spLocks/>
            </p:cNvSpPr>
            <p:nvPr/>
          </p:nvSpPr>
          <p:spPr bwMode="auto">
            <a:xfrm>
              <a:off x="2629" y="2841"/>
              <a:ext cx="18" cy="24"/>
            </a:xfrm>
            <a:custGeom>
              <a:avLst/>
              <a:gdLst/>
              <a:ahLst/>
              <a:cxnLst>
                <a:cxn ang="0">
                  <a:pos x="17" y="22"/>
                </a:cxn>
                <a:cxn ang="0">
                  <a:pos x="17" y="23"/>
                </a:cxn>
                <a:cxn ang="0">
                  <a:pos x="17" y="22"/>
                </a:cxn>
                <a:cxn ang="0">
                  <a:pos x="16" y="22"/>
                </a:cxn>
                <a:cxn ang="0">
                  <a:pos x="16" y="20"/>
                </a:cxn>
                <a:cxn ang="0">
                  <a:pos x="16" y="19"/>
                </a:cxn>
                <a:cxn ang="0">
                  <a:pos x="14" y="19"/>
                </a:cxn>
                <a:cxn ang="0">
                  <a:pos x="14" y="18"/>
                </a:cxn>
                <a:cxn ang="0">
                  <a:pos x="13" y="17"/>
                </a:cxn>
                <a:cxn ang="0">
                  <a:pos x="13" y="16"/>
                </a:cxn>
                <a:cxn ang="0">
                  <a:pos x="12" y="16"/>
                </a:cxn>
                <a:cxn ang="0">
                  <a:pos x="12" y="14"/>
                </a:cxn>
                <a:cxn ang="0">
                  <a:pos x="11" y="14"/>
                </a:cxn>
                <a:cxn ang="0">
                  <a:pos x="11" y="13"/>
                </a:cxn>
                <a:cxn ang="0">
                  <a:pos x="10" y="12"/>
                </a:cxn>
                <a:cxn ang="0">
                  <a:pos x="10" y="11"/>
                </a:cxn>
                <a:cxn ang="0">
                  <a:pos x="8" y="11"/>
                </a:cxn>
                <a:cxn ang="0">
                  <a:pos x="8" y="10"/>
                </a:cxn>
                <a:cxn ang="0">
                  <a:pos x="7" y="10"/>
                </a:cxn>
                <a:cxn ang="0">
                  <a:pos x="7" y="8"/>
                </a:cxn>
                <a:cxn ang="0">
                  <a:pos x="6" y="7"/>
                </a:cxn>
                <a:cxn ang="0">
                  <a:pos x="5" y="6"/>
                </a:cxn>
                <a:cxn ang="0">
                  <a:pos x="5" y="5"/>
                </a:cxn>
                <a:cxn ang="0">
                  <a:pos x="4" y="5"/>
                </a:cxn>
                <a:cxn ang="0">
                  <a:pos x="4" y="4"/>
                </a:cxn>
                <a:cxn ang="0">
                  <a:pos x="2" y="2"/>
                </a:cxn>
                <a:cxn ang="0">
                  <a:pos x="2" y="1"/>
                </a:cxn>
                <a:cxn ang="0">
                  <a:pos x="1" y="1"/>
                </a:cxn>
                <a:cxn ang="0">
                  <a:pos x="0" y="0"/>
                </a:cxn>
                <a:cxn ang="0">
                  <a:pos x="1" y="1"/>
                </a:cxn>
                <a:cxn ang="0">
                  <a:pos x="1" y="2"/>
                </a:cxn>
                <a:cxn ang="0">
                  <a:pos x="2" y="4"/>
                </a:cxn>
                <a:cxn ang="0">
                  <a:pos x="4" y="5"/>
                </a:cxn>
                <a:cxn ang="0">
                  <a:pos x="4" y="6"/>
                </a:cxn>
                <a:cxn ang="0">
                  <a:pos x="5" y="6"/>
                </a:cxn>
                <a:cxn ang="0">
                  <a:pos x="6" y="7"/>
                </a:cxn>
                <a:cxn ang="0">
                  <a:pos x="6" y="8"/>
                </a:cxn>
                <a:cxn ang="0">
                  <a:pos x="7" y="8"/>
                </a:cxn>
                <a:cxn ang="0">
                  <a:pos x="7" y="10"/>
                </a:cxn>
                <a:cxn ang="0">
                  <a:pos x="7" y="11"/>
                </a:cxn>
                <a:cxn ang="0">
                  <a:pos x="8" y="11"/>
                </a:cxn>
                <a:cxn ang="0">
                  <a:pos x="8" y="12"/>
                </a:cxn>
                <a:cxn ang="0">
                  <a:pos x="10" y="12"/>
                </a:cxn>
                <a:cxn ang="0">
                  <a:pos x="10" y="13"/>
                </a:cxn>
                <a:cxn ang="0">
                  <a:pos x="11" y="13"/>
                </a:cxn>
                <a:cxn ang="0">
                  <a:pos x="11" y="14"/>
                </a:cxn>
                <a:cxn ang="0">
                  <a:pos x="12" y="16"/>
                </a:cxn>
                <a:cxn ang="0">
                  <a:pos x="13" y="17"/>
                </a:cxn>
                <a:cxn ang="0">
                  <a:pos x="13" y="18"/>
                </a:cxn>
                <a:cxn ang="0">
                  <a:pos x="14" y="19"/>
                </a:cxn>
                <a:cxn ang="0">
                  <a:pos x="14" y="20"/>
                </a:cxn>
                <a:cxn ang="0">
                  <a:pos x="16" y="20"/>
                </a:cxn>
                <a:cxn ang="0">
                  <a:pos x="16" y="22"/>
                </a:cxn>
                <a:cxn ang="0">
                  <a:pos x="16" y="23"/>
                </a:cxn>
                <a:cxn ang="0">
                  <a:pos x="17" y="23"/>
                </a:cxn>
                <a:cxn ang="0">
                  <a:pos x="16" y="23"/>
                </a:cxn>
                <a:cxn ang="0">
                  <a:pos x="17" y="23"/>
                </a:cxn>
                <a:cxn ang="0">
                  <a:pos x="17" y="22"/>
                </a:cxn>
              </a:cxnLst>
              <a:rect l="0" t="0" r="r" b="b"/>
              <a:pathLst>
                <a:path w="18" h="24">
                  <a:moveTo>
                    <a:pt x="17" y="22"/>
                  </a:moveTo>
                  <a:lnTo>
                    <a:pt x="17" y="23"/>
                  </a:lnTo>
                  <a:lnTo>
                    <a:pt x="17" y="22"/>
                  </a:lnTo>
                  <a:lnTo>
                    <a:pt x="16" y="22"/>
                  </a:lnTo>
                  <a:lnTo>
                    <a:pt x="16" y="20"/>
                  </a:lnTo>
                  <a:lnTo>
                    <a:pt x="16" y="19"/>
                  </a:lnTo>
                  <a:lnTo>
                    <a:pt x="14" y="19"/>
                  </a:lnTo>
                  <a:lnTo>
                    <a:pt x="14" y="18"/>
                  </a:lnTo>
                  <a:lnTo>
                    <a:pt x="13" y="17"/>
                  </a:lnTo>
                  <a:lnTo>
                    <a:pt x="13" y="16"/>
                  </a:lnTo>
                  <a:lnTo>
                    <a:pt x="12" y="16"/>
                  </a:lnTo>
                  <a:lnTo>
                    <a:pt x="12" y="14"/>
                  </a:lnTo>
                  <a:lnTo>
                    <a:pt x="11" y="14"/>
                  </a:lnTo>
                  <a:lnTo>
                    <a:pt x="11" y="13"/>
                  </a:lnTo>
                  <a:lnTo>
                    <a:pt x="10" y="12"/>
                  </a:lnTo>
                  <a:lnTo>
                    <a:pt x="10" y="11"/>
                  </a:lnTo>
                  <a:lnTo>
                    <a:pt x="8" y="11"/>
                  </a:lnTo>
                  <a:lnTo>
                    <a:pt x="8" y="10"/>
                  </a:lnTo>
                  <a:lnTo>
                    <a:pt x="7" y="10"/>
                  </a:lnTo>
                  <a:lnTo>
                    <a:pt x="7" y="8"/>
                  </a:lnTo>
                  <a:lnTo>
                    <a:pt x="6" y="7"/>
                  </a:lnTo>
                  <a:lnTo>
                    <a:pt x="5" y="6"/>
                  </a:lnTo>
                  <a:lnTo>
                    <a:pt x="5" y="5"/>
                  </a:lnTo>
                  <a:lnTo>
                    <a:pt x="4" y="5"/>
                  </a:lnTo>
                  <a:lnTo>
                    <a:pt x="4" y="4"/>
                  </a:lnTo>
                  <a:lnTo>
                    <a:pt x="2" y="2"/>
                  </a:lnTo>
                  <a:lnTo>
                    <a:pt x="2" y="1"/>
                  </a:lnTo>
                  <a:lnTo>
                    <a:pt x="1" y="1"/>
                  </a:lnTo>
                  <a:lnTo>
                    <a:pt x="0" y="0"/>
                  </a:lnTo>
                  <a:lnTo>
                    <a:pt x="1" y="1"/>
                  </a:lnTo>
                  <a:lnTo>
                    <a:pt x="1" y="2"/>
                  </a:lnTo>
                  <a:lnTo>
                    <a:pt x="2" y="4"/>
                  </a:lnTo>
                  <a:lnTo>
                    <a:pt x="4" y="5"/>
                  </a:lnTo>
                  <a:lnTo>
                    <a:pt x="4" y="6"/>
                  </a:lnTo>
                  <a:lnTo>
                    <a:pt x="5" y="6"/>
                  </a:lnTo>
                  <a:lnTo>
                    <a:pt x="6" y="7"/>
                  </a:lnTo>
                  <a:lnTo>
                    <a:pt x="6" y="8"/>
                  </a:lnTo>
                  <a:lnTo>
                    <a:pt x="7" y="8"/>
                  </a:lnTo>
                  <a:lnTo>
                    <a:pt x="7" y="10"/>
                  </a:lnTo>
                  <a:lnTo>
                    <a:pt x="7" y="11"/>
                  </a:lnTo>
                  <a:lnTo>
                    <a:pt x="8" y="11"/>
                  </a:lnTo>
                  <a:lnTo>
                    <a:pt x="8" y="12"/>
                  </a:lnTo>
                  <a:lnTo>
                    <a:pt x="10" y="12"/>
                  </a:lnTo>
                  <a:lnTo>
                    <a:pt x="10" y="13"/>
                  </a:lnTo>
                  <a:lnTo>
                    <a:pt x="11" y="13"/>
                  </a:lnTo>
                  <a:lnTo>
                    <a:pt x="11" y="14"/>
                  </a:lnTo>
                  <a:lnTo>
                    <a:pt x="12" y="16"/>
                  </a:lnTo>
                  <a:lnTo>
                    <a:pt x="13" y="17"/>
                  </a:lnTo>
                  <a:lnTo>
                    <a:pt x="13" y="18"/>
                  </a:lnTo>
                  <a:lnTo>
                    <a:pt x="14" y="19"/>
                  </a:lnTo>
                  <a:lnTo>
                    <a:pt x="14" y="20"/>
                  </a:lnTo>
                  <a:lnTo>
                    <a:pt x="16" y="20"/>
                  </a:lnTo>
                  <a:lnTo>
                    <a:pt x="16" y="22"/>
                  </a:lnTo>
                  <a:lnTo>
                    <a:pt x="16" y="23"/>
                  </a:lnTo>
                  <a:lnTo>
                    <a:pt x="17" y="23"/>
                  </a:lnTo>
                  <a:lnTo>
                    <a:pt x="16" y="23"/>
                  </a:lnTo>
                  <a:lnTo>
                    <a:pt x="17" y="23"/>
                  </a:lnTo>
                  <a:lnTo>
                    <a:pt x="17" y="2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8" name="Freeform 264"/>
            <p:cNvSpPr>
              <a:spLocks/>
            </p:cNvSpPr>
            <p:nvPr/>
          </p:nvSpPr>
          <p:spPr bwMode="auto">
            <a:xfrm>
              <a:off x="2646" y="2848"/>
              <a:ext cx="37" cy="18"/>
            </a:xfrm>
            <a:custGeom>
              <a:avLst/>
              <a:gdLst/>
              <a:ahLst/>
              <a:cxnLst>
                <a:cxn ang="0">
                  <a:pos x="35" y="0"/>
                </a:cxn>
                <a:cxn ang="0">
                  <a:pos x="36" y="0"/>
                </a:cxn>
                <a:cxn ang="0">
                  <a:pos x="0" y="15"/>
                </a:cxn>
                <a:cxn ang="0">
                  <a:pos x="0" y="16"/>
                </a:cxn>
                <a:cxn ang="0">
                  <a:pos x="36" y="1"/>
                </a:cxn>
                <a:cxn ang="0">
                  <a:pos x="36" y="0"/>
                </a:cxn>
                <a:cxn ang="0">
                  <a:pos x="36" y="1"/>
                </a:cxn>
                <a:cxn ang="0">
                  <a:pos x="36" y="0"/>
                </a:cxn>
                <a:cxn ang="0">
                  <a:pos x="35" y="0"/>
                </a:cxn>
              </a:cxnLst>
              <a:rect l="0" t="0" r="r" b="b"/>
              <a:pathLst>
                <a:path w="37" h="17">
                  <a:moveTo>
                    <a:pt x="35" y="0"/>
                  </a:moveTo>
                  <a:lnTo>
                    <a:pt x="36" y="0"/>
                  </a:lnTo>
                  <a:lnTo>
                    <a:pt x="0" y="15"/>
                  </a:lnTo>
                  <a:lnTo>
                    <a:pt x="0" y="16"/>
                  </a:lnTo>
                  <a:lnTo>
                    <a:pt x="36" y="1"/>
                  </a:lnTo>
                  <a:lnTo>
                    <a:pt x="36" y="0"/>
                  </a:lnTo>
                  <a:lnTo>
                    <a:pt x="36" y="1"/>
                  </a:lnTo>
                  <a:lnTo>
                    <a:pt x="36" y="0"/>
                  </a:lnTo>
                  <a:lnTo>
                    <a:pt x="35"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29" name="Freeform 265"/>
            <p:cNvSpPr>
              <a:spLocks/>
            </p:cNvSpPr>
            <p:nvPr/>
          </p:nvSpPr>
          <p:spPr bwMode="auto">
            <a:xfrm>
              <a:off x="2680" y="2844"/>
              <a:ext cx="4" cy="6"/>
            </a:xfrm>
            <a:custGeom>
              <a:avLst/>
              <a:gdLst/>
              <a:ahLst/>
              <a:cxnLst>
                <a:cxn ang="0">
                  <a:pos x="0" y="0"/>
                </a:cxn>
                <a:cxn ang="0">
                  <a:pos x="0" y="0"/>
                </a:cxn>
                <a:cxn ang="0">
                  <a:pos x="2" y="5"/>
                </a:cxn>
                <a:cxn ang="0">
                  <a:pos x="0" y="0"/>
                </a:cxn>
              </a:cxnLst>
              <a:rect l="0" t="0" r="r" b="b"/>
              <a:pathLst>
                <a:path w="3" h="6">
                  <a:moveTo>
                    <a:pt x="0" y="0"/>
                  </a:moveTo>
                  <a:lnTo>
                    <a:pt x="0" y="0"/>
                  </a:lnTo>
                  <a:lnTo>
                    <a:pt x="2" y="5"/>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0" name="Freeform 266"/>
            <p:cNvSpPr>
              <a:spLocks/>
            </p:cNvSpPr>
            <p:nvPr/>
          </p:nvSpPr>
          <p:spPr bwMode="auto">
            <a:xfrm>
              <a:off x="2652" y="2844"/>
              <a:ext cx="29" cy="10"/>
            </a:xfrm>
            <a:custGeom>
              <a:avLst/>
              <a:gdLst/>
              <a:ahLst/>
              <a:cxnLst>
                <a:cxn ang="0">
                  <a:pos x="0" y="8"/>
                </a:cxn>
                <a:cxn ang="0">
                  <a:pos x="0" y="9"/>
                </a:cxn>
                <a:cxn ang="0">
                  <a:pos x="1" y="9"/>
                </a:cxn>
                <a:cxn ang="0">
                  <a:pos x="3" y="9"/>
                </a:cxn>
                <a:cxn ang="0">
                  <a:pos x="4" y="9"/>
                </a:cxn>
                <a:cxn ang="0">
                  <a:pos x="5" y="9"/>
                </a:cxn>
                <a:cxn ang="0">
                  <a:pos x="5" y="8"/>
                </a:cxn>
                <a:cxn ang="0">
                  <a:pos x="6" y="8"/>
                </a:cxn>
                <a:cxn ang="0">
                  <a:pos x="8" y="8"/>
                </a:cxn>
                <a:cxn ang="0">
                  <a:pos x="9" y="8"/>
                </a:cxn>
                <a:cxn ang="0">
                  <a:pos x="9" y="7"/>
                </a:cxn>
                <a:cxn ang="0">
                  <a:pos x="10" y="7"/>
                </a:cxn>
                <a:cxn ang="0">
                  <a:pos x="11" y="7"/>
                </a:cxn>
                <a:cxn ang="0">
                  <a:pos x="11" y="6"/>
                </a:cxn>
                <a:cxn ang="0">
                  <a:pos x="13" y="6"/>
                </a:cxn>
                <a:cxn ang="0">
                  <a:pos x="14" y="6"/>
                </a:cxn>
                <a:cxn ang="0">
                  <a:pos x="15" y="4"/>
                </a:cxn>
                <a:cxn ang="0">
                  <a:pos x="16" y="4"/>
                </a:cxn>
                <a:cxn ang="0">
                  <a:pos x="18" y="3"/>
                </a:cxn>
                <a:cxn ang="0">
                  <a:pos x="19" y="3"/>
                </a:cxn>
                <a:cxn ang="0">
                  <a:pos x="20" y="2"/>
                </a:cxn>
                <a:cxn ang="0">
                  <a:pos x="21" y="2"/>
                </a:cxn>
                <a:cxn ang="0">
                  <a:pos x="23" y="2"/>
                </a:cxn>
                <a:cxn ang="0">
                  <a:pos x="24" y="1"/>
                </a:cxn>
                <a:cxn ang="0">
                  <a:pos x="26" y="1"/>
                </a:cxn>
                <a:cxn ang="0">
                  <a:pos x="28" y="0"/>
                </a:cxn>
                <a:cxn ang="0">
                  <a:pos x="26" y="0"/>
                </a:cxn>
                <a:cxn ang="0">
                  <a:pos x="24" y="1"/>
                </a:cxn>
                <a:cxn ang="0">
                  <a:pos x="23" y="1"/>
                </a:cxn>
                <a:cxn ang="0">
                  <a:pos x="21" y="2"/>
                </a:cxn>
                <a:cxn ang="0">
                  <a:pos x="20" y="2"/>
                </a:cxn>
                <a:cxn ang="0">
                  <a:pos x="19" y="2"/>
                </a:cxn>
                <a:cxn ang="0">
                  <a:pos x="18" y="3"/>
                </a:cxn>
                <a:cxn ang="0">
                  <a:pos x="16" y="3"/>
                </a:cxn>
                <a:cxn ang="0">
                  <a:pos x="15" y="4"/>
                </a:cxn>
                <a:cxn ang="0">
                  <a:pos x="14" y="4"/>
                </a:cxn>
                <a:cxn ang="0">
                  <a:pos x="13" y="6"/>
                </a:cxn>
                <a:cxn ang="0">
                  <a:pos x="11" y="6"/>
                </a:cxn>
                <a:cxn ang="0">
                  <a:pos x="10" y="6"/>
                </a:cxn>
                <a:cxn ang="0">
                  <a:pos x="10" y="7"/>
                </a:cxn>
                <a:cxn ang="0">
                  <a:pos x="9" y="7"/>
                </a:cxn>
                <a:cxn ang="0">
                  <a:pos x="8" y="7"/>
                </a:cxn>
                <a:cxn ang="0">
                  <a:pos x="6" y="8"/>
                </a:cxn>
                <a:cxn ang="0">
                  <a:pos x="5" y="8"/>
                </a:cxn>
                <a:cxn ang="0">
                  <a:pos x="4" y="8"/>
                </a:cxn>
                <a:cxn ang="0">
                  <a:pos x="3" y="8"/>
                </a:cxn>
                <a:cxn ang="0">
                  <a:pos x="1" y="8"/>
                </a:cxn>
                <a:cxn ang="0">
                  <a:pos x="0" y="8"/>
                </a:cxn>
              </a:cxnLst>
              <a:rect l="0" t="0" r="r" b="b"/>
              <a:pathLst>
                <a:path w="29" h="10">
                  <a:moveTo>
                    <a:pt x="0" y="8"/>
                  </a:moveTo>
                  <a:lnTo>
                    <a:pt x="0" y="9"/>
                  </a:lnTo>
                  <a:lnTo>
                    <a:pt x="1" y="9"/>
                  </a:lnTo>
                  <a:lnTo>
                    <a:pt x="3" y="9"/>
                  </a:lnTo>
                  <a:lnTo>
                    <a:pt x="4" y="9"/>
                  </a:lnTo>
                  <a:lnTo>
                    <a:pt x="5" y="9"/>
                  </a:lnTo>
                  <a:lnTo>
                    <a:pt x="5" y="8"/>
                  </a:lnTo>
                  <a:lnTo>
                    <a:pt x="6" y="8"/>
                  </a:lnTo>
                  <a:lnTo>
                    <a:pt x="8" y="8"/>
                  </a:lnTo>
                  <a:lnTo>
                    <a:pt x="9" y="8"/>
                  </a:lnTo>
                  <a:lnTo>
                    <a:pt x="9" y="7"/>
                  </a:lnTo>
                  <a:lnTo>
                    <a:pt x="10" y="7"/>
                  </a:lnTo>
                  <a:lnTo>
                    <a:pt x="11" y="7"/>
                  </a:lnTo>
                  <a:lnTo>
                    <a:pt x="11" y="6"/>
                  </a:lnTo>
                  <a:lnTo>
                    <a:pt x="13" y="6"/>
                  </a:lnTo>
                  <a:lnTo>
                    <a:pt x="14" y="6"/>
                  </a:lnTo>
                  <a:lnTo>
                    <a:pt x="15" y="4"/>
                  </a:lnTo>
                  <a:lnTo>
                    <a:pt x="16" y="4"/>
                  </a:lnTo>
                  <a:lnTo>
                    <a:pt x="18" y="3"/>
                  </a:lnTo>
                  <a:lnTo>
                    <a:pt x="19" y="3"/>
                  </a:lnTo>
                  <a:lnTo>
                    <a:pt x="20" y="2"/>
                  </a:lnTo>
                  <a:lnTo>
                    <a:pt x="21" y="2"/>
                  </a:lnTo>
                  <a:lnTo>
                    <a:pt x="23" y="2"/>
                  </a:lnTo>
                  <a:lnTo>
                    <a:pt x="24" y="1"/>
                  </a:lnTo>
                  <a:lnTo>
                    <a:pt x="26" y="1"/>
                  </a:lnTo>
                  <a:lnTo>
                    <a:pt x="28" y="0"/>
                  </a:lnTo>
                  <a:lnTo>
                    <a:pt x="26" y="0"/>
                  </a:lnTo>
                  <a:lnTo>
                    <a:pt x="24" y="1"/>
                  </a:lnTo>
                  <a:lnTo>
                    <a:pt x="23" y="1"/>
                  </a:lnTo>
                  <a:lnTo>
                    <a:pt x="21" y="2"/>
                  </a:lnTo>
                  <a:lnTo>
                    <a:pt x="20" y="2"/>
                  </a:lnTo>
                  <a:lnTo>
                    <a:pt x="19" y="2"/>
                  </a:lnTo>
                  <a:lnTo>
                    <a:pt x="18" y="3"/>
                  </a:lnTo>
                  <a:lnTo>
                    <a:pt x="16" y="3"/>
                  </a:lnTo>
                  <a:lnTo>
                    <a:pt x="15" y="4"/>
                  </a:lnTo>
                  <a:lnTo>
                    <a:pt x="14" y="4"/>
                  </a:lnTo>
                  <a:lnTo>
                    <a:pt x="13" y="6"/>
                  </a:lnTo>
                  <a:lnTo>
                    <a:pt x="11" y="6"/>
                  </a:lnTo>
                  <a:lnTo>
                    <a:pt x="10" y="6"/>
                  </a:lnTo>
                  <a:lnTo>
                    <a:pt x="10" y="7"/>
                  </a:lnTo>
                  <a:lnTo>
                    <a:pt x="9" y="7"/>
                  </a:lnTo>
                  <a:lnTo>
                    <a:pt x="8" y="7"/>
                  </a:lnTo>
                  <a:lnTo>
                    <a:pt x="6" y="8"/>
                  </a:lnTo>
                  <a:lnTo>
                    <a:pt x="5" y="8"/>
                  </a:lnTo>
                  <a:lnTo>
                    <a:pt x="4" y="8"/>
                  </a:lnTo>
                  <a:lnTo>
                    <a:pt x="3" y="8"/>
                  </a:lnTo>
                  <a:lnTo>
                    <a:pt x="1" y="8"/>
                  </a:lnTo>
                  <a:lnTo>
                    <a:pt x="0" y="8"/>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1" name="Freeform 267"/>
            <p:cNvSpPr>
              <a:spLocks/>
            </p:cNvSpPr>
            <p:nvPr/>
          </p:nvSpPr>
          <p:spPr bwMode="auto">
            <a:xfrm>
              <a:off x="2649" y="2840"/>
              <a:ext cx="6" cy="14"/>
            </a:xfrm>
            <a:custGeom>
              <a:avLst/>
              <a:gdLst/>
              <a:ahLst/>
              <a:cxnLst>
                <a:cxn ang="0">
                  <a:pos x="2" y="1"/>
                </a:cxn>
                <a:cxn ang="0">
                  <a:pos x="1" y="0"/>
                </a:cxn>
                <a:cxn ang="0">
                  <a:pos x="1" y="1"/>
                </a:cxn>
                <a:cxn ang="0">
                  <a:pos x="0" y="2"/>
                </a:cxn>
                <a:cxn ang="0">
                  <a:pos x="0" y="3"/>
                </a:cxn>
                <a:cxn ang="0">
                  <a:pos x="0" y="5"/>
                </a:cxn>
                <a:cxn ang="0">
                  <a:pos x="0" y="6"/>
                </a:cxn>
                <a:cxn ang="0">
                  <a:pos x="0" y="7"/>
                </a:cxn>
                <a:cxn ang="0">
                  <a:pos x="1" y="8"/>
                </a:cxn>
                <a:cxn ang="0">
                  <a:pos x="1" y="9"/>
                </a:cxn>
                <a:cxn ang="0">
                  <a:pos x="2" y="10"/>
                </a:cxn>
                <a:cxn ang="0">
                  <a:pos x="2" y="12"/>
                </a:cxn>
                <a:cxn ang="0">
                  <a:pos x="4" y="12"/>
                </a:cxn>
                <a:cxn ang="0">
                  <a:pos x="5" y="13"/>
                </a:cxn>
                <a:cxn ang="0">
                  <a:pos x="4" y="12"/>
                </a:cxn>
                <a:cxn ang="0">
                  <a:pos x="4" y="10"/>
                </a:cxn>
                <a:cxn ang="0">
                  <a:pos x="2" y="10"/>
                </a:cxn>
                <a:cxn ang="0">
                  <a:pos x="2" y="9"/>
                </a:cxn>
                <a:cxn ang="0">
                  <a:pos x="1" y="9"/>
                </a:cxn>
                <a:cxn ang="0">
                  <a:pos x="1" y="8"/>
                </a:cxn>
                <a:cxn ang="0">
                  <a:pos x="1" y="7"/>
                </a:cxn>
                <a:cxn ang="0">
                  <a:pos x="1" y="6"/>
                </a:cxn>
                <a:cxn ang="0">
                  <a:pos x="0" y="5"/>
                </a:cxn>
                <a:cxn ang="0">
                  <a:pos x="1" y="5"/>
                </a:cxn>
                <a:cxn ang="0">
                  <a:pos x="1" y="3"/>
                </a:cxn>
                <a:cxn ang="0">
                  <a:pos x="1" y="2"/>
                </a:cxn>
                <a:cxn ang="0">
                  <a:pos x="1" y="1"/>
                </a:cxn>
                <a:cxn ang="0">
                  <a:pos x="2" y="0"/>
                </a:cxn>
                <a:cxn ang="0">
                  <a:pos x="1" y="0"/>
                </a:cxn>
                <a:cxn ang="0">
                  <a:pos x="2" y="0"/>
                </a:cxn>
                <a:cxn ang="0">
                  <a:pos x="1" y="0"/>
                </a:cxn>
                <a:cxn ang="0">
                  <a:pos x="2" y="1"/>
                </a:cxn>
              </a:cxnLst>
              <a:rect l="0" t="0" r="r" b="b"/>
              <a:pathLst>
                <a:path w="6" h="14">
                  <a:moveTo>
                    <a:pt x="2" y="1"/>
                  </a:moveTo>
                  <a:lnTo>
                    <a:pt x="1" y="0"/>
                  </a:lnTo>
                  <a:lnTo>
                    <a:pt x="1" y="1"/>
                  </a:lnTo>
                  <a:lnTo>
                    <a:pt x="0" y="2"/>
                  </a:lnTo>
                  <a:lnTo>
                    <a:pt x="0" y="3"/>
                  </a:lnTo>
                  <a:lnTo>
                    <a:pt x="0" y="5"/>
                  </a:lnTo>
                  <a:lnTo>
                    <a:pt x="0" y="6"/>
                  </a:lnTo>
                  <a:lnTo>
                    <a:pt x="0" y="7"/>
                  </a:lnTo>
                  <a:lnTo>
                    <a:pt x="1" y="8"/>
                  </a:lnTo>
                  <a:lnTo>
                    <a:pt x="1" y="9"/>
                  </a:lnTo>
                  <a:lnTo>
                    <a:pt x="2" y="10"/>
                  </a:lnTo>
                  <a:lnTo>
                    <a:pt x="2" y="12"/>
                  </a:lnTo>
                  <a:lnTo>
                    <a:pt x="4" y="12"/>
                  </a:lnTo>
                  <a:lnTo>
                    <a:pt x="5" y="13"/>
                  </a:lnTo>
                  <a:lnTo>
                    <a:pt x="4" y="12"/>
                  </a:lnTo>
                  <a:lnTo>
                    <a:pt x="4" y="10"/>
                  </a:lnTo>
                  <a:lnTo>
                    <a:pt x="2" y="10"/>
                  </a:lnTo>
                  <a:lnTo>
                    <a:pt x="2" y="9"/>
                  </a:lnTo>
                  <a:lnTo>
                    <a:pt x="1" y="9"/>
                  </a:lnTo>
                  <a:lnTo>
                    <a:pt x="1" y="8"/>
                  </a:lnTo>
                  <a:lnTo>
                    <a:pt x="1" y="7"/>
                  </a:lnTo>
                  <a:lnTo>
                    <a:pt x="1" y="6"/>
                  </a:lnTo>
                  <a:lnTo>
                    <a:pt x="0" y="5"/>
                  </a:lnTo>
                  <a:lnTo>
                    <a:pt x="1" y="5"/>
                  </a:lnTo>
                  <a:lnTo>
                    <a:pt x="1" y="3"/>
                  </a:lnTo>
                  <a:lnTo>
                    <a:pt x="1" y="2"/>
                  </a:lnTo>
                  <a:lnTo>
                    <a:pt x="1" y="1"/>
                  </a:lnTo>
                  <a:lnTo>
                    <a:pt x="2" y="0"/>
                  </a:lnTo>
                  <a:lnTo>
                    <a:pt x="1" y="0"/>
                  </a:lnTo>
                  <a:lnTo>
                    <a:pt x="2" y="0"/>
                  </a:lnTo>
                  <a:lnTo>
                    <a:pt x="1" y="0"/>
                  </a:lnTo>
                  <a:lnTo>
                    <a:pt x="2"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2" name="Freeform 268"/>
            <p:cNvSpPr>
              <a:spLocks/>
            </p:cNvSpPr>
            <p:nvPr/>
          </p:nvSpPr>
          <p:spPr bwMode="auto">
            <a:xfrm>
              <a:off x="2644" y="2824"/>
              <a:ext cx="7" cy="18"/>
            </a:xfrm>
            <a:custGeom>
              <a:avLst/>
              <a:gdLst/>
              <a:ahLst/>
              <a:cxnLst>
                <a:cxn ang="0">
                  <a:pos x="3" y="0"/>
                </a:cxn>
                <a:cxn ang="0">
                  <a:pos x="3" y="0"/>
                </a:cxn>
                <a:cxn ang="0">
                  <a:pos x="2" y="1"/>
                </a:cxn>
                <a:cxn ang="0">
                  <a:pos x="2" y="2"/>
                </a:cxn>
                <a:cxn ang="0">
                  <a:pos x="1" y="4"/>
                </a:cxn>
                <a:cxn ang="0">
                  <a:pos x="1" y="5"/>
                </a:cxn>
                <a:cxn ang="0">
                  <a:pos x="0" y="6"/>
                </a:cxn>
                <a:cxn ang="0">
                  <a:pos x="0" y="7"/>
                </a:cxn>
                <a:cxn ang="0">
                  <a:pos x="0" y="10"/>
                </a:cxn>
                <a:cxn ang="0">
                  <a:pos x="0" y="11"/>
                </a:cxn>
                <a:cxn ang="0">
                  <a:pos x="0" y="12"/>
                </a:cxn>
                <a:cxn ang="0">
                  <a:pos x="1" y="12"/>
                </a:cxn>
                <a:cxn ang="0">
                  <a:pos x="1" y="13"/>
                </a:cxn>
                <a:cxn ang="0">
                  <a:pos x="1" y="15"/>
                </a:cxn>
                <a:cxn ang="0">
                  <a:pos x="2" y="15"/>
                </a:cxn>
                <a:cxn ang="0">
                  <a:pos x="3" y="16"/>
                </a:cxn>
                <a:cxn ang="0">
                  <a:pos x="5" y="16"/>
                </a:cxn>
                <a:cxn ang="0">
                  <a:pos x="6" y="16"/>
                </a:cxn>
                <a:cxn ang="0">
                  <a:pos x="6" y="15"/>
                </a:cxn>
                <a:cxn ang="0">
                  <a:pos x="5" y="15"/>
                </a:cxn>
                <a:cxn ang="0">
                  <a:pos x="3" y="15"/>
                </a:cxn>
                <a:cxn ang="0">
                  <a:pos x="2" y="15"/>
                </a:cxn>
                <a:cxn ang="0">
                  <a:pos x="1" y="13"/>
                </a:cxn>
                <a:cxn ang="0">
                  <a:pos x="1" y="12"/>
                </a:cxn>
                <a:cxn ang="0">
                  <a:pos x="1" y="11"/>
                </a:cxn>
                <a:cxn ang="0">
                  <a:pos x="1" y="10"/>
                </a:cxn>
                <a:cxn ang="0">
                  <a:pos x="1" y="7"/>
                </a:cxn>
                <a:cxn ang="0">
                  <a:pos x="1" y="6"/>
                </a:cxn>
                <a:cxn ang="0">
                  <a:pos x="1" y="5"/>
                </a:cxn>
                <a:cxn ang="0">
                  <a:pos x="1" y="4"/>
                </a:cxn>
                <a:cxn ang="0">
                  <a:pos x="2" y="2"/>
                </a:cxn>
                <a:cxn ang="0">
                  <a:pos x="3" y="1"/>
                </a:cxn>
                <a:cxn ang="0">
                  <a:pos x="5" y="0"/>
                </a:cxn>
                <a:cxn ang="0">
                  <a:pos x="3" y="0"/>
                </a:cxn>
              </a:cxnLst>
              <a:rect l="0" t="0" r="r" b="b"/>
              <a:pathLst>
                <a:path w="7" h="17">
                  <a:moveTo>
                    <a:pt x="3" y="0"/>
                  </a:moveTo>
                  <a:lnTo>
                    <a:pt x="3" y="0"/>
                  </a:lnTo>
                  <a:lnTo>
                    <a:pt x="2" y="1"/>
                  </a:lnTo>
                  <a:lnTo>
                    <a:pt x="2" y="2"/>
                  </a:lnTo>
                  <a:lnTo>
                    <a:pt x="1" y="4"/>
                  </a:lnTo>
                  <a:lnTo>
                    <a:pt x="1" y="5"/>
                  </a:lnTo>
                  <a:lnTo>
                    <a:pt x="0" y="6"/>
                  </a:lnTo>
                  <a:lnTo>
                    <a:pt x="0" y="7"/>
                  </a:lnTo>
                  <a:lnTo>
                    <a:pt x="0" y="10"/>
                  </a:lnTo>
                  <a:lnTo>
                    <a:pt x="0" y="11"/>
                  </a:lnTo>
                  <a:lnTo>
                    <a:pt x="0" y="12"/>
                  </a:lnTo>
                  <a:lnTo>
                    <a:pt x="1" y="12"/>
                  </a:lnTo>
                  <a:lnTo>
                    <a:pt x="1" y="13"/>
                  </a:lnTo>
                  <a:lnTo>
                    <a:pt x="1" y="15"/>
                  </a:lnTo>
                  <a:lnTo>
                    <a:pt x="2" y="15"/>
                  </a:lnTo>
                  <a:lnTo>
                    <a:pt x="3" y="16"/>
                  </a:lnTo>
                  <a:lnTo>
                    <a:pt x="5" y="16"/>
                  </a:lnTo>
                  <a:lnTo>
                    <a:pt x="6" y="16"/>
                  </a:lnTo>
                  <a:lnTo>
                    <a:pt x="6" y="15"/>
                  </a:lnTo>
                  <a:lnTo>
                    <a:pt x="5" y="15"/>
                  </a:lnTo>
                  <a:lnTo>
                    <a:pt x="3" y="15"/>
                  </a:lnTo>
                  <a:lnTo>
                    <a:pt x="2" y="15"/>
                  </a:lnTo>
                  <a:lnTo>
                    <a:pt x="1" y="13"/>
                  </a:lnTo>
                  <a:lnTo>
                    <a:pt x="1" y="12"/>
                  </a:lnTo>
                  <a:lnTo>
                    <a:pt x="1" y="11"/>
                  </a:lnTo>
                  <a:lnTo>
                    <a:pt x="1" y="10"/>
                  </a:lnTo>
                  <a:lnTo>
                    <a:pt x="1" y="7"/>
                  </a:lnTo>
                  <a:lnTo>
                    <a:pt x="1" y="6"/>
                  </a:lnTo>
                  <a:lnTo>
                    <a:pt x="1" y="5"/>
                  </a:lnTo>
                  <a:lnTo>
                    <a:pt x="1" y="4"/>
                  </a:lnTo>
                  <a:lnTo>
                    <a:pt x="2" y="2"/>
                  </a:lnTo>
                  <a:lnTo>
                    <a:pt x="3" y="1"/>
                  </a:lnTo>
                  <a:lnTo>
                    <a:pt x="5" y="0"/>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3" name="Freeform 269"/>
            <p:cNvSpPr>
              <a:spLocks/>
            </p:cNvSpPr>
            <p:nvPr/>
          </p:nvSpPr>
          <p:spPr bwMode="auto">
            <a:xfrm>
              <a:off x="2635" y="2815"/>
              <a:ext cx="14" cy="13"/>
            </a:xfrm>
            <a:custGeom>
              <a:avLst/>
              <a:gdLst/>
              <a:ahLst/>
              <a:cxnLst>
                <a:cxn ang="0">
                  <a:pos x="0" y="0"/>
                </a:cxn>
                <a:cxn ang="0">
                  <a:pos x="0" y="0"/>
                </a:cxn>
                <a:cxn ang="0">
                  <a:pos x="11" y="12"/>
                </a:cxn>
                <a:cxn ang="0">
                  <a:pos x="13" y="12"/>
                </a:cxn>
                <a:cxn ang="0">
                  <a:pos x="0" y="0"/>
                </a:cxn>
              </a:cxnLst>
              <a:rect l="0" t="0" r="r" b="b"/>
              <a:pathLst>
                <a:path w="14" h="13">
                  <a:moveTo>
                    <a:pt x="0" y="0"/>
                  </a:moveTo>
                  <a:lnTo>
                    <a:pt x="0" y="0"/>
                  </a:lnTo>
                  <a:lnTo>
                    <a:pt x="11" y="12"/>
                  </a:lnTo>
                  <a:lnTo>
                    <a:pt x="13" y="12"/>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4" name="Freeform 270"/>
            <p:cNvSpPr>
              <a:spLocks/>
            </p:cNvSpPr>
            <p:nvPr/>
          </p:nvSpPr>
          <p:spPr bwMode="auto">
            <a:xfrm>
              <a:off x="2626" y="2815"/>
              <a:ext cx="11" cy="9"/>
            </a:xfrm>
            <a:custGeom>
              <a:avLst/>
              <a:gdLst/>
              <a:ahLst/>
              <a:cxnLst>
                <a:cxn ang="0">
                  <a:pos x="0" y="9"/>
                </a:cxn>
                <a:cxn ang="0">
                  <a:pos x="1" y="9"/>
                </a:cxn>
                <a:cxn ang="0">
                  <a:pos x="2" y="9"/>
                </a:cxn>
                <a:cxn ang="0">
                  <a:pos x="2" y="8"/>
                </a:cxn>
                <a:cxn ang="0">
                  <a:pos x="4" y="8"/>
                </a:cxn>
                <a:cxn ang="0">
                  <a:pos x="4" y="7"/>
                </a:cxn>
                <a:cxn ang="0">
                  <a:pos x="5" y="7"/>
                </a:cxn>
                <a:cxn ang="0">
                  <a:pos x="5" y="6"/>
                </a:cxn>
                <a:cxn ang="0">
                  <a:pos x="6" y="6"/>
                </a:cxn>
                <a:cxn ang="0">
                  <a:pos x="6" y="4"/>
                </a:cxn>
                <a:cxn ang="0">
                  <a:pos x="7" y="4"/>
                </a:cxn>
                <a:cxn ang="0">
                  <a:pos x="7" y="3"/>
                </a:cxn>
                <a:cxn ang="0">
                  <a:pos x="9" y="2"/>
                </a:cxn>
                <a:cxn ang="0">
                  <a:pos x="9" y="1"/>
                </a:cxn>
                <a:cxn ang="0">
                  <a:pos x="10" y="0"/>
                </a:cxn>
                <a:cxn ang="0">
                  <a:pos x="9" y="0"/>
                </a:cxn>
                <a:cxn ang="0">
                  <a:pos x="9" y="1"/>
                </a:cxn>
                <a:cxn ang="0">
                  <a:pos x="7" y="2"/>
                </a:cxn>
                <a:cxn ang="0">
                  <a:pos x="6" y="3"/>
                </a:cxn>
                <a:cxn ang="0">
                  <a:pos x="6" y="4"/>
                </a:cxn>
                <a:cxn ang="0">
                  <a:pos x="5" y="4"/>
                </a:cxn>
                <a:cxn ang="0">
                  <a:pos x="5" y="6"/>
                </a:cxn>
                <a:cxn ang="0">
                  <a:pos x="4" y="6"/>
                </a:cxn>
                <a:cxn ang="0">
                  <a:pos x="4" y="7"/>
                </a:cxn>
                <a:cxn ang="0">
                  <a:pos x="2" y="7"/>
                </a:cxn>
                <a:cxn ang="0">
                  <a:pos x="2" y="8"/>
                </a:cxn>
                <a:cxn ang="0">
                  <a:pos x="1" y="8"/>
                </a:cxn>
                <a:cxn ang="0">
                  <a:pos x="0" y="8"/>
                </a:cxn>
                <a:cxn ang="0">
                  <a:pos x="0" y="9"/>
                </a:cxn>
              </a:cxnLst>
              <a:rect l="0" t="0" r="r" b="b"/>
              <a:pathLst>
                <a:path w="11" h="10">
                  <a:moveTo>
                    <a:pt x="0" y="9"/>
                  </a:moveTo>
                  <a:lnTo>
                    <a:pt x="1" y="9"/>
                  </a:lnTo>
                  <a:lnTo>
                    <a:pt x="2" y="9"/>
                  </a:lnTo>
                  <a:lnTo>
                    <a:pt x="2" y="8"/>
                  </a:lnTo>
                  <a:lnTo>
                    <a:pt x="4" y="8"/>
                  </a:lnTo>
                  <a:lnTo>
                    <a:pt x="4" y="7"/>
                  </a:lnTo>
                  <a:lnTo>
                    <a:pt x="5" y="7"/>
                  </a:lnTo>
                  <a:lnTo>
                    <a:pt x="5" y="6"/>
                  </a:lnTo>
                  <a:lnTo>
                    <a:pt x="6" y="6"/>
                  </a:lnTo>
                  <a:lnTo>
                    <a:pt x="6" y="4"/>
                  </a:lnTo>
                  <a:lnTo>
                    <a:pt x="7" y="4"/>
                  </a:lnTo>
                  <a:lnTo>
                    <a:pt x="7" y="3"/>
                  </a:lnTo>
                  <a:lnTo>
                    <a:pt x="9" y="2"/>
                  </a:lnTo>
                  <a:lnTo>
                    <a:pt x="9" y="1"/>
                  </a:lnTo>
                  <a:lnTo>
                    <a:pt x="10" y="0"/>
                  </a:lnTo>
                  <a:lnTo>
                    <a:pt x="9" y="0"/>
                  </a:lnTo>
                  <a:lnTo>
                    <a:pt x="9" y="1"/>
                  </a:lnTo>
                  <a:lnTo>
                    <a:pt x="7" y="2"/>
                  </a:lnTo>
                  <a:lnTo>
                    <a:pt x="6" y="3"/>
                  </a:lnTo>
                  <a:lnTo>
                    <a:pt x="6" y="4"/>
                  </a:lnTo>
                  <a:lnTo>
                    <a:pt x="5" y="4"/>
                  </a:lnTo>
                  <a:lnTo>
                    <a:pt x="5" y="6"/>
                  </a:lnTo>
                  <a:lnTo>
                    <a:pt x="4" y="6"/>
                  </a:lnTo>
                  <a:lnTo>
                    <a:pt x="4" y="7"/>
                  </a:lnTo>
                  <a:lnTo>
                    <a:pt x="2" y="7"/>
                  </a:lnTo>
                  <a:lnTo>
                    <a:pt x="2" y="8"/>
                  </a:lnTo>
                  <a:lnTo>
                    <a:pt x="1" y="8"/>
                  </a:lnTo>
                  <a:lnTo>
                    <a:pt x="0" y="8"/>
                  </a:lnTo>
                  <a:lnTo>
                    <a:pt x="0" y="9"/>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5" name="Freeform 271"/>
            <p:cNvSpPr>
              <a:spLocks/>
            </p:cNvSpPr>
            <p:nvPr/>
          </p:nvSpPr>
          <p:spPr bwMode="auto">
            <a:xfrm>
              <a:off x="2622" y="2815"/>
              <a:ext cx="5" cy="9"/>
            </a:xfrm>
            <a:custGeom>
              <a:avLst/>
              <a:gdLst/>
              <a:ahLst/>
              <a:cxnLst>
                <a:cxn ang="0">
                  <a:pos x="0" y="0"/>
                </a:cxn>
                <a:cxn ang="0">
                  <a:pos x="0" y="0"/>
                </a:cxn>
                <a:cxn ang="0">
                  <a:pos x="0" y="1"/>
                </a:cxn>
                <a:cxn ang="0">
                  <a:pos x="0" y="2"/>
                </a:cxn>
                <a:cxn ang="0">
                  <a:pos x="0" y="3"/>
                </a:cxn>
                <a:cxn ang="0">
                  <a:pos x="0" y="4"/>
                </a:cxn>
                <a:cxn ang="0">
                  <a:pos x="1" y="6"/>
                </a:cxn>
                <a:cxn ang="0">
                  <a:pos x="1" y="7"/>
                </a:cxn>
                <a:cxn ang="0">
                  <a:pos x="1" y="8"/>
                </a:cxn>
                <a:cxn ang="0">
                  <a:pos x="2" y="8"/>
                </a:cxn>
                <a:cxn ang="0">
                  <a:pos x="2" y="9"/>
                </a:cxn>
                <a:cxn ang="0">
                  <a:pos x="4" y="9"/>
                </a:cxn>
                <a:cxn ang="0">
                  <a:pos x="4" y="8"/>
                </a:cxn>
                <a:cxn ang="0">
                  <a:pos x="2" y="8"/>
                </a:cxn>
                <a:cxn ang="0">
                  <a:pos x="2" y="7"/>
                </a:cxn>
                <a:cxn ang="0">
                  <a:pos x="1" y="7"/>
                </a:cxn>
                <a:cxn ang="0">
                  <a:pos x="1" y="6"/>
                </a:cxn>
                <a:cxn ang="0">
                  <a:pos x="1" y="4"/>
                </a:cxn>
                <a:cxn ang="0">
                  <a:pos x="1" y="3"/>
                </a:cxn>
                <a:cxn ang="0">
                  <a:pos x="1" y="2"/>
                </a:cxn>
                <a:cxn ang="0">
                  <a:pos x="1" y="1"/>
                </a:cxn>
                <a:cxn ang="0">
                  <a:pos x="1" y="0"/>
                </a:cxn>
                <a:cxn ang="0">
                  <a:pos x="0" y="0"/>
                </a:cxn>
                <a:cxn ang="0">
                  <a:pos x="1" y="0"/>
                </a:cxn>
                <a:cxn ang="0">
                  <a:pos x="0" y="0"/>
                </a:cxn>
              </a:cxnLst>
              <a:rect l="0" t="0" r="r" b="b"/>
              <a:pathLst>
                <a:path w="5" h="10">
                  <a:moveTo>
                    <a:pt x="0" y="0"/>
                  </a:moveTo>
                  <a:lnTo>
                    <a:pt x="0" y="0"/>
                  </a:lnTo>
                  <a:lnTo>
                    <a:pt x="0" y="1"/>
                  </a:lnTo>
                  <a:lnTo>
                    <a:pt x="0" y="2"/>
                  </a:lnTo>
                  <a:lnTo>
                    <a:pt x="0" y="3"/>
                  </a:lnTo>
                  <a:lnTo>
                    <a:pt x="0" y="4"/>
                  </a:lnTo>
                  <a:lnTo>
                    <a:pt x="1" y="6"/>
                  </a:lnTo>
                  <a:lnTo>
                    <a:pt x="1" y="7"/>
                  </a:lnTo>
                  <a:lnTo>
                    <a:pt x="1" y="8"/>
                  </a:lnTo>
                  <a:lnTo>
                    <a:pt x="2" y="8"/>
                  </a:lnTo>
                  <a:lnTo>
                    <a:pt x="2" y="9"/>
                  </a:lnTo>
                  <a:lnTo>
                    <a:pt x="4" y="9"/>
                  </a:lnTo>
                  <a:lnTo>
                    <a:pt x="4" y="8"/>
                  </a:lnTo>
                  <a:lnTo>
                    <a:pt x="2" y="8"/>
                  </a:lnTo>
                  <a:lnTo>
                    <a:pt x="2" y="7"/>
                  </a:lnTo>
                  <a:lnTo>
                    <a:pt x="1" y="7"/>
                  </a:lnTo>
                  <a:lnTo>
                    <a:pt x="1" y="6"/>
                  </a:lnTo>
                  <a:lnTo>
                    <a:pt x="1" y="4"/>
                  </a:lnTo>
                  <a:lnTo>
                    <a:pt x="1" y="3"/>
                  </a:lnTo>
                  <a:lnTo>
                    <a:pt x="1" y="2"/>
                  </a:lnTo>
                  <a:lnTo>
                    <a:pt x="1" y="1"/>
                  </a:lnTo>
                  <a:lnTo>
                    <a:pt x="1" y="0"/>
                  </a:lnTo>
                  <a:lnTo>
                    <a:pt x="0" y="0"/>
                  </a:lnTo>
                  <a:lnTo>
                    <a:pt x="1" y="0"/>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6" name="Freeform 272"/>
            <p:cNvSpPr>
              <a:spLocks/>
            </p:cNvSpPr>
            <p:nvPr/>
          </p:nvSpPr>
          <p:spPr bwMode="auto">
            <a:xfrm>
              <a:off x="2621" y="2815"/>
              <a:ext cx="4" cy="3"/>
            </a:xfrm>
            <a:custGeom>
              <a:avLst/>
              <a:gdLst/>
              <a:ahLst/>
              <a:cxnLst>
                <a:cxn ang="0">
                  <a:pos x="1" y="2"/>
                </a:cxn>
                <a:cxn ang="0">
                  <a:pos x="0" y="2"/>
                </a:cxn>
                <a:cxn ang="0">
                  <a:pos x="3" y="0"/>
                </a:cxn>
                <a:cxn ang="0">
                  <a:pos x="1" y="0"/>
                </a:cxn>
                <a:cxn ang="0">
                  <a:pos x="0" y="1"/>
                </a:cxn>
                <a:cxn ang="0">
                  <a:pos x="0" y="2"/>
                </a:cxn>
                <a:cxn ang="0">
                  <a:pos x="1" y="2"/>
                </a:cxn>
              </a:cxnLst>
              <a:rect l="0" t="0" r="r" b="b"/>
              <a:pathLst>
                <a:path w="4" h="3">
                  <a:moveTo>
                    <a:pt x="1" y="2"/>
                  </a:moveTo>
                  <a:lnTo>
                    <a:pt x="0" y="2"/>
                  </a:lnTo>
                  <a:lnTo>
                    <a:pt x="3" y="0"/>
                  </a:lnTo>
                  <a:lnTo>
                    <a:pt x="1" y="0"/>
                  </a:lnTo>
                  <a:lnTo>
                    <a:pt x="0" y="1"/>
                  </a:lnTo>
                  <a:lnTo>
                    <a:pt x="0" y="2"/>
                  </a:lnTo>
                  <a:lnTo>
                    <a:pt x="1"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7" name="Freeform 273"/>
            <p:cNvSpPr>
              <a:spLocks/>
            </p:cNvSpPr>
            <p:nvPr/>
          </p:nvSpPr>
          <p:spPr bwMode="auto">
            <a:xfrm>
              <a:off x="2772" y="2796"/>
              <a:ext cx="162" cy="66"/>
            </a:xfrm>
            <a:custGeom>
              <a:avLst/>
              <a:gdLst/>
              <a:ahLst/>
              <a:cxnLst>
                <a:cxn ang="0">
                  <a:pos x="7" y="8"/>
                </a:cxn>
                <a:cxn ang="0">
                  <a:pos x="158" y="23"/>
                </a:cxn>
                <a:cxn ang="0">
                  <a:pos x="150" y="22"/>
                </a:cxn>
                <a:cxn ang="0">
                  <a:pos x="147" y="30"/>
                </a:cxn>
                <a:cxn ang="0">
                  <a:pos x="142" y="46"/>
                </a:cxn>
                <a:cxn ang="0">
                  <a:pos x="141" y="37"/>
                </a:cxn>
                <a:cxn ang="0">
                  <a:pos x="137" y="36"/>
                </a:cxn>
                <a:cxn ang="0">
                  <a:pos x="138" y="46"/>
                </a:cxn>
                <a:cxn ang="0">
                  <a:pos x="133" y="47"/>
                </a:cxn>
                <a:cxn ang="0">
                  <a:pos x="125" y="46"/>
                </a:cxn>
                <a:cxn ang="0">
                  <a:pos x="115" y="46"/>
                </a:cxn>
                <a:cxn ang="0">
                  <a:pos x="108" y="35"/>
                </a:cxn>
                <a:cxn ang="0">
                  <a:pos x="111" y="32"/>
                </a:cxn>
                <a:cxn ang="0">
                  <a:pos x="116" y="32"/>
                </a:cxn>
                <a:cxn ang="0">
                  <a:pos x="122" y="32"/>
                </a:cxn>
                <a:cxn ang="0">
                  <a:pos x="130" y="29"/>
                </a:cxn>
                <a:cxn ang="0">
                  <a:pos x="132" y="25"/>
                </a:cxn>
                <a:cxn ang="0">
                  <a:pos x="123" y="19"/>
                </a:cxn>
                <a:cxn ang="0">
                  <a:pos x="117" y="17"/>
                </a:cxn>
                <a:cxn ang="0">
                  <a:pos x="112" y="16"/>
                </a:cxn>
                <a:cxn ang="0">
                  <a:pos x="110" y="19"/>
                </a:cxn>
                <a:cxn ang="0">
                  <a:pos x="105" y="22"/>
                </a:cxn>
                <a:cxn ang="0">
                  <a:pos x="100" y="23"/>
                </a:cxn>
                <a:cxn ang="0">
                  <a:pos x="100" y="26"/>
                </a:cxn>
                <a:cxn ang="0">
                  <a:pos x="100" y="31"/>
                </a:cxn>
                <a:cxn ang="0">
                  <a:pos x="97" y="31"/>
                </a:cxn>
                <a:cxn ang="0">
                  <a:pos x="93" y="29"/>
                </a:cxn>
                <a:cxn ang="0">
                  <a:pos x="97" y="34"/>
                </a:cxn>
                <a:cxn ang="0">
                  <a:pos x="98" y="40"/>
                </a:cxn>
                <a:cxn ang="0">
                  <a:pos x="97" y="37"/>
                </a:cxn>
                <a:cxn ang="0">
                  <a:pos x="93" y="31"/>
                </a:cxn>
                <a:cxn ang="0">
                  <a:pos x="90" y="28"/>
                </a:cxn>
                <a:cxn ang="0">
                  <a:pos x="87" y="31"/>
                </a:cxn>
                <a:cxn ang="0">
                  <a:pos x="87" y="36"/>
                </a:cxn>
                <a:cxn ang="0">
                  <a:pos x="83" y="31"/>
                </a:cxn>
                <a:cxn ang="0">
                  <a:pos x="81" y="25"/>
                </a:cxn>
                <a:cxn ang="0">
                  <a:pos x="80" y="20"/>
                </a:cxn>
                <a:cxn ang="0">
                  <a:pos x="81" y="16"/>
                </a:cxn>
                <a:cxn ang="0">
                  <a:pos x="77" y="12"/>
                </a:cxn>
                <a:cxn ang="0">
                  <a:pos x="74" y="13"/>
                </a:cxn>
                <a:cxn ang="0">
                  <a:pos x="71" y="18"/>
                </a:cxn>
                <a:cxn ang="0">
                  <a:pos x="70" y="23"/>
                </a:cxn>
                <a:cxn ang="0">
                  <a:pos x="66" y="13"/>
                </a:cxn>
                <a:cxn ang="0">
                  <a:pos x="64" y="7"/>
                </a:cxn>
                <a:cxn ang="0">
                  <a:pos x="61" y="10"/>
                </a:cxn>
                <a:cxn ang="0">
                  <a:pos x="59" y="13"/>
                </a:cxn>
                <a:cxn ang="0">
                  <a:pos x="57" y="18"/>
                </a:cxn>
                <a:cxn ang="0">
                  <a:pos x="55" y="19"/>
                </a:cxn>
                <a:cxn ang="0">
                  <a:pos x="49" y="13"/>
                </a:cxn>
                <a:cxn ang="0">
                  <a:pos x="44" y="14"/>
                </a:cxn>
                <a:cxn ang="0">
                  <a:pos x="40" y="14"/>
                </a:cxn>
                <a:cxn ang="0">
                  <a:pos x="37" y="7"/>
                </a:cxn>
                <a:cxn ang="0">
                  <a:pos x="32" y="7"/>
                </a:cxn>
                <a:cxn ang="0">
                  <a:pos x="30" y="4"/>
                </a:cxn>
                <a:cxn ang="0">
                  <a:pos x="29" y="0"/>
                </a:cxn>
                <a:cxn ang="0">
                  <a:pos x="26" y="2"/>
                </a:cxn>
                <a:cxn ang="0">
                  <a:pos x="26" y="5"/>
                </a:cxn>
                <a:cxn ang="0">
                  <a:pos x="22" y="8"/>
                </a:cxn>
                <a:cxn ang="0">
                  <a:pos x="19" y="6"/>
                </a:cxn>
                <a:cxn ang="0">
                  <a:pos x="7" y="6"/>
                </a:cxn>
              </a:cxnLst>
              <a:rect l="0" t="0" r="r" b="b"/>
              <a:pathLst>
                <a:path w="162" h="66">
                  <a:moveTo>
                    <a:pt x="6" y="8"/>
                  </a:moveTo>
                  <a:lnTo>
                    <a:pt x="0" y="7"/>
                  </a:lnTo>
                  <a:lnTo>
                    <a:pt x="7" y="10"/>
                  </a:lnTo>
                  <a:lnTo>
                    <a:pt x="7" y="8"/>
                  </a:lnTo>
                  <a:lnTo>
                    <a:pt x="45" y="23"/>
                  </a:lnTo>
                  <a:lnTo>
                    <a:pt x="138" y="65"/>
                  </a:lnTo>
                  <a:lnTo>
                    <a:pt x="161" y="26"/>
                  </a:lnTo>
                  <a:lnTo>
                    <a:pt x="158" y="23"/>
                  </a:lnTo>
                  <a:lnTo>
                    <a:pt x="157" y="23"/>
                  </a:lnTo>
                  <a:lnTo>
                    <a:pt x="153" y="22"/>
                  </a:lnTo>
                  <a:lnTo>
                    <a:pt x="152" y="22"/>
                  </a:lnTo>
                  <a:lnTo>
                    <a:pt x="150" y="22"/>
                  </a:lnTo>
                  <a:lnTo>
                    <a:pt x="148" y="23"/>
                  </a:lnTo>
                  <a:lnTo>
                    <a:pt x="147" y="25"/>
                  </a:lnTo>
                  <a:lnTo>
                    <a:pt x="147" y="26"/>
                  </a:lnTo>
                  <a:lnTo>
                    <a:pt x="147" y="30"/>
                  </a:lnTo>
                  <a:lnTo>
                    <a:pt x="147" y="32"/>
                  </a:lnTo>
                  <a:lnTo>
                    <a:pt x="151" y="35"/>
                  </a:lnTo>
                  <a:lnTo>
                    <a:pt x="147" y="38"/>
                  </a:lnTo>
                  <a:lnTo>
                    <a:pt x="142" y="46"/>
                  </a:lnTo>
                  <a:lnTo>
                    <a:pt x="140" y="46"/>
                  </a:lnTo>
                  <a:lnTo>
                    <a:pt x="138" y="43"/>
                  </a:lnTo>
                  <a:lnTo>
                    <a:pt x="138" y="40"/>
                  </a:lnTo>
                  <a:lnTo>
                    <a:pt x="141" y="37"/>
                  </a:lnTo>
                  <a:lnTo>
                    <a:pt x="141" y="36"/>
                  </a:lnTo>
                  <a:lnTo>
                    <a:pt x="140" y="35"/>
                  </a:lnTo>
                  <a:lnTo>
                    <a:pt x="138" y="35"/>
                  </a:lnTo>
                  <a:lnTo>
                    <a:pt x="137" y="36"/>
                  </a:lnTo>
                  <a:lnTo>
                    <a:pt x="136" y="37"/>
                  </a:lnTo>
                  <a:lnTo>
                    <a:pt x="136" y="38"/>
                  </a:lnTo>
                  <a:lnTo>
                    <a:pt x="136" y="43"/>
                  </a:lnTo>
                  <a:lnTo>
                    <a:pt x="138" y="46"/>
                  </a:lnTo>
                  <a:lnTo>
                    <a:pt x="138" y="48"/>
                  </a:lnTo>
                  <a:lnTo>
                    <a:pt x="136" y="49"/>
                  </a:lnTo>
                  <a:lnTo>
                    <a:pt x="135" y="49"/>
                  </a:lnTo>
                  <a:lnTo>
                    <a:pt x="133" y="47"/>
                  </a:lnTo>
                  <a:lnTo>
                    <a:pt x="130" y="46"/>
                  </a:lnTo>
                  <a:lnTo>
                    <a:pt x="130" y="48"/>
                  </a:lnTo>
                  <a:lnTo>
                    <a:pt x="127" y="46"/>
                  </a:lnTo>
                  <a:lnTo>
                    <a:pt x="125" y="46"/>
                  </a:lnTo>
                  <a:lnTo>
                    <a:pt x="123" y="47"/>
                  </a:lnTo>
                  <a:lnTo>
                    <a:pt x="122" y="50"/>
                  </a:lnTo>
                  <a:lnTo>
                    <a:pt x="118" y="49"/>
                  </a:lnTo>
                  <a:lnTo>
                    <a:pt x="115" y="46"/>
                  </a:lnTo>
                  <a:lnTo>
                    <a:pt x="113" y="44"/>
                  </a:lnTo>
                  <a:lnTo>
                    <a:pt x="115" y="41"/>
                  </a:lnTo>
                  <a:lnTo>
                    <a:pt x="113" y="38"/>
                  </a:lnTo>
                  <a:lnTo>
                    <a:pt x="108" y="35"/>
                  </a:lnTo>
                  <a:lnTo>
                    <a:pt x="108" y="34"/>
                  </a:lnTo>
                  <a:lnTo>
                    <a:pt x="110" y="34"/>
                  </a:lnTo>
                  <a:lnTo>
                    <a:pt x="111" y="34"/>
                  </a:lnTo>
                  <a:lnTo>
                    <a:pt x="111" y="32"/>
                  </a:lnTo>
                  <a:lnTo>
                    <a:pt x="112" y="32"/>
                  </a:lnTo>
                  <a:lnTo>
                    <a:pt x="113" y="32"/>
                  </a:lnTo>
                  <a:lnTo>
                    <a:pt x="115" y="32"/>
                  </a:lnTo>
                  <a:lnTo>
                    <a:pt x="116" y="32"/>
                  </a:lnTo>
                  <a:lnTo>
                    <a:pt x="117" y="32"/>
                  </a:lnTo>
                  <a:lnTo>
                    <a:pt x="118" y="32"/>
                  </a:lnTo>
                  <a:lnTo>
                    <a:pt x="121" y="32"/>
                  </a:lnTo>
                  <a:lnTo>
                    <a:pt x="122" y="32"/>
                  </a:lnTo>
                  <a:lnTo>
                    <a:pt x="123" y="31"/>
                  </a:lnTo>
                  <a:lnTo>
                    <a:pt x="126" y="30"/>
                  </a:lnTo>
                  <a:lnTo>
                    <a:pt x="128" y="29"/>
                  </a:lnTo>
                  <a:lnTo>
                    <a:pt x="130" y="29"/>
                  </a:lnTo>
                  <a:lnTo>
                    <a:pt x="131" y="28"/>
                  </a:lnTo>
                  <a:lnTo>
                    <a:pt x="132" y="28"/>
                  </a:lnTo>
                  <a:lnTo>
                    <a:pt x="132" y="26"/>
                  </a:lnTo>
                  <a:lnTo>
                    <a:pt x="132" y="25"/>
                  </a:lnTo>
                  <a:lnTo>
                    <a:pt x="128" y="23"/>
                  </a:lnTo>
                  <a:lnTo>
                    <a:pt x="127" y="22"/>
                  </a:lnTo>
                  <a:lnTo>
                    <a:pt x="125" y="20"/>
                  </a:lnTo>
                  <a:lnTo>
                    <a:pt x="123" y="19"/>
                  </a:lnTo>
                  <a:lnTo>
                    <a:pt x="122" y="19"/>
                  </a:lnTo>
                  <a:lnTo>
                    <a:pt x="121" y="18"/>
                  </a:lnTo>
                  <a:lnTo>
                    <a:pt x="118" y="17"/>
                  </a:lnTo>
                  <a:lnTo>
                    <a:pt x="117" y="17"/>
                  </a:lnTo>
                  <a:lnTo>
                    <a:pt x="116" y="17"/>
                  </a:lnTo>
                  <a:lnTo>
                    <a:pt x="115" y="16"/>
                  </a:lnTo>
                  <a:lnTo>
                    <a:pt x="113" y="16"/>
                  </a:lnTo>
                  <a:lnTo>
                    <a:pt x="112" y="16"/>
                  </a:lnTo>
                  <a:lnTo>
                    <a:pt x="111" y="16"/>
                  </a:lnTo>
                  <a:lnTo>
                    <a:pt x="111" y="17"/>
                  </a:lnTo>
                  <a:lnTo>
                    <a:pt x="111" y="18"/>
                  </a:lnTo>
                  <a:lnTo>
                    <a:pt x="110" y="19"/>
                  </a:lnTo>
                  <a:lnTo>
                    <a:pt x="108" y="20"/>
                  </a:lnTo>
                  <a:lnTo>
                    <a:pt x="107" y="22"/>
                  </a:lnTo>
                  <a:lnTo>
                    <a:pt x="106" y="22"/>
                  </a:lnTo>
                  <a:lnTo>
                    <a:pt x="105" y="22"/>
                  </a:lnTo>
                  <a:lnTo>
                    <a:pt x="103" y="23"/>
                  </a:lnTo>
                  <a:lnTo>
                    <a:pt x="102" y="23"/>
                  </a:lnTo>
                  <a:lnTo>
                    <a:pt x="101" y="23"/>
                  </a:lnTo>
                  <a:lnTo>
                    <a:pt x="100" y="23"/>
                  </a:lnTo>
                  <a:lnTo>
                    <a:pt x="98" y="23"/>
                  </a:lnTo>
                  <a:lnTo>
                    <a:pt x="98" y="24"/>
                  </a:lnTo>
                  <a:lnTo>
                    <a:pt x="100" y="25"/>
                  </a:lnTo>
                  <a:lnTo>
                    <a:pt x="100" y="26"/>
                  </a:lnTo>
                  <a:lnTo>
                    <a:pt x="100" y="28"/>
                  </a:lnTo>
                  <a:lnTo>
                    <a:pt x="100" y="29"/>
                  </a:lnTo>
                  <a:lnTo>
                    <a:pt x="100" y="30"/>
                  </a:lnTo>
                  <a:lnTo>
                    <a:pt x="100" y="31"/>
                  </a:lnTo>
                  <a:lnTo>
                    <a:pt x="100" y="32"/>
                  </a:lnTo>
                  <a:lnTo>
                    <a:pt x="98" y="32"/>
                  </a:lnTo>
                  <a:lnTo>
                    <a:pt x="98" y="34"/>
                  </a:lnTo>
                  <a:lnTo>
                    <a:pt x="97" y="31"/>
                  </a:lnTo>
                  <a:lnTo>
                    <a:pt x="96" y="30"/>
                  </a:lnTo>
                  <a:lnTo>
                    <a:pt x="96" y="29"/>
                  </a:lnTo>
                  <a:lnTo>
                    <a:pt x="95" y="29"/>
                  </a:lnTo>
                  <a:lnTo>
                    <a:pt x="93" y="29"/>
                  </a:lnTo>
                  <a:lnTo>
                    <a:pt x="95" y="29"/>
                  </a:lnTo>
                  <a:lnTo>
                    <a:pt x="95" y="30"/>
                  </a:lnTo>
                  <a:lnTo>
                    <a:pt x="96" y="32"/>
                  </a:lnTo>
                  <a:lnTo>
                    <a:pt x="97" y="34"/>
                  </a:lnTo>
                  <a:lnTo>
                    <a:pt x="97" y="36"/>
                  </a:lnTo>
                  <a:lnTo>
                    <a:pt x="98" y="37"/>
                  </a:lnTo>
                  <a:lnTo>
                    <a:pt x="98" y="38"/>
                  </a:lnTo>
                  <a:lnTo>
                    <a:pt x="98" y="40"/>
                  </a:lnTo>
                  <a:lnTo>
                    <a:pt x="100" y="41"/>
                  </a:lnTo>
                  <a:lnTo>
                    <a:pt x="98" y="40"/>
                  </a:lnTo>
                  <a:lnTo>
                    <a:pt x="98" y="38"/>
                  </a:lnTo>
                  <a:lnTo>
                    <a:pt x="97" y="37"/>
                  </a:lnTo>
                  <a:lnTo>
                    <a:pt x="97" y="35"/>
                  </a:lnTo>
                  <a:lnTo>
                    <a:pt x="96" y="34"/>
                  </a:lnTo>
                  <a:lnTo>
                    <a:pt x="93" y="32"/>
                  </a:lnTo>
                  <a:lnTo>
                    <a:pt x="93" y="31"/>
                  </a:lnTo>
                  <a:lnTo>
                    <a:pt x="92" y="30"/>
                  </a:lnTo>
                  <a:lnTo>
                    <a:pt x="91" y="29"/>
                  </a:lnTo>
                  <a:lnTo>
                    <a:pt x="90" y="29"/>
                  </a:lnTo>
                  <a:lnTo>
                    <a:pt x="90" y="28"/>
                  </a:lnTo>
                  <a:lnTo>
                    <a:pt x="88" y="28"/>
                  </a:lnTo>
                  <a:lnTo>
                    <a:pt x="87" y="29"/>
                  </a:lnTo>
                  <a:lnTo>
                    <a:pt x="87" y="30"/>
                  </a:lnTo>
                  <a:lnTo>
                    <a:pt x="87" y="31"/>
                  </a:lnTo>
                  <a:lnTo>
                    <a:pt x="87" y="32"/>
                  </a:lnTo>
                  <a:lnTo>
                    <a:pt x="87" y="34"/>
                  </a:lnTo>
                  <a:lnTo>
                    <a:pt x="87" y="35"/>
                  </a:lnTo>
                  <a:lnTo>
                    <a:pt x="87" y="36"/>
                  </a:lnTo>
                  <a:lnTo>
                    <a:pt x="86" y="35"/>
                  </a:lnTo>
                  <a:lnTo>
                    <a:pt x="85" y="34"/>
                  </a:lnTo>
                  <a:lnTo>
                    <a:pt x="85" y="32"/>
                  </a:lnTo>
                  <a:lnTo>
                    <a:pt x="83" y="31"/>
                  </a:lnTo>
                  <a:lnTo>
                    <a:pt x="82" y="30"/>
                  </a:lnTo>
                  <a:lnTo>
                    <a:pt x="82" y="29"/>
                  </a:lnTo>
                  <a:lnTo>
                    <a:pt x="82" y="28"/>
                  </a:lnTo>
                  <a:lnTo>
                    <a:pt x="81" y="25"/>
                  </a:lnTo>
                  <a:lnTo>
                    <a:pt x="81" y="24"/>
                  </a:lnTo>
                  <a:lnTo>
                    <a:pt x="81" y="23"/>
                  </a:lnTo>
                  <a:lnTo>
                    <a:pt x="80" y="22"/>
                  </a:lnTo>
                  <a:lnTo>
                    <a:pt x="80" y="20"/>
                  </a:lnTo>
                  <a:lnTo>
                    <a:pt x="80" y="19"/>
                  </a:lnTo>
                  <a:lnTo>
                    <a:pt x="80" y="18"/>
                  </a:lnTo>
                  <a:lnTo>
                    <a:pt x="81" y="17"/>
                  </a:lnTo>
                  <a:lnTo>
                    <a:pt x="81" y="16"/>
                  </a:lnTo>
                  <a:lnTo>
                    <a:pt x="81" y="14"/>
                  </a:lnTo>
                  <a:lnTo>
                    <a:pt x="80" y="13"/>
                  </a:lnTo>
                  <a:lnTo>
                    <a:pt x="79" y="12"/>
                  </a:lnTo>
                  <a:lnTo>
                    <a:pt x="77" y="12"/>
                  </a:lnTo>
                  <a:lnTo>
                    <a:pt x="76" y="12"/>
                  </a:lnTo>
                  <a:lnTo>
                    <a:pt x="75" y="12"/>
                  </a:lnTo>
                  <a:lnTo>
                    <a:pt x="75" y="13"/>
                  </a:lnTo>
                  <a:lnTo>
                    <a:pt x="74" y="13"/>
                  </a:lnTo>
                  <a:lnTo>
                    <a:pt x="74" y="14"/>
                  </a:lnTo>
                  <a:lnTo>
                    <a:pt x="72" y="16"/>
                  </a:lnTo>
                  <a:lnTo>
                    <a:pt x="72" y="17"/>
                  </a:lnTo>
                  <a:lnTo>
                    <a:pt x="71" y="18"/>
                  </a:lnTo>
                  <a:lnTo>
                    <a:pt x="71" y="19"/>
                  </a:lnTo>
                  <a:lnTo>
                    <a:pt x="71" y="20"/>
                  </a:lnTo>
                  <a:lnTo>
                    <a:pt x="71" y="22"/>
                  </a:lnTo>
                  <a:lnTo>
                    <a:pt x="70" y="23"/>
                  </a:lnTo>
                  <a:lnTo>
                    <a:pt x="69" y="19"/>
                  </a:lnTo>
                  <a:lnTo>
                    <a:pt x="67" y="18"/>
                  </a:lnTo>
                  <a:lnTo>
                    <a:pt x="67" y="16"/>
                  </a:lnTo>
                  <a:lnTo>
                    <a:pt x="66" y="13"/>
                  </a:lnTo>
                  <a:lnTo>
                    <a:pt x="65" y="11"/>
                  </a:lnTo>
                  <a:lnTo>
                    <a:pt x="65" y="10"/>
                  </a:lnTo>
                  <a:lnTo>
                    <a:pt x="64" y="8"/>
                  </a:lnTo>
                  <a:lnTo>
                    <a:pt x="64" y="7"/>
                  </a:lnTo>
                  <a:lnTo>
                    <a:pt x="62" y="7"/>
                  </a:lnTo>
                  <a:lnTo>
                    <a:pt x="62" y="8"/>
                  </a:lnTo>
                  <a:lnTo>
                    <a:pt x="61" y="8"/>
                  </a:lnTo>
                  <a:lnTo>
                    <a:pt x="61" y="10"/>
                  </a:lnTo>
                  <a:lnTo>
                    <a:pt x="60" y="10"/>
                  </a:lnTo>
                  <a:lnTo>
                    <a:pt x="60" y="11"/>
                  </a:lnTo>
                  <a:lnTo>
                    <a:pt x="59" y="12"/>
                  </a:lnTo>
                  <a:lnTo>
                    <a:pt x="59" y="13"/>
                  </a:lnTo>
                  <a:lnTo>
                    <a:pt x="57" y="14"/>
                  </a:lnTo>
                  <a:lnTo>
                    <a:pt x="57" y="16"/>
                  </a:lnTo>
                  <a:lnTo>
                    <a:pt x="57" y="17"/>
                  </a:lnTo>
                  <a:lnTo>
                    <a:pt x="57" y="18"/>
                  </a:lnTo>
                  <a:lnTo>
                    <a:pt x="57" y="19"/>
                  </a:lnTo>
                  <a:lnTo>
                    <a:pt x="57" y="20"/>
                  </a:lnTo>
                  <a:lnTo>
                    <a:pt x="57" y="22"/>
                  </a:lnTo>
                  <a:lnTo>
                    <a:pt x="55" y="19"/>
                  </a:lnTo>
                  <a:lnTo>
                    <a:pt x="54" y="18"/>
                  </a:lnTo>
                  <a:lnTo>
                    <a:pt x="50" y="16"/>
                  </a:lnTo>
                  <a:lnTo>
                    <a:pt x="50" y="14"/>
                  </a:lnTo>
                  <a:lnTo>
                    <a:pt x="49" y="13"/>
                  </a:lnTo>
                  <a:lnTo>
                    <a:pt x="47" y="13"/>
                  </a:lnTo>
                  <a:lnTo>
                    <a:pt x="46" y="13"/>
                  </a:lnTo>
                  <a:lnTo>
                    <a:pt x="45" y="13"/>
                  </a:lnTo>
                  <a:lnTo>
                    <a:pt x="44" y="14"/>
                  </a:lnTo>
                  <a:lnTo>
                    <a:pt x="42" y="14"/>
                  </a:lnTo>
                  <a:lnTo>
                    <a:pt x="41" y="16"/>
                  </a:lnTo>
                  <a:lnTo>
                    <a:pt x="41" y="17"/>
                  </a:lnTo>
                  <a:lnTo>
                    <a:pt x="40" y="14"/>
                  </a:lnTo>
                  <a:lnTo>
                    <a:pt x="40" y="13"/>
                  </a:lnTo>
                  <a:lnTo>
                    <a:pt x="39" y="10"/>
                  </a:lnTo>
                  <a:lnTo>
                    <a:pt x="37" y="8"/>
                  </a:lnTo>
                  <a:lnTo>
                    <a:pt x="37" y="7"/>
                  </a:lnTo>
                  <a:lnTo>
                    <a:pt x="36" y="7"/>
                  </a:lnTo>
                  <a:lnTo>
                    <a:pt x="35" y="7"/>
                  </a:lnTo>
                  <a:lnTo>
                    <a:pt x="34" y="7"/>
                  </a:lnTo>
                  <a:lnTo>
                    <a:pt x="32" y="7"/>
                  </a:lnTo>
                  <a:lnTo>
                    <a:pt x="31" y="7"/>
                  </a:lnTo>
                  <a:lnTo>
                    <a:pt x="31" y="6"/>
                  </a:lnTo>
                  <a:lnTo>
                    <a:pt x="30" y="5"/>
                  </a:lnTo>
                  <a:lnTo>
                    <a:pt x="30" y="4"/>
                  </a:lnTo>
                  <a:lnTo>
                    <a:pt x="30" y="2"/>
                  </a:lnTo>
                  <a:lnTo>
                    <a:pt x="30" y="1"/>
                  </a:lnTo>
                  <a:lnTo>
                    <a:pt x="29" y="1"/>
                  </a:lnTo>
                  <a:lnTo>
                    <a:pt x="29" y="0"/>
                  </a:lnTo>
                  <a:lnTo>
                    <a:pt x="27" y="0"/>
                  </a:lnTo>
                  <a:lnTo>
                    <a:pt x="26" y="0"/>
                  </a:lnTo>
                  <a:lnTo>
                    <a:pt x="26" y="1"/>
                  </a:lnTo>
                  <a:lnTo>
                    <a:pt x="26" y="2"/>
                  </a:lnTo>
                  <a:lnTo>
                    <a:pt x="27" y="2"/>
                  </a:lnTo>
                  <a:lnTo>
                    <a:pt x="27" y="4"/>
                  </a:lnTo>
                  <a:lnTo>
                    <a:pt x="27" y="5"/>
                  </a:lnTo>
                  <a:lnTo>
                    <a:pt x="26" y="5"/>
                  </a:lnTo>
                  <a:lnTo>
                    <a:pt x="26" y="6"/>
                  </a:lnTo>
                  <a:lnTo>
                    <a:pt x="25" y="7"/>
                  </a:lnTo>
                  <a:lnTo>
                    <a:pt x="24" y="8"/>
                  </a:lnTo>
                  <a:lnTo>
                    <a:pt x="22" y="8"/>
                  </a:lnTo>
                  <a:lnTo>
                    <a:pt x="21" y="7"/>
                  </a:lnTo>
                  <a:lnTo>
                    <a:pt x="20" y="7"/>
                  </a:lnTo>
                  <a:lnTo>
                    <a:pt x="20" y="6"/>
                  </a:lnTo>
                  <a:lnTo>
                    <a:pt x="19" y="6"/>
                  </a:lnTo>
                  <a:lnTo>
                    <a:pt x="17" y="6"/>
                  </a:lnTo>
                  <a:lnTo>
                    <a:pt x="16" y="6"/>
                  </a:lnTo>
                  <a:lnTo>
                    <a:pt x="15" y="6"/>
                  </a:lnTo>
                  <a:lnTo>
                    <a:pt x="7" y="6"/>
                  </a:lnTo>
                  <a:lnTo>
                    <a:pt x="2" y="6"/>
                  </a:lnTo>
                  <a:lnTo>
                    <a:pt x="6" y="8"/>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8" name="Freeform 274"/>
            <p:cNvSpPr>
              <a:spLocks/>
            </p:cNvSpPr>
            <p:nvPr/>
          </p:nvSpPr>
          <p:spPr bwMode="auto">
            <a:xfrm>
              <a:off x="2693" y="2782"/>
              <a:ext cx="49" cy="33"/>
            </a:xfrm>
            <a:custGeom>
              <a:avLst/>
              <a:gdLst/>
              <a:ahLst/>
              <a:cxnLst>
                <a:cxn ang="0">
                  <a:pos x="17" y="5"/>
                </a:cxn>
                <a:cxn ang="0">
                  <a:pos x="19" y="6"/>
                </a:cxn>
                <a:cxn ang="0">
                  <a:pos x="19" y="7"/>
                </a:cxn>
                <a:cxn ang="0">
                  <a:pos x="19" y="9"/>
                </a:cxn>
                <a:cxn ang="0">
                  <a:pos x="19" y="10"/>
                </a:cxn>
                <a:cxn ang="0">
                  <a:pos x="19" y="11"/>
                </a:cxn>
                <a:cxn ang="0">
                  <a:pos x="19" y="12"/>
                </a:cxn>
                <a:cxn ang="0">
                  <a:pos x="17" y="13"/>
                </a:cxn>
                <a:cxn ang="0">
                  <a:pos x="17" y="16"/>
                </a:cxn>
                <a:cxn ang="0">
                  <a:pos x="16" y="17"/>
                </a:cxn>
                <a:cxn ang="0">
                  <a:pos x="15" y="18"/>
                </a:cxn>
                <a:cxn ang="0">
                  <a:pos x="14" y="21"/>
                </a:cxn>
                <a:cxn ang="0">
                  <a:pos x="11" y="22"/>
                </a:cxn>
                <a:cxn ang="0">
                  <a:pos x="10" y="24"/>
                </a:cxn>
                <a:cxn ang="0">
                  <a:pos x="7" y="27"/>
                </a:cxn>
                <a:cxn ang="0">
                  <a:pos x="5" y="28"/>
                </a:cxn>
                <a:cxn ang="0">
                  <a:pos x="2" y="29"/>
                </a:cxn>
                <a:cxn ang="0">
                  <a:pos x="0" y="32"/>
                </a:cxn>
                <a:cxn ang="0">
                  <a:pos x="2" y="32"/>
                </a:cxn>
                <a:cxn ang="0">
                  <a:pos x="4" y="31"/>
                </a:cxn>
                <a:cxn ang="0">
                  <a:pos x="6" y="31"/>
                </a:cxn>
                <a:cxn ang="0">
                  <a:pos x="9" y="29"/>
                </a:cxn>
                <a:cxn ang="0">
                  <a:pos x="10" y="29"/>
                </a:cxn>
                <a:cxn ang="0">
                  <a:pos x="12" y="28"/>
                </a:cxn>
                <a:cxn ang="0">
                  <a:pos x="15" y="28"/>
                </a:cxn>
                <a:cxn ang="0">
                  <a:pos x="16" y="27"/>
                </a:cxn>
                <a:cxn ang="0">
                  <a:pos x="19" y="27"/>
                </a:cxn>
                <a:cxn ang="0">
                  <a:pos x="20" y="26"/>
                </a:cxn>
                <a:cxn ang="0">
                  <a:pos x="22" y="24"/>
                </a:cxn>
                <a:cxn ang="0">
                  <a:pos x="24" y="23"/>
                </a:cxn>
                <a:cxn ang="0">
                  <a:pos x="26" y="23"/>
                </a:cxn>
                <a:cxn ang="0">
                  <a:pos x="27" y="22"/>
                </a:cxn>
                <a:cxn ang="0">
                  <a:pos x="29" y="21"/>
                </a:cxn>
                <a:cxn ang="0">
                  <a:pos x="30" y="20"/>
                </a:cxn>
                <a:cxn ang="0">
                  <a:pos x="32" y="18"/>
                </a:cxn>
                <a:cxn ang="0">
                  <a:pos x="34" y="18"/>
                </a:cxn>
                <a:cxn ang="0">
                  <a:pos x="35" y="17"/>
                </a:cxn>
                <a:cxn ang="0">
                  <a:pos x="36" y="16"/>
                </a:cxn>
                <a:cxn ang="0">
                  <a:pos x="37" y="15"/>
                </a:cxn>
                <a:cxn ang="0">
                  <a:pos x="39" y="13"/>
                </a:cxn>
                <a:cxn ang="0">
                  <a:pos x="40" y="12"/>
                </a:cxn>
                <a:cxn ang="0">
                  <a:pos x="41" y="11"/>
                </a:cxn>
                <a:cxn ang="0">
                  <a:pos x="42" y="10"/>
                </a:cxn>
                <a:cxn ang="0">
                  <a:pos x="44" y="9"/>
                </a:cxn>
                <a:cxn ang="0">
                  <a:pos x="45" y="7"/>
                </a:cxn>
                <a:cxn ang="0">
                  <a:pos x="46" y="5"/>
                </a:cxn>
                <a:cxn ang="0">
                  <a:pos x="46" y="4"/>
                </a:cxn>
                <a:cxn ang="0">
                  <a:pos x="47" y="2"/>
                </a:cxn>
                <a:cxn ang="0">
                  <a:pos x="47" y="1"/>
                </a:cxn>
                <a:cxn ang="0">
                  <a:pos x="49" y="0"/>
                </a:cxn>
                <a:cxn ang="0">
                  <a:pos x="44" y="1"/>
                </a:cxn>
                <a:cxn ang="0">
                  <a:pos x="39" y="4"/>
                </a:cxn>
                <a:cxn ang="0">
                  <a:pos x="34" y="5"/>
                </a:cxn>
                <a:cxn ang="0">
                  <a:pos x="31" y="6"/>
                </a:cxn>
                <a:cxn ang="0">
                  <a:pos x="29" y="6"/>
                </a:cxn>
                <a:cxn ang="0">
                  <a:pos x="26" y="7"/>
                </a:cxn>
                <a:cxn ang="0">
                  <a:pos x="24" y="7"/>
                </a:cxn>
                <a:cxn ang="0">
                  <a:pos x="21" y="9"/>
                </a:cxn>
                <a:cxn ang="0">
                  <a:pos x="20" y="9"/>
                </a:cxn>
                <a:cxn ang="0">
                  <a:pos x="19" y="9"/>
                </a:cxn>
                <a:cxn ang="0">
                  <a:pos x="17" y="9"/>
                </a:cxn>
                <a:cxn ang="0">
                  <a:pos x="17" y="7"/>
                </a:cxn>
                <a:cxn ang="0">
                  <a:pos x="17" y="5"/>
                </a:cxn>
              </a:cxnLst>
              <a:rect l="0" t="0" r="r" b="b"/>
              <a:pathLst>
                <a:path w="50" h="33">
                  <a:moveTo>
                    <a:pt x="17" y="5"/>
                  </a:moveTo>
                  <a:lnTo>
                    <a:pt x="19" y="6"/>
                  </a:lnTo>
                  <a:lnTo>
                    <a:pt x="19" y="7"/>
                  </a:lnTo>
                  <a:lnTo>
                    <a:pt x="19" y="9"/>
                  </a:lnTo>
                  <a:lnTo>
                    <a:pt x="19" y="10"/>
                  </a:lnTo>
                  <a:lnTo>
                    <a:pt x="19" y="11"/>
                  </a:lnTo>
                  <a:lnTo>
                    <a:pt x="19" y="12"/>
                  </a:lnTo>
                  <a:lnTo>
                    <a:pt x="17" y="13"/>
                  </a:lnTo>
                  <a:lnTo>
                    <a:pt x="17" y="16"/>
                  </a:lnTo>
                  <a:lnTo>
                    <a:pt x="16" y="17"/>
                  </a:lnTo>
                  <a:lnTo>
                    <a:pt x="15" y="18"/>
                  </a:lnTo>
                  <a:lnTo>
                    <a:pt x="14" y="21"/>
                  </a:lnTo>
                  <a:lnTo>
                    <a:pt x="11" y="22"/>
                  </a:lnTo>
                  <a:lnTo>
                    <a:pt x="10" y="24"/>
                  </a:lnTo>
                  <a:lnTo>
                    <a:pt x="7" y="27"/>
                  </a:lnTo>
                  <a:lnTo>
                    <a:pt x="5" y="28"/>
                  </a:lnTo>
                  <a:lnTo>
                    <a:pt x="2" y="29"/>
                  </a:lnTo>
                  <a:lnTo>
                    <a:pt x="0" y="32"/>
                  </a:lnTo>
                  <a:lnTo>
                    <a:pt x="2" y="32"/>
                  </a:lnTo>
                  <a:lnTo>
                    <a:pt x="4" y="31"/>
                  </a:lnTo>
                  <a:lnTo>
                    <a:pt x="6" y="31"/>
                  </a:lnTo>
                  <a:lnTo>
                    <a:pt x="9" y="29"/>
                  </a:lnTo>
                  <a:lnTo>
                    <a:pt x="10" y="29"/>
                  </a:lnTo>
                  <a:lnTo>
                    <a:pt x="12" y="28"/>
                  </a:lnTo>
                  <a:lnTo>
                    <a:pt x="15" y="28"/>
                  </a:lnTo>
                  <a:lnTo>
                    <a:pt x="16" y="27"/>
                  </a:lnTo>
                  <a:lnTo>
                    <a:pt x="19" y="27"/>
                  </a:lnTo>
                  <a:lnTo>
                    <a:pt x="20" y="26"/>
                  </a:lnTo>
                  <a:lnTo>
                    <a:pt x="22" y="24"/>
                  </a:lnTo>
                  <a:lnTo>
                    <a:pt x="24" y="23"/>
                  </a:lnTo>
                  <a:lnTo>
                    <a:pt x="26" y="23"/>
                  </a:lnTo>
                  <a:lnTo>
                    <a:pt x="27" y="22"/>
                  </a:lnTo>
                  <a:lnTo>
                    <a:pt x="29" y="21"/>
                  </a:lnTo>
                  <a:lnTo>
                    <a:pt x="30" y="20"/>
                  </a:lnTo>
                  <a:lnTo>
                    <a:pt x="32" y="18"/>
                  </a:lnTo>
                  <a:lnTo>
                    <a:pt x="34" y="18"/>
                  </a:lnTo>
                  <a:lnTo>
                    <a:pt x="35" y="17"/>
                  </a:lnTo>
                  <a:lnTo>
                    <a:pt x="36" y="16"/>
                  </a:lnTo>
                  <a:lnTo>
                    <a:pt x="37" y="15"/>
                  </a:lnTo>
                  <a:lnTo>
                    <a:pt x="39" y="13"/>
                  </a:lnTo>
                  <a:lnTo>
                    <a:pt x="40" y="12"/>
                  </a:lnTo>
                  <a:lnTo>
                    <a:pt x="41" y="11"/>
                  </a:lnTo>
                  <a:lnTo>
                    <a:pt x="42" y="10"/>
                  </a:lnTo>
                  <a:lnTo>
                    <a:pt x="44" y="9"/>
                  </a:lnTo>
                  <a:lnTo>
                    <a:pt x="45" y="7"/>
                  </a:lnTo>
                  <a:lnTo>
                    <a:pt x="46" y="5"/>
                  </a:lnTo>
                  <a:lnTo>
                    <a:pt x="46" y="4"/>
                  </a:lnTo>
                  <a:lnTo>
                    <a:pt x="47" y="2"/>
                  </a:lnTo>
                  <a:lnTo>
                    <a:pt x="47" y="1"/>
                  </a:lnTo>
                  <a:lnTo>
                    <a:pt x="49" y="0"/>
                  </a:lnTo>
                  <a:lnTo>
                    <a:pt x="44" y="1"/>
                  </a:lnTo>
                  <a:lnTo>
                    <a:pt x="39" y="4"/>
                  </a:lnTo>
                  <a:lnTo>
                    <a:pt x="34" y="5"/>
                  </a:lnTo>
                  <a:lnTo>
                    <a:pt x="31" y="6"/>
                  </a:lnTo>
                  <a:lnTo>
                    <a:pt x="29" y="6"/>
                  </a:lnTo>
                  <a:lnTo>
                    <a:pt x="26" y="7"/>
                  </a:lnTo>
                  <a:lnTo>
                    <a:pt x="24" y="7"/>
                  </a:lnTo>
                  <a:lnTo>
                    <a:pt x="21" y="9"/>
                  </a:lnTo>
                  <a:lnTo>
                    <a:pt x="20" y="9"/>
                  </a:lnTo>
                  <a:lnTo>
                    <a:pt x="19" y="9"/>
                  </a:lnTo>
                  <a:lnTo>
                    <a:pt x="17" y="9"/>
                  </a:lnTo>
                  <a:lnTo>
                    <a:pt x="17" y="7"/>
                  </a:lnTo>
                  <a:lnTo>
                    <a:pt x="17" y="5"/>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39" name="Freeform 275"/>
            <p:cNvSpPr>
              <a:spLocks/>
            </p:cNvSpPr>
            <p:nvPr/>
          </p:nvSpPr>
          <p:spPr bwMode="auto">
            <a:xfrm>
              <a:off x="2712" y="2768"/>
              <a:ext cx="126" cy="56"/>
            </a:xfrm>
            <a:custGeom>
              <a:avLst/>
              <a:gdLst/>
              <a:ahLst/>
              <a:cxnLst>
                <a:cxn ang="0">
                  <a:pos x="60" y="30"/>
                </a:cxn>
                <a:cxn ang="0">
                  <a:pos x="62" y="26"/>
                </a:cxn>
                <a:cxn ang="0">
                  <a:pos x="64" y="25"/>
                </a:cxn>
                <a:cxn ang="0">
                  <a:pos x="66" y="20"/>
                </a:cxn>
                <a:cxn ang="0">
                  <a:pos x="71" y="20"/>
                </a:cxn>
                <a:cxn ang="0">
                  <a:pos x="70" y="18"/>
                </a:cxn>
                <a:cxn ang="0">
                  <a:pos x="70" y="15"/>
                </a:cxn>
                <a:cxn ang="0">
                  <a:pos x="75" y="14"/>
                </a:cxn>
                <a:cxn ang="0">
                  <a:pos x="75" y="12"/>
                </a:cxn>
                <a:cxn ang="0">
                  <a:pos x="79" y="9"/>
                </a:cxn>
                <a:cxn ang="0">
                  <a:pos x="84" y="9"/>
                </a:cxn>
                <a:cxn ang="0">
                  <a:pos x="87" y="12"/>
                </a:cxn>
                <a:cxn ang="0">
                  <a:pos x="90" y="14"/>
                </a:cxn>
                <a:cxn ang="0">
                  <a:pos x="90" y="18"/>
                </a:cxn>
                <a:cxn ang="0">
                  <a:pos x="92" y="23"/>
                </a:cxn>
                <a:cxn ang="0">
                  <a:pos x="95" y="27"/>
                </a:cxn>
                <a:cxn ang="0">
                  <a:pos x="106" y="32"/>
                </a:cxn>
                <a:cxn ang="0">
                  <a:pos x="105" y="24"/>
                </a:cxn>
                <a:cxn ang="0">
                  <a:pos x="109" y="23"/>
                </a:cxn>
                <a:cxn ang="0">
                  <a:pos x="114" y="25"/>
                </a:cxn>
                <a:cxn ang="0">
                  <a:pos x="117" y="27"/>
                </a:cxn>
                <a:cxn ang="0">
                  <a:pos x="121" y="31"/>
                </a:cxn>
                <a:cxn ang="0">
                  <a:pos x="121" y="26"/>
                </a:cxn>
                <a:cxn ang="0">
                  <a:pos x="121" y="20"/>
                </a:cxn>
                <a:cxn ang="0">
                  <a:pos x="121" y="15"/>
                </a:cxn>
                <a:cxn ang="0">
                  <a:pos x="119" y="11"/>
                </a:cxn>
                <a:cxn ang="0">
                  <a:pos x="114" y="7"/>
                </a:cxn>
                <a:cxn ang="0">
                  <a:pos x="109" y="5"/>
                </a:cxn>
                <a:cxn ang="0">
                  <a:pos x="96" y="1"/>
                </a:cxn>
                <a:cxn ang="0">
                  <a:pos x="90" y="0"/>
                </a:cxn>
                <a:cxn ang="0">
                  <a:pos x="84" y="0"/>
                </a:cxn>
                <a:cxn ang="0">
                  <a:pos x="75" y="1"/>
                </a:cxn>
                <a:cxn ang="0">
                  <a:pos x="66" y="4"/>
                </a:cxn>
                <a:cxn ang="0">
                  <a:pos x="57" y="7"/>
                </a:cxn>
                <a:cxn ang="0">
                  <a:pos x="51" y="13"/>
                </a:cxn>
                <a:cxn ang="0">
                  <a:pos x="36" y="13"/>
                </a:cxn>
                <a:cxn ang="0">
                  <a:pos x="30" y="11"/>
                </a:cxn>
                <a:cxn ang="0">
                  <a:pos x="27" y="8"/>
                </a:cxn>
                <a:cxn ang="0">
                  <a:pos x="24" y="17"/>
                </a:cxn>
                <a:cxn ang="0">
                  <a:pos x="29" y="18"/>
                </a:cxn>
                <a:cxn ang="0">
                  <a:pos x="29" y="20"/>
                </a:cxn>
                <a:cxn ang="0">
                  <a:pos x="29" y="24"/>
                </a:cxn>
                <a:cxn ang="0">
                  <a:pos x="30" y="25"/>
                </a:cxn>
                <a:cxn ang="0">
                  <a:pos x="34" y="26"/>
                </a:cxn>
                <a:cxn ang="0">
                  <a:pos x="37" y="27"/>
                </a:cxn>
                <a:cxn ang="0">
                  <a:pos x="25" y="40"/>
                </a:cxn>
                <a:cxn ang="0">
                  <a:pos x="17" y="45"/>
                </a:cxn>
                <a:cxn ang="0">
                  <a:pos x="12" y="47"/>
                </a:cxn>
                <a:cxn ang="0">
                  <a:pos x="7" y="49"/>
                </a:cxn>
                <a:cxn ang="0">
                  <a:pos x="2" y="47"/>
                </a:cxn>
                <a:cxn ang="0">
                  <a:pos x="5" y="56"/>
                </a:cxn>
              </a:cxnLst>
              <a:rect l="0" t="0" r="r" b="b"/>
              <a:pathLst>
                <a:path w="125" h="57">
                  <a:moveTo>
                    <a:pt x="5" y="56"/>
                  </a:moveTo>
                  <a:lnTo>
                    <a:pt x="61" y="31"/>
                  </a:lnTo>
                  <a:lnTo>
                    <a:pt x="60" y="31"/>
                  </a:lnTo>
                  <a:lnTo>
                    <a:pt x="60" y="30"/>
                  </a:lnTo>
                  <a:lnTo>
                    <a:pt x="60" y="28"/>
                  </a:lnTo>
                  <a:lnTo>
                    <a:pt x="60" y="27"/>
                  </a:lnTo>
                  <a:lnTo>
                    <a:pt x="61" y="27"/>
                  </a:lnTo>
                  <a:lnTo>
                    <a:pt x="62" y="26"/>
                  </a:lnTo>
                  <a:lnTo>
                    <a:pt x="64" y="26"/>
                  </a:lnTo>
                  <a:lnTo>
                    <a:pt x="65" y="26"/>
                  </a:lnTo>
                  <a:lnTo>
                    <a:pt x="64" y="26"/>
                  </a:lnTo>
                  <a:lnTo>
                    <a:pt x="64" y="25"/>
                  </a:lnTo>
                  <a:lnTo>
                    <a:pt x="64" y="24"/>
                  </a:lnTo>
                  <a:lnTo>
                    <a:pt x="64" y="23"/>
                  </a:lnTo>
                  <a:lnTo>
                    <a:pt x="65" y="21"/>
                  </a:lnTo>
                  <a:lnTo>
                    <a:pt x="66" y="20"/>
                  </a:lnTo>
                  <a:lnTo>
                    <a:pt x="67" y="20"/>
                  </a:lnTo>
                  <a:lnTo>
                    <a:pt x="69" y="20"/>
                  </a:lnTo>
                  <a:lnTo>
                    <a:pt x="70" y="20"/>
                  </a:lnTo>
                  <a:lnTo>
                    <a:pt x="71" y="20"/>
                  </a:lnTo>
                  <a:lnTo>
                    <a:pt x="72" y="20"/>
                  </a:lnTo>
                  <a:lnTo>
                    <a:pt x="71" y="20"/>
                  </a:lnTo>
                  <a:lnTo>
                    <a:pt x="70" y="19"/>
                  </a:lnTo>
                  <a:lnTo>
                    <a:pt x="70" y="18"/>
                  </a:lnTo>
                  <a:lnTo>
                    <a:pt x="70" y="17"/>
                  </a:lnTo>
                  <a:lnTo>
                    <a:pt x="69" y="17"/>
                  </a:lnTo>
                  <a:lnTo>
                    <a:pt x="70" y="17"/>
                  </a:lnTo>
                  <a:lnTo>
                    <a:pt x="70" y="15"/>
                  </a:lnTo>
                  <a:lnTo>
                    <a:pt x="71" y="15"/>
                  </a:lnTo>
                  <a:lnTo>
                    <a:pt x="72" y="14"/>
                  </a:lnTo>
                  <a:lnTo>
                    <a:pt x="74" y="14"/>
                  </a:lnTo>
                  <a:lnTo>
                    <a:pt x="75" y="14"/>
                  </a:lnTo>
                  <a:lnTo>
                    <a:pt x="76" y="15"/>
                  </a:lnTo>
                  <a:lnTo>
                    <a:pt x="75" y="14"/>
                  </a:lnTo>
                  <a:lnTo>
                    <a:pt x="75" y="13"/>
                  </a:lnTo>
                  <a:lnTo>
                    <a:pt x="75" y="12"/>
                  </a:lnTo>
                  <a:lnTo>
                    <a:pt x="76" y="12"/>
                  </a:lnTo>
                  <a:lnTo>
                    <a:pt x="76" y="11"/>
                  </a:lnTo>
                  <a:lnTo>
                    <a:pt x="77" y="11"/>
                  </a:lnTo>
                  <a:lnTo>
                    <a:pt x="79" y="9"/>
                  </a:lnTo>
                  <a:lnTo>
                    <a:pt x="80" y="9"/>
                  </a:lnTo>
                  <a:lnTo>
                    <a:pt x="81" y="9"/>
                  </a:lnTo>
                  <a:lnTo>
                    <a:pt x="82" y="9"/>
                  </a:lnTo>
                  <a:lnTo>
                    <a:pt x="84" y="9"/>
                  </a:lnTo>
                  <a:lnTo>
                    <a:pt x="85" y="9"/>
                  </a:lnTo>
                  <a:lnTo>
                    <a:pt x="86" y="11"/>
                  </a:lnTo>
                  <a:lnTo>
                    <a:pt x="87" y="11"/>
                  </a:lnTo>
                  <a:lnTo>
                    <a:pt x="87" y="12"/>
                  </a:lnTo>
                  <a:lnTo>
                    <a:pt x="89" y="12"/>
                  </a:lnTo>
                  <a:lnTo>
                    <a:pt x="89" y="13"/>
                  </a:lnTo>
                  <a:lnTo>
                    <a:pt x="90" y="13"/>
                  </a:lnTo>
                  <a:lnTo>
                    <a:pt x="90" y="14"/>
                  </a:lnTo>
                  <a:lnTo>
                    <a:pt x="90" y="15"/>
                  </a:lnTo>
                  <a:lnTo>
                    <a:pt x="90" y="17"/>
                  </a:lnTo>
                  <a:lnTo>
                    <a:pt x="89" y="18"/>
                  </a:lnTo>
                  <a:lnTo>
                    <a:pt x="90" y="18"/>
                  </a:lnTo>
                  <a:lnTo>
                    <a:pt x="90" y="19"/>
                  </a:lnTo>
                  <a:lnTo>
                    <a:pt x="91" y="20"/>
                  </a:lnTo>
                  <a:lnTo>
                    <a:pt x="92" y="21"/>
                  </a:lnTo>
                  <a:lnTo>
                    <a:pt x="92" y="23"/>
                  </a:lnTo>
                  <a:lnTo>
                    <a:pt x="92" y="24"/>
                  </a:lnTo>
                  <a:lnTo>
                    <a:pt x="94" y="25"/>
                  </a:lnTo>
                  <a:lnTo>
                    <a:pt x="94" y="26"/>
                  </a:lnTo>
                  <a:lnTo>
                    <a:pt x="95" y="27"/>
                  </a:lnTo>
                  <a:lnTo>
                    <a:pt x="96" y="27"/>
                  </a:lnTo>
                  <a:lnTo>
                    <a:pt x="100" y="30"/>
                  </a:lnTo>
                  <a:lnTo>
                    <a:pt x="102" y="31"/>
                  </a:lnTo>
                  <a:lnTo>
                    <a:pt x="106" y="32"/>
                  </a:lnTo>
                  <a:lnTo>
                    <a:pt x="106" y="30"/>
                  </a:lnTo>
                  <a:lnTo>
                    <a:pt x="106" y="27"/>
                  </a:lnTo>
                  <a:lnTo>
                    <a:pt x="105" y="25"/>
                  </a:lnTo>
                  <a:lnTo>
                    <a:pt x="105" y="24"/>
                  </a:lnTo>
                  <a:lnTo>
                    <a:pt x="105" y="23"/>
                  </a:lnTo>
                  <a:lnTo>
                    <a:pt x="106" y="23"/>
                  </a:lnTo>
                  <a:lnTo>
                    <a:pt x="107" y="23"/>
                  </a:lnTo>
                  <a:lnTo>
                    <a:pt x="109" y="23"/>
                  </a:lnTo>
                  <a:lnTo>
                    <a:pt x="110" y="23"/>
                  </a:lnTo>
                  <a:lnTo>
                    <a:pt x="111" y="24"/>
                  </a:lnTo>
                  <a:lnTo>
                    <a:pt x="112" y="24"/>
                  </a:lnTo>
                  <a:lnTo>
                    <a:pt x="114" y="25"/>
                  </a:lnTo>
                  <a:lnTo>
                    <a:pt x="115" y="25"/>
                  </a:lnTo>
                  <a:lnTo>
                    <a:pt x="115" y="26"/>
                  </a:lnTo>
                  <a:lnTo>
                    <a:pt x="116" y="27"/>
                  </a:lnTo>
                  <a:lnTo>
                    <a:pt x="117" y="27"/>
                  </a:lnTo>
                  <a:lnTo>
                    <a:pt x="117" y="28"/>
                  </a:lnTo>
                  <a:lnTo>
                    <a:pt x="119" y="28"/>
                  </a:lnTo>
                  <a:lnTo>
                    <a:pt x="120" y="30"/>
                  </a:lnTo>
                  <a:lnTo>
                    <a:pt x="121" y="31"/>
                  </a:lnTo>
                  <a:lnTo>
                    <a:pt x="122" y="31"/>
                  </a:lnTo>
                  <a:lnTo>
                    <a:pt x="124" y="31"/>
                  </a:lnTo>
                  <a:lnTo>
                    <a:pt x="122" y="28"/>
                  </a:lnTo>
                  <a:lnTo>
                    <a:pt x="121" y="26"/>
                  </a:lnTo>
                  <a:lnTo>
                    <a:pt x="121" y="25"/>
                  </a:lnTo>
                  <a:lnTo>
                    <a:pt x="121" y="24"/>
                  </a:lnTo>
                  <a:lnTo>
                    <a:pt x="121" y="23"/>
                  </a:lnTo>
                  <a:lnTo>
                    <a:pt x="121" y="20"/>
                  </a:lnTo>
                  <a:lnTo>
                    <a:pt x="121" y="19"/>
                  </a:lnTo>
                  <a:lnTo>
                    <a:pt x="121" y="18"/>
                  </a:lnTo>
                  <a:lnTo>
                    <a:pt x="121" y="17"/>
                  </a:lnTo>
                  <a:lnTo>
                    <a:pt x="121" y="15"/>
                  </a:lnTo>
                  <a:lnTo>
                    <a:pt x="121" y="14"/>
                  </a:lnTo>
                  <a:lnTo>
                    <a:pt x="120" y="13"/>
                  </a:lnTo>
                  <a:lnTo>
                    <a:pt x="120" y="12"/>
                  </a:lnTo>
                  <a:lnTo>
                    <a:pt x="119" y="11"/>
                  </a:lnTo>
                  <a:lnTo>
                    <a:pt x="117" y="9"/>
                  </a:lnTo>
                  <a:lnTo>
                    <a:pt x="116" y="8"/>
                  </a:lnTo>
                  <a:lnTo>
                    <a:pt x="115" y="8"/>
                  </a:lnTo>
                  <a:lnTo>
                    <a:pt x="114" y="7"/>
                  </a:lnTo>
                  <a:lnTo>
                    <a:pt x="112" y="7"/>
                  </a:lnTo>
                  <a:lnTo>
                    <a:pt x="111" y="6"/>
                  </a:lnTo>
                  <a:lnTo>
                    <a:pt x="110" y="6"/>
                  </a:lnTo>
                  <a:lnTo>
                    <a:pt x="109" y="5"/>
                  </a:lnTo>
                  <a:lnTo>
                    <a:pt x="107" y="5"/>
                  </a:lnTo>
                  <a:lnTo>
                    <a:pt x="104" y="4"/>
                  </a:lnTo>
                  <a:lnTo>
                    <a:pt x="100" y="2"/>
                  </a:lnTo>
                  <a:lnTo>
                    <a:pt x="96" y="1"/>
                  </a:lnTo>
                  <a:lnTo>
                    <a:pt x="95" y="1"/>
                  </a:lnTo>
                  <a:lnTo>
                    <a:pt x="94" y="1"/>
                  </a:lnTo>
                  <a:lnTo>
                    <a:pt x="91" y="1"/>
                  </a:lnTo>
                  <a:lnTo>
                    <a:pt x="90" y="0"/>
                  </a:lnTo>
                  <a:lnTo>
                    <a:pt x="89" y="0"/>
                  </a:lnTo>
                  <a:lnTo>
                    <a:pt x="87" y="0"/>
                  </a:lnTo>
                  <a:lnTo>
                    <a:pt x="85" y="0"/>
                  </a:lnTo>
                  <a:lnTo>
                    <a:pt x="84" y="0"/>
                  </a:lnTo>
                  <a:lnTo>
                    <a:pt x="81" y="0"/>
                  </a:lnTo>
                  <a:lnTo>
                    <a:pt x="79" y="0"/>
                  </a:lnTo>
                  <a:lnTo>
                    <a:pt x="77" y="0"/>
                  </a:lnTo>
                  <a:lnTo>
                    <a:pt x="75" y="1"/>
                  </a:lnTo>
                  <a:lnTo>
                    <a:pt x="72" y="1"/>
                  </a:lnTo>
                  <a:lnTo>
                    <a:pt x="70" y="2"/>
                  </a:lnTo>
                  <a:lnTo>
                    <a:pt x="67" y="2"/>
                  </a:lnTo>
                  <a:lnTo>
                    <a:pt x="66" y="4"/>
                  </a:lnTo>
                  <a:lnTo>
                    <a:pt x="64" y="5"/>
                  </a:lnTo>
                  <a:lnTo>
                    <a:pt x="61" y="6"/>
                  </a:lnTo>
                  <a:lnTo>
                    <a:pt x="59" y="6"/>
                  </a:lnTo>
                  <a:lnTo>
                    <a:pt x="57" y="7"/>
                  </a:lnTo>
                  <a:lnTo>
                    <a:pt x="56" y="9"/>
                  </a:lnTo>
                  <a:lnTo>
                    <a:pt x="54" y="11"/>
                  </a:lnTo>
                  <a:lnTo>
                    <a:pt x="52" y="12"/>
                  </a:lnTo>
                  <a:lnTo>
                    <a:pt x="51" y="13"/>
                  </a:lnTo>
                  <a:lnTo>
                    <a:pt x="46" y="13"/>
                  </a:lnTo>
                  <a:lnTo>
                    <a:pt x="42" y="13"/>
                  </a:lnTo>
                  <a:lnTo>
                    <a:pt x="37" y="13"/>
                  </a:lnTo>
                  <a:lnTo>
                    <a:pt x="36" y="13"/>
                  </a:lnTo>
                  <a:lnTo>
                    <a:pt x="34" y="12"/>
                  </a:lnTo>
                  <a:lnTo>
                    <a:pt x="32" y="12"/>
                  </a:lnTo>
                  <a:lnTo>
                    <a:pt x="31" y="12"/>
                  </a:lnTo>
                  <a:lnTo>
                    <a:pt x="30" y="11"/>
                  </a:lnTo>
                  <a:lnTo>
                    <a:pt x="29" y="11"/>
                  </a:lnTo>
                  <a:lnTo>
                    <a:pt x="27" y="11"/>
                  </a:lnTo>
                  <a:lnTo>
                    <a:pt x="27" y="9"/>
                  </a:lnTo>
                  <a:lnTo>
                    <a:pt x="27" y="8"/>
                  </a:lnTo>
                  <a:lnTo>
                    <a:pt x="20" y="15"/>
                  </a:lnTo>
                  <a:lnTo>
                    <a:pt x="21" y="15"/>
                  </a:lnTo>
                  <a:lnTo>
                    <a:pt x="22" y="15"/>
                  </a:lnTo>
                  <a:lnTo>
                    <a:pt x="24" y="17"/>
                  </a:lnTo>
                  <a:lnTo>
                    <a:pt x="25" y="17"/>
                  </a:lnTo>
                  <a:lnTo>
                    <a:pt x="26" y="17"/>
                  </a:lnTo>
                  <a:lnTo>
                    <a:pt x="27" y="18"/>
                  </a:lnTo>
                  <a:lnTo>
                    <a:pt x="29" y="18"/>
                  </a:lnTo>
                  <a:lnTo>
                    <a:pt x="29" y="19"/>
                  </a:lnTo>
                  <a:lnTo>
                    <a:pt x="30" y="19"/>
                  </a:lnTo>
                  <a:lnTo>
                    <a:pt x="30" y="20"/>
                  </a:lnTo>
                  <a:lnTo>
                    <a:pt x="29" y="20"/>
                  </a:lnTo>
                  <a:lnTo>
                    <a:pt x="30" y="20"/>
                  </a:lnTo>
                  <a:lnTo>
                    <a:pt x="30" y="21"/>
                  </a:lnTo>
                  <a:lnTo>
                    <a:pt x="29" y="23"/>
                  </a:lnTo>
                  <a:lnTo>
                    <a:pt x="29" y="24"/>
                  </a:lnTo>
                  <a:lnTo>
                    <a:pt x="29" y="25"/>
                  </a:lnTo>
                  <a:lnTo>
                    <a:pt x="27" y="25"/>
                  </a:lnTo>
                  <a:lnTo>
                    <a:pt x="29" y="25"/>
                  </a:lnTo>
                  <a:lnTo>
                    <a:pt x="30" y="25"/>
                  </a:lnTo>
                  <a:lnTo>
                    <a:pt x="31" y="25"/>
                  </a:lnTo>
                  <a:lnTo>
                    <a:pt x="32" y="25"/>
                  </a:lnTo>
                  <a:lnTo>
                    <a:pt x="34" y="25"/>
                  </a:lnTo>
                  <a:lnTo>
                    <a:pt x="34" y="26"/>
                  </a:lnTo>
                  <a:lnTo>
                    <a:pt x="35" y="26"/>
                  </a:lnTo>
                  <a:lnTo>
                    <a:pt x="36" y="26"/>
                  </a:lnTo>
                  <a:lnTo>
                    <a:pt x="36" y="27"/>
                  </a:lnTo>
                  <a:lnTo>
                    <a:pt x="37" y="27"/>
                  </a:lnTo>
                  <a:lnTo>
                    <a:pt x="37" y="28"/>
                  </a:lnTo>
                  <a:lnTo>
                    <a:pt x="31" y="34"/>
                  </a:lnTo>
                  <a:lnTo>
                    <a:pt x="27" y="38"/>
                  </a:lnTo>
                  <a:lnTo>
                    <a:pt x="25" y="40"/>
                  </a:lnTo>
                  <a:lnTo>
                    <a:pt x="24" y="42"/>
                  </a:lnTo>
                  <a:lnTo>
                    <a:pt x="22" y="42"/>
                  </a:lnTo>
                  <a:lnTo>
                    <a:pt x="20" y="44"/>
                  </a:lnTo>
                  <a:lnTo>
                    <a:pt x="17" y="45"/>
                  </a:lnTo>
                  <a:lnTo>
                    <a:pt x="16" y="46"/>
                  </a:lnTo>
                  <a:lnTo>
                    <a:pt x="15" y="46"/>
                  </a:lnTo>
                  <a:lnTo>
                    <a:pt x="14" y="47"/>
                  </a:lnTo>
                  <a:lnTo>
                    <a:pt x="12" y="47"/>
                  </a:lnTo>
                  <a:lnTo>
                    <a:pt x="11" y="49"/>
                  </a:lnTo>
                  <a:lnTo>
                    <a:pt x="10" y="49"/>
                  </a:lnTo>
                  <a:lnTo>
                    <a:pt x="9" y="49"/>
                  </a:lnTo>
                  <a:lnTo>
                    <a:pt x="7" y="49"/>
                  </a:lnTo>
                  <a:lnTo>
                    <a:pt x="6" y="49"/>
                  </a:lnTo>
                  <a:lnTo>
                    <a:pt x="5" y="49"/>
                  </a:lnTo>
                  <a:lnTo>
                    <a:pt x="4" y="49"/>
                  </a:lnTo>
                  <a:lnTo>
                    <a:pt x="2" y="47"/>
                  </a:lnTo>
                  <a:lnTo>
                    <a:pt x="1" y="47"/>
                  </a:lnTo>
                  <a:lnTo>
                    <a:pt x="0" y="51"/>
                  </a:lnTo>
                  <a:lnTo>
                    <a:pt x="5" y="55"/>
                  </a:lnTo>
                  <a:lnTo>
                    <a:pt x="5" y="56"/>
                  </a:lnTo>
                </a:path>
              </a:pathLst>
            </a:custGeom>
            <a:solidFill>
              <a:srgbClr val="FF8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0" name="Freeform 276"/>
            <p:cNvSpPr>
              <a:spLocks/>
            </p:cNvSpPr>
            <p:nvPr/>
          </p:nvSpPr>
          <p:spPr bwMode="auto">
            <a:xfrm>
              <a:off x="2712" y="2768"/>
              <a:ext cx="126" cy="58"/>
            </a:xfrm>
            <a:custGeom>
              <a:avLst/>
              <a:gdLst/>
              <a:ahLst/>
              <a:cxnLst>
                <a:cxn ang="0">
                  <a:pos x="60" y="30"/>
                </a:cxn>
                <a:cxn ang="0">
                  <a:pos x="62" y="28"/>
                </a:cxn>
                <a:cxn ang="0">
                  <a:pos x="64" y="26"/>
                </a:cxn>
                <a:cxn ang="0">
                  <a:pos x="65" y="22"/>
                </a:cxn>
                <a:cxn ang="0">
                  <a:pos x="70" y="20"/>
                </a:cxn>
                <a:cxn ang="0">
                  <a:pos x="70" y="20"/>
                </a:cxn>
                <a:cxn ang="0">
                  <a:pos x="70" y="17"/>
                </a:cxn>
                <a:cxn ang="0">
                  <a:pos x="74" y="16"/>
                </a:cxn>
                <a:cxn ang="0">
                  <a:pos x="75" y="12"/>
                </a:cxn>
                <a:cxn ang="0">
                  <a:pos x="79" y="11"/>
                </a:cxn>
                <a:cxn ang="0">
                  <a:pos x="84" y="10"/>
                </a:cxn>
                <a:cxn ang="0">
                  <a:pos x="89" y="13"/>
                </a:cxn>
                <a:cxn ang="0">
                  <a:pos x="90" y="18"/>
                </a:cxn>
                <a:cxn ang="0">
                  <a:pos x="91" y="22"/>
                </a:cxn>
                <a:cxn ang="0">
                  <a:pos x="94" y="26"/>
                </a:cxn>
                <a:cxn ang="0">
                  <a:pos x="100" y="30"/>
                </a:cxn>
                <a:cxn ang="0">
                  <a:pos x="105" y="29"/>
                </a:cxn>
                <a:cxn ang="0">
                  <a:pos x="106" y="23"/>
                </a:cxn>
                <a:cxn ang="0">
                  <a:pos x="111" y="24"/>
                </a:cxn>
                <a:cxn ang="0">
                  <a:pos x="115" y="28"/>
                </a:cxn>
                <a:cxn ang="0">
                  <a:pos x="119" y="30"/>
                </a:cxn>
                <a:cxn ang="0">
                  <a:pos x="124" y="33"/>
                </a:cxn>
                <a:cxn ang="0">
                  <a:pos x="121" y="26"/>
                </a:cxn>
                <a:cxn ang="0">
                  <a:pos x="121" y="22"/>
                </a:cxn>
                <a:cxn ang="0">
                  <a:pos x="121" y="16"/>
                </a:cxn>
                <a:cxn ang="0">
                  <a:pos x="119" y="11"/>
                </a:cxn>
                <a:cxn ang="0">
                  <a:pos x="115" y="8"/>
                </a:cxn>
                <a:cxn ang="0">
                  <a:pos x="110" y="6"/>
                </a:cxn>
                <a:cxn ang="0">
                  <a:pos x="100" y="2"/>
                </a:cxn>
                <a:cxn ang="0">
                  <a:pos x="91" y="1"/>
                </a:cxn>
                <a:cxn ang="0">
                  <a:pos x="85" y="0"/>
                </a:cxn>
                <a:cxn ang="0">
                  <a:pos x="76" y="0"/>
                </a:cxn>
                <a:cxn ang="0">
                  <a:pos x="67" y="2"/>
                </a:cxn>
                <a:cxn ang="0">
                  <a:pos x="60" y="7"/>
                </a:cxn>
                <a:cxn ang="0">
                  <a:pos x="52" y="12"/>
                </a:cxn>
                <a:cxn ang="0">
                  <a:pos x="37" y="13"/>
                </a:cxn>
                <a:cxn ang="0">
                  <a:pos x="31" y="12"/>
                </a:cxn>
                <a:cxn ang="0">
                  <a:pos x="27" y="10"/>
                </a:cxn>
                <a:cxn ang="0">
                  <a:pos x="24" y="17"/>
                </a:cxn>
                <a:cxn ang="0">
                  <a:pos x="27" y="18"/>
                </a:cxn>
                <a:cxn ang="0">
                  <a:pos x="29" y="20"/>
                </a:cxn>
                <a:cxn ang="0">
                  <a:pos x="30" y="22"/>
                </a:cxn>
                <a:cxn ang="0">
                  <a:pos x="27" y="25"/>
                </a:cxn>
                <a:cxn ang="0">
                  <a:pos x="31" y="26"/>
                </a:cxn>
                <a:cxn ang="0">
                  <a:pos x="36" y="28"/>
                </a:cxn>
                <a:cxn ang="0">
                  <a:pos x="27" y="39"/>
                </a:cxn>
                <a:cxn ang="0">
                  <a:pos x="20" y="46"/>
                </a:cxn>
                <a:cxn ang="0">
                  <a:pos x="14" y="49"/>
                </a:cxn>
                <a:cxn ang="0">
                  <a:pos x="10" y="51"/>
                </a:cxn>
                <a:cxn ang="0">
                  <a:pos x="5" y="51"/>
                </a:cxn>
                <a:cxn ang="0">
                  <a:pos x="1" y="48"/>
                </a:cxn>
              </a:cxnLst>
              <a:rect l="0" t="0" r="r" b="b"/>
              <a:pathLst>
                <a:path w="125" h="59">
                  <a:moveTo>
                    <a:pt x="6" y="58"/>
                  </a:moveTo>
                  <a:lnTo>
                    <a:pt x="61" y="33"/>
                  </a:lnTo>
                  <a:lnTo>
                    <a:pt x="60" y="31"/>
                  </a:lnTo>
                  <a:lnTo>
                    <a:pt x="60" y="30"/>
                  </a:lnTo>
                  <a:lnTo>
                    <a:pt x="60" y="29"/>
                  </a:lnTo>
                  <a:lnTo>
                    <a:pt x="61" y="29"/>
                  </a:lnTo>
                  <a:lnTo>
                    <a:pt x="61" y="28"/>
                  </a:lnTo>
                  <a:lnTo>
                    <a:pt x="62" y="28"/>
                  </a:lnTo>
                  <a:lnTo>
                    <a:pt x="64" y="28"/>
                  </a:lnTo>
                  <a:lnTo>
                    <a:pt x="65" y="28"/>
                  </a:lnTo>
                  <a:lnTo>
                    <a:pt x="64" y="28"/>
                  </a:lnTo>
                  <a:lnTo>
                    <a:pt x="64" y="26"/>
                  </a:lnTo>
                  <a:lnTo>
                    <a:pt x="64" y="25"/>
                  </a:lnTo>
                  <a:lnTo>
                    <a:pt x="64" y="24"/>
                  </a:lnTo>
                  <a:lnTo>
                    <a:pt x="64" y="23"/>
                  </a:lnTo>
                  <a:lnTo>
                    <a:pt x="65" y="22"/>
                  </a:lnTo>
                  <a:lnTo>
                    <a:pt x="66" y="22"/>
                  </a:lnTo>
                  <a:lnTo>
                    <a:pt x="67" y="20"/>
                  </a:lnTo>
                  <a:lnTo>
                    <a:pt x="69" y="20"/>
                  </a:lnTo>
                  <a:lnTo>
                    <a:pt x="70" y="20"/>
                  </a:lnTo>
                  <a:lnTo>
                    <a:pt x="71" y="20"/>
                  </a:lnTo>
                  <a:lnTo>
                    <a:pt x="72" y="22"/>
                  </a:lnTo>
                  <a:lnTo>
                    <a:pt x="71" y="20"/>
                  </a:lnTo>
                  <a:lnTo>
                    <a:pt x="70" y="20"/>
                  </a:lnTo>
                  <a:lnTo>
                    <a:pt x="70" y="19"/>
                  </a:lnTo>
                  <a:lnTo>
                    <a:pt x="69" y="18"/>
                  </a:lnTo>
                  <a:lnTo>
                    <a:pt x="69" y="17"/>
                  </a:lnTo>
                  <a:lnTo>
                    <a:pt x="70" y="17"/>
                  </a:lnTo>
                  <a:lnTo>
                    <a:pt x="70" y="16"/>
                  </a:lnTo>
                  <a:lnTo>
                    <a:pt x="71" y="16"/>
                  </a:lnTo>
                  <a:lnTo>
                    <a:pt x="72" y="16"/>
                  </a:lnTo>
                  <a:lnTo>
                    <a:pt x="74" y="16"/>
                  </a:lnTo>
                  <a:lnTo>
                    <a:pt x="75" y="16"/>
                  </a:lnTo>
                  <a:lnTo>
                    <a:pt x="75" y="14"/>
                  </a:lnTo>
                  <a:lnTo>
                    <a:pt x="75" y="13"/>
                  </a:lnTo>
                  <a:lnTo>
                    <a:pt x="75" y="12"/>
                  </a:lnTo>
                  <a:lnTo>
                    <a:pt x="76" y="12"/>
                  </a:lnTo>
                  <a:lnTo>
                    <a:pt x="76" y="11"/>
                  </a:lnTo>
                  <a:lnTo>
                    <a:pt x="77" y="11"/>
                  </a:lnTo>
                  <a:lnTo>
                    <a:pt x="79" y="11"/>
                  </a:lnTo>
                  <a:lnTo>
                    <a:pt x="80" y="10"/>
                  </a:lnTo>
                  <a:lnTo>
                    <a:pt x="81" y="10"/>
                  </a:lnTo>
                  <a:lnTo>
                    <a:pt x="82" y="10"/>
                  </a:lnTo>
                  <a:lnTo>
                    <a:pt x="84" y="10"/>
                  </a:lnTo>
                  <a:lnTo>
                    <a:pt x="85" y="11"/>
                  </a:lnTo>
                  <a:lnTo>
                    <a:pt x="86" y="11"/>
                  </a:lnTo>
                  <a:lnTo>
                    <a:pt x="87" y="12"/>
                  </a:lnTo>
                  <a:lnTo>
                    <a:pt x="89" y="13"/>
                  </a:lnTo>
                  <a:lnTo>
                    <a:pt x="90" y="14"/>
                  </a:lnTo>
                  <a:lnTo>
                    <a:pt x="90" y="16"/>
                  </a:lnTo>
                  <a:lnTo>
                    <a:pt x="90" y="17"/>
                  </a:lnTo>
                  <a:lnTo>
                    <a:pt x="90" y="18"/>
                  </a:lnTo>
                  <a:lnTo>
                    <a:pt x="89" y="18"/>
                  </a:lnTo>
                  <a:lnTo>
                    <a:pt x="90" y="19"/>
                  </a:lnTo>
                  <a:lnTo>
                    <a:pt x="91" y="20"/>
                  </a:lnTo>
                  <a:lnTo>
                    <a:pt x="91" y="22"/>
                  </a:lnTo>
                  <a:lnTo>
                    <a:pt x="92" y="23"/>
                  </a:lnTo>
                  <a:lnTo>
                    <a:pt x="92" y="24"/>
                  </a:lnTo>
                  <a:lnTo>
                    <a:pt x="92" y="25"/>
                  </a:lnTo>
                  <a:lnTo>
                    <a:pt x="94" y="26"/>
                  </a:lnTo>
                  <a:lnTo>
                    <a:pt x="94" y="28"/>
                  </a:lnTo>
                  <a:lnTo>
                    <a:pt x="95" y="28"/>
                  </a:lnTo>
                  <a:lnTo>
                    <a:pt x="96" y="29"/>
                  </a:lnTo>
                  <a:lnTo>
                    <a:pt x="100" y="30"/>
                  </a:lnTo>
                  <a:lnTo>
                    <a:pt x="102" y="31"/>
                  </a:lnTo>
                  <a:lnTo>
                    <a:pt x="106" y="33"/>
                  </a:lnTo>
                  <a:lnTo>
                    <a:pt x="106" y="31"/>
                  </a:lnTo>
                  <a:lnTo>
                    <a:pt x="105" y="29"/>
                  </a:lnTo>
                  <a:lnTo>
                    <a:pt x="105" y="25"/>
                  </a:lnTo>
                  <a:lnTo>
                    <a:pt x="105" y="24"/>
                  </a:lnTo>
                  <a:lnTo>
                    <a:pt x="105" y="23"/>
                  </a:lnTo>
                  <a:lnTo>
                    <a:pt x="106" y="23"/>
                  </a:lnTo>
                  <a:lnTo>
                    <a:pt x="107" y="23"/>
                  </a:lnTo>
                  <a:lnTo>
                    <a:pt x="109" y="23"/>
                  </a:lnTo>
                  <a:lnTo>
                    <a:pt x="110" y="24"/>
                  </a:lnTo>
                  <a:lnTo>
                    <a:pt x="111" y="24"/>
                  </a:lnTo>
                  <a:lnTo>
                    <a:pt x="112" y="25"/>
                  </a:lnTo>
                  <a:lnTo>
                    <a:pt x="114" y="25"/>
                  </a:lnTo>
                  <a:lnTo>
                    <a:pt x="115" y="26"/>
                  </a:lnTo>
                  <a:lnTo>
                    <a:pt x="115" y="28"/>
                  </a:lnTo>
                  <a:lnTo>
                    <a:pt x="116" y="28"/>
                  </a:lnTo>
                  <a:lnTo>
                    <a:pt x="116" y="29"/>
                  </a:lnTo>
                  <a:lnTo>
                    <a:pt x="117" y="29"/>
                  </a:lnTo>
                  <a:lnTo>
                    <a:pt x="119" y="30"/>
                  </a:lnTo>
                  <a:lnTo>
                    <a:pt x="120" y="31"/>
                  </a:lnTo>
                  <a:lnTo>
                    <a:pt x="121" y="31"/>
                  </a:lnTo>
                  <a:lnTo>
                    <a:pt x="122" y="33"/>
                  </a:lnTo>
                  <a:lnTo>
                    <a:pt x="124" y="33"/>
                  </a:lnTo>
                  <a:lnTo>
                    <a:pt x="124" y="31"/>
                  </a:lnTo>
                  <a:lnTo>
                    <a:pt x="122" y="29"/>
                  </a:lnTo>
                  <a:lnTo>
                    <a:pt x="121" y="28"/>
                  </a:lnTo>
                  <a:lnTo>
                    <a:pt x="121" y="26"/>
                  </a:lnTo>
                  <a:lnTo>
                    <a:pt x="121" y="25"/>
                  </a:lnTo>
                  <a:lnTo>
                    <a:pt x="121" y="24"/>
                  </a:lnTo>
                  <a:lnTo>
                    <a:pt x="121" y="23"/>
                  </a:lnTo>
                  <a:lnTo>
                    <a:pt x="121" y="22"/>
                  </a:lnTo>
                  <a:lnTo>
                    <a:pt x="121" y="19"/>
                  </a:lnTo>
                  <a:lnTo>
                    <a:pt x="121" y="18"/>
                  </a:lnTo>
                  <a:lnTo>
                    <a:pt x="121" y="17"/>
                  </a:lnTo>
                  <a:lnTo>
                    <a:pt x="121" y="16"/>
                  </a:lnTo>
                  <a:lnTo>
                    <a:pt x="121" y="14"/>
                  </a:lnTo>
                  <a:lnTo>
                    <a:pt x="120" y="13"/>
                  </a:lnTo>
                  <a:lnTo>
                    <a:pt x="120" y="12"/>
                  </a:lnTo>
                  <a:lnTo>
                    <a:pt x="119" y="11"/>
                  </a:lnTo>
                  <a:lnTo>
                    <a:pt x="117" y="11"/>
                  </a:lnTo>
                  <a:lnTo>
                    <a:pt x="117" y="10"/>
                  </a:lnTo>
                  <a:lnTo>
                    <a:pt x="116" y="8"/>
                  </a:lnTo>
                  <a:lnTo>
                    <a:pt x="115" y="8"/>
                  </a:lnTo>
                  <a:lnTo>
                    <a:pt x="114" y="7"/>
                  </a:lnTo>
                  <a:lnTo>
                    <a:pt x="112" y="7"/>
                  </a:lnTo>
                  <a:lnTo>
                    <a:pt x="111" y="6"/>
                  </a:lnTo>
                  <a:lnTo>
                    <a:pt x="110" y="6"/>
                  </a:lnTo>
                  <a:lnTo>
                    <a:pt x="109" y="5"/>
                  </a:lnTo>
                  <a:lnTo>
                    <a:pt x="107" y="5"/>
                  </a:lnTo>
                  <a:lnTo>
                    <a:pt x="104" y="4"/>
                  </a:lnTo>
                  <a:lnTo>
                    <a:pt x="100" y="2"/>
                  </a:lnTo>
                  <a:lnTo>
                    <a:pt x="96" y="1"/>
                  </a:lnTo>
                  <a:lnTo>
                    <a:pt x="95" y="1"/>
                  </a:lnTo>
                  <a:lnTo>
                    <a:pt x="94" y="1"/>
                  </a:lnTo>
                  <a:lnTo>
                    <a:pt x="91" y="1"/>
                  </a:lnTo>
                  <a:lnTo>
                    <a:pt x="90" y="0"/>
                  </a:lnTo>
                  <a:lnTo>
                    <a:pt x="89" y="0"/>
                  </a:lnTo>
                  <a:lnTo>
                    <a:pt x="87" y="0"/>
                  </a:lnTo>
                  <a:lnTo>
                    <a:pt x="85" y="0"/>
                  </a:lnTo>
                  <a:lnTo>
                    <a:pt x="84" y="0"/>
                  </a:lnTo>
                  <a:lnTo>
                    <a:pt x="81" y="0"/>
                  </a:lnTo>
                  <a:lnTo>
                    <a:pt x="79" y="0"/>
                  </a:lnTo>
                  <a:lnTo>
                    <a:pt x="76" y="0"/>
                  </a:lnTo>
                  <a:lnTo>
                    <a:pt x="75" y="1"/>
                  </a:lnTo>
                  <a:lnTo>
                    <a:pt x="72" y="1"/>
                  </a:lnTo>
                  <a:lnTo>
                    <a:pt x="70" y="2"/>
                  </a:lnTo>
                  <a:lnTo>
                    <a:pt x="67" y="2"/>
                  </a:lnTo>
                  <a:lnTo>
                    <a:pt x="65" y="4"/>
                  </a:lnTo>
                  <a:lnTo>
                    <a:pt x="64" y="5"/>
                  </a:lnTo>
                  <a:lnTo>
                    <a:pt x="61" y="6"/>
                  </a:lnTo>
                  <a:lnTo>
                    <a:pt x="60" y="7"/>
                  </a:lnTo>
                  <a:lnTo>
                    <a:pt x="57" y="8"/>
                  </a:lnTo>
                  <a:lnTo>
                    <a:pt x="56" y="10"/>
                  </a:lnTo>
                  <a:lnTo>
                    <a:pt x="54" y="11"/>
                  </a:lnTo>
                  <a:lnTo>
                    <a:pt x="52" y="12"/>
                  </a:lnTo>
                  <a:lnTo>
                    <a:pt x="51" y="14"/>
                  </a:lnTo>
                  <a:lnTo>
                    <a:pt x="46" y="14"/>
                  </a:lnTo>
                  <a:lnTo>
                    <a:pt x="42" y="13"/>
                  </a:lnTo>
                  <a:lnTo>
                    <a:pt x="37" y="13"/>
                  </a:lnTo>
                  <a:lnTo>
                    <a:pt x="36" y="13"/>
                  </a:lnTo>
                  <a:lnTo>
                    <a:pt x="34" y="12"/>
                  </a:lnTo>
                  <a:lnTo>
                    <a:pt x="32" y="12"/>
                  </a:lnTo>
                  <a:lnTo>
                    <a:pt x="31" y="12"/>
                  </a:lnTo>
                  <a:lnTo>
                    <a:pt x="30" y="12"/>
                  </a:lnTo>
                  <a:lnTo>
                    <a:pt x="29" y="11"/>
                  </a:lnTo>
                  <a:lnTo>
                    <a:pt x="27" y="11"/>
                  </a:lnTo>
                  <a:lnTo>
                    <a:pt x="27" y="10"/>
                  </a:lnTo>
                  <a:lnTo>
                    <a:pt x="20" y="17"/>
                  </a:lnTo>
                  <a:lnTo>
                    <a:pt x="21" y="17"/>
                  </a:lnTo>
                  <a:lnTo>
                    <a:pt x="22" y="17"/>
                  </a:lnTo>
                  <a:lnTo>
                    <a:pt x="24" y="17"/>
                  </a:lnTo>
                  <a:lnTo>
                    <a:pt x="25" y="17"/>
                  </a:lnTo>
                  <a:lnTo>
                    <a:pt x="26" y="17"/>
                  </a:lnTo>
                  <a:lnTo>
                    <a:pt x="26" y="18"/>
                  </a:lnTo>
                  <a:lnTo>
                    <a:pt x="27" y="18"/>
                  </a:lnTo>
                  <a:lnTo>
                    <a:pt x="29" y="19"/>
                  </a:lnTo>
                  <a:lnTo>
                    <a:pt x="29" y="20"/>
                  </a:lnTo>
                  <a:lnTo>
                    <a:pt x="30" y="20"/>
                  </a:lnTo>
                  <a:lnTo>
                    <a:pt x="29" y="20"/>
                  </a:lnTo>
                  <a:lnTo>
                    <a:pt x="29" y="22"/>
                  </a:lnTo>
                  <a:lnTo>
                    <a:pt x="29" y="20"/>
                  </a:lnTo>
                  <a:lnTo>
                    <a:pt x="29" y="22"/>
                  </a:lnTo>
                  <a:lnTo>
                    <a:pt x="30" y="22"/>
                  </a:lnTo>
                  <a:lnTo>
                    <a:pt x="29" y="23"/>
                  </a:lnTo>
                  <a:lnTo>
                    <a:pt x="29" y="24"/>
                  </a:lnTo>
                  <a:lnTo>
                    <a:pt x="29" y="25"/>
                  </a:lnTo>
                  <a:lnTo>
                    <a:pt x="27" y="25"/>
                  </a:lnTo>
                  <a:lnTo>
                    <a:pt x="27" y="26"/>
                  </a:lnTo>
                  <a:lnTo>
                    <a:pt x="29" y="26"/>
                  </a:lnTo>
                  <a:lnTo>
                    <a:pt x="30" y="26"/>
                  </a:lnTo>
                  <a:lnTo>
                    <a:pt x="31" y="26"/>
                  </a:lnTo>
                  <a:lnTo>
                    <a:pt x="32" y="26"/>
                  </a:lnTo>
                  <a:lnTo>
                    <a:pt x="34" y="26"/>
                  </a:lnTo>
                  <a:lnTo>
                    <a:pt x="35" y="26"/>
                  </a:lnTo>
                  <a:lnTo>
                    <a:pt x="36" y="28"/>
                  </a:lnTo>
                  <a:lnTo>
                    <a:pt x="37" y="29"/>
                  </a:lnTo>
                  <a:lnTo>
                    <a:pt x="37" y="30"/>
                  </a:lnTo>
                  <a:lnTo>
                    <a:pt x="32" y="35"/>
                  </a:lnTo>
                  <a:lnTo>
                    <a:pt x="27" y="39"/>
                  </a:lnTo>
                  <a:lnTo>
                    <a:pt x="25" y="42"/>
                  </a:lnTo>
                  <a:lnTo>
                    <a:pt x="24" y="43"/>
                  </a:lnTo>
                  <a:lnTo>
                    <a:pt x="22" y="43"/>
                  </a:lnTo>
                  <a:lnTo>
                    <a:pt x="20" y="46"/>
                  </a:lnTo>
                  <a:lnTo>
                    <a:pt x="17" y="47"/>
                  </a:lnTo>
                  <a:lnTo>
                    <a:pt x="16" y="48"/>
                  </a:lnTo>
                  <a:lnTo>
                    <a:pt x="15" y="48"/>
                  </a:lnTo>
                  <a:lnTo>
                    <a:pt x="14" y="49"/>
                  </a:lnTo>
                  <a:lnTo>
                    <a:pt x="12" y="49"/>
                  </a:lnTo>
                  <a:lnTo>
                    <a:pt x="11" y="49"/>
                  </a:lnTo>
                  <a:lnTo>
                    <a:pt x="11" y="51"/>
                  </a:lnTo>
                  <a:lnTo>
                    <a:pt x="10" y="51"/>
                  </a:lnTo>
                  <a:lnTo>
                    <a:pt x="9" y="51"/>
                  </a:lnTo>
                  <a:lnTo>
                    <a:pt x="7" y="51"/>
                  </a:lnTo>
                  <a:lnTo>
                    <a:pt x="6" y="51"/>
                  </a:lnTo>
                  <a:lnTo>
                    <a:pt x="5" y="51"/>
                  </a:lnTo>
                  <a:lnTo>
                    <a:pt x="4" y="51"/>
                  </a:lnTo>
                  <a:lnTo>
                    <a:pt x="2" y="49"/>
                  </a:lnTo>
                  <a:lnTo>
                    <a:pt x="1" y="49"/>
                  </a:lnTo>
                  <a:lnTo>
                    <a:pt x="1" y="48"/>
                  </a:lnTo>
                  <a:lnTo>
                    <a:pt x="0" y="53"/>
                  </a:lnTo>
                  <a:lnTo>
                    <a:pt x="6" y="57"/>
                  </a:lnTo>
                  <a:lnTo>
                    <a:pt x="6" y="58"/>
                  </a:lnTo>
                </a:path>
              </a:pathLst>
            </a:custGeom>
            <a:noFill/>
            <a:ln w="12700" cap="rnd" cmpd="sng">
              <a:solidFill>
                <a:srgbClr val="FFFF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1" name="Freeform 277"/>
            <p:cNvSpPr>
              <a:spLocks/>
            </p:cNvSpPr>
            <p:nvPr/>
          </p:nvSpPr>
          <p:spPr bwMode="auto">
            <a:xfrm>
              <a:off x="2640" y="2788"/>
              <a:ext cx="55" cy="48"/>
            </a:xfrm>
            <a:custGeom>
              <a:avLst/>
              <a:gdLst/>
              <a:ahLst/>
              <a:cxnLst>
                <a:cxn ang="0">
                  <a:pos x="4" y="4"/>
                </a:cxn>
                <a:cxn ang="0">
                  <a:pos x="1" y="7"/>
                </a:cxn>
                <a:cxn ang="0">
                  <a:pos x="0" y="11"/>
                </a:cxn>
                <a:cxn ang="0">
                  <a:pos x="1" y="14"/>
                </a:cxn>
                <a:cxn ang="0">
                  <a:pos x="5" y="18"/>
                </a:cxn>
                <a:cxn ang="0">
                  <a:pos x="10" y="20"/>
                </a:cxn>
                <a:cxn ang="0">
                  <a:pos x="15" y="22"/>
                </a:cxn>
                <a:cxn ang="0">
                  <a:pos x="19" y="23"/>
                </a:cxn>
                <a:cxn ang="0">
                  <a:pos x="20" y="28"/>
                </a:cxn>
                <a:cxn ang="0">
                  <a:pos x="24" y="31"/>
                </a:cxn>
                <a:cxn ang="0">
                  <a:pos x="26" y="34"/>
                </a:cxn>
                <a:cxn ang="0">
                  <a:pos x="32" y="35"/>
                </a:cxn>
                <a:cxn ang="0">
                  <a:pos x="39" y="35"/>
                </a:cxn>
                <a:cxn ang="0">
                  <a:pos x="39" y="38"/>
                </a:cxn>
                <a:cxn ang="0">
                  <a:pos x="36" y="42"/>
                </a:cxn>
                <a:cxn ang="0">
                  <a:pos x="32" y="43"/>
                </a:cxn>
                <a:cxn ang="0">
                  <a:pos x="31" y="38"/>
                </a:cxn>
                <a:cxn ang="0">
                  <a:pos x="29" y="41"/>
                </a:cxn>
                <a:cxn ang="0">
                  <a:pos x="24" y="41"/>
                </a:cxn>
                <a:cxn ang="0">
                  <a:pos x="22" y="37"/>
                </a:cxn>
                <a:cxn ang="0">
                  <a:pos x="21" y="37"/>
                </a:cxn>
                <a:cxn ang="0">
                  <a:pos x="17" y="40"/>
                </a:cxn>
                <a:cxn ang="0">
                  <a:pos x="15" y="36"/>
                </a:cxn>
                <a:cxn ang="0">
                  <a:pos x="15" y="32"/>
                </a:cxn>
                <a:cxn ang="0">
                  <a:pos x="11" y="31"/>
                </a:cxn>
                <a:cxn ang="0">
                  <a:pos x="6" y="32"/>
                </a:cxn>
                <a:cxn ang="0">
                  <a:pos x="10" y="34"/>
                </a:cxn>
                <a:cxn ang="0">
                  <a:pos x="12" y="37"/>
                </a:cxn>
                <a:cxn ang="0">
                  <a:pos x="14" y="41"/>
                </a:cxn>
                <a:cxn ang="0">
                  <a:pos x="19" y="41"/>
                </a:cxn>
                <a:cxn ang="0">
                  <a:pos x="22" y="41"/>
                </a:cxn>
                <a:cxn ang="0">
                  <a:pos x="26" y="44"/>
                </a:cxn>
                <a:cxn ang="0">
                  <a:pos x="30" y="47"/>
                </a:cxn>
                <a:cxn ang="0">
                  <a:pos x="35" y="47"/>
                </a:cxn>
                <a:cxn ang="0">
                  <a:pos x="40" y="46"/>
                </a:cxn>
                <a:cxn ang="0">
                  <a:pos x="44" y="44"/>
                </a:cxn>
                <a:cxn ang="0">
                  <a:pos x="47" y="42"/>
                </a:cxn>
                <a:cxn ang="0">
                  <a:pos x="51" y="37"/>
                </a:cxn>
                <a:cxn ang="0">
                  <a:pos x="50" y="32"/>
                </a:cxn>
                <a:cxn ang="0">
                  <a:pos x="44" y="31"/>
                </a:cxn>
                <a:cxn ang="0">
                  <a:pos x="37" y="28"/>
                </a:cxn>
                <a:cxn ang="0">
                  <a:pos x="32" y="23"/>
                </a:cxn>
                <a:cxn ang="0">
                  <a:pos x="26" y="19"/>
                </a:cxn>
                <a:cxn ang="0">
                  <a:pos x="25" y="16"/>
                </a:cxn>
                <a:cxn ang="0">
                  <a:pos x="25" y="11"/>
                </a:cxn>
                <a:cxn ang="0">
                  <a:pos x="27" y="6"/>
                </a:cxn>
                <a:cxn ang="0">
                  <a:pos x="24" y="2"/>
                </a:cxn>
                <a:cxn ang="0">
                  <a:pos x="19" y="0"/>
                </a:cxn>
                <a:cxn ang="0">
                  <a:pos x="11" y="1"/>
                </a:cxn>
              </a:cxnLst>
              <a:rect l="0" t="0" r="r" b="b"/>
              <a:pathLst>
                <a:path w="55" h="48">
                  <a:moveTo>
                    <a:pt x="6" y="2"/>
                  </a:moveTo>
                  <a:lnTo>
                    <a:pt x="5" y="2"/>
                  </a:lnTo>
                  <a:lnTo>
                    <a:pt x="5" y="4"/>
                  </a:lnTo>
                  <a:lnTo>
                    <a:pt x="4" y="4"/>
                  </a:lnTo>
                  <a:lnTo>
                    <a:pt x="2" y="5"/>
                  </a:lnTo>
                  <a:lnTo>
                    <a:pt x="2" y="6"/>
                  </a:lnTo>
                  <a:lnTo>
                    <a:pt x="1" y="6"/>
                  </a:lnTo>
                  <a:lnTo>
                    <a:pt x="1" y="7"/>
                  </a:lnTo>
                  <a:lnTo>
                    <a:pt x="1" y="8"/>
                  </a:lnTo>
                  <a:lnTo>
                    <a:pt x="0" y="8"/>
                  </a:lnTo>
                  <a:lnTo>
                    <a:pt x="0" y="10"/>
                  </a:lnTo>
                  <a:lnTo>
                    <a:pt x="0" y="11"/>
                  </a:lnTo>
                  <a:lnTo>
                    <a:pt x="0" y="12"/>
                  </a:lnTo>
                  <a:lnTo>
                    <a:pt x="0" y="13"/>
                  </a:lnTo>
                  <a:lnTo>
                    <a:pt x="1" y="13"/>
                  </a:lnTo>
                  <a:lnTo>
                    <a:pt x="1" y="14"/>
                  </a:lnTo>
                  <a:lnTo>
                    <a:pt x="2" y="16"/>
                  </a:lnTo>
                  <a:lnTo>
                    <a:pt x="2" y="17"/>
                  </a:lnTo>
                  <a:lnTo>
                    <a:pt x="4" y="17"/>
                  </a:lnTo>
                  <a:lnTo>
                    <a:pt x="5" y="18"/>
                  </a:lnTo>
                  <a:lnTo>
                    <a:pt x="6" y="18"/>
                  </a:lnTo>
                  <a:lnTo>
                    <a:pt x="7" y="19"/>
                  </a:lnTo>
                  <a:lnTo>
                    <a:pt x="9" y="19"/>
                  </a:lnTo>
                  <a:lnTo>
                    <a:pt x="10" y="20"/>
                  </a:lnTo>
                  <a:lnTo>
                    <a:pt x="11" y="20"/>
                  </a:lnTo>
                  <a:lnTo>
                    <a:pt x="12" y="20"/>
                  </a:lnTo>
                  <a:lnTo>
                    <a:pt x="14" y="22"/>
                  </a:lnTo>
                  <a:lnTo>
                    <a:pt x="15" y="22"/>
                  </a:lnTo>
                  <a:lnTo>
                    <a:pt x="16" y="22"/>
                  </a:lnTo>
                  <a:lnTo>
                    <a:pt x="17" y="22"/>
                  </a:lnTo>
                  <a:lnTo>
                    <a:pt x="19" y="22"/>
                  </a:lnTo>
                  <a:lnTo>
                    <a:pt x="19" y="23"/>
                  </a:lnTo>
                  <a:lnTo>
                    <a:pt x="19" y="24"/>
                  </a:lnTo>
                  <a:lnTo>
                    <a:pt x="19" y="25"/>
                  </a:lnTo>
                  <a:lnTo>
                    <a:pt x="20" y="26"/>
                  </a:lnTo>
                  <a:lnTo>
                    <a:pt x="20" y="28"/>
                  </a:lnTo>
                  <a:lnTo>
                    <a:pt x="21" y="29"/>
                  </a:lnTo>
                  <a:lnTo>
                    <a:pt x="21" y="30"/>
                  </a:lnTo>
                  <a:lnTo>
                    <a:pt x="22" y="30"/>
                  </a:lnTo>
                  <a:lnTo>
                    <a:pt x="24" y="31"/>
                  </a:lnTo>
                  <a:lnTo>
                    <a:pt x="24" y="32"/>
                  </a:lnTo>
                  <a:lnTo>
                    <a:pt x="25" y="32"/>
                  </a:lnTo>
                  <a:lnTo>
                    <a:pt x="26" y="32"/>
                  </a:lnTo>
                  <a:lnTo>
                    <a:pt x="26" y="34"/>
                  </a:lnTo>
                  <a:lnTo>
                    <a:pt x="29" y="34"/>
                  </a:lnTo>
                  <a:lnTo>
                    <a:pt x="30" y="35"/>
                  </a:lnTo>
                  <a:lnTo>
                    <a:pt x="31" y="35"/>
                  </a:lnTo>
                  <a:lnTo>
                    <a:pt x="32" y="35"/>
                  </a:lnTo>
                  <a:lnTo>
                    <a:pt x="34" y="35"/>
                  </a:lnTo>
                  <a:lnTo>
                    <a:pt x="35" y="35"/>
                  </a:lnTo>
                  <a:lnTo>
                    <a:pt x="37" y="35"/>
                  </a:lnTo>
                  <a:lnTo>
                    <a:pt x="39" y="35"/>
                  </a:lnTo>
                  <a:lnTo>
                    <a:pt x="40" y="35"/>
                  </a:lnTo>
                  <a:lnTo>
                    <a:pt x="40" y="36"/>
                  </a:lnTo>
                  <a:lnTo>
                    <a:pt x="39" y="37"/>
                  </a:lnTo>
                  <a:lnTo>
                    <a:pt x="39" y="38"/>
                  </a:lnTo>
                  <a:lnTo>
                    <a:pt x="39" y="40"/>
                  </a:lnTo>
                  <a:lnTo>
                    <a:pt x="37" y="40"/>
                  </a:lnTo>
                  <a:lnTo>
                    <a:pt x="37" y="41"/>
                  </a:lnTo>
                  <a:lnTo>
                    <a:pt x="36" y="42"/>
                  </a:lnTo>
                  <a:lnTo>
                    <a:pt x="35" y="42"/>
                  </a:lnTo>
                  <a:lnTo>
                    <a:pt x="34" y="42"/>
                  </a:lnTo>
                  <a:lnTo>
                    <a:pt x="34" y="43"/>
                  </a:lnTo>
                  <a:lnTo>
                    <a:pt x="32" y="43"/>
                  </a:lnTo>
                  <a:lnTo>
                    <a:pt x="32" y="42"/>
                  </a:lnTo>
                  <a:lnTo>
                    <a:pt x="31" y="42"/>
                  </a:lnTo>
                  <a:lnTo>
                    <a:pt x="31" y="41"/>
                  </a:lnTo>
                  <a:lnTo>
                    <a:pt x="31" y="38"/>
                  </a:lnTo>
                  <a:lnTo>
                    <a:pt x="31" y="40"/>
                  </a:lnTo>
                  <a:lnTo>
                    <a:pt x="30" y="40"/>
                  </a:lnTo>
                  <a:lnTo>
                    <a:pt x="30" y="41"/>
                  </a:lnTo>
                  <a:lnTo>
                    <a:pt x="29" y="41"/>
                  </a:lnTo>
                  <a:lnTo>
                    <a:pt x="27" y="41"/>
                  </a:lnTo>
                  <a:lnTo>
                    <a:pt x="26" y="41"/>
                  </a:lnTo>
                  <a:lnTo>
                    <a:pt x="25" y="41"/>
                  </a:lnTo>
                  <a:lnTo>
                    <a:pt x="24" y="41"/>
                  </a:lnTo>
                  <a:lnTo>
                    <a:pt x="24" y="40"/>
                  </a:lnTo>
                  <a:lnTo>
                    <a:pt x="22" y="40"/>
                  </a:lnTo>
                  <a:lnTo>
                    <a:pt x="22" y="38"/>
                  </a:lnTo>
                  <a:lnTo>
                    <a:pt x="22" y="37"/>
                  </a:lnTo>
                  <a:lnTo>
                    <a:pt x="22" y="36"/>
                  </a:lnTo>
                  <a:lnTo>
                    <a:pt x="22" y="35"/>
                  </a:lnTo>
                  <a:lnTo>
                    <a:pt x="22" y="36"/>
                  </a:lnTo>
                  <a:lnTo>
                    <a:pt x="21" y="37"/>
                  </a:lnTo>
                  <a:lnTo>
                    <a:pt x="20" y="38"/>
                  </a:lnTo>
                  <a:lnTo>
                    <a:pt x="19" y="38"/>
                  </a:lnTo>
                  <a:lnTo>
                    <a:pt x="19" y="40"/>
                  </a:lnTo>
                  <a:lnTo>
                    <a:pt x="17" y="40"/>
                  </a:lnTo>
                  <a:lnTo>
                    <a:pt x="16" y="40"/>
                  </a:lnTo>
                  <a:lnTo>
                    <a:pt x="15" y="38"/>
                  </a:lnTo>
                  <a:lnTo>
                    <a:pt x="15" y="37"/>
                  </a:lnTo>
                  <a:lnTo>
                    <a:pt x="15" y="36"/>
                  </a:lnTo>
                  <a:lnTo>
                    <a:pt x="14" y="36"/>
                  </a:lnTo>
                  <a:lnTo>
                    <a:pt x="14" y="35"/>
                  </a:lnTo>
                  <a:lnTo>
                    <a:pt x="15" y="34"/>
                  </a:lnTo>
                  <a:lnTo>
                    <a:pt x="15" y="32"/>
                  </a:lnTo>
                  <a:lnTo>
                    <a:pt x="15" y="31"/>
                  </a:lnTo>
                  <a:lnTo>
                    <a:pt x="14" y="31"/>
                  </a:lnTo>
                  <a:lnTo>
                    <a:pt x="12" y="31"/>
                  </a:lnTo>
                  <a:lnTo>
                    <a:pt x="11" y="31"/>
                  </a:lnTo>
                  <a:lnTo>
                    <a:pt x="10" y="32"/>
                  </a:lnTo>
                  <a:lnTo>
                    <a:pt x="9" y="32"/>
                  </a:lnTo>
                  <a:lnTo>
                    <a:pt x="7" y="32"/>
                  </a:lnTo>
                  <a:lnTo>
                    <a:pt x="6" y="32"/>
                  </a:lnTo>
                  <a:lnTo>
                    <a:pt x="6" y="34"/>
                  </a:lnTo>
                  <a:lnTo>
                    <a:pt x="7" y="34"/>
                  </a:lnTo>
                  <a:lnTo>
                    <a:pt x="9" y="34"/>
                  </a:lnTo>
                  <a:lnTo>
                    <a:pt x="10" y="34"/>
                  </a:lnTo>
                  <a:lnTo>
                    <a:pt x="11" y="34"/>
                  </a:lnTo>
                  <a:lnTo>
                    <a:pt x="12" y="35"/>
                  </a:lnTo>
                  <a:lnTo>
                    <a:pt x="12" y="36"/>
                  </a:lnTo>
                  <a:lnTo>
                    <a:pt x="12" y="37"/>
                  </a:lnTo>
                  <a:lnTo>
                    <a:pt x="12" y="38"/>
                  </a:lnTo>
                  <a:lnTo>
                    <a:pt x="12" y="40"/>
                  </a:lnTo>
                  <a:lnTo>
                    <a:pt x="14" y="40"/>
                  </a:lnTo>
                  <a:lnTo>
                    <a:pt x="14" y="41"/>
                  </a:lnTo>
                  <a:lnTo>
                    <a:pt x="15" y="41"/>
                  </a:lnTo>
                  <a:lnTo>
                    <a:pt x="16" y="41"/>
                  </a:lnTo>
                  <a:lnTo>
                    <a:pt x="17" y="41"/>
                  </a:lnTo>
                  <a:lnTo>
                    <a:pt x="19" y="41"/>
                  </a:lnTo>
                  <a:lnTo>
                    <a:pt x="20" y="41"/>
                  </a:lnTo>
                  <a:lnTo>
                    <a:pt x="21" y="41"/>
                  </a:lnTo>
                  <a:lnTo>
                    <a:pt x="21" y="40"/>
                  </a:lnTo>
                  <a:lnTo>
                    <a:pt x="22" y="41"/>
                  </a:lnTo>
                  <a:lnTo>
                    <a:pt x="24" y="42"/>
                  </a:lnTo>
                  <a:lnTo>
                    <a:pt x="24" y="43"/>
                  </a:lnTo>
                  <a:lnTo>
                    <a:pt x="25" y="44"/>
                  </a:lnTo>
                  <a:lnTo>
                    <a:pt x="26" y="44"/>
                  </a:lnTo>
                  <a:lnTo>
                    <a:pt x="26" y="46"/>
                  </a:lnTo>
                  <a:lnTo>
                    <a:pt x="27" y="46"/>
                  </a:lnTo>
                  <a:lnTo>
                    <a:pt x="29" y="47"/>
                  </a:lnTo>
                  <a:lnTo>
                    <a:pt x="30" y="47"/>
                  </a:lnTo>
                  <a:lnTo>
                    <a:pt x="31" y="47"/>
                  </a:lnTo>
                  <a:lnTo>
                    <a:pt x="32" y="47"/>
                  </a:lnTo>
                  <a:lnTo>
                    <a:pt x="34" y="47"/>
                  </a:lnTo>
                  <a:lnTo>
                    <a:pt x="35" y="47"/>
                  </a:lnTo>
                  <a:lnTo>
                    <a:pt x="36" y="47"/>
                  </a:lnTo>
                  <a:lnTo>
                    <a:pt x="37" y="47"/>
                  </a:lnTo>
                  <a:lnTo>
                    <a:pt x="39" y="46"/>
                  </a:lnTo>
                  <a:lnTo>
                    <a:pt x="40" y="46"/>
                  </a:lnTo>
                  <a:lnTo>
                    <a:pt x="41" y="46"/>
                  </a:lnTo>
                  <a:lnTo>
                    <a:pt x="41" y="44"/>
                  </a:lnTo>
                  <a:lnTo>
                    <a:pt x="42" y="44"/>
                  </a:lnTo>
                  <a:lnTo>
                    <a:pt x="44" y="44"/>
                  </a:lnTo>
                  <a:lnTo>
                    <a:pt x="44" y="43"/>
                  </a:lnTo>
                  <a:lnTo>
                    <a:pt x="45" y="43"/>
                  </a:lnTo>
                  <a:lnTo>
                    <a:pt x="46" y="42"/>
                  </a:lnTo>
                  <a:lnTo>
                    <a:pt x="47" y="42"/>
                  </a:lnTo>
                  <a:lnTo>
                    <a:pt x="47" y="41"/>
                  </a:lnTo>
                  <a:lnTo>
                    <a:pt x="49" y="40"/>
                  </a:lnTo>
                  <a:lnTo>
                    <a:pt x="50" y="38"/>
                  </a:lnTo>
                  <a:lnTo>
                    <a:pt x="51" y="37"/>
                  </a:lnTo>
                  <a:lnTo>
                    <a:pt x="52" y="35"/>
                  </a:lnTo>
                  <a:lnTo>
                    <a:pt x="54" y="34"/>
                  </a:lnTo>
                  <a:lnTo>
                    <a:pt x="52" y="34"/>
                  </a:lnTo>
                  <a:lnTo>
                    <a:pt x="50" y="32"/>
                  </a:lnTo>
                  <a:lnTo>
                    <a:pt x="49" y="32"/>
                  </a:lnTo>
                  <a:lnTo>
                    <a:pt x="47" y="32"/>
                  </a:lnTo>
                  <a:lnTo>
                    <a:pt x="46" y="31"/>
                  </a:lnTo>
                  <a:lnTo>
                    <a:pt x="44" y="31"/>
                  </a:lnTo>
                  <a:lnTo>
                    <a:pt x="42" y="30"/>
                  </a:lnTo>
                  <a:lnTo>
                    <a:pt x="41" y="29"/>
                  </a:lnTo>
                  <a:lnTo>
                    <a:pt x="40" y="29"/>
                  </a:lnTo>
                  <a:lnTo>
                    <a:pt x="37" y="28"/>
                  </a:lnTo>
                  <a:lnTo>
                    <a:pt x="36" y="26"/>
                  </a:lnTo>
                  <a:lnTo>
                    <a:pt x="35" y="25"/>
                  </a:lnTo>
                  <a:lnTo>
                    <a:pt x="34" y="24"/>
                  </a:lnTo>
                  <a:lnTo>
                    <a:pt x="32" y="23"/>
                  </a:lnTo>
                  <a:lnTo>
                    <a:pt x="30" y="22"/>
                  </a:lnTo>
                  <a:lnTo>
                    <a:pt x="29" y="20"/>
                  </a:lnTo>
                  <a:lnTo>
                    <a:pt x="27" y="19"/>
                  </a:lnTo>
                  <a:lnTo>
                    <a:pt x="26" y="19"/>
                  </a:lnTo>
                  <a:lnTo>
                    <a:pt x="26" y="18"/>
                  </a:lnTo>
                  <a:lnTo>
                    <a:pt x="25" y="18"/>
                  </a:lnTo>
                  <a:lnTo>
                    <a:pt x="25" y="17"/>
                  </a:lnTo>
                  <a:lnTo>
                    <a:pt x="25" y="16"/>
                  </a:lnTo>
                  <a:lnTo>
                    <a:pt x="25" y="14"/>
                  </a:lnTo>
                  <a:lnTo>
                    <a:pt x="25" y="13"/>
                  </a:lnTo>
                  <a:lnTo>
                    <a:pt x="25" y="12"/>
                  </a:lnTo>
                  <a:lnTo>
                    <a:pt x="25" y="11"/>
                  </a:lnTo>
                  <a:lnTo>
                    <a:pt x="25" y="10"/>
                  </a:lnTo>
                  <a:lnTo>
                    <a:pt x="26" y="8"/>
                  </a:lnTo>
                  <a:lnTo>
                    <a:pt x="26" y="7"/>
                  </a:lnTo>
                  <a:lnTo>
                    <a:pt x="27" y="6"/>
                  </a:lnTo>
                  <a:lnTo>
                    <a:pt x="27" y="5"/>
                  </a:lnTo>
                  <a:lnTo>
                    <a:pt x="26" y="4"/>
                  </a:lnTo>
                  <a:lnTo>
                    <a:pt x="25" y="2"/>
                  </a:lnTo>
                  <a:lnTo>
                    <a:pt x="24" y="2"/>
                  </a:lnTo>
                  <a:lnTo>
                    <a:pt x="22" y="1"/>
                  </a:lnTo>
                  <a:lnTo>
                    <a:pt x="21" y="1"/>
                  </a:lnTo>
                  <a:lnTo>
                    <a:pt x="20" y="0"/>
                  </a:lnTo>
                  <a:lnTo>
                    <a:pt x="19" y="0"/>
                  </a:lnTo>
                  <a:lnTo>
                    <a:pt x="16" y="0"/>
                  </a:lnTo>
                  <a:lnTo>
                    <a:pt x="15" y="0"/>
                  </a:lnTo>
                  <a:lnTo>
                    <a:pt x="14" y="0"/>
                  </a:lnTo>
                  <a:lnTo>
                    <a:pt x="11" y="1"/>
                  </a:lnTo>
                  <a:lnTo>
                    <a:pt x="10" y="1"/>
                  </a:lnTo>
                  <a:lnTo>
                    <a:pt x="9" y="1"/>
                  </a:lnTo>
                  <a:lnTo>
                    <a:pt x="6" y="2"/>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2" name="Freeform 278"/>
            <p:cNvSpPr>
              <a:spLocks/>
            </p:cNvSpPr>
            <p:nvPr/>
          </p:nvSpPr>
          <p:spPr bwMode="auto">
            <a:xfrm>
              <a:off x="2712" y="2771"/>
              <a:ext cx="126" cy="57"/>
            </a:xfrm>
            <a:custGeom>
              <a:avLst/>
              <a:gdLst/>
              <a:ahLst/>
              <a:cxnLst>
                <a:cxn ang="0">
                  <a:pos x="60" y="31"/>
                </a:cxn>
                <a:cxn ang="0">
                  <a:pos x="61" y="28"/>
                </a:cxn>
                <a:cxn ang="0">
                  <a:pos x="64" y="27"/>
                </a:cxn>
                <a:cxn ang="0">
                  <a:pos x="65" y="22"/>
                </a:cxn>
                <a:cxn ang="0">
                  <a:pos x="69" y="21"/>
                </a:cxn>
                <a:cxn ang="0">
                  <a:pos x="71" y="21"/>
                </a:cxn>
                <a:cxn ang="0">
                  <a:pos x="69" y="17"/>
                </a:cxn>
                <a:cxn ang="0">
                  <a:pos x="71" y="14"/>
                </a:cxn>
                <a:cxn ang="0">
                  <a:pos x="75" y="13"/>
                </a:cxn>
                <a:cxn ang="0">
                  <a:pos x="79" y="10"/>
                </a:cxn>
                <a:cxn ang="0">
                  <a:pos x="84" y="10"/>
                </a:cxn>
                <a:cxn ang="0">
                  <a:pos x="87" y="11"/>
                </a:cxn>
                <a:cxn ang="0">
                  <a:pos x="90" y="14"/>
                </a:cxn>
                <a:cxn ang="0">
                  <a:pos x="90" y="18"/>
                </a:cxn>
                <a:cxn ang="0">
                  <a:pos x="92" y="23"/>
                </a:cxn>
                <a:cxn ang="0">
                  <a:pos x="95" y="27"/>
                </a:cxn>
                <a:cxn ang="0">
                  <a:pos x="102" y="31"/>
                </a:cxn>
                <a:cxn ang="0">
                  <a:pos x="105" y="25"/>
                </a:cxn>
                <a:cxn ang="0">
                  <a:pos x="107" y="23"/>
                </a:cxn>
                <a:cxn ang="0">
                  <a:pos x="112" y="24"/>
                </a:cxn>
                <a:cxn ang="0">
                  <a:pos x="116" y="28"/>
                </a:cxn>
                <a:cxn ang="0">
                  <a:pos x="121" y="31"/>
                </a:cxn>
                <a:cxn ang="0">
                  <a:pos x="121" y="27"/>
                </a:cxn>
                <a:cxn ang="0">
                  <a:pos x="121" y="21"/>
                </a:cxn>
                <a:cxn ang="0">
                  <a:pos x="121" y="16"/>
                </a:cxn>
                <a:cxn ang="0">
                  <a:pos x="119" y="11"/>
                </a:cxn>
                <a:cxn ang="0">
                  <a:pos x="114" y="7"/>
                </a:cxn>
                <a:cxn ang="0">
                  <a:pos x="107" y="5"/>
                </a:cxn>
                <a:cxn ang="0">
                  <a:pos x="95" y="1"/>
                </a:cxn>
                <a:cxn ang="0">
                  <a:pos x="89" y="0"/>
                </a:cxn>
                <a:cxn ang="0">
                  <a:pos x="81" y="0"/>
                </a:cxn>
                <a:cxn ang="0">
                  <a:pos x="72" y="1"/>
                </a:cxn>
                <a:cxn ang="0">
                  <a:pos x="64" y="5"/>
                </a:cxn>
                <a:cxn ang="0">
                  <a:pos x="56" y="10"/>
                </a:cxn>
                <a:cxn ang="0">
                  <a:pos x="46" y="13"/>
                </a:cxn>
                <a:cxn ang="0">
                  <a:pos x="34" y="12"/>
                </a:cxn>
                <a:cxn ang="0">
                  <a:pos x="27" y="11"/>
                </a:cxn>
                <a:cxn ang="0">
                  <a:pos x="21" y="16"/>
                </a:cxn>
                <a:cxn ang="0">
                  <a:pos x="26" y="17"/>
                </a:cxn>
                <a:cxn ang="0">
                  <a:pos x="29" y="21"/>
                </a:cxn>
                <a:cxn ang="0">
                  <a:pos x="29" y="25"/>
                </a:cxn>
                <a:cxn ang="0">
                  <a:pos x="31" y="25"/>
                </a:cxn>
                <a:cxn ang="0">
                  <a:pos x="35" y="27"/>
                </a:cxn>
                <a:cxn ang="0">
                  <a:pos x="32" y="34"/>
                </a:cxn>
                <a:cxn ang="0">
                  <a:pos x="22" y="42"/>
                </a:cxn>
                <a:cxn ang="0">
                  <a:pos x="16" y="47"/>
                </a:cxn>
                <a:cxn ang="0">
                  <a:pos x="11" y="48"/>
                </a:cxn>
                <a:cxn ang="0">
                  <a:pos x="7" y="50"/>
                </a:cxn>
                <a:cxn ang="0">
                  <a:pos x="2" y="48"/>
                </a:cxn>
                <a:cxn ang="0">
                  <a:pos x="5" y="57"/>
                </a:cxn>
              </a:cxnLst>
              <a:rect l="0" t="0" r="r" b="b"/>
              <a:pathLst>
                <a:path w="125" h="58">
                  <a:moveTo>
                    <a:pt x="5" y="57"/>
                  </a:moveTo>
                  <a:lnTo>
                    <a:pt x="61" y="33"/>
                  </a:lnTo>
                  <a:lnTo>
                    <a:pt x="61" y="31"/>
                  </a:lnTo>
                  <a:lnTo>
                    <a:pt x="60" y="31"/>
                  </a:lnTo>
                  <a:lnTo>
                    <a:pt x="60" y="30"/>
                  </a:lnTo>
                  <a:lnTo>
                    <a:pt x="60" y="29"/>
                  </a:lnTo>
                  <a:lnTo>
                    <a:pt x="60" y="28"/>
                  </a:lnTo>
                  <a:lnTo>
                    <a:pt x="61" y="28"/>
                  </a:lnTo>
                  <a:lnTo>
                    <a:pt x="62" y="27"/>
                  </a:lnTo>
                  <a:lnTo>
                    <a:pt x="64" y="27"/>
                  </a:lnTo>
                  <a:lnTo>
                    <a:pt x="65" y="27"/>
                  </a:lnTo>
                  <a:lnTo>
                    <a:pt x="64" y="27"/>
                  </a:lnTo>
                  <a:lnTo>
                    <a:pt x="64" y="25"/>
                  </a:lnTo>
                  <a:lnTo>
                    <a:pt x="64" y="24"/>
                  </a:lnTo>
                  <a:lnTo>
                    <a:pt x="64" y="23"/>
                  </a:lnTo>
                  <a:lnTo>
                    <a:pt x="65" y="22"/>
                  </a:lnTo>
                  <a:lnTo>
                    <a:pt x="65" y="21"/>
                  </a:lnTo>
                  <a:lnTo>
                    <a:pt x="66" y="21"/>
                  </a:lnTo>
                  <a:lnTo>
                    <a:pt x="67" y="21"/>
                  </a:lnTo>
                  <a:lnTo>
                    <a:pt x="69" y="21"/>
                  </a:lnTo>
                  <a:lnTo>
                    <a:pt x="70" y="21"/>
                  </a:lnTo>
                  <a:lnTo>
                    <a:pt x="71" y="21"/>
                  </a:lnTo>
                  <a:lnTo>
                    <a:pt x="72" y="21"/>
                  </a:lnTo>
                  <a:lnTo>
                    <a:pt x="71" y="21"/>
                  </a:lnTo>
                  <a:lnTo>
                    <a:pt x="70" y="19"/>
                  </a:lnTo>
                  <a:lnTo>
                    <a:pt x="70" y="18"/>
                  </a:lnTo>
                  <a:lnTo>
                    <a:pt x="69" y="18"/>
                  </a:lnTo>
                  <a:lnTo>
                    <a:pt x="69" y="17"/>
                  </a:lnTo>
                  <a:lnTo>
                    <a:pt x="70" y="17"/>
                  </a:lnTo>
                  <a:lnTo>
                    <a:pt x="70" y="16"/>
                  </a:lnTo>
                  <a:lnTo>
                    <a:pt x="70" y="14"/>
                  </a:lnTo>
                  <a:lnTo>
                    <a:pt x="71" y="14"/>
                  </a:lnTo>
                  <a:lnTo>
                    <a:pt x="72" y="14"/>
                  </a:lnTo>
                  <a:lnTo>
                    <a:pt x="74" y="14"/>
                  </a:lnTo>
                  <a:lnTo>
                    <a:pt x="75" y="14"/>
                  </a:lnTo>
                  <a:lnTo>
                    <a:pt x="75" y="13"/>
                  </a:lnTo>
                  <a:lnTo>
                    <a:pt x="75" y="12"/>
                  </a:lnTo>
                  <a:lnTo>
                    <a:pt x="76" y="11"/>
                  </a:lnTo>
                  <a:lnTo>
                    <a:pt x="77" y="11"/>
                  </a:lnTo>
                  <a:lnTo>
                    <a:pt x="79" y="10"/>
                  </a:lnTo>
                  <a:lnTo>
                    <a:pt x="80" y="10"/>
                  </a:lnTo>
                  <a:lnTo>
                    <a:pt x="81" y="10"/>
                  </a:lnTo>
                  <a:lnTo>
                    <a:pt x="82" y="10"/>
                  </a:lnTo>
                  <a:lnTo>
                    <a:pt x="84" y="10"/>
                  </a:lnTo>
                  <a:lnTo>
                    <a:pt x="85" y="10"/>
                  </a:lnTo>
                  <a:lnTo>
                    <a:pt x="85" y="11"/>
                  </a:lnTo>
                  <a:lnTo>
                    <a:pt x="86" y="11"/>
                  </a:lnTo>
                  <a:lnTo>
                    <a:pt x="87" y="11"/>
                  </a:lnTo>
                  <a:lnTo>
                    <a:pt x="87" y="12"/>
                  </a:lnTo>
                  <a:lnTo>
                    <a:pt x="89" y="12"/>
                  </a:lnTo>
                  <a:lnTo>
                    <a:pt x="89" y="13"/>
                  </a:lnTo>
                  <a:lnTo>
                    <a:pt x="90" y="14"/>
                  </a:lnTo>
                  <a:lnTo>
                    <a:pt x="90" y="16"/>
                  </a:lnTo>
                  <a:lnTo>
                    <a:pt x="90" y="17"/>
                  </a:lnTo>
                  <a:lnTo>
                    <a:pt x="89" y="18"/>
                  </a:lnTo>
                  <a:lnTo>
                    <a:pt x="90" y="18"/>
                  </a:lnTo>
                  <a:lnTo>
                    <a:pt x="90" y="19"/>
                  </a:lnTo>
                  <a:lnTo>
                    <a:pt x="91" y="21"/>
                  </a:lnTo>
                  <a:lnTo>
                    <a:pt x="92" y="22"/>
                  </a:lnTo>
                  <a:lnTo>
                    <a:pt x="92" y="23"/>
                  </a:lnTo>
                  <a:lnTo>
                    <a:pt x="92" y="24"/>
                  </a:lnTo>
                  <a:lnTo>
                    <a:pt x="94" y="25"/>
                  </a:lnTo>
                  <a:lnTo>
                    <a:pt x="94" y="27"/>
                  </a:lnTo>
                  <a:lnTo>
                    <a:pt x="95" y="27"/>
                  </a:lnTo>
                  <a:lnTo>
                    <a:pt x="95" y="28"/>
                  </a:lnTo>
                  <a:lnTo>
                    <a:pt x="96" y="28"/>
                  </a:lnTo>
                  <a:lnTo>
                    <a:pt x="100" y="30"/>
                  </a:lnTo>
                  <a:lnTo>
                    <a:pt x="102" y="31"/>
                  </a:lnTo>
                  <a:lnTo>
                    <a:pt x="106" y="33"/>
                  </a:lnTo>
                  <a:lnTo>
                    <a:pt x="106" y="30"/>
                  </a:lnTo>
                  <a:lnTo>
                    <a:pt x="106" y="29"/>
                  </a:lnTo>
                  <a:lnTo>
                    <a:pt x="105" y="25"/>
                  </a:lnTo>
                  <a:lnTo>
                    <a:pt x="105" y="24"/>
                  </a:lnTo>
                  <a:lnTo>
                    <a:pt x="105" y="23"/>
                  </a:lnTo>
                  <a:lnTo>
                    <a:pt x="106" y="23"/>
                  </a:lnTo>
                  <a:lnTo>
                    <a:pt x="107" y="23"/>
                  </a:lnTo>
                  <a:lnTo>
                    <a:pt x="109" y="23"/>
                  </a:lnTo>
                  <a:lnTo>
                    <a:pt x="110" y="23"/>
                  </a:lnTo>
                  <a:lnTo>
                    <a:pt x="111" y="24"/>
                  </a:lnTo>
                  <a:lnTo>
                    <a:pt x="112" y="24"/>
                  </a:lnTo>
                  <a:lnTo>
                    <a:pt x="114" y="25"/>
                  </a:lnTo>
                  <a:lnTo>
                    <a:pt x="115" y="25"/>
                  </a:lnTo>
                  <a:lnTo>
                    <a:pt x="115" y="27"/>
                  </a:lnTo>
                  <a:lnTo>
                    <a:pt x="116" y="28"/>
                  </a:lnTo>
                  <a:lnTo>
                    <a:pt x="117" y="29"/>
                  </a:lnTo>
                  <a:lnTo>
                    <a:pt x="119" y="29"/>
                  </a:lnTo>
                  <a:lnTo>
                    <a:pt x="120" y="30"/>
                  </a:lnTo>
                  <a:lnTo>
                    <a:pt x="121" y="31"/>
                  </a:lnTo>
                  <a:lnTo>
                    <a:pt x="122" y="31"/>
                  </a:lnTo>
                  <a:lnTo>
                    <a:pt x="124" y="31"/>
                  </a:lnTo>
                  <a:lnTo>
                    <a:pt x="122" y="29"/>
                  </a:lnTo>
                  <a:lnTo>
                    <a:pt x="121" y="27"/>
                  </a:lnTo>
                  <a:lnTo>
                    <a:pt x="121" y="25"/>
                  </a:lnTo>
                  <a:lnTo>
                    <a:pt x="121" y="24"/>
                  </a:lnTo>
                  <a:lnTo>
                    <a:pt x="121" y="23"/>
                  </a:lnTo>
                  <a:lnTo>
                    <a:pt x="121" y="21"/>
                  </a:lnTo>
                  <a:lnTo>
                    <a:pt x="121" y="19"/>
                  </a:lnTo>
                  <a:lnTo>
                    <a:pt x="121" y="18"/>
                  </a:lnTo>
                  <a:lnTo>
                    <a:pt x="121" y="17"/>
                  </a:lnTo>
                  <a:lnTo>
                    <a:pt x="121" y="16"/>
                  </a:lnTo>
                  <a:lnTo>
                    <a:pt x="121" y="14"/>
                  </a:lnTo>
                  <a:lnTo>
                    <a:pt x="120" y="13"/>
                  </a:lnTo>
                  <a:lnTo>
                    <a:pt x="120" y="12"/>
                  </a:lnTo>
                  <a:lnTo>
                    <a:pt x="119" y="11"/>
                  </a:lnTo>
                  <a:lnTo>
                    <a:pt x="117" y="10"/>
                  </a:lnTo>
                  <a:lnTo>
                    <a:pt x="116" y="8"/>
                  </a:lnTo>
                  <a:lnTo>
                    <a:pt x="115" y="8"/>
                  </a:lnTo>
                  <a:lnTo>
                    <a:pt x="114" y="7"/>
                  </a:lnTo>
                  <a:lnTo>
                    <a:pt x="112" y="7"/>
                  </a:lnTo>
                  <a:lnTo>
                    <a:pt x="111" y="6"/>
                  </a:lnTo>
                  <a:lnTo>
                    <a:pt x="110" y="6"/>
                  </a:lnTo>
                  <a:lnTo>
                    <a:pt x="107" y="5"/>
                  </a:lnTo>
                  <a:lnTo>
                    <a:pt x="104" y="4"/>
                  </a:lnTo>
                  <a:lnTo>
                    <a:pt x="100" y="2"/>
                  </a:lnTo>
                  <a:lnTo>
                    <a:pt x="96" y="1"/>
                  </a:lnTo>
                  <a:lnTo>
                    <a:pt x="95" y="1"/>
                  </a:lnTo>
                  <a:lnTo>
                    <a:pt x="94" y="1"/>
                  </a:lnTo>
                  <a:lnTo>
                    <a:pt x="91" y="0"/>
                  </a:lnTo>
                  <a:lnTo>
                    <a:pt x="90" y="0"/>
                  </a:lnTo>
                  <a:lnTo>
                    <a:pt x="89" y="0"/>
                  </a:lnTo>
                  <a:lnTo>
                    <a:pt x="86" y="0"/>
                  </a:lnTo>
                  <a:lnTo>
                    <a:pt x="85" y="0"/>
                  </a:lnTo>
                  <a:lnTo>
                    <a:pt x="84" y="0"/>
                  </a:lnTo>
                  <a:lnTo>
                    <a:pt x="81" y="0"/>
                  </a:lnTo>
                  <a:lnTo>
                    <a:pt x="79" y="0"/>
                  </a:lnTo>
                  <a:lnTo>
                    <a:pt x="76" y="0"/>
                  </a:lnTo>
                  <a:lnTo>
                    <a:pt x="75" y="1"/>
                  </a:lnTo>
                  <a:lnTo>
                    <a:pt x="72" y="1"/>
                  </a:lnTo>
                  <a:lnTo>
                    <a:pt x="70" y="2"/>
                  </a:lnTo>
                  <a:lnTo>
                    <a:pt x="67" y="2"/>
                  </a:lnTo>
                  <a:lnTo>
                    <a:pt x="65" y="4"/>
                  </a:lnTo>
                  <a:lnTo>
                    <a:pt x="64" y="5"/>
                  </a:lnTo>
                  <a:lnTo>
                    <a:pt x="61" y="5"/>
                  </a:lnTo>
                  <a:lnTo>
                    <a:pt x="60" y="6"/>
                  </a:lnTo>
                  <a:lnTo>
                    <a:pt x="57" y="7"/>
                  </a:lnTo>
                  <a:lnTo>
                    <a:pt x="56" y="10"/>
                  </a:lnTo>
                  <a:lnTo>
                    <a:pt x="54" y="11"/>
                  </a:lnTo>
                  <a:lnTo>
                    <a:pt x="52" y="12"/>
                  </a:lnTo>
                  <a:lnTo>
                    <a:pt x="51" y="13"/>
                  </a:lnTo>
                  <a:lnTo>
                    <a:pt x="46" y="13"/>
                  </a:lnTo>
                  <a:lnTo>
                    <a:pt x="42" y="13"/>
                  </a:lnTo>
                  <a:lnTo>
                    <a:pt x="37" y="13"/>
                  </a:lnTo>
                  <a:lnTo>
                    <a:pt x="36" y="13"/>
                  </a:lnTo>
                  <a:lnTo>
                    <a:pt x="34" y="12"/>
                  </a:lnTo>
                  <a:lnTo>
                    <a:pt x="32" y="12"/>
                  </a:lnTo>
                  <a:lnTo>
                    <a:pt x="31" y="12"/>
                  </a:lnTo>
                  <a:lnTo>
                    <a:pt x="29" y="11"/>
                  </a:lnTo>
                  <a:lnTo>
                    <a:pt x="27" y="11"/>
                  </a:lnTo>
                  <a:lnTo>
                    <a:pt x="27" y="10"/>
                  </a:lnTo>
                  <a:lnTo>
                    <a:pt x="27" y="8"/>
                  </a:lnTo>
                  <a:lnTo>
                    <a:pt x="20" y="16"/>
                  </a:lnTo>
                  <a:lnTo>
                    <a:pt x="21" y="16"/>
                  </a:lnTo>
                  <a:lnTo>
                    <a:pt x="22" y="16"/>
                  </a:lnTo>
                  <a:lnTo>
                    <a:pt x="24" y="16"/>
                  </a:lnTo>
                  <a:lnTo>
                    <a:pt x="25" y="17"/>
                  </a:lnTo>
                  <a:lnTo>
                    <a:pt x="26" y="17"/>
                  </a:lnTo>
                  <a:lnTo>
                    <a:pt x="27" y="18"/>
                  </a:lnTo>
                  <a:lnTo>
                    <a:pt x="29" y="18"/>
                  </a:lnTo>
                  <a:lnTo>
                    <a:pt x="29" y="19"/>
                  </a:lnTo>
                  <a:lnTo>
                    <a:pt x="29" y="21"/>
                  </a:lnTo>
                  <a:lnTo>
                    <a:pt x="29" y="22"/>
                  </a:lnTo>
                  <a:lnTo>
                    <a:pt x="29" y="23"/>
                  </a:lnTo>
                  <a:lnTo>
                    <a:pt x="29" y="24"/>
                  </a:lnTo>
                  <a:lnTo>
                    <a:pt x="29" y="25"/>
                  </a:lnTo>
                  <a:lnTo>
                    <a:pt x="27" y="25"/>
                  </a:lnTo>
                  <a:lnTo>
                    <a:pt x="29" y="25"/>
                  </a:lnTo>
                  <a:lnTo>
                    <a:pt x="30" y="25"/>
                  </a:lnTo>
                  <a:lnTo>
                    <a:pt x="31" y="25"/>
                  </a:lnTo>
                  <a:lnTo>
                    <a:pt x="32" y="25"/>
                  </a:lnTo>
                  <a:lnTo>
                    <a:pt x="34" y="25"/>
                  </a:lnTo>
                  <a:lnTo>
                    <a:pt x="34" y="27"/>
                  </a:lnTo>
                  <a:lnTo>
                    <a:pt x="35" y="27"/>
                  </a:lnTo>
                  <a:lnTo>
                    <a:pt x="36" y="27"/>
                  </a:lnTo>
                  <a:lnTo>
                    <a:pt x="37" y="28"/>
                  </a:lnTo>
                  <a:lnTo>
                    <a:pt x="37" y="29"/>
                  </a:lnTo>
                  <a:lnTo>
                    <a:pt x="32" y="34"/>
                  </a:lnTo>
                  <a:lnTo>
                    <a:pt x="27" y="39"/>
                  </a:lnTo>
                  <a:lnTo>
                    <a:pt x="25" y="41"/>
                  </a:lnTo>
                  <a:lnTo>
                    <a:pt x="24" y="42"/>
                  </a:lnTo>
                  <a:lnTo>
                    <a:pt x="22" y="42"/>
                  </a:lnTo>
                  <a:lnTo>
                    <a:pt x="20" y="45"/>
                  </a:lnTo>
                  <a:lnTo>
                    <a:pt x="19" y="46"/>
                  </a:lnTo>
                  <a:lnTo>
                    <a:pt x="17" y="46"/>
                  </a:lnTo>
                  <a:lnTo>
                    <a:pt x="16" y="47"/>
                  </a:lnTo>
                  <a:lnTo>
                    <a:pt x="15" y="47"/>
                  </a:lnTo>
                  <a:lnTo>
                    <a:pt x="14" y="48"/>
                  </a:lnTo>
                  <a:lnTo>
                    <a:pt x="12" y="48"/>
                  </a:lnTo>
                  <a:lnTo>
                    <a:pt x="11" y="48"/>
                  </a:lnTo>
                  <a:lnTo>
                    <a:pt x="11" y="50"/>
                  </a:lnTo>
                  <a:lnTo>
                    <a:pt x="10" y="50"/>
                  </a:lnTo>
                  <a:lnTo>
                    <a:pt x="9" y="50"/>
                  </a:lnTo>
                  <a:lnTo>
                    <a:pt x="7" y="50"/>
                  </a:lnTo>
                  <a:lnTo>
                    <a:pt x="6" y="50"/>
                  </a:lnTo>
                  <a:lnTo>
                    <a:pt x="5" y="50"/>
                  </a:lnTo>
                  <a:lnTo>
                    <a:pt x="4" y="50"/>
                  </a:lnTo>
                  <a:lnTo>
                    <a:pt x="2" y="48"/>
                  </a:lnTo>
                  <a:lnTo>
                    <a:pt x="1" y="48"/>
                  </a:lnTo>
                  <a:lnTo>
                    <a:pt x="0" y="52"/>
                  </a:lnTo>
                  <a:lnTo>
                    <a:pt x="5" y="56"/>
                  </a:lnTo>
                  <a:lnTo>
                    <a:pt x="5" y="57"/>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3" name="Freeform 279"/>
            <p:cNvSpPr>
              <a:spLocks/>
            </p:cNvSpPr>
            <p:nvPr/>
          </p:nvSpPr>
          <p:spPr bwMode="auto">
            <a:xfrm>
              <a:off x="2640" y="2790"/>
              <a:ext cx="7" cy="14"/>
            </a:xfrm>
            <a:custGeom>
              <a:avLst/>
              <a:gdLst/>
              <a:ahLst/>
              <a:cxnLst>
                <a:cxn ang="0">
                  <a:pos x="1" y="12"/>
                </a:cxn>
                <a:cxn ang="0">
                  <a:pos x="1" y="11"/>
                </a:cxn>
                <a:cxn ang="0">
                  <a:pos x="1" y="9"/>
                </a:cxn>
                <a:cxn ang="0">
                  <a:pos x="1" y="8"/>
                </a:cxn>
                <a:cxn ang="0">
                  <a:pos x="1" y="7"/>
                </a:cxn>
                <a:cxn ang="0">
                  <a:pos x="1" y="6"/>
                </a:cxn>
                <a:cxn ang="0">
                  <a:pos x="1" y="5"/>
                </a:cxn>
                <a:cxn ang="0">
                  <a:pos x="2" y="5"/>
                </a:cxn>
                <a:cxn ang="0">
                  <a:pos x="2" y="4"/>
                </a:cxn>
                <a:cxn ang="0">
                  <a:pos x="3" y="4"/>
                </a:cxn>
                <a:cxn ang="0">
                  <a:pos x="3" y="2"/>
                </a:cxn>
                <a:cxn ang="0">
                  <a:pos x="5" y="1"/>
                </a:cxn>
                <a:cxn ang="0">
                  <a:pos x="6" y="0"/>
                </a:cxn>
                <a:cxn ang="0">
                  <a:pos x="5" y="1"/>
                </a:cxn>
                <a:cxn ang="0">
                  <a:pos x="3" y="1"/>
                </a:cxn>
                <a:cxn ang="0">
                  <a:pos x="3" y="2"/>
                </a:cxn>
                <a:cxn ang="0">
                  <a:pos x="2" y="2"/>
                </a:cxn>
                <a:cxn ang="0">
                  <a:pos x="2" y="4"/>
                </a:cxn>
                <a:cxn ang="0">
                  <a:pos x="1" y="5"/>
                </a:cxn>
                <a:cxn ang="0">
                  <a:pos x="1" y="6"/>
                </a:cxn>
                <a:cxn ang="0">
                  <a:pos x="0" y="6"/>
                </a:cxn>
                <a:cxn ang="0">
                  <a:pos x="0" y="7"/>
                </a:cxn>
                <a:cxn ang="0">
                  <a:pos x="0" y="8"/>
                </a:cxn>
                <a:cxn ang="0">
                  <a:pos x="0" y="9"/>
                </a:cxn>
                <a:cxn ang="0">
                  <a:pos x="0" y="11"/>
                </a:cxn>
                <a:cxn ang="0">
                  <a:pos x="1" y="12"/>
                </a:cxn>
              </a:cxnLst>
              <a:rect l="0" t="0" r="r" b="b"/>
              <a:pathLst>
                <a:path w="7" h="13">
                  <a:moveTo>
                    <a:pt x="1" y="12"/>
                  </a:moveTo>
                  <a:lnTo>
                    <a:pt x="1" y="11"/>
                  </a:lnTo>
                  <a:lnTo>
                    <a:pt x="1" y="9"/>
                  </a:lnTo>
                  <a:lnTo>
                    <a:pt x="1" y="8"/>
                  </a:lnTo>
                  <a:lnTo>
                    <a:pt x="1" y="7"/>
                  </a:lnTo>
                  <a:lnTo>
                    <a:pt x="1" y="6"/>
                  </a:lnTo>
                  <a:lnTo>
                    <a:pt x="1" y="5"/>
                  </a:lnTo>
                  <a:lnTo>
                    <a:pt x="2" y="5"/>
                  </a:lnTo>
                  <a:lnTo>
                    <a:pt x="2" y="4"/>
                  </a:lnTo>
                  <a:lnTo>
                    <a:pt x="3" y="4"/>
                  </a:lnTo>
                  <a:lnTo>
                    <a:pt x="3" y="2"/>
                  </a:lnTo>
                  <a:lnTo>
                    <a:pt x="5" y="1"/>
                  </a:lnTo>
                  <a:lnTo>
                    <a:pt x="6" y="0"/>
                  </a:lnTo>
                  <a:lnTo>
                    <a:pt x="5" y="1"/>
                  </a:lnTo>
                  <a:lnTo>
                    <a:pt x="3" y="1"/>
                  </a:lnTo>
                  <a:lnTo>
                    <a:pt x="3" y="2"/>
                  </a:lnTo>
                  <a:lnTo>
                    <a:pt x="2" y="2"/>
                  </a:lnTo>
                  <a:lnTo>
                    <a:pt x="2" y="4"/>
                  </a:lnTo>
                  <a:lnTo>
                    <a:pt x="1" y="5"/>
                  </a:lnTo>
                  <a:lnTo>
                    <a:pt x="1" y="6"/>
                  </a:lnTo>
                  <a:lnTo>
                    <a:pt x="0" y="6"/>
                  </a:lnTo>
                  <a:lnTo>
                    <a:pt x="0" y="7"/>
                  </a:lnTo>
                  <a:lnTo>
                    <a:pt x="0" y="8"/>
                  </a:lnTo>
                  <a:lnTo>
                    <a:pt x="0" y="9"/>
                  </a:lnTo>
                  <a:lnTo>
                    <a:pt x="0" y="11"/>
                  </a:lnTo>
                  <a:lnTo>
                    <a:pt x="1" y="1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4" name="Freeform 280"/>
            <p:cNvSpPr>
              <a:spLocks/>
            </p:cNvSpPr>
            <p:nvPr/>
          </p:nvSpPr>
          <p:spPr bwMode="auto">
            <a:xfrm>
              <a:off x="2641" y="2803"/>
              <a:ext cx="18" cy="9"/>
            </a:xfrm>
            <a:custGeom>
              <a:avLst/>
              <a:gdLst/>
              <a:ahLst/>
              <a:cxnLst>
                <a:cxn ang="0">
                  <a:pos x="18" y="8"/>
                </a:cxn>
                <a:cxn ang="0">
                  <a:pos x="18" y="7"/>
                </a:cxn>
                <a:cxn ang="0">
                  <a:pos x="16" y="7"/>
                </a:cxn>
                <a:cxn ang="0">
                  <a:pos x="15" y="7"/>
                </a:cxn>
                <a:cxn ang="0">
                  <a:pos x="14" y="7"/>
                </a:cxn>
                <a:cxn ang="0">
                  <a:pos x="13" y="7"/>
                </a:cxn>
                <a:cxn ang="0">
                  <a:pos x="11" y="7"/>
                </a:cxn>
                <a:cxn ang="0">
                  <a:pos x="10" y="6"/>
                </a:cxn>
                <a:cxn ang="0">
                  <a:pos x="9" y="6"/>
                </a:cxn>
                <a:cxn ang="0">
                  <a:pos x="8" y="6"/>
                </a:cxn>
                <a:cxn ang="0">
                  <a:pos x="6" y="4"/>
                </a:cxn>
                <a:cxn ang="0">
                  <a:pos x="5" y="4"/>
                </a:cxn>
                <a:cxn ang="0">
                  <a:pos x="5" y="3"/>
                </a:cxn>
                <a:cxn ang="0">
                  <a:pos x="4" y="3"/>
                </a:cxn>
                <a:cxn ang="0">
                  <a:pos x="3" y="2"/>
                </a:cxn>
                <a:cxn ang="0">
                  <a:pos x="3" y="1"/>
                </a:cxn>
                <a:cxn ang="0">
                  <a:pos x="1" y="1"/>
                </a:cxn>
                <a:cxn ang="0">
                  <a:pos x="0" y="0"/>
                </a:cxn>
                <a:cxn ang="0">
                  <a:pos x="1" y="1"/>
                </a:cxn>
                <a:cxn ang="0">
                  <a:pos x="1" y="2"/>
                </a:cxn>
                <a:cxn ang="0">
                  <a:pos x="3" y="2"/>
                </a:cxn>
                <a:cxn ang="0">
                  <a:pos x="3" y="3"/>
                </a:cxn>
                <a:cxn ang="0">
                  <a:pos x="4" y="3"/>
                </a:cxn>
                <a:cxn ang="0">
                  <a:pos x="5" y="4"/>
                </a:cxn>
                <a:cxn ang="0">
                  <a:pos x="6" y="6"/>
                </a:cxn>
                <a:cxn ang="0">
                  <a:pos x="8" y="6"/>
                </a:cxn>
                <a:cxn ang="0">
                  <a:pos x="9" y="7"/>
                </a:cxn>
                <a:cxn ang="0">
                  <a:pos x="10" y="7"/>
                </a:cxn>
                <a:cxn ang="0">
                  <a:pos x="11" y="7"/>
                </a:cxn>
                <a:cxn ang="0">
                  <a:pos x="13" y="7"/>
                </a:cxn>
                <a:cxn ang="0">
                  <a:pos x="13" y="8"/>
                </a:cxn>
                <a:cxn ang="0">
                  <a:pos x="15" y="8"/>
                </a:cxn>
                <a:cxn ang="0">
                  <a:pos x="16" y="8"/>
                </a:cxn>
                <a:cxn ang="0">
                  <a:pos x="18" y="8"/>
                </a:cxn>
                <a:cxn ang="0">
                  <a:pos x="16" y="8"/>
                </a:cxn>
                <a:cxn ang="0">
                  <a:pos x="18" y="8"/>
                </a:cxn>
                <a:cxn ang="0">
                  <a:pos x="18" y="7"/>
                </a:cxn>
                <a:cxn ang="0">
                  <a:pos x="18" y="8"/>
                </a:cxn>
              </a:cxnLst>
              <a:rect l="0" t="0" r="r" b="b"/>
              <a:pathLst>
                <a:path w="19" h="9">
                  <a:moveTo>
                    <a:pt x="18" y="8"/>
                  </a:moveTo>
                  <a:lnTo>
                    <a:pt x="18" y="7"/>
                  </a:lnTo>
                  <a:lnTo>
                    <a:pt x="16" y="7"/>
                  </a:lnTo>
                  <a:lnTo>
                    <a:pt x="15" y="7"/>
                  </a:lnTo>
                  <a:lnTo>
                    <a:pt x="14" y="7"/>
                  </a:lnTo>
                  <a:lnTo>
                    <a:pt x="13" y="7"/>
                  </a:lnTo>
                  <a:lnTo>
                    <a:pt x="11" y="7"/>
                  </a:lnTo>
                  <a:lnTo>
                    <a:pt x="10" y="6"/>
                  </a:lnTo>
                  <a:lnTo>
                    <a:pt x="9" y="6"/>
                  </a:lnTo>
                  <a:lnTo>
                    <a:pt x="8" y="6"/>
                  </a:lnTo>
                  <a:lnTo>
                    <a:pt x="6" y="4"/>
                  </a:lnTo>
                  <a:lnTo>
                    <a:pt x="5" y="4"/>
                  </a:lnTo>
                  <a:lnTo>
                    <a:pt x="5" y="3"/>
                  </a:lnTo>
                  <a:lnTo>
                    <a:pt x="4" y="3"/>
                  </a:lnTo>
                  <a:lnTo>
                    <a:pt x="3" y="2"/>
                  </a:lnTo>
                  <a:lnTo>
                    <a:pt x="3" y="1"/>
                  </a:lnTo>
                  <a:lnTo>
                    <a:pt x="1" y="1"/>
                  </a:lnTo>
                  <a:lnTo>
                    <a:pt x="0" y="0"/>
                  </a:lnTo>
                  <a:lnTo>
                    <a:pt x="1" y="1"/>
                  </a:lnTo>
                  <a:lnTo>
                    <a:pt x="1" y="2"/>
                  </a:lnTo>
                  <a:lnTo>
                    <a:pt x="3" y="2"/>
                  </a:lnTo>
                  <a:lnTo>
                    <a:pt x="3" y="3"/>
                  </a:lnTo>
                  <a:lnTo>
                    <a:pt x="4" y="3"/>
                  </a:lnTo>
                  <a:lnTo>
                    <a:pt x="5" y="4"/>
                  </a:lnTo>
                  <a:lnTo>
                    <a:pt x="6" y="6"/>
                  </a:lnTo>
                  <a:lnTo>
                    <a:pt x="8" y="6"/>
                  </a:lnTo>
                  <a:lnTo>
                    <a:pt x="9" y="7"/>
                  </a:lnTo>
                  <a:lnTo>
                    <a:pt x="10" y="7"/>
                  </a:lnTo>
                  <a:lnTo>
                    <a:pt x="11" y="7"/>
                  </a:lnTo>
                  <a:lnTo>
                    <a:pt x="13" y="7"/>
                  </a:lnTo>
                  <a:lnTo>
                    <a:pt x="13" y="8"/>
                  </a:lnTo>
                  <a:lnTo>
                    <a:pt x="15" y="8"/>
                  </a:lnTo>
                  <a:lnTo>
                    <a:pt x="16" y="8"/>
                  </a:lnTo>
                  <a:lnTo>
                    <a:pt x="18" y="8"/>
                  </a:lnTo>
                  <a:lnTo>
                    <a:pt x="16" y="8"/>
                  </a:lnTo>
                  <a:lnTo>
                    <a:pt x="18" y="8"/>
                  </a:lnTo>
                  <a:lnTo>
                    <a:pt x="18" y="7"/>
                  </a:lnTo>
                  <a:lnTo>
                    <a:pt x="18" y="8"/>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5" name="Freeform 281"/>
            <p:cNvSpPr>
              <a:spLocks/>
            </p:cNvSpPr>
            <p:nvPr/>
          </p:nvSpPr>
          <p:spPr bwMode="auto">
            <a:xfrm>
              <a:off x="2658" y="2811"/>
              <a:ext cx="8" cy="11"/>
            </a:xfrm>
            <a:custGeom>
              <a:avLst/>
              <a:gdLst/>
              <a:ahLst/>
              <a:cxnLst>
                <a:cxn ang="0">
                  <a:pos x="8" y="10"/>
                </a:cxn>
                <a:cxn ang="0">
                  <a:pos x="6" y="9"/>
                </a:cxn>
                <a:cxn ang="0">
                  <a:pos x="5" y="7"/>
                </a:cxn>
                <a:cxn ang="0">
                  <a:pos x="4" y="7"/>
                </a:cxn>
                <a:cxn ang="0">
                  <a:pos x="4" y="6"/>
                </a:cxn>
                <a:cxn ang="0">
                  <a:pos x="3" y="6"/>
                </a:cxn>
                <a:cxn ang="0">
                  <a:pos x="3" y="5"/>
                </a:cxn>
                <a:cxn ang="0">
                  <a:pos x="1" y="4"/>
                </a:cxn>
                <a:cxn ang="0">
                  <a:pos x="1" y="2"/>
                </a:cxn>
                <a:cxn ang="0">
                  <a:pos x="1" y="1"/>
                </a:cxn>
                <a:cxn ang="0">
                  <a:pos x="0" y="1"/>
                </a:cxn>
                <a:cxn ang="0">
                  <a:pos x="0" y="0"/>
                </a:cxn>
                <a:cxn ang="0">
                  <a:pos x="0" y="1"/>
                </a:cxn>
                <a:cxn ang="0">
                  <a:pos x="0" y="2"/>
                </a:cxn>
                <a:cxn ang="0">
                  <a:pos x="0" y="4"/>
                </a:cxn>
                <a:cxn ang="0">
                  <a:pos x="1" y="4"/>
                </a:cxn>
                <a:cxn ang="0">
                  <a:pos x="1" y="5"/>
                </a:cxn>
                <a:cxn ang="0">
                  <a:pos x="3" y="6"/>
                </a:cxn>
                <a:cxn ang="0">
                  <a:pos x="4" y="7"/>
                </a:cxn>
                <a:cxn ang="0">
                  <a:pos x="5" y="9"/>
                </a:cxn>
                <a:cxn ang="0">
                  <a:pos x="6" y="10"/>
                </a:cxn>
                <a:cxn ang="0">
                  <a:pos x="8" y="10"/>
                </a:cxn>
              </a:cxnLst>
              <a:rect l="0" t="0" r="r" b="b"/>
              <a:pathLst>
                <a:path w="9" h="11">
                  <a:moveTo>
                    <a:pt x="8" y="10"/>
                  </a:moveTo>
                  <a:lnTo>
                    <a:pt x="6" y="9"/>
                  </a:lnTo>
                  <a:lnTo>
                    <a:pt x="5" y="7"/>
                  </a:lnTo>
                  <a:lnTo>
                    <a:pt x="4" y="7"/>
                  </a:lnTo>
                  <a:lnTo>
                    <a:pt x="4" y="6"/>
                  </a:lnTo>
                  <a:lnTo>
                    <a:pt x="3" y="6"/>
                  </a:lnTo>
                  <a:lnTo>
                    <a:pt x="3" y="5"/>
                  </a:lnTo>
                  <a:lnTo>
                    <a:pt x="1" y="4"/>
                  </a:lnTo>
                  <a:lnTo>
                    <a:pt x="1" y="2"/>
                  </a:lnTo>
                  <a:lnTo>
                    <a:pt x="1" y="1"/>
                  </a:lnTo>
                  <a:lnTo>
                    <a:pt x="0" y="1"/>
                  </a:lnTo>
                  <a:lnTo>
                    <a:pt x="0" y="0"/>
                  </a:lnTo>
                  <a:lnTo>
                    <a:pt x="0" y="1"/>
                  </a:lnTo>
                  <a:lnTo>
                    <a:pt x="0" y="2"/>
                  </a:lnTo>
                  <a:lnTo>
                    <a:pt x="0" y="4"/>
                  </a:lnTo>
                  <a:lnTo>
                    <a:pt x="1" y="4"/>
                  </a:lnTo>
                  <a:lnTo>
                    <a:pt x="1" y="5"/>
                  </a:lnTo>
                  <a:lnTo>
                    <a:pt x="3" y="6"/>
                  </a:lnTo>
                  <a:lnTo>
                    <a:pt x="4" y="7"/>
                  </a:lnTo>
                  <a:lnTo>
                    <a:pt x="5" y="9"/>
                  </a:lnTo>
                  <a:lnTo>
                    <a:pt x="6" y="10"/>
                  </a:lnTo>
                  <a:lnTo>
                    <a:pt x="8" y="1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6" name="Freeform 282"/>
            <p:cNvSpPr>
              <a:spLocks/>
            </p:cNvSpPr>
            <p:nvPr/>
          </p:nvSpPr>
          <p:spPr bwMode="auto">
            <a:xfrm>
              <a:off x="2666" y="2821"/>
              <a:ext cx="16" cy="5"/>
            </a:xfrm>
            <a:custGeom>
              <a:avLst/>
              <a:gdLst/>
              <a:ahLst/>
              <a:cxnLst>
                <a:cxn ang="0">
                  <a:pos x="15" y="4"/>
                </a:cxn>
                <a:cxn ang="0">
                  <a:pos x="15" y="2"/>
                </a:cxn>
                <a:cxn ang="0">
                  <a:pos x="14" y="2"/>
                </a:cxn>
                <a:cxn ang="0">
                  <a:pos x="14" y="1"/>
                </a:cxn>
                <a:cxn ang="0">
                  <a:pos x="12" y="1"/>
                </a:cxn>
                <a:cxn ang="0">
                  <a:pos x="12" y="2"/>
                </a:cxn>
                <a:cxn ang="0">
                  <a:pos x="11" y="2"/>
                </a:cxn>
                <a:cxn ang="0">
                  <a:pos x="10" y="2"/>
                </a:cxn>
                <a:cxn ang="0">
                  <a:pos x="9" y="2"/>
                </a:cxn>
                <a:cxn ang="0">
                  <a:pos x="7" y="2"/>
                </a:cxn>
                <a:cxn ang="0">
                  <a:pos x="6" y="2"/>
                </a:cxn>
                <a:cxn ang="0">
                  <a:pos x="5" y="1"/>
                </a:cxn>
                <a:cxn ang="0">
                  <a:pos x="4" y="1"/>
                </a:cxn>
                <a:cxn ang="0">
                  <a:pos x="2" y="1"/>
                </a:cxn>
                <a:cxn ang="0">
                  <a:pos x="0" y="0"/>
                </a:cxn>
                <a:cxn ang="0">
                  <a:pos x="1" y="1"/>
                </a:cxn>
                <a:cxn ang="0">
                  <a:pos x="4" y="2"/>
                </a:cxn>
                <a:cxn ang="0">
                  <a:pos x="5" y="2"/>
                </a:cxn>
                <a:cxn ang="0">
                  <a:pos x="6" y="2"/>
                </a:cxn>
                <a:cxn ang="0">
                  <a:pos x="7" y="2"/>
                </a:cxn>
                <a:cxn ang="0">
                  <a:pos x="9" y="2"/>
                </a:cxn>
                <a:cxn ang="0">
                  <a:pos x="10" y="2"/>
                </a:cxn>
                <a:cxn ang="0">
                  <a:pos x="11" y="2"/>
                </a:cxn>
                <a:cxn ang="0">
                  <a:pos x="12" y="2"/>
                </a:cxn>
                <a:cxn ang="0">
                  <a:pos x="14" y="2"/>
                </a:cxn>
                <a:cxn ang="0">
                  <a:pos x="14" y="4"/>
                </a:cxn>
                <a:cxn ang="0">
                  <a:pos x="15" y="4"/>
                </a:cxn>
              </a:cxnLst>
              <a:rect l="0" t="0" r="r" b="b"/>
              <a:pathLst>
                <a:path w="16" h="5">
                  <a:moveTo>
                    <a:pt x="15" y="4"/>
                  </a:moveTo>
                  <a:lnTo>
                    <a:pt x="15" y="2"/>
                  </a:lnTo>
                  <a:lnTo>
                    <a:pt x="14" y="2"/>
                  </a:lnTo>
                  <a:lnTo>
                    <a:pt x="14" y="1"/>
                  </a:lnTo>
                  <a:lnTo>
                    <a:pt x="12" y="1"/>
                  </a:lnTo>
                  <a:lnTo>
                    <a:pt x="12" y="2"/>
                  </a:lnTo>
                  <a:lnTo>
                    <a:pt x="11" y="2"/>
                  </a:lnTo>
                  <a:lnTo>
                    <a:pt x="10" y="2"/>
                  </a:lnTo>
                  <a:lnTo>
                    <a:pt x="9" y="2"/>
                  </a:lnTo>
                  <a:lnTo>
                    <a:pt x="7" y="2"/>
                  </a:lnTo>
                  <a:lnTo>
                    <a:pt x="6" y="2"/>
                  </a:lnTo>
                  <a:lnTo>
                    <a:pt x="5" y="1"/>
                  </a:lnTo>
                  <a:lnTo>
                    <a:pt x="4" y="1"/>
                  </a:lnTo>
                  <a:lnTo>
                    <a:pt x="2" y="1"/>
                  </a:lnTo>
                  <a:lnTo>
                    <a:pt x="0" y="0"/>
                  </a:lnTo>
                  <a:lnTo>
                    <a:pt x="1" y="1"/>
                  </a:lnTo>
                  <a:lnTo>
                    <a:pt x="4" y="2"/>
                  </a:lnTo>
                  <a:lnTo>
                    <a:pt x="5" y="2"/>
                  </a:lnTo>
                  <a:lnTo>
                    <a:pt x="6" y="2"/>
                  </a:lnTo>
                  <a:lnTo>
                    <a:pt x="7" y="2"/>
                  </a:lnTo>
                  <a:lnTo>
                    <a:pt x="9" y="2"/>
                  </a:lnTo>
                  <a:lnTo>
                    <a:pt x="10" y="2"/>
                  </a:lnTo>
                  <a:lnTo>
                    <a:pt x="11" y="2"/>
                  </a:lnTo>
                  <a:lnTo>
                    <a:pt x="12" y="2"/>
                  </a:lnTo>
                  <a:lnTo>
                    <a:pt x="14" y="2"/>
                  </a:lnTo>
                  <a:lnTo>
                    <a:pt x="14" y="4"/>
                  </a:lnTo>
                  <a:lnTo>
                    <a:pt x="15"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7" name="Freeform 283"/>
            <p:cNvSpPr>
              <a:spLocks/>
            </p:cNvSpPr>
            <p:nvPr/>
          </p:nvSpPr>
          <p:spPr bwMode="auto">
            <a:xfrm>
              <a:off x="2672" y="2824"/>
              <a:ext cx="10" cy="9"/>
            </a:xfrm>
            <a:custGeom>
              <a:avLst/>
              <a:gdLst/>
              <a:ahLst/>
              <a:cxnLst>
                <a:cxn ang="0">
                  <a:pos x="0" y="6"/>
                </a:cxn>
                <a:cxn ang="0">
                  <a:pos x="1" y="8"/>
                </a:cxn>
                <a:cxn ang="0">
                  <a:pos x="2" y="8"/>
                </a:cxn>
                <a:cxn ang="0">
                  <a:pos x="4" y="8"/>
                </a:cxn>
                <a:cxn ang="0">
                  <a:pos x="5" y="6"/>
                </a:cxn>
                <a:cxn ang="0">
                  <a:pos x="6" y="5"/>
                </a:cxn>
                <a:cxn ang="0">
                  <a:pos x="7" y="4"/>
                </a:cxn>
                <a:cxn ang="0">
                  <a:pos x="7" y="3"/>
                </a:cxn>
                <a:cxn ang="0">
                  <a:pos x="9" y="1"/>
                </a:cxn>
                <a:cxn ang="0">
                  <a:pos x="9" y="0"/>
                </a:cxn>
                <a:cxn ang="0">
                  <a:pos x="7" y="0"/>
                </a:cxn>
                <a:cxn ang="0">
                  <a:pos x="7" y="1"/>
                </a:cxn>
                <a:cxn ang="0">
                  <a:pos x="7" y="3"/>
                </a:cxn>
                <a:cxn ang="0">
                  <a:pos x="7" y="4"/>
                </a:cxn>
                <a:cxn ang="0">
                  <a:pos x="6" y="4"/>
                </a:cxn>
                <a:cxn ang="0">
                  <a:pos x="6" y="5"/>
                </a:cxn>
                <a:cxn ang="0">
                  <a:pos x="5" y="5"/>
                </a:cxn>
                <a:cxn ang="0">
                  <a:pos x="5" y="6"/>
                </a:cxn>
                <a:cxn ang="0">
                  <a:pos x="4" y="6"/>
                </a:cxn>
                <a:cxn ang="0">
                  <a:pos x="2" y="6"/>
                </a:cxn>
                <a:cxn ang="0">
                  <a:pos x="1" y="6"/>
                </a:cxn>
                <a:cxn ang="0">
                  <a:pos x="0" y="6"/>
                </a:cxn>
              </a:cxnLst>
              <a:rect l="0" t="0" r="r" b="b"/>
              <a:pathLst>
                <a:path w="10" h="9">
                  <a:moveTo>
                    <a:pt x="0" y="6"/>
                  </a:moveTo>
                  <a:lnTo>
                    <a:pt x="1" y="8"/>
                  </a:lnTo>
                  <a:lnTo>
                    <a:pt x="2" y="8"/>
                  </a:lnTo>
                  <a:lnTo>
                    <a:pt x="4" y="8"/>
                  </a:lnTo>
                  <a:lnTo>
                    <a:pt x="5" y="6"/>
                  </a:lnTo>
                  <a:lnTo>
                    <a:pt x="6" y="5"/>
                  </a:lnTo>
                  <a:lnTo>
                    <a:pt x="7" y="4"/>
                  </a:lnTo>
                  <a:lnTo>
                    <a:pt x="7" y="3"/>
                  </a:lnTo>
                  <a:lnTo>
                    <a:pt x="9" y="1"/>
                  </a:lnTo>
                  <a:lnTo>
                    <a:pt x="9" y="0"/>
                  </a:lnTo>
                  <a:lnTo>
                    <a:pt x="7" y="0"/>
                  </a:lnTo>
                  <a:lnTo>
                    <a:pt x="7" y="1"/>
                  </a:lnTo>
                  <a:lnTo>
                    <a:pt x="7" y="3"/>
                  </a:lnTo>
                  <a:lnTo>
                    <a:pt x="7" y="4"/>
                  </a:lnTo>
                  <a:lnTo>
                    <a:pt x="6" y="4"/>
                  </a:lnTo>
                  <a:lnTo>
                    <a:pt x="6" y="5"/>
                  </a:lnTo>
                  <a:lnTo>
                    <a:pt x="5" y="5"/>
                  </a:lnTo>
                  <a:lnTo>
                    <a:pt x="5" y="6"/>
                  </a:lnTo>
                  <a:lnTo>
                    <a:pt x="4" y="6"/>
                  </a:lnTo>
                  <a:lnTo>
                    <a:pt x="2" y="6"/>
                  </a:lnTo>
                  <a:lnTo>
                    <a:pt x="1" y="6"/>
                  </a:lnTo>
                  <a:lnTo>
                    <a:pt x="0" y="6"/>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8" name="Freeform 284"/>
            <p:cNvSpPr>
              <a:spLocks/>
            </p:cNvSpPr>
            <p:nvPr/>
          </p:nvSpPr>
          <p:spPr bwMode="auto">
            <a:xfrm>
              <a:off x="2672" y="2827"/>
              <a:ext cx="4" cy="5"/>
            </a:xfrm>
            <a:custGeom>
              <a:avLst/>
              <a:gdLst/>
              <a:ahLst/>
              <a:cxnLst>
                <a:cxn ang="0">
                  <a:pos x="3" y="0"/>
                </a:cxn>
                <a:cxn ang="0">
                  <a:pos x="0" y="0"/>
                </a:cxn>
                <a:cxn ang="0">
                  <a:pos x="0" y="1"/>
                </a:cxn>
                <a:cxn ang="0">
                  <a:pos x="0" y="2"/>
                </a:cxn>
                <a:cxn ang="0">
                  <a:pos x="0" y="4"/>
                </a:cxn>
                <a:cxn ang="0">
                  <a:pos x="1" y="4"/>
                </a:cxn>
                <a:cxn ang="0">
                  <a:pos x="3" y="4"/>
                </a:cxn>
                <a:cxn ang="0">
                  <a:pos x="3" y="2"/>
                </a:cxn>
                <a:cxn ang="0">
                  <a:pos x="3" y="1"/>
                </a:cxn>
                <a:cxn ang="0">
                  <a:pos x="3" y="0"/>
                </a:cxn>
                <a:cxn ang="0">
                  <a:pos x="0" y="0"/>
                </a:cxn>
                <a:cxn ang="0">
                  <a:pos x="3" y="0"/>
                </a:cxn>
                <a:cxn ang="0">
                  <a:pos x="1" y="0"/>
                </a:cxn>
                <a:cxn ang="0">
                  <a:pos x="0" y="0"/>
                </a:cxn>
                <a:cxn ang="0">
                  <a:pos x="3" y="0"/>
                </a:cxn>
              </a:cxnLst>
              <a:rect l="0" t="0" r="r" b="b"/>
              <a:pathLst>
                <a:path w="4" h="5">
                  <a:moveTo>
                    <a:pt x="3" y="0"/>
                  </a:moveTo>
                  <a:lnTo>
                    <a:pt x="0" y="0"/>
                  </a:lnTo>
                  <a:lnTo>
                    <a:pt x="0" y="1"/>
                  </a:lnTo>
                  <a:lnTo>
                    <a:pt x="0" y="2"/>
                  </a:lnTo>
                  <a:lnTo>
                    <a:pt x="0" y="4"/>
                  </a:lnTo>
                  <a:lnTo>
                    <a:pt x="1" y="4"/>
                  </a:lnTo>
                  <a:lnTo>
                    <a:pt x="3" y="4"/>
                  </a:lnTo>
                  <a:lnTo>
                    <a:pt x="3" y="2"/>
                  </a:lnTo>
                  <a:lnTo>
                    <a:pt x="3" y="1"/>
                  </a:lnTo>
                  <a:lnTo>
                    <a:pt x="3" y="0"/>
                  </a:lnTo>
                  <a:lnTo>
                    <a:pt x="0" y="0"/>
                  </a:lnTo>
                  <a:lnTo>
                    <a:pt x="3" y="0"/>
                  </a:lnTo>
                  <a:lnTo>
                    <a:pt x="1" y="0"/>
                  </a:lnTo>
                  <a:lnTo>
                    <a:pt x="0" y="0"/>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49" name="Freeform 285"/>
            <p:cNvSpPr>
              <a:spLocks/>
            </p:cNvSpPr>
            <p:nvPr/>
          </p:nvSpPr>
          <p:spPr bwMode="auto">
            <a:xfrm>
              <a:off x="2666" y="2829"/>
              <a:ext cx="6" cy="4"/>
            </a:xfrm>
            <a:custGeom>
              <a:avLst/>
              <a:gdLst/>
              <a:ahLst/>
              <a:cxnLst>
                <a:cxn ang="0">
                  <a:pos x="0" y="3"/>
                </a:cxn>
                <a:cxn ang="0">
                  <a:pos x="0" y="3"/>
                </a:cxn>
                <a:cxn ang="0">
                  <a:pos x="1" y="3"/>
                </a:cxn>
                <a:cxn ang="0">
                  <a:pos x="2" y="3"/>
                </a:cxn>
                <a:cxn ang="0">
                  <a:pos x="3" y="3"/>
                </a:cxn>
                <a:cxn ang="0">
                  <a:pos x="5" y="1"/>
                </a:cxn>
                <a:cxn ang="0">
                  <a:pos x="6" y="0"/>
                </a:cxn>
                <a:cxn ang="0">
                  <a:pos x="5" y="0"/>
                </a:cxn>
                <a:cxn ang="0">
                  <a:pos x="5" y="1"/>
                </a:cxn>
                <a:cxn ang="0">
                  <a:pos x="3" y="1"/>
                </a:cxn>
                <a:cxn ang="0">
                  <a:pos x="2" y="1"/>
                </a:cxn>
                <a:cxn ang="0">
                  <a:pos x="2" y="3"/>
                </a:cxn>
                <a:cxn ang="0">
                  <a:pos x="1" y="1"/>
                </a:cxn>
                <a:cxn ang="0">
                  <a:pos x="0" y="1"/>
                </a:cxn>
                <a:cxn ang="0">
                  <a:pos x="0" y="3"/>
                </a:cxn>
              </a:cxnLst>
              <a:rect l="0" t="0" r="r" b="b"/>
              <a:pathLst>
                <a:path w="7" h="4">
                  <a:moveTo>
                    <a:pt x="0" y="3"/>
                  </a:moveTo>
                  <a:lnTo>
                    <a:pt x="0" y="3"/>
                  </a:lnTo>
                  <a:lnTo>
                    <a:pt x="1" y="3"/>
                  </a:lnTo>
                  <a:lnTo>
                    <a:pt x="2" y="3"/>
                  </a:lnTo>
                  <a:lnTo>
                    <a:pt x="3" y="3"/>
                  </a:lnTo>
                  <a:lnTo>
                    <a:pt x="5" y="1"/>
                  </a:lnTo>
                  <a:lnTo>
                    <a:pt x="6" y="0"/>
                  </a:lnTo>
                  <a:lnTo>
                    <a:pt x="5" y="0"/>
                  </a:lnTo>
                  <a:lnTo>
                    <a:pt x="5" y="1"/>
                  </a:lnTo>
                  <a:lnTo>
                    <a:pt x="3" y="1"/>
                  </a:lnTo>
                  <a:lnTo>
                    <a:pt x="2" y="1"/>
                  </a:lnTo>
                  <a:lnTo>
                    <a:pt x="2" y="3"/>
                  </a:lnTo>
                  <a:lnTo>
                    <a:pt x="1" y="1"/>
                  </a:lnTo>
                  <a:lnTo>
                    <a:pt x="0" y="1"/>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0" name="Freeform 286"/>
            <p:cNvSpPr>
              <a:spLocks/>
            </p:cNvSpPr>
            <p:nvPr/>
          </p:nvSpPr>
          <p:spPr bwMode="auto">
            <a:xfrm>
              <a:off x="2662" y="2824"/>
              <a:ext cx="4" cy="9"/>
            </a:xfrm>
            <a:custGeom>
              <a:avLst/>
              <a:gdLst/>
              <a:ahLst/>
              <a:cxnLst>
                <a:cxn ang="0">
                  <a:pos x="1" y="0"/>
                </a:cxn>
                <a:cxn ang="0">
                  <a:pos x="0" y="0"/>
                </a:cxn>
                <a:cxn ang="0">
                  <a:pos x="0" y="1"/>
                </a:cxn>
                <a:cxn ang="0">
                  <a:pos x="0" y="3"/>
                </a:cxn>
                <a:cxn ang="0">
                  <a:pos x="0" y="4"/>
                </a:cxn>
                <a:cxn ang="0">
                  <a:pos x="1" y="5"/>
                </a:cxn>
                <a:cxn ang="0">
                  <a:pos x="1" y="7"/>
                </a:cxn>
                <a:cxn ang="0">
                  <a:pos x="3" y="7"/>
                </a:cxn>
                <a:cxn ang="0">
                  <a:pos x="3" y="5"/>
                </a:cxn>
                <a:cxn ang="0">
                  <a:pos x="1" y="5"/>
                </a:cxn>
                <a:cxn ang="0">
                  <a:pos x="1" y="4"/>
                </a:cxn>
                <a:cxn ang="0">
                  <a:pos x="0" y="4"/>
                </a:cxn>
                <a:cxn ang="0">
                  <a:pos x="0" y="3"/>
                </a:cxn>
                <a:cxn ang="0">
                  <a:pos x="0" y="1"/>
                </a:cxn>
                <a:cxn ang="0">
                  <a:pos x="1" y="1"/>
                </a:cxn>
                <a:cxn ang="0">
                  <a:pos x="1" y="0"/>
                </a:cxn>
                <a:cxn ang="0">
                  <a:pos x="0" y="0"/>
                </a:cxn>
                <a:cxn ang="0">
                  <a:pos x="1" y="0"/>
                </a:cxn>
                <a:cxn ang="0">
                  <a:pos x="0" y="0"/>
                </a:cxn>
                <a:cxn ang="0">
                  <a:pos x="1" y="0"/>
                </a:cxn>
              </a:cxnLst>
              <a:rect l="0" t="0" r="r" b="b"/>
              <a:pathLst>
                <a:path w="4" h="8">
                  <a:moveTo>
                    <a:pt x="1" y="0"/>
                  </a:moveTo>
                  <a:lnTo>
                    <a:pt x="0" y="0"/>
                  </a:lnTo>
                  <a:lnTo>
                    <a:pt x="0" y="1"/>
                  </a:lnTo>
                  <a:lnTo>
                    <a:pt x="0" y="3"/>
                  </a:lnTo>
                  <a:lnTo>
                    <a:pt x="0" y="4"/>
                  </a:lnTo>
                  <a:lnTo>
                    <a:pt x="1" y="5"/>
                  </a:lnTo>
                  <a:lnTo>
                    <a:pt x="1" y="7"/>
                  </a:lnTo>
                  <a:lnTo>
                    <a:pt x="3" y="7"/>
                  </a:lnTo>
                  <a:lnTo>
                    <a:pt x="3" y="5"/>
                  </a:lnTo>
                  <a:lnTo>
                    <a:pt x="1" y="5"/>
                  </a:lnTo>
                  <a:lnTo>
                    <a:pt x="1" y="4"/>
                  </a:lnTo>
                  <a:lnTo>
                    <a:pt x="0" y="4"/>
                  </a:lnTo>
                  <a:lnTo>
                    <a:pt x="0" y="3"/>
                  </a:lnTo>
                  <a:lnTo>
                    <a:pt x="0" y="1"/>
                  </a:lnTo>
                  <a:lnTo>
                    <a:pt x="1" y="1"/>
                  </a:lnTo>
                  <a:lnTo>
                    <a:pt x="1" y="0"/>
                  </a:lnTo>
                  <a:lnTo>
                    <a:pt x="0" y="0"/>
                  </a:lnTo>
                  <a:lnTo>
                    <a:pt x="1" y="0"/>
                  </a:lnTo>
                  <a:lnTo>
                    <a:pt x="0"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1" name="Freeform 287"/>
            <p:cNvSpPr>
              <a:spLocks/>
            </p:cNvSpPr>
            <p:nvPr/>
          </p:nvSpPr>
          <p:spPr bwMode="auto">
            <a:xfrm>
              <a:off x="2657" y="2824"/>
              <a:ext cx="8" cy="5"/>
            </a:xfrm>
            <a:custGeom>
              <a:avLst/>
              <a:gdLst/>
              <a:ahLst/>
              <a:cxnLst>
                <a:cxn ang="0">
                  <a:pos x="0" y="4"/>
                </a:cxn>
                <a:cxn ang="0">
                  <a:pos x="1" y="4"/>
                </a:cxn>
                <a:cxn ang="0">
                  <a:pos x="3" y="2"/>
                </a:cxn>
                <a:cxn ang="0">
                  <a:pos x="4" y="2"/>
                </a:cxn>
                <a:cxn ang="0">
                  <a:pos x="5" y="1"/>
                </a:cxn>
                <a:cxn ang="0">
                  <a:pos x="7" y="0"/>
                </a:cxn>
                <a:cxn ang="0">
                  <a:pos x="5" y="0"/>
                </a:cxn>
                <a:cxn ang="0">
                  <a:pos x="5" y="1"/>
                </a:cxn>
                <a:cxn ang="0">
                  <a:pos x="4" y="1"/>
                </a:cxn>
                <a:cxn ang="0">
                  <a:pos x="3" y="1"/>
                </a:cxn>
                <a:cxn ang="0">
                  <a:pos x="3" y="2"/>
                </a:cxn>
                <a:cxn ang="0">
                  <a:pos x="1" y="2"/>
                </a:cxn>
                <a:cxn ang="0">
                  <a:pos x="0" y="4"/>
                </a:cxn>
              </a:cxnLst>
              <a:rect l="0" t="0" r="r" b="b"/>
              <a:pathLst>
                <a:path w="8" h="5">
                  <a:moveTo>
                    <a:pt x="0" y="4"/>
                  </a:moveTo>
                  <a:lnTo>
                    <a:pt x="1" y="4"/>
                  </a:lnTo>
                  <a:lnTo>
                    <a:pt x="3" y="2"/>
                  </a:lnTo>
                  <a:lnTo>
                    <a:pt x="4" y="2"/>
                  </a:lnTo>
                  <a:lnTo>
                    <a:pt x="5" y="1"/>
                  </a:lnTo>
                  <a:lnTo>
                    <a:pt x="7" y="0"/>
                  </a:lnTo>
                  <a:lnTo>
                    <a:pt x="5" y="0"/>
                  </a:lnTo>
                  <a:lnTo>
                    <a:pt x="5" y="1"/>
                  </a:lnTo>
                  <a:lnTo>
                    <a:pt x="4" y="1"/>
                  </a:lnTo>
                  <a:lnTo>
                    <a:pt x="3" y="1"/>
                  </a:lnTo>
                  <a:lnTo>
                    <a:pt x="3" y="2"/>
                  </a:lnTo>
                  <a:lnTo>
                    <a:pt x="1" y="2"/>
                  </a:lnTo>
                  <a:lnTo>
                    <a:pt x="0"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2" name="Freeform 288"/>
            <p:cNvSpPr>
              <a:spLocks/>
            </p:cNvSpPr>
            <p:nvPr/>
          </p:nvSpPr>
          <p:spPr bwMode="auto">
            <a:xfrm>
              <a:off x="2654" y="2821"/>
              <a:ext cx="5" cy="8"/>
            </a:xfrm>
            <a:custGeom>
              <a:avLst/>
              <a:gdLst/>
              <a:ahLst/>
              <a:cxnLst>
                <a:cxn ang="0">
                  <a:pos x="1" y="0"/>
                </a:cxn>
                <a:cxn ang="0">
                  <a:pos x="1" y="0"/>
                </a:cxn>
                <a:cxn ang="0">
                  <a:pos x="1" y="1"/>
                </a:cxn>
                <a:cxn ang="0">
                  <a:pos x="0" y="1"/>
                </a:cxn>
                <a:cxn ang="0">
                  <a:pos x="0" y="2"/>
                </a:cxn>
                <a:cxn ang="0">
                  <a:pos x="0" y="3"/>
                </a:cxn>
                <a:cxn ang="0">
                  <a:pos x="0" y="5"/>
                </a:cxn>
                <a:cxn ang="0">
                  <a:pos x="1" y="6"/>
                </a:cxn>
                <a:cxn ang="0">
                  <a:pos x="2" y="7"/>
                </a:cxn>
                <a:cxn ang="0">
                  <a:pos x="4" y="7"/>
                </a:cxn>
                <a:cxn ang="0">
                  <a:pos x="4" y="6"/>
                </a:cxn>
                <a:cxn ang="0">
                  <a:pos x="2" y="6"/>
                </a:cxn>
                <a:cxn ang="0">
                  <a:pos x="1" y="6"/>
                </a:cxn>
                <a:cxn ang="0">
                  <a:pos x="1" y="5"/>
                </a:cxn>
                <a:cxn ang="0">
                  <a:pos x="1" y="3"/>
                </a:cxn>
                <a:cxn ang="0">
                  <a:pos x="1" y="2"/>
                </a:cxn>
                <a:cxn ang="0">
                  <a:pos x="1" y="1"/>
                </a:cxn>
                <a:cxn ang="0">
                  <a:pos x="1" y="0"/>
                </a:cxn>
              </a:cxnLst>
              <a:rect l="0" t="0" r="r" b="b"/>
              <a:pathLst>
                <a:path w="5" h="8">
                  <a:moveTo>
                    <a:pt x="1" y="0"/>
                  </a:moveTo>
                  <a:lnTo>
                    <a:pt x="1" y="0"/>
                  </a:lnTo>
                  <a:lnTo>
                    <a:pt x="1" y="1"/>
                  </a:lnTo>
                  <a:lnTo>
                    <a:pt x="0" y="1"/>
                  </a:lnTo>
                  <a:lnTo>
                    <a:pt x="0" y="2"/>
                  </a:lnTo>
                  <a:lnTo>
                    <a:pt x="0" y="3"/>
                  </a:lnTo>
                  <a:lnTo>
                    <a:pt x="0" y="5"/>
                  </a:lnTo>
                  <a:lnTo>
                    <a:pt x="1" y="6"/>
                  </a:lnTo>
                  <a:lnTo>
                    <a:pt x="2" y="7"/>
                  </a:lnTo>
                  <a:lnTo>
                    <a:pt x="4" y="7"/>
                  </a:lnTo>
                  <a:lnTo>
                    <a:pt x="4" y="6"/>
                  </a:lnTo>
                  <a:lnTo>
                    <a:pt x="2" y="6"/>
                  </a:lnTo>
                  <a:lnTo>
                    <a:pt x="1" y="6"/>
                  </a:lnTo>
                  <a:lnTo>
                    <a:pt x="1" y="5"/>
                  </a:lnTo>
                  <a:lnTo>
                    <a:pt x="1" y="3"/>
                  </a:lnTo>
                  <a:lnTo>
                    <a:pt x="1" y="2"/>
                  </a:lnTo>
                  <a:lnTo>
                    <a:pt x="1" y="1"/>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3" name="Freeform 289"/>
            <p:cNvSpPr>
              <a:spLocks/>
            </p:cNvSpPr>
            <p:nvPr/>
          </p:nvSpPr>
          <p:spPr bwMode="auto">
            <a:xfrm>
              <a:off x="2646" y="2821"/>
              <a:ext cx="10" cy="3"/>
            </a:xfrm>
            <a:custGeom>
              <a:avLst/>
              <a:gdLst/>
              <a:ahLst/>
              <a:cxnLst>
                <a:cxn ang="0">
                  <a:pos x="1" y="1"/>
                </a:cxn>
                <a:cxn ang="0">
                  <a:pos x="0" y="1"/>
                </a:cxn>
                <a:cxn ang="0">
                  <a:pos x="1" y="1"/>
                </a:cxn>
                <a:cxn ang="0">
                  <a:pos x="2" y="1"/>
                </a:cxn>
                <a:cxn ang="0">
                  <a:pos x="2" y="0"/>
                </a:cxn>
                <a:cxn ang="0">
                  <a:pos x="4" y="0"/>
                </a:cxn>
                <a:cxn ang="0">
                  <a:pos x="5" y="0"/>
                </a:cxn>
                <a:cxn ang="0">
                  <a:pos x="6" y="0"/>
                </a:cxn>
                <a:cxn ang="0">
                  <a:pos x="7" y="0"/>
                </a:cxn>
                <a:cxn ang="0">
                  <a:pos x="9" y="0"/>
                </a:cxn>
                <a:cxn ang="0">
                  <a:pos x="7" y="0"/>
                </a:cxn>
                <a:cxn ang="0">
                  <a:pos x="6" y="0"/>
                </a:cxn>
                <a:cxn ang="0">
                  <a:pos x="5" y="0"/>
                </a:cxn>
                <a:cxn ang="0">
                  <a:pos x="4" y="0"/>
                </a:cxn>
                <a:cxn ang="0">
                  <a:pos x="2" y="0"/>
                </a:cxn>
                <a:cxn ang="0">
                  <a:pos x="1" y="0"/>
                </a:cxn>
                <a:cxn ang="0">
                  <a:pos x="0" y="1"/>
                </a:cxn>
                <a:cxn ang="0">
                  <a:pos x="1" y="1"/>
                </a:cxn>
              </a:cxnLst>
              <a:rect l="0" t="0" r="r" b="b"/>
              <a:pathLst>
                <a:path w="10" h="2">
                  <a:moveTo>
                    <a:pt x="1" y="1"/>
                  </a:moveTo>
                  <a:lnTo>
                    <a:pt x="0" y="1"/>
                  </a:lnTo>
                  <a:lnTo>
                    <a:pt x="1" y="1"/>
                  </a:lnTo>
                  <a:lnTo>
                    <a:pt x="2" y="1"/>
                  </a:lnTo>
                  <a:lnTo>
                    <a:pt x="2" y="0"/>
                  </a:lnTo>
                  <a:lnTo>
                    <a:pt x="4" y="0"/>
                  </a:lnTo>
                  <a:lnTo>
                    <a:pt x="5" y="0"/>
                  </a:lnTo>
                  <a:lnTo>
                    <a:pt x="6" y="0"/>
                  </a:lnTo>
                  <a:lnTo>
                    <a:pt x="7" y="0"/>
                  </a:lnTo>
                  <a:lnTo>
                    <a:pt x="9" y="0"/>
                  </a:lnTo>
                  <a:lnTo>
                    <a:pt x="7" y="0"/>
                  </a:lnTo>
                  <a:lnTo>
                    <a:pt x="6" y="0"/>
                  </a:lnTo>
                  <a:lnTo>
                    <a:pt x="5" y="0"/>
                  </a:lnTo>
                  <a:lnTo>
                    <a:pt x="4" y="0"/>
                  </a:lnTo>
                  <a:lnTo>
                    <a:pt x="2" y="0"/>
                  </a:lnTo>
                  <a:lnTo>
                    <a:pt x="1"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4" name="Freeform 290"/>
            <p:cNvSpPr>
              <a:spLocks/>
            </p:cNvSpPr>
            <p:nvPr/>
          </p:nvSpPr>
          <p:spPr bwMode="auto">
            <a:xfrm>
              <a:off x="2646" y="2822"/>
              <a:ext cx="7" cy="4"/>
            </a:xfrm>
            <a:custGeom>
              <a:avLst/>
              <a:gdLst/>
              <a:ahLst/>
              <a:cxnLst>
                <a:cxn ang="0">
                  <a:pos x="6" y="1"/>
                </a:cxn>
                <a:cxn ang="0">
                  <a:pos x="5" y="1"/>
                </a:cxn>
                <a:cxn ang="0">
                  <a:pos x="3" y="0"/>
                </a:cxn>
                <a:cxn ang="0">
                  <a:pos x="2" y="0"/>
                </a:cxn>
                <a:cxn ang="0">
                  <a:pos x="1" y="0"/>
                </a:cxn>
                <a:cxn ang="0">
                  <a:pos x="0" y="0"/>
                </a:cxn>
                <a:cxn ang="0">
                  <a:pos x="1" y="1"/>
                </a:cxn>
                <a:cxn ang="0">
                  <a:pos x="2" y="1"/>
                </a:cxn>
                <a:cxn ang="0">
                  <a:pos x="3" y="1"/>
                </a:cxn>
                <a:cxn ang="0">
                  <a:pos x="5" y="3"/>
                </a:cxn>
                <a:cxn ang="0">
                  <a:pos x="6" y="3"/>
                </a:cxn>
                <a:cxn ang="0">
                  <a:pos x="6" y="1"/>
                </a:cxn>
              </a:cxnLst>
              <a:rect l="0" t="0" r="r" b="b"/>
              <a:pathLst>
                <a:path w="7" h="4">
                  <a:moveTo>
                    <a:pt x="6" y="1"/>
                  </a:moveTo>
                  <a:lnTo>
                    <a:pt x="5" y="1"/>
                  </a:lnTo>
                  <a:lnTo>
                    <a:pt x="3" y="0"/>
                  </a:lnTo>
                  <a:lnTo>
                    <a:pt x="2" y="0"/>
                  </a:lnTo>
                  <a:lnTo>
                    <a:pt x="1" y="0"/>
                  </a:lnTo>
                  <a:lnTo>
                    <a:pt x="0" y="0"/>
                  </a:lnTo>
                  <a:lnTo>
                    <a:pt x="1" y="1"/>
                  </a:lnTo>
                  <a:lnTo>
                    <a:pt x="2" y="1"/>
                  </a:lnTo>
                  <a:lnTo>
                    <a:pt x="3" y="1"/>
                  </a:lnTo>
                  <a:lnTo>
                    <a:pt x="5" y="3"/>
                  </a:lnTo>
                  <a:lnTo>
                    <a:pt x="6" y="3"/>
                  </a:lnTo>
                  <a:lnTo>
                    <a:pt x="6"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5" name="Freeform 291"/>
            <p:cNvSpPr>
              <a:spLocks/>
            </p:cNvSpPr>
            <p:nvPr/>
          </p:nvSpPr>
          <p:spPr bwMode="auto">
            <a:xfrm>
              <a:off x="2652" y="2824"/>
              <a:ext cx="4" cy="5"/>
            </a:xfrm>
            <a:custGeom>
              <a:avLst/>
              <a:gdLst/>
              <a:ahLst/>
              <a:cxnLst>
                <a:cxn ang="0">
                  <a:pos x="3" y="4"/>
                </a:cxn>
                <a:cxn ang="0">
                  <a:pos x="1" y="4"/>
                </a:cxn>
                <a:cxn ang="0">
                  <a:pos x="3" y="4"/>
                </a:cxn>
                <a:cxn ang="0">
                  <a:pos x="3" y="2"/>
                </a:cxn>
                <a:cxn ang="0">
                  <a:pos x="1" y="1"/>
                </a:cxn>
                <a:cxn ang="0">
                  <a:pos x="1" y="0"/>
                </a:cxn>
                <a:cxn ang="0">
                  <a:pos x="0" y="0"/>
                </a:cxn>
                <a:cxn ang="0">
                  <a:pos x="0" y="1"/>
                </a:cxn>
                <a:cxn ang="0">
                  <a:pos x="1" y="2"/>
                </a:cxn>
                <a:cxn ang="0">
                  <a:pos x="1" y="4"/>
                </a:cxn>
                <a:cxn ang="0">
                  <a:pos x="3" y="4"/>
                </a:cxn>
                <a:cxn ang="0">
                  <a:pos x="1" y="4"/>
                </a:cxn>
                <a:cxn ang="0">
                  <a:pos x="3" y="4"/>
                </a:cxn>
                <a:cxn ang="0">
                  <a:pos x="1" y="2"/>
                </a:cxn>
                <a:cxn ang="0">
                  <a:pos x="1" y="4"/>
                </a:cxn>
                <a:cxn ang="0">
                  <a:pos x="3" y="4"/>
                </a:cxn>
              </a:cxnLst>
              <a:rect l="0" t="0" r="r" b="b"/>
              <a:pathLst>
                <a:path w="4" h="5">
                  <a:moveTo>
                    <a:pt x="3" y="4"/>
                  </a:moveTo>
                  <a:lnTo>
                    <a:pt x="1" y="4"/>
                  </a:lnTo>
                  <a:lnTo>
                    <a:pt x="3" y="4"/>
                  </a:lnTo>
                  <a:lnTo>
                    <a:pt x="3" y="2"/>
                  </a:lnTo>
                  <a:lnTo>
                    <a:pt x="1" y="1"/>
                  </a:lnTo>
                  <a:lnTo>
                    <a:pt x="1" y="0"/>
                  </a:lnTo>
                  <a:lnTo>
                    <a:pt x="0" y="0"/>
                  </a:lnTo>
                  <a:lnTo>
                    <a:pt x="0" y="1"/>
                  </a:lnTo>
                  <a:lnTo>
                    <a:pt x="1" y="2"/>
                  </a:lnTo>
                  <a:lnTo>
                    <a:pt x="1" y="4"/>
                  </a:lnTo>
                  <a:lnTo>
                    <a:pt x="3" y="4"/>
                  </a:lnTo>
                  <a:lnTo>
                    <a:pt x="1" y="4"/>
                  </a:lnTo>
                  <a:lnTo>
                    <a:pt x="3" y="4"/>
                  </a:lnTo>
                  <a:lnTo>
                    <a:pt x="1" y="2"/>
                  </a:lnTo>
                  <a:lnTo>
                    <a:pt x="1" y="4"/>
                  </a:lnTo>
                  <a:lnTo>
                    <a:pt x="3"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6" name="Freeform 292"/>
            <p:cNvSpPr>
              <a:spLocks/>
            </p:cNvSpPr>
            <p:nvPr/>
          </p:nvSpPr>
          <p:spPr bwMode="auto">
            <a:xfrm>
              <a:off x="2652" y="2827"/>
              <a:ext cx="11" cy="5"/>
            </a:xfrm>
            <a:custGeom>
              <a:avLst/>
              <a:gdLst/>
              <a:ahLst/>
              <a:cxnLst>
                <a:cxn ang="0">
                  <a:pos x="9" y="2"/>
                </a:cxn>
                <a:cxn ang="0">
                  <a:pos x="9" y="2"/>
                </a:cxn>
                <a:cxn ang="0">
                  <a:pos x="7" y="2"/>
                </a:cxn>
                <a:cxn ang="0">
                  <a:pos x="6" y="2"/>
                </a:cxn>
                <a:cxn ang="0">
                  <a:pos x="5" y="2"/>
                </a:cxn>
                <a:cxn ang="0">
                  <a:pos x="4" y="2"/>
                </a:cxn>
                <a:cxn ang="0">
                  <a:pos x="2" y="2"/>
                </a:cxn>
                <a:cxn ang="0">
                  <a:pos x="1" y="1"/>
                </a:cxn>
                <a:cxn ang="0">
                  <a:pos x="1" y="0"/>
                </a:cxn>
                <a:cxn ang="0">
                  <a:pos x="0" y="0"/>
                </a:cxn>
                <a:cxn ang="0">
                  <a:pos x="0" y="1"/>
                </a:cxn>
                <a:cxn ang="0">
                  <a:pos x="1" y="2"/>
                </a:cxn>
                <a:cxn ang="0">
                  <a:pos x="2" y="2"/>
                </a:cxn>
                <a:cxn ang="0">
                  <a:pos x="2" y="4"/>
                </a:cxn>
                <a:cxn ang="0">
                  <a:pos x="4" y="4"/>
                </a:cxn>
                <a:cxn ang="0">
                  <a:pos x="5" y="4"/>
                </a:cxn>
                <a:cxn ang="0">
                  <a:pos x="6" y="4"/>
                </a:cxn>
                <a:cxn ang="0">
                  <a:pos x="7" y="4"/>
                </a:cxn>
                <a:cxn ang="0">
                  <a:pos x="9" y="4"/>
                </a:cxn>
                <a:cxn ang="0">
                  <a:pos x="9" y="2"/>
                </a:cxn>
                <a:cxn ang="0">
                  <a:pos x="10" y="2"/>
                </a:cxn>
                <a:cxn ang="0">
                  <a:pos x="9" y="2"/>
                </a:cxn>
              </a:cxnLst>
              <a:rect l="0" t="0" r="r" b="b"/>
              <a:pathLst>
                <a:path w="11" h="5">
                  <a:moveTo>
                    <a:pt x="9" y="2"/>
                  </a:moveTo>
                  <a:lnTo>
                    <a:pt x="9" y="2"/>
                  </a:lnTo>
                  <a:lnTo>
                    <a:pt x="7" y="2"/>
                  </a:lnTo>
                  <a:lnTo>
                    <a:pt x="6" y="2"/>
                  </a:lnTo>
                  <a:lnTo>
                    <a:pt x="5" y="2"/>
                  </a:lnTo>
                  <a:lnTo>
                    <a:pt x="4" y="2"/>
                  </a:lnTo>
                  <a:lnTo>
                    <a:pt x="2" y="2"/>
                  </a:lnTo>
                  <a:lnTo>
                    <a:pt x="1" y="1"/>
                  </a:lnTo>
                  <a:lnTo>
                    <a:pt x="1" y="0"/>
                  </a:lnTo>
                  <a:lnTo>
                    <a:pt x="0" y="0"/>
                  </a:lnTo>
                  <a:lnTo>
                    <a:pt x="0" y="1"/>
                  </a:lnTo>
                  <a:lnTo>
                    <a:pt x="1" y="2"/>
                  </a:lnTo>
                  <a:lnTo>
                    <a:pt x="2" y="2"/>
                  </a:lnTo>
                  <a:lnTo>
                    <a:pt x="2" y="4"/>
                  </a:lnTo>
                  <a:lnTo>
                    <a:pt x="4" y="4"/>
                  </a:lnTo>
                  <a:lnTo>
                    <a:pt x="5" y="4"/>
                  </a:lnTo>
                  <a:lnTo>
                    <a:pt x="6" y="4"/>
                  </a:lnTo>
                  <a:lnTo>
                    <a:pt x="7" y="4"/>
                  </a:lnTo>
                  <a:lnTo>
                    <a:pt x="9" y="4"/>
                  </a:lnTo>
                  <a:lnTo>
                    <a:pt x="9" y="2"/>
                  </a:lnTo>
                  <a:lnTo>
                    <a:pt x="10" y="2"/>
                  </a:lnTo>
                  <a:lnTo>
                    <a:pt x="9"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7" name="Freeform 293"/>
            <p:cNvSpPr>
              <a:spLocks/>
            </p:cNvSpPr>
            <p:nvPr/>
          </p:nvSpPr>
          <p:spPr bwMode="auto">
            <a:xfrm>
              <a:off x="2661" y="2829"/>
              <a:ext cx="6" cy="6"/>
            </a:xfrm>
            <a:custGeom>
              <a:avLst/>
              <a:gdLst/>
              <a:ahLst/>
              <a:cxnLst>
                <a:cxn ang="0">
                  <a:pos x="5" y="4"/>
                </a:cxn>
                <a:cxn ang="0">
                  <a:pos x="5" y="4"/>
                </a:cxn>
                <a:cxn ang="0">
                  <a:pos x="4" y="4"/>
                </a:cxn>
                <a:cxn ang="0">
                  <a:pos x="2" y="2"/>
                </a:cxn>
                <a:cxn ang="0">
                  <a:pos x="2" y="1"/>
                </a:cxn>
                <a:cxn ang="0">
                  <a:pos x="1" y="1"/>
                </a:cxn>
                <a:cxn ang="0">
                  <a:pos x="1" y="0"/>
                </a:cxn>
                <a:cxn ang="0">
                  <a:pos x="0" y="0"/>
                </a:cxn>
                <a:cxn ang="0">
                  <a:pos x="0" y="1"/>
                </a:cxn>
                <a:cxn ang="0">
                  <a:pos x="1" y="1"/>
                </a:cxn>
                <a:cxn ang="0">
                  <a:pos x="1" y="2"/>
                </a:cxn>
                <a:cxn ang="0">
                  <a:pos x="2" y="4"/>
                </a:cxn>
                <a:cxn ang="0">
                  <a:pos x="4" y="4"/>
                </a:cxn>
                <a:cxn ang="0">
                  <a:pos x="4" y="5"/>
                </a:cxn>
                <a:cxn ang="0">
                  <a:pos x="5" y="5"/>
                </a:cxn>
                <a:cxn ang="0">
                  <a:pos x="5" y="4"/>
                </a:cxn>
              </a:cxnLst>
              <a:rect l="0" t="0" r="r" b="b"/>
              <a:pathLst>
                <a:path w="6" h="6">
                  <a:moveTo>
                    <a:pt x="5" y="4"/>
                  </a:moveTo>
                  <a:lnTo>
                    <a:pt x="5" y="4"/>
                  </a:lnTo>
                  <a:lnTo>
                    <a:pt x="4" y="4"/>
                  </a:lnTo>
                  <a:lnTo>
                    <a:pt x="2" y="2"/>
                  </a:lnTo>
                  <a:lnTo>
                    <a:pt x="2" y="1"/>
                  </a:lnTo>
                  <a:lnTo>
                    <a:pt x="1" y="1"/>
                  </a:lnTo>
                  <a:lnTo>
                    <a:pt x="1" y="0"/>
                  </a:lnTo>
                  <a:lnTo>
                    <a:pt x="0" y="0"/>
                  </a:lnTo>
                  <a:lnTo>
                    <a:pt x="0" y="1"/>
                  </a:lnTo>
                  <a:lnTo>
                    <a:pt x="1" y="1"/>
                  </a:lnTo>
                  <a:lnTo>
                    <a:pt x="1" y="2"/>
                  </a:lnTo>
                  <a:lnTo>
                    <a:pt x="2" y="4"/>
                  </a:lnTo>
                  <a:lnTo>
                    <a:pt x="4" y="4"/>
                  </a:lnTo>
                  <a:lnTo>
                    <a:pt x="4" y="5"/>
                  </a:lnTo>
                  <a:lnTo>
                    <a:pt x="5" y="5"/>
                  </a:lnTo>
                  <a:lnTo>
                    <a:pt x="5"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8" name="Freeform 294"/>
            <p:cNvSpPr>
              <a:spLocks/>
            </p:cNvSpPr>
            <p:nvPr/>
          </p:nvSpPr>
          <p:spPr bwMode="auto">
            <a:xfrm>
              <a:off x="2666" y="2832"/>
              <a:ext cx="17" cy="4"/>
            </a:xfrm>
            <a:custGeom>
              <a:avLst/>
              <a:gdLst/>
              <a:ahLst/>
              <a:cxnLst>
                <a:cxn ang="0">
                  <a:pos x="16" y="1"/>
                </a:cxn>
                <a:cxn ang="0">
                  <a:pos x="15" y="1"/>
                </a:cxn>
                <a:cxn ang="0">
                  <a:pos x="13" y="1"/>
                </a:cxn>
                <a:cxn ang="0">
                  <a:pos x="12" y="1"/>
                </a:cxn>
                <a:cxn ang="0">
                  <a:pos x="11" y="1"/>
                </a:cxn>
                <a:cxn ang="0">
                  <a:pos x="10" y="1"/>
                </a:cxn>
                <a:cxn ang="0">
                  <a:pos x="8" y="1"/>
                </a:cxn>
                <a:cxn ang="0">
                  <a:pos x="7" y="1"/>
                </a:cxn>
                <a:cxn ang="0">
                  <a:pos x="6" y="1"/>
                </a:cxn>
                <a:cxn ang="0">
                  <a:pos x="5" y="1"/>
                </a:cxn>
                <a:cxn ang="0">
                  <a:pos x="4" y="1"/>
                </a:cxn>
                <a:cxn ang="0">
                  <a:pos x="2" y="1"/>
                </a:cxn>
                <a:cxn ang="0">
                  <a:pos x="1" y="1"/>
                </a:cxn>
                <a:cxn ang="0">
                  <a:pos x="1" y="0"/>
                </a:cxn>
                <a:cxn ang="0">
                  <a:pos x="0" y="0"/>
                </a:cxn>
                <a:cxn ang="0">
                  <a:pos x="0" y="1"/>
                </a:cxn>
                <a:cxn ang="0">
                  <a:pos x="1" y="1"/>
                </a:cxn>
                <a:cxn ang="0">
                  <a:pos x="2" y="1"/>
                </a:cxn>
                <a:cxn ang="0">
                  <a:pos x="4" y="2"/>
                </a:cxn>
                <a:cxn ang="0">
                  <a:pos x="5" y="2"/>
                </a:cxn>
                <a:cxn ang="0">
                  <a:pos x="6" y="2"/>
                </a:cxn>
                <a:cxn ang="0">
                  <a:pos x="7" y="2"/>
                </a:cxn>
                <a:cxn ang="0">
                  <a:pos x="8" y="2"/>
                </a:cxn>
                <a:cxn ang="0">
                  <a:pos x="10" y="2"/>
                </a:cxn>
                <a:cxn ang="0">
                  <a:pos x="11" y="2"/>
                </a:cxn>
                <a:cxn ang="0">
                  <a:pos x="12" y="2"/>
                </a:cxn>
                <a:cxn ang="0">
                  <a:pos x="13" y="1"/>
                </a:cxn>
                <a:cxn ang="0">
                  <a:pos x="15" y="1"/>
                </a:cxn>
                <a:cxn ang="0">
                  <a:pos x="16" y="1"/>
                </a:cxn>
              </a:cxnLst>
              <a:rect l="0" t="0" r="r" b="b"/>
              <a:pathLst>
                <a:path w="17" h="3">
                  <a:moveTo>
                    <a:pt x="16" y="1"/>
                  </a:moveTo>
                  <a:lnTo>
                    <a:pt x="15" y="1"/>
                  </a:lnTo>
                  <a:lnTo>
                    <a:pt x="13" y="1"/>
                  </a:lnTo>
                  <a:lnTo>
                    <a:pt x="12" y="1"/>
                  </a:lnTo>
                  <a:lnTo>
                    <a:pt x="11" y="1"/>
                  </a:lnTo>
                  <a:lnTo>
                    <a:pt x="10" y="1"/>
                  </a:lnTo>
                  <a:lnTo>
                    <a:pt x="8" y="1"/>
                  </a:lnTo>
                  <a:lnTo>
                    <a:pt x="7" y="1"/>
                  </a:lnTo>
                  <a:lnTo>
                    <a:pt x="6" y="1"/>
                  </a:lnTo>
                  <a:lnTo>
                    <a:pt x="5" y="1"/>
                  </a:lnTo>
                  <a:lnTo>
                    <a:pt x="4" y="1"/>
                  </a:lnTo>
                  <a:lnTo>
                    <a:pt x="2" y="1"/>
                  </a:lnTo>
                  <a:lnTo>
                    <a:pt x="1" y="1"/>
                  </a:lnTo>
                  <a:lnTo>
                    <a:pt x="1" y="0"/>
                  </a:lnTo>
                  <a:lnTo>
                    <a:pt x="0" y="0"/>
                  </a:lnTo>
                  <a:lnTo>
                    <a:pt x="0" y="1"/>
                  </a:lnTo>
                  <a:lnTo>
                    <a:pt x="1" y="1"/>
                  </a:lnTo>
                  <a:lnTo>
                    <a:pt x="2" y="1"/>
                  </a:lnTo>
                  <a:lnTo>
                    <a:pt x="4" y="2"/>
                  </a:lnTo>
                  <a:lnTo>
                    <a:pt x="5" y="2"/>
                  </a:lnTo>
                  <a:lnTo>
                    <a:pt x="6" y="2"/>
                  </a:lnTo>
                  <a:lnTo>
                    <a:pt x="7" y="2"/>
                  </a:lnTo>
                  <a:lnTo>
                    <a:pt x="8" y="2"/>
                  </a:lnTo>
                  <a:lnTo>
                    <a:pt x="10" y="2"/>
                  </a:lnTo>
                  <a:lnTo>
                    <a:pt x="11" y="2"/>
                  </a:lnTo>
                  <a:lnTo>
                    <a:pt x="12" y="2"/>
                  </a:lnTo>
                  <a:lnTo>
                    <a:pt x="13" y="1"/>
                  </a:lnTo>
                  <a:lnTo>
                    <a:pt x="15" y="1"/>
                  </a:lnTo>
                  <a:lnTo>
                    <a:pt x="16"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59" name="Freeform 295"/>
            <p:cNvSpPr>
              <a:spLocks/>
            </p:cNvSpPr>
            <p:nvPr/>
          </p:nvSpPr>
          <p:spPr bwMode="auto">
            <a:xfrm>
              <a:off x="2681" y="2822"/>
              <a:ext cx="14" cy="13"/>
            </a:xfrm>
            <a:custGeom>
              <a:avLst/>
              <a:gdLst/>
              <a:ahLst/>
              <a:cxnLst>
                <a:cxn ang="0">
                  <a:pos x="13" y="1"/>
                </a:cxn>
                <a:cxn ang="0">
                  <a:pos x="11" y="0"/>
                </a:cxn>
                <a:cxn ang="0">
                  <a:pos x="11" y="1"/>
                </a:cxn>
                <a:cxn ang="0">
                  <a:pos x="10" y="2"/>
                </a:cxn>
                <a:cxn ang="0">
                  <a:pos x="10" y="4"/>
                </a:cxn>
                <a:cxn ang="0">
                  <a:pos x="9" y="4"/>
                </a:cxn>
                <a:cxn ang="0">
                  <a:pos x="9" y="5"/>
                </a:cxn>
                <a:cxn ang="0">
                  <a:pos x="8" y="6"/>
                </a:cxn>
                <a:cxn ang="0">
                  <a:pos x="6" y="7"/>
                </a:cxn>
                <a:cxn ang="0">
                  <a:pos x="6" y="8"/>
                </a:cxn>
                <a:cxn ang="0">
                  <a:pos x="5" y="8"/>
                </a:cxn>
                <a:cxn ang="0">
                  <a:pos x="4" y="9"/>
                </a:cxn>
                <a:cxn ang="0">
                  <a:pos x="3" y="11"/>
                </a:cxn>
                <a:cxn ang="0">
                  <a:pos x="1" y="11"/>
                </a:cxn>
                <a:cxn ang="0">
                  <a:pos x="0" y="11"/>
                </a:cxn>
                <a:cxn ang="0">
                  <a:pos x="0" y="12"/>
                </a:cxn>
                <a:cxn ang="0">
                  <a:pos x="1" y="12"/>
                </a:cxn>
                <a:cxn ang="0">
                  <a:pos x="3" y="11"/>
                </a:cxn>
                <a:cxn ang="0">
                  <a:pos x="4" y="11"/>
                </a:cxn>
                <a:cxn ang="0">
                  <a:pos x="5" y="9"/>
                </a:cxn>
                <a:cxn ang="0">
                  <a:pos x="5" y="8"/>
                </a:cxn>
                <a:cxn ang="0">
                  <a:pos x="6" y="8"/>
                </a:cxn>
                <a:cxn ang="0">
                  <a:pos x="6" y="7"/>
                </a:cxn>
                <a:cxn ang="0">
                  <a:pos x="8" y="7"/>
                </a:cxn>
                <a:cxn ang="0">
                  <a:pos x="9" y="6"/>
                </a:cxn>
                <a:cxn ang="0">
                  <a:pos x="9" y="5"/>
                </a:cxn>
                <a:cxn ang="0">
                  <a:pos x="10" y="5"/>
                </a:cxn>
                <a:cxn ang="0">
                  <a:pos x="10" y="4"/>
                </a:cxn>
                <a:cxn ang="0">
                  <a:pos x="11" y="2"/>
                </a:cxn>
                <a:cxn ang="0">
                  <a:pos x="11" y="1"/>
                </a:cxn>
                <a:cxn ang="0">
                  <a:pos x="13" y="0"/>
                </a:cxn>
                <a:cxn ang="0">
                  <a:pos x="11" y="0"/>
                </a:cxn>
                <a:cxn ang="0">
                  <a:pos x="13" y="1"/>
                </a:cxn>
              </a:cxnLst>
              <a:rect l="0" t="0" r="r" b="b"/>
              <a:pathLst>
                <a:path w="14" h="13">
                  <a:moveTo>
                    <a:pt x="13" y="1"/>
                  </a:moveTo>
                  <a:lnTo>
                    <a:pt x="11" y="0"/>
                  </a:lnTo>
                  <a:lnTo>
                    <a:pt x="11" y="1"/>
                  </a:lnTo>
                  <a:lnTo>
                    <a:pt x="10" y="2"/>
                  </a:lnTo>
                  <a:lnTo>
                    <a:pt x="10" y="4"/>
                  </a:lnTo>
                  <a:lnTo>
                    <a:pt x="9" y="4"/>
                  </a:lnTo>
                  <a:lnTo>
                    <a:pt x="9" y="5"/>
                  </a:lnTo>
                  <a:lnTo>
                    <a:pt x="8" y="6"/>
                  </a:lnTo>
                  <a:lnTo>
                    <a:pt x="6" y="7"/>
                  </a:lnTo>
                  <a:lnTo>
                    <a:pt x="6" y="8"/>
                  </a:lnTo>
                  <a:lnTo>
                    <a:pt x="5" y="8"/>
                  </a:lnTo>
                  <a:lnTo>
                    <a:pt x="4" y="9"/>
                  </a:lnTo>
                  <a:lnTo>
                    <a:pt x="3" y="11"/>
                  </a:lnTo>
                  <a:lnTo>
                    <a:pt x="1" y="11"/>
                  </a:lnTo>
                  <a:lnTo>
                    <a:pt x="0" y="11"/>
                  </a:lnTo>
                  <a:lnTo>
                    <a:pt x="0" y="12"/>
                  </a:lnTo>
                  <a:lnTo>
                    <a:pt x="1" y="12"/>
                  </a:lnTo>
                  <a:lnTo>
                    <a:pt x="3" y="11"/>
                  </a:lnTo>
                  <a:lnTo>
                    <a:pt x="4" y="11"/>
                  </a:lnTo>
                  <a:lnTo>
                    <a:pt x="5" y="9"/>
                  </a:lnTo>
                  <a:lnTo>
                    <a:pt x="5" y="8"/>
                  </a:lnTo>
                  <a:lnTo>
                    <a:pt x="6" y="8"/>
                  </a:lnTo>
                  <a:lnTo>
                    <a:pt x="6" y="7"/>
                  </a:lnTo>
                  <a:lnTo>
                    <a:pt x="8" y="7"/>
                  </a:lnTo>
                  <a:lnTo>
                    <a:pt x="9" y="6"/>
                  </a:lnTo>
                  <a:lnTo>
                    <a:pt x="9" y="5"/>
                  </a:lnTo>
                  <a:lnTo>
                    <a:pt x="10" y="5"/>
                  </a:lnTo>
                  <a:lnTo>
                    <a:pt x="10" y="4"/>
                  </a:lnTo>
                  <a:lnTo>
                    <a:pt x="11" y="2"/>
                  </a:lnTo>
                  <a:lnTo>
                    <a:pt x="11" y="1"/>
                  </a:lnTo>
                  <a:lnTo>
                    <a:pt x="13" y="0"/>
                  </a:lnTo>
                  <a:lnTo>
                    <a:pt x="11" y="0"/>
                  </a:lnTo>
                  <a:lnTo>
                    <a:pt x="1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0" name="Freeform 296"/>
            <p:cNvSpPr>
              <a:spLocks/>
            </p:cNvSpPr>
            <p:nvPr/>
          </p:nvSpPr>
          <p:spPr bwMode="auto">
            <a:xfrm>
              <a:off x="2668" y="2810"/>
              <a:ext cx="28" cy="14"/>
            </a:xfrm>
            <a:custGeom>
              <a:avLst/>
              <a:gdLst/>
              <a:ahLst/>
              <a:cxnLst>
                <a:cxn ang="0">
                  <a:pos x="1" y="0"/>
                </a:cxn>
                <a:cxn ang="0">
                  <a:pos x="0" y="0"/>
                </a:cxn>
                <a:cxn ang="0">
                  <a:pos x="1" y="2"/>
                </a:cxn>
                <a:cxn ang="0">
                  <a:pos x="3" y="3"/>
                </a:cxn>
                <a:cxn ang="0">
                  <a:pos x="4" y="5"/>
                </a:cxn>
                <a:cxn ang="0">
                  <a:pos x="6" y="6"/>
                </a:cxn>
                <a:cxn ang="0">
                  <a:pos x="8" y="6"/>
                </a:cxn>
                <a:cxn ang="0">
                  <a:pos x="9" y="7"/>
                </a:cxn>
                <a:cxn ang="0">
                  <a:pos x="12" y="8"/>
                </a:cxn>
                <a:cxn ang="0">
                  <a:pos x="13" y="9"/>
                </a:cxn>
                <a:cxn ang="0">
                  <a:pos x="14" y="9"/>
                </a:cxn>
                <a:cxn ang="0">
                  <a:pos x="15" y="10"/>
                </a:cxn>
                <a:cxn ang="0">
                  <a:pos x="17" y="10"/>
                </a:cxn>
                <a:cxn ang="0">
                  <a:pos x="19" y="12"/>
                </a:cxn>
                <a:cxn ang="0">
                  <a:pos x="21" y="12"/>
                </a:cxn>
                <a:cxn ang="0">
                  <a:pos x="22" y="13"/>
                </a:cxn>
                <a:cxn ang="0">
                  <a:pos x="24" y="13"/>
                </a:cxn>
                <a:cxn ang="0">
                  <a:pos x="26" y="13"/>
                </a:cxn>
                <a:cxn ang="0">
                  <a:pos x="26" y="12"/>
                </a:cxn>
                <a:cxn ang="0">
                  <a:pos x="24" y="12"/>
                </a:cxn>
                <a:cxn ang="0">
                  <a:pos x="23" y="12"/>
                </a:cxn>
                <a:cxn ang="0">
                  <a:pos x="21" y="12"/>
                </a:cxn>
                <a:cxn ang="0">
                  <a:pos x="19" y="10"/>
                </a:cxn>
                <a:cxn ang="0">
                  <a:pos x="18" y="10"/>
                </a:cxn>
                <a:cxn ang="0">
                  <a:pos x="17" y="9"/>
                </a:cxn>
                <a:cxn ang="0">
                  <a:pos x="14" y="9"/>
                </a:cxn>
                <a:cxn ang="0">
                  <a:pos x="13" y="8"/>
                </a:cxn>
                <a:cxn ang="0">
                  <a:pos x="12" y="8"/>
                </a:cxn>
                <a:cxn ang="0">
                  <a:pos x="10" y="7"/>
                </a:cxn>
                <a:cxn ang="0">
                  <a:pos x="8" y="6"/>
                </a:cxn>
                <a:cxn ang="0">
                  <a:pos x="6" y="5"/>
                </a:cxn>
                <a:cxn ang="0">
                  <a:pos x="5" y="3"/>
                </a:cxn>
                <a:cxn ang="0">
                  <a:pos x="4" y="2"/>
                </a:cxn>
                <a:cxn ang="0">
                  <a:pos x="3" y="1"/>
                </a:cxn>
                <a:cxn ang="0">
                  <a:pos x="1" y="0"/>
                </a:cxn>
                <a:cxn ang="0">
                  <a:pos x="0" y="0"/>
                </a:cxn>
                <a:cxn ang="0">
                  <a:pos x="1" y="0"/>
                </a:cxn>
                <a:cxn ang="0">
                  <a:pos x="0" y="0"/>
                </a:cxn>
                <a:cxn ang="0">
                  <a:pos x="1" y="0"/>
                </a:cxn>
              </a:cxnLst>
              <a:rect l="0" t="0" r="r" b="b"/>
              <a:pathLst>
                <a:path w="27" h="14">
                  <a:moveTo>
                    <a:pt x="1" y="0"/>
                  </a:moveTo>
                  <a:lnTo>
                    <a:pt x="0" y="0"/>
                  </a:lnTo>
                  <a:lnTo>
                    <a:pt x="1" y="2"/>
                  </a:lnTo>
                  <a:lnTo>
                    <a:pt x="3" y="3"/>
                  </a:lnTo>
                  <a:lnTo>
                    <a:pt x="4" y="5"/>
                  </a:lnTo>
                  <a:lnTo>
                    <a:pt x="6" y="6"/>
                  </a:lnTo>
                  <a:lnTo>
                    <a:pt x="8" y="6"/>
                  </a:lnTo>
                  <a:lnTo>
                    <a:pt x="9" y="7"/>
                  </a:lnTo>
                  <a:lnTo>
                    <a:pt x="12" y="8"/>
                  </a:lnTo>
                  <a:lnTo>
                    <a:pt x="13" y="9"/>
                  </a:lnTo>
                  <a:lnTo>
                    <a:pt x="14" y="9"/>
                  </a:lnTo>
                  <a:lnTo>
                    <a:pt x="15" y="10"/>
                  </a:lnTo>
                  <a:lnTo>
                    <a:pt x="17" y="10"/>
                  </a:lnTo>
                  <a:lnTo>
                    <a:pt x="19" y="12"/>
                  </a:lnTo>
                  <a:lnTo>
                    <a:pt x="21" y="12"/>
                  </a:lnTo>
                  <a:lnTo>
                    <a:pt x="22" y="13"/>
                  </a:lnTo>
                  <a:lnTo>
                    <a:pt x="24" y="13"/>
                  </a:lnTo>
                  <a:lnTo>
                    <a:pt x="26" y="13"/>
                  </a:lnTo>
                  <a:lnTo>
                    <a:pt x="26" y="12"/>
                  </a:lnTo>
                  <a:lnTo>
                    <a:pt x="24" y="12"/>
                  </a:lnTo>
                  <a:lnTo>
                    <a:pt x="23" y="12"/>
                  </a:lnTo>
                  <a:lnTo>
                    <a:pt x="21" y="12"/>
                  </a:lnTo>
                  <a:lnTo>
                    <a:pt x="19" y="10"/>
                  </a:lnTo>
                  <a:lnTo>
                    <a:pt x="18" y="10"/>
                  </a:lnTo>
                  <a:lnTo>
                    <a:pt x="17" y="9"/>
                  </a:lnTo>
                  <a:lnTo>
                    <a:pt x="14" y="9"/>
                  </a:lnTo>
                  <a:lnTo>
                    <a:pt x="13" y="8"/>
                  </a:lnTo>
                  <a:lnTo>
                    <a:pt x="12" y="8"/>
                  </a:lnTo>
                  <a:lnTo>
                    <a:pt x="10" y="7"/>
                  </a:lnTo>
                  <a:lnTo>
                    <a:pt x="8" y="6"/>
                  </a:lnTo>
                  <a:lnTo>
                    <a:pt x="6" y="5"/>
                  </a:lnTo>
                  <a:lnTo>
                    <a:pt x="5" y="3"/>
                  </a:lnTo>
                  <a:lnTo>
                    <a:pt x="4" y="2"/>
                  </a:lnTo>
                  <a:lnTo>
                    <a:pt x="3" y="1"/>
                  </a:lnTo>
                  <a:lnTo>
                    <a:pt x="1" y="0"/>
                  </a:lnTo>
                  <a:lnTo>
                    <a:pt x="0" y="0"/>
                  </a:lnTo>
                  <a:lnTo>
                    <a:pt x="1" y="0"/>
                  </a:lnTo>
                  <a:lnTo>
                    <a:pt x="0"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1" name="Freeform 297"/>
            <p:cNvSpPr>
              <a:spLocks/>
            </p:cNvSpPr>
            <p:nvPr/>
          </p:nvSpPr>
          <p:spPr bwMode="auto">
            <a:xfrm>
              <a:off x="2668" y="2810"/>
              <a:ext cx="4" cy="3"/>
            </a:xfrm>
            <a:custGeom>
              <a:avLst/>
              <a:gdLst/>
              <a:ahLst/>
              <a:cxnLst>
                <a:cxn ang="0">
                  <a:pos x="0" y="2"/>
                </a:cxn>
                <a:cxn ang="0">
                  <a:pos x="3" y="0"/>
                </a:cxn>
                <a:cxn ang="0">
                  <a:pos x="0" y="0"/>
                </a:cxn>
                <a:cxn ang="0">
                  <a:pos x="0" y="2"/>
                </a:cxn>
                <a:cxn ang="0">
                  <a:pos x="3" y="0"/>
                </a:cxn>
                <a:cxn ang="0">
                  <a:pos x="0" y="2"/>
                </a:cxn>
                <a:cxn ang="0">
                  <a:pos x="3" y="2"/>
                </a:cxn>
                <a:cxn ang="0">
                  <a:pos x="3" y="0"/>
                </a:cxn>
                <a:cxn ang="0">
                  <a:pos x="0" y="2"/>
                </a:cxn>
              </a:cxnLst>
              <a:rect l="0" t="0" r="r" b="b"/>
              <a:pathLst>
                <a:path w="4" h="3">
                  <a:moveTo>
                    <a:pt x="0" y="2"/>
                  </a:moveTo>
                  <a:lnTo>
                    <a:pt x="3" y="0"/>
                  </a:lnTo>
                  <a:lnTo>
                    <a:pt x="0" y="0"/>
                  </a:lnTo>
                  <a:lnTo>
                    <a:pt x="0" y="2"/>
                  </a:lnTo>
                  <a:lnTo>
                    <a:pt x="3" y="0"/>
                  </a:lnTo>
                  <a:lnTo>
                    <a:pt x="0" y="2"/>
                  </a:lnTo>
                  <a:lnTo>
                    <a:pt x="3" y="2"/>
                  </a:lnTo>
                  <a:lnTo>
                    <a:pt x="3" y="0"/>
                  </a:lnTo>
                  <a:lnTo>
                    <a:pt x="0"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2" name="Freeform 298"/>
            <p:cNvSpPr>
              <a:spLocks/>
            </p:cNvSpPr>
            <p:nvPr/>
          </p:nvSpPr>
          <p:spPr bwMode="auto">
            <a:xfrm>
              <a:off x="2666" y="2794"/>
              <a:ext cx="5" cy="15"/>
            </a:xfrm>
            <a:custGeom>
              <a:avLst/>
              <a:gdLst/>
              <a:ahLst/>
              <a:cxnLst>
                <a:cxn ang="0">
                  <a:pos x="1" y="0"/>
                </a:cxn>
                <a:cxn ang="0">
                  <a:pos x="1" y="0"/>
                </a:cxn>
                <a:cxn ang="0">
                  <a:pos x="1" y="1"/>
                </a:cxn>
                <a:cxn ang="0">
                  <a:pos x="1" y="2"/>
                </a:cxn>
                <a:cxn ang="0">
                  <a:pos x="0" y="4"/>
                </a:cxn>
                <a:cxn ang="0">
                  <a:pos x="0" y="5"/>
                </a:cxn>
                <a:cxn ang="0">
                  <a:pos x="0" y="6"/>
                </a:cxn>
                <a:cxn ang="0">
                  <a:pos x="0" y="7"/>
                </a:cxn>
                <a:cxn ang="0">
                  <a:pos x="0" y="9"/>
                </a:cxn>
                <a:cxn ang="0">
                  <a:pos x="0" y="10"/>
                </a:cxn>
                <a:cxn ang="0">
                  <a:pos x="0" y="11"/>
                </a:cxn>
                <a:cxn ang="0">
                  <a:pos x="1" y="12"/>
                </a:cxn>
                <a:cxn ang="0">
                  <a:pos x="1" y="14"/>
                </a:cxn>
                <a:cxn ang="0">
                  <a:pos x="2" y="14"/>
                </a:cxn>
                <a:cxn ang="0">
                  <a:pos x="2" y="15"/>
                </a:cxn>
                <a:cxn ang="0">
                  <a:pos x="4" y="15"/>
                </a:cxn>
                <a:cxn ang="0">
                  <a:pos x="4" y="14"/>
                </a:cxn>
                <a:cxn ang="0">
                  <a:pos x="2" y="14"/>
                </a:cxn>
                <a:cxn ang="0">
                  <a:pos x="1" y="12"/>
                </a:cxn>
                <a:cxn ang="0">
                  <a:pos x="1" y="11"/>
                </a:cxn>
                <a:cxn ang="0">
                  <a:pos x="1" y="10"/>
                </a:cxn>
                <a:cxn ang="0">
                  <a:pos x="0" y="9"/>
                </a:cxn>
                <a:cxn ang="0">
                  <a:pos x="0" y="7"/>
                </a:cxn>
                <a:cxn ang="0">
                  <a:pos x="1" y="6"/>
                </a:cxn>
                <a:cxn ang="0">
                  <a:pos x="1" y="5"/>
                </a:cxn>
                <a:cxn ang="0">
                  <a:pos x="1" y="4"/>
                </a:cxn>
                <a:cxn ang="0">
                  <a:pos x="1" y="2"/>
                </a:cxn>
                <a:cxn ang="0">
                  <a:pos x="1" y="1"/>
                </a:cxn>
                <a:cxn ang="0">
                  <a:pos x="2" y="0"/>
                </a:cxn>
                <a:cxn ang="0">
                  <a:pos x="1" y="0"/>
                </a:cxn>
              </a:cxnLst>
              <a:rect l="0" t="0" r="r" b="b"/>
              <a:pathLst>
                <a:path w="5" h="16">
                  <a:moveTo>
                    <a:pt x="1" y="0"/>
                  </a:moveTo>
                  <a:lnTo>
                    <a:pt x="1" y="0"/>
                  </a:lnTo>
                  <a:lnTo>
                    <a:pt x="1" y="1"/>
                  </a:lnTo>
                  <a:lnTo>
                    <a:pt x="1" y="2"/>
                  </a:lnTo>
                  <a:lnTo>
                    <a:pt x="0" y="4"/>
                  </a:lnTo>
                  <a:lnTo>
                    <a:pt x="0" y="5"/>
                  </a:lnTo>
                  <a:lnTo>
                    <a:pt x="0" y="6"/>
                  </a:lnTo>
                  <a:lnTo>
                    <a:pt x="0" y="7"/>
                  </a:lnTo>
                  <a:lnTo>
                    <a:pt x="0" y="9"/>
                  </a:lnTo>
                  <a:lnTo>
                    <a:pt x="0" y="10"/>
                  </a:lnTo>
                  <a:lnTo>
                    <a:pt x="0" y="11"/>
                  </a:lnTo>
                  <a:lnTo>
                    <a:pt x="1" y="12"/>
                  </a:lnTo>
                  <a:lnTo>
                    <a:pt x="1" y="14"/>
                  </a:lnTo>
                  <a:lnTo>
                    <a:pt x="2" y="14"/>
                  </a:lnTo>
                  <a:lnTo>
                    <a:pt x="2" y="15"/>
                  </a:lnTo>
                  <a:lnTo>
                    <a:pt x="4" y="15"/>
                  </a:lnTo>
                  <a:lnTo>
                    <a:pt x="4" y="14"/>
                  </a:lnTo>
                  <a:lnTo>
                    <a:pt x="2" y="14"/>
                  </a:lnTo>
                  <a:lnTo>
                    <a:pt x="1" y="12"/>
                  </a:lnTo>
                  <a:lnTo>
                    <a:pt x="1" y="11"/>
                  </a:lnTo>
                  <a:lnTo>
                    <a:pt x="1" y="10"/>
                  </a:lnTo>
                  <a:lnTo>
                    <a:pt x="0" y="9"/>
                  </a:lnTo>
                  <a:lnTo>
                    <a:pt x="0" y="7"/>
                  </a:lnTo>
                  <a:lnTo>
                    <a:pt x="1" y="6"/>
                  </a:lnTo>
                  <a:lnTo>
                    <a:pt x="1" y="5"/>
                  </a:lnTo>
                  <a:lnTo>
                    <a:pt x="1" y="4"/>
                  </a:lnTo>
                  <a:lnTo>
                    <a:pt x="1" y="2"/>
                  </a:lnTo>
                  <a:lnTo>
                    <a:pt x="1" y="1"/>
                  </a:lnTo>
                  <a:lnTo>
                    <a:pt x="2"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3" name="Freeform 299"/>
            <p:cNvSpPr>
              <a:spLocks/>
            </p:cNvSpPr>
            <p:nvPr/>
          </p:nvSpPr>
          <p:spPr bwMode="auto">
            <a:xfrm>
              <a:off x="2660" y="2788"/>
              <a:ext cx="8" cy="8"/>
            </a:xfrm>
            <a:custGeom>
              <a:avLst/>
              <a:gdLst/>
              <a:ahLst/>
              <a:cxnLst>
                <a:cxn ang="0">
                  <a:pos x="0" y="0"/>
                </a:cxn>
                <a:cxn ang="0">
                  <a:pos x="1" y="1"/>
                </a:cxn>
                <a:cxn ang="0">
                  <a:pos x="2" y="1"/>
                </a:cxn>
                <a:cxn ang="0">
                  <a:pos x="3" y="3"/>
                </a:cxn>
                <a:cxn ang="0">
                  <a:pos x="5" y="3"/>
                </a:cxn>
                <a:cxn ang="0">
                  <a:pos x="5" y="4"/>
                </a:cxn>
                <a:cxn ang="0">
                  <a:pos x="6" y="4"/>
                </a:cxn>
                <a:cxn ang="0">
                  <a:pos x="6" y="5"/>
                </a:cxn>
                <a:cxn ang="0">
                  <a:pos x="6" y="7"/>
                </a:cxn>
                <a:cxn ang="0">
                  <a:pos x="7" y="7"/>
                </a:cxn>
                <a:cxn ang="0">
                  <a:pos x="7" y="5"/>
                </a:cxn>
                <a:cxn ang="0">
                  <a:pos x="7" y="4"/>
                </a:cxn>
                <a:cxn ang="0">
                  <a:pos x="6" y="4"/>
                </a:cxn>
                <a:cxn ang="0">
                  <a:pos x="6" y="3"/>
                </a:cxn>
                <a:cxn ang="0">
                  <a:pos x="5" y="3"/>
                </a:cxn>
                <a:cxn ang="0">
                  <a:pos x="3" y="1"/>
                </a:cxn>
                <a:cxn ang="0">
                  <a:pos x="2" y="1"/>
                </a:cxn>
                <a:cxn ang="0">
                  <a:pos x="1" y="0"/>
                </a:cxn>
                <a:cxn ang="0">
                  <a:pos x="0" y="0"/>
                </a:cxn>
              </a:cxnLst>
              <a:rect l="0" t="0" r="r" b="b"/>
              <a:pathLst>
                <a:path w="8" h="8">
                  <a:moveTo>
                    <a:pt x="0" y="0"/>
                  </a:moveTo>
                  <a:lnTo>
                    <a:pt x="1" y="1"/>
                  </a:lnTo>
                  <a:lnTo>
                    <a:pt x="2" y="1"/>
                  </a:lnTo>
                  <a:lnTo>
                    <a:pt x="3" y="3"/>
                  </a:lnTo>
                  <a:lnTo>
                    <a:pt x="5" y="3"/>
                  </a:lnTo>
                  <a:lnTo>
                    <a:pt x="5" y="4"/>
                  </a:lnTo>
                  <a:lnTo>
                    <a:pt x="6" y="4"/>
                  </a:lnTo>
                  <a:lnTo>
                    <a:pt x="6" y="5"/>
                  </a:lnTo>
                  <a:lnTo>
                    <a:pt x="6" y="7"/>
                  </a:lnTo>
                  <a:lnTo>
                    <a:pt x="7" y="7"/>
                  </a:lnTo>
                  <a:lnTo>
                    <a:pt x="7" y="5"/>
                  </a:lnTo>
                  <a:lnTo>
                    <a:pt x="7" y="4"/>
                  </a:lnTo>
                  <a:lnTo>
                    <a:pt x="6" y="4"/>
                  </a:lnTo>
                  <a:lnTo>
                    <a:pt x="6" y="3"/>
                  </a:lnTo>
                  <a:lnTo>
                    <a:pt x="5" y="3"/>
                  </a:lnTo>
                  <a:lnTo>
                    <a:pt x="3" y="1"/>
                  </a:lnTo>
                  <a:lnTo>
                    <a:pt x="2" y="1"/>
                  </a:lnTo>
                  <a:lnTo>
                    <a:pt x="1" y="0"/>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4" name="Freeform 300"/>
            <p:cNvSpPr>
              <a:spLocks/>
            </p:cNvSpPr>
            <p:nvPr/>
          </p:nvSpPr>
          <p:spPr bwMode="auto">
            <a:xfrm>
              <a:off x="2646" y="2788"/>
              <a:ext cx="14" cy="4"/>
            </a:xfrm>
            <a:custGeom>
              <a:avLst/>
              <a:gdLst/>
              <a:ahLst/>
              <a:cxnLst>
                <a:cxn ang="0">
                  <a:pos x="0" y="3"/>
                </a:cxn>
                <a:cxn ang="0">
                  <a:pos x="0" y="3"/>
                </a:cxn>
                <a:cxn ang="0">
                  <a:pos x="1" y="3"/>
                </a:cxn>
                <a:cxn ang="0">
                  <a:pos x="2" y="1"/>
                </a:cxn>
                <a:cxn ang="0">
                  <a:pos x="4" y="1"/>
                </a:cxn>
                <a:cxn ang="0">
                  <a:pos x="5" y="1"/>
                </a:cxn>
                <a:cxn ang="0">
                  <a:pos x="6" y="1"/>
                </a:cxn>
                <a:cxn ang="0">
                  <a:pos x="7" y="1"/>
                </a:cxn>
                <a:cxn ang="0">
                  <a:pos x="9" y="1"/>
                </a:cxn>
                <a:cxn ang="0">
                  <a:pos x="9" y="0"/>
                </a:cxn>
                <a:cxn ang="0">
                  <a:pos x="10" y="0"/>
                </a:cxn>
                <a:cxn ang="0">
                  <a:pos x="11" y="0"/>
                </a:cxn>
                <a:cxn ang="0">
                  <a:pos x="12" y="0"/>
                </a:cxn>
                <a:cxn ang="0">
                  <a:pos x="12" y="1"/>
                </a:cxn>
                <a:cxn ang="0">
                  <a:pos x="14" y="1"/>
                </a:cxn>
                <a:cxn ang="0">
                  <a:pos x="14" y="0"/>
                </a:cxn>
                <a:cxn ang="0">
                  <a:pos x="12" y="0"/>
                </a:cxn>
                <a:cxn ang="0">
                  <a:pos x="11" y="0"/>
                </a:cxn>
                <a:cxn ang="0">
                  <a:pos x="10" y="0"/>
                </a:cxn>
                <a:cxn ang="0">
                  <a:pos x="9" y="0"/>
                </a:cxn>
                <a:cxn ang="0">
                  <a:pos x="7" y="0"/>
                </a:cxn>
                <a:cxn ang="0">
                  <a:pos x="6" y="0"/>
                </a:cxn>
                <a:cxn ang="0">
                  <a:pos x="5" y="1"/>
                </a:cxn>
                <a:cxn ang="0">
                  <a:pos x="4" y="1"/>
                </a:cxn>
                <a:cxn ang="0">
                  <a:pos x="2" y="1"/>
                </a:cxn>
                <a:cxn ang="0">
                  <a:pos x="1" y="1"/>
                </a:cxn>
                <a:cxn ang="0">
                  <a:pos x="0" y="3"/>
                </a:cxn>
                <a:cxn ang="0">
                  <a:pos x="1" y="3"/>
                </a:cxn>
                <a:cxn ang="0">
                  <a:pos x="0" y="3"/>
                </a:cxn>
              </a:cxnLst>
              <a:rect l="0" t="0" r="r" b="b"/>
              <a:pathLst>
                <a:path w="15" h="4">
                  <a:moveTo>
                    <a:pt x="0" y="3"/>
                  </a:moveTo>
                  <a:lnTo>
                    <a:pt x="0" y="3"/>
                  </a:lnTo>
                  <a:lnTo>
                    <a:pt x="1" y="3"/>
                  </a:lnTo>
                  <a:lnTo>
                    <a:pt x="2" y="1"/>
                  </a:lnTo>
                  <a:lnTo>
                    <a:pt x="4" y="1"/>
                  </a:lnTo>
                  <a:lnTo>
                    <a:pt x="5" y="1"/>
                  </a:lnTo>
                  <a:lnTo>
                    <a:pt x="6" y="1"/>
                  </a:lnTo>
                  <a:lnTo>
                    <a:pt x="7" y="1"/>
                  </a:lnTo>
                  <a:lnTo>
                    <a:pt x="9" y="1"/>
                  </a:lnTo>
                  <a:lnTo>
                    <a:pt x="9" y="0"/>
                  </a:lnTo>
                  <a:lnTo>
                    <a:pt x="10" y="0"/>
                  </a:lnTo>
                  <a:lnTo>
                    <a:pt x="11" y="0"/>
                  </a:lnTo>
                  <a:lnTo>
                    <a:pt x="12" y="0"/>
                  </a:lnTo>
                  <a:lnTo>
                    <a:pt x="12" y="1"/>
                  </a:lnTo>
                  <a:lnTo>
                    <a:pt x="14" y="1"/>
                  </a:lnTo>
                  <a:lnTo>
                    <a:pt x="14" y="0"/>
                  </a:lnTo>
                  <a:lnTo>
                    <a:pt x="12" y="0"/>
                  </a:lnTo>
                  <a:lnTo>
                    <a:pt x="11" y="0"/>
                  </a:lnTo>
                  <a:lnTo>
                    <a:pt x="10" y="0"/>
                  </a:lnTo>
                  <a:lnTo>
                    <a:pt x="9" y="0"/>
                  </a:lnTo>
                  <a:lnTo>
                    <a:pt x="7" y="0"/>
                  </a:lnTo>
                  <a:lnTo>
                    <a:pt x="6" y="0"/>
                  </a:lnTo>
                  <a:lnTo>
                    <a:pt x="5" y="1"/>
                  </a:lnTo>
                  <a:lnTo>
                    <a:pt x="4" y="1"/>
                  </a:lnTo>
                  <a:lnTo>
                    <a:pt x="2" y="1"/>
                  </a:lnTo>
                  <a:lnTo>
                    <a:pt x="1" y="1"/>
                  </a:lnTo>
                  <a:lnTo>
                    <a:pt x="0" y="3"/>
                  </a:lnTo>
                  <a:lnTo>
                    <a:pt x="1" y="3"/>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5" name="Freeform 301"/>
            <p:cNvSpPr>
              <a:spLocks/>
            </p:cNvSpPr>
            <p:nvPr/>
          </p:nvSpPr>
          <p:spPr bwMode="auto">
            <a:xfrm>
              <a:off x="2646" y="2790"/>
              <a:ext cx="4" cy="4"/>
            </a:xfrm>
            <a:custGeom>
              <a:avLst/>
              <a:gdLst/>
              <a:ahLst/>
              <a:cxnLst>
                <a:cxn ang="0">
                  <a:pos x="3" y="2"/>
                </a:cxn>
                <a:cxn ang="0">
                  <a:pos x="0" y="0"/>
                </a:cxn>
                <a:cxn ang="0">
                  <a:pos x="0" y="2"/>
                </a:cxn>
                <a:cxn ang="0">
                  <a:pos x="3" y="2"/>
                </a:cxn>
                <a:cxn ang="0">
                  <a:pos x="0" y="0"/>
                </a:cxn>
                <a:cxn ang="0">
                  <a:pos x="3" y="2"/>
                </a:cxn>
                <a:cxn ang="0">
                  <a:pos x="3" y="0"/>
                </a:cxn>
                <a:cxn ang="0">
                  <a:pos x="1" y="0"/>
                </a:cxn>
                <a:cxn ang="0">
                  <a:pos x="0" y="0"/>
                </a:cxn>
                <a:cxn ang="0">
                  <a:pos x="3" y="2"/>
                </a:cxn>
              </a:cxnLst>
              <a:rect l="0" t="0" r="r" b="b"/>
              <a:pathLst>
                <a:path w="4" h="3">
                  <a:moveTo>
                    <a:pt x="3" y="2"/>
                  </a:moveTo>
                  <a:lnTo>
                    <a:pt x="0" y="0"/>
                  </a:lnTo>
                  <a:lnTo>
                    <a:pt x="0" y="2"/>
                  </a:lnTo>
                  <a:lnTo>
                    <a:pt x="3" y="2"/>
                  </a:lnTo>
                  <a:lnTo>
                    <a:pt x="0" y="0"/>
                  </a:lnTo>
                  <a:lnTo>
                    <a:pt x="3" y="2"/>
                  </a:lnTo>
                  <a:lnTo>
                    <a:pt x="3" y="0"/>
                  </a:lnTo>
                  <a:lnTo>
                    <a:pt x="1" y="0"/>
                  </a:lnTo>
                  <a:lnTo>
                    <a:pt x="0" y="0"/>
                  </a:lnTo>
                  <a:lnTo>
                    <a:pt x="3"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6" name="Freeform 302"/>
            <p:cNvSpPr>
              <a:spLocks/>
            </p:cNvSpPr>
            <p:nvPr/>
          </p:nvSpPr>
          <p:spPr bwMode="auto">
            <a:xfrm>
              <a:off x="2625" y="2808"/>
              <a:ext cx="304" cy="138"/>
            </a:xfrm>
            <a:custGeom>
              <a:avLst/>
              <a:gdLst/>
              <a:ahLst/>
              <a:cxnLst>
                <a:cxn ang="0">
                  <a:pos x="157" y="0"/>
                </a:cxn>
                <a:cxn ang="0">
                  <a:pos x="0" y="65"/>
                </a:cxn>
                <a:cxn ang="0">
                  <a:pos x="157" y="138"/>
                </a:cxn>
                <a:cxn ang="0">
                  <a:pos x="303" y="65"/>
                </a:cxn>
                <a:cxn ang="0">
                  <a:pos x="157" y="0"/>
                </a:cxn>
              </a:cxnLst>
              <a:rect l="0" t="0" r="r" b="b"/>
              <a:pathLst>
                <a:path w="304" h="139">
                  <a:moveTo>
                    <a:pt x="157" y="0"/>
                  </a:moveTo>
                  <a:lnTo>
                    <a:pt x="0" y="65"/>
                  </a:lnTo>
                  <a:lnTo>
                    <a:pt x="157" y="138"/>
                  </a:lnTo>
                  <a:lnTo>
                    <a:pt x="303" y="65"/>
                  </a:lnTo>
                  <a:lnTo>
                    <a:pt x="157" y="0"/>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7" name="Freeform 303"/>
            <p:cNvSpPr>
              <a:spLocks/>
            </p:cNvSpPr>
            <p:nvPr/>
          </p:nvSpPr>
          <p:spPr bwMode="auto">
            <a:xfrm>
              <a:off x="2623" y="2808"/>
              <a:ext cx="160" cy="66"/>
            </a:xfrm>
            <a:custGeom>
              <a:avLst/>
              <a:gdLst/>
              <a:ahLst/>
              <a:cxnLst>
                <a:cxn ang="0">
                  <a:pos x="0" y="64"/>
                </a:cxn>
                <a:cxn ang="0">
                  <a:pos x="0" y="65"/>
                </a:cxn>
                <a:cxn ang="0">
                  <a:pos x="158" y="1"/>
                </a:cxn>
                <a:cxn ang="0">
                  <a:pos x="158" y="0"/>
                </a:cxn>
                <a:cxn ang="0">
                  <a:pos x="0" y="64"/>
                </a:cxn>
                <a:cxn ang="0">
                  <a:pos x="0" y="65"/>
                </a:cxn>
                <a:cxn ang="0">
                  <a:pos x="0" y="64"/>
                </a:cxn>
                <a:cxn ang="0">
                  <a:pos x="0" y="65"/>
                </a:cxn>
                <a:cxn ang="0">
                  <a:pos x="0" y="64"/>
                </a:cxn>
              </a:cxnLst>
              <a:rect l="0" t="0" r="r" b="b"/>
              <a:pathLst>
                <a:path w="159" h="66">
                  <a:moveTo>
                    <a:pt x="0" y="64"/>
                  </a:moveTo>
                  <a:lnTo>
                    <a:pt x="0" y="65"/>
                  </a:lnTo>
                  <a:lnTo>
                    <a:pt x="158" y="1"/>
                  </a:lnTo>
                  <a:lnTo>
                    <a:pt x="158" y="0"/>
                  </a:lnTo>
                  <a:lnTo>
                    <a:pt x="0" y="64"/>
                  </a:lnTo>
                  <a:lnTo>
                    <a:pt x="0" y="65"/>
                  </a:lnTo>
                  <a:lnTo>
                    <a:pt x="0" y="64"/>
                  </a:lnTo>
                  <a:lnTo>
                    <a:pt x="0" y="65"/>
                  </a:lnTo>
                  <a:lnTo>
                    <a:pt x="0" y="6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8" name="Freeform 304"/>
            <p:cNvSpPr>
              <a:spLocks/>
            </p:cNvSpPr>
            <p:nvPr/>
          </p:nvSpPr>
          <p:spPr bwMode="auto">
            <a:xfrm>
              <a:off x="2623" y="2873"/>
              <a:ext cx="160" cy="74"/>
            </a:xfrm>
            <a:custGeom>
              <a:avLst/>
              <a:gdLst/>
              <a:ahLst/>
              <a:cxnLst>
                <a:cxn ang="0">
                  <a:pos x="157" y="72"/>
                </a:cxn>
                <a:cxn ang="0">
                  <a:pos x="158" y="72"/>
                </a:cxn>
                <a:cxn ang="0">
                  <a:pos x="0" y="0"/>
                </a:cxn>
                <a:cxn ang="0">
                  <a:pos x="0" y="1"/>
                </a:cxn>
                <a:cxn ang="0">
                  <a:pos x="158" y="73"/>
                </a:cxn>
                <a:cxn ang="0">
                  <a:pos x="158" y="72"/>
                </a:cxn>
                <a:cxn ang="0">
                  <a:pos x="157" y="72"/>
                </a:cxn>
              </a:cxnLst>
              <a:rect l="0" t="0" r="r" b="b"/>
              <a:pathLst>
                <a:path w="159" h="74">
                  <a:moveTo>
                    <a:pt x="157" y="72"/>
                  </a:moveTo>
                  <a:lnTo>
                    <a:pt x="158" y="72"/>
                  </a:lnTo>
                  <a:lnTo>
                    <a:pt x="0" y="0"/>
                  </a:lnTo>
                  <a:lnTo>
                    <a:pt x="0" y="1"/>
                  </a:lnTo>
                  <a:lnTo>
                    <a:pt x="158" y="73"/>
                  </a:lnTo>
                  <a:lnTo>
                    <a:pt x="158" y="72"/>
                  </a:lnTo>
                  <a:lnTo>
                    <a:pt x="157" y="7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69" name="Freeform 305"/>
            <p:cNvSpPr>
              <a:spLocks/>
            </p:cNvSpPr>
            <p:nvPr/>
          </p:nvSpPr>
          <p:spPr bwMode="auto">
            <a:xfrm>
              <a:off x="2780" y="2873"/>
              <a:ext cx="149" cy="74"/>
            </a:xfrm>
            <a:custGeom>
              <a:avLst/>
              <a:gdLst/>
              <a:ahLst/>
              <a:cxnLst>
                <a:cxn ang="0">
                  <a:pos x="146" y="1"/>
                </a:cxn>
                <a:cxn ang="0">
                  <a:pos x="146" y="0"/>
                </a:cxn>
                <a:cxn ang="0">
                  <a:pos x="0" y="72"/>
                </a:cxn>
                <a:cxn ang="0">
                  <a:pos x="0" y="73"/>
                </a:cxn>
                <a:cxn ang="0">
                  <a:pos x="148" y="1"/>
                </a:cxn>
                <a:cxn ang="0">
                  <a:pos x="148" y="0"/>
                </a:cxn>
                <a:cxn ang="0">
                  <a:pos x="148" y="1"/>
                </a:cxn>
                <a:cxn ang="0">
                  <a:pos x="148" y="0"/>
                </a:cxn>
                <a:cxn ang="0">
                  <a:pos x="146" y="0"/>
                </a:cxn>
                <a:cxn ang="0">
                  <a:pos x="146" y="1"/>
                </a:cxn>
              </a:cxnLst>
              <a:rect l="0" t="0" r="r" b="b"/>
              <a:pathLst>
                <a:path w="149" h="74">
                  <a:moveTo>
                    <a:pt x="146" y="1"/>
                  </a:moveTo>
                  <a:lnTo>
                    <a:pt x="146" y="0"/>
                  </a:lnTo>
                  <a:lnTo>
                    <a:pt x="0" y="72"/>
                  </a:lnTo>
                  <a:lnTo>
                    <a:pt x="0" y="73"/>
                  </a:lnTo>
                  <a:lnTo>
                    <a:pt x="148" y="1"/>
                  </a:lnTo>
                  <a:lnTo>
                    <a:pt x="148" y="0"/>
                  </a:lnTo>
                  <a:lnTo>
                    <a:pt x="148" y="1"/>
                  </a:lnTo>
                  <a:lnTo>
                    <a:pt x="148" y="0"/>
                  </a:lnTo>
                  <a:lnTo>
                    <a:pt x="146" y="0"/>
                  </a:lnTo>
                  <a:lnTo>
                    <a:pt x="146"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0" name="Freeform 306"/>
            <p:cNvSpPr>
              <a:spLocks/>
            </p:cNvSpPr>
            <p:nvPr/>
          </p:nvSpPr>
          <p:spPr bwMode="auto">
            <a:xfrm>
              <a:off x="2780" y="2808"/>
              <a:ext cx="149" cy="66"/>
            </a:xfrm>
            <a:custGeom>
              <a:avLst/>
              <a:gdLst/>
              <a:ahLst/>
              <a:cxnLst>
                <a:cxn ang="0">
                  <a:pos x="0" y="1"/>
                </a:cxn>
                <a:cxn ang="0">
                  <a:pos x="0" y="1"/>
                </a:cxn>
                <a:cxn ang="0">
                  <a:pos x="148" y="65"/>
                </a:cxn>
                <a:cxn ang="0">
                  <a:pos x="148" y="64"/>
                </a:cxn>
                <a:cxn ang="0">
                  <a:pos x="0" y="0"/>
                </a:cxn>
                <a:cxn ang="0">
                  <a:pos x="0" y="1"/>
                </a:cxn>
              </a:cxnLst>
              <a:rect l="0" t="0" r="r" b="b"/>
              <a:pathLst>
                <a:path w="149" h="66">
                  <a:moveTo>
                    <a:pt x="0" y="1"/>
                  </a:moveTo>
                  <a:lnTo>
                    <a:pt x="0" y="1"/>
                  </a:lnTo>
                  <a:lnTo>
                    <a:pt x="148" y="65"/>
                  </a:lnTo>
                  <a:lnTo>
                    <a:pt x="148" y="64"/>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1" name="Freeform 307"/>
            <p:cNvSpPr>
              <a:spLocks/>
            </p:cNvSpPr>
            <p:nvPr/>
          </p:nvSpPr>
          <p:spPr bwMode="auto">
            <a:xfrm>
              <a:off x="2756" y="2923"/>
              <a:ext cx="48" cy="13"/>
            </a:xfrm>
            <a:custGeom>
              <a:avLst/>
              <a:gdLst/>
              <a:ahLst/>
              <a:cxnLst>
                <a:cxn ang="0">
                  <a:pos x="0" y="0"/>
                </a:cxn>
                <a:cxn ang="0">
                  <a:pos x="25" y="11"/>
                </a:cxn>
                <a:cxn ang="0">
                  <a:pos x="47" y="0"/>
                </a:cxn>
                <a:cxn ang="0">
                  <a:pos x="0" y="0"/>
                </a:cxn>
              </a:cxnLst>
              <a:rect l="0" t="0" r="r" b="b"/>
              <a:pathLst>
                <a:path w="48" h="12">
                  <a:moveTo>
                    <a:pt x="0" y="0"/>
                  </a:moveTo>
                  <a:lnTo>
                    <a:pt x="25" y="11"/>
                  </a:lnTo>
                  <a:lnTo>
                    <a:pt x="47"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2" name="Freeform 308"/>
            <p:cNvSpPr>
              <a:spLocks/>
            </p:cNvSpPr>
            <p:nvPr/>
          </p:nvSpPr>
          <p:spPr bwMode="auto">
            <a:xfrm>
              <a:off x="2742" y="2917"/>
              <a:ext cx="75" cy="11"/>
            </a:xfrm>
            <a:custGeom>
              <a:avLst/>
              <a:gdLst/>
              <a:ahLst/>
              <a:cxnLst>
                <a:cxn ang="0">
                  <a:pos x="25" y="11"/>
                </a:cxn>
                <a:cxn ang="0">
                  <a:pos x="0" y="0"/>
                </a:cxn>
                <a:cxn ang="0">
                  <a:pos x="73" y="0"/>
                </a:cxn>
                <a:cxn ang="0">
                  <a:pos x="49" y="11"/>
                </a:cxn>
                <a:cxn ang="0">
                  <a:pos x="25" y="11"/>
                </a:cxn>
              </a:cxnLst>
              <a:rect l="0" t="0" r="r" b="b"/>
              <a:pathLst>
                <a:path w="74" h="12">
                  <a:moveTo>
                    <a:pt x="25" y="11"/>
                  </a:moveTo>
                  <a:lnTo>
                    <a:pt x="0" y="0"/>
                  </a:lnTo>
                  <a:lnTo>
                    <a:pt x="73" y="0"/>
                  </a:lnTo>
                  <a:lnTo>
                    <a:pt x="49" y="11"/>
                  </a:lnTo>
                  <a:lnTo>
                    <a:pt x="25" y="11"/>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3" name="Freeform 309"/>
            <p:cNvSpPr>
              <a:spLocks/>
            </p:cNvSpPr>
            <p:nvPr/>
          </p:nvSpPr>
          <p:spPr bwMode="auto">
            <a:xfrm>
              <a:off x="2730" y="2911"/>
              <a:ext cx="99" cy="13"/>
            </a:xfrm>
            <a:custGeom>
              <a:avLst/>
              <a:gdLst/>
              <a:ahLst/>
              <a:cxnLst>
                <a:cxn ang="0">
                  <a:pos x="25" y="12"/>
                </a:cxn>
                <a:cxn ang="0">
                  <a:pos x="0" y="0"/>
                </a:cxn>
                <a:cxn ang="0">
                  <a:pos x="97" y="0"/>
                </a:cxn>
                <a:cxn ang="0">
                  <a:pos x="73" y="12"/>
                </a:cxn>
                <a:cxn ang="0">
                  <a:pos x="25" y="12"/>
                </a:cxn>
              </a:cxnLst>
              <a:rect l="0" t="0" r="r" b="b"/>
              <a:pathLst>
                <a:path w="98" h="13">
                  <a:moveTo>
                    <a:pt x="25" y="12"/>
                  </a:moveTo>
                  <a:lnTo>
                    <a:pt x="0" y="0"/>
                  </a:lnTo>
                  <a:lnTo>
                    <a:pt x="97" y="0"/>
                  </a:lnTo>
                  <a:lnTo>
                    <a:pt x="73" y="12"/>
                  </a:lnTo>
                  <a:lnTo>
                    <a:pt x="25" y="12"/>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4" name="Freeform 310"/>
            <p:cNvSpPr>
              <a:spLocks/>
            </p:cNvSpPr>
            <p:nvPr/>
          </p:nvSpPr>
          <p:spPr bwMode="auto">
            <a:xfrm>
              <a:off x="2717" y="2906"/>
              <a:ext cx="123" cy="11"/>
            </a:xfrm>
            <a:custGeom>
              <a:avLst/>
              <a:gdLst/>
              <a:ahLst/>
              <a:cxnLst>
                <a:cxn ang="0">
                  <a:pos x="26" y="11"/>
                </a:cxn>
                <a:cxn ang="0">
                  <a:pos x="0" y="0"/>
                </a:cxn>
                <a:cxn ang="0">
                  <a:pos x="122" y="0"/>
                </a:cxn>
                <a:cxn ang="0">
                  <a:pos x="98" y="11"/>
                </a:cxn>
                <a:cxn ang="0">
                  <a:pos x="26" y="11"/>
                </a:cxn>
              </a:cxnLst>
              <a:rect l="0" t="0" r="r" b="b"/>
              <a:pathLst>
                <a:path w="123" h="12">
                  <a:moveTo>
                    <a:pt x="26" y="11"/>
                  </a:moveTo>
                  <a:lnTo>
                    <a:pt x="0" y="0"/>
                  </a:lnTo>
                  <a:lnTo>
                    <a:pt x="122" y="0"/>
                  </a:lnTo>
                  <a:lnTo>
                    <a:pt x="98" y="11"/>
                  </a:lnTo>
                  <a:lnTo>
                    <a:pt x="26" y="11"/>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5" name="Freeform 311"/>
            <p:cNvSpPr>
              <a:spLocks/>
            </p:cNvSpPr>
            <p:nvPr/>
          </p:nvSpPr>
          <p:spPr bwMode="auto">
            <a:xfrm>
              <a:off x="2705" y="2900"/>
              <a:ext cx="148" cy="13"/>
            </a:xfrm>
            <a:custGeom>
              <a:avLst/>
              <a:gdLst/>
              <a:ahLst/>
              <a:cxnLst>
                <a:cxn ang="0">
                  <a:pos x="26" y="11"/>
                </a:cxn>
                <a:cxn ang="0">
                  <a:pos x="0" y="0"/>
                </a:cxn>
                <a:cxn ang="0">
                  <a:pos x="147" y="0"/>
                </a:cxn>
                <a:cxn ang="0">
                  <a:pos x="123" y="11"/>
                </a:cxn>
                <a:cxn ang="0">
                  <a:pos x="26" y="11"/>
                </a:cxn>
              </a:cxnLst>
              <a:rect l="0" t="0" r="r" b="b"/>
              <a:pathLst>
                <a:path w="148" h="12">
                  <a:moveTo>
                    <a:pt x="26" y="11"/>
                  </a:moveTo>
                  <a:lnTo>
                    <a:pt x="0" y="0"/>
                  </a:lnTo>
                  <a:lnTo>
                    <a:pt x="147" y="0"/>
                  </a:lnTo>
                  <a:lnTo>
                    <a:pt x="123" y="11"/>
                  </a:lnTo>
                  <a:lnTo>
                    <a:pt x="26" y="11"/>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6" name="Freeform 312"/>
            <p:cNvSpPr>
              <a:spLocks/>
            </p:cNvSpPr>
            <p:nvPr/>
          </p:nvSpPr>
          <p:spPr bwMode="auto">
            <a:xfrm>
              <a:off x="2691" y="2895"/>
              <a:ext cx="174" cy="11"/>
            </a:xfrm>
            <a:custGeom>
              <a:avLst/>
              <a:gdLst/>
              <a:ahLst/>
              <a:cxnLst>
                <a:cxn ang="0">
                  <a:pos x="26" y="11"/>
                </a:cxn>
                <a:cxn ang="0">
                  <a:pos x="0" y="0"/>
                </a:cxn>
                <a:cxn ang="0">
                  <a:pos x="173" y="0"/>
                </a:cxn>
                <a:cxn ang="0">
                  <a:pos x="149" y="11"/>
                </a:cxn>
                <a:cxn ang="0">
                  <a:pos x="26" y="11"/>
                </a:cxn>
              </a:cxnLst>
              <a:rect l="0" t="0" r="r" b="b"/>
              <a:pathLst>
                <a:path w="174" h="12">
                  <a:moveTo>
                    <a:pt x="26" y="11"/>
                  </a:moveTo>
                  <a:lnTo>
                    <a:pt x="0" y="0"/>
                  </a:lnTo>
                  <a:lnTo>
                    <a:pt x="173" y="0"/>
                  </a:lnTo>
                  <a:lnTo>
                    <a:pt x="149" y="11"/>
                  </a:lnTo>
                  <a:lnTo>
                    <a:pt x="26" y="11"/>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7" name="Freeform 313"/>
            <p:cNvSpPr>
              <a:spLocks/>
            </p:cNvSpPr>
            <p:nvPr/>
          </p:nvSpPr>
          <p:spPr bwMode="auto">
            <a:xfrm>
              <a:off x="2678" y="2888"/>
              <a:ext cx="198" cy="13"/>
            </a:xfrm>
            <a:custGeom>
              <a:avLst/>
              <a:gdLst/>
              <a:ahLst/>
              <a:cxnLst>
                <a:cxn ang="0">
                  <a:pos x="26" y="12"/>
                </a:cxn>
                <a:cxn ang="0">
                  <a:pos x="0" y="0"/>
                </a:cxn>
                <a:cxn ang="0">
                  <a:pos x="197" y="0"/>
                </a:cxn>
                <a:cxn ang="0">
                  <a:pos x="173" y="12"/>
                </a:cxn>
                <a:cxn ang="0">
                  <a:pos x="26" y="12"/>
                </a:cxn>
              </a:cxnLst>
              <a:rect l="0" t="0" r="r" b="b"/>
              <a:pathLst>
                <a:path w="198" h="13">
                  <a:moveTo>
                    <a:pt x="26" y="12"/>
                  </a:moveTo>
                  <a:lnTo>
                    <a:pt x="0" y="0"/>
                  </a:lnTo>
                  <a:lnTo>
                    <a:pt x="197" y="0"/>
                  </a:lnTo>
                  <a:lnTo>
                    <a:pt x="173" y="12"/>
                  </a:lnTo>
                  <a:lnTo>
                    <a:pt x="26" y="12"/>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8" name="Freeform 314"/>
            <p:cNvSpPr>
              <a:spLocks/>
            </p:cNvSpPr>
            <p:nvPr/>
          </p:nvSpPr>
          <p:spPr bwMode="auto">
            <a:xfrm>
              <a:off x="2666" y="2883"/>
              <a:ext cx="224" cy="11"/>
            </a:xfrm>
            <a:custGeom>
              <a:avLst/>
              <a:gdLst/>
              <a:ahLst/>
              <a:cxnLst>
                <a:cxn ang="0">
                  <a:pos x="26" y="11"/>
                </a:cxn>
                <a:cxn ang="0">
                  <a:pos x="0" y="0"/>
                </a:cxn>
                <a:cxn ang="0">
                  <a:pos x="222" y="0"/>
                </a:cxn>
                <a:cxn ang="0">
                  <a:pos x="198" y="11"/>
                </a:cxn>
                <a:cxn ang="0">
                  <a:pos x="26" y="11"/>
                </a:cxn>
              </a:cxnLst>
              <a:rect l="0" t="0" r="r" b="b"/>
              <a:pathLst>
                <a:path w="223" h="12">
                  <a:moveTo>
                    <a:pt x="26" y="11"/>
                  </a:moveTo>
                  <a:lnTo>
                    <a:pt x="0" y="0"/>
                  </a:lnTo>
                  <a:lnTo>
                    <a:pt x="222" y="0"/>
                  </a:lnTo>
                  <a:lnTo>
                    <a:pt x="198" y="11"/>
                  </a:lnTo>
                  <a:lnTo>
                    <a:pt x="26" y="11"/>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79" name="Freeform 315"/>
            <p:cNvSpPr>
              <a:spLocks/>
            </p:cNvSpPr>
            <p:nvPr/>
          </p:nvSpPr>
          <p:spPr bwMode="auto">
            <a:xfrm>
              <a:off x="2654" y="2877"/>
              <a:ext cx="246" cy="13"/>
            </a:xfrm>
            <a:custGeom>
              <a:avLst/>
              <a:gdLst/>
              <a:ahLst/>
              <a:cxnLst>
                <a:cxn ang="0">
                  <a:pos x="26" y="11"/>
                </a:cxn>
                <a:cxn ang="0">
                  <a:pos x="0" y="0"/>
                </a:cxn>
                <a:cxn ang="0">
                  <a:pos x="246" y="0"/>
                </a:cxn>
                <a:cxn ang="0">
                  <a:pos x="222" y="11"/>
                </a:cxn>
                <a:cxn ang="0">
                  <a:pos x="26" y="11"/>
                </a:cxn>
              </a:cxnLst>
              <a:rect l="0" t="0" r="r" b="b"/>
              <a:pathLst>
                <a:path w="247" h="12">
                  <a:moveTo>
                    <a:pt x="26" y="11"/>
                  </a:moveTo>
                  <a:lnTo>
                    <a:pt x="0" y="0"/>
                  </a:lnTo>
                  <a:lnTo>
                    <a:pt x="246" y="0"/>
                  </a:lnTo>
                  <a:lnTo>
                    <a:pt x="222" y="11"/>
                  </a:lnTo>
                  <a:lnTo>
                    <a:pt x="26" y="11"/>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0" name="Freeform 316"/>
            <p:cNvSpPr>
              <a:spLocks/>
            </p:cNvSpPr>
            <p:nvPr/>
          </p:nvSpPr>
          <p:spPr bwMode="auto">
            <a:xfrm>
              <a:off x="2644" y="2870"/>
              <a:ext cx="266" cy="13"/>
            </a:xfrm>
            <a:custGeom>
              <a:avLst/>
              <a:gdLst/>
              <a:ahLst/>
              <a:cxnLst>
                <a:cxn ang="0">
                  <a:pos x="4" y="0"/>
                </a:cxn>
                <a:cxn ang="0">
                  <a:pos x="0" y="1"/>
                </a:cxn>
                <a:cxn ang="0">
                  <a:pos x="22" y="11"/>
                </a:cxn>
                <a:cxn ang="0">
                  <a:pos x="243" y="11"/>
                </a:cxn>
                <a:cxn ang="0">
                  <a:pos x="264" y="1"/>
                </a:cxn>
                <a:cxn ang="0">
                  <a:pos x="260" y="0"/>
                </a:cxn>
                <a:cxn ang="0">
                  <a:pos x="4" y="0"/>
                </a:cxn>
              </a:cxnLst>
              <a:rect l="0" t="0" r="r" b="b"/>
              <a:pathLst>
                <a:path w="265" h="12">
                  <a:moveTo>
                    <a:pt x="4" y="0"/>
                  </a:moveTo>
                  <a:lnTo>
                    <a:pt x="0" y="1"/>
                  </a:lnTo>
                  <a:lnTo>
                    <a:pt x="22" y="11"/>
                  </a:lnTo>
                  <a:lnTo>
                    <a:pt x="243" y="11"/>
                  </a:lnTo>
                  <a:lnTo>
                    <a:pt x="264" y="1"/>
                  </a:lnTo>
                  <a:lnTo>
                    <a:pt x="260" y="0"/>
                  </a:lnTo>
                  <a:lnTo>
                    <a:pt x="4" y="0"/>
                  </a:lnTo>
                </a:path>
              </a:pathLst>
            </a:custGeom>
            <a:solidFill>
              <a:srgbClr val="FFC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1" name="Freeform 317"/>
            <p:cNvSpPr>
              <a:spLocks/>
            </p:cNvSpPr>
            <p:nvPr/>
          </p:nvSpPr>
          <p:spPr bwMode="auto">
            <a:xfrm>
              <a:off x="2644" y="2865"/>
              <a:ext cx="266" cy="14"/>
            </a:xfrm>
            <a:custGeom>
              <a:avLst/>
              <a:gdLst/>
              <a:ahLst/>
              <a:cxnLst>
                <a:cxn ang="0">
                  <a:pos x="19" y="0"/>
                </a:cxn>
                <a:cxn ang="0">
                  <a:pos x="0" y="8"/>
                </a:cxn>
                <a:cxn ang="0">
                  <a:pos x="9" y="13"/>
                </a:cxn>
                <a:cxn ang="0">
                  <a:pos x="255" y="13"/>
                </a:cxn>
                <a:cxn ang="0">
                  <a:pos x="264" y="8"/>
                </a:cxn>
                <a:cxn ang="0">
                  <a:pos x="246" y="0"/>
                </a:cxn>
                <a:cxn ang="0">
                  <a:pos x="19" y="0"/>
                </a:cxn>
              </a:cxnLst>
              <a:rect l="0" t="0" r="r" b="b"/>
              <a:pathLst>
                <a:path w="265" h="14">
                  <a:moveTo>
                    <a:pt x="19" y="0"/>
                  </a:moveTo>
                  <a:lnTo>
                    <a:pt x="0" y="8"/>
                  </a:lnTo>
                  <a:lnTo>
                    <a:pt x="9" y="13"/>
                  </a:lnTo>
                  <a:lnTo>
                    <a:pt x="255" y="13"/>
                  </a:lnTo>
                  <a:lnTo>
                    <a:pt x="264" y="8"/>
                  </a:lnTo>
                  <a:lnTo>
                    <a:pt x="246" y="0"/>
                  </a:lnTo>
                  <a:lnTo>
                    <a:pt x="19"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2" name="Freeform 318"/>
            <p:cNvSpPr>
              <a:spLocks/>
            </p:cNvSpPr>
            <p:nvPr/>
          </p:nvSpPr>
          <p:spPr bwMode="auto">
            <a:xfrm>
              <a:off x="2649" y="2860"/>
              <a:ext cx="256" cy="13"/>
            </a:xfrm>
            <a:custGeom>
              <a:avLst/>
              <a:gdLst/>
              <a:ahLst/>
              <a:cxnLst>
                <a:cxn ang="0">
                  <a:pos x="0" y="12"/>
                </a:cxn>
                <a:cxn ang="0">
                  <a:pos x="30" y="0"/>
                </a:cxn>
                <a:cxn ang="0">
                  <a:pos x="227" y="0"/>
                </a:cxn>
                <a:cxn ang="0">
                  <a:pos x="255" y="12"/>
                </a:cxn>
                <a:cxn ang="0">
                  <a:pos x="0" y="12"/>
                </a:cxn>
              </a:cxnLst>
              <a:rect l="0" t="0" r="r" b="b"/>
              <a:pathLst>
                <a:path w="256" h="13">
                  <a:moveTo>
                    <a:pt x="0" y="12"/>
                  </a:moveTo>
                  <a:lnTo>
                    <a:pt x="30" y="0"/>
                  </a:lnTo>
                  <a:lnTo>
                    <a:pt x="227" y="0"/>
                  </a:lnTo>
                  <a:lnTo>
                    <a:pt x="255" y="12"/>
                  </a:lnTo>
                  <a:lnTo>
                    <a:pt x="0" y="12"/>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3" name="Freeform 319"/>
            <p:cNvSpPr>
              <a:spLocks/>
            </p:cNvSpPr>
            <p:nvPr/>
          </p:nvSpPr>
          <p:spPr bwMode="auto">
            <a:xfrm>
              <a:off x="2662" y="2854"/>
              <a:ext cx="230" cy="13"/>
            </a:xfrm>
            <a:custGeom>
              <a:avLst/>
              <a:gdLst/>
              <a:ahLst/>
              <a:cxnLst>
                <a:cxn ang="0">
                  <a:pos x="0" y="12"/>
                </a:cxn>
                <a:cxn ang="0">
                  <a:pos x="30" y="0"/>
                </a:cxn>
                <a:cxn ang="0">
                  <a:pos x="200" y="0"/>
                </a:cxn>
                <a:cxn ang="0">
                  <a:pos x="228" y="12"/>
                </a:cxn>
                <a:cxn ang="0">
                  <a:pos x="0" y="12"/>
                </a:cxn>
              </a:cxnLst>
              <a:rect l="0" t="0" r="r" b="b"/>
              <a:pathLst>
                <a:path w="229" h="13">
                  <a:moveTo>
                    <a:pt x="0" y="12"/>
                  </a:moveTo>
                  <a:lnTo>
                    <a:pt x="30" y="0"/>
                  </a:lnTo>
                  <a:lnTo>
                    <a:pt x="200" y="0"/>
                  </a:lnTo>
                  <a:lnTo>
                    <a:pt x="228" y="12"/>
                  </a:lnTo>
                  <a:lnTo>
                    <a:pt x="0" y="12"/>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4" name="Freeform 320"/>
            <p:cNvSpPr>
              <a:spLocks/>
            </p:cNvSpPr>
            <p:nvPr/>
          </p:nvSpPr>
          <p:spPr bwMode="auto">
            <a:xfrm>
              <a:off x="2678" y="2848"/>
              <a:ext cx="201" cy="13"/>
            </a:xfrm>
            <a:custGeom>
              <a:avLst/>
              <a:gdLst/>
              <a:ahLst/>
              <a:cxnLst>
                <a:cxn ang="0">
                  <a:pos x="0" y="11"/>
                </a:cxn>
                <a:cxn ang="0">
                  <a:pos x="30" y="0"/>
                </a:cxn>
                <a:cxn ang="0">
                  <a:pos x="172" y="0"/>
                </a:cxn>
                <a:cxn ang="0">
                  <a:pos x="200" y="11"/>
                </a:cxn>
                <a:cxn ang="0">
                  <a:pos x="0" y="11"/>
                </a:cxn>
              </a:cxnLst>
              <a:rect l="0" t="0" r="r" b="b"/>
              <a:pathLst>
                <a:path w="201" h="12">
                  <a:moveTo>
                    <a:pt x="0" y="11"/>
                  </a:moveTo>
                  <a:lnTo>
                    <a:pt x="30" y="0"/>
                  </a:lnTo>
                  <a:lnTo>
                    <a:pt x="172" y="0"/>
                  </a:lnTo>
                  <a:lnTo>
                    <a:pt x="200" y="11"/>
                  </a:lnTo>
                  <a:lnTo>
                    <a:pt x="0" y="11"/>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5" name="Freeform 321"/>
            <p:cNvSpPr>
              <a:spLocks/>
            </p:cNvSpPr>
            <p:nvPr/>
          </p:nvSpPr>
          <p:spPr bwMode="auto">
            <a:xfrm>
              <a:off x="2692" y="2843"/>
              <a:ext cx="172" cy="14"/>
            </a:xfrm>
            <a:custGeom>
              <a:avLst/>
              <a:gdLst/>
              <a:ahLst/>
              <a:cxnLst>
                <a:cxn ang="0">
                  <a:pos x="0" y="13"/>
                </a:cxn>
                <a:cxn ang="0">
                  <a:pos x="30" y="0"/>
                </a:cxn>
                <a:cxn ang="0">
                  <a:pos x="143" y="0"/>
                </a:cxn>
                <a:cxn ang="0">
                  <a:pos x="171" y="13"/>
                </a:cxn>
                <a:cxn ang="0">
                  <a:pos x="0" y="13"/>
                </a:cxn>
              </a:cxnLst>
              <a:rect l="0" t="0" r="r" b="b"/>
              <a:pathLst>
                <a:path w="172" h="14">
                  <a:moveTo>
                    <a:pt x="0" y="13"/>
                  </a:moveTo>
                  <a:lnTo>
                    <a:pt x="30" y="0"/>
                  </a:lnTo>
                  <a:lnTo>
                    <a:pt x="143" y="0"/>
                  </a:lnTo>
                  <a:lnTo>
                    <a:pt x="171" y="13"/>
                  </a:lnTo>
                  <a:lnTo>
                    <a:pt x="0" y="1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6" name="Freeform 322"/>
            <p:cNvSpPr>
              <a:spLocks/>
            </p:cNvSpPr>
            <p:nvPr/>
          </p:nvSpPr>
          <p:spPr bwMode="auto">
            <a:xfrm>
              <a:off x="2708" y="2837"/>
              <a:ext cx="142" cy="13"/>
            </a:xfrm>
            <a:custGeom>
              <a:avLst/>
              <a:gdLst/>
              <a:ahLst/>
              <a:cxnLst>
                <a:cxn ang="0">
                  <a:pos x="0" y="11"/>
                </a:cxn>
                <a:cxn ang="0">
                  <a:pos x="30" y="0"/>
                </a:cxn>
                <a:cxn ang="0">
                  <a:pos x="114" y="0"/>
                </a:cxn>
                <a:cxn ang="0">
                  <a:pos x="142" y="11"/>
                </a:cxn>
                <a:cxn ang="0">
                  <a:pos x="0" y="11"/>
                </a:cxn>
              </a:cxnLst>
              <a:rect l="0" t="0" r="r" b="b"/>
              <a:pathLst>
                <a:path w="143" h="12">
                  <a:moveTo>
                    <a:pt x="0" y="11"/>
                  </a:moveTo>
                  <a:lnTo>
                    <a:pt x="30" y="0"/>
                  </a:lnTo>
                  <a:lnTo>
                    <a:pt x="114" y="0"/>
                  </a:lnTo>
                  <a:lnTo>
                    <a:pt x="142" y="11"/>
                  </a:lnTo>
                  <a:lnTo>
                    <a:pt x="0" y="11"/>
                  </a:lnTo>
                </a:path>
              </a:pathLst>
            </a:custGeom>
            <a:solidFill>
              <a:srgbClr val="FFB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7" name="Freeform 323"/>
            <p:cNvSpPr>
              <a:spLocks/>
            </p:cNvSpPr>
            <p:nvPr/>
          </p:nvSpPr>
          <p:spPr bwMode="auto">
            <a:xfrm>
              <a:off x="2722" y="2832"/>
              <a:ext cx="115" cy="11"/>
            </a:xfrm>
            <a:custGeom>
              <a:avLst/>
              <a:gdLst/>
              <a:ahLst/>
              <a:cxnLst>
                <a:cxn ang="0">
                  <a:pos x="0" y="11"/>
                </a:cxn>
                <a:cxn ang="0">
                  <a:pos x="30" y="0"/>
                </a:cxn>
                <a:cxn ang="0">
                  <a:pos x="86" y="0"/>
                </a:cxn>
                <a:cxn ang="0">
                  <a:pos x="114" y="11"/>
                </a:cxn>
                <a:cxn ang="0">
                  <a:pos x="0" y="11"/>
                </a:cxn>
              </a:cxnLst>
              <a:rect l="0" t="0" r="r" b="b"/>
              <a:pathLst>
                <a:path w="115" h="12">
                  <a:moveTo>
                    <a:pt x="0" y="11"/>
                  </a:moveTo>
                  <a:lnTo>
                    <a:pt x="30" y="0"/>
                  </a:lnTo>
                  <a:lnTo>
                    <a:pt x="86" y="0"/>
                  </a:lnTo>
                  <a:lnTo>
                    <a:pt x="114" y="11"/>
                  </a:lnTo>
                  <a:lnTo>
                    <a:pt x="0" y="11"/>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8" name="Freeform 324"/>
            <p:cNvSpPr>
              <a:spLocks/>
            </p:cNvSpPr>
            <p:nvPr/>
          </p:nvSpPr>
          <p:spPr bwMode="auto">
            <a:xfrm>
              <a:off x="2736" y="2826"/>
              <a:ext cx="85" cy="11"/>
            </a:xfrm>
            <a:custGeom>
              <a:avLst/>
              <a:gdLst/>
              <a:ahLst/>
              <a:cxnLst>
                <a:cxn ang="0">
                  <a:pos x="0" y="11"/>
                </a:cxn>
                <a:cxn ang="0">
                  <a:pos x="29" y="0"/>
                </a:cxn>
                <a:cxn ang="0">
                  <a:pos x="56" y="0"/>
                </a:cxn>
                <a:cxn ang="0">
                  <a:pos x="84" y="11"/>
                </a:cxn>
                <a:cxn ang="0">
                  <a:pos x="0" y="11"/>
                </a:cxn>
              </a:cxnLst>
              <a:rect l="0" t="0" r="r" b="b"/>
              <a:pathLst>
                <a:path w="85" h="12">
                  <a:moveTo>
                    <a:pt x="0" y="11"/>
                  </a:moveTo>
                  <a:lnTo>
                    <a:pt x="29" y="0"/>
                  </a:lnTo>
                  <a:lnTo>
                    <a:pt x="56" y="0"/>
                  </a:lnTo>
                  <a:lnTo>
                    <a:pt x="84" y="11"/>
                  </a:lnTo>
                  <a:lnTo>
                    <a:pt x="0" y="11"/>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89" name="Freeform 325"/>
            <p:cNvSpPr>
              <a:spLocks/>
            </p:cNvSpPr>
            <p:nvPr/>
          </p:nvSpPr>
          <p:spPr bwMode="auto">
            <a:xfrm>
              <a:off x="2752" y="2821"/>
              <a:ext cx="56" cy="11"/>
            </a:xfrm>
            <a:custGeom>
              <a:avLst/>
              <a:gdLst/>
              <a:ahLst/>
              <a:cxnLst>
                <a:cxn ang="0">
                  <a:pos x="0" y="11"/>
                </a:cxn>
                <a:cxn ang="0">
                  <a:pos x="29" y="0"/>
                </a:cxn>
                <a:cxn ang="0">
                  <a:pos x="55" y="11"/>
                </a:cxn>
                <a:cxn ang="0">
                  <a:pos x="0" y="11"/>
                </a:cxn>
              </a:cxnLst>
              <a:rect l="0" t="0" r="r" b="b"/>
              <a:pathLst>
                <a:path w="56" h="12">
                  <a:moveTo>
                    <a:pt x="0" y="11"/>
                  </a:moveTo>
                  <a:lnTo>
                    <a:pt x="29" y="0"/>
                  </a:lnTo>
                  <a:lnTo>
                    <a:pt x="55" y="11"/>
                  </a:lnTo>
                  <a:lnTo>
                    <a:pt x="0" y="11"/>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0" name="Freeform 326"/>
            <p:cNvSpPr>
              <a:spLocks/>
            </p:cNvSpPr>
            <p:nvPr/>
          </p:nvSpPr>
          <p:spPr bwMode="auto">
            <a:xfrm>
              <a:off x="2766" y="2821"/>
              <a:ext cx="28" cy="6"/>
            </a:xfrm>
            <a:custGeom>
              <a:avLst/>
              <a:gdLst/>
              <a:ahLst/>
              <a:cxnLst>
                <a:cxn ang="0">
                  <a:pos x="0" y="5"/>
                </a:cxn>
                <a:cxn ang="0">
                  <a:pos x="13" y="0"/>
                </a:cxn>
                <a:cxn ang="0">
                  <a:pos x="26" y="5"/>
                </a:cxn>
                <a:cxn ang="0">
                  <a:pos x="0" y="5"/>
                </a:cxn>
              </a:cxnLst>
              <a:rect l="0" t="0" r="r" b="b"/>
              <a:pathLst>
                <a:path w="27" h="6">
                  <a:moveTo>
                    <a:pt x="0" y="5"/>
                  </a:moveTo>
                  <a:lnTo>
                    <a:pt x="13" y="0"/>
                  </a:lnTo>
                  <a:lnTo>
                    <a:pt x="26" y="5"/>
                  </a:lnTo>
                  <a:lnTo>
                    <a:pt x="0" y="5"/>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1" name="Freeform 327"/>
            <p:cNvSpPr>
              <a:spLocks/>
            </p:cNvSpPr>
            <p:nvPr/>
          </p:nvSpPr>
          <p:spPr bwMode="auto">
            <a:xfrm>
              <a:off x="2869" y="2790"/>
              <a:ext cx="53" cy="29"/>
            </a:xfrm>
            <a:custGeom>
              <a:avLst/>
              <a:gdLst/>
              <a:ahLst/>
              <a:cxnLst>
                <a:cxn ang="0">
                  <a:pos x="51" y="24"/>
                </a:cxn>
                <a:cxn ang="0">
                  <a:pos x="49" y="22"/>
                </a:cxn>
                <a:cxn ang="0">
                  <a:pos x="48" y="19"/>
                </a:cxn>
                <a:cxn ang="0">
                  <a:pos x="46" y="17"/>
                </a:cxn>
                <a:cxn ang="0">
                  <a:pos x="43" y="16"/>
                </a:cxn>
                <a:cxn ang="0">
                  <a:pos x="41" y="13"/>
                </a:cxn>
                <a:cxn ang="0">
                  <a:pos x="37" y="12"/>
                </a:cxn>
                <a:cxn ang="0">
                  <a:pos x="35" y="11"/>
                </a:cxn>
                <a:cxn ang="0">
                  <a:pos x="30" y="10"/>
                </a:cxn>
                <a:cxn ang="0">
                  <a:pos x="25" y="10"/>
                </a:cxn>
                <a:cxn ang="0">
                  <a:pos x="21" y="10"/>
                </a:cxn>
                <a:cxn ang="0">
                  <a:pos x="18" y="10"/>
                </a:cxn>
                <a:cxn ang="0">
                  <a:pos x="16" y="10"/>
                </a:cxn>
                <a:cxn ang="0">
                  <a:pos x="14" y="6"/>
                </a:cxn>
                <a:cxn ang="0">
                  <a:pos x="11" y="2"/>
                </a:cxn>
                <a:cxn ang="0">
                  <a:pos x="9" y="1"/>
                </a:cxn>
                <a:cxn ang="0">
                  <a:pos x="6" y="0"/>
                </a:cxn>
                <a:cxn ang="0">
                  <a:pos x="4" y="0"/>
                </a:cxn>
                <a:cxn ang="0">
                  <a:pos x="1" y="1"/>
                </a:cxn>
                <a:cxn ang="0">
                  <a:pos x="0" y="2"/>
                </a:cxn>
                <a:cxn ang="0">
                  <a:pos x="0" y="5"/>
                </a:cxn>
                <a:cxn ang="0">
                  <a:pos x="0" y="7"/>
                </a:cxn>
                <a:cxn ang="0">
                  <a:pos x="1" y="10"/>
                </a:cxn>
                <a:cxn ang="0">
                  <a:pos x="2" y="11"/>
                </a:cxn>
                <a:cxn ang="0">
                  <a:pos x="4" y="12"/>
                </a:cxn>
                <a:cxn ang="0">
                  <a:pos x="5" y="13"/>
                </a:cxn>
                <a:cxn ang="0">
                  <a:pos x="9" y="14"/>
                </a:cxn>
                <a:cxn ang="0">
                  <a:pos x="12" y="16"/>
                </a:cxn>
                <a:cxn ang="0">
                  <a:pos x="16" y="17"/>
                </a:cxn>
                <a:cxn ang="0">
                  <a:pos x="21" y="18"/>
                </a:cxn>
                <a:cxn ang="0">
                  <a:pos x="26" y="19"/>
                </a:cxn>
                <a:cxn ang="0">
                  <a:pos x="30" y="19"/>
                </a:cxn>
                <a:cxn ang="0">
                  <a:pos x="32" y="19"/>
                </a:cxn>
                <a:cxn ang="0">
                  <a:pos x="36" y="18"/>
                </a:cxn>
                <a:cxn ang="0">
                  <a:pos x="37" y="19"/>
                </a:cxn>
                <a:cxn ang="0">
                  <a:pos x="39" y="21"/>
                </a:cxn>
                <a:cxn ang="0">
                  <a:pos x="41" y="22"/>
                </a:cxn>
                <a:cxn ang="0">
                  <a:pos x="43" y="24"/>
                </a:cxn>
                <a:cxn ang="0">
                  <a:pos x="44" y="25"/>
                </a:cxn>
                <a:cxn ang="0">
                  <a:pos x="46" y="27"/>
                </a:cxn>
                <a:cxn ang="0">
                  <a:pos x="47" y="28"/>
                </a:cxn>
                <a:cxn ang="0">
                  <a:pos x="49" y="28"/>
                </a:cxn>
                <a:cxn ang="0">
                  <a:pos x="51" y="27"/>
                </a:cxn>
                <a:cxn ang="0">
                  <a:pos x="52" y="25"/>
                </a:cxn>
              </a:cxnLst>
              <a:rect l="0" t="0" r="r" b="b"/>
              <a:pathLst>
                <a:path w="53" h="29">
                  <a:moveTo>
                    <a:pt x="51" y="27"/>
                  </a:moveTo>
                  <a:lnTo>
                    <a:pt x="51" y="24"/>
                  </a:lnTo>
                  <a:lnTo>
                    <a:pt x="51" y="23"/>
                  </a:lnTo>
                  <a:lnTo>
                    <a:pt x="49" y="22"/>
                  </a:lnTo>
                  <a:lnTo>
                    <a:pt x="48" y="21"/>
                  </a:lnTo>
                  <a:lnTo>
                    <a:pt x="48" y="19"/>
                  </a:lnTo>
                  <a:lnTo>
                    <a:pt x="47" y="18"/>
                  </a:lnTo>
                  <a:lnTo>
                    <a:pt x="46" y="17"/>
                  </a:lnTo>
                  <a:lnTo>
                    <a:pt x="44" y="17"/>
                  </a:lnTo>
                  <a:lnTo>
                    <a:pt x="43" y="16"/>
                  </a:lnTo>
                  <a:lnTo>
                    <a:pt x="42" y="14"/>
                  </a:lnTo>
                  <a:lnTo>
                    <a:pt x="41" y="13"/>
                  </a:lnTo>
                  <a:lnTo>
                    <a:pt x="38" y="12"/>
                  </a:lnTo>
                  <a:lnTo>
                    <a:pt x="37" y="12"/>
                  </a:lnTo>
                  <a:lnTo>
                    <a:pt x="36" y="11"/>
                  </a:lnTo>
                  <a:lnTo>
                    <a:pt x="35" y="11"/>
                  </a:lnTo>
                  <a:lnTo>
                    <a:pt x="32" y="10"/>
                  </a:lnTo>
                  <a:lnTo>
                    <a:pt x="30" y="10"/>
                  </a:lnTo>
                  <a:lnTo>
                    <a:pt x="27" y="10"/>
                  </a:lnTo>
                  <a:lnTo>
                    <a:pt x="25" y="10"/>
                  </a:lnTo>
                  <a:lnTo>
                    <a:pt x="23" y="10"/>
                  </a:lnTo>
                  <a:lnTo>
                    <a:pt x="21" y="10"/>
                  </a:lnTo>
                  <a:lnTo>
                    <a:pt x="20" y="10"/>
                  </a:lnTo>
                  <a:lnTo>
                    <a:pt x="18" y="10"/>
                  </a:lnTo>
                  <a:lnTo>
                    <a:pt x="17" y="10"/>
                  </a:lnTo>
                  <a:lnTo>
                    <a:pt x="16" y="10"/>
                  </a:lnTo>
                  <a:lnTo>
                    <a:pt x="16" y="8"/>
                  </a:lnTo>
                  <a:lnTo>
                    <a:pt x="14" y="6"/>
                  </a:lnTo>
                  <a:lnTo>
                    <a:pt x="12" y="5"/>
                  </a:lnTo>
                  <a:lnTo>
                    <a:pt x="11" y="2"/>
                  </a:lnTo>
                  <a:lnTo>
                    <a:pt x="10" y="1"/>
                  </a:lnTo>
                  <a:lnTo>
                    <a:pt x="9" y="1"/>
                  </a:lnTo>
                  <a:lnTo>
                    <a:pt x="7" y="0"/>
                  </a:lnTo>
                  <a:lnTo>
                    <a:pt x="6" y="0"/>
                  </a:lnTo>
                  <a:lnTo>
                    <a:pt x="5" y="0"/>
                  </a:lnTo>
                  <a:lnTo>
                    <a:pt x="4" y="0"/>
                  </a:lnTo>
                  <a:lnTo>
                    <a:pt x="2" y="0"/>
                  </a:lnTo>
                  <a:lnTo>
                    <a:pt x="1" y="1"/>
                  </a:lnTo>
                  <a:lnTo>
                    <a:pt x="1" y="2"/>
                  </a:lnTo>
                  <a:lnTo>
                    <a:pt x="0" y="2"/>
                  </a:lnTo>
                  <a:lnTo>
                    <a:pt x="0" y="4"/>
                  </a:lnTo>
                  <a:lnTo>
                    <a:pt x="0" y="5"/>
                  </a:lnTo>
                  <a:lnTo>
                    <a:pt x="0" y="6"/>
                  </a:lnTo>
                  <a:lnTo>
                    <a:pt x="0" y="7"/>
                  </a:lnTo>
                  <a:lnTo>
                    <a:pt x="1" y="8"/>
                  </a:lnTo>
                  <a:lnTo>
                    <a:pt x="1" y="10"/>
                  </a:lnTo>
                  <a:lnTo>
                    <a:pt x="2" y="10"/>
                  </a:lnTo>
                  <a:lnTo>
                    <a:pt x="2" y="11"/>
                  </a:lnTo>
                  <a:lnTo>
                    <a:pt x="4" y="11"/>
                  </a:lnTo>
                  <a:lnTo>
                    <a:pt x="4" y="12"/>
                  </a:lnTo>
                  <a:lnTo>
                    <a:pt x="5" y="12"/>
                  </a:lnTo>
                  <a:lnTo>
                    <a:pt x="5" y="13"/>
                  </a:lnTo>
                  <a:lnTo>
                    <a:pt x="6" y="13"/>
                  </a:lnTo>
                  <a:lnTo>
                    <a:pt x="9" y="14"/>
                  </a:lnTo>
                  <a:lnTo>
                    <a:pt x="10" y="14"/>
                  </a:lnTo>
                  <a:lnTo>
                    <a:pt x="12" y="16"/>
                  </a:lnTo>
                  <a:lnTo>
                    <a:pt x="14" y="17"/>
                  </a:lnTo>
                  <a:lnTo>
                    <a:pt x="16" y="17"/>
                  </a:lnTo>
                  <a:lnTo>
                    <a:pt x="20" y="18"/>
                  </a:lnTo>
                  <a:lnTo>
                    <a:pt x="21" y="18"/>
                  </a:lnTo>
                  <a:lnTo>
                    <a:pt x="23" y="18"/>
                  </a:lnTo>
                  <a:lnTo>
                    <a:pt x="26" y="19"/>
                  </a:lnTo>
                  <a:lnTo>
                    <a:pt x="27" y="19"/>
                  </a:lnTo>
                  <a:lnTo>
                    <a:pt x="30" y="19"/>
                  </a:lnTo>
                  <a:lnTo>
                    <a:pt x="31" y="19"/>
                  </a:lnTo>
                  <a:lnTo>
                    <a:pt x="32" y="19"/>
                  </a:lnTo>
                  <a:lnTo>
                    <a:pt x="35" y="18"/>
                  </a:lnTo>
                  <a:lnTo>
                    <a:pt x="36" y="18"/>
                  </a:lnTo>
                  <a:lnTo>
                    <a:pt x="37" y="18"/>
                  </a:lnTo>
                  <a:lnTo>
                    <a:pt x="37" y="19"/>
                  </a:lnTo>
                  <a:lnTo>
                    <a:pt x="38" y="19"/>
                  </a:lnTo>
                  <a:lnTo>
                    <a:pt x="39" y="21"/>
                  </a:lnTo>
                  <a:lnTo>
                    <a:pt x="41" y="21"/>
                  </a:lnTo>
                  <a:lnTo>
                    <a:pt x="41" y="22"/>
                  </a:lnTo>
                  <a:lnTo>
                    <a:pt x="42" y="23"/>
                  </a:lnTo>
                  <a:lnTo>
                    <a:pt x="43" y="24"/>
                  </a:lnTo>
                  <a:lnTo>
                    <a:pt x="43" y="25"/>
                  </a:lnTo>
                  <a:lnTo>
                    <a:pt x="44" y="25"/>
                  </a:lnTo>
                  <a:lnTo>
                    <a:pt x="44" y="27"/>
                  </a:lnTo>
                  <a:lnTo>
                    <a:pt x="46" y="27"/>
                  </a:lnTo>
                  <a:lnTo>
                    <a:pt x="46" y="28"/>
                  </a:lnTo>
                  <a:lnTo>
                    <a:pt x="47" y="28"/>
                  </a:lnTo>
                  <a:lnTo>
                    <a:pt x="48" y="28"/>
                  </a:lnTo>
                  <a:lnTo>
                    <a:pt x="49" y="28"/>
                  </a:lnTo>
                  <a:lnTo>
                    <a:pt x="51" y="28"/>
                  </a:lnTo>
                  <a:lnTo>
                    <a:pt x="51" y="27"/>
                  </a:lnTo>
                  <a:lnTo>
                    <a:pt x="52" y="27"/>
                  </a:lnTo>
                  <a:lnTo>
                    <a:pt x="52" y="25"/>
                  </a:lnTo>
                  <a:lnTo>
                    <a:pt x="51" y="27"/>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2" name="Freeform 328"/>
            <p:cNvSpPr>
              <a:spLocks/>
            </p:cNvSpPr>
            <p:nvPr/>
          </p:nvSpPr>
          <p:spPr bwMode="auto">
            <a:xfrm>
              <a:off x="2867" y="2793"/>
              <a:ext cx="53" cy="28"/>
            </a:xfrm>
            <a:custGeom>
              <a:avLst/>
              <a:gdLst/>
              <a:ahLst/>
              <a:cxnLst>
                <a:cxn ang="0">
                  <a:pos x="50" y="24"/>
                </a:cxn>
                <a:cxn ang="0">
                  <a:pos x="48" y="21"/>
                </a:cxn>
                <a:cxn ang="0">
                  <a:pos x="46" y="18"/>
                </a:cxn>
                <a:cxn ang="0">
                  <a:pos x="43" y="16"/>
                </a:cxn>
                <a:cxn ang="0">
                  <a:pos x="41" y="13"/>
                </a:cxn>
                <a:cxn ang="0">
                  <a:pos x="38" y="12"/>
                </a:cxn>
                <a:cxn ang="0">
                  <a:pos x="35" y="11"/>
                </a:cxn>
                <a:cxn ang="0">
                  <a:pos x="32" y="10"/>
                </a:cxn>
                <a:cxn ang="0">
                  <a:pos x="27" y="10"/>
                </a:cxn>
                <a:cxn ang="0">
                  <a:pos x="22" y="10"/>
                </a:cxn>
                <a:cxn ang="0">
                  <a:pos x="20" y="10"/>
                </a:cxn>
                <a:cxn ang="0">
                  <a:pos x="17" y="10"/>
                </a:cxn>
                <a:cxn ang="0">
                  <a:pos x="16" y="9"/>
                </a:cxn>
                <a:cxn ang="0">
                  <a:pos x="14" y="6"/>
                </a:cxn>
                <a:cxn ang="0">
                  <a:pos x="11" y="2"/>
                </a:cxn>
                <a:cxn ang="0">
                  <a:pos x="10" y="1"/>
                </a:cxn>
                <a:cxn ang="0">
                  <a:pos x="7" y="0"/>
                </a:cxn>
                <a:cxn ang="0">
                  <a:pos x="5" y="0"/>
                </a:cxn>
                <a:cxn ang="0">
                  <a:pos x="2" y="0"/>
                </a:cxn>
                <a:cxn ang="0">
                  <a:pos x="1" y="2"/>
                </a:cxn>
                <a:cxn ang="0">
                  <a:pos x="0" y="4"/>
                </a:cxn>
                <a:cxn ang="0">
                  <a:pos x="0" y="6"/>
                </a:cxn>
                <a:cxn ang="0">
                  <a:pos x="1" y="7"/>
                </a:cxn>
                <a:cxn ang="0">
                  <a:pos x="2" y="10"/>
                </a:cxn>
                <a:cxn ang="0">
                  <a:pos x="4" y="11"/>
                </a:cxn>
                <a:cxn ang="0">
                  <a:pos x="6" y="13"/>
                </a:cxn>
                <a:cxn ang="0">
                  <a:pos x="10" y="15"/>
                </a:cxn>
                <a:cxn ang="0">
                  <a:pos x="14" y="16"/>
                </a:cxn>
                <a:cxn ang="0">
                  <a:pos x="19" y="17"/>
                </a:cxn>
                <a:cxn ang="0">
                  <a:pos x="22" y="18"/>
                </a:cxn>
                <a:cxn ang="0">
                  <a:pos x="27" y="18"/>
                </a:cxn>
                <a:cxn ang="0">
                  <a:pos x="31" y="18"/>
                </a:cxn>
                <a:cxn ang="0">
                  <a:pos x="33" y="18"/>
                </a:cxn>
                <a:cxn ang="0">
                  <a:pos x="36" y="18"/>
                </a:cxn>
                <a:cxn ang="0">
                  <a:pos x="38" y="19"/>
                </a:cxn>
                <a:cxn ang="0">
                  <a:pos x="40" y="21"/>
                </a:cxn>
                <a:cxn ang="0">
                  <a:pos x="41" y="22"/>
                </a:cxn>
                <a:cxn ang="0">
                  <a:pos x="42" y="24"/>
                </a:cxn>
                <a:cxn ang="0">
                  <a:pos x="43" y="26"/>
                </a:cxn>
                <a:cxn ang="0">
                  <a:pos x="45" y="27"/>
                </a:cxn>
                <a:cxn ang="0">
                  <a:pos x="47" y="27"/>
                </a:cxn>
                <a:cxn ang="0">
                  <a:pos x="50" y="27"/>
                </a:cxn>
                <a:cxn ang="0">
                  <a:pos x="51" y="26"/>
                </a:cxn>
                <a:cxn ang="0">
                  <a:pos x="50" y="26"/>
                </a:cxn>
              </a:cxnLst>
              <a:rect l="0" t="0" r="r" b="b"/>
              <a:pathLst>
                <a:path w="52" h="28">
                  <a:moveTo>
                    <a:pt x="50" y="26"/>
                  </a:moveTo>
                  <a:lnTo>
                    <a:pt x="50" y="24"/>
                  </a:lnTo>
                  <a:lnTo>
                    <a:pt x="50" y="22"/>
                  </a:lnTo>
                  <a:lnTo>
                    <a:pt x="48" y="21"/>
                  </a:lnTo>
                  <a:lnTo>
                    <a:pt x="47" y="19"/>
                  </a:lnTo>
                  <a:lnTo>
                    <a:pt x="46" y="18"/>
                  </a:lnTo>
                  <a:lnTo>
                    <a:pt x="45" y="17"/>
                  </a:lnTo>
                  <a:lnTo>
                    <a:pt x="43" y="16"/>
                  </a:lnTo>
                  <a:lnTo>
                    <a:pt x="42" y="15"/>
                  </a:lnTo>
                  <a:lnTo>
                    <a:pt x="41" y="13"/>
                  </a:lnTo>
                  <a:lnTo>
                    <a:pt x="40" y="13"/>
                  </a:lnTo>
                  <a:lnTo>
                    <a:pt x="38" y="12"/>
                  </a:lnTo>
                  <a:lnTo>
                    <a:pt x="37" y="11"/>
                  </a:lnTo>
                  <a:lnTo>
                    <a:pt x="35" y="11"/>
                  </a:lnTo>
                  <a:lnTo>
                    <a:pt x="33" y="10"/>
                  </a:lnTo>
                  <a:lnTo>
                    <a:pt x="32" y="10"/>
                  </a:lnTo>
                  <a:lnTo>
                    <a:pt x="28" y="10"/>
                  </a:lnTo>
                  <a:lnTo>
                    <a:pt x="27" y="10"/>
                  </a:lnTo>
                  <a:lnTo>
                    <a:pt x="25" y="10"/>
                  </a:lnTo>
                  <a:lnTo>
                    <a:pt x="22" y="10"/>
                  </a:lnTo>
                  <a:lnTo>
                    <a:pt x="21" y="10"/>
                  </a:lnTo>
                  <a:lnTo>
                    <a:pt x="20" y="10"/>
                  </a:lnTo>
                  <a:lnTo>
                    <a:pt x="19" y="10"/>
                  </a:lnTo>
                  <a:lnTo>
                    <a:pt x="17" y="10"/>
                  </a:lnTo>
                  <a:lnTo>
                    <a:pt x="16" y="10"/>
                  </a:lnTo>
                  <a:lnTo>
                    <a:pt x="16" y="9"/>
                  </a:lnTo>
                  <a:lnTo>
                    <a:pt x="15" y="7"/>
                  </a:lnTo>
                  <a:lnTo>
                    <a:pt x="14" y="6"/>
                  </a:lnTo>
                  <a:lnTo>
                    <a:pt x="12" y="5"/>
                  </a:lnTo>
                  <a:lnTo>
                    <a:pt x="11" y="2"/>
                  </a:lnTo>
                  <a:lnTo>
                    <a:pt x="10" y="2"/>
                  </a:lnTo>
                  <a:lnTo>
                    <a:pt x="10" y="1"/>
                  </a:lnTo>
                  <a:lnTo>
                    <a:pt x="9" y="1"/>
                  </a:lnTo>
                  <a:lnTo>
                    <a:pt x="7" y="0"/>
                  </a:lnTo>
                  <a:lnTo>
                    <a:pt x="6" y="0"/>
                  </a:lnTo>
                  <a:lnTo>
                    <a:pt x="5" y="0"/>
                  </a:lnTo>
                  <a:lnTo>
                    <a:pt x="4" y="0"/>
                  </a:lnTo>
                  <a:lnTo>
                    <a:pt x="2" y="0"/>
                  </a:lnTo>
                  <a:lnTo>
                    <a:pt x="1" y="1"/>
                  </a:lnTo>
                  <a:lnTo>
                    <a:pt x="1" y="2"/>
                  </a:lnTo>
                  <a:lnTo>
                    <a:pt x="0" y="2"/>
                  </a:lnTo>
                  <a:lnTo>
                    <a:pt x="0" y="4"/>
                  </a:lnTo>
                  <a:lnTo>
                    <a:pt x="0" y="5"/>
                  </a:lnTo>
                  <a:lnTo>
                    <a:pt x="0" y="6"/>
                  </a:lnTo>
                  <a:lnTo>
                    <a:pt x="0" y="7"/>
                  </a:lnTo>
                  <a:lnTo>
                    <a:pt x="1" y="7"/>
                  </a:lnTo>
                  <a:lnTo>
                    <a:pt x="1" y="9"/>
                  </a:lnTo>
                  <a:lnTo>
                    <a:pt x="2" y="10"/>
                  </a:lnTo>
                  <a:lnTo>
                    <a:pt x="2" y="11"/>
                  </a:lnTo>
                  <a:lnTo>
                    <a:pt x="4" y="11"/>
                  </a:lnTo>
                  <a:lnTo>
                    <a:pt x="5" y="12"/>
                  </a:lnTo>
                  <a:lnTo>
                    <a:pt x="6" y="13"/>
                  </a:lnTo>
                  <a:lnTo>
                    <a:pt x="7" y="13"/>
                  </a:lnTo>
                  <a:lnTo>
                    <a:pt x="10" y="15"/>
                  </a:lnTo>
                  <a:lnTo>
                    <a:pt x="11" y="16"/>
                  </a:lnTo>
                  <a:lnTo>
                    <a:pt x="14" y="16"/>
                  </a:lnTo>
                  <a:lnTo>
                    <a:pt x="16" y="17"/>
                  </a:lnTo>
                  <a:lnTo>
                    <a:pt x="19" y="17"/>
                  </a:lnTo>
                  <a:lnTo>
                    <a:pt x="21" y="18"/>
                  </a:lnTo>
                  <a:lnTo>
                    <a:pt x="22" y="18"/>
                  </a:lnTo>
                  <a:lnTo>
                    <a:pt x="25" y="18"/>
                  </a:lnTo>
                  <a:lnTo>
                    <a:pt x="27" y="18"/>
                  </a:lnTo>
                  <a:lnTo>
                    <a:pt x="28" y="18"/>
                  </a:lnTo>
                  <a:lnTo>
                    <a:pt x="31" y="18"/>
                  </a:lnTo>
                  <a:lnTo>
                    <a:pt x="32" y="18"/>
                  </a:lnTo>
                  <a:lnTo>
                    <a:pt x="33" y="18"/>
                  </a:lnTo>
                  <a:lnTo>
                    <a:pt x="35" y="18"/>
                  </a:lnTo>
                  <a:lnTo>
                    <a:pt x="36" y="18"/>
                  </a:lnTo>
                  <a:lnTo>
                    <a:pt x="37" y="18"/>
                  </a:lnTo>
                  <a:lnTo>
                    <a:pt x="38" y="19"/>
                  </a:lnTo>
                  <a:lnTo>
                    <a:pt x="40" y="19"/>
                  </a:lnTo>
                  <a:lnTo>
                    <a:pt x="40" y="21"/>
                  </a:lnTo>
                  <a:lnTo>
                    <a:pt x="41" y="21"/>
                  </a:lnTo>
                  <a:lnTo>
                    <a:pt x="41" y="22"/>
                  </a:lnTo>
                  <a:lnTo>
                    <a:pt x="42" y="23"/>
                  </a:lnTo>
                  <a:lnTo>
                    <a:pt x="42" y="24"/>
                  </a:lnTo>
                  <a:lnTo>
                    <a:pt x="43" y="24"/>
                  </a:lnTo>
                  <a:lnTo>
                    <a:pt x="43" y="26"/>
                  </a:lnTo>
                  <a:lnTo>
                    <a:pt x="45" y="26"/>
                  </a:lnTo>
                  <a:lnTo>
                    <a:pt x="45" y="27"/>
                  </a:lnTo>
                  <a:lnTo>
                    <a:pt x="46" y="27"/>
                  </a:lnTo>
                  <a:lnTo>
                    <a:pt x="47" y="27"/>
                  </a:lnTo>
                  <a:lnTo>
                    <a:pt x="48" y="27"/>
                  </a:lnTo>
                  <a:lnTo>
                    <a:pt x="50" y="27"/>
                  </a:lnTo>
                  <a:lnTo>
                    <a:pt x="50" y="26"/>
                  </a:lnTo>
                  <a:lnTo>
                    <a:pt x="51" y="26"/>
                  </a:lnTo>
                  <a:lnTo>
                    <a:pt x="51" y="24"/>
                  </a:lnTo>
                  <a:lnTo>
                    <a:pt x="50" y="26"/>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3" name="Freeform 329"/>
            <p:cNvSpPr>
              <a:spLocks/>
            </p:cNvSpPr>
            <p:nvPr/>
          </p:nvSpPr>
          <p:spPr bwMode="auto">
            <a:xfrm>
              <a:off x="2641" y="2763"/>
              <a:ext cx="40" cy="15"/>
            </a:xfrm>
            <a:custGeom>
              <a:avLst/>
              <a:gdLst/>
              <a:ahLst/>
              <a:cxnLst>
                <a:cxn ang="0">
                  <a:pos x="1" y="2"/>
                </a:cxn>
                <a:cxn ang="0">
                  <a:pos x="4" y="4"/>
                </a:cxn>
                <a:cxn ang="0">
                  <a:pos x="8" y="4"/>
                </a:cxn>
                <a:cxn ang="0">
                  <a:pos x="10" y="5"/>
                </a:cxn>
                <a:cxn ang="0">
                  <a:pos x="15" y="4"/>
                </a:cxn>
                <a:cxn ang="0">
                  <a:pos x="21" y="4"/>
                </a:cxn>
                <a:cxn ang="0">
                  <a:pos x="28" y="2"/>
                </a:cxn>
                <a:cxn ang="0">
                  <a:pos x="31" y="1"/>
                </a:cxn>
                <a:cxn ang="0">
                  <a:pos x="33" y="0"/>
                </a:cxn>
                <a:cxn ang="0">
                  <a:pos x="35" y="0"/>
                </a:cxn>
                <a:cxn ang="0">
                  <a:pos x="36" y="1"/>
                </a:cxn>
                <a:cxn ang="0">
                  <a:pos x="38" y="2"/>
                </a:cxn>
                <a:cxn ang="0">
                  <a:pos x="38" y="5"/>
                </a:cxn>
                <a:cxn ang="0">
                  <a:pos x="36" y="6"/>
                </a:cxn>
                <a:cxn ang="0">
                  <a:pos x="35" y="7"/>
                </a:cxn>
                <a:cxn ang="0">
                  <a:pos x="34" y="9"/>
                </a:cxn>
                <a:cxn ang="0">
                  <a:pos x="31" y="9"/>
                </a:cxn>
                <a:cxn ang="0">
                  <a:pos x="28" y="7"/>
                </a:cxn>
                <a:cxn ang="0">
                  <a:pos x="25" y="7"/>
                </a:cxn>
                <a:cxn ang="0">
                  <a:pos x="23" y="7"/>
                </a:cxn>
                <a:cxn ang="0">
                  <a:pos x="20" y="9"/>
                </a:cxn>
                <a:cxn ang="0">
                  <a:pos x="19" y="10"/>
                </a:cxn>
                <a:cxn ang="0">
                  <a:pos x="16" y="11"/>
                </a:cxn>
                <a:cxn ang="0">
                  <a:pos x="15" y="12"/>
                </a:cxn>
                <a:cxn ang="0">
                  <a:pos x="11" y="14"/>
                </a:cxn>
                <a:cxn ang="0">
                  <a:pos x="9" y="14"/>
                </a:cxn>
                <a:cxn ang="0">
                  <a:pos x="6" y="14"/>
                </a:cxn>
                <a:cxn ang="0">
                  <a:pos x="3" y="12"/>
                </a:cxn>
                <a:cxn ang="0">
                  <a:pos x="1" y="10"/>
                </a:cxn>
                <a:cxn ang="0">
                  <a:pos x="1" y="7"/>
                </a:cxn>
                <a:cxn ang="0">
                  <a:pos x="1" y="5"/>
                </a:cxn>
                <a:cxn ang="0">
                  <a:pos x="0" y="4"/>
                </a:cxn>
              </a:cxnLst>
              <a:rect l="0" t="0" r="r" b="b"/>
              <a:pathLst>
                <a:path w="39" h="15">
                  <a:moveTo>
                    <a:pt x="0" y="2"/>
                  </a:moveTo>
                  <a:lnTo>
                    <a:pt x="1" y="2"/>
                  </a:lnTo>
                  <a:lnTo>
                    <a:pt x="3" y="4"/>
                  </a:lnTo>
                  <a:lnTo>
                    <a:pt x="4" y="4"/>
                  </a:lnTo>
                  <a:lnTo>
                    <a:pt x="6" y="4"/>
                  </a:lnTo>
                  <a:lnTo>
                    <a:pt x="8" y="4"/>
                  </a:lnTo>
                  <a:lnTo>
                    <a:pt x="9" y="5"/>
                  </a:lnTo>
                  <a:lnTo>
                    <a:pt x="10" y="5"/>
                  </a:lnTo>
                  <a:lnTo>
                    <a:pt x="11" y="5"/>
                  </a:lnTo>
                  <a:lnTo>
                    <a:pt x="15" y="4"/>
                  </a:lnTo>
                  <a:lnTo>
                    <a:pt x="19" y="4"/>
                  </a:lnTo>
                  <a:lnTo>
                    <a:pt x="21" y="4"/>
                  </a:lnTo>
                  <a:lnTo>
                    <a:pt x="25" y="2"/>
                  </a:lnTo>
                  <a:lnTo>
                    <a:pt x="28" y="2"/>
                  </a:lnTo>
                  <a:lnTo>
                    <a:pt x="29" y="1"/>
                  </a:lnTo>
                  <a:lnTo>
                    <a:pt x="31" y="1"/>
                  </a:lnTo>
                  <a:lnTo>
                    <a:pt x="31" y="0"/>
                  </a:lnTo>
                  <a:lnTo>
                    <a:pt x="33" y="0"/>
                  </a:lnTo>
                  <a:lnTo>
                    <a:pt x="34" y="0"/>
                  </a:lnTo>
                  <a:lnTo>
                    <a:pt x="35" y="0"/>
                  </a:lnTo>
                  <a:lnTo>
                    <a:pt x="35" y="1"/>
                  </a:lnTo>
                  <a:lnTo>
                    <a:pt x="36" y="1"/>
                  </a:lnTo>
                  <a:lnTo>
                    <a:pt x="36" y="2"/>
                  </a:lnTo>
                  <a:lnTo>
                    <a:pt x="38" y="2"/>
                  </a:lnTo>
                  <a:lnTo>
                    <a:pt x="38" y="4"/>
                  </a:lnTo>
                  <a:lnTo>
                    <a:pt x="38" y="5"/>
                  </a:lnTo>
                  <a:lnTo>
                    <a:pt x="38" y="6"/>
                  </a:lnTo>
                  <a:lnTo>
                    <a:pt x="36" y="6"/>
                  </a:lnTo>
                  <a:lnTo>
                    <a:pt x="36" y="7"/>
                  </a:lnTo>
                  <a:lnTo>
                    <a:pt x="35" y="7"/>
                  </a:lnTo>
                  <a:lnTo>
                    <a:pt x="35" y="9"/>
                  </a:lnTo>
                  <a:lnTo>
                    <a:pt x="34" y="9"/>
                  </a:lnTo>
                  <a:lnTo>
                    <a:pt x="33" y="9"/>
                  </a:lnTo>
                  <a:lnTo>
                    <a:pt x="31" y="9"/>
                  </a:lnTo>
                  <a:lnTo>
                    <a:pt x="29" y="7"/>
                  </a:lnTo>
                  <a:lnTo>
                    <a:pt x="28" y="7"/>
                  </a:lnTo>
                  <a:lnTo>
                    <a:pt x="26" y="7"/>
                  </a:lnTo>
                  <a:lnTo>
                    <a:pt x="25" y="7"/>
                  </a:lnTo>
                  <a:lnTo>
                    <a:pt x="24" y="7"/>
                  </a:lnTo>
                  <a:lnTo>
                    <a:pt x="23" y="7"/>
                  </a:lnTo>
                  <a:lnTo>
                    <a:pt x="21" y="9"/>
                  </a:lnTo>
                  <a:lnTo>
                    <a:pt x="20" y="9"/>
                  </a:lnTo>
                  <a:lnTo>
                    <a:pt x="19" y="9"/>
                  </a:lnTo>
                  <a:lnTo>
                    <a:pt x="19" y="10"/>
                  </a:lnTo>
                  <a:lnTo>
                    <a:pt x="18" y="11"/>
                  </a:lnTo>
                  <a:lnTo>
                    <a:pt x="16" y="11"/>
                  </a:lnTo>
                  <a:lnTo>
                    <a:pt x="16" y="12"/>
                  </a:lnTo>
                  <a:lnTo>
                    <a:pt x="15" y="12"/>
                  </a:lnTo>
                  <a:lnTo>
                    <a:pt x="13" y="12"/>
                  </a:lnTo>
                  <a:lnTo>
                    <a:pt x="11" y="14"/>
                  </a:lnTo>
                  <a:lnTo>
                    <a:pt x="10" y="14"/>
                  </a:lnTo>
                  <a:lnTo>
                    <a:pt x="9" y="14"/>
                  </a:lnTo>
                  <a:lnTo>
                    <a:pt x="8" y="14"/>
                  </a:lnTo>
                  <a:lnTo>
                    <a:pt x="6" y="14"/>
                  </a:lnTo>
                  <a:lnTo>
                    <a:pt x="5" y="12"/>
                  </a:lnTo>
                  <a:lnTo>
                    <a:pt x="3" y="12"/>
                  </a:lnTo>
                  <a:lnTo>
                    <a:pt x="0" y="11"/>
                  </a:lnTo>
                  <a:lnTo>
                    <a:pt x="1" y="10"/>
                  </a:lnTo>
                  <a:lnTo>
                    <a:pt x="1" y="9"/>
                  </a:lnTo>
                  <a:lnTo>
                    <a:pt x="1" y="7"/>
                  </a:lnTo>
                  <a:lnTo>
                    <a:pt x="1" y="6"/>
                  </a:lnTo>
                  <a:lnTo>
                    <a:pt x="1" y="5"/>
                  </a:lnTo>
                  <a:lnTo>
                    <a:pt x="1" y="4"/>
                  </a:lnTo>
                  <a:lnTo>
                    <a:pt x="0" y="4"/>
                  </a:lnTo>
                  <a:lnTo>
                    <a:pt x="0" y="2"/>
                  </a:lnTo>
                </a:path>
              </a:pathLst>
            </a:custGeom>
            <a:solidFill>
              <a:srgbClr val="FF4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4" name="Freeform 330"/>
            <p:cNvSpPr>
              <a:spLocks/>
            </p:cNvSpPr>
            <p:nvPr/>
          </p:nvSpPr>
          <p:spPr bwMode="auto">
            <a:xfrm>
              <a:off x="2641" y="2765"/>
              <a:ext cx="13" cy="4"/>
            </a:xfrm>
            <a:custGeom>
              <a:avLst/>
              <a:gdLst/>
              <a:ahLst/>
              <a:cxnLst>
                <a:cxn ang="0">
                  <a:pos x="10" y="1"/>
                </a:cxn>
                <a:cxn ang="0">
                  <a:pos x="10" y="1"/>
                </a:cxn>
                <a:cxn ang="0">
                  <a:pos x="9" y="1"/>
                </a:cxn>
                <a:cxn ang="0">
                  <a:pos x="8" y="1"/>
                </a:cxn>
                <a:cxn ang="0">
                  <a:pos x="6" y="1"/>
                </a:cxn>
                <a:cxn ang="0">
                  <a:pos x="5" y="1"/>
                </a:cxn>
                <a:cxn ang="0">
                  <a:pos x="4" y="1"/>
                </a:cxn>
                <a:cxn ang="0">
                  <a:pos x="3" y="0"/>
                </a:cxn>
                <a:cxn ang="0">
                  <a:pos x="1" y="0"/>
                </a:cxn>
                <a:cxn ang="0">
                  <a:pos x="0" y="0"/>
                </a:cxn>
                <a:cxn ang="0">
                  <a:pos x="1" y="1"/>
                </a:cxn>
                <a:cxn ang="0">
                  <a:pos x="3" y="1"/>
                </a:cxn>
                <a:cxn ang="0">
                  <a:pos x="4" y="1"/>
                </a:cxn>
                <a:cxn ang="0">
                  <a:pos x="5" y="1"/>
                </a:cxn>
                <a:cxn ang="0">
                  <a:pos x="5" y="3"/>
                </a:cxn>
                <a:cxn ang="0">
                  <a:pos x="6" y="3"/>
                </a:cxn>
                <a:cxn ang="0">
                  <a:pos x="8" y="3"/>
                </a:cxn>
                <a:cxn ang="0">
                  <a:pos x="9" y="3"/>
                </a:cxn>
                <a:cxn ang="0">
                  <a:pos x="10" y="3"/>
                </a:cxn>
                <a:cxn ang="0">
                  <a:pos x="12" y="3"/>
                </a:cxn>
                <a:cxn ang="0">
                  <a:pos x="10" y="3"/>
                </a:cxn>
                <a:cxn ang="0">
                  <a:pos x="12" y="3"/>
                </a:cxn>
                <a:cxn ang="0">
                  <a:pos x="10" y="1"/>
                </a:cxn>
              </a:cxnLst>
              <a:rect l="0" t="0" r="r" b="b"/>
              <a:pathLst>
                <a:path w="13" h="4">
                  <a:moveTo>
                    <a:pt x="10" y="1"/>
                  </a:moveTo>
                  <a:lnTo>
                    <a:pt x="10" y="1"/>
                  </a:lnTo>
                  <a:lnTo>
                    <a:pt x="9" y="1"/>
                  </a:lnTo>
                  <a:lnTo>
                    <a:pt x="8" y="1"/>
                  </a:lnTo>
                  <a:lnTo>
                    <a:pt x="6" y="1"/>
                  </a:lnTo>
                  <a:lnTo>
                    <a:pt x="5" y="1"/>
                  </a:lnTo>
                  <a:lnTo>
                    <a:pt x="4" y="1"/>
                  </a:lnTo>
                  <a:lnTo>
                    <a:pt x="3" y="0"/>
                  </a:lnTo>
                  <a:lnTo>
                    <a:pt x="1" y="0"/>
                  </a:lnTo>
                  <a:lnTo>
                    <a:pt x="0" y="0"/>
                  </a:lnTo>
                  <a:lnTo>
                    <a:pt x="1" y="1"/>
                  </a:lnTo>
                  <a:lnTo>
                    <a:pt x="3" y="1"/>
                  </a:lnTo>
                  <a:lnTo>
                    <a:pt x="4" y="1"/>
                  </a:lnTo>
                  <a:lnTo>
                    <a:pt x="5" y="1"/>
                  </a:lnTo>
                  <a:lnTo>
                    <a:pt x="5" y="3"/>
                  </a:lnTo>
                  <a:lnTo>
                    <a:pt x="6" y="3"/>
                  </a:lnTo>
                  <a:lnTo>
                    <a:pt x="8" y="3"/>
                  </a:lnTo>
                  <a:lnTo>
                    <a:pt x="9" y="3"/>
                  </a:lnTo>
                  <a:lnTo>
                    <a:pt x="10" y="3"/>
                  </a:lnTo>
                  <a:lnTo>
                    <a:pt x="12" y="3"/>
                  </a:lnTo>
                  <a:lnTo>
                    <a:pt x="10" y="3"/>
                  </a:lnTo>
                  <a:lnTo>
                    <a:pt x="12" y="3"/>
                  </a:lnTo>
                  <a:lnTo>
                    <a:pt x="1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5" name="Freeform 331"/>
            <p:cNvSpPr>
              <a:spLocks/>
            </p:cNvSpPr>
            <p:nvPr/>
          </p:nvSpPr>
          <p:spPr bwMode="auto">
            <a:xfrm>
              <a:off x="2654" y="2763"/>
              <a:ext cx="23" cy="6"/>
            </a:xfrm>
            <a:custGeom>
              <a:avLst/>
              <a:gdLst/>
              <a:ahLst/>
              <a:cxnLst>
                <a:cxn ang="0">
                  <a:pos x="22" y="0"/>
                </a:cxn>
                <a:cxn ang="0">
                  <a:pos x="20" y="0"/>
                </a:cxn>
                <a:cxn ang="0">
                  <a:pos x="19" y="1"/>
                </a:cxn>
                <a:cxn ang="0">
                  <a:pos x="18" y="1"/>
                </a:cxn>
                <a:cxn ang="0">
                  <a:pos x="17" y="1"/>
                </a:cxn>
                <a:cxn ang="0">
                  <a:pos x="15" y="2"/>
                </a:cxn>
                <a:cxn ang="0">
                  <a:pos x="14" y="2"/>
                </a:cxn>
                <a:cxn ang="0">
                  <a:pos x="13" y="2"/>
                </a:cxn>
                <a:cxn ang="0">
                  <a:pos x="11" y="2"/>
                </a:cxn>
                <a:cxn ang="0">
                  <a:pos x="10" y="2"/>
                </a:cxn>
                <a:cxn ang="0">
                  <a:pos x="9" y="4"/>
                </a:cxn>
                <a:cxn ang="0">
                  <a:pos x="8" y="4"/>
                </a:cxn>
                <a:cxn ang="0">
                  <a:pos x="5" y="4"/>
                </a:cxn>
                <a:cxn ang="0">
                  <a:pos x="4" y="4"/>
                </a:cxn>
                <a:cxn ang="0">
                  <a:pos x="3" y="4"/>
                </a:cxn>
                <a:cxn ang="0">
                  <a:pos x="0" y="4"/>
                </a:cxn>
                <a:cxn ang="0">
                  <a:pos x="0" y="5"/>
                </a:cxn>
                <a:cxn ang="0">
                  <a:pos x="3" y="5"/>
                </a:cxn>
                <a:cxn ang="0">
                  <a:pos x="4" y="5"/>
                </a:cxn>
                <a:cxn ang="0">
                  <a:pos x="5" y="4"/>
                </a:cxn>
                <a:cxn ang="0">
                  <a:pos x="8" y="4"/>
                </a:cxn>
                <a:cxn ang="0">
                  <a:pos x="9" y="4"/>
                </a:cxn>
                <a:cxn ang="0">
                  <a:pos x="10" y="4"/>
                </a:cxn>
                <a:cxn ang="0">
                  <a:pos x="11" y="4"/>
                </a:cxn>
                <a:cxn ang="0">
                  <a:pos x="14" y="2"/>
                </a:cxn>
                <a:cxn ang="0">
                  <a:pos x="15" y="2"/>
                </a:cxn>
                <a:cxn ang="0">
                  <a:pos x="17" y="2"/>
                </a:cxn>
                <a:cxn ang="0">
                  <a:pos x="18" y="2"/>
                </a:cxn>
                <a:cxn ang="0">
                  <a:pos x="19" y="1"/>
                </a:cxn>
                <a:cxn ang="0">
                  <a:pos x="20" y="1"/>
                </a:cxn>
                <a:cxn ang="0">
                  <a:pos x="22" y="1"/>
                </a:cxn>
                <a:cxn ang="0">
                  <a:pos x="20" y="1"/>
                </a:cxn>
                <a:cxn ang="0">
                  <a:pos x="22" y="1"/>
                </a:cxn>
                <a:cxn ang="0">
                  <a:pos x="22" y="0"/>
                </a:cxn>
                <a:cxn ang="0">
                  <a:pos x="20" y="0"/>
                </a:cxn>
                <a:cxn ang="0">
                  <a:pos x="22" y="0"/>
                </a:cxn>
              </a:cxnLst>
              <a:rect l="0" t="0" r="r" b="b"/>
              <a:pathLst>
                <a:path w="23" h="6">
                  <a:moveTo>
                    <a:pt x="22" y="0"/>
                  </a:moveTo>
                  <a:lnTo>
                    <a:pt x="20" y="0"/>
                  </a:lnTo>
                  <a:lnTo>
                    <a:pt x="19" y="1"/>
                  </a:lnTo>
                  <a:lnTo>
                    <a:pt x="18" y="1"/>
                  </a:lnTo>
                  <a:lnTo>
                    <a:pt x="17" y="1"/>
                  </a:lnTo>
                  <a:lnTo>
                    <a:pt x="15" y="2"/>
                  </a:lnTo>
                  <a:lnTo>
                    <a:pt x="14" y="2"/>
                  </a:lnTo>
                  <a:lnTo>
                    <a:pt x="13" y="2"/>
                  </a:lnTo>
                  <a:lnTo>
                    <a:pt x="11" y="2"/>
                  </a:lnTo>
                  <a:lnTo>
                    <a:pt x="10" y="2"/>
                  </a:lnTo>
                  <a:lnTo>
                    <a:pt x="9" y="4"/>
                  </a:lnTo>
                  <a:lnTo>
                    <a:pt x="8" y="4"/>
                  </a:lnTo>
                  <a:lnTo>
                    <a:pt x="5" y="4"/>
                  </a:lnTo>
                  <a:lnTo>
                    <a:pt x="4" y="4"/>
                  </a:lnTo>
                  <a:lnTo>
                    <a:pt x="3" y="4"/>
                  </a:lnTo>
                  <a:lnTo>
                    <a:pt x="0" y="4"/>
                  </a:lnTo>
                  <a:lnTo>
                    <a:pt x="0" y="5"/>
                  </a:lnTo>
                  <a:lnTo>
                    <a:pt x="3" y="5"/>
                  </a:lnTo>
                  <a:lnTo>
                    <a:pt x="4" y="5"/>
                  </a:lnTo>
                  <a:lnTo>
                    <a:pt x="5" y="4"/>
                  </a:lnTo>
                  <a:lnTo>
                    <a:pt x="8" y="4"/>
                  </a:lnTo>
                  <a:lnTo>
                    <a:pt x="9" y="4"/>
                  </a:lnTo>
                  <a:lnTo>
                    <a:pt x="10" y="4"/>
                  </a:lnTo>
                  <a:lnTo>
                    <a:pt x="11" y="4"/>
                  </a:lnTo>
                  <a:lnTo>
                    <a:pt x="14" y="2"/>
                  </a:lnTo>
                  <a:lnTo>
                    <a:pt x="15" y="2"/>
                  </a:lnTo>
                  <a:lnTo>
                    <a:pt x="17" y="2"/>
                  </a:lnTo>
                  <a:lnTo>
                    <a:pt x="18" y="2"/>
                  </a:lnTo>
                  <a:lnTo>
                    <a:pt x="19" y="1"/>
                  </a:lnTo>
                  <a:lnTo>
                    <a:pt x="20" y="1"/>
                  </a:lnTo>
                  <a:lnTo>
                    <a:pt x="22" y="1"/>
                  </a:lnTo>
                  <a:lnTo>
                    <a:pt x="20" y="1"/>
                  </a:lnTo>
                  <a:lnTo>
                    <a:pt x="22" y="1"/>
                  </a:lnTo>
                  <a:lnTo>
                    <a:pt x="22" y="0"/>
                  </a:lnTo>
                  <a:lnTo>
                    <a:pt x="20" y="0"/>
                  </a:lnTo>
                  <a:lnTo>
                    <a:pt x="2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6" name="Freeform 332"/>
            <p:cNvSpPr>
              <a:spLocks/>
            </p:cNvSpPr>
            <p:nvPr/>
          </p:nvSpPr>
          <p:spPr bwMode="auto">
            <a:xfrm>
              <a:off x="2675" y="2763"/>
              <a:ext cx="6" cy="6"/>
            </a:xfrm>
            <a:custGeom>
              <a:avLst/>
              <a:gdLst/>
              <a:ahLst/>
              <a:cxnLst>
                <a:cxn ang="0">
                  <a:pos x="5" y="5"/>
                </a:cxn>
                <a:cxn ang="0">
                  <a:pos x="5" y="4"/>
                </a:cxn>
                <a:cxn ang="0">
                  <a:pos x="5" y="2"/>
                </a:cxn>
                <a:cxn ang="0">
                  <a:pos x="4" y="2"/>
                </a:cxn>
                <a:cxn ang="0">
                  <a:pos x="4" y="1"/>
                </a:cxn>
                <a:cxn ang="0">
                  <a:pos x="2" y="1"/>
                </a:cxn>
                <a:cxn ang="0">
                  <a:pos x="2" y="0"/>
                </a:cxn>
                <a:cxn ang="0">
                  <a:pos x="1" y="0"/>
                </a:cxn>
                <a:cxn ang="0">
                  <a:pos x="0" y="0"/>
                </a:cxn>
                <a:cxn ang="0">
                  <a:pos x="0" y="1"/>
                </a:cxn>
                <a:cxn ang="0">
                  <a:pos x="1" y="1"/>
                </a:cxn>
                <a:cxn ang="0">
                  <a:pos x="2" y="1"/>
                </a:cxn>
                <a:cxn ang="0">
                  <a:pos x="2" y="2"/>
                </a:cxn>
                <a:cxn ang="0">
                  <a:pos x="4" y="2"/>
                </a:cxn>
                <a:cxn ang="0">
                  <a:pos x="4" y="4"/>
                </a:cxn>
                <a:cxn ang="0">
                  <a:pos x="4" y="5"/>
                </a:cxn>
                <a:cxn ang="0">
                  <a:pos x="5" y="5"/>
                </a:cxn>
              </a:cxnLst>
              <a:rect l="0" t="0" r="r" b="b"/>
              <a:pathLst>
                <a:path w="6" h="6">
                  <a:moveTo>
                    <a:pt x="5" y="5"/>
                  </a:moveTo>
                  <a:lnTo>
                    <a:pt x="5" y="4"/>
                  </a:lnTo>
                  <a:lnTo>
                    <a:pt x="5" y="2"/>
                  </a:lnTo>
                  <a:lnTo>
                    <a:pt x="4" y="2"/>
                  </a:lnTo>
                  <a:lnTo>
                    <a:pt x="4" y="1"/>
                  </a:lnTo>
                  <a:lnTo>
                    <a:pt x="2" y="1"/>
                  </a:lnTo>
                  <a:lnTo>
                    <a:pt x="2" y="0"/>
                  </a:lnTo>
                  <a:lnTo>
                    <a:pt x="1" y="0"/>
                  </a:lnTo>
                  <a:lnTo>
                    <a:pt x="0" y="0"/>
                  </a:lnTo>
                  <a:lnTo>
                    <a:pt x="0" y="1"/>
                  </a:lnTo>
                  <a:lnTo>
                    <a:pt x="1" y="1"/>
                  </a:lnTo>
                  <a:lnTo>
                    <a:pt x="2" y="1"/>
                  </a:lnTo>
                  <a:lnTo>
                    <a:pt x="2" y="2"/>
                  </a:lnTo>
                  <a:lnTo>
                    <a:pt x="4" y="2"/>
                  </a:lnTo>
                  <a:lnTo>
                    <a:pt x="4" y="4"/>
                  </a:lnTo>
                  <a:lnTo>
                    <a:pt x="4" y="5"/>
                  </a:lnTo>
                  <a:lnTo>
                    <a:pt x="5"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7" name="Freeform 333"/>
            <p:cNvSpPr>
              <a:spLocks/>
            </p:cNvSpPr>
            <p:nvPr/>
          </p:nvSpPr>
          <p:spPr bwMode="auto">
            <a:xfrm>
              <a:off x="2673" y="2768"/>
              <a:ext cx="8" cy="6"/>
            </a:xfrm>
            <a:custGeom>
              <a:avLst/>
              <a:gdLst/>
              <a:ahLst/>
              <a:cxnLst>
                <a:cxn ang="0">
                  <a:pos x="0" y="5"/>
                </a:cxn>
                <a:cxn ang="0">
                  <a:pos x="1" y="5"/>
                </a:cxn>
                <a:cxn ang="0">
                  <a:pos x="3" y="5"/>
                </a:cxn>
                <a:cxn ang="0">
                  <a:pos x="4" y="5"/>
                </a:cxn>
                <a:cxn ang="0">
                  <a:pos x="4" y="4"/>
                </a:cxn>
                <a:cxn ang="0">
                  <a:pos x="5" y="2"/>
                </a:cxn>
                <a:cxn ang="0">
                  <a:pos x="7" y="2"/>
                </a:cxn>
                <a:cxn ang="0">
                  <a:pos x="7" y="1"/>
                </a:cxn>
                <a:cxn ang="0">
                  <a:pos x="7" y="0"/>
                </a:cxn>
                <a:cxn ang="0">
                  <a:pos x="5" y="0"/>
                </a:cxn>
                <a:cxn ang="0">
                  <a:pos x="5" y="1"/>
                </a:cxn>
                <a:cxn ang="0">
                  <a:pos x="4" y="2"/>
                </a:cxn>
                <a:cxn ang="0">
                  <a:pos x="3" y="4"/>
                </a:cxn>
                <a:cxn ang="0">
                  <a:pos x="1" y="4"/>
                </a:cxn>
                <a:cxn ang="0">
                  <a:pos x="0" y="4"/>
                </a:cxn>
                <a:cxn ang="0">
                  <a:pos x="0" y="5"/>
                </a:cxn>
              </a:cxnLst>
              <a:rect l="0" t="0" r="r" b="b"/>
              <a:pathLst>
                <a:path w="8" h="6">
                  <a:moveTo>
                    <a:pt x="0" y="5"/>
                  </a:moveTo>
                  <a:lnTo>
                    <a:pt x="1" y="5"/>
                  </a:lnTo>
                  <a:lnTo>
                    <a:pt x="3" y="5"/>
                  </a:lnTo>
                  <a:lnTo>
                    <a:pt x="4" y="5"/>
                  </a:lnTo>
                  <a:lnTo>
                    <a:pt x="4" y="4"/>
                  </a:lnTo>
                  <a:lnTo>
                    <a:pt x="5" y="2"/>
                  </a:lnTo>
                  <a:lnTo>
                    <a:pt x="7" y="2"/>
                  </a:lnTo>
                  <a:lnTo>
                    <a:pt x="7" y="1"/>
                  </a:lnTo>
                  <a:lnTo>
                    <a:pt x="7" y="0"/>
                  </a:lnTo>
                  <a:lnTo>
                    <a:pt x="5" y="0"/>
                  </a:lnTo>
                  <a:lnTo>
                    <a:pt x="5" y="1"/>
                  </a:lnTo>
                  <a:lnTo>
                    <a:pt x="4" y="2"/>
                  </a:lnTo>
                  <a:lnTo>
                    <a:pt x="3" y="4"/>
                  </a:lnTo>
                  <a:lnTo>
                    <a:pt x="1" y="4"/>
                  </a:lnTo>
                  <a:lnTo>
                    <a:pt x="0" y="4"/>
                  </a:lnTo>
                  <a:lnTo>
                    <a:pt x="0"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8" name="Freeform 334"/>
            <p:cNvSpPr>
              <a:spLocks/>
            </p:cNvSpPr>
            <p:nvPr/>
          </p:nvSpPr>
          <p:spPr bwMode="auto">
            <a:xfrm>
              <a:off x="2660" y="2771"/>
              <a:ext cx="16" cy="4"/>
            </a:xfrm>
            <a:custGeom>
              <a:avLst/>
              <a:gdLst/>
              <a:ahLst/>
              <a:cxnLst>
                <a:cxn ang="0">
                  <a:pos x="1" y="3"/>
                </a:cxn>
                <a:cxn ang="0">
                  <a:pos x="1" y="3"/>
                </a:cxn>
                <a:cxn ang="0">
                  <a:pos x="1" y="1"/>
                </a:cxn>
                <a:cxn ang="0">
                  <a:pos x="2" y="1"/>
                </a:cxn>
                <a:cxn ang="0">
                  <a:pos x="4" y="1"/>
                </a:cxn>
                <a:cxn ang="0">
                  <a:pos x="5" y="1"/>
                </a:cxn>
                <a:cxn ang="0">
                  <a:pos x="6" y="1"/>
                </a:cxn>
                <a:cxn ang="0">
                  <a:pos x="7" y="1"/>
                </a:cxn>
                <a:cxn ang="0">
                  <a:pos x="9" y="1"/>
                </a:cxn>
                <a:cxn ang="0">
                  <a:pos x="10" y="1"/>
                </a:cxn>
                <a:cxn ang="0">
                  <a:pos x="11" y="1"/>
                </a:cxn>
                <a:cxn ang="0">
                  <a:pos x="12" y="1"/>
                </a:cxn>
                <a:cxn ang="0">
                  <a:pos x="14" y="1"/>
                </a:cxn>
                <a:cxn ang="0">
                  <a:pos x="14" y="0"/>
                </a:cxn>
                <a:cxn ang="0">
                  <a:pos x="12" y="0"/>
                </a:cxn>
                <a:cxn ang="0">
                  <a:pos x="11" y="0"/>
                </a:cxn>
                <a:cxn ang="0">
                  <a:pos x="10" y="0"/>
                </a:cxn>
                <a:cxn ang="0">
                  <a:pos x="9" y="0"/>
                </a:cxn>
                <a:cxn ang="0">
                  <a:pos x="7" y="0"/>
                </a:cxn>
                <a:cxn ang="0">
                  <a:pos x="6" y="0"/>
                </a:cxn>
                <a:cxn ang="0">
                  <a:pos x="5" y="0"/>
                </a:cxn>
                <a:cxn ang="0">
                  <a:pos x="4" y="0"/>
                </a:cxn>
                <a:cxn ang="0">
                  <a:pos x="2" y="0"/>
                </a:cxn>
                <a:cxn ang="0">
                  <a:pos x="2" y="1"/>
                </a:cxn>
                <a:cxn ang="0">
                  <a:pos x="1" y="1"/>
                </a:cxn>
                <a:cxn ang="0">
                  <a:pos x="0" y="1"/>
                </a:cxn>
                <a:cxn ang="0">
                  <a:pos x="0" y="3"/>
                </a:cxn>
                <a:cxn ang="0">
                  <a:pos x="1" y="3"/>
                </a:cxn>
              </a:cxnLst>
              <a:rect l="0" t="0" r="r" b="b"/>
              <a:pathLst>
                <a:path w="15" h="4">
                  <a:moveTo>
                    <a:pt x="1" y="3"/>
                  </a:moveTo>
                  <a:lnTo>
                    <a:pt x="1" y="3"/>
                  </a:lnTo>
                  <a:lnTo>
                    <a:pt x="1" y="1"/>
                  </a:lnTo>
                  <a:lnTo>
                    <a:pt x="2" y="1"/>
                  </a:lnTo>
                  <a:lnTo>
                    <a:pt x="4" y="1"/>
                  </a:lnTo>
                  <a:lnTo>
                    <a:pt x="5" y="1"/>
                  </a:lnTo>
                  <a:lnTo>
                    <a:pt x="6" y="1"/>
                  </a:lnTo>
                  <a:lnTo>
                    <a:pt x="7" y="1"/>
                  </a:lnTo>
                  <a:lnTo>
                    <a:pt x="9" y="1"/>
                  </a:lnTo>
                  <a:lnTo>
                    <a:pt x="10" y="1"/>
                  </a:lnTo>
                  <a:lnTo>
                    <a:pt x="11" y="1"/>
                  </a:lnTo>
                  <a:lnTo>
                    <a:pt x="12" y="1"/>
                  </a:lnTo>
                  <a:lnTo>
                    <a:pt x="14" y="1"/>
                  </a:lnTo>
                  <a:lnTo>
                    <a:pt x="14" y="0"/>
                  </a:lnTo>
                  <a:lnTo>
                    <a:pt x="12" y="0"/>
                  </a:lnTo>
                  <a:lnTo>
                    <a:pt x="11" y="0"/>
                  </a:lnTo>
                  <a:lnTo>
                    <a:pt x="10" y="0"/>
                  </a:lnTo>
                  <a:lnTo>
                    <a:pt x="9" y="0"/>
                  </a:lnTo>
                  <a:lnTo>
                    <a:pt x="7" y="0"/>
                  </a:lnTo>
                  <a:lnTo>
                    <a:pt x="6" y="0"/>
                  </a:lnTo>
                  <a:lnTo>
                    <a:pt x="5" y="0"/>
                  </a:lnTo>
                  <a:lnTo>
                    <a:pt x="4" y="0"/>
                  </a:lnTo>
                  <a:lnTo>
                    <a:pt x="2" y="0"/>
                  </a:lnTo>
                  <a:lnTo>
                    <a:pt x="2" y="1"/>
                  </a:lnTo>
                  <a:lnTo>
                    <a:pt x="1" y="1"/>
                  </a:lnTo>
                  <a:lnTo>
                    <a:pt x="0" y="1"/>
                  </a:lnTo>
                  <a:lnTo>
                    <a:pt x="0" y="3"/>
                  </a:lnTo>
                  <a:lnTo>
                    <a:pt x="1"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199" name="Freeform 335"/>
            <p:cNvSpPr>
              <a:spLocks/>
            </p:cNvSpPr>
            <p:nvPr/>
          </p:nvSpPr>
          <p:spPr bwMode="auto">
            <a:xfrm>
              <a:off x="2651" y="2773"/>
              <a:ext cx="11" cy="6"/>
            </a:xfrm>
            <a:custGeom>
              <a:avLst/>
              <a:gdLst/>
              <a:ahLst/>
              <a:cxnLst>
                <a:cxn ang="0">
                  <a:pos x="0" y="5"/>
                </a:cxn>
                <a:cxn ang="0">
                  <a:pos x="1" y="5"/>
                </a:cxn>
                <a:cxn ang="0">
                  <a:pos x="2" y="5"/>
                </a:cxn>
                <a:cxn ang="0">
                  <a:pos x="4" y="5"/>
                </a:cxn>
                <a:cxn ang="0">
                  <a:pos x="5" y="4"/>
                </a:cxn>
                <a:cxn ang="0">
                  <a:pos x="6" y="4"/>
                </a:cxn>
                <a:cxn ang="0">
                  <a:pos x="7" y="2"/>
                </a:cxn>
                <a:cxn ang="0">
                  <a:pos x="9" y="2"/>
                </a:cxn>
                <a:cxn ang="0">
                  <a:pos x="9" y="1"/>
                </a:cxn>
                <a:cxn ang="0">
                  <a:pos x="10" y="1"/>
                </a:cxn>
                <a:cxn ang="0">
                  <a:pos x="10" y="0"/>
                </a:cxn>
                <a:cxn ang="0">
                  <a:pos x="9" y="0"/>
                </a:cxn>
                <a:cxn ang="0">
                  <a:pos x="9" y="1"/>
                </a:cxn>
                <a:cxn ang="0">
                  <a:pos x="7" y="1"/>
                </a:cxn>
                <a:cxn ang="0">
                  <a:pos x="7" y="2"/>
                </a:cxn>
                <a:cxn ang="0">
                  <a:pos x="6" y="2"/>
                </a:cxn>
                <a:cxn ang="0">
                  <a:pos x="5" y="2"/>
                </a:cxn>
                <a:cxn ang="0">
                  <a:pos x="4" y="4"/>
                </a:cxn>
                <a:cxn ang="0">
                  <a:pos x="2" y="4"/>
                </a:cxn>
                <a:cxn ang="0">
                  <a:pos x="1" y="4"/>
                </a:cxn>
                <a:cxn ang="0">
                  <a:pos x="0" y="4"/>
                </a:cxn>
                <a:cxn ang="0">
                  <a:pos x="0" y="5"/>
                </a:cxn>
              </a:cxnLst>
              <a:rect l="0" t="0" r="r" b="b"/>
              <a:pathLst>
                <a:path w="11" h="6">
                  <a:moveTo>
                    <a:pt x="0" y="5"/>
                  </a:moveTo>
                  <a:lnTo>
                    <a:pt x="1" y="5"/>
                  </a:lnTo>
                  <a:lnTo>
                    <a:pt x="2" y="5"/>
                  </a:lnTo>
                  <a:lnTo>
                    <a:pt x="4" y="5"/>
                  </a:lnTo>
                  <a:lnTo>
                    <a:pt x="5" y="4"/>
                  </a:lnTo>
                  <a:lnTo>
                    <a:pt x="6" y="4"/>
                  </a:lnTo>
                  <a:lnTo>
                    <a:pt x="7" y="2"/>
                  </a:lnTo>
                  <a:lnTo>
                    <a:pt x="9" y="2"/>
                  </a:lnTo>
                  <a:lnTo>
                    <a:pt x="9" y="1"/>
                  </a:lnTo>
                  <a:lnTo>
                    <a:pt x="10" y="1"/>
                  </a:lnTo>
                  <a:lnTo>
                    <a:pt x="10" y="0"/>
                  </a:lnTo>
                  <a:lnTo>
                    <a:pt x="9" y="0"/>
                  </a:lnTo>
                  <a:lnTo>
                    <a:pt x="9" y="1"/>
                  </a:lnTo>
                  <a:lnTo>
                    <a:pt x="7" y="1"/>
                  </a:lnTo>
                  <a:lnTo>
                    <a:pt x="7" y="2"/>
                  </a:lnTo>
                  <a:lnTo>
                    <a:pt x="6" y="2"/>
                  </a:lnTo>
                  <a:lnTo>
                    <a:pt x="5" y="2"/>
                  </a:lnTo>
                  <a:lnTo>
                    <a:pt x="4" y="4"/>
                  </a:lnTo>
                  <a:lnTo>
                    <a:pt x="2" y="4"/>
                  </a:lnTo>
                  <a:lnTo>
                    <a:pt x="1" y="4"/>
                  </a:lnTo>
                  <a:lnTo>
                    <a:pt x="0" y="4"/>
                  </a:lnTo>
                  <a:lnTo>
                    <a:pt x="0"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0" name="Freeform 336"/>
            <p:cNvSpPr>
              <a:spLocks/>
            </p:cNvSpPr>
            <p:nvPr/>
          </p:nvSpPr>
          <p:spPr bwMode="auto">
            <a:xfrm>
              <a:off x="2641" y="2775"/>
              <a:ext cx="11" cy="4"/>
            </a:xfrm>
            <a:custGeom>
              <a:avLst/>
              <a:gdLst/>
              <a:ahLst/>
              <a:cxnLst>
                <a:cxn ang="0">
                  <a:pos x="0" y="0"/>
                </a:cxn>
                <a:cxn ang="0">
                  <a:pos x="0" y="1"/>
                </a:cxn>
                <a:cxn ang="0">
                  <a:pos x="1" y="1"/>
                </a:cxn>
                <a:cxn ang="0">
                  <a:pos x="2" y="1"/>
                </a:cxn>
                <a:cxn ang="0">
                  <a:pos x="4" y="1"/>
                </a:cxn>
                <a:cxn ang="0">
                  <a:pos x="5" y="1"/>
                </a:cxn>
                <a:cxn ang="0">
                  <a:pos x="5" y="3"/>
                </a:cxn>
                <a:cxn ang="0">
                  <a:pos x="6" y="3"/>
                </a:cxn>
                <a:cxn ang="0">
                  <a:pos x="7" y="3"/>
                </a:cxn>
                <a:cxn ang="0">
                  <a:pos x="9" y="3"/>
                </a:cxn>
                <a:cxn ang="0">
                  <a:pos x="9" y="1"/>
                </a:cxn>
                <a:cxn ang="0">
                  <a:pos x="7" y="1"/>
                </a:cxn>
                <a:cxn ang="0">
                  <a:pos x="6" y="1"/>
                </a:cxn>
                <a:cxn ang="0">
                  <a:pos x="5" y="1"/>
                </a:cxn>
                <a:cxn ang="0">
                  <a:pos x="4" y="1"/>
                </a:cxn>
                <a:cxn ang="0">
                  <a:pos x="2" y="1"/>
                </a:cxn>
                <a:cxn ang="0">
                  <a:pos x="2" y="0"/>
                </a:cxn>
                <a:cxn ang="0">
                  <a:pos x="1" y="0"/>
                </a:cxn>
                <a:cxn ang="0">
                  <a:pos x="0" y="0"/>
                </a:cxn>
                <a:cxn ang="0">
                  <a:pos x="0" y="1"/>
                </a:cxn>
                <a:cxn ang="0">
                  <a:pos x="0" y="0"/>
                </a:cxn>
              </a:cxnLst>
              <a:rect l="0" t="0" r="r" b="b"/>
              <a:pathLst>
                <a:path w="10" h="4">
                  <a:moveTo>
                    <a:pt x="0" y="0"/>
                  </a:moveTo>
                  <a:lnTo>
                    <a:pt x="0" y="1"/>
                  </a:lnTo>
                  <a:lnTo>
                    <a:pt x="1" y="1"/>
                  </a:lnTo>
                  <a:lnTo>
                    <a:pt x="2" y="1"/>
                  </a:lnTo>
                  <a:lnTo>
                    <a:pt x="4" y="1"/>
                  </a:lnTo>
                  <a:lnTo>
                    <a:pt x="5" y="1"/>
                  </a:lnTo>
                  <a:lnTo>
                    <a:pt x="5" y="3"/>
                  </a:lnTo>
                  <a:lnTo>
                    <a:pt x="6" y="3"/>
                  </a:lnTo>
                  <a:lnTo>
                    <a:pt x="7" y="3"/>
                  </a:lnTo>
                  <a:lnTo>
                    <a:pt x="9" y="3"/>
                  </a:lnTo>
                  <a:lnTo>
                    <a:pt x="9" y="1"/>
                  </a:lnTo>
                  <a:lnTo>
                    <a:pt x="7" y="1"/>
                  </a:lnTo>
                  <a:lnTo>
                    <a:pt x="6" y="1"/>
                  </a:lnTo>
                  <a:lnTo>
                    <a:pt x="5" y="1"/>
                  </a:lnTo>
                  <a:lnTo>
                    <a:pt x="4" y="1"/>
                  </a:lnTo>
                  <a:lnTo>
                    <a:pt x="2" y="1"/>
                  </a:lnTo>
                  <a:lnTo>
                    <a:pt x="2" y="0"/>
                  </a:lnTo>
                  <a:lnTo>
                    <a:pt x="1" y="0"/>
                  </a:ln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1" name="Freeform 337"/>
            <p:cNvSpPr>
              <a:spLocks/>
            </p:cNvSpPr>
            <p:nvPr/>
          </p:nvSpPr>
          <p:spPr bwMode="auto">
            <a:xfrm>
              <a:off x="2641" y="2764"/>
              <a:ext cx="5" cy="13"/>
            </a:xfrm>
            <a:custGeom>
              <a:avLst/>
              <a:gdLst/>
              <a:ahLst/>
              <a:cxnLst>
                <a:cxn ang="0">
                  <a:pos x="0" y="0"/>
                </a:cxn>
                <a:cxn ang="0">
                  <a:pos x="0" y="0"/>
                </a:cxn>
                <a:cxn ang="0">
                  <a:pos x="0" y="1"/>
                </a:cxn>
                <a:cxn ang="0">
                  <a:pos x="0" y="2"/>
                </a:cxn>
                <a:cxn ang="0">
                  <a:pos x="1" y="2"/>
                </a:cxn>
                <a:cxn ang="0">
                  <a:pos x="1" y="4"/>
                </a:cxn>
                <a:cxn ang="0">
                  <a:pos x="1" y="5"/>
                </a:cxn>
                <a:cxn ang="0">
                  <a:pos x="1" y="6"/>
                </a:cxn>
                <a:cxn ang="0">
                  <a:pos x="1" y="7"/>
                </a:cxn>
                <a:cxn ang="0">
                  <a:pos x="1" y="8"/>
                </a:cxn>
                <a:cxn ang="0">
                  <a:pos x="1" y="10"/>
                </a:cxn>
                <a:cxn ang="0">
                  <a:pos x="0" y="11"/>
                </a:cxn>
                <a:cxn ang="0">
                  <a:pos x="1" y="11"/>
                </a:cxn>
                <a:cxn ang="0">
                  <a:pos x="1" y="10"/>
                </a:cxn>
                <a:cxn ang="0">
                  <a:pos x="3" y="10"/>
                </a:cxn>
                <a:cxn ang="0">
                  <a:pos x="3" y="8"/>
                </a:cxn>
                <a:cxn ang="0">
                  <a:pos x="3" y="7"/>
                </a:cxn>
                <a:cxn ang="0">
                  <a:pos x="3" y="6"/>
                </a:cxn>
                <a:cxn ang="0">
                  <a:pos x="3" y="5"/>
                </a:cxn>
                <a:cxn ang="0">
                  <a:pos x="3" y="4"/>
                </a:cxn>
                <a:cxn ang="0">
                  <a:pos x="3" y="2"/>
                </a:cxn>
                <a:cxn ang="0">
                  <a:pos x="1" y="2"/>
                </a:cxn>
                <a:cxn ang="0">
                  <a:pos x="1" y="1"/>
                </a:cxn>
                <a:cxn ang="0">
                  <a:pos x="1" y="0"/>
                </a:cxn>
                <a:cxn ang="0">
                  <a:pos x="0" y="1"/>
                </a:cxn>
                <a:cxn ang="0">
                  <a:pos x="1" y="0"/>
                </a:cxn>
                <a:cxn ang="0">
                  <a:pos x="0" y="0"/>
                </a:cxn>
              </a:cxnLst>
              <a:rect l="0" t="0" r="r" b="b"/>
              <a:pathLst>
                <a:path w="4" h="12">
                  <a:moveTo>
                    <a:pt x="0" y="0"/>
                  </a:moveTo>
                  <a:lnTo>
                    <a:pt x="0" y="0"/>
                  </a:lnTo>
                  <a:lnTo>
                    <a:pt x="0" y="1"/>
                  </a:lnTo>
                  <a:lnTo>
                    <a:pt x="0" y="2"/>
                  </a:lnTo>
                  <a:lnTo>
                    <a:pt x="1" y="2"/>
                  </a:lnTo>
                  <a:lnTo>
                    <a:pt x="1" y="4"/>
                  </a:lnTo>
                  <a:lnTo>
                    <a:pt x="1" y="5"/>
                  </a:lnTo>
                  <a:lnTo>
                    <a:pt x="1" y="6"/>
                  </a:lnTo>
                  <a:lnTo>
                    <a:pt x="1" y="7"/>
                  </a:lnTo>
                  <a:lnTo>
                    <a:pt x="1" y="8"/>
                  </a:lnTo>
                  <a:lnTo>
                    <a:pt x="1" y="10"/>
                  </a:lnTo>
                  <a:lnTo>
                    <a:pt x="0" y="11"/>
                  </a:lnTo>
                  <a:lnTo>
                    <a:pt x="1" y="11"/>
                  </a:lnTo>
                  <a:lnTo>
                    <a:pt x="1" y="10"/>
                  </a:lnTo>
                  <a:lnTo>
                    <a:pt x="3" y="10"/>
                  </a:lnTo>
                  <a:lnTo>
                    <a:pt x="3" y="8"/>
                  </a:lnTo>
                  <a:lnTo>
                    <a:pt x="3" y="7"/>
                  </a:lnTo>
                  <a:lnTo>
                    <a:pt x="3" y="6"/>
                  </a:lnTo>
                  <a:lnTo>
                    <a:pt x="3" y="5"/>
                  </a:lnTo>
                  <a:lnTo>
                    <a:pt x="3" y="4"/>
                  </a:lnTo>
                  <a:lnTo>
                    <a:pt x="3" y="2"/>
                  </a:lnTo>
                  <a:lnTo>
                    <a:pt x="1" y="2"/>
                  </a:lnTo>
                  <a:lnTo>
                    <a:pt x="1" y="1"/>
                  </a:lnTo>
                  <a:lnTo>
                    <a:pt x="1" y="0"/>
                  </a:lnTo>
                  <a:lnTo>
                    <a:pt x="0"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2" name="Freeform 338"/>
            <p:cNvSpPr>
              <a:spLocks/>
            </p:cNvSpPr>
            <p:nvPr/>
          </p:nvSpPr>
          <p:spPr bwMode="auto">
            <a:xfrm>
              <a:off x="2641" y="2764"/>
              <a:ext cx="5" cy="4"/>
            </a:xfrm>
            <a:custGeom>
              <a:avLst/>
              <a:gdLst/>
              <a:ahLst/>
              <a:cxnLst>
                <a:cxn ang="0">
                  <a:pos x="3" y="0"/>
                </a:cxn>
                <a:cxn ang="0">
                  <a:pos x="0" y="0"/>
                </a:cxn>
                <a:cxn ang="0">
                  <a:pos x="0" y="3"/>
                </a:cxn>
                <a:cxn ang="0">
                  <a:pos x="3" y="1"/>
                </a:cxn>
                <a:cxn ang="0">
                  <a:pos x="0" y="0"/>
                </a:cxn>
                <a:cxn ang="0">
                  <a:pos x="3" y="0"/>
                </a:cxn>
              </a:cxnLst>
              <a:rect l="0" t="0" r="r" b="b"/>
              <a:pathLst>
                <a:path w="4" h="4">
                  <a:moveTo>
                    <a:pt x="3" y="0"/>
                  </a:moveTo>
                  <a:lnTo>
                    <a:pt x="0" y="0"/>
                  </a:lnTo>
                  <a:lnTo>
                    <a:pt x="0" y="3"/>
                  </a:lnTo>
                  <a:lnTo>
                    <a:pt x="3" y="1"/>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3" name="Freeform 339"/>
            <p:cNvSpPr>
              <a:spLocks/>
            </p:cNvSpPr>
            <p:nvPr/>
          </p:nvSpPr>
          <p:spPr bwMode="auto">
            <a:xfrm>
              <a:off x="2717" y="2763"/>
              <a:ext cx="16" cy="13"/>
            </a:xfrm>
            <a:custGeom>
              <a:avLst/>
              <a:gdLst/>
              <a:ahLst/>
              <a:cxnLst>
                <a:cxn ang="0">
                  <a:pos x="0" y="2"/>
                </a:cxn>
                <a:cxn ang="0">
                  <a:pos x="1" y="4"/>
                </a:cxn>
                <a:cxn ang="0">
                  <a:pos x="2" y="5"/>
                </a:cxn>
                <a:cxn ang="0">
                  <a:pos x="4" y="6"/>
                </a:cxn>
                <a:cxn ang="0">
                  <a:pos x="5" y="7"/>
                </a:cxn>
                <a:cxn ang="0">
                  <a:pos x="5" y="8"/>
                </a:cxn>
                <a:cxn ang="0">
                  <a:pos x="5" y="9"/>
                </a:cxn>
                <a:cxn ang="0">
                  <a:pos x="5" y="11"/>
                </a:cxn>
                <a:cxn ang="0">
                  <a:pos x="5" y="12"/>
                </a:cxn>
                <a:cxn ang="0">
                  <a:pos x="6" y="12"/>
                </a:cxn>
                <a:cxn ang="0">
                  <a:pos x="7" y="11"/>
                </a:cxn>
                <a:cxn ang="0">
                  <a:pos x="9" y="11"/>
                </a:cxn>
                <a:cxn ang="0">
                  <a:pos x="10" y="9"/>
                </a:cxn>
                <a:cxn ang="0">
                  <a:pos x="11" y="9"/>
                </a:cxn>
                <a:cxn ang="0">
                  <a:pos x="11" y="8"/>
                </a:cxn>
                <a:cxn ang="0">
                  <a:pos x="12" y="8"/>
                </a:cxn>
                <a:cxn ang="0">
                  <a:pos x="14" y="7"/>
                </a:cxn>
                <a:cxn ang="0">
                  <a:pos x="14" y="6"/>
                </a:cxn>
                <a:cxn ang="0">
                  <a:pos x="14" y="5"/>
                </a:cxn>
                <a:cxn ang="0">
                  <a:pos x="15" y="5"/>
                </a:cxn>
                <a:cxn ang="0">
                  <a:pos x="15" y="4"/>
                </a:cxn>
                <a:cxn ang="0">
                  <a:pos x="15" y="2"/>
                </a:cxn>
                <a:cxn ang="0">
                  <a:pos x="15" y="1"/>
                </a:cxn>
                <a:cxn ang="0">
                  <a:pos x="14" y="1"/>
                </a:cxn>
                <a:cxn ang="0">
                  <a:pos x="14" y="0"/>
                </a:cxn>
                <a:cxn ang="0">
                  <a:pos x="12" y="0"/>
                </a:cxn>
                <a:cxn ang="0">
                  <a:pos x="11" y="1"/>
                </a:cxn>
                <a:cxn ang="0">
                  <a:pos x="9" y="1"/>
                </a:cxn>
                <a:cxn ang="0">
                  <a:pos x="6" y="1"/>
                </a:cxn>
                <a:cxn ang="0">
                  <a:pos x="5" y="2"/>
                </a:cxn>
                <a:cxn ang="0">
                  <a:pos x="4" y="4"/>
                </a:cxn>
                <a:cxn ang="0">
                  <a:pos x="2" y="4"/>
                </a:cxn>
                <a:cxn ang="0">
                  <a:pos x="1" y="4"/>
                </a:cxn>
                <a:cxn ang="0">
                  <a:pos x="1" y="2"/>
                </a:cxn>
                <a:cxn ang="0">
                  <a:pos x="0" y="2"/>
                </a:cxn>
              </a:cxnLst>
              <a:rect l="0" t="0" r="r" b="b"/>
              <a:pathLst>
                <a:path w="16" h="13">
                  <a:moveTo>
                    <a:pt x="0" y="2"/>
                  </a:moveTo>
                  <a:lnTo>
                    <a:pt x="1" y="4"/>
                  </a:lnTo>
                  <a:lnTo>
                    <a:pt x="2" y="5"/>
                  </a:lnTo>
                  <a:lnTo>
                    <a:pt x="4" y="6"/>
                  </a:lnTo>
                  <a:lnTo>
                    <a:pt x="5" y="7"/>
                  </a:lnTo>
                  <a:lnTo>
                    <a:pt x="5" y="8"/>
                  </a:lnTo>
                  <a:lnTo>
                    <a:pt x="5" y="9"/>
                  </a:lnTo>
                  <a:lnTo>
                    <a:pt x="5" y="11"/>
                  </a:lnTo>
                  <a:lnTo>
                    <a:pt x="5" y="12"/>
                  </a:lnTo>
                  <a:lnTo>
                    <a:pt x="6" y="12"/>
                  </a:lnTo>
                  <a:lnTo>
                    <a:pt x="7" y="11"/>
                  </a:lnTo>
                  <a:lnTo>
                    <a:pt x="9" y="11"/>
                  </a:lnTo>
                  <a:lnTo>
                    <a:pt x="10" y="9"/>
                  </a:lnTo>
                  <a:lnTo>
                    <a:pt x="11" y="9"/>
                  </a:lnTo>
                  <a:lnTo>
                    <a:pt x="11" y="8"/>
                  </a:lnTo>
                  <a:lnTo>
                    <a:pt x="12" y="8"/>
                  </a:lnTo>
                  <a:lnTo>
                    <a:pt x="14" y="7"/>
                  </a:lnTo>
                  <a:lnTo>
                    <a:pt x="14" y="6"/>
                  </a:lnTo>
                  <a:lnTo>
                    <a:pt x="14" y="5"/>
                  </a:lnTo>
                  <a:lnTo>
                    <a:pt x="15" y="5"/>
                  </a:lnTo>
                  <a:lnTo>
                    <a:pt x="15" y="4"/>
                  </a:lnTo>
                  <a:lnTo>
                    <a:pt x="15" y="2"/>
                  </a:lnTo>
                  <a:lnTo>
                    <a:pt x="15" y="1"/>
                  </a:lnTo>
                  <a:lnTo>
                    <a:pt x="14" y="1"/>
                  </a:lnTo>
                  <a:lnTo>
                    <a:pt x="14" y="0"/>
                  </a:lnTo>
                  <a:lnTo>
                    <a:pt x="12" y="0"/>
                  </a:lnTo>
                  <a:lnTo>
                    <a:pt x="11" y="1"/>
                  </a:lnTo>
                  <a:lnTo>
                    <a:pt x="9" y="1"/>
                  </a:lnTo>
                  <a:lnTo>
                    <a:pt x="6" y="1"/>
                  </a:lnTo>
                  <a:lnTo>
                    <a:pt x="5" y="2"/>
                  </a:lnTo>
                  <a:lnTo>
                    <a:pt x="4" y="4"/>
                  </a:lnTo>
                  <a:lnTo>
                    <a:pt x="2" y="4"/>
                  </a:lnTo>
                  <a:lnTo>
                    <a:pt x="1" y="4"/>
                  </a:lnTo>
                  <a:lnTo>
                    <a:pt x="1" y="2"/>
                  </a:lnTo>
                  <a:lnTo>
                    <a:pt x="0" y="2"/>
                  </a:lnTo>
                </a:path>
              </a:pathLst>
            </a:custGeom>
            <a:solidFill>
              <a:srgbClr val="FFC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4" name="Freeform 340"/>
            <p:cNvSpPr>
              <a:spLocks/>
            </p:cNvSpPr>
            <p:nvPr/>
          </p:nvSpPr>
          <p:spPr bwMode="auto">
            <a:xfrm>
              <a:off x="2717" y="2765"/>
              <a:ext cx="7" cy="11"/>
            </a:xfrm>
            <a:custGeom>
              <a:avLst/>
              <a:gdLst/>
              <a:ahLst/>
              <a:cxnLst>
                <a:cxn ang="0">
                  <a:pos x="5" y="9"/>
                </a:cxn>
                <a:cxn ang="0">
                  <a:pos x="5" y="10"/>
                </a:cxn>
                <a:cxn ang="0">
                  <a:pos x="5" y="9"/>
                </a:cxn>
                <a:cxn ang="0">
                  <a:pos x="6" y="9"/>
                </a:cxn>
                <a:cxn ang="0">
                  <a:pos x="6" y="7"/>
                </a:cxn>
                <a:cxn ang="0">
                  <a:pos x="6" y="6"/>
                </a:cxn>
                <a:cxn ang="0">
                  <a:pos x="6" y="5"/>
                </a:cxn>
                <a:cxn ang="0">
                  <a:pos x="5" y="5"/>
                </a:cxn>
                <a:cxn ang="0">
                  <a:pos x="5" y="4"/>
                </a:cxn>
                <a:cxn ang="0">
                  <a:pos x="3" y="2"/>
                </a:cxn>
                <a:cxn ang="0">
                  <a:pos x="2" y="1"/>
                </a:cxn>
                <a:cxn ang="0">
                  <a:pos x="1" y="0"/>
                </a:cxn>
                <a:cxn ang="0">
                  <a:pos x="0" y="0"/>
                </a:cxn>
                <a:cxn ang="0">
                  <a:pos x="1" y="1"/>
                </a:cxn>
                <a:cxn ang="0">
                  <a:pos x="2" y="2"/>
                </a:cxn>
                <a:cxn ang="0">
                  <a:pos x="3" y="4"/>
                </a:cxn>
                <a:cxn ang="0">
                  <a:pos x="5" y="5"/>
                </a:cxn>
                <a:cxn ang="0">
                  <a:pos x="5" y="6"/>
                </a:cxn>
                <a:cxn ang="0">
                  <a:pos x="5" y="7"/>
                </a:cxn>
                <a:cxn ang="0">
                  <a:pos x="5" y="9"/>
                </a:cxn>
                <a:cxn ang="0">
                  <a:pos x="5" y="10"/>
                </a:cxn>
                <a:cxn ang="0">
                  <a:pos x="5" y="9"/>
                </a:cxn>
                <a:cxn ang="0">
                  <a:pos x="5" y="10"/>
                </a:cxn>
                <a:cxn ang="0">
                  <a:pos x="5" y="9"/>
                </a:cxn>
              </a:cxnLst>
              <a:rect l="0" t="0" r="r" b="b"/>
              <a:pathLst>
                <a:path w="7" h="11">
                  <a:moveTo>
                    <a:pt x="5" y="9"/>
                  </a:moveTo>
                  <a:lnTo>
                    <a:pt x="5" y="10"/>
                  </a:lnTo>
                  <a:lnTo>
                    <a:pt x="5" y="9"/>
                  </a:lnTo>
                  <a:lnTo>
                    <a:pt x="6" y="9"/>
                  </a:lnTo>
                  <a:lnTo>
                    <a:pt x="6" y="7"/>
                  </a:lnTo>
                  <a:lnTo>
                    <a:pt x="6" y="6"/>
                  </a:lnTo>
                  <a:lnTo>
                    <a:pt x="6" y="5"/>
                  </a:lnTo>
                  <a:lnTo>
                    <a:pt x="5" y="5"/>
                  </a:lnTo>
                  <a:lnTo>
                    <a:pt x="5" y="4"/>
                  </a:lnTo>
                  <a:lnTo>
                    <a:pt x="3" y="2"/>
                  </a:lnTo>
                  <a:lnTo>
                    <a:pt x="2" y="1"/>
                  </a:lnTo>
                  <a:lnTo>
                    <a:pt x="1" y="0"/>
                  </a:lnTo>
                  <a:lnTo>
                    <a:pt x="0" y="0"/>
                  </a:lnTo>
                  <a:lnTo>
                    <a:pt x="1" y="1"/>
                  </a:lnTo>
                  <a:lnTo>
                    <a:pt x="2" y="2"/>
                  </a:lnTo>
                  <a:lnTo>
                    <a:pt x="3" y="4"/>
                  </a:lnTo>
                  <a:lnTo>
                    <a:pt x="5" y="5"/>
                  </a:lnTo>
                  <a:lnTo>
                    <a:pt x="5" y="6"/>
                  </a:lnTo>
                  <a:lnTo>
                    <a:pt x="5" y="7"/>
                  </a:lnTo>
                  <a:lnTo>
                    <a:pt x="5" y="9"/>
                  </a:lnTo>
                  <a:lnTo>
                    <a:pt x="5" y="10"/>
                  </a:lnTo>
                  <a:lnTo>
                    <a:pt x="5" y="9"/>
                  </a:lnTo>
                  <a:lnTo>
                    <a:pt x="5" y="10"/>
                  </a:lnTo>
                  <a:lnTo>
                    <a:pt x="5" y="9"/>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5" name="Freeform 341"/>
            <p:cNvSpPr>
              <a:spLocks/>
            </p:cNvSpPr>
            <p:nvPr/>
          </p:nvSpPr>
          <p:spPr bwMode="auto">
            <a:xfrm>
              <a:off x="2722" y="2763"/>
              <a:ext cx="12" cy="14"/>
            </a:xfrm>
            <a:custGeom>
              <a:avLst/>
              <a:gdLst/>
              <a:ahLst/>
              <a:cxnLst>
                <a:cxn ang="0">
                  <a:pos x="10" y="0"/>
                </a:cxn>
                <a:cxn ang="0">
                  <a:pos x="8" y="0"/>
                </a:cxn>
                <a:cxn ang="0">
                  <a:pos x="10" y="1"/>
                </a:cxn>
                <a:cxn ang="0">
                  <a:pos x="10" y="2"/>
                </a:cxn>
                <a:cxn ang="0">
                  <a:pos x="10" y="3"/>
                </a:cxn>
                <a:cxn ang="0">
                  <a:pos x="10" y="5"/>
                </a:cxn>
                <a:cxn ang="0">
                  <a:pos x="10" y="6"/>
                </a:cxn>
                <a:cxn ang="0">
                  <a:pos x="10" y="7"/>
                </a:cxn>
                <a:cxn ang="0">
                  <a:pos x="8" y="7"/>
                </a:cxn>
                <a:cxn ang="0">
                  <a:pos x="8" y="8"/>
                </a:cxn>
                <a:cxn ang="0">
                  <a:pos x="7" y="9"/>
                </a:cxn>
                <a:cxn ang="0">
                  <a:pos x="6" y="9"/>
                </a:cxn>
                <a:cxn ang="0">
                  <a:pos x="5" y="10"/>
                </a:cxn>
                <a:cxn ang="0">
                  <a:pos x="4" y="10"/>
                </a:cxn>
                <a:cxn ang="0">
                  <a:pos x="2" y="12"/>
                </a:cxn>
                <a:cxn ang="0">
                  <a:pos x="1" y="12"/>
                </a:cxn>
                <a:cxn ang="0">
                  <a:pos x="0" y="12"/>
                </a:cxn>
                <a:cxn ang="0">
                  <a:pos x="0" y="13"/>
                </a:cxn>
                <a:cxn ang="0">
                  <a:pos x="1" y="13"/>
                </a:cxn>
                <a:cxn ang="0">
                  <a:pos x="2" y="12"/>
                </a:cxn>
                <a:cxn ang="0">
                  <a:pos x="4" y="12"/>
                </a:cxn>
                <a:cxn ang="0">
                  <a:pos x="5" y="10"/>
                </a:cxn>
                <a:cxn ang="0">
                  <a:pos x="6" y="10"/>
                </a:cxn>
                <a:cxn ang="0">
                  <a:pos x="7" y="9"/>
                </a:cxn>
                <a:cxn ang="0">
                  <a:pos x="8" y="8"/>
                </a:cxn>
                <a:cxn ang="0">
                  <a:pos x="10" y="8"/>
                </a:cxn>
                <a:cxn ang="0">
                  <a:pos x="10" y="7"/>
                </a:cxn>
                <a:cxn ang="0">
                  <a:pos x="11" y="6"/>
                </a:cxn>
                <a:cxn ang="0">
                  <a:pos x="11" y="5"/>
                </a:cxn>
                <a:cxn ang="0">
                  <a:pos x="11" y="3"/>
                </a:cxn>
                <a:cxn ang="0">
                  <a:pos x="11" y="2"/>
                </a:cxn>
                <a:cxn ang="0">
                  <a:pos x="10" y="1"/>
                </a:cxn>
                <a:cxn ang="0">
                  <a:pos x="10" y="0"/>
                </a:cxn>
                <a:cxn ang="0">
                  <a:pos x="8" y="0"/>
                </a:cxn>
                <a:cxn ang="0">
                  <a:pos x="10" y="0"/>
                </a:cxn>
              </a:cxnLst>
              <a:rect l="0" t="0" r="r" b="b"/>
              <a:pathLst>
                <a:path w="12" h="14">
                  <a:moveTo>
                    <a:pt x="10" y="0"/>
                  </a:moveTo>
                  <a:lnTo>
                    <a:pt x="8" y="0"/>
                  </a:lnTo>
                  <a:lnTo>
                    <a:pt x="10" y="1"/>
                  </a:lnTo>
                  <a:lnTo>
                    <a:pt x="10" y="2"/>
                  </a:lnTo>
                  <a:lnTo>
                    <a:pt x="10" y="3"/>
                  </a:lnTo>
                  <a:lnTo>
                    <a:pt x="10" y="5"/>
                  </a:lnTo>
                  <a:lnTo>
                    <a:pt x="10" y="6"/>
                  </a:lnTo>
                  <a:lnTo>
                    <a:pt x="10" y="7"/>
                  </a:lnTo>
                  <a:lnTo>
                    <a:pt x="8" y="7"/>
                  </a:lnTo>
                  <a:lnTo>
                    <a:pt x="8" y="8"/>
                  </a:lnTo>
                  <a:lnTo>
                    <a:pt x="7" y="9"/>
                  </a:lnTo>
                  <a:lnTo>
                    <a:pt x="6" y="9"/>
                  </a:lnTo>
                  <a:lnTo>
                    <a:pt x="5" y="10"/>
                  </a:lnTo>
                  <a:lnTo>
                    <a:pt x="4" y="10"/>
                  </a:lnTo>
                  <a:lnTo>
                    <a:pt x="2" y="12"/>
                  </a:lnTo>
                  <a:lnTo>
                    <a:pt x="1" y="12"/>
                  </a:lnTo>
                  <a:lnTo>
                    <a:pt x="0" y="12"/>
                  </a:lnTo>
                  <a:lnTo>
                    <a:pt x="0" y="13"/>
                  </a:lnTo>
                  <a:lnTo>
                    <a:pt x="1" y="13"/>
                  </a:lnTo>
                  <a:lnTo>
                    <a:pt x="2" y="12"/>
                  </a:lnTo>
                  <a:lnTo>
                    <a:pt x="4" y="12"/>
                  </a:lnTo>
                  <a:lnTo>
                    <a:pt x="5" y="10"/>
                  </a:lnTo>
                  <a:lnTo>
                    <a:pt x="6" y="10"/>
                  </a:lnTo>
                  <a:lnTo>
                    <a:pt x="7" y="9"/>
                  </a:lnTo>
                  <a:lnTo>
                    <a:pt x="8" y="8"/>
                  </a:lnTo>
                  <a:lnTo>
                    <a:pt x="10" y="8"/>
                  </a:lnTo>
                  <a:lnTo>
                    <a:pt x="10" y="7"/>
                  </a:lnTo>
                  <a:lnTo>
                    <a:pt x="11" y="6"/>
                  </a:lnTo>
                  <a:lnTo>
                    <a:pt x="11" y="5"/>
                  </a:lnTo>
                  <a:lnTo>
                    <a:pt x="11" y="3"/>
                  </a:lnTo>
                  <a:lnTo>
                    <a:pt x="11" y="2"/>
                  </a:lnTo>
                  <a:lnTo>
                    <a:pt x="10" y="1"/>
                  </a:lnTo>
                  <a:lnTo>
                    <a:pt x="10" y="0"/>
                  </a:lnTo>
                  <a:lnTo>
                    <a:pt x="8" y="0"/>
                  </a:lnTo>
                  <a:lnTo>
                    <a:pt x="1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6" name="Freeform 342"/>
            <p:cNvSpPr>
              <a:spLocks/>
            </p:cNvSpPr>
            <p:nvPr/>
          </p:nvSpPr>
          <p:spPr bwMode="auto">
            <a:xfrm>
              <a:off x="2718" y="2763"/>
              <a:ext cx="13" cy="5"/>
            </a:xfrm>
            <a:custGeom>
              <a:avLst/>
              <a:gdLst/>
              <a:ahLst/>
              <a:cxnLst>
                <a:cxn ang="0">
                  <a:pos x="0" y="4"/>
                </a:cxn>
                <a:cxn ang="0">
                  <a:pos x="0" y="2"/>
                </a:cxn>
                <a:cxn ang="0">
                  <a:pos x="0" y="4"/>
                </a:cxn>
                <a:cxn ang="0">
                  <a:pos x="1" y="4"/>
                </a:cxn>
                <a:cxn ang="0">
                  <a:pos x="3" y="4"/>
                </a:cxn>
                <a:cxn ang="0">
                  <a:pos x="4" y="2"/>
                </a:cxn>
                <a:cxn ang="0">
                  <a:pos x="5" y="2"/>
                </a:cxn>
                <a:cxn ang="0">
                  <a:pos x="6" y="2"/>
                </a:cxn>
                <a:cxn ang="0">
                  <a:pos x="8" y="1"/>
                </a:cxn>
                <a:cxn ang="0">
                  <a:pos x="9" y="1"/>
                </a:cxn>
                <a:cxn ang="0">
                  <a:pos x="10" y="1"/>
                </a:cxn>
                <a:cxn ang="0">
                  <a:pos x="11" y="1"/>
                </a:cxn>
                <a:cxn ang="0">
                  <a:pos x="13" y="0"/>
                </a:cxn>
                <a:cxn ang="0">
                  <a:pos x="11" y="0"/>
                </a:cxn>
                <a:cxn ang="0">
                  <a:pos x="10" y="0"/>
                </a:cxn>
                <a:cxn ang="0">
                  <a:pos x="9" y="1"/>
                </a:cxn>
                <a:cxn ang="0">
                  <a:pos x="8" y="1"/>
                </a:cxn>
                <a:cxn ang="0">
                  <a:pos x="6" y="1"/>
                </a:cxn>
                <a:cxn ang="0">
                  <a:pos x="5" y="1"/>
                </a:cxn>
                <a:cxn ang="0">
                  <a:pos x="5" y="2"/>
                </a:cxn>
                <a:cxn ang="0">
                  <a:pos x="4" y="2"/>
                </a:cxn>
                <a:cxn ang="0">
                  <a:pos x="3" y="2"/>
                </a:cxn>
                <a:cxn ang="0">
                  <a:pos x="1" y="2"/>
                </a:cxn>
                <a:cxn ang="0">
                  <a:pos x="0" y="2"/>
                </a:cxn>
                <a:cxn ang="0">
                  <a:pos x="0" y="4"/>
                </a:cxn>
              </a:cxnLst>
              <a:rect l="0" t="0" r="r" b="b"/>
              <a:pathLst>
                <a:path w="14" h="5">
                  <a:moveTo>
                    <a:pt x="0" y="4"/>
                  </a:moveTo>
                  <a:lnTo>
                    <a:pt x="0" y="2"/>
                  </a:lnTo>
                  <a:lnTo>
                    <a:pt x="0" y="4"/>
                  </a:lnTo>
                  <a:lnTo>
                    <a:pt x="1" y="4"/>
                  </a:lnTo>
                  <a:lnTo>
                    <a:pt x="3" y="4"/>
                  </a:lnTo>
                  <a:lnTo>
                    <a:pt x="4" y="2"/>
                  </a:lnTo>
                  <a:lnTo>
                    <a:pt x="5" y="2"/>
                  </a:lnTo>
                  <a:lnTo>
                    <a:pt x="6" y="2"/>
                  </a:lnTo>
                  <a:lnTo>
                    <a:pt x="8" y="1"/>
                  </a:lnTo>
                  <a:lnTo>
                    <a:pt x="9" y="1"/>
                  </a:lnTo>
                  <a:lnTo>
                    <a:pt x="10" y="1"/>
                  </a:lnTo>
                  <a:lnTo>
                    <a:pt x="11" y="1"/>
                  </a:lnTo>
                  <a:lnTo>
                    <a:pt x="13" y="0"/>
                  </a:lnTo>
                  <a:lnTo>
                    <a:pt x="11" y="0"/>
                  </a:lnTo>
                  <a:lnTo>
                    <a:pt x="10" y="0"/>
                  </a:lnTo>
                  <a:lnTo>
                    <a:pt x="9" y="1"/>
                  </a:lnTo>
                  <a:lnTo>
                    <a:pt x="8" y="1"/>
                  </a:lnTo>
                  <a:lnTo>
                    <a:pt x="6" y="1"/>
                  </a:lnTo>
                  <a:lnTo>
                    <a:pt x="5" y="1"/>
                  </a:lnTo>
                  <a:lnTo>
                    <a:pt x="5" y="2"/>
                  </a:lnTo>
                  <a:lnTo>
                    <a:pt x="4" y="2"/>
                  </a:lnTo>
                  <a:lnTo>
                    <a:pt x="3" y="2"/>
                  </a:lnTo>
                  <a:lnTo>
                    <a:pt x="1" y="2"/>
                  </a:lnTo>
                  <a:lnTo>
                    <a:pt x="0" y="2"/>
                  </a:lnTo>
                  <a:lnTo>
                    <a:pt x="0"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7" name="Freeform 343"/>
            <p:cNvSpPr>
              <a:spLocks/>
            </p:cNvSpPr>
            <p:nvPr/>
          </p:nvSpPr>
          <p:spPr bwMode="auto">
            <a:xfrm>
              <a:off x="2717" y="2765"/>
              <a:ext cx="4" cy="4"/>
            </a:xfrm>
            <a:custGeom>
              <a:avLst/>
              <a:gdLst/>
              <a:ahLst/>
              <a:cxnLst>
                <a:cxn ang="0">
                  <a:pos x="1" y="0"/>
                </a:cxn>
                <a:cxn ang="0">
                  <a:pos x="1" y="3"/>
                </a:cxn>
                <a:cxn ang="0">
                  <a:pos x="3" y="3"/>
                </a:cxn>
                <a:cxn ang="0">
                  <a:pos x="3" y="0"/>
                </a:cxn>
                <a:cxn ang="0">
                  <a:pos x="1" y="0"/>
                </a:cxn>
                <a:cxn ang="0">
                  <a:pos x="0" y="3"/>
                </a:cxn>
                <a:cxn ang="0">
                  <a:pos x="1" y="0"/>
                </a:cxn>
                <a:cxn ang="0">
                  <a:pos x="0" y="0"/>
                </a:cxn>
                <a:cxn ang="0">
                  <a:pos x="0" y="3"/>
                </a:cxn>
                <a:cxn ang="0">
                  <a:pos x="1" y="3"/>
                </a:cxn>
                <a:cxn ang="0">
                  <a:pos x="1" y="0"/>
                </a:cxn>
              </a:cxnLst>
              <a:rect l="0" t="0" r="r" b="b"/>
              <a:pathLst>
                <a:path w="4" h="4">
                  <a:moveTo>
                    <a:pt x="1" y="0"/>
                  </a:moveTo>
                  <a:lnTo>
                    <a:pt x="1" y="3"/>
                  </a:lnTo>
                  <a:lnTo>
                    <a:pt x="3" y="3"/>
                  </a:lnTo>
                  <a:lnTo>
                    <a:pt x="3" y="0"/>
                  </a:lnTo>
                  <a:lnTo>
                    <a:pt x="1" y="0"/>
                  </a:lnTo>
                  <a:lnTo>
                    <a:pt x="0" y="3"/>
                  </a:lnTo>
                  <a:lnTo>
                    <a:pt x="1" y="0"/>
                  </a:lnTo>
                  <a:lnTo>
                    <a:pt x="0" y="0"/>
                  </a:lnTo>
                  <a:lnTo>
                    <a:pt x="0" y="3"/>
                  </a:lnTo>
                  <a:lnTo>
                    <a:pt x="1" y="3"/>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8" name="Freeform 344"/>
            <p:cNvSpPr>
              <a:spLocks/>
            </p:cNvSpPr>
            <p:nvPr/>
          </p:nvSpPr>
          <p:spPr bwMode="auto">
            <a:xfrm>
              <a:off x="2764" y="2747"/>
              <a:ext cx="26" cy="15"/>
            </a:xfrm>
            <a:custGeom>
              <a:avLst/>
              <a:gdLst/>
              <a:ahLst/>
              <a:cxnLst>
                <a:cxn ang="0">
                  <a:pos x="24" y="1"/>
                </a:cxn>
                <a:cxn ang="0">
                  <a:pos x="22" y="1"/>
                </a:cxn>
                <a:cxn ang="0">
                  <a:pos x="21" y="1"/>
                </a:cxn>
                <a:cxn ang="0">
                  <a:pos x="20" y="1"/>
                </a:cxn>
                <a:cxn ang="0">
                  <a:pos x="19" y="1"/>
                </a:cxn>
                <a:cxn ang="0">
                  <a:pos x="17" y="1"/>
                </a:cxn>
                <a:cxn ang="0">
                  <a:pos x="16" y="2"/>
                </a:cxn>
                <a:cxn ang="0">
                  <a:pos x="14" y="2"/>
                </a:cxn>
                <a:cxn ang="0">
                  <a:pos x="11" y="4"/>
                </a:cxn>
                <a:cxn ang="0">
                  <a:pos x="10" y="5"/>
                </a:cxn>
                <a:cxn ang="0">
                  <a:pos x="7" y="6"/>
                </a:cxn>
                <a:cxn ang="0">
                  <a:pos x="6" y="6"/>
                </a:cxn>
                <a:cxn ang="0">
                  <a:pos x="5" y="7"/>
                </a:cxn>
                <a:cxn ang="0">
                  <a:pos x="5" y="9"/>
                </a:cxn>
                <a:cxn ang="0">
                  <a:pos x="4" y="9"/>
                </a:cxn>
                <a:cxn ang="0">
                  <a:pos x="2" y="11"/>
                </a:cxn>
                <a:cxn ang="0">
                  <a:pos x="2" y="12"/>
                </a:cxn>
                <a:cxn ang="0">
                  <a:pos x="1" y="14"/>
                </a:cxn>
                <a:cxn ang="0">
                  <a:pos x="0" y="15"/>
                </a:cxn>
                <a:cxn ang="0">
                  <a:pos x="2" y="15"/>
                </a:cxn>
                <a:cxn ang="0">
                  <a:pos x="4" y="15"/>
                </a:cxn>
                <a:cxn ang="0">
                  <a:pos x="6" y="14"/>
                </a:cxn>
                <a:cxn ang="0">
                  <a:pos x="7" y="14"/>
                </a:cxn>
                <a:cxn ang="0">
                  <a:pos x="10" y="12"/>
                </a:cxn>
                <a:cxn ang="0">
                  <a:pos x="12" y="12"/>
                </a:cxn>
                <a:cxn ang="0">
                  <a:pos x="14" y="11"/>
                </a:cxn>
                <a:cxn ang="0">
                  <a:pos x="16" y="10"/>
                </a:cxn>
                <a:cxn ang="0">
                  <a:pos x="17" y="10"/>
                </a:cxn>
                <a:cxn ang="0">
                  <a:pos x="17" y="9"/>
                </a:cxn>
                <a:cxn ang="0">
                  <a:pos x="19" y="9"/>
                </a:cxn>
                <a:cxn ang="0">
                  <a:pos x="20" y="7"/>
                </a:cxn>
                <a:cxn ang="0">
                  <a:pos x="21" y="4"/>
                </a:cxn>
                <a:cxn ang="0">
                  <a:pos x="22" y="2"/>
                </a:cxn>
                <a:cxn ang="0">
                  <a:pos x="25" y="0"/>
                </a:cxn>
                <a:cxn ang="0">
                  <a:pos x="24" y="1"/>
                </a:cxn>
              </a:cxnLst>
              <a:rect l="0" t="0" r="r" b="b"/>
              <a:pathLst>
                <a:path w="26" h="16">
                  <a:moveTo>
                    <a:pt x="24" y="1"/>
                  </a:moveTo>
                  <a:lnTo>
                    <a:pt x="22" y="1"/>
                  </a:lnTo>
                  <a:lnTo>
                    <a:pt x="21" y="1"/>
                  </a:lnTo>
                  <a:lnTo>
                    <a:pt x="20" y="1"/>
                  </a:lnTo>
                  <a:lnTo>
                    <a:pt x="19" y="1"/>
                  </a:lnTo>
                  <a:lnTo>
                    <a:pt x="17" y="1"/>
                  </a:lnTo>
                  <a:lnTo>
                    <a:pt x="16" y="2"/>
                  </a:lnTo>
                  <a:lnTo>
                    <a:pt x="14" y="2"/>
                  </a:lnTo>
                  <a:lnTo>
                    <a:pt x="11" y="4"/>
                  </a:lnTo>
                  <a:lnTo>
                    <a:pt x="10" y="5"/>
                  </a:lnTo>
                  <a:lnTo>
                    <a:pt x="7" y="6"/>
                  </a:lnTo>
                  <a:lnTo>
                    <a:pt x="6" y="6"/>
                  </a:lnTo>
                  <a:lnTo>
                    <a:pt x="5" y="7"/>
                  </a:lnTo>
                  <a:lnTo>
                    <a:pt x="5" y="9"/>
                  </a:lnTo>
                  <a:lnTo>
                    <a:pt x="4" y="9"/>
                  </a:lnTo>
                  <a:lnTo>
                    <a:pt x="2" y="11"/>
                  </a:lnTo>
                  <a:lnTo>
                    <a:pt x="2" y="12"/>
                  </a:lnTo>
                  <a:lnTo>
                    <a:pt x="1" y="14"/>
                  </a:lnTo>
                  <a:lnTo>
                    <a:pt x="0" y="15"/>
                  </a:lnTo>
                  <a:lnTo>
                    <a:pt x="2" y="15"/>
                  </a:lnTo>
                  <a:lnTo>
                    <a:pt x="4" y="15"/>
                  </a:lnTo>
                  <a:lnTo>
                    <a:pt x="6" y="14"/>
                  </a:lnTo>
                  <a:lnTo>
                    <a:pt x="7" y="14"/>
                  </a:lnTo>
                  <a:lnTo>
                    <a:pt x="10" y="12"/>
                  </a:lnTo>
                  <a:lnTo>
                    <a:pt x="12" y="12"/>
                  </a:lnTo>
                  <a:lnTo>
                    <a:pt x="14" y="11"/>
                  </a:lnTo>
                  <a:lnTo>
                    <a:pt x="16" y="10"/>
                  </a:lnTo>
                  <a:lnTo>
                    <a:pt x="17" y="10"/>
                  </a:lnTo>
                  <a:lnTo>
                    <a:pt x="17" y="9"/>
                  </a:lnTo>
                  <a:lnTo>
                    <a:pt x="19" y="9"/>
                  </a:lnTo>
                  <a:lnTo>
                    <a:pt x="20" y="7"/>
                  </a:lnTo>
                  <a:lnTo>
                    <a:pt x="21" y="4"/>
                  </a:lnTo>
                  <a:lnTo>
                    <a:pt x="22" y="2"/>
                  </a:lnTo>
                  <a:lnTo>
                    <a:pt x="25" y="0"/>
                  </a:lnTo>
                  <a:lnTo>
                    <a:pt x="24" y="1"/>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09" name="Freeform 345"/>
            <p:cNvSpPr>
              <a:spLocks/>
            </p:cNvSpPr>
            <p:nvPr/>
          </p:nvSpPr>
          <p:spPr bwMode="auto">
            <a:xfrm>
              <a:off x="2772" y="2747"/>
              <a:ext cx="28" cy="15"/>
            </a:xfrm>
            <a:custGeom>
              <a:avLst/>
              <a:gdLst/>
              <a:ahLst/>
              <a:cxnLst>
                <a:cxn ang="0">
                  <a:pos x="25" y="1"/>
                </a:cxn>
                <a:cxn ang="0">
                  <a:pos x="23" y="1"/>
                </a:cxn>
                <a:cxn ang="0">
                  <a:pos x="22" y="1"/>
                </a:cxn>
                <a:cxn ang="0">
                  <a:pos x="21" y="1"/>
                </a:cxn>
                <a:cxn ang="0">
                  <a:pos x="20" y="1"/>
                </a:cxn>
                <a:cxn ang="0">
                  <a:pos x="18" y="1"/>
                </a:cxn>
                <a:cxn ang="0">
                  <a:pos x="16" y="2"/>
                </a:cxn>
                <a:cxn ang="0">
                  <a:pos x="13" y="2"/>
                </a:cxn>
                <a:cxn ang="0">
                  <a:pos x="12" y="4"/>
                </a:cxn>
                <a:cxn ang="0">
                  <a:pos x="10" y="5"/>
                </a:cxn>
                <a:cxn ang="0">
                  <a:pos x="7" y="6"/>
                </a:cxn>
                <a:cxn ang="0">
                  <a:pos x="6" y="6"/>
                </a:cxn>
                <a:cxn ang="0">
                  <a:pos x="6" y="7"/>
                </a:cxn>
                <a:cxn ang="0">
                  <a:pos x="5" y="9"/>
                </a:cxn>
                <a:cxn ang="0">
                  <a:pos x="4" y="9"/>
                </a:cxn>
                <a:cxn ang="0">
                  <a:pos x="2" y="11"/>
                </a:cxn>
                <a:cxn ang="0">
                  <a:pos x="2" y="12"/>
                </a:cxn>
                <a:cxn ang="0">
                  <a:pos x="1" y="14"/>
                </a:cxn>
                <a:cxn ang="0">
                  <a:pos x="0" y="15"/>
                </a:cxn>
                <a:cxn ang="0">
                  <a:pos x="1" y="15"/>
                </a:cxn>
                <a:cxn ang="0">
                  <a:pos x="4" y="15"/>
                </a:cxn>
                <a:cxn ang="0">
                  <a:pos x="6" y="14"/>
                </a:cxn>
                <a:cxn ang="0">
                  <a:pos x="9" y="14"/>
                </a:cxn>
                <a:cxn ang="0">
                  <a:pos x="10" y="12"/>
                </a:cxn>
                <a:cxn ang="0">
                  <a:pos x="12" y="12"/>
                </a:cxn>
                <a:cxn ang="0">
                  <a:pos x="15" y="11"/>
                </a:cxn>
                <a:cxn ang="0">
                  <a:pos x="17" y="10"/>
                </a:cxn>
                <a:cxn ang="0">
                  <a:pos x="18" y="9"/>
                </a:cxn>
                <a:cxn ang="0">
                  <a:pos x="20" y="9"/>
                </a:cxn>
                <a:cxn ang="0">
                  <a:pos x="20" y="7"/>
                </a:cxn>
                <a:cxn ang="0">
                  <a:pos x="22" y="4"/>
                </a:cxn>
                <a:cxn ang="0">
                  <a:pos x="23" y="2"/>
                </a:cxn>
                <a:cxn ang="0">
                  <a:pos x="26" y="0"/>
                </a:cxn>
                <a:cxn ang="0">
                  <a:pos x="25" y="1"/>
                </a:cxn>
              </a:cxnLst>
              <a:rect l="0" t="0" r="r" b="b"/>
              <a:pathLst>
                <a:path w="27" h="16">
                  <a:moveTo>
                    <a:pt x="25" y="1"/>
                  </a:moveTo>
                  <a:lnTo>
                    <a:pt x="23" y="1"/>
                  </a:lnTo>
                  <a:lnTo>
                    <a:pt x="22" y="1"/>
                  </a:lnTo>
                  <a:lnTo>
                    <a:pt x="21" y="1"/>
                  </a:lnTo>
                  <a:lnTo>
                    <a:pt x="20" y="1"/>
                  </a:lnTo>
                  <a:lnTo>
                    <a:pt x="18" y="1"/>
                  </a:lnTo>
                  <a:lnTo>
                    <a:pt x="16" y="2"/>
                  </a:lnTo>
                  <a:lnTo>
                    <a:pt x="13" y="2"/>
                  </a:lnTo>
                  <a:lnTo>
                    <a:pt x="12" y="4"/>
                  </a:lnTo>
                  <a:lnTo>
                    <a:pt x="10" y="5"/>
                  </a:lnTo>
                  <a:lnTo>
                    <a:pt x="7" y="6"/>
                  </a:lnTo>
                  <a:lnTo>
                    <a:pt x="6" y="6"/>
                  </a:lnTo>
                  <a:lnTo>
                    <a:pt x="6" y="7"/>
                  </a:lnTo>
                  <a:lnTo>
                    <a:pt x="5" y="9"/>
                  </a:lnTo>
                  <a:lnTo>
                    <a:pt x="4" y="9"/>
                  </a:lnTo>
                  <a:lnTo>
                    <a:pt x="2" y="11"/>
                  </a:lnTo>
                  <a:lnTo>
                    <a:pt x="2" y="12"/>
                  </a:lnTo>
                  <a:lnTo>
                    <a:pt x="1" y="14"/>
                  </a:lnTo>
                  <a:lnTo>
                    <a:pt x="0" y="15"/>
                  </a:lnTo>
                  <a:lnTo>
                    <a:pt x="1" y="15"/>
                  </a:lnTo>
                  <a:lnTo>
                    <a:pt x="4" y="15"/>
                  </a:lnTo>
                  <a:lnTo>
                    <a:pt x="6" y="14"/>
                  </a:lnTo>
                  <a:lnTo>
                    <a:pt x="9" y="14"/>
                  </a:lnTo>
                  <a:lnTo>
                    <a:pt x="10" y="12"/>
                  </a:lnTo>
                  <a:lnTo>
                    <a:pt x="12" y="12"/>
                  </a:lnTo>
                  <a:lnTo>
                    <a:pt x="15" y="11"/>
                  </a:lnTo>
                  <a:lnTo>
                    <a:pt x="17" y="10"/>
                  </a:lnTo>
                  <a:lnTo>
                    <a:pt x="18" y="9"/>
                  </a:lnTo>
                  <a:lnTo>
                    <a:pt x="20" y="9"/>
                  </a:lnTo>
                  <a:lnTo>
                    <a:pt x="20" y="7"/>
                  </a:lnTo>
                  <a:lnTo>
                    <a:pt x="22" y="4"/>
                  </a:lnTo>
                  <a:lnTo>
                    <a:pt x="23" y="2"/>
                  </a:lnTo>
                  <a:lnTo>
                    <a:pt x="26" y="0"/>
                  </a:lnTo>
                  <a:lnTo>
                    <a:pt x="25" y="1"/>
                  </a:lnTo>
                </a:path>
              </a:pathLst>
            </a:custGeom>
            <a:solidFill>
              <a:srgbClr val="FFC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0" name="Freeform 346"/>
            <p:cNvSpPr>
              <a:spLocks/>
            </p:cNvSpPr>
            <p:nvPr/>
          </p:nvSpPr>
          <p:spPr bwMode="auto">
            <a:xfrm>
              <a:off x="2780" y="2749"/>
              <a:ext cx="19" cy="6"/>
            </a:xfrm>
            <a:custGeom>
              <a:avLst/>
              <a:gdLst/>
              <a:ahLst/>
              <a:cxnLst>
                <a:cxn ang="0">
                  <a:pos x="0" y="5"/>
                </a:cxn>
                <a:cxn ang="0">
                  <a:pos x="1" y="4"/>
                </a:cxn>
                <a:cxn ang="0">
                  <a:pos x="3" y="4"/>
                </a:cxn>
                <a:cxn ang="0">
                  <a:pos x="4" y="2"/>
                </a:cxn>
                <a:cxn ang="0">
                  <a:pos x="5" y="2"/>
                </a:cxn>
                <a:cxn ang="0">
                  <a:pos x="6" y="2"/>
                </a:cxn>
                <a:cxn ang="0">
                  <a:pos x="8" y="1"/>
                </a:cxn>
                <a:cxn ang="0">
                  <a:pos x="9" y="1"/>
                </a:cxn>
                <a:cxn ang="0">
                  <a:pos x="10" y="1"/>
                </a:cxn>
                <a:cxn ang="0">
                  <a:pos x="11" y="1"/>
                </a:cxn>
                <a:cxn ang="0">
                  <a:pos x="13" y="1"/>
                </a:cxn>
                <a:cxn ang="0">
                  <a:pos x="14" y="0"/>
                </a:cxn>
                <a:cxn ang="0">
                  <a:pos x="15" y="0"/>
                </a:cxn>
                <a:cxn ang="0">
                  <a:pos x="16" y="0"/>
                </a:cxn>
                <a:cxn ang="0">
                  <a:pos x="18" y="1"/>
                </a:cxn>
                <a:cxn ang="0">
                  <a:pos x="18" y="0"/>
                </a:cxn>
                <a:cxn ang="0">
                  <a:pos x="16" y="0"/>
                </a:cxn>
                <a:cxn ang="0">
                  <a:pos x="15" y="0"/>
                </a:cxn>
                <a:cxn ang="0">
                  <a:pos x="14" y="0"/>
                </a:cxn>
                <a:cxn ang="0">
                  <a:pos x="13" y="0"/>
                </a:cxn>
                <a:cxn ang="0">
                  <a:pos x="11" y="0"/>
                </a:cxn>
                <a:cxn ang="0">
                  <a:pos x="10" y="0"/>
                </a:cxn>
                <a:cxn ang="0">
                  <a:pos x="9" y="0"/>
                </a:cxn>
                <a:cxn ang="0">
                  <a:pos x="8" y="1"/>
                </a:cxn>
                <a:cxn ang="0">
                  <a:pos x="6" y="1"/>
                </a:cxn>
                <a:cxn ang="0">
                  <a:pos x="5" y="2"/>
                </a:cxn>
                <a:cxn ang="0">
                  <a:pos x="4" y="2"/>
                </a:cxn>
                <a:cxn ang="0">
                  <a:pos x="3" y="2"/>
                </a:cxn>
                <a:cxn ang="0">
                  <a:pos x="1" y="4"/>
                </a:cxn>
                <a:cxn ang="0">
                  <a:pos x="0" y="5"/>
                </a:cxn>
                <a:cxn ang="0">
                  <a:pos x="0" y="4"/>
                </a:cxn>
                <a:cxn ang="0">
                  <a:pos x="0" y="5"/>
                </a:cxn>
              </a:cxnLst>
              <a:rect l="0" t="0" r="r" b="b"/>
              <a:pathLst>
                <a:path w="19" h="6">
                  <a:moveTo>
                    <a:pt x="0" y="5"/>
                  </a:moveTo>
                  <a:lnTo>
                    <a:pt x="1" y="4"/>
                  </a:lnTo>
                  <a:lnTo>
                    <a:pt x="3" y="4"/>
                  </a:lnTo>
                  <a:lnTo>
                    <a:pt x="4" y="2"/>
                  </a:lnTo>
                  <a:lnTo>
                    <a:pt x="5" y="2"/>
                  </a:lnTo>
                  <a:lnTo>
                    <a:pt x="6" y="2"/>
                  </a:lnTo>
                  <a:lnTo>
                    <a:pt x="8" y="1"/>
                  </a:lnTo>
                  <a:lnTo>
                    <a:pt x="9" y="1"/>
                  </a:lnTo>
                  <a:lnTo>
                    <a:pt x="10" y="1"/>
                  </a:lnTo>
                  <a:lnTo>
                    <a:pt x="11" y="1"/>
                  </a:lnTo>
                  <a:lnTo>
                    <a:pt x="13" y="1"/>
                  </a:lnTo>
                  <a:lnTo>
                    <a:pt x="14" y="0"/>
                  </a:lnTo>
                  <a:lnTo>
                    <a:pt x="15" y="0"/>
                  </a:lnTo>
                  <a:lnTo>
                    <a:pt x="16" y="0"/>
                  </a:lnTo>
                  <a:lnTo>
                    <a:pt x="18" y="1"/>
                  </a:lnTo>
                  <a:lnTo>
                    <a:pt x="18" y="0"/>
                  </a:lnTo>
                  <a:lnTo>
                    <a:pt x="16" y="0"/>
                  </a:lnTo>
                  <a:lnTo>
                    <a:pt x="15" y="0"/>
                  </a:lnTo>
                  <a:lnTo>
                    <a:pt x="14" y="0"/>
                  </a:lnTo>
                  <a:lnTo>
                    <a:pt x="13" y="0"/>
                  </a:lnTo>
                  <a:lnTo>
                    <a:pt x="11" y="0"/>
                  </a:lnTo>
                  <a:lnTo>
                    <a:pt x="10" y="0"/>
                  </a:lnTo>
                  <a:lnTo>
                    <a:pt x="9" y="0"/>
                  </a:lnTo>
                  <a:lnTo>
                    <a:pt x="8" y="1"/>
                  </a:lnTo>
                  <a:lnTo>
                    <a:pt x="6" y="1"/>
                  </a:lnTo>
                  <a:lnTo>
                    <a:pt x="5" y="2"/>
                  </a:lnTo>
                  <a:lnTo>
                    <a:pt x="4" y="2"/>
                  </a:lnTo>
                  <a:lnTo>
                    <a:pt x="3" y="2"/>
                  </a:lnTo>
                  <a:lnTo>
                    <a:pt x="1" y="4"/>
                  </a:lnTo>
                  <a:lnTo>
                    <a:pt x="0" y="5"/>
                  </a:lnTo>
                  <a:lnTo>
                    <a:pt x="0" y="4"/>
                  </a:lnTo>
                  <a:lnTo>
                    <a:pt x="0" y="5"/>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1" name="Freeform 347"/>
            <p:cNvSpPr>
              <a:spLocks/>
            </p:cNvSpPr>
            <p:nvPr/>
          </p:nvSpPr>
          <p:spPr bwMode="auto">
            <a:xfrm>
              <a:off x="2772" y="2752"/>
              <a:ext cx="11" cy="10"/>
            </a:xfrm>
            <a:custGeom>
              <a:avLst/>
              <a:gdLst/>
              <a:ahLst/>
              <a:cxnLst>
                <a:cxn ang="0">
                  <a:pos x="0" y="7"/>
                </a:cxn>
                <a:cxn ang="0">
                  <a:pos x="0" y="9"/>
                </a:cxn>
                <a:cxn ang="0">
                  <a:pos x="1" y="7"/>
                </a:cxn>
                <a:cxn ang="0">
                  <a:pos x="2" y="6"/>
                </a:cxn>
                <a:cxn ang="0">
                  <a:pos x="2" y="5"/>
                </a:cxn>
                <a:cxn ang="0">
                  <a:pos x="4" y="5"/>
                </a:cxn>
                <a:cxn ang="0">
                  <a:pos x="4" y="4"/>
                </a:cxn>
                <a:cxn ang="0">
                  <a:pos x="5" y="4"/>
                </a:cxn>
                <a:cxn ang="0">
                  <a:pos x="5" y="2"/>
                </a:cxn>
                <a:cxn ang="0">
                  <a:pos x="6" y="2"/>
                </a:cxn>
                <a:cxn ang="0">
                  <a:pos x="6" y="1"/>
                </a:cxn>
                <a:cxn ang="0">
                  <a:pos x="7" y="1"/>
                </a:cxn>
                <a:cxn ang="0">
                  <a:pos x="9" y="1"/>
                </a:cxn>
                <a:cxn ang="0">
                  <a:pos x="9" y="0"/>
                </a:cxn>
                <a:cxn ang="0">
                  <a:pos x="7" y="0"/>
                </a:cxn>
                <a:cxn ang="0">
                  <a:pos x="7" y="1"/>
                </a:cxn>
                <a:cxn ang="0">
                  <a:pos x="6" y="1"/>
                </a:cxn>
                <a:cxn ang="0">
                  <a:pos x="5" y="1"/>
                </a:cxn>
                <a:cxn ang="0">
                  <a:pos x="5" y="2"/>
                </a:cxn>
                <a:cxn ang="0">
                  <a:pos x="4" y="4"/>
                </a:cxn>
                <a:cxn ang="0">
                  <a:pos x="2" y="5"/>
                </a:cxn>
                <a:cxn ang="0">
                  <a:pos x="1" y="6"/>
                </a:cxn>
                <a:cxn ang="0">
                  <a:pos x="0" y="7"/>
                </a:cxn>
                <a:cxn ang="0">
                  <a:pos x="0" y="9"/>
                </a:cxn>
                <a:cxn ang="0">
                  <a:pos x="0" y="7"/>
                </a:cxn>
              </a:cxnLst>
              <a:rect l="0" t="0" r="r" b="b"/>
              <a:pathLst>
                <a:path w="10" h="10">
                  <a:moveTo>
                    <a:pt x="0" y="7"/>
                  </a:moveTo>
                  <a:lnTo>
                    <a:pt x="0" y="9"/>
                  </a:lnTo>
                  <a:lnTo>
                    <a:pt x="1" y="7"/>
                  </a:lnTo>
                  <a:lnTo>
                    <a:pt x="2" y="6"/>
                  </a:lnTo>
                  <a:lnTo>
                    <a:pt x="2" y="5"/>
                  </a:lnTo>
                  <a:lnTo>
                    <a:pt x="4" y="5"/>
                  </a:lnTo>
                  <a:lnTo>
                    <a:pt x="4" y="4"/>
                  </a:lnTo>
                  <a:lnTo>
                    <a:pt x="5" y="4"/>
                  </a:lnTo>
                  <a:lnTo>
                    <a:pt x="5" y="2"/>
                  </a:lnTo>
                  <a:lnTo>
                    <a:pt x="6" y="2"/>
                  </a:lnTo>
                  <a:lnTo>
                    <a:pt x="6" y="1"/>
                  </a:lnTo>
                  <a:lnTo>
                    <a:pt x="7" y="1"/>
                  </a:lnTo>
                  <a:lnTo>
                    <a:pt x="9" y="1"/>
                  </a:lnTo>
                  <a:lnTo>
                    <a:pt x="9" y="0"/>
                  </a:lnTo>
                  <a:lnTo>
                    <a:pt x="7" y="0"/>
                  </a:lnTo>
                  <a:lnTo>
                    <a:pt x="7" y="1"/>
                  </a:lnTo>
                  <a:lnTo>
                    <a:pt x="6" y="1"/>
                  </a:lnTo>
                  <a:lnTo>
                    <a:pt x="5" y="1"/>
                  </a:lnTo>
                  <a:lnTo>
                    <a:pt x="5" y="2"/>
                  </a:lnTo>
                  <a:lnTo>
                    <a:pt x="4" y="4"/>
                  </a:lnTo>
                  <a:lnTo>
                    <a:pt x="2" y="5"/>
                  </a:lnTo>
                  <a:lnTo>
                    <a:pt x="1" y="6"/>
                  </a:lnTo>
                  <a:lnTo>
                    <a:pt x="0" y="7"/>
                  </a:lnTo>
                  <a:lnTo>
                    <a:pt x="0" y="9"/>
                  </a:lnTo>
                  <a:lnTo>
                    <a:pt x="0" y="7"/>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2" name="Freeform 348"/>
            <p:cNvSpPr>
              <a:spLocks/>
            </p:cNvSpPr>
            <p:nvPr/>
          </p:nvSpPr>
          <p:spPr bwMode="auto">
            <a:xfrm>
              <a:off x="2772" y="2757"/>
              <a:ext cx="19" cy="5"/>
            </a:xfrm>
            <a:custGeom>
              <a:avLst/>
              <a:gdLst/>
              <a:ahLst/>
              <a:cxnLst>
                <a:cxn ang="0">
                  <a:pos x="18" y="0"/>
                </a:cxn>
                <a:cxn ang="0">
                  <a:pos x="16" y="0"/>
                </a:cxn>
                <a:cxn ang="0">
                  <a:pos x="15" y="1"/>
                </a:cxn>
                <a:cxn ang="0">
                  <a:pos x="14" y="1"/>
                </a:cxn>
                <a:cxn ang="0">
                  <a:pos x="13" y="1"/>
                </a:cxn>
                <a:cxn ang="0">
                  <a:pos x="11" y="2"/>
                </a:cxn>
                <a:cxn ang="0">
                  <a:pos x="10" y="2"/>
                </a:cxn>
                <a:cxn ang="0">
                  <a:pos x="9" y="2"/>
                </a:cxn>
                <a:cxn ang="0">
                  <a:pos x="8" y="2"/>
                </a:cxn>
                <a:cxn ang="0">
                  <a:pos x="6" y="4"/>
                </a:cxn>
                <a:cxn ang="0">
                  <a:pos x="5" y="4"/>
                </a:cxn>
                <a:cxn ang="0">
                  <a:pos x="4" y="4"/>
                </a:cxn>
                <a:cxn ang="0">
                  <a:pos x="3" y="4"/>
                </a:cxn>
                <a:cxn ang="0">
                  <a:pos x="1" y="4"/>
                </a:cxn>
                <a:cxn ang="0">
                  <a:pos x="0" y="4"/>
                </a:cxn>
                <a:cxn ang="0">
                  <a:pos x="0" y="5"/>
                </a:cxn>
                <a:cxn ang="0">
                  <a:pos x="1" y="5"/>
                </a:cxn>
                <a:cxn ang="0">
                  <a:pos x="3" y="5"/>
                </a:cxn>
                <a:cxn ang="0">
                  <a:pos x="4" y="5"/>
                </a:cxn>
                <a:cxn ang="0">
                  <a:pos x="5" y="5"/>
                </a:cxn>
                <a:cxn ang="0">
                  <a:pos x="6" y="4"/>
                </a:cxn>
                <a:cxn ang="0">
                  <a:pos x="8" y="4"/>
                </a:cxn>
                <a:cxn ang="0">
                  <a:pos x="9" y="4"/>
                </a:cxn>
                <a:cxn ang="0">
                  <a:pos x="10" y="2"/>
                </a:cxn>
                <a:cxn ang="0">
                  <a:pos x="11" y="2"/>
                </a:cxn>
                <a:cxn ang="0">
                  <a:pos x="13" y="2"/>
                </a:cxn>
                <a:cxn ang="0">
                  <a:pos x="14" y="2"/>
                </a:cxn>
                <a:cxn ang="0">
                  <a:pos x="15" y="1"/>
                </a:cxn>
                <a:cxn ang="0">
                  <a:pos x="16" y="1"/>
                </a:cxn>
                <a:cxn ang="0">
                  <a:pos x="18" y="0"/>
                </a:cxn>
              </a:cxnLst>
              <a:rect l="0" t="0" r="r" b="b"/>
              <a:pathLst>
                <a:path w="19" h="6">
                  <a:moveTo>
                    <a:pt x="18" y="0"/>
                  </a:moveTo>
                  <a:lnTo>
                    <a:pt x="16" y="0"/>
                  </a:lnTo>
                  <a:lnTo>
                    <a:pt x="15" y="1"/>
                  </a:lnTo>
                  <a:lnTo>
                    <a:pt x="14" y="1"/>
                  </a:lnTo>
                  <a:lnTo>
                    <a:pt x="13" y="1"/>
                  </a:lnTo>
                  <a:lnTo>
                    <a:pt x="11" y="2"/>
                  </a:lnTo>
                  <a:lnTo>
                    <a:pt x="10" y="2"/>
                  </a:lnTo>
                  <a:lnTo>
                    <a:pt x="9" y="2"/>
                  </a:lnTo>
                  <a:lnTo>
                    <a:pt x="8" y="2"/>
                  </a:lnTo>
                  <a:lnTo>
                    <a:pt x="6" y="4"/>
                  </a:lnTo>
                  <a:lnTo>
                    <a:pt x="5" y="4"/>
                  </a:lnTo>
                  <a:lnTo>
                    <a:pt x="4" y="4"/>
                  </a:lnTo>
                  <a:lnTo>
                    <a:pt x="3" y="4"/>
                  </a:lnTo>
                  <a:lnTo>
                    <a:pt x="1" y="4"/>
                  </a:lnTo>
                  <a:lnTo>
                    <a:pt x="0" y="4"/>
                  </a:lnTo>
                  <a:lnTo>
                    <a:pt x="0" y="5"/>
                  </a:lnTo>
                  <a:lnTo>
                    <a:pt x="1" y="5"/>
                  </a:lnTo>
                  <a:lnTo>
                    <a:pt x="3" y="5"/>
                  </a:lnTo>
                  <a:lnTo>
                    <a:pt x="4" y="5"/>
                  </a:lnTo>
                  <a:lnTo>
                    <a:pt x="5" y="5"/>
                  </a:lnTo>
                  <a:lnTo>
                    <a:pt x="6" y="4"/>
                  </a:lnTo>
                  <a:lnTo>
                    <a:pt x="8" y="4"/>
                  </a:lnTo>
                  <a:lnTo>
                    <a:pt x="9" y="4"/>
                  </a:lnTo>
                  <a:lnTo>
                    <a:pt x="10" y="2"/>
                  </a:lnTo>
                  <a:lnTo>
                    <a:pt x="11" y="2"/>
                  </a:lnTo>
                  <a:lnTo>
                    <a:pt x="13" y="2"/>
                  </a:lnTo>
                  <a:lnTo>
                    <a:pt x="14" y="2"/>
                  </a:lnTo>
                  <a:lnTo>
                    <a:pt x="15" y="1"/>
                  </a:lnTo>
                  <a:lnTo>
                    <a:pt x="16" y="1"/>
                  </a:lnTo>
                  <a:lnTo>
                    <a:pt x="18"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3" name="Freeform 349"/>
            <p:cNvSpPr>
              <a:spLocks/>
            </p:cNvSpPr>
            <p:nvPr/>
          </p:nvSpPr>
          <p:spPr bwMode="auto">
            <a:xfrm>
              <a:off x="2791" y="2747"/>
              <a:ext cx="10" cy="11"/>
            </a:xfrm>
            <a:custGeom>
              <a:avLst/>
              <a:gdLst/>
              <a:ahLst/>
              <a:cxnLst>
                <a:cxn ang="0">
                  <a:pos x="9" y="0"/>
                </a:cxn>
                <a:cxn ang="0">
                  <a:pos x="7" y="0"/>
                </a:cxn>
                <a:cxn ang="0">
                  <a:pos x="7" y="1"/>
                </a:cxn>
                <a:cxn ang="0">
                  <a:pos x="6" y="2"/>
                </a:cxn>
                <a:cxn ang="0">
                  <a:pos x="5" y="4"/>
                </a:cxn>
                <a:cxn ang="0">
                  <a:pos x="5" y="5"/>
                </a:cxn>
                <a:cxn ang="0">
                  <a:pos x="4" y="5"/>
                </a:cxn>
                <a:cxn ang="0">
                  <a:pos x="4" y="6"/>
                </a:cxn>
                <a:cxn ang="0">
                  <a:pos x="2" y="6"/>
                </a:cxn>
                <a:cxn ang="0">
                  <a:pos x="2" y="7"/>
                </a:cxn>
                <a:cxn ang="0">
                  <a:pos x="2" y="8"/>
                </a:cxn>
                <a:cxn ang="0">
                  <a:pos x="1" y="8"/>
                </a:cxn>
                <a:cxn ang="0">
                  <a:pos x="1" y="10"/>
                </a:cxn>
                <a:cxn ang="0">
                  <a:pos x="0" y="10"/>
                </a:cxn>
                <a:cxn ang="0">
                  <a:pos x="0" y="11"/>
                </a:cxn>
                <a:cxn ang="0">
                  <a:pos x="1" y="11"/>
                </a:cxn>
                <a:cxn ang="0">
                  <a:pos x="1" y="10"/>
                </a:cxn>
                <a:cxn ang="0">
                  <a:pos x="2" y="8"/>
                </a:cxn>
                <a:cxn ang="0">
                  <a:pos x="4" y="7"/>
                </a:cxn>
                <a:cxn ang="0">
                  <a:pos x="4" y="6"/>
                </a:cxn>
                <a:cxn ang="0">
                  <a:pos x="5" y="6"/>
                </a:cxn>
                <a:cxn ang="0">
                  <a:pos x="5" y="5"/>
                </a:cxn>
                <a:cxn ang="0">
                  <a:pos x="6" y="4"/>
                </a:cxn>
                <a:cxn ang="0">
                  <a:pos x="6" y="2"/>
                </a:cxn>
                <a:cxn ang="0">
                  <a:pos x="7" y="1"/>
                </a:cxn>
                <a:cxn ang="0">
                  <a:pos x="9" y="0"/>
                </a:cxn>
                <a:cxn ang="0">
                  <a:pos x="7" y="0"/>
                </a:cxn>
                <a:cxn ang="0">
                  <a:pos x="9" y="0"/>
                </a:cxn>
                <a:cxn ang="0">
                  <a:pos x="7" y="0"/>
                </a:cxn>
                <a:cxn ang="0">
                  <a:pos x="9" y="0"/>
                </a:cxn>
              </a:cxnLst>
              <a:rect l="0" t="0" r="r" b="b"/>
              <a:pathLst>
                <a:path w="10" h="12">
                  <a:moveTo>
                    <a:pt x="9" y="0"/>
                  </a:moveTo>
                  <a:lnTo>
                    <a:pt x="7" y="0"/>
                  </a:lnTo>
                  <a:lnTo>
                    <a:pt x="7" y="1"/>
                  </a:lnTo>
                  <a:lnTo>
                    <a:pt x="6" y="2"/>
                  </a:lnTo>
                  <a:lnTo>
                    <a:pt x="5" y="4"/>
                  </a:lnTo>
                  <a:lnTo>
                    <a:pt x="5" y="5"/>
                  </a:lnTo>
                  <a:lnTo>
                    <a:pt x="4" y="5"/>
                  </a:lnTo>
                  <a:lnTo>
                    <a:pt x="4" y="6"/>
                  </a:lnTo>
                  <a:lnTo>
                    <a:pt x="2" y="6"/>
                  </a:lnTo>
                  <a:lnTo>
                    <a:pt x="2" y="7"/>
                  </a:lnTo>
                  <a:lnTo>
                    <a:pt x="2" y="8"/>
                  </a:lnTo>
                  <a:lnTo>
                    <a:pt x="1" y="8"/>
                  </a:lnTo>
                  <a:lnTo>
                    <a:pt x="1" y="10"/>
                  </a:lnTo>
                  <a:lnTo>
                    <a:pt x="0" y="10"/>
                  </a:lnTo>
                  <a:lnTo>
                    <a:pt x="0" y="11"/>
                  </a:lnTo>
                  <a:lnTo>
                    <a:pt x="1" y="11"/>
                  </a:lnTo>
                  <a:lnTo>
                    <a:pt x="1" y="10"/>
                  </a:lnTo>
                  <a:lnTo>
                    <a:pt x="2" y="8"/>
                  </a:lnTo>
                  <a:lnTo>
                    <a:pt x="4" y="7"/>
                  </a:lnTo>
                  <a:lnTo>
                    <a:pt x="4" y="6"/>
                  </a:lnTo>
                  <a:lnTo>
                    <a:pt x="5" y="6"/>
                  </a:lnTo>
                  <a:lnTo>
                    <a:pt x="5" y="5"/>
                  </a:lnTo>
                  <a:lnTo>
                    <a:pt x="6" y="4"/>
                  </a:lnTo>
                  <a:lnTo>
                    <a:pt x="6" y="2"/>
                  </a:lnTo>
                  <a:lnTo>
                    <a:pt x="7" y="1"/>
                  </a:lnTo>
                  <a:lnTo>
                    <a:pt x="9" y="0"/>
                  </a:lnTo>
                  <a:lnTo>
                    <a:pt x="7" y="0"/>
                  </a:lnTo>
                  <a:lnTo>
                    <a:pt x="9" y="0"/>
                  </a:lnTo>
                  <a:lnTo>
                    <a:pt x="7" y="0"/>
                  </a:lnTo>
                  <a:lnTo>
                    <a:pt x="9"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4" name="Freeform 350"/>
            <p:cNvSpPr>
              <a:spLocks/>
            </p:cNvSpPr>
            <p:nvPr/>
          </p:nvSpPr>
          <p:spPr bwMode="auto">
            <a:xfrm>
              <a:off x="2798" y="2747"/>
              <a:ext cx="5" cy="4"/>
            </a:xfrm>
            <a:custGeom>
              <a:avLst/>
              <a:gdLst/>
              <a:ahLst/>
              <a:cxnLst>
                <a:cxn ang="0">
                  <a:pos x="0" y="3"/>
                </a:cxn>
                <a:cxn ang="0">
                  <a:pos x="1" y="3"/>
                </a:cxn>
                <a:cxn ang="0">
                  <a:pos x="3" y="0"/>
                </a:cxn>
                <a:cxn ang="0">
                  <a:pos x="1" y="0"/>
                </a:cxn>
                <a:cxn ang="0">
                  <a:pos x="0" y="1"/>
                </a:cxn>
                <a:cxn ang="0">
                  <a:pos x="0" y="3"/>
                </a:cxn>
                <a:cxn ang="0">
                  <a:pos x="1" y="3"/>
                </a:cxn>
                <a:cxn ang="0">
                  <a:pos x="0" y="3"/>
                </a:cxn>
              </a:cxnLst>
              <a:rect l="0" t="0" r="r" b="b"/>
              <a:pathLst>
                <a:path w="4" h="4">
                  <a:moveTo>
                    <a:pt x="0" y="3"/>
                  </a:moveTo>
                  <a:lnTo>
                    <a:pt x="1" y="3"/>
                  </a:lnTo>
                  <a:lnTo>
                    <a:pt x="3" y="0"/>
                  </a:lnTo>
                  <a:lnTo>
                    <a:pt x="1" y="0"/>
                  </a:lnTo>
                  <a:lnTo>
                    <a:pt x="0" y="1"/>
                  </a:lnTo>
                  <a:lnTo>
                    <a:pt x="0" y="3"/>
                  </a:lnTo>
                  <a:lnTo>
                    <a:pt x="1" y="3"/>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5" name="Freeform 351"/>
            <p:cNvSpPr>
              <a:spLocks/>
            </p:cNvSpPr>
            <p:nvPr/>
          </p:nvSpPr>
          <p:spPr bwMode="auto">
            <a:xfrm>
              <a:off x="2841" y="2769"/>
              <a:ext cx="17" cy="13"/>
            </a:xfrm>
            <a:custGeom>
              <a:avLst/>
              <a:gdLst/>
              <a:ahLst/>
              <a:cxnLst>
                <a:cxn ang="0">
                  <a:pos x="0" y="1"/>
                </a:cxn>
                <a:cxn ang="0">
                  <a:pos x="1" y="1"/>
                </a:cxn>
                <a:cxn ang="0">
                  <a:pos x="3" y="0"/>
                </a:cxn>
                <a:cxn ang="0">
                  <a:pos x="4" y="1"/>
                </a:cxn>
                <a:cxn ang="0">
                  <a:pos x="5" y="1"/>
                </a:cxn>
                <a:cxn ang="0">
                  <a:pos x="7" y="1"/>
                </a:cxn>
                <a:cxn ang="0">
                  <a:pos x="8" y="1"/>
                </a:cxn>
                <a:cxn ang="0">
                  <a:pos x="9" y="2"/>
                </a:cxn>
                <a:cxn ang="0">
                  <a:pos x="10" y="4"/>
                </a:cxn>
                <a:cxn ang="0">
                  <a:pos x="12" y="4"/>
                </a:cxn>
                <a:cxn ang="0">
                  <a:pos x="13" y="5"/>
                </a:cxn>
                <a:cxn ang="0">
                  <a:pos x="13" y="6"/>
                </a:cxn>
                <a:cxn ang="0">
                  <a:pos x="14" y="7"/>
                </a:cxn>
                <a:cxn ang="0">
                  <a:pos x="14" y="8"/>
                </a:cxn>
                <a:cxn ang="0">
                  <a:pos x="16" y="10"/>
                </a:cxn>
                <a:cxn ang="0">
                  <a:pos x="16" y="11"/>
                </a:cxn>
                <a:cxn ang="0">
                  <a:pos x="13" y="11"/>
                </a:cxn>
                <a:cxn ang="0">
                  <a:pos x="10" y="10"/>
                </a:cxn>
                <a:cxn ang="0">
                  <a:pos x="9" y="10"/>
                </a:cxn>
                <a:cxn ang="0">
                  <a:pos x="8" y="10"/>
                </a:cxn>
                <a:cxn ang="0">
                  <a:pos x="7" y="11"/>
                </a:cxn>
                <a:cxn ang="0">
                  <a:pos x="5" y="11"/>
                </a:cxn>
                <a:cxn ang="0">
                  <a:pos x="5" y="10"/>
                </a:cxn>
                <a:cxn ang="0">
                  <a:pos x="4" y="10"/>
                </a:cxn>
                <a:cxn ang="0">
                  <a:pos x="5" y="10"/>
                </a:cxn>
                <a:cxn ang="0">
                  <a:pos x="5" y="8"/>
                </a:cxn>
                <a:cxn ang="0">
                  <a:pos x="5" y="7"/>
                </a:cxn>
                <a:cxn ang="0">
                  <a:pos x="5" y="6"/>
                </a:cxn>
                <a:cxn ang="0">
                  <a:pos x="4" y="5"/>
                </a:cxn>
                <a:cxn ang="0">
                  <a:pos x="4" y="4"/>
                </a:cxn>
                <a:cxn ang="0">
                  <a:pos x="3" y="2"/>
                </a:cxn>
                <a:cxn ang="0">
                  <a:pos x="1" y="1"/>
                </a:cxn>
                <a:cxn ang="0">
                  <a:pos x="0" y="0"/>
                </a:cxn>
                <a:cxn ang="0">
                  <a:pos x="0" y="1"/>
                </a:cxn>
              </a:cxnLst>
              <a:rect l="0" t="0" r="r" b="b"/>
              <a:pathLst>
                <a:path w="17" h="12">
                  <a:moveTo>
                    <a:pt x="0" y="1"/>
                  </a:moveTo>
                  <a:lnTo>
                    <a:pt x="1" y="1"/>
                  </a:lnTo>
                  <a:lnTo>
                    <a:pt x="3" y="0"/>
                  </a:lnTo>
                  <a:lnTo>
                    <a:pt x="4" y="1"/>
                  </a:lnTo>
                  <a:lnTo>
                    <a:pt x="5" y="1"/>
                  </a:lnTo>
                  <a:lnTo>
                    <a:pt x="7" y="1"/>
                  </a:lnTo>
                  <a:lnTo>
                    <a:pt x="8" y="1"/>
                  </a:lnTo>
                  <a:lnTo>
                    <a:pt x="9" y="2"/>
                  </a:lnTo>
                  <a:lnTo>
                    <a:pt x="10" y="4"/>
                  </a:lnTo>
                  <a:lnTo>
                    <a:pt x="12" y="4"/>
                  </a:lnTo>
                  <a:lnTo>
                    <a:pt x="13" y="5"/>
                  </a:lnTo>
                  <a:lnTo>
                    <a:pt x="13" y="6"/>
                  </a:lnTo>
                  <a:lnTo>
                    <a:pt x="14" y="7"/>
                  </a:lnTo>
                  <a:lnTo>
                    <a:pt x="14" y="8"/>
                  </a:lnTo>
                  <a:lnTo>
                    <a:pt x="16" y="10"/>
                  </a:lnTo>
                  <a:lnTo>
                    <a:pt x="16" y="11"/>
                  </a:lnTo>
                  <a:lnTo>
                    <a:pt x="13" y="11"/>
                  </a:lnTo>
                  <a:lnTo>
                    <a:pt x="10" y="10"/>
                  </a:lnTo>
                  <a:lnTo>
                    <a:pt x="9" y="10"/>
                  </a:lnTo>
                  <a:lnTo>
                    <a:pt x="8" y="10"/>
                  </a:lnTo>
                  <a:lnTo>
                    <a:pt x="7" y="11"/>
                  </a:lnTo>
                  <a:lnTo>
                    <a:pt x="5" y="11"/>
                  </a:lnTo>
                  <a:lnTo>
                    <a:pt x="5" y="10"/>
                  </a:lnTo>
                  <a:lnTo>
                    <a:pt x="4" y="10"/>
                  </a:lnTo>
                  <a:lnTo>
                    <a:pt x="5" y="10"/>
                  </a:lnTo>
                  <a:lnTo>
                    <a:pt x="5" y="8"/>
                  </a:lnTo>
                  <a:lnTo>
                    <a:pt x="5" y="7"/>
                  </a:lnTo>
                  <a:lnTo>
                    <a:pt x="5" y="6"/>
                  </a:lnTo>
                  <a:lnTo>
                    <a:pt x="4" y="5"/>
                  </a:lnTo>
                  <a:lnTo>
                    <a:pt x="4" y="4"/>
                  </a:lnTo>
                  <a:lnTo>
                    <a:pt x="3" y="2"/>
                  </a:lnTo>
                  <a:lnTo>
                    <a:pt x="1" y="1"/>
                  </a:lnTo>
                  <a:lnTo>
                    <a:pt x="0" y="0"/>
                  </a:lnTo>
                  <a:lnTo>
                    <a:pt x="0" y="1"/>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6" name="Freeform 352"/>
            <p:cNvSpPr>
              <a:spLocks/>
            </p:cNvSpPr>
            <p:nvPr/>
          </p:nvSpPr>
          <p:spPr bwMode="auto">
            <a:xfrm>
              <a:off x="2841" y="2769"/>
              <a:ext cx="18" cy="13"/>
            </a:xfrm>
            <a:custGeom>
              <a:avLst/>
              <a:gdLst/>
              <a:ahLst/>
              <a:cxnLst>
                <a:cxn ang="0">
                  <a:pos x="17" y="11"/>
                </a:cxn>
                <a:cxn ang="0">
                  <a:pos x="17" y="11"/>
                </a:cxn>
                <a:cxn ang="0">
                  <a:pos x="17" y="8"/>
                </a:cxn>
                <a:cxn ang="0">
                  <a:pos x="15" y="8"/>
                </a:cxn>
                <a:cxn ang="0">
                  <a:pos x="15" y="7"/>
                </a:cxn>
                <a:cxn ang="0">
                  <a:pos x="14" y="6"/>
                </a:cxn>
                <a:cxn ang="0">
                  <a:pos x="13" y="5"/>
                </a:cxn>
                <a:cxn ang="0">
                  <a:pos x="13" y="4"/>
                </a:cxn>
                <a:cxn ang="0">
                  <a:pos x="12" y="2"/>
                </a:cxn>
                <a:cxn ang="0">
                  <a:pos x="10" y="2"/>
                </a:cxn>
                <a:cxn ang="0">
                  <a:pos x="9" y="1"/>
                </a:cxn>
                <a:cxn ang="0">
                  <a:pos x="8" y="1"/>
                </a:cxn>
                <a:cxn ang="0">
                  <a:pos x="6" y="1"/>
                </a:cxn>
                <a:cxn ang="0">
                  <a:pos x="5" y="0"/>
                </a:cxn>
                <a:cxn ang="0">
                  <a:pos x="4" y="0"/>
                </a:cxn>
                <a:cxn ang="0">
                  <a:pos x="3" y="0"/>
                </a:cxn>
                <a:cxn ang="0">
                  <a:pos x="1" y="0"/>
                </a:cxn>
                <a:cxn ang="0">
                  <a:pos x="0" y="0"/>
                </a:cxn>
                <a:cxn ang="0">
                  <a:pos x="0" y="1"/>
                </a:cxn>
                <a:cxn ang="0">
                  <a:pos x="1" y="1"/>
                </a:cxn>
                <a:cxn ang="0">
                  <a:pos x="3" y="0"/>
                </a:cxn>
                <a:cxn ang="0">
                  <a:pos x="4" y="1"/>
                </a:cxn>
                <a:cxn ang="0">
                  <a:pos x="5" y="1"/>
                </a:cxn>
                <a:cxn ang="0">
                  <a:pos x="6" y="1"/>
                </a:cxn>
                <a:cxn ang="0">
                  <a:pos x="8" y="1"/>
                </a:cxn>
                <a:cxn ang="0">
                  <a:pos x="9" y="2"/>
                </a:cxn>
                <a:cxn ang="0">
                  <a:pos x="10" y="2"/>
                </a:cxn>
                <a:cxn ang="0">
                  <a:pos x="10" y="4"/>
                </a:cxn>
                <a:cxn ang="0">
                  <a:pos x="12" y="4"/>
                </a:cxn>
                <a:cxn ang="0">
                  <a:pos x="13" y="5"/>
                </a:cxn>
                <a:cxn ang="0">
                  <a:pos x="14" y="6"/>
                </a:cxn>
                <a:cxn ang="0">
                  <a:pos x="14" y="7"/>
                </a:cxn>
                <a:cxn ang="0">
                  <a:pos x="15" y="8"/>
                </a:cxn>
                <a:cxn ang="0">
                  <a:pos x="15" y="10"/>
                </a:cxn>
                <a:cxn ang="0">
                  <a:pos x="15" y="11"/>
                </a:cxn>
                <a:cxn ang="0">
                  <a:pos x="17" y="10"/>
                </a:cxn>
                <a:cxn ang="0">
                  <a:pos x="15" y="11"/>
                </a:cxn>
                <a:cxn ang="0">
                  <a:pos x="17" y="11"/>
                </a:cxn>
              </a:cxnLst>
              <a:rect l="0" t="0" r="r" b="b"/>
              <a:pathLst>
                <a:path w="18" h="12">
                  <a:moveTo>
                    <a:pt x="17" y="11"/>
                  </a:moveTo>
                  <a:lnTo>
                    <a:pt x="17" y="11"/>
                  </a:lnTo>
                  <a:lnTo>
                    <a:pt x="17" y="8"/>
                  </a:lnTo>
                  <a:lnTo>
                    <a:pt x="15" y="8"/>
                  </a:lnTo>
                  <a:lnTo>
                    <a:pt x="15" y="7"/>
                  </a:lnTo>
                  <a:lnTo>
                    <a:pt x="14" y="6"/>
                  </a:lnTo>
                  <a:lnTo>
                    <a:pt x="13" y="5"/>
                  </a:lnTo>
                  <a:lnTo>
                    <a:pt x="13" y="4"/>
                  </a:lnTo>
                  <a:lnTo>
                    <a:pt x="12" y="2"/>
                  </a:lnTo>
                  <a:lnTo>
                    <a:pt x="10" y="2"/>
                  </a:lnTo>
                  <a:lnTo>
                    <a:pt x="9" y="1"/>
                  </a:lnTo>
                  <a:lnTo>
                    <a:pt x="8" y="1"/>
                  </a:lnTo>
                  <a:lnTo>
                    <a:pt x="6" y="1"/>
                  </a:lnTo>
                  <a:lnTo>
                    <a:pt x="5" y="0"/>
                  </a:lnTo>
                  <a:lnTo>
                    <a:pt x="4" y="0"/>
                  </a:lnTo>
                  <a:lnTo>
                    <a:pt x="3" y="0"/>
                  </a:lnTo>
                  <a:lnTo>
                    <a:pt x="1" y="0"/>
                  </a:lnTo>
                  <a:lnTo>
                    <a:pt x="0" y="0"/>
                  </a:lnTo>
                  <a:lnTo>
                    <a:pt x="0" y="1"/>
                  </a:lnTo>
                  <a:lnTo>
                    <a:pt x="1" y="1"/>
                  </a:lnTo>
                  <a:lnTo>
                    <a:pt x="3" y="0"/>
                  </a:lnTo>
                  <a:lnTo>
                    <a:pt x="4" y="1"/>
                  </a:lnTo>
                  <a:lnTo>
                    <a:pt x="5" y="1"/>
                  </a:lnTo>
                  <a:lnTo>
                    <a:pt x="6" y="1"/>
                  </a:lnTo>
                  <a:lnTo>
                    <a:pt x="8" y="1"/>
                  </a:lnTo>
                  <a:lnTo>
                    <a:pt x="9" y="2"/>
                  </a:lnTo>
                  <a:lnTo>
                    <a:pt x="10" y="2"/>
                  </a:lnTo>
                  <a:lnTo>
                    <a:pt x="10" y="4"/>
                  </a:lnTo>
                  <a:lnTo>
                    <a:pt x="12" y="4"/>
                  </a:lnTo>
                  <a:lnTo>
                    <a:pt x="13" y="5"/>
                  </a:lnTo>
                  <a:lnTo>
                    <a:pt x="14" y="6"/>
                  </a:lnTo>
                  <a:lnTo>
                    <a:pt x="14" y="7"/>
                  </a:lnTo>
                  <a:lnTo>
                    <a:pt x="15" y="8"/>
                  </a:lnTo>
                  <a:lnTo>
                    <a:pt x="15" y="10"/>
                  </a:lnTo>
                  <a:lnTo>
                    <a:pt x="15" y="11"/>
                  </a:lnTo>
                  <a:lnTo>
                    <a:pt x="17" y="10"/>
                  </a:lnTo>
                  <a:lnTo>
                    <a:pt x="15" y="11"/>
                  </a:lnTo>
                  <a:lnTo>
                    <a:pt x="17" y="1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7" name="Freeform 353"/>
            <p:cNvSpPr>
              <a:spLocks/>
            </p:cNvSpPr>
            <p:nvPr/>
          </p:nvSpPr>
          <p:spPr bwMode="auto">
            <a:xfrm>
              <a:off x="2845" y="2779"/>
              <a:ext cx="13" cy="3"/>
            </a:xfrm>
            <a:custGeom>
              <a:avLst/>
              <a:gdLst/>
              <a:ahLst/>
              <a:cxnLst>
                <a:cxn ang="0">
                  <a:pos x="0" y="0"/>
                </a:cxn>
                <a:cxn ang="0">
                  <a:pos x="0" y="1"/>
                </a:cxn>
                <a:cxn ang="0">
                  <a:pos x="1" y="1"/>
                </a:cxn>
                <a:cxn ang="0">
                  <a:pos x="3" y="1"/>
                </a:cxn>
                <a:cxn ang="0">
                  <a:pos x="4" y="1"/>
                </a:cxn>
                <a:cxn ang="0">
                  <a:pos x="5" y="1"/>
                </a:cxn>
                <a:cxn ang="0">
                  <a:pos x="6" y="1"/>
                </a:cxn>
                <a:cxn ang="0">
                  <a:pos x="8" y="1"/>
                </a:cxn>
                <a:cxn ang="0">
                  <a:pos x="9" y="1"/>
                </a:cxn>
                <a:cxn ang="0">
                  <a:pos x="10" y="1"/>
                </a:cxn>
                <a:cxn ang="0">
                  <a:pos x="12" y="2"/>
                </a:cxn>
                <a:cxn ang="0">
                  <a:pos x="12" y="1"/>
                </a:cxn>
                <a:cxn ang="0">
                  <a:pos x="10" y="1"/>
                </a:cxn>
                <a:cxn ang="0">
                  <a:pos x="9" y="0"/>
                </a:cxn>
                <a:cxn ang="0">
                  <a:pos x="8" y="0"/>
                </a:cxn>
                <a:cxn ang="0">
                  <a:pos x="6" y="0"/>
                </a:cxn>
                <a:cxn ang="0">
                  <a:pos x="5" y="0"/>
                </a:cxn>
                <a:cxn ang="0">
                  <a:pos x="4" y="0"/>
                </a:cxn>
                <a:cxn ang="0">
                  <a:pos x="3" y="0"/>
                </a:cxn>
                <a:cxn ang="0">
                  <a:pos x="1" y="0"/>
                </a:cxn>
                <a:cxn ang="0">
                  <a:pos x="0" y="0"/>
                </a:cxn>
                <a:cxn ang="0">
                  <a:pos x="1" y="1"/>
                </a:cxn>
                <a:cxn ang="0">
                  <a:pos x="0" y="0"/>
                </a:cxn>
                <a:cxn ang="0">
                  <a:pos x="0" y="1"/>
                </a:cxn>
                <a:cxn ang="0">
                  <a:pos x="0" y="0"/>
                </a:cxn>
              </a:cxnLst>
              <a:rect l="0" t="0" r="r" b="b"/>
              <a:pathLst>
                <a:path w="13" h="3">
                  <a:moveTo>
                    <a:pt x="0" y="0"/>
                  </a:moveTo>
                  <a:lnTo>
                    <a:pt x="0" y="1"/>
                  </a:lnTo>
                  <a:lnTo>
                    <a:pt x="1" y="1"/>
                  </a:lnTo>
                  <a:lnTo>
                    <a:pt x="3" y="1"/>
                  </a:lnTo>
                  <a:lnTo>
                    <a:pt x="4" y="1"/>
                  </a:lnTo>
                  <a:lnTo>
                    <a:pt x="5" y="1"/>
                  </a:lnTo>
                  <a:lnTo>
                    <a:pt x="6" y="1"/>
                  </a:lnTo>
                  <a:lnTo>
                    <a:pt x="8" y="1"/>
                  </a:lnTo>
                  <a:lnTo>
                    <a:pt x="9" y="1"/>
                  </a:lnTo>
                  <a:lnTo>
                    <a:pt x="10" y="1"/>
                  </a:lnTo>
                  <a:lnTo>
                    <a:pt x="12" y="2"/>
                  </a:lnTo>
                  <a:lnTo>
                    <a:pt x="12" y="1"/>
                  </a:lnTo>
                  <a:lnTo>
                    <a:pt x="10" y="1"/>
                  </a:lnTo>
                  <a:lnTo>
                    <a:pt x="9" y="0"/>
                  </a:lnTo>
                  <a:lnTo>
                    <a:pt x="8" y="0"/>
                  </a:lnTo>
                  <a:lnTo>
                    <a:pt x="6" y="0"/>
                  </a:lnTo>
                  <a:lnTo>
                    <a:pt x="5" y="0"/>
                  </a:lnTo>
                  <a:lnTo>
                    <a:pt x="4" y="0"/>
                  </a:lnTo>
                  <a:lnTo>
                    <a:pt x="3" y="0"/>
                  </a:lnTo>
                  <a:lnTo>
                    <a:pt x="1" y="0"/>
                  </a:lnTo>
                  <a:lnTo>
                    <a:pt x="0" y="0"/>
                  </a:lnTo>
                  <a:lnTo>
                    <a:pt x="1" y="1"/>
                  </a:lnTo>
                  <a:lnTo>
                    <a:pt x="0" y="0"/>
                  </a:lnTo>
                  <a:lnTo>
                    <a:pt x="0"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8" name="Freeform 354"/>
            <p:cNvSpPr>
              <a:spLocks/>
            </p:cNvSpPr>
            <p:nvPr/>
          </p:nvSpPr>
          <p:spPr bwMode="auto">
            <a:xfrm>
              <a:off x="2840" y="2768"/>
              <a:ext cx="8" cy="13"/>
            </a:xfrm>
            <a:custGeom>
              <a:avLst/>
              <a:gdLst/>
              <a:ahLst/>
              <a:cxnLst>
                <a:cxn ang="0">
                  <a:pos x="0" y="0"/>
                </a:cxn>
                <a:cxn ang="0">
                  <a:pos x="0" y="0"/>
                </a:cxn>
                <a:cxn ang="0">
                  <a:pos x="1" y="1"/>
                </a:cxn>
                <a:cxn ang="0">
                  <a:pos x="1" y="2"/>
                </a:cxn>
                <a:cxn ang="0">
                  <a:pos x="3" y="2"/>
                </a:cxn>
                <a:cxn ang="0">
                  <a:pos x="3" y="4"/>
                </a:cxn>
                <a:cxn ang="0">
                  <a:pos x="4" y="4"/>
                </a:cxn>
                <a:cxn ang="0">
                  <a:pos x="4" y="5"/>
                </a:cxn>
                <a:cxn ang="0">
                  <a:pos x="5" y="6"/>
                </a:cxn>
                <a:cxn ang="0">
                  <a:pos x="5" y="7"/>
                </a:cxn>
                <a:cxn ang="0">
                  <a:pos x="5" y="8"/>
                </a:cxn>
                <a:cxn ang="0">
                  <a:pos x="5" y="10"/>
                </a:cxn>
                <a:cxn ang="0">
                  <a:pos x="5" y="11"/>
                </a:cxn>
                <a:cxn ang="0">
                  <a:pos x="7" y="10"/>
                </a:cxn>
                <a:cxn ang="0">
                  <a:pos x="7" y="8"/>
                </a:cxn>
                <a:cxn ang="0">
                  <a:pos x="7" y="7"/>
                </a:cxn>
                <a:cxn ang="0">
                  <a:pos x="7" y="6"/>
                </a:cxn>
                <a:cxn ang="0">
                  <a:pos x="5" y="6"/>
                </a:cxn>
                <a:cxn ang="0">
                  <a:pos x="5" y="5"/>
                </a:cxn>
                <a:cxn ang="0">
                  <a:pos x="4" y="4"/>
                </a:cxn>
                <a:cxn ang="0">
                  <a:pos x="4" y="2"/>
                </a:cxn>
                <a:cxn ang="0">
                  <a:pos x="3" y="2"/>
                </a:cxn>
                <a:cxn ang="0">
                  <a:pos x="3" y="1"/>
                </a:cxn>
                <a:cxn ang="0">
                  <a:pos x="1" y="1"/>
                </a:cxn>
                <a:cxn ang="0">
                  <a:pos x="0" y="0"/>
                </a:cxn>
              </a:cxnLst>
              <a:rect l="0" t="0" r="r" b="b"/>
              <a:pathLst>
                <a:path w="8" h="12">
                  <a:moveTo>
                    <a:pt x="0" y="0"/>
                  </a:moveTo>
                  <a:lnTo>
                    <a:pt x="0" y="0"/>
                  </a:lnTo>
                  <a:lnTo>
                    <a:pt x="1" y="1"/>
                  </a:lnTo>
                  <a:lnTo>
                    <a:pt x="1" y="2"/>
                  </a:lnTo>
                  <a:lnTo>
                    <a:pt x="3" y="2"/>
                  </a:lnTo>
                  <a:lnTo>
                    <a:pt x="3" y="4"/>
                  </a:lnTo>
                  <a:lnTo>
                    <a:pt x="4" y="4"/>
                  </a:lnTo>
                  <a:lnTo>
                    <a:pt x="4" y="5"/>
                  </a:lnTo>
                  <a:lnTo>
                    <a:pt x="5" y="6"/>
                  </a:lnTo>
                  <a:lnTo>
                    <a:pt x="5" y="7"/>
                  </a:lnTo>
                  <a:lnTo>
                    <a:pt x="5" y="8"/>
                  </a:lnTo>
                  <a:lnTo>
                    <a:pt x="5" y="10"/>
                  </a:lnTo>
                  <a:lnTo>
                    <a:pt x="5" y="11"/>
                  </a:lnTo>
                  <a:lnTo>
                    <a:pt x="7" y="10"/>
                  </a:lnTo>
                  <a:lnTo>
                    <a:pt x="7" y="8"/>
                  </a:lnTo>
                  <a:lnTo>
                    <a:pt x="7" y="7"/>
                  </a:lnTo>
                  <a:lnTo>
                    <a:pt x="7" y="6"/>
                  </a:lnTo>
                  <a:lnTo>
                    <a:pt x="5" y="6"/>
                  </a:lnTo>
                  <a:lnTo>
                    <a:pt x="5" y="5"/>
                  </a:lnTo>
                  <a:lnTo>
                    <a:pt x="4" y="4"/>
                  </a:lnTo>
                  <a:lnTo>
                    <a:pt x="4" y="2"/>
                  </a:lnTo>
                  <a:lnTo>
                    <a:pt x="3" y="2"/>
                  </a:lnTo>
                  <a:lnTo>
                    <a:pt x="3" y="1"/>
                  </a:lnTo>
                  <a:lnTo>
                    <a:pt x="1"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19" name="Freeform 355"/>
            <p:cNvSpPr>
              <a:spLocks/>
            </p:cNvSpPr>
            <p:nvPr/>
          </p:nvSpPr>
          <p:spPr bwMode="auto">
            <a:xfrm>
              <a:off x="2840" y="2769"/>
              <a:ext cx="1" cy="4"/>
            </a:xfrm>
            <a:custGeom>
              <a:avLst/>
              <a:gdLst/>
              <a:ahLst/>
              <a:cxnLst>
                <a:cxn ang="0">
                  <a:pos x="0" y="1"/>
                </a:cxn>
                <a:cxn ang="0">
                  <a:pos x="0" y="1"/>
                </a:cxn>
                <a:cxn ang="0">
                  <a:pos x="0" y="0"/>
                </a:cxn>
                <a:cxn ang="0">
                  <a:pos x="0" y="1"/>
                </a:cxn>
                <a:cxn ang="0">
                  <a:pos x="0" y="3"/>
                </a:cxn>
                <a:cxn ang="0">
                  <a:pos x="0" y="1"/>
                </a:cxn>
                <a:cxn ang="0">
                  <a:pos x="0" y="3"/>
                </a:cxn>
                <a:cxn ang="0">
                  <a:pos x="0" y="1"/>
                </a:cxn>
              </a:cxnLst>
              <a:rect l="0" t="0" r="r" b="b"/>
              <a:pathLst>
                <a:path w="1" h="4">
                  <a:moveTo>
                    <a:pt x="0" y="1"/>
                  </a:moveTo>
                  <a:lnTo>
                    <a:pt x="0" y="1"/>
                  </a:lnTo>
                  <a:lnTo>
                    <a:pt x="0" y="0"/>
                  </a:lnTo>
                  <a:lnTo>
                    <a:pt x="0" y="1"/>
                  </a:lnTo>
                  <a:lnTo>
                    <a:pt x="0" y="3"/>
                  </a:lnTo>
                  <a:lnTo>
                    <a:pt x="0" y="1"/>
                  </a:lnTo>
                  <a:lnTo>
                    <a:pt x="0" y="3"/>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0" name="Freeform 356"/>
            <p:cNvSpPr>
              <a:spLocks/>
            </p:cNvSpPr>
            <p:nvPr/>
          </p:nvSpPr>
          <p:spPr bwMode="auto">
            <a:xfrm>
              <a:off x="2944" y="2822"/>
              <a:ext cx="2" cy="1"/>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1" name="Freeform 357"/>
            <p:cNvSpPr>
              <a:spLocks/>
            </p:cNvSpPr>
            <p:nvPr/>
          </p:nvSpPr>
          <p:spPr bwMode="auto">
            <a:xfrm>
              <a:off x="2940" y="2824"/>
              <a:ext cx="7" cy="30"/>
            </a:xfrm>
            <a:custGeom>
              <a:avLst/>
              <a:gdLst/>
              <a:ahLst/>
              <a:cxnLst>
                <a:cxn ang="0">
                  <a:pos x="1" y="30"/>
                </a:cxn>
                <a:cxn ang="0">
                  <a:pos x="1" y="29"/>
                </a:cxn>
                <a:cxn ang="0">
                  <a:pos x="2" y="27"/>
                </a:cxn>
                <a:cxn ang="0">
                  <a:pos x="2" y="26"/>
                </a:cxn>
                <a:cxn ang="0">
                  <a:pos x="3" y="26"/>
                </a:cxn>
                <a:cxn ang="0">
                  <a:pos x="3" y="25"/>
                </a:cxn>
                <a:cxn ang="0">
                  <a:pos x="3" y="24"/>
                </a:cxn>
                <a:cxn ang="0">
                  <a:pos x="5" y="24"/>
                </a:cxn>
                <a:cxn ang="0">
                  <a:pos x="5" y="23"/>
                </a:cxn>
                <a:cxn ang="0">
                  <a:pos x="5" y="21"/>
                </a:cxn>
                <a:cxn ang="0">
                  <a:pos x="6" y="21"/>
                </a:cxn>
                <a:cxn ang="0">
                  <a:pos x="6" y="20"/>
                </a:cxn>
                <a:cxn ang="0">
                  <a:pos x="6" y="19"/>
                </a:cxn>
                <a:cxn ang="0">
                  <a:pos x="6" y="18"/>
                </a:cxn>
                <a:cxn ang="0">
                  <a:pos x="6" y="17"/>
                </a:cxn>
                <a:cxn ang="0">
                  <a:pos x="7" y="17"/>
                </a:cxn>
                <a:cxn ang="0">
                  <a:pos x="7" y="15"/>
                </a:cxn>
                <a:cxn ang="0">
                  <a:pos x="7" y="14"/>
                </a:cxn>
                <a:cxn ang="0">
                  <a:pos x="7" y="13"/>
                </a:cxn>
                <a:cxn ang="0">
                  <a:pos x="7" y="12"/>
                </a:cxn>
                <a:cxn ang="0">
                  <a:pos x="7" y="11"/>
                </a:cxn>
                <a:cxn ang="0">
                  <a:pos x="7" y="10"/>
                </a:cxn>
                <a:cxn ang="0">
                  <a:pos x="7" y="8"/>
                </a:cxn>
                <a:cxn ang="0">
                  <a:pos x="7" y="7"/>
                </a:cxn>
                <a:cxn ang="0">
                  <a:pos x="7" y="6"/>
                </a:cxn>
                <a:cxn ang="0">
                  <a:pos x="7" y="5"/>
                </a:cxn>
                <a:cxn ang="0">
                  <a:pos x="6" y="5"/>
                </a:cxn>
                <a:cxn ang="0">
                  <a:pos x="6" y="4"/>
                </a:cxn>
                <a:cxn ang="0">
                  <a:pos x="6" y="2"/>
                </a:cxn>
                <a:cxn ang="0">
                  <a:pos x="6" y="1"/>
                </a:cxn>
                <a:cxn ang="0">
                  <a:pos x="6" y="0"/>
                </a:cxn>
                <a:cxn ang="0">
                  <a:pos x="5" y="0"/>
                </a:cxn>
                <a:cxn ang="0">
                  <a:pos x="5" y="1"/>
                </a:cxn>
                <a:cxn ang="0">
                  <a:pos x="5" y="2"/>
                </a:cxn>
                <a:cxn ang="0">
                  <a:pos x="6" y="4"/>
                </a:cxn>
                <a:cxn ang="0">
                  <a:pos x="6" y="5"/>
                </a:cxn>
                <a:cxn ang="0">
                  <a:pos x="6" y="6"/>
                </a:cxn>
                <a:cxn ang="0">
                  <a:pos x="6" y="7"/>
                </a:cxn>
                <a:cxn ang="0">
                  <a:pos x="6" y="8"/>
                </a:cxn>
                <a:cxn ang="0">
                  <a:pos x="6" y="10"/>
                </a:cxn>
                <a:cxn ang="0">
                  <a:pos x="6" y="11"/>
                </a:cxn>
                <a:cxn ang="0">
                  <a:pos x="6" y="12"/>
                </a:cxn>
                <a:cxn ang="0">
                  <a:pos x="6" y="13"/>
                </a:cxn>
                <a:cxn ang="0">
                  <a:pos x="6" y="14"/>
                </a:cxn>
                <a:cxn ang="0">
                  <a:pos x="6" y="15"/>
                </a:cxn>
                <a:cxn ang="0">
                  <a:pos x="6" y="17"/>
                </a:cxn>
                <a:cxn ang="0">
                  <a:pos x="6" y="18"/>
                </a:cxn>
                <a:cxn ang="0">
                  <a:pos x="5" y="19"/>
                </a:cxn>
                <a:cxn ang="0">
                  <a:pos x="5" y="20"/>
                </a:cxn>
                <a:cxn ang="0">
                  <a:pos x="5" y="21"/>
                </a:cxn>
                <a:cxn ang="0">
                  <a:pos x="3" y="23"/>
                </a:cxn>
                <a:cxn ang="0">
                  <a:pos x="3" y="24"/>
                </a:cxn>
                <a:cxn ang="0">
                  <a:pos x="2" y="25"/>
                </a:cxn>
                <a:cxn ang="0">
                  <a:pos x="2" y="26"/>
                </a:cxn>
                <a:cxn ang="0">
                  <a:pos x="1" y="27"/>
                </a:cxn>
                <a:cxn ang="0">
                  <a:pos x="0" y="29"/>
                </a:cxn>
                <a:cxn ang="0">
                  <a:pos x="0" y="30"/>
                </a:cxn>
                <a:cxn ang="0">
                  <a:pos x="1" y="30"/>
                </a:cxn>
              </a:cxnLst>
              <a:rect l="0" t="0" r="r" b="b"/>
              <a:pathLst>
                <a:path w="8" h="31">
                  <a:moveTo>
                    <a:pt x="1" y="30"/>
                  </a:moveTo>
                  <a:lnTo>
                    <a:pt x="1" y="29"/>
                  </a:lnTo>
                  <a:lnTo>
                    <a:pt x="2" y="27"/>
                  </a:lnTo>
                  <a:lnTo>
                    <a:pt x="2" y="26"/>
                  </a:lnTo>
                  <a:lnTo>
                    <a:pt x="3" y="26"/>
                  </a:lnTo>
                  <a:lnTo>
                    <a:pt x="3" y="25"/>
                  </a:lnTo>
                  <a:lnTo>
                    <a:pt x="3" y="24"/>
                  </a:lnTo>
                  <a:lnTo>
                    <a:pt x="5" y="24"/>
                  </a:lnTo>
                  <a:lnTo>
                    <a:pt x="5" y="23"/>
                  </a:lnTo>
                  <a:lnTo>
                    <a:pt x="5" y="21"/>
                  </a:lnTo>
                  <a:lnTo>
                    <a:pt x="6" y="21"/>
                  </a:lnTo>
                  <a:lnTo>
                    <a:pt x="6" y="20"/>
                  </a:lnTo>
                  <a:lnTo>
                    <a:pt x="6" y="19"/>
                  </a:lnTo>
                  <a:lnTo>
                    <a:pt x="6" y="18"/>
                  </a:lnTo>
                  <a:lnTo>
                    <a:pt x="6" y="17"/>
                  </a:lnTo>
                  <a:lnTo>
                    <a:pt x="7" y="17"/>
                  </a:lnTo>
                  <a:lnTo>
                    <a:pt x="7" y="15"/>
                  </a:lnTo>
                  <a:lnTo>
                    <a:pt x="7" y="14"/>
                  </a:lnTo>
                  <a:lnTo>
                    <a:pt x="7" y="13"/>
                  </a:lnTo>
                  <a:lnTo>
                    <a:pt x="7" y="12"/>
                  </a:lnTo>
                  <a:lnTo>
                    <a:pt x="7" y="11"/>
                  </a:lnTo>
                  <a:lnTo>
                    <a:pt x="7" y="10"/>
                  </a:lnTo>
                  <a:lnTo>
                    <a:pt x="7" y="8"/>
                  </a:lnTo>
                  <a:lnTo>
                    <a:pt x="7" y="7"/>
                  </a:lnTo>
                  <a:lnTo>
                    <a:pt x="7" y="6"/>
                  </a:lnTo>
                  <a:lnTo>
                    <a:pt x="7" y="5"/>
                  </a:lnTo>
                  <a:lnTo>
                    <a:pt x="6" y="5"/>
                  </a:lnTo>
                  <a:lnTo>
                    <a:pt x="6" y="4"/>
                  </a:lnTo>
                  <a:lnTo>
                    <a:pt x="6" y="2"/>
                  </a:lnTo>
                  <a:lnTo>
                    <a:pt x="6" y="1"/>
                  </a:lnTo>
                  <a:lnTo>
                    <a:pt x="6" y="0"/>
                  </a:lnTo>
                  <a:lnTo>
                    <a:pt x="5" y="0"/>
                  </a:lnTo>
                  <a:lnTo>
                    <a:pt x="5" y="1"/>
                  </a:lnTo>
                  <a:lnTo>
                    <a:pt x="5" y="2"/>
                  </a:lnTo>
                  <a:lnTo>
                    <a:pt x="6" y="4"/>
                  </a:lnTo>
                  <a:lnTo>
                    <a:pt x="6" y="5"/>
                  </a:lnTo>
                  <a:lnTo>
                    <a:pt x="6" y="6"/>
                  </a:lnTo>
                  <a:lnTo>
                    <a:pt x="6" y="7"/>
                  </a:lnTo>
                  <a:lnTo>
                    <a:pt x="6" y="8"/>
                  </a:lnTo>
                  <a:lnTo>
                    <a:pt x="6" y="10"/>
                  </a:lnTo>
                  <a:lnTo>
                    <a:pt x="6" y="11"/>
                  </a:lnTo>
                  <a:lnTo>
                    <a:pt x="6" y="12"/>
                  </a:lnTo>
                  <a:lnTo>
                    <a:pt x="6" y="13"/>
                  </a:lnTo>
                  <a:lnTo>
                    <a:pt x="6" y="14"/>
                  </a:lnTo>
                  <a:lnTo>
                    <a:pt x="6" y="15"/>
                  </a:lnTo>
                  <a:lnTo>
                    <a:pt x="6" y="17"/>
                  </a:lnTo>
                  <a:lnTo>
                    <a:pt x="6" y="18"/>
                  </a:lnTo>
                  <a:lnTo>
                    <a:pt x="5" y="19"/>
                  </a:lnTo>
                  <a:lnTo>
                    <a:pt x="5" y="20"/>
                  </a:lnTo>
                  <a:lnTo>
                    <a:pt x="5" y="21"/>
                  </a:lnTo>
                  <a:lnTo>
                    <a:pt x="3" y="23"/>
                  </a:lnTo>
                  <a:lnTo>
                    <a:pt x="3" y="24"/>
                  </a:lnTo>
                  <a:lnTo>
                    <a:pt x="2" y="25"/>
                  </a:lnTo>
                  <a:lnTo>
                    <a:pt x="2" y="26"/>
                  </a:lnTo>
                  <a:lnTo>
                    <a:pt x="1" y="27"/>
                  </a:lnTo>
                  <a:lnTo>
                    <a:pt x="0" y="29"/>
                  </a:lnTo>
                  <a:lnTo>
                    <a:pt x="0" y="30"/>
                  </a:lnTo>
                  <a:lnTo>
                    <a:pt x="1" y="3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2" name="Freeform 358"/>
            <p:cNvSpPr>
              <a:spLocks/>
            </p:cNvSpPr>
            <p:nvPr/>
          </p:nvSpPr>
          <p:spPr bwMode="auto">
            <a:xfrm>
              <a:off x="2940" y="2853"/>
              <a:ext cx="2" cy="3"/>
            </a:xfrm>
            <a:custGeom>
              <a:avLst/>
              <a:gdLst/>
              <a:ahLst/>
              <a:cxnLst>
                <a:cxn ang="0">
                  <a:pos x="0" y="0"/>
                </a:cxn>
                <a:cxn ang="0">
                  <a:pos x="0" y="1"/>
                </a:cxn>
                <a:cxn ang="0">
                  <a:pos x="1" y="1"/>
                </a:cxn>
                <a:cxn ang="0">
                  <a:pos x="2" y="1"/>
                </a:cxn>
                <a:cxn ang="0">
                  <a:pos x="0" y="0"/>
                </a:cxn>
              </a:cxnLst>
              <a:rect l="0" t="0" r="r" b="b"/>
              <a:pathLst>
                <a:path w="3" h="2">
                  <a:moveTo>
                    <a:pt x="0" y="0"/>
                  </a:moveTo>
                  <a:lnTo>
                    <a:pt x="0" y="1"/>
                  </a:lnTo>
                  <a:lnTo>
                    <a:pt x="1" y="1"/>
                  </a:lnTo>
                  <a:lnTo>
                    <a:pt x="2"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3" name="Freeform 359"/>
            <p:cNvSpPr>
              <a:spLocks/>
            </p:cNvSpPr>
            <p:nvPr/>
          </p:nvSpPr>
          <p:spPr bwMode="auto">
            <a:xfrm>
              <a:off x="2605" y="2829"/>
              <a:ext cx="4" cy="4"/>
            </a:xfrm>
            <a:custGeom>
              <a:avLst/>
              <a:gdLst/>
              <a:ahLst/>
              <a:cxnLst>
                <a:cxn ang="0">
                  <a:pos x="3" y="3"/>
                </a:cxn>
                <a:cxn ang="0">
                  <a:pos x="3" y="0"/>
                </a:cxn>
                <a:cxn ang="0">
                  <a:pos x="1" y="0"/>
                </a:cxn>
                <a:cxn ang="0">
                  <a:pos x="0" y="0"/>
                </a:cxn>
                <a:cxn ang="0">
                  <a:pos x="3" y="3"/>
                </a:cxn>
              </a:cxnLst>
              <a:rect l="0" t="0" r="r" b="b"/>
              <a:pathLst>
                <a:path w="4" h="4">
                  <a:moveTo>
                    <a:pt x="3" y="3"/>
                  </a:moveTo>
                  <a:lnTo>
                    <a:pt x="3" y="0"/>
                  </a:lnTo>
                  <a:lnTo>
                    <a:pt x="1"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4" name="Freeform 360"/>
            <p:cNvSpPr>
              <a:spLocks/>
            </p:cNvSpPr>
            <p:nvPr/>
          </p:nvSpPr>
          <p:spPr bwMode="auto">
            <a:xfrm>
              <a:off x="2604" y="2829"/>
              <a:ext cx="7" cy="17"/>
            </a:xfrm>
            <a:custGeom>
              <a:avLst/>
              <a:gdLst/>
              <a:ahLst/>
              <a:cxnLst>
                <a:cxn ang="0">
                  <a:pos x="6" y="15"/>
                </a:cxn>
                <a:cxn ang="0">
                  <a:pos x="5" y="15"/>
                </a:cxn>
                <a:cxn ang="0">
                  <a:pos x="3" y="13"/>
                </a:cxn>
                <a:cxn ang="0">
                  <a:pos x="3" y="12"/>
                </a:cxn>
                <a:cxn ang="0">
                  <a:pos x="2" y="11"/>
                </a:cxn>
                <a:cxn ang="0">
                  <a:pos x="2" y="10"/>
                </a:cxn>
                <a:cxn ang="0">
                  <a:pos x="1" y="10"/>
                </a:cxn>
                <a:cxn ang="0">
                  <a:pos x="1" y="8"/>
                </a:cxn>
                <a:cxn ang="0">
                  <a:pos x="1" y="7"/>
                </a:cxn>
                <a:cxn ang="0">
                  <a:pos x="1" y="6"/>
                </a:cxn>
                <a:cxn ang="0">
                  <a:pos x="1" y="5"/>
                </a:cxn>
                <a:cxn ang="0">
                  <a:pos x="1" y="4"/>
                </a:cxn>
                <a:cxn ang="0">
                  <a:pos x="1" y="2"/>
                </a:cxn>
                <a:cxn ang="0">
                  <a:pos x="1" y="1"/>
                </a:cxn>
                <a:cxn ang="0">
                  <a:pos x="1" y="0"/>
                </a:cxn>
                <a:cxn ang="0">
                  <a:pos x="1" y="1"/>
                </a:cxn>
                <a:cxn ang="0">
                  <a:pos x="0" y="1"/>
                </a:cxn>
                <a:cxn ang="0">
                  <a:pos x="0" y="2"/>
                </a:cxn>
                <a:cxn ang="0">
                  <a:pos x="0" y="4"/>
                </a:cxn>
                <a:cxn ang="0">
                  <a:pos x="0" y="5"/>
                </a:cxn>
                <a:cxn ang="0">
                  <a:pos x="0" y="6"/>
                </a:cxn>
                <a:cxn ang="0">
                  <a:pos x="0" y="7"/>
                </a:cxn>
                <a:cxn ang="0">
                  <a:pos x="1" y="8"/>
                </a:cxn>
                <a:cxn ang="0">
                  <a:pos x="1" y="10"/>
                </a:cxn>
                <a:cxn ang="0">
                  <a:pos x="1" y="11"/>
                </a:cxn>
                <a:cxn ang="0">
                  <a:pos x="2" y="12"/>
                </a:cxn>
                <a:cxn ang="0">
                  <a:pos x="3" y="13"/>
                </a:cxn>
                <a:cxn ang="0">
                  <a:pos x="5" y="15"/>
                </a:cxn>
                <a:cxn ang="0">
                  <a:pos x="5" y="16"/>
                </a:cxn>
                <a:cxn ang="0">
                  <a:pos x="6" y="15"/>
                </a:cxn>
              </a:cxnLst>
              <a:rect l="0" t="0" r="r" b="b"/>
              <a:pathLst>
                <a:path w="7" h="17">
                  <a:moveTo>
                    <a:pt x="6" y="15"/>
                  </a:moveTo>
                  <a:lnTo>
                    <a:pt x="5" y="15"/>
                  </a:lnTo>
                  <a:lnTo>
                    <a:pt x="3" y="13"/>
                  </a:lnTo>
                  <a:lnTo>
                    <a:pt x="3" y="12"/>
                  </a:lnTo>
                  <a:lnTo>
                    <a:pt x="2" y="11"/>
                  </a:lnTo>
                  <a:lnTo>
                    <a:pt x="2" y="10"/>
                  </a:lnTo>
                  <a:lnTo>
                    <a:pt x="1" y="10"/>
                  </a:lnTo>
                  <a:lnTo>
                    <a:pt x="1" y="8"/>
                  </a:lnTo>
                  <a:lnTo>
                    <a:pt x="1" y="7"/>
                  </a:lnTo>
                  <a:lnTo>
                    <a:pt x="1" y="6"/>
                  </a:lnTo>
                  <a:lnTo>
                    <a:pt x="1" y="5"/>
                  </a:lnTo>
                  <a:lnTo>
                    <a:pt x="1" y="4"/>
                  </a:lnTo>
                  <a:lnTo>
                    <a:pt x="1" y="2"/>
                  </a:lnTo>
                  <a:lnTo>
                    <a:pt x="1" y="1"/>
                  </a:lnTo>
                  <a:lnTo>
                    <a:pt x="1" y="0"/>
                  </a:lnTo>
                  <a:lnTo>
                    <a:pt x="1" y="1"/>
                  </a:lnTo>
                  <a:lnTo>
                    <a:pt x="0" y="1"/>
                  </a:lnTo>
                  <a:lnTo>
                    <a:pt x="0" y="2"/>
                  </a:lnTo>
                  <a:lnTo>
                    <a:pt x="0" y="4"/>
                  </a:lnTo>
                  <a:lnTo>
                    <a:pt x="0" y="5"/>
                  </a:lnTo>
                  <a:lnTo>
                    <a:pt x="0" y="6"/>
                  </a:lnTo>
                  <a:lnTo>
                    <a:pt x="0" y="7"/>
                  </a:lnTo>
                  <a:lnTo>
                    <a:pt x="1" y="8"/>
                  </a:lnTo>
                  <a:lnTo>
                    <a:pt x="1" y="10"/>
                  </a:lnTo>
                  <a:lnTo>
                    <a:pt x="1" y="11"/>
                  </a:lnTo>
                  <a:lnTo>
                    <a:pt x="2" y="12"/>
                  </a:lnTo>
                  <a:lnTo>
                    <a:pt x="3" y="13"/>
                  </a:lnTo>
                  <a:lnTo>
                    <a:pt x="5" y="15"/>
                  </a:lnTo>
                  <a:lnTo>
                    <a:pt x="5" y="16"/>
                  </a:lnTo>
                  <a:lnTo>
                    <a:pt x="6" y="1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5" name="Freeform 361"/>
            <p:cNvSpPr>
              <a:spLocks/>
            </p:cNvSpPr>
            <p:nvPr/>
          </p:nvSpPr>
          <p:spPr bwMode="auto">
            <a:xfrm>
              <a:off x="2610" y="2844"/>
              <a:ext cx="4" cy="4"/>
            </a:xfrm>
            <a:custGeom>
              <a:avLst/>
              <a:gdLst/>
              <a:ahLst/>
              <a:cxnLst>
                <a:cxn ang="0">
                  <a:pos x="0" y="2"/>
                </a:cxn>
                <a:cxn ang="0">
                  <a:pos x="3" y="2"/>
                </a:cxn>
                <a:cxn ang="0">
                  <a:pos x="3" y="1"/>
                </a:cxn>
                <a:cxn ang="0">
                  <a:pos x="3" y="0"/>
                </a:cxn>
                <a:cxn ang="0">
                  <a:pos x="0" y="2"/>
                </a:cxn>
              </a:cxnLst>
              <a:rect l="0" t="0" r="r" b="b"/>
              <a:pathLst>
                <a:path w="4" h="3">
                  <a:moveTo>
                    <a:pt x="0" y="2"/>
                  </a:moveTo>
                  <a:lnTo>
                    <a:pt x="3" y="2"/>
                  </a:lnTo>
                  <a:lnTo>
                    <a:pt x="3" y="1"/>
                  </a:lnTo>
                  <a:lnTo>
                    <a:pt x="3"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6" name="Freeform 362"/>
            <p:cNvSpPr>
              <a:spLocks/>
            </p:cNvSpPr>
            <p:nvPr/>
          </p:nvSpPr>
          <p:spPr bwMode="auto">
            <a:xfrm>
              <a:off x="2766" y="2769"/>
              <a:ext cx="5" cy="4"/>
            </a:xfrm>
            <a:custGeom>
              <a:avLst/>
              <a:gdLst/>
              <a:ahLst/>
              <a:cxnLst>
                <a:cxn ang="0">
                  <a:pos x="3" y="3"/>
                </a:cxn>
                <a:cxn ang="0">
                  <a:pos x="3" y="0"/>
                </a:cxn>
                <a:cxn ang="0">
                  <a:pos x="0" y="0"/>
                </a:cxn>
                <a:cxn ang="0">
                  <a:pos x="3" y="3"/>
                </a:cxn>
              </a:cxnLst>
              <a:rect l="0" t="0" r="r" b="b"/>
              <a:pathLst>
                <a:path w="4" h="4">
                  <a:moveTo>
                    <a:pt x="3" y="3"/>
                  </a:moveTo>
                  <a:lnTo>
                    <a:pt x="3"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7" name="Freeform 363"/>
            <p:cNvSpPr>
              <a:spLocks/>
            </p:cNvSpPr>
            <p:nvPr/>
          </p:nvSpPr>
          <p:spPr bwMode="auto">
            <a:xfrm>
              <a:off x="2766" y="2769"/>
              <a:ext cx="2" cy="9"/>
            </a:xfrm>
            <a:custGeom>
              <a:avLst/>
              <a:gdLst/>
              <a:ahLst/>
              <a:cxnLst>
                <a:cxn ang="0">
                  <a:pos x="2" y="6"/>
                </a:cxn>
                <a:cxn ang="0">
                  <a:pos x="2" y="6"/>
                </a:cxn>
                <a:cxn ang="0">
                  <a:pos x="1" y="6"/>
                </a:cxn>
                <a:cxn ang="0">
                  <a:pos x="1" y="5"/>
                </a:cxn>
                <a:cxn ang="0">
                  <a:pos x="1" y="4"/>
                </a:cxn>
                <a:cxn ang="0">
                  <a:pos x="1" y="3"/>
                </a:cxn>
                <a:cxn ang="0">
                  <a:pos x="1" y="1"/>
                </a:cxn>
                <a:cxn ang="0">
                  <a:pos x="1" y="0"/>
                </a:cxn>
                <a:cxn ang="0">
                  <a:pos x="0" y="1"/>
                </a:cxn>
                <a:cxn ang="0">
                  <a:pos x="0" y="3"/>
                </a:cxn>
                <a:cxn ang="0">
                  <a:pos x="0" y="4"/>
                </a:cxn>
                <a:cxn ang="0">
                  <a:pos x="0" y="5"/>
                </a:cxn>
                <a:cxn ang="0">
                  <a:pos x="1" y="6"/>
                </a:cxn>
                <a:cxn ang="0">
                  <a:pos x="1" y="8"/>
                </a:cxn>
                <a:cxn ang="0">
                  <a:pos x="2" y="6"/>
                </a:cxn>
              </a:cxnLst>
              <a:rect l="0" t="0" r="r" b="b"/>
              <a:pathLst>
                <a:path w="3" h="9">
                  <a:moveTo>
                    <a:pt x="2" y="6"/>
                  </a:moveTo>
                  <a:lnTo>
                    <a:pt x="2" y="6"/>
                  </a:lnTo>
                  <a:lnTo>
                    <a:pt x="1" y="6"/>
                  </a:lnTo>
                  <a:lnTo>
                    <a:pt x="1" y="5"/>
                  </a:lnTo>
                  <a:lnTo>
                    <a:pt x="1" y="4"/>
                  </a:lnTo>
                  <a:lnTo>
                    <a:pt x="1" y="3"/>
                  </a:lnTo>
                  <a:lnTo>
                    <a:pt x="1" y="1"/>
                  </a:lnTo>
                  <a:lnTo>
                    <a:pt x="1" y="0"/>
                  </a:lnTo>
                  <a:lnTo>
                    <a:pt x="0" y="1"/>
                  </a:lnTo>
                  <a:lnTo>
                    <a:pt x="0" y="3"/>
                  </a:lnTo>
                  <a:lnTo>
                    <a:pt x="0" y="4"/>
                  </a:lnTo>
                  <a:lnTo>
                    <a:pt x="0" y="5"/>
                  </a:lnTo>
                  <a:lnTo>
                    <a:pt x="1" y="6"/>
                  </a:lnTo>
                  <a:lnTo>
                    <a:pt x="1" y="8"/>
                  </a:lnTo>
                  <a:lnTo>
                    <a:pt x="2"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8" name="Freeform 364"/>
            <p:cNvSpPr>
              <a:spLocks/>
            </p:cNvSpPr>
            <p:nvPr/>
          </p:nvSpPr>
          <p:spPr bwMode="auto">
            <a:xfrm>
              <a:off x="2768" y="2775"/>
              <a:ext cx="5" cy="4"/>
            </a:xfrm>
            <a:custGeom>
              <a:avLst/>
              <a:gdLst/>
              <a:ahLst/>
              <a:cxnLst>
                <a:cxn ang="0">
                  <a:pos x="0" y="3"/>
                </a:cxn>
                <a:cxn ang="0">
                  <a:pos x="1" y="3"/>
                </a:cxn>
                <a:cxn ang="0">
                  <a:pos x="3" y="3"/>
                </a:cxn>
                <a:cxn ang="0">
                  <a:pos x="3" y="0"/>
                </a:cxn>
                <a:cxn ang="0">
                  <a:pos x="0" y="3"/>
                </a:cxn>
              </a:cxnLst>
              <a:rect l="0" t="0" r="r" b="b"/>
              <a:pathLst>
                <a:path w="4" h="4">
                  <a:moveTo>
                    <a:pt x="0" y="3"/>
                  </a:moveTo>
                  <a:lnTo>
                    <a:pt x="1" y="3"/>
                  </a:lnTo>
                  <a:lnTo>
                    <a:pt x="3" y="3"/>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29" name="Freeform 365"/>
            <p:cNvSpPr>
              <a:spLocks/>
            </p:cNvSpPr>
            <p:nvPr/>
          </p:nvSpPr>
          <p:spPr bwMode="auto">
            <a:xfrm>
              <a:off x="2776" y="2765"/>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0" name="Freeform 366"/>
            <p:cNvSpPr>
              <a:spLocks/>
            </p:cNvSpPr>
            <p:nvPr/>
          </p:nvSpPr>
          <p:spPr bwMode="auto">
            <a:xfrm>
              <a:off x="2774" y="2765"/>
              <a:ext cx="5" cy="9"/>
            </a:xfrm>
            <a:custGeom>
              <a:avLst/>
              <a:gdLst/>
              <a:ahLst/>
              <a:cxnLst>
                <a:cxn ang="0">
                  <a:pos x="3" y="8"/>
                </a:cxn>
                <a:cxn ang="0">
                  <a:pos x="3" y="6"/>
                </a:cxn>
                <a:cxn ang="0">
                  <a:pos x="1" y="6"/>
                </a:cxn>
                <a:cxn ang="0">
                  <a:pos x="1" y="5"/>
                </a:cxn>
                <a:cxn ang="0">
                  <a:pos x="1" y="4"/>
                </a:cxn>
                <a:cxn ang="0">
                  <a:pos x="1" y="3"/>
                </a:cxn>
                <a:cxn ang="0">
                  <a:pos x="1" y="1"/>
                </a:cxn>
                <a:cxn ang="0">
                  <a:pos x="3" y="1"/>
                </a:cxn>
                <a:cxn ang="0">
                  <a:pos x="3" y="0"/>
                </a:cxn>
                <a:cxn ang="0">
                  <a:pos x="1" y="0"/>
                </a:cxn>
                <a:cxn ang="0">
                  <a:pos x="0" y="1"/>
                </a:cxn>
                <a:cxn ang="0">
                  <a:pos x="0" y="3"/>
                </a:cxn>
                <a:cxn ang="0">
                  <a:pos x="0" y="4"/>
                </a:cxn>
                <a:cxn ang="0">
                  <a:pos x="0" y="5"/>
                </a:cxn>
                <a:cxn ang="0">
                  <a:pos x="1" y="6"/>
                </a:cxn>
                <a:cxn ang="0">
                  <a:pos x="1" y="8"/>
                </a:cxn>
                <a:cxn ang="0">
                  <a:pos x="3" y="8"/>
                </a:cxn>
              </a:cxnLst>
              <a:rect l="0" t="0" r="r" b="b"/>
              <a:pathLst>
                <a:path w="4" h="9">
                  <a:moveTo>
                    <a:pt x="3" y="8"/>
                  </a:moveTo>
                  <a:lnTo>
                    <a:pt x="3" y="6"/>
                  </a:lnTo>
                  <a:lnTo>
                    <a:pt x="1" y="6"/>
                  </a:lnTo>
                  <a:lnTo>
                    <a:pt x="1" y="5"/>
                  </a:lnTo>
                  <a:lnTo>
                    <a:pt x="1" y="4"/>
                  </a:lnTo>
                  <a:lnTo>
                    <a:pt x="1" y="3"/>
                  </a:lnTo>
                  <a:lnTo>
                    <a:pt x="1" y="1"/>
                  </a:lnTo>
                  <a:lnTo>
                    <a:pt x="3" y="1"/>
                  </a:lnTo>
                  <a:lnTo>
                    <a:pt x="3" y="0"/>
                  </a:lnTo>
                  <a:lnTo>
                    <a:pt x="1" y="0"/>
                  </a:lnTo>
                  <a:lnTo>
                    <a:pt x="0" y="1"/>
                  </a:lnTo>
                  <a:lnTo>
                    <a:pt x="0" y="3"/>
                  </a:lnTo>
                  <a:lnTo>
                    <a:pt x="0" y="4"/>
                  </a:lnTo>
                  <a:lnTo>
                    <a:pt x="0" y="5"/>
                  </a:lnTo>
                  <a:lnTo>
                    <a:pt x="1" y="6"/>
                  </a:lnTo>
                  <a:lnTo>
                    <a:pt x="1" y="8"/>
                  </a:lnTo>
                  <a:lnTo>
                    <a:pt x="3" y="8"/>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1" name="Freeform 367"/>
            <p:cNvSpPr>
              <a:spLocks/>
            </p:cNvSpPr>
            <p:nvPr/>
          </p:nvSpPr>
          <p:spPr bwMode="auto">
            <a:xfrm>
              <a:off x="2776" y="2773"/>
              <a:ext cx="2" cy="1"/>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2" name="Freeform 368"/>
            <p:cNvSpPr>
              <a:spLocks/>
            </p:cNvSpPr>
            <p:nvPr/>
          </p:nvSpPr>
          <p:spPr bwMode="auto">
            <a:xfrm>
              <a:off x="2783" y="2763"/>
              <a:ext cx="1" cy="3"/>
            </a:xfrm>
            <a:custGeom>
              <a:avLst/>
              <a:gdLst/>
              <a:ahLst/>
              <a:cxnLst>
                <a:cxn ang="0">
                  <a:pos x="1" y="1"/>
                </a:cxn>
                <a:cxn ang="0">
                  <a:pos x="1" y="0"/>
                </a:cxn>
                <a:cxn ang="0">
                  <a:pos x="0" y="0"/>
                </a:cxn>
                <a:cxn ang="0">
                  <a:pos x="1" y="1"/>
                </a:cxn>
              </a:cxnLst>
              <a:rect l="0" t="0" r="r" b="b"/>
              <a:pathLst>
                <a:path w="2" h="2">
                  <a:moveTo>
                    <a:pt x="1" y="1"/>
                  </a:moveTo>
                  <a:lnTo>
                    <a:pt x="1" y="0"/>
                  </a:lnTo>
                  <a:lnTo>
                    <a:pt x="0" y="0"/>
                  </a:lnTo>
                  <a:lnTo>
                    <a:pt x="1"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3" name="Freeform 369"/>
            <p:cNvSpPr>
              <a:spLocks/>
            </p:cNvSpPr>
            <p:nvPr/>
          </p:nvSpPr>
          <p:spPr bwMode="auto">
            <a:xfrm>
              <a:off x="2779" y="2763"/>
              <a:ext cx="6" cy="11"/>
            </a:xfrm>
            <a:custGeom>
              <a:avLst/>
              <a:gdLst/>
              <a:ahLst/>
              <a:cxnLst>
                <a:cxn ang="0">
                  <a:pos x="2" y="10"/>
                </a:cxn>
                <a:cxn ang="0">
                  <a:pos x="1" y="9"/>
                </a:cxn>
                <a:cxn ang="0">
                  <a:pos x="1" y="7"/>
                </a:cxn>
                <a:cxn ang="0">
                  <a:pos x="1" y="6"/>
                </a:cxn>
                <a:cxn ang="0">
                  <a:pos x="1" y="5"/>
                </a:cxn>
                <a:cxn ang="0">
                  <a:pos x="1" y="4"/>
                </a:cxn>
                <a:cxn ang="0">
                  <a:pos x="1" y="2"/>
                </a:cxn>
                <a:cxn ang="0">
                  <a:pos x="2" y="1"/>
                </a:cxn>
                <a:cxn ang="0">
                  <a:pos x="4" y="1"/>
                </a:cxn>
                <a:cxn ang="0">
                  <a:pos x="4" y="0"/>
                </a:cxn>
                <a:cxn ang="0">
                  <a:pos x="2" y="0"/>
                </a:cxn>
                <a:cxn ang="0">
                  <a:pos x="2" y="1"/>
                </a:cxn>
                <a:cxn ang="0">
                  <a:pos x="1" y="1"/>
                </a:cxn>
                <a:cxn ang="0">
                  <a:pos x="1" y="2"/>
                </a:cxn>
                <a:cxn ang="0">
                  <a:pos x="0" y="2"/>
                </a:cxn>
                <a:cxn ang="0">
                  <a:pos x="0" y="4"/>
                </a:cxn>
                <a:cxn ang="0">
                  <a:pos x="0" y="5"/>
                </a:cxn>
                <a:cxn ang="0">
                  <a:pos x="0" y="6"/>
                </a:cxn>
                <a:cxn ang="0">
                  <a:pos x="0" y="7"/>
                </a:cxn>
                <a:cxn ang="0">
                  <a:pos x="0" y="9"/>
                </a:cxn>
                <a:cxn ang="0">
                  <a:pos x="1" y="9"/>
                </a:cxn>
                <a:cxn ang="0">
                  <a:pos x="1" y="10"/>
                </a:cxn>
                <a:cxn ang="0">
                  <a:pos x="2" y="10"/>
                </a:cxn>
              </a:cxnLst>
              <a:rect l="0" t="0" r="r" b="b"/>
              <a:pathLst>
                <a:path w="5" h="11">
                  <a:moveTo>
                    <a:pt x="2" y="10"/>
                  </a:moveTo>
                  <a:lnTo>
                    <a:pt x="1" y="9"/>
                  </a:lnTo>
                  <a:lnTo>
                    <a:pt x="1" y="7"/>
                  </a:lnTo>
                  <a:lnTo>
                    <a:pt x="1" y="6"/>
                  </a:lnTo>
                  <a:lnTo>
                    <a:pt x="1" y="5"/>
                  </a:lnTo>
                  <a:lnTo>
                    <a:pt x="1" y="4"/>
                  </a:lnTo>
                  <a:lnTo>
                    <a:pt x="1" y="2"/>
                  </a:lnTo>
                  <a:lnTo>
                    <a:pt x="2" y="1"/>
                  </a:lnTo>
                  <a:lnTo>
                    <a:pt x="4" y="1"/>
                  </a:lnTo>
                  <a:lnTo>
                    <a:pt x="4" y="0"/>
                  </a:lnTo>
                  <a:lnTo>
                    <a:pt x="2" y="0"/>
                  </a:lnTo>
                  <a:lnTo>
                    <a:pt x="2" y="1"/>
                  </a:lnTo>
                  <a:lnTo>
                    <a:pt x="1" y="1"/>
                  </a:lnTo>
                  <a:lnTo>
                    <a:pt x="1" y="2"/>
                  </a:lnTo>
                  <a:lnTo>
                    <a:pt x="0" y="2"/>
                  </a:lnTo>
                  <a:lnTo>
                    <a:pt x="0" y="4"/>
                  </a:lnTo>
                  <a:lnTo>
                    <a:pt x="0" y="5"/>
                  </a:lnTo>
                  <a:lnTo>
                    <a:pt x="0" y="6"/>
                  </a:lnTo>
                  <a:lnTo>
                    <a:pt x="0" y="7"/>
                  </a:lnTo>
                  <a:lnTo>
                    <a:pt x="0" y="9"/>
                  </a:lnTo>
                  <a:lnTo>
                    <a:pt x="1" y="9"/>
                  </a:lnTo>
                  <a:lnTo>
                    <a:pt x="1" y="10"/>
                  </a:lnTo>
                  <a:lnTo>
                    <a:pt x="2"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4" name="Freeform 370"/>
            <p:cNvSpPr>
              <a:spLocks/>
            </p:cNvSpPr>
            <p:nvPr/>
          </p:nvSpPr>
          <p:spPr bwMode="auto">
            <a:xfrm>
              <a:off x="2780" y="2773"/>
              <a:ext cx="5"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5" name="Freeform 371"/>
            <p:cNvSpPr>
              <a:spLocks/>
            </p:cNvSpPr>
            <p:nvPr/>
          </p:nvSpPr>
          <p:spPr bwMode="auto">
            <a:xfrm>
              <a:off x="2706" y="2749"/>
              <a:ext cx="1" cy="4"/>
            </a:xfrm>
            <a:custGeom>
              <a:avLst/>
              <a:gdLst/>
              <a:ahLst/>
              <a:cxnLst>
                <a:cxn ang="0">
                  <a:pos x="0" y="0"/>
                </a:cxn>
                <a:cxn ang="0">
                  <a:pos x="0" y="1"/>
                </a:cxn>
                <a:cxn ang="0">
                  <a:pos x="0" y="2"/>
                </a:cxn>
                <a:cxn ang="0">
                  <a:pos x="0" y="0"/>
                </a:cxn>
              </a:cxnLst>
              <a:rect l="0" t="0" r="r" b="b"/>
              <a:pathLst>
                <a:path w="1" h="3">
                  <a:moveTo>
                    <a:pt x="0" y="0"/>
                  </a:moveTo>
                  <a:lnTo>
                    <a:pt x="0"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6" name="Freeform 372"/>
            <p:cNvSpPr>
              <a:spLocks/>
            </p:cNvSpPr>
            <p:nvPr/>
          </p:nvSpPr>
          <p:spPr bwMode="auto">
            <a:xfrm>
              <a:off x="2706" y="2747"/>
              <a:ext cx="14" cy="4"/>
            </a:xfrm>
            <a:custGeom>
              <a:avLst/>
              <a:gdLst/>
              <a:ahLst/>
              <a:cxnLst>
                <a:cxn ang="0">
                  <a:pos x="14" y="1"/>
                </a:cxn>
                <a:cxn ang="0">
                  <a:pos x="12" y="1"/>
                </a:cxn>
                <a:cxn ang="0">
                  <a:pos x="11" y="0"/>
                </a:cxn>
                <a:cxn ang="0">
                  <a:pos x="10" y="0"/>
                </a:cxn>
                <a:cxn ang="0">
                  <a:pos x="9" y="0"/>
                </a:cxn>
                <a:cxn ang="0">
                  <a:pos x="7" y="0"/>
                </a:cxn>
                <a:cxn ang="0">
                  <a:pos x="6" y="0"/>
                </a:cxn>
                <a:cxn ang="0">
                  <a:pos x="5" y="0"/>
                </a:cxn>
                <a:cxn ang="0">
                  <a:pos x="4" y="0"/>
                </a:cxn>
                <a:cxn ang="0">
                  <a:pos x="2" y="0"/>
                </a:cxn>
                <a:cxn ang="0">
                  <a:pos x="1" y="1"/>
                </a:cxn>
                <a:cxn ang="0">
                  <a:pos x="0" y="1"/>
                </a:cxn>
                <a:cxn ang="0">
                  <a:pos x="0" y="3"/>
                </a:cxn>
                <a:cxn ang="0">
                  <a:pos x="1" y="3"/>
                </a:cxn>
                <a:cxn ang="0">
                  <a:pos x="2" y="1"/>
                </a:cxn>
                <a:cxn ang="0">
                  <a:pos x="4" y="1"/>
                </a:cxn>
                <a:cxn ang="0">
                  <a:pos x="5" y="1"/>
                </a:cxn>
                <a:cxn ang="0">
                  <a:pos x="6" y="1"/>
                </a:cxn>
                <a:cxn ang="0">
                  <a:pos x="7" y="1"/>
                </a:cxn>
                <a:cxn ang="0">
                  <a:pos x="9" y="1"/>
                </a:cxn>
                <a:cxn ang="0">
                  <a:pos x="10" y="1"/>
                </a:cxn>
                <a:cxn ang="0">
                  <a:pos x="11" y="1"/>
                </a:cxn>
                <a:cxn ang="0">
                  <a:pos x="12" y="1"/>
                </a:cxn>
                <a:cxn ang="0">
                  <a:pos x="12" y="3"/>
                </a:cxn>
                <a:cxn ang="0">
                  <a:pos x="14" y="3"/>
                </a:cxn>
                <a:cxn ang="0">
                  <a:pos x="14" y="1"/>
                </a:cxn>
              </a:cxnLst>
              <a:rect l="0" t="0" r="r" b="b"/>
              <a:pathLst>
                <a:path w="15" h="4">
                  <a:moveTo>
                    <a:pt x="14" y="1"/>
                  </a:moveTo>
                  <a:lnTo>
                    <a:pt x="12" y="1"/>
                  </a:lnTo>
                  <a:lnTo>
                    <a:pt x="11" y="0"/>
                  </a:lnTo>
                  <a:lnTo>
                    <a:pt x="10" y="0"/>
                  </a:lnTo>
                  <a:lnTo>
                    <a:pt x="9" y="0"/>
                  </a:lnTo>
                  <a:lnTo>
                    <a:pt x="7" y="0"/>
                  </a:lnTo>
                  <a:lnTo>
                    <a:pt x="6" y="0"/>
                  </a:lnTo>
                  <a:lnTo>
                    <a:pt x="5" y="0"/>
                  </a:lnTo>
                  <a:lnTo>
                    <a:pt x="4" y="0"/>
                  </a:lnTo>
                  <a:lnTo>
                    <a:pt x="2" y="0"/>
                  </a:lnTo>
                  <a:lnTo>
                    <a:pt x="1" y="1"/>
                  </a:lnTo>
                  <a:lnTo>
                    <a:pt x="0" y="1"/>
                  </a:lnTo>
                  <a:lnTo>
                    <a:pt x="0" y="3"/>
                  </a:lnTo>
                  <a:lnTo>
                    <a:pt x="1" y="3"/>
                  </a:lnTo>
                  <a:lnTo>
                    <a:pt x="2" y="1"/>
                  </a:lnTo>
                  <a:lnTo>
                    <a:pt x="4" y="1"/>
                  </a:lnTo>
                  <a:lnTo>
                    <a:pt x="5" y="1"/>
                  </a:lnTo>
                  <a:lnTo>
                    <a:pt x="6" y="1"/>
                  </a:lnTo>
                  <a:lnTo>
                    <a:pt x="7" y="1"/>
                  </a:lnTo>
                  <a:lnTo>
                    <a:pt x="9" y="1"/>
                  </a:lnTo>
                  <a:lnTo>
                    <a:pt x="10" y="1"/>
                  </a:lnTo>
                  <a:lnTo>
                    <a:pt x="11" y="1"/>
                  </a:lnTo>
                  <a:lnTo>
                    <a:pt x="12" y="1"/>
                  </a:lnTo>
                  <a:lnTo>
                    <a:pt x="12" y="3"/>
                  </a:lnTo>
                  <a:lnTo>
                    <a:pt x="14" y="3"/>
                  </a:lnTo>
                  <a:lnTo>
                    <a:pt x="14"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7" name="Freeform 373"/>
            <p:cNvSpPr>
              <a:spLocks/>
            </p:cNvSpPr>
            <p:nvPr/>
          </p:nvSpPr>
          <p:spPr bwMode="auto">
            <a:xfrm>
              <a:off x="2718" y="2749"/>
              <a:ext cx="1" cy="4"/>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8" name="Freeform 374"/>
            <p:cNvSpPr>
              <a:spLocks/>
            </p:cNvSpPr>
            <p:nvPr/>
          </p:nvSpPr>
          <p:spPr bwMode="auto">
            <a:xfrm>
              <a:off x="2703" y="2768"/>
              <a:ext cx="5" cy="3"/>
            </a:xfrm>
            <a:custGeom>
              <a:avLst/>
              <a:gdLst/>
              <a:ahLst/>
              <a:cxnLst>
                <a:cxn ang="0">
                  <a:pos x="0" y="0"/>
                </a:cxn>
                <a:cxn ang="0">
                  <a:pos x="3" y="0"/>
                </a:cxn>
                <a:cxn ang="0">
                  <a:pos x="3" y="1"/>
                </a:cxn>
                <a:cxn ang="0">
                  <a:pos x="0" y="2"/>
                </a:cxn>
                <a:cxn ang="0">
                  <a:pos x="0" y="0"/>
                </a:cxn>
              </a:cxnLst>
              <a:rect l="0" t="0" r="r" b="b"/>
              <a:pathLst>
                <a:path w="4" h="3">
                  <a:moveTo>
                    <a:pt x="0" y="0"/>
                  </a:moveTo>
                  <a:lnTo>
                    <a:pt x="3" y="0"/>
                  </a:lnTo>
                  <a:lnTo>
                    <a:pt x="3"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39" name="Freeform 375"/>
            <p:cNvSpPr>
              <a:spLocks/>
            </p:cNvSpPr>
            <p:nvPr/>
          </p:nvSpPr>
          <p:spPr bwMode="auto">
            <a:xfrm>
              <a:off x="2705" y="2765"/>
              <a:ext cx="13" cy="4"/>
            </a:xfrm>
            <a:custGeom>
              <a:avLst/>
              <a:gdLst/>
              <a:ahLst/>
              <a:cxnLst>
                <a:cxn ang="0">
                  <a:pos x="13" y="0"/>
                </a:cxn>
                <a:cxn ang="0">
                  <a:pos x="13" y="0"/>
                </a:cxn>
                <a:cxn ang="0">
                  <a:pos x="12" y="0"/>
                </a:cxn>
                <a:cxn ang="0">
                  <a:pos x="10" y="0"/>
                </a:cxn>
                <a:cxn ang="0">
                  <a:pos x="9" y="0"/>
                </a:cxn>
                <a:cxn ang="0">
                  <a:pos x="8" y="0"/>
                </a:cxn>
                <a:cxn ang="0">
                  <a:pos x="7" y="0"/>
                </a:cxn>
                <a:cxn ang="0">
                  <a:pos x="6" y="0"/>
                </a:cxn>
                <a:cxn ang="0">
                  <a:pos x="5" y="0"/>
                </a:cxn>
                <a:cxn ang="0">
                  <a:pos x="3" y="0"/>
                </a:cxn>
                <a:cxn ang="0">
                  <a:pos x="2" y="1"/>
                </a:cxn>
                <a:cxn ang="0">
                  <a:pos x="1" y="1"/>
                </a:cxn>
                <a:cxn ang="0">
                  <a:pos x="0" y="1"/>
                </a:cxn>
                <a:cxn ang="0">
                  <a:pos x="0" y="3"/>
                </a:cxn>
                <a:cxn ang="0">
                  <a:pos x="1" y="3"/>
                </a:cxn>
                <a:cxn ang="0">
                  <a:pos x="2" y="3"/>
                </a:cxn>
                <a:cxn ang="0">
                  <a:pos x="3" y="1"/>
                </a:cxn>
                <a:cxn ang="0">
                  <a:pos x="5" y="1"/>
                </a:cxn>
                <a:cxn ang="0">
                  <a:pos x="6" y="1"/>
                </a:cxn>
                <a:cxn ang="0">
                  <a:pos x="7" y="1"/>
                </a:cxn>
                <a:cxn ang="0">
                  <a:pos x="8" y="1"/>
                </a:cxn>
                <a:cxn ang="0">
                  <a:pos x="9" y="1"/>
                </a:cxn>
                <a:cxn ang="0">
                  <a:pos x="10" y="1"/>
                </a:cxn>
                <a:cxn ang="0">
                  <a:pos x="12" y="1"/>
                </a:cxn>
                <a:cxn ang="0">
                  <a:pos x="13" y="1"/>
                </a:cxn>
                <a:cxn ang="0">
                  <a:pos x="13" y="0"/>
                </a:cxn>
              </a:cxnLst>
              <a:rect l="0" t="0" r="r" b="b"/>
              <a:pathLst>
                <a:path w="14" h="4">
                  <a:moveTo>
                    <a:pt x="13" y="0"/>
                  </a:moveTo>
                  <a:lnTo>
                    <a:pt x="13" y="0"/>
                  </a:lnTo>
                  <a:lnTo>
                    <a:pt x="12" y="0"/>
                  </a:lnTo>
                  <a:lnTo>
                    <a:pt x="10" y="0"/>
                  </a:lnTo>
                  <a:lnTo>
                    <a:pt x="9" y="0"/>
                  </a:lnTo>
                  <a:lnTo>
                    <a:pt x="8" y="0"/>
                  </a:lnTo>
                  <a:lnTo>
                    <a:pt x="7" y="0"/>
                  </a:lnTo>
                  <a:lnTo>
                    <a:pt x="6" y="0"/>
                  </a:lnTo>
                  <a:lnTo>
                    <a:pt x="5" y="0"/>
                  </a:lnTo>
                  <a:lnTo>
                    <a:pt x="3" y="0"/>
                  </a:lnTo>
                  <a:lnTo>
                    <a:pt x="2" y="1"/>
                  </a:lnTo>
                  <a:lnTo>
                    <a:pt x="1" y="1"/>
                  </a:lnTo>
                  <a:lnTo>
                    <a:pt x="0" y="1"/>
                  </a:lnTo>
                  <a:lnTo>
                    <a:pt x="0" y="3"/>
                  </a:lnTo>
                  <a:lnTo>
                    <a:pt x="1" y="3"/>
                  </a:lnTo>
                  <a:lnTo>
                    <a:pt x="2" y="3"/>
                  </a:lnTo>
                  <a:lnTo>
                    <a:pt x="3" y="1"/>
                  </a:lnTo>
                  <a:lnTo>
                    <a:pt x="5" y="1"/>
                  </a:lnTo>
                  <a:lnTo>
                    <a:pt x="6" y="1"/>
                  </a:lnTo>
                  <a:lnTo>
                    <a:pt x="7" y="1"/>
                  </a:lnTo>
                  <a:lnTo>
                    <a:pt x="8" y="1"/>
                  </a:lnTo>
                  <a:lnTo>
                    <a:pt x="9" y="1"/>
                  </a:lnTo>
                  <a:lnTo>
                    <a:pt x="10" y="1"/>
                  </a:lnTo>
                  <a:lnTo>
                    <a:pt x="12" y="1"/>
                  </a:lnTo>
                  <a:lnTo>
                    <a:pt x="13" y="1"/>
                  </a:lnTo>
                  <a:lnTo>
                    <a:pt x="1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0" name="Freeform 376"/>
            <p:cNvSpPr>
              <a:spLocks/>
            </p:cNvSpPr>
            <p:nvPr/>
          </p:nvSpPr>
          <p:spPr bwMode="auto">
            <a:xfrm>
              <a:off x="2718" y="2765"/>
              <a:ext cx="0"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1" name="Freeform 377"/>
            <p:cNvSpPr>
              <a:spLocks/>
            </p:cNvSpPr>
            <p:nvPr/>
          </p:nvSpPr>
          <p:spPr bwMode="auto">
            <a:xfrm>
              <a:off x="2672" y="2785"/>
              <a:ext cx="5" cy="0"/>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2" name="Freeform 378"/>
            <p:cNvSpPr>
              <a:spLocks/>
            </p:cNvSpPr>
            <p:nvPr/>
          </p:nvSpPr>
          <p:spPr bwMode="auto">
            <a:xfrm>
              <a:off x="2672" y="2785"/>
              <a:ext cx="11" cy="14"/>
            </a:xfrm>
            <a:custGeom>
              <a:avLst/>
              <a:gdLst/>
              <a:ahLst/>
              <a:cxnLst>
                <a:cxn ang="0">
                  <a:pos x="9" y="12"/>
                </a:cxn>
                <a:cxn ang="0">
                  <a:pos x="10" y="12"/>
                </a:cxn>
                <a:cxn ang="0">
                  <a:pos x="9" y="12"/>
                </a:cxn>
                <a:cxn ang="0">
                  <a:pos x="7" y="12"/>
                </a:cxn>
                <a:cxn ang="0">
                  <a:pos x="6" y="10"/>
                </a:cxn>
                <a:cxn ang="0">
                  <a:pos x="5" y="10"/>
                </a:cxn>
                <a:cxn ang="0">
                  <a:pos x="5" y="9"/>
                </a:cxn>
                <a:cxn ang="0">
                  <a:pos x="4" y="9"/>
                </a:cxn>
                <a:cxn ang="0">
                  <a:pos x="4" y="8"/>
                </a:cxn>
                <a:cxn ang="0">
                  <a:pos x="2" y="8"/>
                </a:cxn>
                <a:cxn ang="0">
                  <a:pos x="2" y="7"/>
                </a:cxn>
                <a:cxn ang="0">
                  <a:pos x="1" y="6"/>
                </a:cxn>
                <a:cxn ang="0">
                  <a:pos x="1" y="5"/>
                </a:cxn>
                <a:cxn ang="0">
                  <a:pos x="1" y="3"/>
                </a:cxn>
                <a:cxn ang="0">
                  <a:pos x="1" y="2"/>
                </a:cxn>
                <a:cxn ang="0">
                  <a:pos x="1" y="1"/>
                </a:cxn>
                <a:cxn ang="0">
                  <a:pos x="1" y="0"/>
                </a:cxn>
                <a:cxn ang="0">
                  <a:pos x="0" y="0"/>
                </a:cxn>
                <a:cxn ang="0">
                  <a:pos x="0" y="1"/>
                </a:cxn>
                <a:cxn ang="0">
                  <a:pos x="0" y="2"/>
                </a:cxn>
                <a:cxn ang="0">
                  <a:pos x="0" y="3"/>
                </a:cxn>
                <a:cxn ang="0">
                  <a:pos x="0" y="5"/>
                </a:cxn>
                <a:cxn ang="0">
                  <a:pos x="1" y="6"/>
                </a:cxn>
                <a:cxn ang="0">
                  <a:pos x="1" y="7"/>
                </a:cxn>
                <a:cxn ang="0">
                  <a:pos x="1" y="8"/>
                </a:cxn>
                <a:cxn ang="0">
                  <a:pos x="2" y="9"/>
                </a:cxn>
                <a:cxn ang="0">
                  <a:pos x="4" y="9"/>
                </a:cxn>
                <a:cxn ang="0">
                  <a:pos x="4" y="10"/>
                </a:cxn>
                <a:cxn ang="0">
                  <a:pos x="5" y="10"/>
                </a:cxn>
                <a:cxn ang="0">
                  <a:pos x="6" y="12"/>
                </a:cxn>
                <a:cxn ang="0">
                  <a:pos x="7" y="12"/>
                </a:cxn>
                <a:cxn ang="0">
                  <a:pos x="7" y="13"/>
                </a:cxn>
                <a:cxn ang="0">
                  <a:pos x="9" y="13"/>
                </a:cxn>
                <a:cxn ang="0">
                  <a:pos x="10" y="13"/>
                </a:cxn>
                <a:cxn ang="0">
                  <a:pos x="9" y="13"/>
                </a:cxn>
                <a:cxn ang="0">
                  <a:pos x="10" y="13"/>
                </a:cxn>
                <a:cxn ang="0">
                  <a:pos x="10" y="12"/>
                </a:cxn>
                <a:cxn ang="0">
                  <a:pos x="9" y="12"/>
                </a:cxn>
              </a:cxnLst>
              <a:rect l="0" t="0" r="r" b="b"/>
              <a:pathLst>
                <a:path w="11" h="14">
                  <a:moveTo>
                    <a:pt x="9" y="12"/>
                  </a:moveTo>
                  <a:lnTo>
                    <a:pt x="10" y="12"/>
                  </a:lnTo>
                  <a:lnTo>
                    <a:pt x="9" y="12"/>
                  </a:lnTo>
                  <a:lnTo>
                    <a:pt x="7" y="12"/>
                  </a:lnTo>
                  <a:lnTo>
                    <a:pt x="6" y="10"/>
                  </a:lnTo>
                  <a:lnTo>
                    <a:pt x="5" y="10"/>
                  </a:lnTo>
                  <a:lnTo>
                    <a:pt x="5" y="9"/>
                  </a:lnTo>
                  <a:lnTo>
                    <a:pt x="4" y="9"/>
                  </a:lnTo>
                  <a:lnTo>
                    <a:pt x="4" y="8"/>
                  </a:lnTo>
                  <a:lnTo>
                    <a:pt x="2" y="8"/>
                  </a:lnTo>
                  <a:lnTo>
                    <a:pt x="2" y="7"/>
                  </a:lnTo>
                  <a:lnTo>
                    <a:pt x="1" y="6"/>
                  </a:lnTo>
                  <a:lnTo>
                    <a:pt x="1" y="5"/>
                  </a:lnTo>
                  <a:lnTo>
                    <a:pt x="1" y="3"/>
                  </a:lnTo>
                  <a:lnTo>
                    <a:pt x="1" y="2"/>
                  </a:lnTo>
                  <a:lnTo>
                    <a:pt x="1" y="1"/>
                  </a:lnTo>
                  <a:lnTo>
                    <a:pt x="1" y="0"/>
                  </a:lnTo>
                  <a:lnTo>
                    <a:pt x="0" y="0"/>
                  </a:lnTo>
                  <a:lnTo>
                    <a:pt x="0" y="1"/>
                  </a:lnTo>
                  <a:lnTo>
                    <a:pt x="0" y="2"/>
                  </a:lnTo>
                  <a:lnTo>
                    <a:pt x="0" y="3"/>
                  </a:lnTo>
                  <a:lnTo>
                    <a:pt x="0" y="5"/>
                  </a:lnTo>
                  <a:lnTo>
                    <a:pt x="1" y="6"/>
                  </a:lnTo>
                  <a:lnTo>
                    <a:pt x="1" y="7"/>
                  </a:lnTo>
                  <a:lnTo>
                    <a:pt x="1" y="8"/>
                  </a:lnTo>
                  <a:lnTo>
                    <a:pt x="2" y="9"/>
                  </a:lnTo>
                  <a:lnTo>
                    <a:pt x="4" y="9"/>
                  </a:lnTo>
                  <a:lnTo>
                    <a:pt x="4" y="10"/>
                  </a:lnTo>
                  <a:lnTo>
                    <a:pt x="5" y="10"/>
                  </a:lnTo>
                  <a:lnTo>
                    <a:pt x="6" y="12"/>
                  </a:lnTo>
                  <a:lnTo>
                    <a:pt x="7" y="12"/>
                  </a:lnTo>
                  <a:lnTo>
                    <a:pt x="7" y="13"/>
                  </a:lnTo>
                  <a:lnTo>
                    <a:pt x="9" y="13"/>
                  </a:lnTo>
                  <a:lnTo>
                    <a:pt x="10" y="13"/>
                  </a:lnTo>
                  <a:lnTo>
                    <a:pt x="9" y="13"/>
                  </a:lnTo>
                  <a:lnTo>
                    <a:pt x="10" y="13"/>
                  </a:lnTo>
                  <a:lnTo>
                    <a:pt x="10" y="12"/>
                  </a:lnTo>
                  <a:lnTo>
                    <a:pt x="9"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3" name="Freeform 379"/>
            <p:cNvSpPr>
              <a:spLocks/>
            </p:cNvSpPr>
            <p:nvPr/>
          </p:nvSpPr>
          <p:spPr bwMode="auto">
            <a:xfrm>
              <a:off x="2680" y="2785"/>
              <a:ext cx="5" cy="14"/>
            </a:xfrm>
            <a:custGeom>
              <a:avLst/>
              <a:gdLst/>
              <a:ahLst/>
              <a:cxnLst>
                <a:cxn ang="0">
                  <a:pos x="0" y="0"/>
                </a:cxn>
                <a:cxn ang="0">
                  <a:pos x="0" y="1"/>
                </a:cxn>
                <a:cxn ang="0">
                  <a:pos x="1" y="2"/>
                </a:cxn>
                <a:cxn ang="0">
                  <a:pos x="2" y="4"/>
                </a:cxn>
                <a:cxn ang="0">
                  <a:pos x="2" y="5"/>
                </a:cxn>
                <a:cxn ang="0">
                  <a:pos x="2" y="6"/>
                </a:cxn>
                <a:cxn ang="0">
                  <a:pos x="2" y="7"/>
                </a:cxn>
                <a:cxn ang="0">
                  <a:pos x="2" y="8"/>
                </a:cxn>
                <a:cxn ang="0">
                  <a:pos x="2" y="9"/>
                </a:cxn>
                <a:cxn ang="0">
                  <a:pos x="2" y="11"/>
                </a:cxn>
                <a:cxn ang="0">
                  <a:pos x="1" y="11"/>
                </a:cxn>
                <a:cxn ang="0">
                  <a:pos x="1" y="12"/>
                </a:cxn>
                <a:cxn ang="0">
                  <a:pos x="2" y="11"/>
                </a:cxn>
                <a:cxn ang="0">
                  <a:pos x="4" y="11"/>
                </a:cxn>
                <a:cxn ang="0">
                  <a:pos x="4" y="9"/>
                </a:cxn>
                <a:cxn ang="0">
                  <a:pos x="4" y="8"/>
                </a:cxn>
                <a:cxn ang="0">
                  <a:pos x="4" y="7"/>
                </a:cxn>
                <a:cxn ang="0">
                  <a:pos x="4" y="6"/>
                </a:cxn>
                <a:cxn ang="0">
                  <a:pos x="4" y="5"/>
                </a:cxn>
                <a:cxn ang="0">
                  <a:pos x="2" y="4"/>
                </a:cxn>
                <a:cxn ang="0">
                  <a:pos x="2" y="2"/>
                </a:cxn>
                <a:cxn ang="0">
                  <a:pos x="2" y="1"/>
                </a:cxn>
                <a:cxn ang="0">
                  <a:pos x="1" y="1"/>
                </a:cxn>
                <a:cxn ang="0">
                  <a:pos x="1" y="0"/>
                </a:cxn>
                <a:cxn ang="0">
                  <a:pos x="0" y="0"/>
                </a:cxn>
              </a:cxnLst>
              <a:rect l="0" t="0" r="r" b="b"/>
              <a:pathLst>
                <a:path w="5" h="13">
                  <a:moveTo>
                    <a:pt x="0" y="0"/>
                  </a:moveTo>
                  <a:lnTo>
                    <a:pt x="0" y="1"/>
                  </a:lnTo>
                  <a:lnTo>
                    <a:pt x="1" y="2"/>
                  </a:lnTo>
                  <a:lnTo>
                    <a:pt x="2" y="4"/>
                  </a:lnTo>
                  <a:lnTo>
                    <a:pt x="2" y="5"/>
                  </a:lnTo>
                  <a:lnTo>
                    <a:pt x="2" y="6"/>
                  </a:lnTo>
                  <a:lnTo>
                    <a:pt x="2" y="7"/>
                  </a:lnTo>
                  <a:lnTo>
                    <a:pt x="2" y="8"/>
                  </a:lnTo>
                  <a:lnTo>
                    <a:pt x="2" y="9"/>
                  </a:lnTo>
                  <a:lnTo>
                    <a:pt x="2" y="11"/>
                  </a:lnTo>
                  <a:lnTo>
                    <a:pt x="1" y="11"/>
                  </a:lnTo>
                  <a:lnTo>
                    <a:pt x="1" y="12"/>
                  </a:lnTo>
                  <a:lnTo>
                    <a:pt x="2" y="11"/>
                  </a:lnTo>
                  <a:lnTo>
                    <a:pt x="4" y="11"/>
                  </a:lnTo>
                  <a:lnTo>
                    <a:pt x="4" y="9"/>
                  </a:lnTo>
                  <a:lnTo>
                    <a:pt x="4" y="8"/>
                  </a:lnTo>
                  <a:lnTo>
                    <a:pt x="4" y="7"/>
                  </a:lnTo>
                  <a:lnTo>
                    <a:pt x="4" y="6"/>
                  </a:lnTo>
                  <a:lnTo>
                    <a:pt x="4" y="5"/>
                  </a:lnTo>
                  <a:lnTo>
                    <a:pt x="2" y="4"/>
                  </a:lnTo>
                  <a:lnTo>
                    <a:pt x="2" y="2"/>
                  </a:lnTo>
                  <a:lnTo>
                    <a:pt x="2" y="1"/>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4" name="Freeform 380"/>
            <p:cNvSpPr>
              <a:spLocks/>
            </p:cNvSpPr>
            <p:nvPr/>
          </p:nvSpPr>
          <p:spPr bwMode="auto">
            <a:xfrm>
              <a:off x="2680" y="2785"/>
              <a:ext cx="4" cy="3"/>
            </a:xfrm>
            <a:custGeom>
              <a:avLst/>
              <a:gdLst/>
              <a:ahLst/>
              <a:cxnLst>
                <a:cxn ang="0">
                  <a:pos x="2" y="0"/>
                </a:cxn>
                <a:cxn ang="0">
                  <a:pos x="1" y="0"/>
                </a:cxn>
                <a:cxn ang="0">
                  <a:pos x="0" y="0"/>
                </a:cxn>
                <a:cxn ang="0">
                  <a:pos x="0" y="2"/>
                </a:cxn>
                <a:cxn ang="0">
                  <a:pos x="2" y="0"/>
                </a:cxn>
              </a:cxnLst>
              <a:rect l="0" t="0" r="r" b="b"/>
              <a:pathLst>
                <a:path w="3" h="3">
                  <a:moveTo>
                    <a:pt x="2" y="0"/>
                  </a:moveTo>
                  <a:lnTo>
                    <a:pt x="1" y="0"/>
                  </a:lnTo>
                  <a:lnTo>
                    <a:pt x="0" y="0"/>
                  </a:lnTo>
                  <a:lnTo>
                    <a:pt x="0" y="2"/>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5" name="Freeform 381"/>
            <p:cNvSpPr>
              <a:spLocks/>
            </p:cNvSpPr>
            <p:nvPr/>
          </p:nvSpPr>
          <p:spPr bwMode="auto">
            <a:xfrm>
              <a:off x="2681" y="2785"/>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6" name="Freeform 382"/>
            <p:cNvSpPr>
              <a:spLocks/>
            </p:cNvSpPr>
            <p:nvPr/>
          </p:nvSpPr>
          <p:spPr bwMode="auto">
            <a:xfrm>
              <a:off x="2681" y="2785"/>
              <a:ext cx="8" cy="9"/>
            </a:xfrm>
            <a:custGeom>
              <a:avLst/>
              <a:gdLst/>
              <a:ahLst/>
              <a:cxnLst>
                <a:cxn ang="0">
                  <a:pos x="6" y="6"/>
                </a:cxn>
                <a:cxn ang="0">
                  <a:pos x="8" y="6"/>
                </a:cxn>
                <a:cxn ang="0">
                  <a:pos x="6" y="6"/>
                </a:cxn>
                <a:cxn ang="0">
                  <a:pos x="5" y="6"/>
                </a:cxn>
                <a:cxn ang="0">
                  <a:pos x="5" y="5"/>
                </a:cxn>
                <a:cxn ang="0">
                  <a:pos x="4" y="5"/>
                </a:cxn>
                <a:cxn ang="0">
                  <a:pos x="4" y="3"/>
                </a:cxn>
                <a:cxn ang="0">
                  <a:pos x="3" y="3"/>
                </a:cxn>
                <a:cxn ang="0">
                  <a:pos x="1" y="2"/>
                </a:cxn>
                <a:cxn ang="0">
                  <a:pos x="1" y="1"/>
                </a:cxn>
                <a:cxn ang="0">
                  <a:pos x="1" y="0"/>
                </a:cxn>
                <a:cxn ang="0">
                  <a:pos x="0" y="0"/>
                </a:cxn>
                <a:cxn ang="0">
                  <a:pos x="0" y="1"/>
                </a:cxn>
                <a:cxn ang="0">
                  <a:pos x="0" y="2"/>
                </a:cxn>
                <a:cxn ang="0">
                  <a:pos x="1" y="2"/>
                </a:cxn>
                <a:cxn ang="0">
                  <a:pos x="1" y="3"/>
                </a:cxn>
                <a:cxn ang="0">
                  <a:pos x="3" y="5"/>
                </a:cxn>
                <a:cxn ang="0">
                  <a:pos x="4" y="5"/>
                </a:cxn>
                <a:cxn ang="0">
                  <a:pos x="4" y="6"/>
                </a:cxn>
                <a:cxn ang="0">
                  <a:pos x="5" y="6"/>
                </a:cxn>
                <a:cxn ang="0">
                  <a:pos x="5" y="7"/>
                </a:cxn>
                <a:cxn ang="0">
                  <a:pos x="6" y="7"/>
                </a:cxn>
                <a:cxn ang="0">
                  <a:pos x="8" y="7"/>
                </a:cxn>
                <a:cxn ang="0">
                  <a:pos x="6" y="7"/>
                </a:cxn>
                <a:cxn ang="0">
                  <a:pos x="8" y="7"/>
                </a:cxn>
                <a:cxn ang="0">
                  <a:pos x="8" y="6"/>
                </a:cxn>
                <a:cxn ang="0">
                  <a:pos x="6" y="6"/>
                </a:cxn>
              </a:cxnLst>
              <a:rect l="0" t="0" r="r" b="b"/>
              <a:pathLst>
                <a:path w="9" h="8">
                  <a:moveTo>
                    <a:pt x="6" y="6"/>
                  </a:moveTo>
                  <a:lnTo>
                    <a:pt x="8" y="6"/>
                  </a:lnTo>
                  <a:lnTo>
                    <a:pt x="6" y="6"/>
                  </a:lnTo>
                  <a:lnTo>
                    <a:pt x="5" y="6"/>
                  </a:lnTo>
                  <a:lnTo>
                    <a:pt x="5" y="5"/>
                  </a:lnTo>
                  <a:lnTo>
                    <a:pt x="4" y="5"/>
                  </a:lnTo>
                  <a:lnTo>
                    <a:pt x="4" y="3"/>
                  </a:lnTo>
                  <a:lnTo>
                    <a:pt x="3" y="3"/>
                  </a:lnTo>
                  <a:lnTo>
                    <a:pt x="1" y="2"/>
                  </a:lnTo>
                  <a:lnTo>
                    <a:pt x="1" y="1"/>
                  </a:lnTo>
                  <a:lnTo>
                    <a:pt x="1" y="0"/>
                  </a:lnTo>
                  <a:lnTo>
                    <a:pt x="0" y="0"/>
                  </a:lnTo>
                  <a:lnTo>
                    <a:pt x="0" y="1"/>
                  </a:lnTo>
                  <a:lnTo>
                    <a:pt x="0" y="2"/>
                  </a:lnTo>
                  <a:lnTo>
                    <a:pt x="1" y="2"/>
                  </a:lnTo>
                  <a:lnTo>
                    <a:pt x="1" y="3"/>
                  </a:lnTo>
                  <a:lnTo>
                    <a:pt x="3" y="5"/>
                  </a:lnTo>
                  <a:lnTo>
                    <a:pt x="4" y="5"/>
                  </a:lnTo>
                  <a:lnTo>
                    <a:pt x="4" y="6"/>
                  </a:lnTo>
                  <a:lnTo>
                    <a:pt x="5" y="6"/>
                  </a:lnTo>
                  <a:lnTo>
                    <a:pt x="5" y="7"/>
                  </a:lnTo>
                  <a:lnTo>
                    <a:pt x="6" y="7"/>
                  </a:lnTo>
                  <a:lnTo>
                    <a:pt x="8" y="7"/>
                  </a:lnTo>
                  <a:lnTo>
                    <a:pt x="6" y="7"/>
                  </a:lnTo>
                  <a:lnTo>
                    <a:pt x="8" y="7"/>
                  </a:lnTo>
                  <a:lnTo>
                    <a:pt x="8" y="6"/>
                  </a:lnTo>
                  <a:lnTo>
                    <a:pt x="6"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7" name="Freeform 383"/>
            <p:cNvSpPr>
              <a:spLocks/>
            </p:cNvSpPr>
            <p:nvPr/>
          </p:nvSpPr>
          <p:spPr bwMode="auto">
            <a:xfrm>
              <a:off x="2687" y="2782"/>
              <a:ext cx="4" cy="13"/>
            </a:xfrm>
            <a:custGeom>
              <a:avLst/>
              <a:gdLst/>
              <a:ahLst/>
              <a:cxnLst>
                <a:cxn ang="0">
                  <a:pos x="0" y="0"/>
                </a:cxn>
                <a:cxn ang="0">
                  <a:pos x="0" y="0"/>
                </a:cxn>
                <a:cxn ang="0">
                  <a:pos x="0" y="1"/>
                </a:cxn>
                <a:cxn ang="0">
                  <a:pos x="0" y="2"/>
                </a:cxn>
                <a:cxn ang="0">
                  <a:pos x="1" y="2"/>
                </a:cxn>
                <a:cxn ang="0">
                  <a:pos x="1" y="4"/>
                </a:cxn>
                <a:cxn ang="0">
                  <a:pos x="1" y="5"/>
                </a:cxn>
                <a:cxn ang="0">
                  <a:pos x="1" y="6"/>
                </a:cxn>
                <a:cxn ang="0">
                  <a:pos x="1" y="7"/>
                </a:cxn>
                <a:cxn ang="0">
                  <a:pos x="1" y="8"/>
                </a:cxn>
                <a:cxn ang="0">
                  <a:pos x="1" y="10"/>
                </a:cxn>
                <a:cxn ang="0">
                  <a:pos x="1" y="11"/>
                </a:cxn>
                <a:cxn ang="0">
                  <a:pos x="3" y="11"/>
                </a:cxn>
                <a:cxn ang="0">
                  <a:pos x="3" y="10"/>
                </a:cxn>
                <a:cxn ang="0">
                  <a:pos x="3" y="8"/>
                </a:cxn>
                <a:cxn ang="0">
                  <a:pos x="3" y="7"/>
                </a:cxn>
                <a:cxn ang="0">
                  <a:pos x="3" y="6"/>
                </a:cxn>
                <a:cxn ang="0">
                  <a:pos x="3" y="5"/>
                </a:cxn>
                <a:cxn ang="0">
                  <a:pos x="3" y="4"/>
                </a:cxn>
                <a:cxn ang="0">
                  <a:pos x="1" y="4"/>
                </a:cxn>
                <a:cxn ang="0">
                  <a:pos x="1" y="2"/>
                </a:cxn>
                <a:cxn ang="0">
                  <a:pos x="1" y="1"/>
                </a:cxn>
                <a:cxn ang="0">
                  <a:pos x="0" y="0"/>
                </a:cxn>
                <a:cxn ang="0">
                  <a:pos x="0" y="1"/>
                </a:cxn>
                <a:cxn ang="0">
                  <a:pos x="0" y="0"/>
                </a:cxn>
              </a:cxnLst>
              <a:rect l="0" t="0" r="r" b="b"/>
              <a:pathLst>
                <a:path w="4" h="12">
                  <a:moveTo>
                    <a:pt x="0" y="0"/>
                  </a:moveTo>
                  <a:lnTo>
                    <a:pt x="0" y="0"/>
                  </a:lnTo>
                  <a:lnTo>
                    <a:pt x="0" y="1"/>
                  </a:lnTo>
                  <a:lnTo>
                    <a:pt x="0" y="2"/>
                  </a:lnTo>
                  <a:lnTo>
                    <a:pt x="1" y="2"/>
                  </a:lnTo>
                  <a:lnTo>
                    <a:pt x="1" y="4"/>
                  </a:lnTo>
                  <a:lnTo>
                    <a:pt x="1" y="5"/>
                  </a:lnTo>
                  <a:lnTo>
                    <a:pt x="1" y="6"/>
                  </a:lnTo>
                  <a:lnTo>
                    <a:pt x="1" y="7"/>
                  </a:lnTo>
                  <a:lnTo>
                    <a:pt x="1" y="8"/>
                  </a:lnTo>
                  <a:lnTo>
                    <a:pt x="1" y="10"/>
                  </a:lnTo>
                  <a:lnTo>
                    <a:pt x="1" y="11"/>
                  </a:lnTo>
                  <a:lnTo>
                    <a:pt x="3" y="11"/>
                  </a:lnTo>
                  <a:lnTo>
                    <a:pt x="3" y="10"/>
                  </a:lnTo>
                  <a:lnTo>
                    <a:pt x="3" y="8"/>
                  </a:lnTo>
                  <a:lnTo>
                    <a:pt x="3" y="7"/>
                  </a:lnTo>
                  <a:lnTo>
                    <a:pt x="3" y="6"/>
                  </a:lnTo>
                  <a:lnTo>
                    <a:pt x="3" y="5"/>
                  </a:lnTo>
                  <a:lnTo>
                    <a:pt x="3" y="4"/>
                  </a:lnTo>
                  <a:lnTo>
                    <a:pt x="1" y="4"/>
                  </a:lnTo>
                  <a:lnTo>
                    <a:pt x="1" y="2"/>
                  </a:lnTo>
                  <a:lnTo>
                    <a:pt x="1" y="1"/>
                  </a:ln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8" name="Freeform 384"/>
            <p:cNvSpPr>
              <a:spLocks/>
            </p:cNvSpPr>
            <p:nvPr/>
          </p:nvSpPr>
          <p:spPr bwMode="auto">
            <a:xfrm>
              <a:off x="2687" y="2782"/>
              <a:ext cx="10" cy="9"/>
            </a:xfrm>
            <a:custGeom>
              <a:avLst/>
              <a:gdLst/>
              <a:ahLst/>
              <a:cxnLst>
                <a:cxn ang="0">
                  <a:pos x="9" y="5"/>
                </a:cxn>
                <a:cxn ang="0">
                  <a:pos x="7" y="5"/>
                </a:cxn>
                <a:cxn ang="0">
                  <a:pos x="6" y="4"/>
                </a:cxn>
                <a:cxn ang="0">
                  <a:pos x="5" y="4"/>
                </a:cxn>
                <a:cxn ang="0">
                  <a:pos x="5" y="3"/>
                </a:cxn>
                <a:cxn ang="0">
                  <a:pos x="4" y="3"/>
                </a:cxn>
                <a:cxn ang="0">
                  <a:pos x="2" y="1"/>
                </a:cxn>
                <a:cxn ang="0">
                  <a:pos x="1" y="1"/>
                </a:cxn>
                <a:cxn ang="0">
                  <a:pos x="1" y="0"/>
                </a:cxn>
                <a:cxn ang="0">
                  <a:pos x="0" y="0"/>
                </a:cxn>
                <a:cxn ang="0">
                  <a:pos x="0" y="1"/>
                </a:cxn>
                <a:cxn ang="0">
                  <a:pos x="1" y="1"/>
                </a:cxn>
                <a:cxn ang="0">
                  <a:pos x="1" y="3"/>
                </a:cxn>
                <a:cxn ang="0">
                  <a:pos x="2" y="3"/>
                </a:cxn>
                <a:cxn ang="0">
                  <a:pos x="4" y="3"/>
                </a:cxn>
                <a:cxn ang="0">
                  <a:pos x="4" y="4"/>
                </a:cxn>
                <a:cxn ang="0">
                  <a:pos x="5" y="4"/>
                </a:cxn>
                <a:cxn ang="0">
                  <a:pos x="5" y="5"/>
                </a:cxn>
                <a:cxn ang="0">
                  <a:pos x="6" y="5"/>
                </a:cxn>
                <a:cxn ang="0">
                  <a:pos x="7" y="5"/>
                </a:cxn>
                <a:cxn ang="0">
                  <a:pos x="7" y="7"/>
                </a:cxn>
                <a:cxn ang="0">
                  <a:pos x="9" y="7"/>
                </a:cxn>
                <a:cxn ang="0">
                  <a:pos x="9" y="5"/>
                </a:cxn>
              </a:cxnLst>
              <a:rect l="0" t="0" r="r" b="b"/>
              <a:pathLst>
                <a:path w="10" h="8">
                  <a:moveTo>
                    <a:pt x="9" y="5"/>
                  </a:moveTo>
                  <a:lnTo>
                    <a:pt x="7" y="5"/>
                  </a:lnTo>
                  <a:lnTo>
                    <a:pt x="6" y="4"/>
                  </a:lnTo>
                  <a:lnTo>
                    <a:pt x="5" y="4"/>
                  </a:lnTo>
                  <a:lnTo>
                    <a:pt x="5" y="3"/>
                  </a:lnTo>
                  <a:lnTo>
                    <a:pt x="4" y="3"/>
                  </a:lnTo>
                  <a:lnTo>
                    <a:pt x="2" y="1"/>
                  </a:lnTo>
                  <a:lnTo>
                    <a:pt x="1" y="1"/>
                  </a:lnTo>
                  <a:lnTo>
                    <a:pt x="1" y="0"/>
                  </a:lnTo>
                  <a:lnTo>
                    <a:pt x="0" y="0"/>
                  </a:lnTo>
                  <a:lnTo>
                    <a:pt x="0" y="1"/>
                  </a:lnTo>
                  <a:lnTo>
                    <a:pt x="1" y="1"/>
                  </a:lnTo>
                  <a:lnTo>
                    <a:pt x="1" y="3"/>
                  </a:lnTo>
                  <a:lnTo>
                    <a:pt x="2" y="3"/>
                  </a:lnTo>
                  <a:lnTo>
                    <a:pt x="4" y="3"/>
                  </a:lnTo>
                  <a:lnTo>
                    <a:pt x="4" y="4"/>
                  </a:lnTo>
                  <a:lnTo>
                    <a:pt x="5" y="4"/>
                  </a:lnTo>
                  <a:lnTo>
                    <a:pt x="5" y="5"/>
                  </a:lnTo>
                  <a:lnTo>
                    <a:pt x="6" y="5"/>
                  </a:lnTo>
                  <a:lnTo>
                    <a:pt x="7" y="5"/>
                  </a:lnTo>
                  <a:lnTo>
                    <a:pt x="7" y="7"/>
                  </a:lnTo>
                  <a:lnTo>
                    <a:pt x="9" y="7"/>
                  </a:lnTo>
                  <a:lnTo>
                    <a:pt x="9"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49" name="Freeform 385"/>
            <p:cNvSpPr>
              <a:spLocks/>
            </p:cNvSpPr>
            <p:nvPr/>
          </p:nvSpPr>
          <p:spPr bwMode="auto">
            <a:xfrm>
              <a:off x="2688" y="2777"/>
              <a:ext cx="10" cy="14"/>
            </a:xfrm>
            <a:custGeom>
              <a:avLst/>
              <a:gdLst/>
              <a:ahLst/>
              <a:cxnLst>
                <a:cxn ang="0">
                  <a:pos x="0" y="1"/>
                </a:cxn>
                <a:cxn ang="0">
                  <a:pos x="1" y="1"/>
                </a:cxn>
                <a:cxn ang="0">
                  <a:pos x="2" y="2"/>
                </a:cxn>
                <a:cxn ang="0">
                  <a:pos x="2" y="4"/>
                </a:cxn>
                <a:cxn ang="0">
                  <a:pos x="4" y="5"/>
                </a:cxn>
                <a:cxn ang="0">
                  <a:pos x="5" y="6"/>
                </a:cxn>
                <a:cxn ang="0">
                  <a:pos x="5" y="7"/>
                </a:cxn>
                <a:cxn ang="0">
                  <a:pos x="6" y="9"/>
                </a:cxn>
                <a:cxn ang="0">
                  <a:pos x="6" y="10"/>
                </a:cxn>
                <a:cxn ang="0">
                  <a:pos x="7" y="11"/>
                </a:cxn>
                <a:cxn ang="0">
                  <a:pos x="7" y="12"/>
                </a:cxn>
                <a:cxn ang="0">
                  <a:pos x="6" y="12"/>
                </a:cxn>
                <a:cxn ang="0">
                  <a:pos x="6" y="14"/>
                </a:cxn>
                <a:cxn ang="0">
                  <a:pos x="7" y="14"/>
                </a:cxn>
                <a:cxn ang="0">
                  <a:pos x="9" y="14"/>
                </a:cxn>
                <a:cxn ang="0">
                  <a:pos x="9" y="12"/>
                </a:cxn>
                <a:cxn ang="0">
                  <a:pos x="9" y="11"/>
                </a:cxn>
                <a:cxn ang="0">
                  <a:pos x="7" y="10"/>
                </a:cxn>
                <a:cxn ang="0">
                  <a:pos x="7" y="9"/>
                </a:cxn>
                <a:cxn ang="0">
                  <a:pos x="7" y="7"/>
                </a:cxn>
                <a:cxn ang="0">
                  <a:pos x="6" y="6"/>
                </a:cxn>
                <a:cxn ang="0">
                  <a:pos x="5" y="5"/>
                </a:cxn>
                <a:cxn ang="0">
                  <a:pos x="5" y="4"/>
                </a:cxn>
                <a:cxn ang="0">
                  <a:pos x="4" y="2"/>
                </a:cxn>
                <a:cxn ang="0">
                  <a:pos x="2" y="2"/>
                </a:cxn>
                <a:cxn ang="0">
                  <a:pos x="2" y="1"/>
                </a:cxn>
                <a:cxn ang="0">
                  <a:pos x="1" y="0"/>
                </a:cxn>
                <a:cxn ang="0">
                  <a:pos x="0" y="0"/>
                </a:cxn>
                <a:cxn ang="0">
                  <a:pos x="0" y="1"/>
                </a:cxn>
              </a:cxnLst>
              <a:rect l="0" t="0" r="r" b="b"/>
              <a:pathLst>
                <a:path w="10" h="15">
                  <a:moveTo>
                    <a:pt x="0" y="1"/>
                  </a:moveTo>
                  <a:lnTo>
                    <a:pt x="1" y="1"/>
                  </a:lnTo>
                  <a:lnTo>
                    <a:pt x="2" y="2"/>
                  </a:lnTo>
                  <a:lnTo>
                    <a:pt x="2" y="4"/>
                  </a:lnTo>
                  <a:lnTo>
                    <a:pt x="4" y="5"/>
                  </a:lnTo>
                  <a:lnTo>
                    <a:pt x="5" y="6"/>
                  </a:lnTo>
                  <a:lnTo>
                    <a:pt x="5" y="7"/>
                  </a:lnTo>
                  <a:lnTo>
                    <a:pt x="6" y="9"/>
                  </a:lnTo>
                  <a:lnTo>
                    <a:pt x="6" y="10"/>
                  </a:lnTo>
                  <a:lnTo>
                    <a:pt x="7" y="11"/>
                  </a:lnTo>
                  <a:lnTo>
                    <a:pt x="7" y="12"/>
                  </a:lnTo>
                  <a:lnTo>
                    <a:pt x="6" y="12"/>
                  </a:lnTo>
                  <a:lnTo>
                    <a:pt x="6" y="14"/>
                  </a:lnTo>
                  <a:lnTo>
                    <a:pt x="7" y="14"/>
                  </a:lnTo>
                  <a:lnTo>
                    <a:pt x="9" y="14"/>
                  </a:lnTo>
                  <a:lnTo>
                    <a:pt x="9" y="12"/>
                  </a:lnTo>
                  <a:lnTo>
                    <a:pt x="9" y="11"/>
                  </a:lnTo>
                  <a:lnTo>
                    <a:pt x="7" y="10"/>
                  </a:lnTo>
                  <a:lnTo>
                    <a:pt x="7" y="9"/>
                  </a:lnTo>
                  <a:lnTo>
                    <a:pt x="7" y="7"/>
                  </a:lnTo>
                  <a:lnTo>
                    <a:pt x="6" y="6"/>
                  </a:lnTo>
                  <a:lnTo>
                    <a:pt x="5" y="5"/>
                  </a:lnTo>
                  <a:lnTo>
                    <a:pt x="5" y="4"/>
                  </a:lnTo>
                  <a:lnTo>
                    <a:pt x="4" y="2"/>
                  </a:lnTo>
                  <a:lnTo>
                    <a:pt x="2" y="2"/>
                  </a:lnTo>
                  <a:lnTo>
                    <a:pt x="2" y="1"/>
                  </a:lnTo>
                  <a:lnTo>
                    <a:pt x="1" y="0"/>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0" name="Freeform 386"/>
            <p:cNvSpPr>
              <a:spLocks/>
            </p:cNvSpPr>
            <p:nvPr/>
          </p:nvSpPr>
          <p:spPr bwMode="auto">
            <a:xfrm>
              <a:off x="2688" y="2777"/>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1" name="Freeform 387"/>
            <p:cNvSpPr>
              <a:spLocks/>
            </p:cNvSpPr>
            <p:nvPr/>
          </p:nvSpPr>
          <p:spPr bwMode="auto">
            <a:xfrm>
              <a:off x="2685" y="2730"/>
              <a:ext cx="25" cy="18"/>
            </a:xfrm>
            <a:custGeom>
              <a:avLst/>
              <a:gdLst/>
              <a:ahLst/>
              <a:cxnLst>
                <a:cxn ang="0">
                  <a:pos x="0" y="11"/>
                </a:cxn>
                <a:cxn ang="0">
                  <a:pos x="1" y="11"/>
                </a:cxn>
                <a:cxn ang="0">
                  <a:pos x="2" y="10"/>
                </a:cxn>
                <a:cxn ang="0">
                  <a:pos x="2" y="8"/>
                </a:cxn>
                <a:cxn ang="0">
                  <a:pos x="4" y="8"/>
                </a:cxn>
                <a:cxn ang="0">
                  <a:pos x="5" y="7"/>
                </a:cxn>
                <a:cxn ang="0">
                  <a:pos x="6" y="6"/>
                </a:cxn>
                <a:cxn ang="0">
                  <a:pos x="7" y="6"/>
                </a:cxn>
                <a:cxn ang="0">
                  <a:pos x="10" y="5"/>
                </a:cxn>
                <a:cxn ang="0">
                  <a:pos x="11" y="4"/>
                </a:cxn>
                <a:cxn ang="0">
                  <a:pos x="12" y="4"/>
                </a:cxn>
                <a:cxn ang="0">
                  <a:pos x="14" y="2"/>
                </a:cxn>
                <a:cxn ang="0">
                  <a:pos x="16" y="2"/>
                </a:cxn>
                <a:cxn ang="0">
                  <a:pos x="17" y="1"/>
                </a:cxn>
                <a:cxn ang="0">
                  <a:pos x="20" y="1"/>
                </a:cxn>
                <a:cxn ang="0">
                  <a:pos x="21" y="0"/>
                </a:cxn>
                <a:cxn ang="0">
                  <a:pos x="24" y="0"/>
                </a:cxn>
                <a:cxn ang="0">
                  <a:pos x="24" y="1"/>
                </a:cxn>
                <a:cxn ang="0">
                  <a:pos x="22" y="2"/>
                </a:cxn>
                <a:cxn ang="0">
                  <a:pos x="22" y="4"/>
                </a:cxn>
                <a:cxn ang="0">
                  <a:pos x="21" y="5"/>
                </a:cxn>
                <a:cxn ang="0">
                  <a:pos x="21" y="6"/>
                </a:cxn>
                <a:cxn ang="0">
                  <a:pos x="20" y="7"/>
                </a:cxn>
                <a:cxn ang="0">
                  <a:pos x="19" y="8"/>
                </a:cxn>
                <a:cxn ang="0">
                  <a:pos x="17" y="10"/>
                </a:cxn>
                <a:cxn ang="0">
                  <a:pos x="16" y="11"/>
                </a:cxn>
                <a:cxn ang="0">
                  <a:pos x="15" y="11"/>
                </a:cxn>
                <a:cxn ang="0">
                  <a:pos x="14" y="12"/>
                </a:cxn>
                <a:cxn ang="0">
                  <a:pos x="12" y="13"/>
                </a:cxn>
                <a:cxn ang="0">
                  <a:pos x="11" y="14"/>
                </a:cxn>
                <a:cxn ang="0">
                  <a:pos x="10" y="14"/>
                </a:cxn>
                <a:cxn ang="0">
                  <a:pos x="7" y="16"/>
                </a:cxn>
                <a:cxn ang="0">
                  <a:pos x="6" y="17"/>
                </a:cxn>
                <a:cxn ang="0">
                  <a:pos x="5" y="17"/>
                </a:cxn>
                <a:cxn ang="0">
                  <a:pos x="4" y="17"/>
                </a:cxn>
                <a:cxn ang="0">
                  <a:pos x="2" y="17"/>
                </a:cxn>
                <a:cxn ang="0">
                  <a:pos x="2" y="16"/>
                </a:cxn>
                <a:cxn ang="0">
                  <a:pos x="1" y="16"/>
                </a:cxn>
                <a:cxn ang="0">
                  <a:pos x="1" y="14"/>
                </a:cxn>
                <a:cxn ang="0">
                  <a:pos x="0" y="14"/>
                </a:cxn>
                <a:cxn ang="0">
                  <a:pos x="0" y="13"/>
                </a:cxn>
                <a:cxn ang="0">
                  <a:pos x="0" y="12"/>
                </a:cxn>
                <a:cxn ang="0">
                  <a:pos x="0" y="11"/>
                </a:cxn>
              </a:cxnLst>
              <a:rect l="0" t="0" r="r" b="b"/>
              <a:pathLst>
                <a:path w="25" h="18">
                  <a:moveTo>
                    <a:pt x="0" y="11"/>
                  </a:moveTo>
                  <a:lnTo>
                    <a:pt x="1" y="11"/>
                  </a:lnTo>
                  <a:lnTo>
                    <a:pt x="2" y="10"/>
                  </a:lnTo>
                  <a:lnTo>
                    <a:pt x="2" y="8"/>
                  </a:lnTo>
                  <a:lnTo>
                    <a:pt x="4" y="8"/>
                  </a:lnTo>
                  <a:lnTo>
                    <a:pt x="5" y="7"/>
                  </a:lnTo>
                  <a:lnTo>
                    <a:pt x="6" y="6"/>
                  </a:lnTo>
                  <a:lnTo>
                    <a:pt x="7" y="6"/>
                  </a:lnTo>
                  <a:lnTo>
                    <a:pt x="10" y="5"/>
                  </a:lnTo>
                  <a:lnTo>
                    <a:pt x="11" y="4"/>
                  </a:lnTo>
                  <a:lnTo>
                    <a:pt x="12" y="4"/>
                  </a:lnTo>
                  <a:lnTo>
                    <a:pt x="14" y="2"/>
                  </a:lnTo>
                  <a:lnTo>
                    <a:pt x="16" y="2"/>
                  </a:lnTo>
                  <a:lnTo>
                    <a:pt x="17" y="1"/>
                  </a:lnTo>
                  <a:lnTo>
                    <a:pt x="20" y="1"/>
                  </a:lnTo>
                  <a:lnTo>
                    <a:pt x="21" y="0"/>
                  </a:lnTo>
                  <a:lnTo>
                    <a:pt x="24" y="0"/>
                  </a:lnTo>
                  <a:lnTo>
                    <a:pt x="24" y="1"/>
                  </a:lnTo>
                  <a:lnTo>
                    <a:pt x="22" y="2"/>
                  </a:lnTo>
                  <a:lnTo>
                    <a:pt x="22" y="4"/>
                  </a:lnTo>
                  <a:lnTo>
                    <a:pt x="21" y="5"/>
                  </a:lnTo>
                  <a:lnTo>
                    <a:pt x="21" y="6"/>
                  </a:lnTo>
                  <a:lnTo>
                    <a:pt x="20" y="7"/>
                  </a:lnTo>
                  <a:lnTo>
                    <a:pt x="19" y="8"/>
                  </a:lnTo>
                  <a:lnTo>
                    <a:pt x="17" y="10"/>
                  </a:lnTo>
                  <a:lnTo>
                    <a:pt x="16" y="11"/>
                  </a:lnTo>
                  <a:lnTo>
                    <a:pt x="15" y="11"/>
                  </a:lnTo>
                  <a:lnTo>
                    <a:pt x="14" y="12"/>
                  </a:lnTo>
                  <a:lnTo>
                    <a:pt x="12" y="13"/>
                  </a:lnTo>
                  <a:lnTo>
                    <a:pt x="11" y="14"/>
                  </a:lnTo>
                  <a:lnTo>
                    <a:pt x="10" y="14"/>
                  </a:lnTo>
                  <a:lnTo>
                    <a:pt x="7" y="16"/>
                  </a:lnTo>
                  <a:lnTo>
                    <a:pt x="6" y="17"/>
                  </a:lnTo>
                  <a:lnTo>
                    <a:pt x="5" y="17"/>
                  </a:lnTo>
                  <a:lnTo>
                    <a:pt x="4" y="17"/>
                  </a:lnTo>
                  <a:lnTo>
                    <a:pt x="2" y="17"/>
                  </a:lnTo>
                  <a:lnTo>
                    <a:pt x="2" y="16"/>
                  </a:lnTo>
                  <a:lnTo>
                    <a:pt x="1" y="16"/>
                  </a:lnTo>
                  <a:lnTo>
                    <a:pt x="1" y="14"/>
                  </a:lnTo>
                  <a:lnTo>
                    <a:pt x="0" y="14"/>
                  </a:lnTo>
                  <a:lnTo>
                    <a:pt x="0" y="13"/>
                  </a:lnTo>
                  <a:lnTo>
                    <a:pt x="0" y="12"/>
                  </a:lnTo>
                  <a:lnTo>
                    <a:pt x="0" y="11"/>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2" name="Freeform 388"/>
            <p:cNvSpPr>
              <a:spLocks/>
            </p:cNvSpPr>
            <p:nvPr/>
          </p:nvSpPr>
          <p:spPr bwMode="auto">
            <a:xfrm>
              <a:off x="2685" y="2730"/>
              <a:ext cx="25" cy="14"/>
            </a:xfrm>
            <a:custGeom>
              <a:avLst/>
              <a:gdLst/>
              <a:ahLst/>
              <a:cxnLst>
                <a:cxn ang="0">
                  <a:pos x="24" y="0"/>
                </a:cxn>
                <a:cxn ang="0">
                  <a:pos x="24" y="0"/>
                </a:cxn>
                <a:cxn ang="0">
                  <a:pos x="21" y="0"/>
                </a:cxn>
                <a:cxn ang="0">
                  <a:pos x="19" y="1"/>
                </a:cxn>
                <a:cxn ang="0">
                  <a:pos x="17" y="1"/>
                </a:cxn>
                <a:cxn ang="0">
                  <a:pos x="15" y="3"/>
                </a:cxn>
                <a:cxn ang="0">
                  <a:pos x="14" y="3"/>
                </a:cxn>
                <a:cxn ang="0">
                  <a:pos x="12" y="4"/>
                </a:cxn>
                <a:cxn ang="0">
                  <a:pos x="10" y="5"/>
                </a:cxn>
                <a:cxn ang="0">
                  <a:pos x="9" y="5"/>
                </a:cxn>
                <a:cxn ang="0">
                  <a:pos x="7" y="6"/>
                </a:cxn>
                <a:cxn ang="0">
                  <a:pos x="6" y="6"/>
                </a:cxn>
                <a:cxn ang="0">
                  <a:pos x="5" y="8"/>
                </a:cxn>
                <a:cxn ang="0">
                  <a:pos x="4" y="9"/>
                </a:cxn>
                <a:cxn ang="0">
                  <a:pos x="2" y="9"/>
                </a:cxn>
                <a:cxn ang="0">
                  <a:pos x="1" y="10"/>
                </a:cxn>
                <a:cxn ang="0">
                  <a:pos x="1" y="11"/>
                </a:cxn>
                <a:cxn ang="0">
                  <a:pos x="0" y="13"/>
                </a:cxn>
                <a:cxn ang="0">
                  <a:pos x="1" y="11"/>
                </a:cxn>
                <a:cxn ang="0">
                  <a:pos x="2" y="10"/>
                </a:cxn>
                <a:cxn ang="0">
                  <a:pos x="4" y="10"/>
                </a:cxn>
                <a:cxn ang="0">
                  <a:pos x="4" y="9"/>
                </a:cxn>
                <a:cxn ang="0">
                  <a:pos x="5" y="8"/>
                </a:cxn>
                <a:cxn ang="0">
                  <a:pos x="6" y="8"/>
                </a:cxn>
                <a:cxn ang="0">
                  <a:pos x="7" y="6"/>
                </a:cxn>
                <a:cxn ang="0">
                  <a:pos x="9" y="6"/>
                </a:cxn>
                <a:cxn ang="0">
                  <a:pos x="11" y="5"/>
                </a:cxn>
                <a:cxn ang="0">
                  <a:pos x="12" y="4"/>
                </a:cxn>
                <a:cxn ang="0">
                  <a:pos x="14" y="4"/>
                </a:cxn>
                <a:cxn ang="0">
                  <a:pos x="16" y="3"/>
                </a:cxn>
                <a:cxn ang="0">
                  <a:pos x="17" y="3"/>
                </a:cxn>
                <a:cxn ang="0">
                  <a:pos x="19" y="1"/>
                </a:cxn>
                <a:cxn ang="0">
                  <a:pos x="21" y="1"/>
                </a:cxn>
                <a:cxn ang="0">
                  <a:pos x="24" y="1"/>
                </a:cxn>
                <a:cxn ang="0">
                  <a:pos x="22" y="0"/>
                </a:cxn>
                <a:cxn ang="0">
                  <a:pos x="24" y="1"/>
                </a:cxn>
                <a:cxn ang="0">
                  <a:pos x="24" y="0"/>
                </a:cxn>
              </a:cxnLst>
              <a:rect l="0" t="0" r="r" b="b"/>
              <a:pathLst>
                <a:path w="25" h="14">
                  <a:moveTo>
                    <a:pt x="24" y="0"/>
                  </a:moveTo>
                  <a:lnTo>
                    <a:pt x="24" y="0"/>
                  </a:lnTo>
                  <a:lnTo>
                    <a:pt x="21" y="0"/>
                  </a:lnTo>
                  <a:lnTo>
                    <a:pt x="19" y="1"/>
                  </a:lnTo>
                  <a:lnTo>
                    <a:pt x="17" y="1"/>
                  </a:lnTo>
                  <a:lnTo>
                    <a:pt x="15" y="3"/>
                  </a:lnTo>
                  <a:lnTo>
                    <a:pt x="14" y="3"/>
                  </a:lnTo>
                  <a:lnTo>
                    <a:pt x="12" y="4"/>
                  </a:lnTo>
                  <a:lnTo>
                    <a:pt x="10" y="5"/>
                  </a:lnTo>
                  <a:lnTo>
                    <a:pt x="9" y="5"/>
                  </a:lnTo>
                  <a:lnTo>
                    <a:pt x="7" y="6"/>
                  </a:lnTo>
                  <a:lnTo>
                    <a:pt x="6" y="6"/>
                  </a:lnTo>
                  <a:lnTo>
                    <a:pt x="5" y="8"/>
                  </a:lnTo>
                  <a:lnTo>
                    <a:pt x="4" y="9"/>
                  </a:lnTo>
                  <a:lnTo>
                    <a:pt x="2" y="9"/>
                  </a:lnTo>
                  <a:lnTo>
                    <a:pt x="1" y="10"/>
                  </a:lnTo>
                  <a:lnTo>
                    <a:pt x="1" y="11"/>
                  </a:lnTo>
                  <a:lnTo>
                    <a:pt x="0" y="13"/>
                  </a:lnTo>
                  <a:lnTo>
                    <a:pt x="1" y="11"/>
                  </a:lnTo>
                  <a:lnTo>
                    <a:pt x="2" y="10"/>
                  </a:lnTo>
                  <a:lnTo>
                    <a:pt x="4" y="10"/>
                  </a:lnTo>
                  <a:lnTo>
                    <a:pt x="4" y="9"/>
                  </a:lnTo>
                  <a:lnTo>
                    <a:pt x="5" y="8"/>
                  </a:lnTo>
                  <a:lnTo>
                    <a:pt x="6" y="8"/>
                  </a:lnTo>
                  <a:lnTo>
                    <a:pt x="7" y="6"/>
                  </a:lnTo>
                  <a:lnTo>
                    <a:pt x="9" y="6"/>
                  </a:lnTo>
                  <a:lnTo>
                    <a:pt x="11" y="5"/>
                  </a:lnTo>
                  <a:lnTo>
                    <a:pt x="12" y="4"/>
                  </a:lnTo>
                  <a:lnTo>
                    <a:pt x="14" y="4"/>
                  </a:lnTo>
                  <a:lnTo>
                    <a:pt x="16" y="3"/>
                  </a:lnTo>
                  <a:lnTo>
                    <a:pt x="17" y="3"/>
                  </a:lnTo>
                  <a:lnTo>
                    <a:pt x="19" y="1"/>
                  </a:lnTo>
                  <a:lnTo>
                    <a:pt x="21" y="1"/>
                  </a:lnTo>
                  <a:lnTo>
                    <a:pt x="24" y="1"/>
                  </a:lnTo>
                  <a:lnTo>
                    <a:pt x="22" y="0"/>
                  </a:lnTo>
                  <a:lnTo>
                    <a:pt x="24" y="1"/>
                  </a:lnTo>
                  <a:lnTo>
                    <a:pt x="24"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3" name="Freeform 389"/>
            <p:cNvSpPr>
              <a:spLocks/>
            </p:cNvSpPr>
            <p:nvPr/>
          </p:nvSpPr>
          <p:spPr bwMode="auto">
            <a:xfrm>
              <a:off x="2691" y="2730"/>
              <a:ext cx="19" cy="18"/>
            </a:xfrm>
            <a:custGeom>
              <a:avLst/>
              <a:gdLst/>
              <a:ahLst/>
              <a:cxnLst>
                <a:cxn ang="0">
                  <a:pos x="0" y="17"/>
                </a:cxn>
                <a:cxn ang="0">
                  <a:pos x="3" y="16"/>
                </a:cxn>
                <a:cxn ang="0">
                  <a:pos x="4" y="16"/>
                </a:cxn>
                <a:cxn ang="0">
                  <a:pos x="5" y="14"/>
                </a:cxn>
                <a:cxn ang="0">
                  <a:pos x="6" y="13"/>
                </a:cxn>
                <a:cxn ang="0">
                  <a:pos x="9" y="12"/>
                </a:cxn>
                <a:cxn ang="0">
                  <a:pos x="10" y="12"/>
                </a:cxn>
                <a:cxn ang="0">
                  <a:pos x="11" y="11"/>
                </a:cxn>
                <a:cxn ang="0">
                  <a:pos x="13" y="10"/>
                </a:cxn>
                <a:cxn ang="0">
                  <a:pos x="13" y="8"/>
                </a:cxn>
                <a:cxn ang="0">
                  <a:pos x="14" y="7"/>
                </a:cxn>
                <a:cxn ang="0">
                  <a:pos x="15" y="6"/>
                </a:cxn>
                <a:cxn ang="0">
                  <a:pos x="15" y="5"/>
                </a:cxn>
                <a:cxn ang="0">
                  <a:pos x="16" y="4"/>
                </a:cxn>
                <a:cxn ang="0">
                  <a:pos x="16" y="2"/>
                </a:cxn>
                <a:cxn ang="0">
                  <a:pos x="18" y="1"/>
                </a:cxn>
                <a:cxn ang="0">
                  <a:pos x="18" y="0"/>
                </a:cxn>
                <a:cxn ang="0">
                  <a:pos x="16" y="0"/>
                </a:cxn>
                <a:cxn ang="0">
                  <a:pos x="16" y="1"/>
                </a:cxn>
                <a:cxn ang="0">
                  <a:pos x="16" y="2"/>
                </a:cxn>
                <a:cxn ang="0">
                  <a:pos x="15" y="4"/>
                </a:cxn>
                <a:cxn ang="0">
                  <a:pos x="15" y="5"/>
                </a:cxn>
                <a:cxn ang="0">
                  <a:pos x="14" y="6"/>
                </a:cxn>
                <a:cxn ang="0">
                  <a:pos x="14" y="7"/>
                </a:cxn>
                <a:cxn ang="0">
                  <a:pos x="13" y="8"/>
                </a:cxn>
                <a:cxn ang="0">
                  <a:pos x="11" y="10"/>
                </a:cxn>
                <a:cxn ang="0">
                  <a:pos x="10" y="10"/>
                </a:cxn>
                <a:cxn ang="0">
                  <a:pos x="9" y="11"/>
                </a:cxn>
                <a:cxn ang="0">
                  <a:pos x="8" y="12"/>
                </a:cxn>
                <a:cxn ang="0">
                  <a:pos x="6" y="13"/>
                </a:cxn>
                <a:cxn ang="0">
                  <a:pos x="5" y="14"/>
                </a:cxn>
                <a:cxn ang="0">
                  <a:pos x="4" y="14"/>
                </a:cxn>
                <a:cxn ang="0">
                  <a:pos x="1" y="16"/>
                </a:cxn>
                <a:cxn ang="0">
                  <a:pos x="0" y="16"/>
                </a:cxn>
                <a:cxn ang="0">
                  <a:pos x="0" y="17"/>
                </a:cxn>
              </a:cxnLst>
              <a:rect l="0" t="0" r="r" b="b"/>
              <a:pathLst>
                <a:path w="19" h="18">
                  <a:moveTo>
                    <a:pt x="0" y="17"/>
                  </a:moveTo>
                  <a:lnTo>
                    <a:pt x="3" y="16"/>
                  </a:lnTo>
                  <a:lnTo>
                    <a:pt x="4" y="16"/>
                  </a:lnTo>
                  <a:lnTo>
                    <a:pt x="5" y="14"/>
                  </a:lnTo>
                  <a:lnTo>
                    <a:pt x="6" y="13"/>
                  </a:lnTo>
                  <a:lnTo>
                    <a:pt x="9" y="12"/>
                  </a:lnTo>
                  <a:lnTo>
                    <a:pt x="10" y="12"/>
                  </a:lnTo>
                  <a:lnTo>
                    <a:pt x="11" y="11"/>
                  </a:lnTo>
                  <a:lnTo>
                    <a:pt x="13" y="10"/>
                  </a:lnTo>
                  <a:lnTo>
                    <a:pt x="13" y="8"/>
                  </a:lnTo>
                  <a:lnTo>
                    <a:pt x="14" y="7"/>
                  </a:lnTo>
                  <a:lnTo>
                    <a:pt x="15" y="6"/>
                  </a:lnTo>
                  <a:lnTo>
                    <a:pt x="15" y="5"/>
                  </a:lnTo>
                  <a:lnTo>
                    <a:pt x="16" y="4"/>
                  </a:lnTo>
                  <a:lnTo>
                    <a:pt x="16" y="2"/>
                  </a:lnTo>
                  <a:lnTo>
                    <a:pt x="18" y="1"/>
                  </a:lnTo>
                  <a:lnTo>
                    <a:pt x="18" y="0"/>
                  </a:lnTo>
                  <a:lnTo>
                    <a:pt x="16" y="0"/>
                  </a:lnTo>
                  <a:lnTo>
                    <a:pt x="16" y="1"/>
                  </a:lnTo>
                  <a:lnTo>
                    <a:pt x="16" y="2"/>
                  </a:lnTo>
                  <a:lnTo>
                    <a:pt x="15" y="4"/>
                  </a:lnTo>
                  <a:lnTo>
                    <a:pt x="15" y="5"/>
                  </a:lnTo>
                  <a:lnTo>
                    <a:pt x="14" y="6"/>
                  </a:lnTo>
                  <a:lnTo>
                    <a:pt x="14" y="7"/>
                  </a:lnTo>
                  <a:lnTo>
                    <a:pt x="13" y="8"/>
                  </a:lnTo>
                  <a:lnTo>
                    <a:pt x="11" y="10"/>
                  </a:lnTo>
                  <a:lnTo>
                    <a:pt x="10" y="10"/>
                  </a:lnTo>
                  <a:lnTo>
                    <a:pt x="9" y="11"/>
                  </a:lnTo>
                  <a:lnTo>
                    <a:pt x="8" y="12"/>
                  </a:lnTo>
                  <a:lnTo>
                    <a:pt x="6" y="13"/>
                  </a:lnTo>
                  <a:lnTo>
                    <a:pt x="5" y="14"/>
                  </a:lnTo>
                  <a:lnTo>
                    <a:pt x="4" y="14"/>
                  </a:lnTo>
                  <a:lnTo>
                    <a:pt x="1" y="16"/>
                  </a:lnTo>
                  <a:lnTo>
                    <a:pt x="0" y="16"/>
                  </a:lnTo>
                  <a:lnTo>
                    <a:pt x="0" y="1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4" name="Freeform 390"/>
            <p:cNvSpPr>
              <a:spLocks/>
            </p:cNvSpPr>
            <p:nvPr/>
          </p:nvSpPr>
          <p:spPr bwMode="auto">
            <a:xfrm>
              <a:off x="2685" y="2741"/>
              <a:ext cx="7" cy="6"/>
            </a:xfrm>
            <a:custGeom>
              <a:avLst/>
              <a:gdLst/>
              <a:ahLst/>
              <a:cxnLst>
                <a:cxn ang="0">
                  <a:pos x="0" y="0"/>
                </a:cxn>
                <a:cxn ang="0">
                  <a:pos x="0" y="0"/>
                </a:cxn>
                <a:cxn ang="0">
                  <a:pos x="0" y="1"/>
                </a:cxn>
                <a:cxn ang="0">
                  <a:pos x="0" y="2"/>
                </a:cxn>
                <a:cxn ang="0">
                  <a:pos x="1" y="4"/>
                </a:cxn>
                <a:cxn ang="0">
                  <a:pos x="2" y="4"/>
                </a:cxn>
                <a:cxn ang="0">
                  <a:pos x="2" y="5"/>
                </a:cxn>
                <a:cxn ang="0">
                  <a:pos x="3" y="5"/>
                </a:cxn>
                <a:cxn ang="0">
                  <a:pos x="5" y="5"/>
                </a:cxn>
                <a:cxn ang="0">
                  <a:pos x="6" y="5"/>
                </a:cxn>
                <a:cxn ang="0">
                  <a:pos x="6" y="4"/>
                </a:cxn>
                <a:cxn ang="0">
                  <a:pos x="5" y="4"/>
                </a:cxn>
                <a:cxn ang="0">
                  <a:pos x="3" y="4"/>
                </a:cxn>
                <a:cxn ang="0">
                  <a:pos x="2" y="4"/>
                </a:cxn>
                <a:cxn ang="0">
                  <a:pos x="1" y="4"/>
                </a:cxn>
                <a:cxn ang="0">
                  <a:pos x="1" y="2"/>
                </a:cxn>
                <a:cxn ang="0">
                  <a:pos x="1" y="1"/>
                </a:cxn>
                <a:cxn ang="0">
                  <a:pos x="1" y="0"/>
                </a:cxn>
                <a:cxn ang="0">
                  <a:pos x="0" y="0"/>
                </a:cxn>
              </a:cxnLst>
              <a:rect l="0" t="0" r="r" b="b"/>
              <a:pathLst>
                <a:path w="7" h="6">
                  <a:moveTo>
                    <a:pt x="0" y="0"/>
                  </a:moveTo>
                  <a:lnTo>
                    <a:pt x="0" y="0"/>
                  </a:lnTo>
                  <a:lnTo>
                    <a:pt x="0" y="1"/>
                  </a:lnTo>
                  <a:lnTo>
                    <a:pt x="0" y="2"/>
                  </a:lnTo>
                  <a:lnTo>
                    <a:pt x="1" y="4"/>
                  </a:lnTo>
                  <a:lnTo>
                    <a:pt x="2" y="4"/>
                  </a:lnTo>
                  <a:lnTo>
                    <a:pt x="2" y="5"/>
                  </a:lnTo>
                  <a:lnTo>
                    <a:pt x="3" y="5"/>
                  </a:lnTo>
                  <a:lnTo>
                    <a:pt x="5" y="5"/>
                  </a:lnTo>
                  <a:lnTo>
                    <a:pt x="6" y="5"/>
                  </a:lnTo>
                  <a:lnTo>
                    <a:pt x="6" y="4"/>
                  </a:lnTo>
                  <a:lnTo>
                    <a:pt x="5" y="4"/>
                  </a:lnTo>
                  <a:lnTo>
                    <a:pt x="3" y="4"/>
                  </a:lnTo>
                  <a:lnTo>
                    <a:pt x="2" y="4"/>
                  </a:lnTo>
                  <a:lnTo>
                    <a:pt x="1" y="4"/>
                  </a:lnTo>
                  <a:lnTo>
                    <a:pt x="1" y="2"/>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5" name="Freeform 391"/>
            <p:cNvSpPr>
              <a:spLocks/>
            </p:cNvSpPr>
            <p:nvPr/>
          </p:nvSpPr>
          <p:spPr bwMode="auto">
            <a:xfrm>
              <a:off x="2685" y="2741"/>
              <a:ext cx="4" cy="1"/>
            </a:xfrm>
            <a:custGeom>
              <a:avLst/>
              <a:gdLst/>
              <a:ahLst/>
              <a:cxnLst>
                <a:cxn ang="0">
                  <a:pos x="0" y="0"/>
                </a:cxn>
                <a:cxn ang="0">
                  <a:pos x="2" y="0"/>
                </a:cxn>
                <a:cxn ang="0">
                  <a:pos x="0" y="0"/>
                </a:cxn>
              </a:cxnLst>
              <a:rect l="0" t="0" r="r" b="b"/>
              <a:pathLst>
                <a:path w="3" h="1">
                  <a:moveTo>
                    <a:pt x="0" y="0"/>
                  </a:move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6" name="Freeform 392"/>
            <p:cNvSpPr>
              <a:spLocks/>
            </p:cNvSpPr>
            <p:nvPr/>
          </p:nvSpPr>
          <p:spPr bwMode="auto">
            <a:xfrm>
              <a:off x="2681" y="2740"/>
              <a:ext cx="12" cy="15"/>
            </a:xfrm>
            <a:custGeom>
              <a:avLst/>
              <a:gdLst/>
              <a:ahLst/>
              <a:cxnLst>
                <a:cxn ang="0">
                  <a:pos x="1" y="0"/>
                </a:cxn>
                <a:cxn ang="0">
                  <a:pos x="11" y="7"/>
                </a:cxn>
                <a:cxn ang="0">
                  <a:pos x="7" y="14"/>
                </a:cxn>
                <a:cxn ang="0">
                  <a:pos x="1" y="11"/>
                </a:cxn>
                <a:cxn ang="0">
                  <a:pos x="0" y="6"/>
                </a:cxn>
                <a:cxn ang="0">
                  <a:pos x="0" y="0"/>
                </a:cxn>
                <a:cxn ang="0">
                  <a:pos x="1" y="0"/>
                </a:cxn>
              </a:cxnLst>
              <a:rect l="0" t="0" r="r" b="b"/>
              <a:pathLst>
                <a:path w="12" h="15">
                  <a:moveTo>
                    <a:pt x="1" y="0"/>
                  </a:moveTo>
                  <a:lnTo>
                    <a:pt x="11" y="7"/>
                  </a:lnTo>
                  <a:lnTo>
                    <a:pt x="7" y="14"/>
                  </a:lnTo>
                  <a:lnTo>
                    <a:pt x="1" y="11"/>
                  </a:lnTo>
                  <a:lnTo>
                    <a:pt x="0" y="6"/>
                  </a:lnTo>
                  <a:lnTo>
                    <a:pt x="0" y="0"/>
                  </a:lnTo>
                  <a:lnTo>
                    <a:pt x="1"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7" name="Freeform 393"/>
            <p:cNvSpPr>
              <a:spLocks/>
            </p:cNvSpPr>
            <p:nvPr/>
          </p:nvSpPr>
          <p:spPr bwMode="auto">
            <a:xfrm>
              <a:off x="2682" y="2740"/>
              <a:ext cx="11" cy="9"/>
            </a:xfrm>
            <a:custGeom>
              <a:avLst/>
              <a:gdLst/>
              <a:ahLst/>
              <a:cxnLst>
                <a:cxn ang="0">
                  <a:pos x="10" y="8"/>
                </a:cxn>
                <a:cxn ang="0">
                  <a:pos x="10" y="6"/>
                </a:cxn>
                <a:cxn ang="0">
                  <a:pos x="0" y="0"/>
                </a:cxn>
                <a:cxn ang="0">
                  <a:pos x="9" y="8"/>
                </a:cxn>
                <a:cxn ang="0">
                  <a:pos x="10" y="8"/>
                </a:cxn>
                <a:cxn ang="0">
                  <a:pos x="10" y="6"/>
                </a:cxn>
                <a:cxn ang="0">
                  <a:pos x="10" y="8"/>
                </a:cxn>
              </a:cxnLst>
              <a:rect l="0" t="0" r="r" b="b"/>
              <a:pathLst>
                <a:path w="11" h="9">
                  <a:moveTo>
                    <a:pt x="10" y="8"/>
                  </a:moveTo>
                  <a:lnTo>
                    <a:pt x="10" y="6"/>
                  </a:lnTo>
                  <a:lnTo>
                    <a:pt x="0" y="0"/>
                  </a:lnTo>
                  <a:lnTo>
                    <a:pt x="9" y="8"/>
                  </a:lnTo>
                  <a:lnTo>
                    <a:pt x="10" y="8"/>
                  </a:lnTo>
                  <a:lnTo>
                    <a:pt x="10" y="6"/>
                  </a:lnTo>
                  <a:lnTo>
                    <a:pt x="10" y="8"/>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8" name="Freeform 394"/>
            <p:cNvSpPr>
              <a:spLocks/>
            </p:cNvSpPr>
            <p:nvPr/>
          </p:nvSpPr>
          <p:spPr bwMode="auto">
            <a:xfrm>
              <a:off x="2688" y="2747"/>
              <a:ext cx="5" cy="8"/>
            </a:xfrm>
            <a:custGeom>
              <a:avLst/>
              <a:gdLst/>
              <a:ahLst/>
              <a:cxnLst>
                <a:cxn ang="0">
                  <a:pos x="0" y="7"/>
                </a:cxn>
                <a:cxn ang="0">
                  <a:pos x="0" y="7"/>
                </a:cxn>
                <a:cxn ang="0">
                  <a:pos x="4" y="0"/>
                </a:cxn>
                <a:cxn ang="0">
                  <a:pos x="2" y="0"/>
                </a:cxn>
                <a:cxn ang="0">
                  <a:pos x="0" y="7"/>
                </a:cxn>
                <a:cxn ang="0">
                  <a:pos x="0" y="5"/>
                </a:cxn>
                <a:cxn ang="0">
                  <a:pos x="0" y="7"/>
                </a:cxn>
              </a:cxnLst>
              <a:rect l="0" t="0" r="r" b="b"/>
              <a:pathLst>
                <a:path w="5" h="8">
                  <a:moveTo>
                    <a:pt x="0" y="7"/>
                  </a:moveTo>
                  <a:lnTo>
                    <a:pt x="0" y="7"/>
                  </a:lnTo>
                  <a:lnTo>
                    <a:pt x="4" y="0"/>
                  </a:lnTo>
                  <a:lnTo>
                    <a:pt x="2" y="0"/>
                  </a:lnTo>
                  <a:lnTo>
                    <a:pt x="0" y="7"/>
                  </a:lnTo>
                  <a:lnTo>
                    <a:pt x="0" y="5"/>
                  </a:lnTo>
                  <a:lnTo>
                    <a:pt x="0" y="7"/>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59" name="Freeform 395"/>
            <p:cNvSpPr>
              <a:spLocks/>
            </p:cNvSpPr>
            <p:nvPr/>
          </p:nvSpPr>
          <p:spPr bwMode="auto">
            <a:xfrm>
              <a:off x="2682" y="2751"/>
              <a:ext cx="7" cy="4"/>
            </a:xfrm>
            <a:custGeom>
              <a:avLst/>
              <a:gdLst/>
              <a:ahLst/>
              <a:cxnLst>
                <a:cxn ang="0">
                  <a:pos x="0" y="0"/>
                </a:cxn>
                <a:cxn ang="0">
                  <a:pos x="0" y="0"/>
                </a:cxn>
                <a:cxn ang="0">
                  <a:pos x="7" y="3"/>
                </a:cxn>
                <a:cxn ang="0">
                  <a:pos x="0" y="0"/>
                </a:cxn>
              </a:cxnLst>
              <a:rect l="0" t="0" r="r" b="b"/>
              <a:pathLst>
                <a:path w="8" h="4">
                  <a:moveTo>
                    <a:pt x="0" y="0"/>
                  </a:moveTo>
                  <a:lnTo>
                    <a:pt x="0" y="0"/>
                  </a:lnTo>
                  <a:lnTo>
                    <a:pt x="7" y="3"/>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0" name="Freeform 396"/>
            <p:cNvSpPr>
              <a:spLocks/>
            </p:cNvSpPr>
            <p:nvPr/>
          </p:nvSpPr>
          <p:spPr bwMode="auto">
            <a:xfrm>
              <a:off x="2680" y="2746"/>
              <a:ext cx="4" cy="6"/>
            </a:xfrm>
            <a:custGeom>
              <a:avLst/>
              <a:gdLst/>
              <a:ahLst/>
              <a:cxnLst>
                <a:cxn ang="0">
                  <a:pos x="0" y="0"/>
                </a:cxn>
                <a:cxn ang="0">
                  <a:pos x="0" y="0"/>
                </a:cxn>
                <a:cxn ang="0">
                  <a:pos x="1" y="5"/>
                </a:cxn>
                <a:cxn ang="0">
                  <a:pos x="2" y="5"/>
                </a:cxn>
                <a:cxn ang="0">
                  <a:pos x="0" y="0"/>
                </a:cxn>
                <a:cxn ang="0">
                  <a:pos x="1" y="0"/>
                </a:cxn>
                <a:cxn ang="0">
                  <a:pos x="0" y="0"/>
                </a:cxn>
              </a:cxnLst>
              <a:rect l="0" t="0" r="r" b="b"/>
              <a:pathLst>
                <a:path w="3" h="6">
                  <a:moveTo>
                    <a:pt x="0" y="0"/>
                  </a:moveTo>
                  <a:lnTo>
                    <a:pt x="0" y="0"/>
                  </a:lnTo>
                  <a:lnTo>
                    <a:pt x="1" y="5"/>
                  </a:lnTo>
                  <a:lnTo>
                    <a:pt x="2" y="5"/>
                  </a:lnTo>
                  <a:lnTo>
                    <a:pt x="0" y="0"/>
                  </a:lnTo>
                  <a:lnTo>
                    <a:pt x="1"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1" name="Freeform 397"/>
            <p:cNvSpPr>
              <a:spLocks/>
            </p:cNvSpPr>
            <p:nvPr/>
          </p:nvSpPr>
          <p:spPr bwMode="auto">
            <a:xfrm>
              <a:off x="2680" y="2740"/>
              <a:ext cx="4" cy="8"/>
            </a:xfrm>
            <a:custGeom>
              <a:avLst/>
              <a:gdLst/>
              <a:ahLst/>
              <a:cxnLst>
                <a:cxn ang="0">
                  <a:pos x="1" y="0"/>
                </a:cxn>
                <a:cxn ang="0">
                  <a:pos x="0" y="0"/>
                </a:cxn>
                <a:cxn ang="0">
                  <a:pos x="0" y="6"/>
                </a:cxn>
                <a:cxn ang="0">
                  <a:pos x="2" y="6"/>
                </a:cxn>
                <a:cxn ang="0">
                  <a:pos x="2" y="0"/>
                </a:cxn>
                <a:cxn ang="0">
                  <a:pos x="1" y="0"/>
                </a:cxn>
                <a:cxn ang="0">
                  <a:pos x="2" y="0"/>
                </a:cxn>
                <a:cxn ang="0">
                  <a:pos x="1" y="0"/>
                </a:cxn>
                <a:cxn ang="0">
                  <a:pos x="0" y="0"/>
                </a:cxn>
                <a:cxn ang="0">
                  <a:pos x="1" y="0"/>
                </a:cxn>
              </a:cxnLst>
              <a:rect l="0" t="0" r="r" b="b"/>
              <a:pathLst>
                <a:path w="3" h="7">
                  <a:moveTo>
                    <a:pt x="1" y="0"/>
                  </a:moveTo>
                  <a:lnTo>
                    <a:pt x="0" y="0"/>
                  </a:lnTo>
                  <a:lnTo>
                    <a:pt x="0" y="6"/>
                  </a:lnTo>
                  <a:lnTo>
                    <a:pt x="2" y="6"/>
                  </a:lnTo>
                  <a:lnTo>
                    <a:pt x="2" y="0"/>
                  </a:lnTo>
                  <a:lnTo>
                    <a:pt x="1" y="0"/>
                  </a:lnTo>
                  <a:lnTo>
                    <a:pt x="2" y="0"/>
                  </a:lnTo>
                  <a:lnTo>
                    <a:pt x="1" y="0"/>
                  </a:lnTo>
                  <a:lnTo>
                    <a:pt x="0" y="0"/>
                  </a:lnTo>
                  <a:lnTo>
                    <a:pt x="1"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2" name="Freeform 398"/>
            <p:cNvSpPr>
              <a:spLocks/>
            </p:cNvSpPr>
            <p:nvPr/>
          </p:nvSpPr>
          <p:spPr bwMode="auto">
            <a:xfrm>
              <a:off x="2681" y="2740"/>
              <a:ext cx="2" cy="4"/>
            </a:xfrm>
            <a:custGeom>
              <a:avLst/>
              <a:gdLst/>
              <a:ahLst/>
              <a:cxnLst>
                <a:cxn ang="0">
                  <a:pos x="1" y="0"/>
                </a:cxn>
                <a:cxn ang="0">
                  <a:pos x="1" y="0"/>
                </a:cxn>
                <a:cxn ang="0">
                  <a:pos x="0" y="0"/>
                </a:cxn>
                <a:cxn ang="0">
                  <a:pos x="0" y="3"/>
                </a:cxn>
                <a:cxn ang="0">
                  <a:pos x="1" y="3"/>
                </a:cxn>
                <a:cxn ang="0">
                  <a:pos x="1" y="1"/>
                </a:cxn>
                <a:cxn ang="0">
                  <a:pos x="1" y="0"/>
                </a:cxn>
              </a:cxnLst>
              <a:rect l="0" t="0" r="r" b="b"/>
              <a:pathLst>
                <a:path w="2" h="4">
                  <a:moveTo>
                    <a:pt x="1" y="0"/>
                  </a:moveTo>
                  <a:lnTo>
                    <a:pt x="1" y="0"/>
                  </a:lnTo>
                  <a:lnTo>
                    <a:pt x="0" y="0"/>
                  </a:lnTo>
                  <a:lnTo>
                    <a:pt x="0" y="3"/>
                  </a:lnTo>
                  <a:lnTo>
                    <a:pt x="1" y="3"/>
                  </a:lnTo>
                  <a:lnTo>
                    <a:pt x="1" y="1"/>
                  </a:lnTo>
                  <a:lnTo>
                    <a:pt x="1"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3" name="Freeform 399"/>
            <p:cNvSpPr>
              <a:spLocks/>
            </p:cNvSpPr>
            <p:nvPr/>
          </p:nvSpPr>
          <p:spPr bwMode="auto">
            <a:xfrm>
              <a:off x="2769" y="2745"/>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4" name="Freeform 400"/>
            <p:cNvSpPr>
              <a:spLocks/>
            </p:cNvSpPr>
            <p:nvPr/>
          </p:nvSpPr>
          <p:spPr bwMode="auto">
            <a:xfrm>
              <a:off x="2739" y="2745"/>
              <a:ext cx="32" cy="18"/>
            </a:xfrm>
            <a:custGeom>
              <a:avLst/>
              <a:gdLst/>
              <a:ahLst/>
              <a:cxnLst>
                <a:cxn ang="0">
                  <a:pos x="1" y="16"/>
                </a:cxn>
                <a:cxn ang="0">
                  <a:pos x="1" y="15"/>
                </a:cxn>
                <a:cxn ang="0">
                  <a:pos x="3" y="15"/>
                </a:cxn>
                <a:cxn ang="0">
                  <a:pos x="4" y="13"/>
                </a:cxn>
                <a:cxn ang="0">
                  <a:pos x="5" y="12"/>
                </a:cxn>
                <a:cxn ang="0">
                  <a:pos x="5" y="11"/>
                </a:cxn>
                <a:cxn ang="0">
                  <a:pos x="6" y="11"/>
                </a:cxn>
                <a:cxn ang="0">
                  <a:pos x="8" y="10"/>
                </a:cxn>
                <a:cxn ang="0">
                  <a:pos x="9" y="8"/>
                </a:cxn>
                <a:cxn ang="0">
                  <a:pos x="10" y="8"/>
                </a:cxn>
                <a:cxn ang="0">
                  <a:pos x="12" y="7"/>
                </a:cxn>
                <a:cxn ang="0">
                  <a:pos x="13" y="6"/>
                </a:cxn>
                <a:cxn ang="0">
                  <a:pos x="14" y="6"/>
                </a:cxn>
                <a:cxn ang="0">
                  <a:pos x="15" y="5"/>
                </a:cxn>
                <a:cxn ang="0">
                  <a:pos x="17" y="5"/>
                </a:cxn>
                <a:cxn ang="0">
                  <a:pos x="18" y="5"/>
                </a:cxn>
                <a:cxn ang="0">
                  <a:pos x="19" y="4"/>
                </a:cxn>
                <a:cxn ang="0">
                  <a:pos x="20" y="4"/>
                </a:cxn>
                <a:cxn ang="0">
                  <a:pos x="22" y="2"/>
                </a:cxn>
                <a:cxn ang="0">
                  <a:pos x="23" y="2"/>
                </a:cxn>
                <a:cxn ang="0">
                  <a:pos x="24" y="2"/>
                </a:cxn>
                <a:cxn ang="0">
                  <a:pos x="26" y="2"/>
                </a:cxn>
                <a:cxn ang="0">
                  <a:pos x="27" y="1"/>
                </a:cxn>
                <a:cxn ang="0">
                  <a:pos x="28" y="1"/>
                </a:cxn>
                <a:cxn ang="0">
                  <a:pos x="29" y="1"/>
                </a:cxn>
                <a:cxn ang="0">
                  <a:pos x="31" y="1"/>
                </a:cxn>
                <a:cxn ang="0">
                  <a:pos x="31" y="0"/>
                </a:cxn>
                <a:cxn ang="0">
                  <a:pos x="29" y="0"/>
                </a:cxn>
                <a:cxn ang="0">
                  <a:pos x="28" y="0"/>
                </a:cxn>
                <a:cxn ang="0">
                  <a:pos x="27" y="0"/>
                </a:cxn>
                <a:cxn ang="0">
                  <a:pos x="26" y="1"/>
                </a:cxn>
                <a:cxn ang="0">
                  <a:pos x="24" y="1"/>
                </a:cxn>
                <a:cxn ang="0">
                  <a:pos x="23" y="1"/>
                </a:cxn>
                <a:cxn ang="0">
                  <a:pos x="22" y="2"/>
                </a:cxn>
                <a:cxn ang="0">
                  <a:pos x="20" y="2"/>
                </a:cxn>
                <a:cxn ang="0">
                  <a:pos x="19" y="2"/>
                </a:cxn>
                <a:cxn ang="0">
                  <a:pos x="18" y="4"/>
                </a:cxn>
                <a:cxn ang="0">
                  <a:pos x="17" y="4"/>
                </a:cxn>
                <a:cxn ang="0">
                  <a:pos x="15" y="5"/>
                </a:cxn>
                <a:cxn ang="0">
                  <a:pos x="14" y="5"/>
                </a:cxn>
                <a:cxn ang="0">
                  <a:pos x="13" y="6"/>
                </a:cxn>
                <a:cxn ang="0">
                  <a:pos x="12" y="6"/>
                </a:cxn>
                <a:cxn ang="0">
                  <a:pos x="10" y="7"/>
                </a:cxn>
                <a:cxn ang="0">
                  <a:pos x="9" y="7"/>
                </a:cxn>
                <a:cxn ang="0">
                  <a:pos x="9" y="8"/>
                </a:cxn>
                <a:cxn ang="0">
                  <a:pos x="8" y="8"/>
                </a:cxn>
                <a:cxn ang="0">
                  <a:pos x="6" y="10"/>
                </a:cxn>
                <a:cxn ang="0">
                  <a:pos x="5" y="11"/>
                </a:cxn>
                <a:cxn ang="0">
                  <a:pos x="4" y="12"/>
                </a:cxn>
                <a:cxn ang="0">
                  <a:pos x="3" y="13"/>
                </a:cxn>
                <a:cxn ang="0">
                  <a:pos x="1" y="13"/>
                </a:cxn>
                <a:cxn ang="0">
                  <a:pos x="1" y="15"/>
                </a:cxn>
                <a:cxn ang="0">
                  <a:pos x="0" y="16"/>
                </a:cxn>
                <a:cxn ang="0">
                  <a:pos x="1" y="16"/>
                </a:cxn>
              </a:cxnLst>
              <a:rect l="0" t="0" r="r" b="b"/>
              <a:pathLst>
                <a:path w="32" h="17">
                  <a:moveTo>
                    <a:pt x="1" y="16"/>
                  </a:moveTo>
                  <a:lnTo>
                    <a:pt x="1" y="15"/>
                  </a:lnTo>
                  <a:lnTo>
                    <a:pt x="3" y="15"/>
                  </a:lnTo>
                  <a:lnTo>
                    <a:pt x="4" y="13"/>
                  </a:lnTo>
                  <a:lnTo>
                    <a:pt x="5" y="12"/>
                  </a:lnTo>
                  <a:lnTo>
                    <a:pt x="5" y="11"/>
                  </a:lnTo>
                  <a:lnTo>
                    <a:pt x="6" y="11"/>
                  </a:lnTo>
                  <a:lnTo>
                    <a:pt x="8" y="10"/>
                  </a:lnTo>
                  <a:lnTo>
                    <a:pt x="9" y="8"/>
                  </a:lnTo>
                  <a:lnTo>
                    <a:pt x="10" y="8"/>
                  </a:lnTo>
                  <a:lnTo>
                    <a:pt x="12" y="7"/>
                  </a:lnTo>
                  <a:lnTo>
                    <a:pt x="13" y="6"/>
                  </a:lnTo>
                  <a:lnTo>
                    <a:pt x="14" y="6"/>
                  </a:lnTo>
                  <a:lnTo>
                    <a:pt x="15" y="5"/>
                  </a:lnTo>
                  <a:lnTo>
                    <a:pt x="17" y="5"/>
                  </a:lnTo>
                  <a:lnTo>
                    <a:pt x="18" y="5"/>
                  </a:lnTo>
                  <a:lnTo>
                    <a:pt x="19" y="4"/>
                  </a:lnTo>
                  <a:lnTo>
                    <a:pt x="20" y="4"/>
                  </a:lnTo>
                  <a:lnTo>
                    <a:pt x="22" y="2"/>
                  </a:lnTo>
                  <a:lnTo>
                    <a:pt x="23" y="2"/>
                  </a:lnTo>
                  <a:lnTo>
                    <a:pt x="24" y="2"/>
                  </a:lnTo>
                  <a:lnTo>
                    <a:pt x="26" y="2"/>
                  </a:lnTo>
                  <a:lnTo>
                    <a:pt x="27" y="1"/>
                  </a:lnTo>
                  <a:lnTo>
                    <a:pt x="28" y="1"/>
                  </a:lnTo>
                  <a:lnTo>
                    <a:pt x="29" y="1"/>
                  </a:lnTo>
                  <a:lnTo>
                    <a:pt x="31" y="1"/>
                  </a:lnTo>
                  <a:lnTo>
                    <a:pt x="31" y="0"/>
                  </a:lnTo>
                  <a:lnTo>
                    <a:pt x="29" y="0"/>
                  </a:lnTo>
                  <a:lnTo>
                    <a:pt x="28" y="0"/>
                  </a:lnTo>
                  <a:lnTo>
                    <a:pt x="27" y="0"/>
                  </a:lnTo>
                  <a:lnTo>
                    <a:pt x="26" y="1"/>
                  </a:lnTo>
                  <a:lnTo>
                    <a:pt x="24" y="1"/>
                  </a:lnTo>
                  <a:lnTo>
                    <a:pt x="23" y="1"/>
                  </a:lnTo>
                  <a:lnTo>
                    <a:pt x="22" y="2"/>
                  </a:lnTo>
                  <a:lnTo>
                    <a:pt x="20" y="2"/>
                  </a:lnTo>
                  <a:lnTo>
                    <a:pt x="19" y="2"/>
                  </a:lnTo>
                  <a:lnTo>
                    <a:pt x="18" y="4"/>
                  </a:lnTo>
                  <a:lnTo>
                    <a:pt x="17" y="4"/>
                  </a:lnTo>
                  <a:lnTo>
                    <a:pt x="15" y="5"/>
                  </a:lnTo>
                  <a:lnTo>
                    <a:pt x="14" y="5"/>
                  </a:lnTo>
                  <a:lnTo>
                    <a:pt x="13" y="6"/>
                  </a:lnTo>
                  <a:lnTo>
                    <a:pt x="12" y="6"/>
                  </a:lnTo>
                  <a:lnTo>
                    <a:pt x="10" y="7"/>
                  </a:lnTo>
                  <a:lnTo>
                    <a:pt x="9" y="7"/>
                  </a:lnTo>
                  <a:lnTo>
                    <a:pt x="9" y="8"/>
                  </a:lnTo>
                  <a:lnTo>
                    <a:pt x="8" y="8"/>
                  </a:lnTo>
                  <a:lnTo>
                    <a:pt x="6" y="10"/>
                  </a:lnTo>
                  <a:lnTo>
                    <a:pt x="5" y="11"/>
                  </a:lnTo>
                  <a:lnTo>
                    <a:pt x="4" y="12"/>
                  </a:lnTo>
                  <a:lnTo>
                    <a:pt x="3" y="13"/>
                  </a:lnTo>
                  <a:lnTo>
                    <a:pt x="1" y="13"/>
                  </a:lnTo>
                  <a:lnTo>
                    <a:pt x="1" y="15"/>
                  </a:lnTo>
                  <a:lnTo>
                    <a:pt x="0" y="16"/>
                  </a:lnTo>
                  <a:lnTo>
                    <a:pt x="1" y="1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5" name="Freeform 401"/>
            <p:cNvSpPr>
              <a:spLocks/>
            </p:cNvSpPr>
            <p:nvPr/>
          </p:nvSpPr>
          <p:spPr bwMode="auto">
            <a:xfrm>
              <a:off x="2739" y="2761"/>
              <a:ext cx="4" cy="3"/>
            </a:xfrm>
            <a:custGeom>
              <a:avLst/>
              <a:gdLst/>
              <a:ahLst/>
              <a:cxnLst>
                <a:cxn ang="0">
                  <a:pos x="0" y="0"/>
                </a:cxn>
                <a:cxn ang="0">
                  <a:pos x="0" y="1"/>
                </a:cxn>
                <a:cxn ang="0">
                  <a:pos x="0" y="2"/>
                </a:cxn>
                <a:cxn ang="0">
                  <a:pos x="1" y="2"/>
                </a:cxn>
                <a:cxn ang="0">
                  <a:pos x="3" y="1"/>
                </a:cxn>
                <a:cxn ang="0">
                  <a:pos x="0" y="0"/>
                </a:cxn>
              </a:cxnLst>
              <a:rect l="0" t="0" r="r" b="b"/>
              <a:pathLst>
                <a:path w="4" h="3">
                  <a:moveTo>
                    <a:pt x="0" y="0"/>
                  </a:moveTo>
                  <a:lnTo>
                    <a:pt x="0" y="1"/>
                  </a:lnTo>
                  <a:lnTo>
                    <a:pt x="0" y="2"/>
                  </a:lnTo>
                  <a:lnTo>
                    <a:pt x="1" y="2"/>
                  </a:lnTo>
                  <a:lnTo>
                    <a:pt x="3"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6" name="Freeform 402"/>
            <p:cNvSpPr>
              <a:spLocks/>
            </p:cNvSpPr>
            <p:nvPr/>
          </p:nvSpPr>
          <p:spPr bwMode="auto">
            <a:xfrm>
              <a:off x="2827" y="2773"/>
              <a:ext cx="4" cy="3"/>
            </a:xfrm>
            <a:custGeom>
              <a:avLst/>
              <a:gdLst/>
              <a:ahLst/>
              <a:cxnLst>
                <a:cxn ang="0">
                  <a:pos x="0" y="0"/>
                </a:cxn>
                <a:cxn ang="0">
                  <a:pos x="2" y="0"/>
                </a:cxn>
                <a:cxn ang="0">
                  <a:pos x="2" y="1"/>
                </a:cxn>
                <a:cxn ang="0">
                  <a:pos x="0" y="1"/>
                </a:cxn>
                <a:cxn ang="0">
                  <a:pos x="0" y="0"/>
                </a:cxn>
              </a:cxnLst>
              <a:rect l="0" t="0" r="r" b="b"/>
              <a:pathLst>
                <a:path w="3" h="2">
                  <a:moveTo>
                    <a:pt x="0" y="0"/>
                  </a:moveTo>
                  <a:lnTo>
                    <a:pt x="2" y="0"/>
                  </a:lnTo>
                  <a:lnTo>
                    <a:pt x="2" y="1"/>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7" name="Freeform 403"/>
            <p:cNvSpPr>
              <a:spLocks/>
            </p:cNvSpPr>
            <p:nvPr/>
          </p:nvSpPr>
          <p:spPr bwMode="auto">
            <a:xfrm>
              <a:off x="2827" y="2773"/>
              <a:ext cx="14" cy="13"/>
            </a:xfrm>
            <a:custGeom>
              <a:avLst/>
              <a:gdLst/>
              <a:ahLst/>
              <a:cxnLst>
                <a:cxn ang="0">
                  <a:pos x="13" y="12"/>
                </a:cxn>
                <a:cxn ang="0">
                  <a:pos x="13" y="11"/>
                </a:cxn>
                <a:cxn ang="0">
                  <a:pos x="13" y="9"/>
                </a:cxn>
                <a:cxn ang="0">
                  <a:pos x="12" y="8"/>
                </a:cxn>
                <a:cxn ang="0">
                  <a:pos x="12" y="7"/>
                </a:cxn>
                <a:cxn ang="0">
                  <a:pos x="12" y="6"/>
                </a:cxn>
                <a:cxn ang="0">
                  <a:pos x="10" y="5"/>
                </a:cxn>
                <a:cxn ang="0">
                  <a:pos x="9" y="4"/>
                </a:cxn>
                <a:cxn ang="0">
                  <a:pos x="8" y="2"/>
                </a:cxn>
                <a:cxn ang="0">
                  <a:pos x="7" y="2"/>
                </a:cxn>
                <a:cxn ang="0">
                  <a:pos x="6" y="1"/>
                </a:cxn>
                <a:cxn ang="0">
                  <a:pos x="5" y="1"/>
                </a:cxn>
                <a:cxn ang="0">
                  <a:pos x="3" y="1"/>
                </a:cxn>
                <a:cxn ang="0">
                  <a:pos x="2" y="0"/>
                </a:cxn>
                <a:cxn ang="0">
                  <a:pos x="1" y="0"/>
                </a:cxn>
                <a:cxn ang="0">
                  <a:pos x="0" y="0"/>
                </a:cxn>
                <a:cxn ang="0">
                  <a:pos x="0" y="1"/>
                </a:cxn>
                <a:cxn ang="0">
                  <a:pos x="1" y="1"/>
                </a:cxn>
                <a:cxn ang="0">
                  <a:pos x="2" y="1"/>
                </a:cxn>
                <a:cxn ang="0">
                  <a:pos x="3" y="1"/>
                </a:cxn>
                <a:cxn ang="0">
                  <a:pos x="5" y="1"/>
                </a:cxn>
                <a:cxn ang="0">
                  <a:pos x="6" y="2"/>
                </a:cxn>
                <a:cxn ang="0">
                  <a:pos x="7" y="2"/>
                </a:cxn>
                <a:cxn ang="0">
                  <a:pos x="7" y="4"/>
                </a:cxn>
                <a:cxn ang="0">
                  <a:pos x="8" y="4"/>
                </a:cxn>
                <a:cxn ang="0">
                  <a:pos x="9" y="5"/>
                </a:cxn>
                <a:cxn ang="0">
                  <a:pos x="9" y="6"/>
                </a:cxn>
                <a:cxn ang="0">
                  <a:pos x="10" y="6"/>
                </a:cxn>
                <a:cxn ang="0">
                  <a:pos x="10" y="7"/>
                </a:cxn>
                <a:cxn ang="0">
                  <a:pos x="12" y="8"/>
                </a:cxn>
                <a:cxn ang="0">
                  <a:pos x="12" y="9"/>
                </a:cxn>
                <a:cxn ang="0">
                  <a:pos x="12" y="11"/>
                </a:cxn>
                <a:cxn ang="0">
                  <a:pos x="12" y="12"/>
                </a:cxn>
                <a:cxn ang="0">
                  <a:pos x="13" y="12"/>
                </a:cxn>
              </a:cxnLst>
              <a:rect l="0" t="0" r="r" b="b"/>
              <a:pathLst>
                <a:path w="14" h="13">
                  <a:moveTo>
                    <a:pt x="13" y="12"/>
                  </a:moveTo>
                  <a:lnTo>
                    <a:pt x="13" y="11"/>
                  </a:lnTo>
                  <a:lnTo>
                    <a:pt x="13" y="9"/>
                  </a:lnTo>
                  <a:lnTo>
                    <a:pt x="12" y="8"/>
                  </a:lnTo>
                  <a:lnTo>
                    <a:pt x="12" y="7"/>
                  </a:lnTo>
                  <a:lnTo>
                    <a:pt x="12" y="6"/>
                  </a:lnTo>
                  <a:lnTo>
                    <a:pt x="10" y="5"/>
                  </a:lnTo>
                  <a:lnTo>
                    <a:pt x="9" y="4"/>
                  </a:lnTo>
                  <a:lnTo>
                    <a:pt x="8" y="2"/>
                  </a:lnTo>
                  <a:lnTo>
                    <a:pt x="7" y="2"/>
                  </a:lnTo>
                  <a:lnTo>
                    <a:pt x="6" y="1"/>
                  </a:lnTo>
                  <a:lnTo>
                    <a:pt x="5" y="1"/>
                  </a:lnTo>
                  <a:lnTo>
                    <a:pt x="3" y="1"/>
                  </a:lnTo>
                  <a:lnTo>
                    <a:pt x="2" y="0"/>
                  </a:lnTo>
                  <a:lnTo>
                    <a:pt x="1" y="0"/>
                  </a:lnTo>
                  <a:lnTo>
                    <a:pt x="0" y="0"/>
                  </a:lnTo>
                  <a:lnTo>
                    <a:pt x="0" y="1"/>
                  </a:lnTo>
                  <a:lnTo>
                    <a:pt x="1" y="1"/>
                  </a:lnTo>
                  <a:lnTo>
                    <a:pt x="2" y="1"/>
                  </a:lnTo>
                  <a:lnTo>
                    <a:pt x="3" y="1"/>
                  </a:lnTo>
                  <a:lnTo>
                    <a:pt x="5" y="1"/>
                  </a:lnTo>
                  <a:lnTo>
                    <a:pt x="6" y="2"/>
                  </a:lnTo>
                  <a:lnTo>
                    <a:pt x="7" y="2"/>
                  </a:lnTo>
                  <a:lnTo>
                    <a:pt x="7" y="4"/>
                  </a:lnTo>
                  <a:lnTo>
                    <a:pt x="8" y="4"/>
                  </a:lnTo>
                  <a:lnTo>
                    <a:pt x="9" y="5"/>
                  </a:lnTo>
                  <a:lnTo>
                    <a:pt x="9" y="6"/>
                  </a:lnTo>
                  <a:lnTo>
                    <a:pt x="10" y="6"/>
                  </a:lnTo>
                  <a:lnTo>
                    <a:pt x="10" y="7"/>
                  </a:lnTo>
                  <a:lnTo>
                    <a:pt x="12" y="8"/>
                  </a:lnTo>
                  <a:lnTo>
                    <a:pt x="12" y="9"/>
                  </a:lnTo>
                  <a:lnTo>
                    <a:pt x="12" y="11"/>
                  </a:lnTo>
                  <a:lnTo>
                    <a:pt x="12" y="12"/>
                  </a:lnTo>
                  <a:lnTo>
                    <a:pt x="13"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8" name="Freeform 404"/>
            <p:cNvSpPr>
              <a:spLocks/>
            </p:cNvSpPr>
            <p:nvPr/>
          </p:nvSpPr>
          <p:spPr bwMode="auto">
            <a:xfrm>
              <a:off x="2840" y="2785"/>
              <a:ext cx="8" cy="23"/>
            </a:xfrm>
            <a:custGeom>
              <a:avLst/>
              <a:gdLst/>
              <a:ahLst/>
              <a:cxnLst>
                <a:cxn ang="0">
                  <a:pos x="7" y="21"/>
                </a:cxn>
                <a:cxn ang="0">
                  <a:pos x="5" y="21"/>
                </a:cxn>
                <a:cxn ang="0">
                  <a:pos x="5" y="19"/>
                </a:cxn>
                <a:cxn ang="0">
                  <a:pos x="4" y="19"/>
                </a:cxn>
                <a:cxn ang="0">
                  <a:pos x="4" y="18"/>
                </a:cxn>
                <a:cxn ang="0">
                  <a:pos x="3" y="17"/>
                </a:cxn>
                <a:cxn ang="0">
                  <a:pos x="3" y="16"/>
                </a:cxn>
                <a:cxn ang="0">
                  <a:pos x="3" y="15"/>
                </a:cxn>
                <a:cxn ang="0">
                  <a:pos x="3" y="13"/>
                </a:cxn>
                <a:cxn ang="0">
                  <a:pos x="1" y="12"/>
                </a:cxn>
                <a:cxn ang="0">
                  <a:pos x="1" y="10"/>
                </a:cxn>
                <a:cxn ang="0">
                  <a:pos x="1" y="8"/>
                </a:cxn>
                <a:cxn ang="0">
                  <a:pos x="1" y="6"/>
                </a:cxn>
                <a:cxn ang="0">
                  <a:pos x="1" y="4"/>
                </a:cxn>
                <a:cxn ang="0">
                  <a:pos x="1" y="2"/>
                </a:cxn>
                <a:cxn ang="0">
                  <a:pos x="1" y="0"/>
                </a:cxn>
                <a:cxn ang="0">
                  <a:pos x="0" y="0"/>
                </a:cxn>
                <a:cxn ang="0">
                  <a:pos x="0" y="2"/>
                </a:cxn>
                <a:cxn ang="0">
                  <a:pos x="0" y="4"/>
                </a:cxn>
                <a:cxn ang="0">
                  <a:pos x="0" y="6"/>
                </a:cxn>
                <a:cxn ang="0">
                  <a:pos x="0" y="8"/>
                </a:cxn>
                <a:cxn ang="0">
                  <a:pos x="0" y="10"/>
                </a:cxn>
                <a:cxn ang="0">
                  <a:pos x="1" y="12"/>
                </a:cxn>
                <a:cxn ang="0">
                  <a:pos x="1" y="13"/>
                </a:cxn>
                <a:cxn ang="0">
                  <a:pos x="1" y="15"/>
                </a:cxn>
                <a:cxn ang="0">
                  <a:pos x="3" y="16"/>
                </a:cxn>
                <a:cxn ang="0">
                  <a:pos x="3" y="17"/>
                </a:cxn>
                <a:cxn ang="0">
                  <a:pos x="3" y="18"/>
                </a:cxn>
                <a:cxn ang="0">
                  <a:pos x="4" y="19"/>
                </a:cxn>
                <a:cxn ang="0">
                  <a:pos x="4" y="21"/>
                </a:cxn>
                <a:cxn ang="0">
                  <a:pos x="5" y="21"/>
                </a:cxn>
                <a:cxn ang="0">
                  <a:pos x="5" y="22"/>
                </a:cxn>
                <a:cxn ang="0">
                  <a:pos x="7" y="22"/>
                </a:cxn>
                <a:cxn ang="0">
                  <a:pos x="7" y="21"/>
                </a:cxn>
              </a:cxnLst>
              <a:rect l="0" t="0" r="r" b="b"/>
              <a:pathLst>
                <a:path w="8" h="23">
                  <a:moveTo>
                    <a:pt x="7" y="21"/>
                  </a:moveTo>
                  <a:lnTo>
                    <a:pt x="5" y="21"/>
                  </a:lnTo>
                  <a:lnTo>
                    <a:pt x="5" y="19"/>
                  </a:lnTo>
                  <a:lnTo>
                    <a:pt x="4" y="19"/>
                  </a:lnTo>
                  <a:lnTo>
                    <a:pt x="4" y="18"/>
                  </a:lnTo>
                  <a:lnTo>
                    <a:pt x="3" y="17"/>
                  </a:lnTo>
                  <a:lnTo>
                    <a:pt x="3" y="16"/>
                  </a:lnTo>
                  <a:lnTo>
                    <a:pt x="3" y="15"/>
                  </a:lnTo>
                  <a:lnTo>
                    <a:pt x="3" y="13"/>
                  </a:lnTo>
                  <a:lnTo>
                    <a:pt x="1" y="12"/>
                  </a:lnTo>
                  <a:lnTo>
                    <a:pt x="1" y="10"/>
                  </a:lnTo>
                  <a:lnTo>
                    <a:pt x="1" y="8"/>
                  </a:lnTo>
                  <a:lnTo>
                    <a:pt x="1" y="6"/>
                  </a:lnTo>
                  <a:lnTo>
                    <a:pt x="1" y="4"/>
                  </a:lnTo>
                  <a:lnTo>
                    <a:pt x="1" y="2"/>
                  </a:lnTo>
                  <a:lnTo>
                    <a:pt x="1" y="0"/>
                  </a:lnTo>
                  <a:lnTo>
                    <a:pt x="0" y="0"/>
                  </a:lnTo>
                  <a:lnTo>
                    <a:pt x="0" y="2"/>
                  </a:lnTo>
                  <a:lnTo>
                    <a:pt x="0" y="4"/>
                  </a:lnTo>
                  <a:lnTo>
                    <a:pt x="0" y="6"/>
                  </a:lnTo>
                  <a:lnTo>
                    <a:pt x="0" y="8"/>
                  </a:lnTo>
                  <a:lnTo>
                    <a:pt x="0" y="10"/>
                  </a:lnTo>
                  <a:lnTo>
                    <a:pt x="1" y="12"/>
                  </a:lnTo>
                  <a:lnTo>
                    <a:pt x="1" y="13"/>
                  </a:lnTo>
                  <a:lnTo>
                    <a:pt x="1" y="15"/>
                  </a:lnTo>
                  <a:lnTo>
                    <a:pt x="3" y="16"/>
                  </a:lnTo>
                  <a:lnTo>
                    <a:pt x="3" y="17"/>
                  </a:lnTo>
                  <a:lnTo>
                    <a:pt x="3" y="18"/>
                  </a:lnTo>
                  <a:lnTo>
                    <a:pt x="4" y="19"/>
                  </a:lnTo>
                  <a:lnTo>
                    <a:pt x="4" y="21"/>
                  </a:lnTo>
                  <a:lnTo>
                    <a:pt x="5" y="21"/>
                  </a:lnTo>
                  <a:lnTo>
                    <a:pt x="5" y="22"/>
                  </a:lnTo>
                  <a:lnTo>
                    <a:pt x="7" y="22"/>
                  </a:lnTo>
                  <a:lnTo>
                    <a:pt x="7" y="2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69" name="Freeform 405"/>
            <p:cNvSpPr>
              <a:spLocks/>
            </p:cNvSpPr>
            <p:nvPr/>
          </p:nvSpPr>
          <p:spPr bwMode="auto">
            <a:xfrm>
              <a:off x="2846" y="2806"/>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0" name="Freeform 406"/>
            <p:cNvSpPr>
              <a:spLocks/>
            </p:cNvSpPr>
            <p:nvPr/>
          </p:nvSpPr>
          <p:spPr bwMode="auto">
            <a:xfrm>
              <a:off x="2819" y="2752"/>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1" name="Freeform 407"/>
            <p:cNvSpPr>
              <a:spLocks/>
            </p:cNvSpPr>
            <p:nvPr/>
          </p:nvSpPr>
          <p:spPr bwMode="auto">
            <a:xfrm>
              <a:off x="2819" y="2752"/>
              <a:ext cx="41" cy="15"/>
            </a:xfrm>
            <a:custGeom>
              <a:avLst/>
              <a:gdLst/>
              <a:ahLst/>
              <a:cxnLst>
                <a:cxn ang="0">
                  <a:pos x="39" y="14"/>
                </a:cxn>
                <a:cxn ang="0">
                  <a:pos x="35" y="11"/>
                </a:cxn>
                <a:cxn ang="0">
                  <a:pos x="32" y="10"/>
                </a:cxn>
                <a:cxn ang="0">
                  <a:pos x="30" y="9"/>
                </a:cxn>
                <a:cxn ang="0">
                  <a:pos x="27" y="6"/>
                </a:cxn>
                <a:cxn ang="0">
                  <a:pos x="25" y="5"/>
                </a:cxn>
                <a:cxn ang="0">
                  <a:pos x="22" y="5"/>
                </a:cxn>
                <a:cxn ang="0">
                  <a:pos x="20" y="4"/>
                </a:cxn>
                <a:cxn ang="0">
                  <a:pos x="17" y="2"/>
                </a:cxn>
                <a:cxn ang="0">
                  <a:pos x="15" y="2"/>
                </a:cxn>
                <a:cxn ang="0">
                  <a:pos x="12" y="1"/>
                </a:cxn>
                <a:cxn ang="0">
                  <a:pos x="10" y="1"/>
                </a:cxn>
                <a:cxn ang="0">
                  <a:pos x="7" y="0"/>
                </a:cxn>
                <a:cxn ang="0">
                  <a:pos x="5" y="0"/>
                </a:cxn>
                <a:cxn ang="0">
                  <a:pos x="2" y="0"/>
                </a:cxn>
                <a:cxn ang="0">
                  <a:pos x="0" y="0"/>
                </a:cxn>
                <a:cxn ang="0">
                  <a:pos x="1" y="1"/>
                </a:cxn>
                <a:cxn ang="0">
                  <a:pos x="4" y="1"/>
                </a:cxn>
                <a:cxn ang="0">
                  <a:pos x="6" y="1"/>
                </a:cxn>
                <a:cxn ang="0">
                  <a:pos x="9" y="1"/>
                </a:cxn>
                <a:cxn ang="0">
                  <a:pos x="11" y="1"/>
                </a:cxn>
                <a:cxn ang="0">
                  <a:pos x="14" y="2"/>
                </a:cxn>
                <a:cxn ang="0">
                  <a:pos x="16" y="4"/>
                </a:cxn>
                <a:cxn ang="0">
                  <a:pos x="19" y="4"/>
                </a:cxn>
                <a:cxn ang="0">
                  <a:pos x="22" y="5"/>
                </a:cxn>
                <a:cxn ang="0">
                  <a:pos x="25" y="6"/>
                </a:cxn>
                <a:cxn ang="0">
                  <a:pos x="27" y="7"/>
                </a:cxn>
                <a:cxn ang="0">
                  <a:pos x="30" y="9"/>
                </a:cxn>
                <a:cxn ang="0">
                  <a:pos x="32" y="10"/>
                </a:cxn>
                <a:cxn ang="0">
                  <a:pos x="35" y="12"/>
                </a:cxn>
                <a:cxn ang="0">
                  <a:pos x="37" y="14"/>
                </a:cxn>
                <a:cxn ang="0">
                  <a:pos x="40" y="15"/>
                </a:cxn>
              </a:cxnLst>
              <a:rect l="0" t="0" r="r" b="b"/>
              <a:pathLst>
                <a:path w="41" h="16">
                  <a:moveTo>
                    <a:pt x="40" y="14"/>
                  </a:moveTo>
                  <a:lnTo>
                    <a:pt x="39" y="14"/>
                  </a:lnTo>
                  <a:lnTo>
                    <a:pt x="37" y="12"/>
                  </a:lnTo>
                  <a:lnTo>
                    <a:pt x="35" y="11"/>
                  </a:lnTo>
                  <a:lnTo>
                    <a:pt x="34" y="11"/>
                  </a:lnTo>
                  <a:lnTo>
                    <a:pt x="32" y="10"/>
                  </a:lnTo>
                  <a:lnTo>
                    <a:pt x="31" y="9"/>
                  </a:lnTo>
                  <a:lnTo>
                    <a:pt x="30" y="9"/>
                  </a:lnTo>
                  <a:lnTo>
                    <a:pt x="29" y="7"/>
                  </a:lnTo>
                  <a:lnTo>
                    <a:pt x="27" y="6"/>
                  </a:lnTo>
                  <a:lnTo>
                    <a:pt x="26" y="6"/>
                  </a:lnTo>
                  <a:lnTo>
                    <a:pt x="25" y="5"/>
                  </a:lnTo>
                  <a:lnTo>
                    <a:pt x="24" y="5"/>
                  </a:lnTo>
                  <a:lnTo>
                    <a:pt x="22" y="5"/>
                  </a:lnTo>
                  <a:lnTo>
                    <a:pt x="21" y="4"/>
                  </a:lnTo>
                  <a:lnTo>
                    <a:pt x="20" y="4"/>
                  </a:lnTo>
                  <a:lnTo>
                    <a:pt x="19" y="2"/>
                  </a:lnTo>
                  <a:lnTo>
                    <a:pt x="17" y="2"/>
                  </a:lnTo>
                  <a:lnTo>
                    <a:pt x="16" y="2"/>
                  </a:lnTo>
                  <a:lnTo>
                    <a:pt x="15" y="2"/>
                  </a:lnTo>
                  <a:lnTo>
                    <a:pt x="14" y="1"/>
                  </a:lnTo>
                  <a:lnTo>
                    <a:pt x="12" y="1"/>
                  </a:lnTo>
                  <a:lnTo>
                    <a:pt x="11" y="1"/>
                  </a:lnTo>
                  <a:lnTo>
                    <a:pt x="10" y="1"/>
                  </a:lnTo>
                  <a:lnTo>
                    <a:pt x="9" y="0"/>
                  </a:lnTo>
                  <a:lnTo>
                    <a:pt x="7" y="0"/>
                  </a:lnTo>
                  <a:lnTo>
                    <a:pt x="6" y="0"/>
                  </a:lnTo>
                  <a:lnTo>
                    <a:pt x="5" y="0"/>
                  </a:lnTo>
                  <a:lnTo>
                    <a:pt x="4" y="0"/>
                  </a:lnTo>
                  <a:lnTo>
                    <a:pt x="2" y="0"/>
                  </a:lnTo>
                  <a:lnTo>
                    <a:pt x="1" y="0"/>
                  </a:lnTo>
                  <a:lnTo>
                    <a:pt x="0" y="0"/>
                  </a:lnTo>
                  <a:lnTo>
                    <a:pt x="0" y="1"/>
                  </a:lnTo>
                  <a:lnTo>
                    <a:pt x="1" y="1"/>
                  </a:lnTo>
                  <a:lnTo>
                    <a:pt x="2" y="1"/>
                  </a:lnTo>
                  <a:lnTo>
                    <a:pt x="4" y="1"/>
                  </a:lnTo>
                  <a:lnTo>
                    <a:pt x="5" y="1"/>
                  </a:lnTo>
                  <a:lnTo>
                    <a:pt x="6" y="1"/>
                  </a:lnTo>
                  <a:lnTo>
                    <a:pt x="7" y="1"/>
                  </a:lnTo>
                  <a:lnTo>
                    <a:pt x="9" y="1"/>
                  </a:lnTo>
                  <a:lnTo>
                    <a:pt x="10" y="1"/>
                  </a:lnTo>
                  <a:lnTo>
                    <a:pt x="11" y="1"/>
                  </a:lnTo>
                  <a:lnTo>
                    <a:pt x="12" y="2"/>
                  </a:lnTo>
                  <a:lnTo>
                    <a:pt x="14" y="2"/>
                  </a:lnTo>
                  <a:lnTo>
                    <a:pt x="15" y="2"/>
                  </a:lnTo>
                  <a:lnTo>
                    <a:pt x="16" y="4"/>
                  </a:lnTo>
                  <a:lnTo>
                    <a:pt x="17" y="4"/>
                  </a:lnTo>
                  <a:lnTo>
                    <a:pt x="19" y="4"/>
                  </a:lnTo>
                  <a:lnTo>
                    <a:pt x="21" y="5"/>
                  </a:lnTo>
                  <a:lnTo>
                    <a:pt x="22" y="5"/>
                  </a:lnTo>
                  <a:lnTo>
                    <a:pt x="24" y="6"/>
                  </a:lnTo>
                  <a:lnTo>
                    <a:pt x="25" y="6"/>
                  </a:lnTo>
                  <a:lnTo>
                    <a:pt x="26" y="7"/>
                  </a:lnTo>
                  <a:lnTo>
                    <a:pt x="27" y="7"/>
                  </a:lnTo>
                  <a:lnTo>
                    <a:pt x="29" y="9"/>
                  </a:lnTo>
                  <a:lnTo>
                    <a:pt x="30" y="9"/>
                  </a:lnTo>
                  <a:lnTo>
                    <a:pt x="31" y="10"/>
                  </a:lnTo>
                  <a:lnTo>
                    <a:pt x="32" y="10"/>
                  </a:lnTo>
                  <a:lnTo>
                    <a:pt x="34" y="11"/>
                  </a:lnTo>
                  <a:lnTo>
                    <a:pt x="35" y="12"/>
                  </a:lnTo>
                  <a:lnTo>
                    <a:pt x="36" y="12"/>
                  </a:lnTo>
                  <a:lnTo>
                    <a:pt x="37" y="14"/>
                  </a:lnTo>
                  <a:lnTo>
                    <a:pt x="39" y="15"/>
                  </a:lnTo>
                  <a:lnTo>
                    <a:pt x="40" y="15"/>
                  </a:lnTo>
                  <a:lnTo>
                    <a:pt x="40" y="1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2" name="Freeform 408"/>
            <p:cNvSpPr>
              <a:spLocks/>
            </p:cNvSpPr>
            <p:nvPr/>
          </p:nvSpPr>
          <p:spPr bwMode="auto">
            <a:xfrm>
              <a:off x="2859" y="2768"/>
              <a:ext cx="20" cy="27"/>
            </a:xfrm>
            <a:custGeom>
              <a:avLst/>
              <a:gdLst/>
              <a:ahLst/>
              <a:cxnLst>
                <a:cxn ang="0">
                  <a:pos x="19" y="26"/>
                </a:cxn>
                <a:cxn ang="0">
                  <a:pos x="20" y="26"/>
                </a:cxn>
                <a:cxn ang="0">
                  <a:pos x="20" y="25"/>
                </a:cxn>
                <a:cxn ang="0">
                  <a:pos x="20" y="23"/>
                </a:cxn>
                <a:cxn ang="0">
                  <a:pos x="20" y="22"/>
                </a:cxn>
                <a:cxn ang="0">
                  <a:pos x="20" y="21"/>
                </a:cxn>
                <a:cxn ang="0">
                  <a:pos x="19" y="20"/>
                </a:cxn>
                <a:cxn ang="0">
                  <a:pos x="19" y="19"/>
                </a:cxn>
                <a:cxn ang="0">
                  <a:pos x="19" y="18"/>
                </a:cxn>
                <a:cxn ang="0">
                  <a:pos x="17" y="18"/>
                </a:cxn>
                <a:cxn ang="0">
                  <a:pos x="17" y="16"/>
                </a:cxn>
                <a:cxn ang="0">
                  <a:pos x="16" y="15"/>
                </a:cxn>
                <a:cxn ang="0">
                  <a:pos x="15" y="14"/>
                </a:cxn>
                <a:cxn ang="0">
                  <a:pos x="15" y="13"/>
                </a:cxn>
                <a:cxn ang="0">
                  <a:pos x="14" y="12"/>
                </a:cxn>
                <a:cxn ang="0">
                  <a:pos x="12" y="11"/>
                </a:cxn>
                <a:cxn ang="0">
                  <a:pos x="11" y="9"/>
                </a:cxn>
                <a:cxn ang="0">
                  <a:pos x="11" y="8"/>
                </a:cxn>
                <a:cxn ang="0">
                  <a:pos x="10" y="7"/>
                </a:cxn>
                <a:cxn ang="0">
                  <a:pos x="9" y="6"/>
                </a:cxn>
                <a:cxn ang="0">
                  <a:pos x="7" y="6"/>
                </a:cxn>
                <a:cxn ang="0">
                  <a:pos x="6" y="5"/>
                </a:cxn>
                <a:cxn ang="0">
                  <a:pos x="5" y="4"/>
                </a:cxn>
                <a:cxn ang="0">
                  <a:pos x="4" y="2"/>
                </a:cxn>
                <a:cxn ang="0">
                  <a:pos x="2" y="1"/>
                </a:cxn>
                <a:cxn ang="0">
                  <a:pos x="0" y="0"/>
                </a:cxn>
                <a:cxn ang="0">
                  <a:pos x="1" y="1"/>
                </a:cxn>
                <a:cxn ang="0">
                  <a:pos x="2" y="2"/>
                </a:cxn>
                <a:cxn ang="0">
                  <a:pos x="4" y="4"/>
                </a:cxn>
                <a:cxn ang="0">
                  <a:pos x="5" y="4"/>
                </a:cxn>
                <a:cxn ang="0">
                  <a:pos x="6" y="5"/>
                </a:cxn>
                <a:cxn ang="0">
                  <a:pos x="7" y="6"/>
                </a:cxn>
                <a:cxn ang="0">
                  <a:pos x="7" y="7"/>
                </a:cxn>
                <a:cxn ang="0">
                  <a:pos x="9" y="8"/>
                </a:cxn>
                <a:cxn ang="0">
                  <a:pos x="10" y="9"/>
                </a:cxn>
                <a:cxn ang="0">
                  <a:pos x="11" y="9"/>
                </a:cxn>
                <a:cxn ang="0">
                  <a:pos x="11" y="11"/>
                </a:cxn>
                <a:cxn ang="0">
                  <a:pos x="12" y="12"/>
                </a:cxn>
                <a:cxn ang="0">
                  <a:pos x="14" y="13"/>
                </a:cxn>
                <a:cxn ang="0">
                  <a:pos x="15" y="14"/>
                </a:cxn>
                <a:cxn ang="0">
                  <a:pos x="15" y="15"/>
                </a:cxn>
                <a:cxn ang="0">
                  <a:pos x="16" y="16"/>
                </a:cxn>
                <a:cxn ang="0">
                  <a:pos x="17" y="18"/>
                </a:cxn>
                <a:cxn ang="0">
                  <a:pos x="17" y="19"/>
                </a:cxn>
                <a:cxn ang="0">
                  <a:pos x="17" y="20"/>
                </a:cxn>
                <a:cxn ang="0">
                  <a:pos x="19" y="21"/>
                </a:cxn>
                <a:cxn ang="0">
                  <a:pos x="19" y="22"/>
                </a:cxn>
                <a:cxn ang="0">
                  <a:pos x="19" y="23"/>
                </a:cxn>
                <a:cxn ang="0">
                  <a:pos x="19" y="25"/>
                </a:cxn>
                <a:cxn ang="0">
                  <a:pos x="19" y="26"/>
                </a:cxn>
              </a:cxnLst>
              <a:rect l="0" t="0" r="r" b="b"/>
              <a:pathLst>
                <a:path w="21" h="27">
                  <a:moveTo>
                    <a:pt x="19" y="26"/>
                  </a:moveTo>
                  <a:lnTo>
                    <a:pt x="20" y="26"/>
                  </a:lnTo>
                  <a:lnTo>
                    <a:pt x="20" y="25"/>
                  </a:lnTo>
                  <a:lnTo>
                    <a:pt x="20" y="23"/>
                  </a:lnTo>
                  <a:lnTo>
                    <a:pt x="20" y="22"/>
                  </a:lnTo>
                  <a:lnTo>
                    <a:pt x="20" y="21"/>
                  </a:lnTo>
                  <a:lnTo>
                    <a:pt x="19" y="20"/>
                  </a:lnTo>
                  <a:lnTo>
                    <a:pt x="19" y="19"/>
                  </a:lnTo>
                  <a:lnTo>
                    <a:pt x="19" y="18"/>
                  </a:lnTo>
                  <a:lnTo>
                    <a:pt x="17" y="18"/>
                  </a:lnTo>
                  <a:lnTo>
                    <a:pt x="17" y="16"/>
                  </a:lnTo>
                  <a:lnTo>
                    <a:pt x="16" y="15"/>
                  </a:lnTo>
                  <a:lnTo>
                    <a:pt x="15" y="14"/>
                  </a:lnTo>
                  <a:lnTo>
                    <a:pt x="15" y="13"/>
                  </a:lnTo>
                  <a:lnTo>
                    <a:pt x="14" y="12"/>
                  </a:lnTo>
                  <a:lnTo>
                    <a:pt x="12" y="11"/>
                  </a:lnTo>
                  <a:lnTo>
                    <a:pt x="11" y="9"/>
                  </a:lnTo>
                  <a:lnTo>
                    <a:pt x="11" y="8"/>
                  </a:lnTo>
                  <a:lnTo>
                    <a:pt x="10" y="7"/>
                  </a:lnTo>
                  <a:lnTo>
                    <a:pt x="9" y="6"/>
                  </a:lnTo>
                  <a:lnTo>
                    <a:pt x="7" y="6"/>
                  </a:lnTo>
                  <a:lnTo>
                    <a:pt x="6" y="5"/>
                  </a:lnTo>
                  <a:lnTo>
                    <a:pt x="5" y="4"/>
                  </a:lnTo>
                  <a:lnTo>
                    <a:pt x="4" y="2"/>
                  </a:lnTo>
                  <a:lnTo>
                    <a:pt x="2" y="1"/>
                  </a:lnTo>
                  <a:lnTo>
                    <a:pt x="0" y="0"/>
                  </a:lnTo>
                  <a:lnTo>
                    <a:pt x="1" y="1"/>
                  </a:lnTo>
                  <a:lnTo>
                    <a:pt x="2" y="2"/>
                  </a:lnTo>
                  <a:lnTo>
                    <a:pt x="4" y="4"/>
                  </a:lnTo>
                  <a:lnTo>
                    <a:pt x="5" y="4"/>
                  </a:lnTo>
                  <a:lnTo>
                    <a:pt x="6" y="5"/>
                  </a:lnTo>
                  <a:lnTo>
                    <a:pt x="7" y="6"/>
                  </a:lnTo>
                  <a:lnTo>
                    <a:pt x="7" y="7"/>
                  </a:lnTo>
                  <a:lnTo>
                    <a:pt x="9" y="8"/>
                  </a:lnTo>
                  <a:lnTo>
                    <a:pt x="10" y="9"/>
                  </a:lnTo>
                  <a:lnTo>
                    <a:pt x="11" y="9"/>
                  </a:lnTo>
                  <a:lnTo>
                    <a:pt x="11" y="11"/>
                  </a:lnTo>
                  <a:lnTo>
                    <a:pt x="12" y="12"/>
                  </a:lnTo>
                  <a:lnTo>
                    <a:pt x="14" y="13"/>
                  </a:lnTo>
                  <a:lnTo>
                    <a:pt x="15" y="14"/>
                  </a:lnTo>
                  <a:lnTo>
                    <a:pt x="15" y="15"/>
                  </a:lnTo>
                  <a:lnTo>
                    <a:pt x="16" y="16"/>
                  </a:lnTo>
                  <a:lnTo>
                    <a:pt x="17" y="18"/>
                  </a:lnTo>
                  <a:lnTo>
                    <a:pt x="17" y="19"/>
                  </a:lnTo>
                  <a:lnTo>
                    <a:pt x="17" y="20"/>
                  </a:lnTo>
                  <a:lnTo>
                    <a:pt x="19" y="21"/>
                  </a:lnTo>
                  <a:lnTo>
                    <a:pt x="19" y="22"/>
                  </a:lnTo>
                  <a:lnTo>
                    <a:pt x="19" y="23"/>
                  </a:lnTo>
                  <a:lnTo>
                    <a:pt x="19" y="25"/>
                  </a:lnTo>
                  <a:lnTo>
                    <a:pt x="19" y="2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3" name="Freeform 409"/>
            <p:cNvSpPr>
              <a:spLocks/>
            </p:cNvSpPr>
            <p:nvPr/>
          </p:nvSpPr>
          <p:spPr bwMode="auto">
            <a:xfrm>
              <a:off x="2878" y="2792"/>
              <a:ext cx="2" cy="4"/>
            </a:xfrm>
            <a:custGeom>
              <a:avLst/>
              <a:gdLst/>
              <a:ahLst/>
              <a:cxnLst>
                <a:cxn ang="0">
                  <a:pos x="0" y="0"/>
                </a:cxn>
                <a:cxn ang="0">
                  <a:pos x="0" y="3"/>
                </a:cxn>
                <a:cxn ang="0">
                  <a:pos x="1" y="3"/>
                </a:cxn>
                <a:cxn ang="0">
                  <a:pos x="2" y="3"/>
                </a:cxn>
                <a:cxn ang="0">
                  <a:pos x="0" y="0"/>
                </a:cxn>
              </a:cxnLst>
              <a:rect l="0" t="0" r="r" b="b"/>
              <a:pathLst>
                <a:path w="3" h="4">
                  <a:moveTo>
                    <a:pt x="0" y="0"/>
                  </a:moveTo>
                  <a:lnTo>
                    <a:pt x="0" y="3"/>
                  </a:lnTo>
                  <a:lnTo>
                    <a:pt x="1" y="3"/>
                  </a:lnTo>
                  <a:lnTo>
                    <a:pt x="2"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4" name="Freeform 410"/>
            <p:cNvSpPr>
              <a:spLocks/>
            </p:cNvSpPr>
            <p:nvPr/>
          </p:nvSpPr>
          <p:spPr bwMode="auto">
            <a:xfrm>
              <a:off x="2935" y="2850"/>
              <a:ext cx="10" cy="6"/>
            </a:xfrm>
            <a:custGeom>
              <a:avLst/>
              <a:gdLst/>
              <a:ahLst/>
              <a:cxnLst>
                <a:cxn ang="0">
                  <a:pos x="8" y="2"/>
                </a:cxn>
                <a:cxn ang="0">
                  <a:pos x="8" y="3"/>
                </a:cxn>
                <a:cxn ang="0">
                  <a:pos x="6" y="5"/>
                </a:cxn>
                <a:cxn ang="0">
                  <a:pos x="5" y="6"/>
                </a:cxn>
                <a:cxn ang="0">
                  <a:pos x="4" y="6"/>
                </a:cxn>
                <a:cxn ang="0">
                  <a:pos x="3" y="6"/>
                </a:cxn>
                <a:cxn ang="0">
                  <a:pos x="1" y="5"/>
                </a:cxn>
                <a:cxn ang="0">
                  <a:pos x="0" y="5"/>
                </a:cxn>
                <a:cxn ang="0">
                  <a:pos x="0" y="3"/>
                </a:cxn>
                <a:cxn ang="0">
                  <a:pos x="0" y="2"/>
                </a:cxn>
                <a:cxn ang="0">
                  <a:pos x="0" y="1"/>
                </a:cxn>
                <a:cxn ang="0">
                  <a:pos x="1" y="1"/>
                </a:cxn>
                <a:cxn ang="0">
                  <a:pos x="1" y="0"/>
                </a:cxn>
                <a:cxn ang="0">
                  <a:pos x="3" y="0"/>
                </a:cxn>
                <a:cxn ang="0">
                  <a:pos x="4" y="0"/>
                </a:cxn>
                <a:cxn ang="0">
                  <a:pos x="5" y="0"/>
                </a:cxn>
                <a:cxn ang="0">
                  <a:pos x="6" y="0"/>
                </a:cxn>
                <a:cxn ang="0">
                  <a:pos x="6" y="1"/>
                </a:cxn>
                <a:cxn ang="0">
                  <a:pos x="8" y="2"/>
                </a:cxn>
              </a:cxnLst>
              <a:rect l="0" t="0" r="r" b="b"/>
              <a:pathLst>
                <a:path w="9" h="7">
                  <a:moveTo>
                    <a:pt x="8" y="2"/>
                  </a:moveTo>
                  <a:lnTo>
                    <a:pt x="8" y="3"/>
                  </a:lnTo>
                  <a:lnTo>
                    <a:pt x="6" y="5"/>
                  </a:lnTo>
                  <a:lnTo>
                    <a:pt x="5" y="6"/>
                  </a:lnTo>
                  <a:lnTo>
                    <a:pt x="4" y="6"/>
                  </a:lnTo>
                  <a:lnTo>
                    <a:pt x="3" y="6"/>
                  </a:lnTo>
                  <a:lnTo>
                    <a:pt x="1" y="5"/>
                  </a:lnTo>
                  <a:lnTo>
                    <a:pt x="0" y="5"/>
                  </a:lnTo>
                  <a:lnTo>
                    <a:pt x="0" y="3"/>
                  </a:lnTo>
                  <a:lnTo>
                    <a:pt x="0" y="2"/>
                  </a:lnTo>
                  <a:lnTo>
                    <a:pt x="0" y="1"/>
                  </a:lnTo>
                  <a:lnTo>
                    <a:pt x="1" y="1"/>
                  </a:lnTo>
                  <a:lnTo>
                    <a:pt x="1" y="0"/>
                  </a:lnTo>
                  <a:lnTo>
                    <a:pt x="3" y="0"/>
                  </a:lnTo>
                  <a:lnTo>
                    <a:pt x="4" y="0"/>
                  </a:lnTo>
                  <a:lnTo>
                    <a:pt x="5" y="0"/>
                  </a:lnTo>
                  <a:lnTo>
                    <a:pt x="6" y="0"/>
                  </a:lnTo>
                  <a:lnTo>
                    <a:pt x="6" y="1"/>
                  </a:lnTo>
                  <a:lnTo>
                    <a:pt x="8" y="2"/>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5" name="Freeform 411"/>
            <p:cNvSpPr>
              <a:spLocks/>
            </p:cNvSpPr>
            <p:nvPr/>
          </p:nvSpPr>
          <p:spPr bwMode="auto">
            <a:xfrm>
              <a:off x="2942" y="2851"/>
              <a:ext cx="4" cy="5"/>
            </a:xfrm>
            <a:custGeom>
              <a:avLst/>
              <a:gdLst/>
              <a:ahLst/>
              <a:cxnLst>
                <a:cxn ang="0">
                  <a:pos x="3" y="0"/>
                </a:cxn>
                <a:cxn ang="0">
                  <a:pos x="3" y="3"/>
                </a:cxn>
                <a:cxn ang="0">
                  <a:pos x="0" y="3"/>
                </a:cxn>
                <a:cxn ang="0">
                  <a:pos x="0" y="0"/>
                </a:cxn>
                <a:cxn ang="0">
                  <a:pos x="3" y="0"/>
                </a:cxn>
              </a:cxnLst>
              <a:rect l="0" t="0" r="r" b="b"/>
              <a:pathLst>
                <a:path w="4" h="4">
                  <a:moveTo>
                    <a:pt x="3" y="0"/>
                  </a:moveTo>
                  <a:lnTo>
                    <a:pt x="3" y="3"/>
                  </a:lnTo>
                  <a:lnTo>
                    <a:pt x="0" y="3"/>
                  </a:lnTo>
                  <a:lnTo>
                    <a:pt x="0" y="0"/>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6" name="Freeform 412"/>
            <p:cNvSpPr>
              <a:spLocks/>
            </p:cNvSpPr>
            <p:nvPr/>
          </p:nvSpPr>
          <p:spPr bwMode="auto">
            <a:xfrm>
              <a:off x="2940" y="2853"/>
              <a:ext cx="5" cy="4"/>
            </a:xfrm>
            <a:custGeom>
              <a:avLst/>
              <a:gdLst/>
              <a:ahLst/>
              <a:cxnLst>
                <a:cxn ang="0">
                  <a:pos x="0" y="3"/>
                </a:cxn>
                <a:cxn ang="0">
                  <a:pos x="1" y="3"/>
                </a:cxn>
                <a:cxn ang="0">
                  <a:pos x="2" y="3"/>
                </a:cxn>
                <a:cxn ang="0">
                  <a:pos x="2" y="1"/>
                </a:cxn>
                <a:cxn ang="0">
                  <a:pos x="4" y="1"/>
                </a:cxn>
                <a:cxn ang="0">
                  <a:pos x="4" y="0"/>
                </a:cxn>
                <a:cxn ang="0">
                  <a:pos x="2" y="0"/>
                </a:cxn>
                <a:cxn ang="0">
                  <a:pos x="2" y="1"/>
                </a:cxn>
                <a:cxn ang="0">
                  <a:pos x="1" y="1"/>
                </a:cxn>
                <a:cxn ang="0">
                  <a:pos x="1" y="3"/>
                </a:cxn>
                <a:cxn ang="0">
                  <a:pos x="0" y="3"/>
                </a:cxn>
              </a:cxnLst>
              <a:rect l="0" t="0" r="r" b="b"/>
              <a:pathLst>
                <a:path w="5" h="4">
                  <a:moveTo>
                    <a:pt x="0" y="3"/>
                  </a:moveTo>
                  <a:lnTo>
                    <a:pt x="1" y="3"/>
                  </a:lnTo>
                  <a:lnTo>
                    <a:pt x="2" y="3"/>
                  </a:lnTo>
                  <a:lnTo>
                    <a:pt x="2" y="1"/>
                  </a:lnTo>
                  <a:lnTo>
                    <a:pt x="4" y="1"/>
                  </a:lnTo>
                  <a:lnTo>
                    <a:pt x="4" y="0"/>
                  </a:lnTo>
                  <a:lnTo>
                    <a:pt x="2" y="0"/>
                  </a:lnTo>
                  <a:lnTo>
                    <a:pt x="2" y="1"/>
                  </a:lnTo>
                  <a:lnTo>
                    <a:pt x="1" y="1"/>
                  </a:lnTo>
                  <a:lnTo>
                    <a:pt x="1" y="3"/>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7" name="Freeform 413"/>
            <p:cNvSpPr>
              <a:spLocks/>
            </p:cNvSpPr>
            <p:nvPr/>
          </p:nvSpPr>
          <p:spPr bwMode="auto">
            <a:xfrm>
              <a:off x="2935" y="2853"/>
              <a:ext cx="5" cy="4"/>
            </a:xfrm>
            <a:custGeom>
              <a:avLst/>
              <a:gdLst/>
              <a:ahLst/>
              <a:cxnLst>
                <a:cxn ang="0">
                  <a:pos x="0" y="0"/>
                </a:cxn>
                <a:cxn ang="0">
                  <a:pos x="0" y="0"/>
                </a:cxn>
                <a:cxn ang="0">
                  <a:pos x="0" y="1"/>
                </a:cxn>
                <a:cxn ang="0">
                  <a:pos x="1" y="1"/>
                </a:cxn>
                <a:cxn ang="0">
                  <a:pos x="1" y="3"/>
                </a:cxn>
                <a:cxn ang="0">
                  <a:pos x="2" y="3"/>
                </a:cxn>
                <a:cxn ang="0">
                  <a:pos x="4" y="3"/>
                </a:cxn>
                <a:cxn ang="0">
                  <a:pos x="2" y="3"/>
                </a:cxn>
                <a:cxn ang="0">
                  <a:pos x="2" y="1"/>
                </a:cxn>
                <a:cxn ang="0">
                  <a:pos x="1" y="1"/>
                </a:cxn>
                <a:cxn ang="0">
                  <a:pos x="0" y="0"/>
                </a:cxn>
              </a:cxnLst>
              <a:rect l="0" t="0" r="r" b="b"/>
              <a:pathLst>
                <a:path w="5" h="4">
                  <a:moveTo>
                    <a:pt x="0" y="0"/>
                  </a:moveTo>
                  <a:lnTo>
                    <a:pt x="0" y="0"/>
                  </a:lnTo>
                  <a:lnTo>
                    <a:pt x="0" y="1"/>
                  </a:lnTo>
                  <a:lnTo>
                    <a:pt x="1" y="1"/>
                  </a:lnTo>
                  <a:lnTo>
                    <a:pt x="1" y="3"/>
                  </a:lnTo>
                  <a:lnTo>
                    <a:pt x="2" y="3"/>
                  </a:lnTo>
                  <a:lnTo>
                    <a:pt x="4" y="3"/>
                  </a:lnTo>
                  <a:lnTo>
                    <a:pt x="2" y="3"/>
                  </a:lnTo>
                  <a:lnTo>
                    <a:pt x="2" y="1"/>
                  </a:lnTo>
                  <a:lnTo>
                    <a:pt x="1"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8" name="Freeform 414"/>
            <p:cNvSpPr>
              <a:spLocks/>
            </p:cNvSpPr>
            <p:nvPr/>
          </p:nvSpPr>
          <p:spPr bwMode="auto">
            <a:xfrm>
              <a:off x="2935" y="2850"/>
              <a:ext cx="5" cy="4"/>
            </a:xfrm>
            <a:custGeom>
              <a:avLst/>
              <a:gdLst/>
              <a:ahLst/>
              <a:cxnLst>
                <a:cxn ang="0">
                  <a:pos x="4" y="0"/>
                </a:cxn>
                <a:cxn ang="0">
                  <a:pos x="2" y="0"/>
                </a:cxn>
                <a:cxn ang="0">
                  <a:pos x="1" y="0"/>
                </a:cxn>
                <a:cxn ang="0">
                  <a:pos x="1" y="1"/>
                </a:cxn>
                <a:cxn ang="0">
                  <a:pos x="0" y="2"/>
                </a:cxn>
                <a:cxn ang="0">
                  <a:pos x="0" y="3"/>
                </a:cxn>
                <a:cxn ang="0">
                  <a:pos x="1" y="3"/>
                </a:cxn>
                <a:cxn ang="0">
                  <a:pos x="1" y="2"/>
                </a:cxn>
                <a:cxn ang="0">
                  <a:pos x="1" y="1"/>
                </a:cxn>
                <a:cxn ang="0">
                  <a:pos x="2" y="1"/>
                </a:cxn>
                <a:cxn ang="0">
                  <a:pos x="4" y="0"/>
                </a:cxn>
              </a:cxnLst>
              <a:rect l="0" t="0" r="r" b="b"/>
              <a:pathLst>
                <a:path w="5" h="4">
                  <a:moveTo>
                    <a:pt x="4" y="0"/>
                  </a:moveTo>
                  <a:lnTo>
                    <a:pt x="2" y="0"/>
                  </a:lnTo>
                  <a:lnTo>
                    <a:pt x="1" y="0"/>
                  </a:lnTo>
                  <a:lnTo>
                    <a:pt x="1" y="1"/>
                  </a:lnTo>
                  <a:lnTo>
                    <a:pt x="0" y="2"/>
                  </a:lnTo>
                  <a:lnTo>
                    <a:pt x="0" y="3"/>
                  </a:lnTo>
                  <a:lnTo>
                    <a:pt x="1" y="3"/>
                  </a:lnTo>
                  <a:lnTo>
                    <a:pt x="1" y="2"/>
                  </a:lnTo>
                  <a:lnTo>
                    <a:pt x="1" y="1"/>
                  </a:lnTo>
                  <a:lnTo>
                    <a:pt x="2" y="1"/>
                  </a:lnTo>
                  <a:lnTo>
                    <a:pt x="4"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79" name="Freeform 415"/>
            <p:cNvSpPr>
              <a:spLocks/>
            </p:cNvSpPr>
            <p:nvPr/>
          </p:nvSpPr>
          <p:spPr bwMode="auto">
            <a:xfrm>
              <a:off x="2940" y="2850"/>
              <a:ext cx="5" cy="4"/>
            </a:xfrm>
            <a:custGeom>
              <a:avLst/>
              <a:gdLst/>
              <a:ahLst/>
              <a:cxnLst>
                <a:cxn ang="0">
                  <a:pos x="4" y="3"/>
                </a:cxn>
                <a:cxn ang="0">
                  <a:pos x="4" y="2"/>
                </a:cxn>
                <a:cxn ang="0">
                  <a:pos x="2" y="1"/>
                </a:cxn>
                <a:cxn ang="0">
                  <a:pos x="2" y="0"/>
                </a:cxn>
                <a:cxn ang="0">
                  <a:pos x="1" y="0"/>
                </a:cxn>
                <a:cxn ang="0">
                  <a:pos x="0" y="0"/>
                </a:cxn>
                <a:cxn ang="0">
                  <a:pos x="1" y="1"/>
                </a:cxn>
                <a:cxn ang="0">
                  <a:pos x="2" y="1"/>
                </a:cxn>
                <a:cxn ang="0">
                  <a:pos x="2" y="2"/>
                </a:cxn>
                <a:cxn ang="0">
                  <a:pos x="2" y="3"/>
                </a:cxn>
                <a:cxn ang="0">
                  <a:pos x="4" y="3"/>
                </a:cxn>
              </a:cxnLst>
              <a:rect l="0" t="0" r="r" b="b"/>
              <a:pathLst>
                <a:path w="5" h="4">
                  <a:moveTo>
                    <a:pt x="4" y="3"/>
                  </a:moveTo>
                  <a:lnTo>
                    <a:pt x="4" y="2"/>
                  </a:lnTo>
                  <a:lnTo>
                    <a:pt x="2" y="1"/>
                  </a:lnTo>
                  <a:lnTo>
                    <a:pt x="2" y="0"/>
                  </a:lnTo>
                  <a:lnTo>
                    <a:pt x="1" y="0"/>
                  </a:lnTo>
                  <a:lnTo>
                    <a:pt x="0" y="0"/>
                  </a:lnTo>
                  <a:lnTo>
                    <a:pt x="1" y="1"/>
                  </a:lnTo>
                  <a:lnTo>
                    <a:pt x="2" y="1"/>
                  </a:lnTo>
                  <a:lnTo>
                    <a:pt x="2" y="2"/>
                  </a:lnTo>
                  <a:lnTo>
                    <a:pt x="2" y="3"/>
                  </a:lnTo>
                  <a:lnTo>
                    <a:pt x="4"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0" name="Freeform 416"/>
            <p:cNvSpPr>
              <a:spLocks/>
            </p:cNvSpPr>
            <p:nvPr/>
          </p:nvSpPr>
          <p:spPr bwMode="auto">
            <a:xfrm>
              <a:off x="2942" y="2853"/>
              <a:ext cx="4" cy="3"/>
            </a:xfrm>
            <a:custGeom>
              <a:avLst/>
              <a:gdLst/>
              <a:ahLst/>
              <a:cxnLst>
                <a:cxn ang="0">
                  <a:pos x="0" y="1"/>
                </a:cxn>
                <a:cxn ang="0">
                  <a:pos x="0" y="0"/>
                </a:cxn>
                <a:cxn ang="0">
                  <a:pos x="3" y="0"/>
                </a:cxn>
                <a:cxn ang="0">
                  <a:pos x="3" y="1"/>
                </a:cxn>
                <a:cxn ang="0">
                  <a:pos x="0" y="1"/>
                </a:cxn>
              </a:cxnLst>
              <a:rect l="0" t="0" r="r" b="b"/>
              <a:pathLst>
                <a:path w="4" h="2">
                  <a:moveTo>
                    <a:pt x="0" y="1"/>
                  </a:moveTo>
                  <a:lnTo>
                    <a:pt x="0" y="0"/>
                  </a:lnTo>
                  <a:lnTo>
                    <a:pt x="3" y="0"/>
                  </a:lnTo>
                  <a:lnTo>
                    <a:pt x="3" y="1"/>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1" name="Freeform 417"/>
            <p:cNvSpPr>
              <a:spLocks/>
            </p:cNvSpPr>
            <p:nvPr/>
          </p:nvSpPr>
          <p:spPr bwMode="auto">
            <a:xfrm>
              <a:off x="2607" y="2843"/>
              <a:ext cx="10" cy="8"/>
            </a:xfrm>
            <a:custGeom>
              <a:avLst/>
              <a:gdLst/>
              <a:ahLst/>
              <a:cxnLst>
                <a:cxn ang="0">
                  <a:pos x="8" y="3"/>
                </a:cxn>
                <a:cxn ang="0">
                  <a:pos x="8" y="4"/>
                </a:cxn>
                <a:cxn ang="0">
                  <a:pos x="6" y="5"/>
                </a:cxn>
                <a:cxn ang="0">
                  <a:pos x="5" y="5"/>
                </a:cxn>
                <a:cxn ang="0">
                  <a:pos x="5" y="7"/>
                </a:cxn>
                <a:cxn ang="0">
                  <a:pos x="4" y="7"/>
                </a:cxn>
                <a:cxn ang="0">
                  <a:pos x="3" y="7"/>
                </a:cxn>
                <a:cxn ang="0">
                  <a:pos x="1" y="5"/>
                </a:cxn>
                <a:cxn ang="0">
                  <a:pos x="0" y="5"/>
                </a:cxn>
                <a:cxn ang="0">
                  <a:pos x="0" y="4"/>
                </a:cxn>
                <a:cxn ang="0">
                  <a:pos x="0" y="3"/>
                </a:cxn>
                <a:cxn ang="0">
                  <a:pos x="0" y="1"/>
                </a:cxn>
                <a:cxn ang="0">
                  <a:pos x="1" y="1"/>
                </a:cxn>
                <a:cxn ang="0">
                  <a:pos x="1" y="0"/>
                </a:cxn>
                <a:cxn ang="0">
                  <a:pos x="3" y="0"/>
                </a:cxn>
                <a:cxn ang="0">
                  <a:pos x="4" y="0"/>
                </a:cxn>
                <a:cxn ang="0">
                  <a:pos x="5" y="0"/>
                </a:cxn>
                <a:cxn ang="0">
                  <a:pos x="6" y="1"/>
                </a:cxn>
                <a:cxn ang="0">
                  <a:pos x="8" y="3"/>
                </a:cxn>
              </a:cxnLst>
              <a:rect l="0" t="0" r="r" b="b"/>
              <a:pathLst>
                <a:path w="9" h="8">
                  <a:moveTo>
                    <a:pt x="8" y="3"/>
                  </a:moveTo>
                  <a:lnTo>
                    <a:pt x="8" y="4"/>
                  </a:lnTo>
                  <a:lnTo>
                    <a:pt x="6" y="5"/>
                  </a:lnTo>
                  <a:lnTo>
                    <a:pt x="5" y="5"/>
                  </a:lnTo>
                  <a:lnTo>
                    <a:pt x="5" y="7"/>
                  </a:lnTo>
                  <a:lnTo>
                    <a:pt x="4" y="7"/>
                  </a:lnTo>
                  <a:lnTo>
                    <a:pt x="3" y="7"/>
                  </a:lnTo>
                  <a:lnTo>
                    <a:pt x="1" y="5"/>
                  </a:lnTo>
                  <a:lnTo>
                    <a:pt x="0" y="5"/>
                  </a:lnTo>
                  <a:lnTo>
                    <a:pt x="0" y="4"/>
                  </a:lnTo>
                  <a:lnTo>
                    <a:pt x="0" y="3"/>
                  </a:lnTo>
                  <a:lnTo>
                    <a:pt x="0" y="1"/>
                  </a:lnTo>
                  <a:lnTo>
                    <a:pt x="1" y="1"/>
                  </a:lnTo>
                  <a:lnTo>
                    <a:pt x="1" y="0"/>
                  </a:lnTo>
                  <a:lnTo>
                    <a:pt x="3" y="0"/>
                  </a:lnTo>
                  <a:lnTo>
                    <a:pt x="4" y="0"/>
                  </a:lnTo>
                  <a:lnTo>
                    <a:pt x="5" y="0"/>
                  </a:lnTo>
                  <a:lnTo>
                    <a:pt x="6" y="1"/>
                  </a:lnTo>
                  <a:lnTo>
                    <a:pt x="8" y="3"/>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2" name="Freeform 418"/>
            <p:cNvSpPr>
              <a:spLocks/>
            </p:cNvSpPr>
            <p:nvPr/>
          </p:nvSpPr>
          <p:spPr bwMode="auto">
            <a:xfrm>
              <a:off x="2615" y="2845"/>
              <a:ext cx="4" cy="3"/>
            </a:xfrm>
            <a:custGeom>
              <a:avLst/>
              <a:gdLst/>
              <a:ahLst/>
              <a:cxnLst>
                <a:cxn ang="0">
                  <a:pos x="3" y="0"/>
                </a:cxn>
                <a:cxn ang="0">
                  <a:pos x="3" y="2"/>
                </a:cxn>
                <a:cxn ang="0">
                  <a:pos x="0" y="2"/>
                </a:cxn>
                <a:cxn ang="0">
                  <a:pos x="0" y="0"/>
                </a:cxn>
                <a:cxn ang="0">
                  <a:pos x="3" y="0"/>
                </a:cxn>
              </a:cxnLst>
              <a:rect l="0" t="0" r="r" b="b"/>
              <a:pathLst>
                <a:path w="4" h="3">
                  <a:moveTo>
                    <a:pt x="3" y="0"/>
                  </a:moveTo>
                  <a:lnTo>
                    <a:pt x="3" y="2"/>
                  </a:lnTo>
                  <a:lnTo>
                    <a:pt x="0" y="2"/>
                  </a:lnTo>
                  <a:lnTo>
                    <a:pt x="0" y="0"/>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3" name="Freeform 419"/>
            <p:cNvSpPr>
              <a:spLocks/>
            </p:cNvSpPr>
            <p:nvPr/>
          </p:nvSpPr>
          <p:spPr bwMode="auto">
            <a:xfrm>
              <a:off x="2611" y="2846"/>
              <a:ext cx="5" cy="4"/>
            </a:xfrm>
            <a:custGeom>
              <a:avLst/>
              <a:gdLst/>
              <a:ahLst/>
              <a:cxnLst>
                <a:cxn ang="0">
                  <a:pos x="0" y="3"/>
                </a:cxn>
                <a:cxn ang="0">
                  <a:pos x="1" y="3"/>
                </a:cxn>
                <a:cxn ang="0">
                  <a:pos x="2" y="3"/>
                </a:cxn>
                <a:cxn ang="0">
                  <a:pos x="2" y="1"/>
                </a:cxn>
                <a:cxn ang="0">
                  <a:pos x="4" y="1"/>
                </a:cxn>
                <a:cxn ang="0">
                  <a:pos x="4" y="0"/>
                </a:cxn>
                <a:cxn ang="0">
                  <a:pos x="2" y="0"/>
                </a:cxn>
                <a:cxn ang="0">
                  <a:pos x="2" y="1"/>
                </a:cxn>
                <a:cxn ang="0">
                  <a:pos x="1" y="1"/>
                </a:cxn>
                <a:cxn ang="0">
                  <a:pos x="0" y="3"/>
                </a:cxn>
              </a:cxnLst>
              <a:rect l="0" t="0" r="r" b="b"/>
              <a:pathLst>
                <a:path w="5" h="4">
                  <a:moveTo>
                    <a:pt x="0" y="3"/>
                  </a:moveTo>
                  <a:lnTo>
                    <a:pt x="1" y="3"/>
                  </a:lnTo>
                  <a:lnTo>
                    <a:pt x="2" y="3"/>
                  </a:lnTo>
                  <a:lnTo>
                    <a:pt x="2" y="1"/>
                  </a:lnTo>
                  <a:lnTo>
                    <a:pt x="4" y="1"/>
                  </a:lnTo>
                  <a:lnTo>
                    <a:pt x="4" y="0"/>
                  </a:lnTo>
                  <a:lnTo>
                    <a:pt x="2" y="0"/>
                  </a:lnTo>
                  <a:lnTo>
                    <a:pt x="2" y="1"/>
                  </a:lnTo>
                  <a:lnTo>
                    <a:pt x="1" y="1"/>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4" name="Freeform 420"/>
            <p:cNvSpPr>
              <a:spLocks/>
            </p:cNvSpPr>
            <p:nvPr/>
          </p:nvSpPr>
          <p:spPr bwMode="auto">
            <a:xfrm>
              <a:off x="2607" y="2845"/>
              <a:ext cx="5" cy="5"/>
            </a:xfrm>
            <a:custGeom>
              <a:avLst/>
              <a:gdLst/>
              <a:ahLst/>
              <a:cxnLst>
                <a:cxn ang="0">
                  <a:pos x="0" y="0"/>
                </a:cxn>
                <a:cxn ang="0">
                  <a:pos x="0" y="1"/>
                </a:cxn>
                <a:cxn ang="0">
                  <a:pos x="1" y="2"/>
                </a:cxn>
                <a:cxn ang="0">
                  <a:pos x="2" y="4"/>
                </a:cxn>
                <a:cxn ang="0">
                  <a:pos x="4" y="4"/>
                </a:cxn>
                <a:cxn ang="0">
                  <a:pos x="4" y="2"/>
                </a:cxn>
                <a:cxn ang="0">
                  <a:pos x="2" y="2"/>
                </a:cxn>
                <a:cxn ang="0">
                  <a:pos x="1" y="2"/>
                </a:cxn>
                <a:cxn ang="0">
                  <a:pos x="1" y="1"/>
                </a:cxn>
                <a:cxn ang="0">
                  <a:pos x="1" y="0"/>
                </a:cxn>
                <a:cxn ang="0">
                  <a:pos x="0" y="0"/>
                </a:cxn>
              </a:cxnLst>
              <a:rect l="0" t="0" r="r" b="b"/>
              <a:pathLst>
                <a:path w="5" h="5">
                  <a:moveTo>
                    <a:pt x="0" y="0"/>
                  </a:moveTo>
                  <a:lnTo>
                    <a:pt x="0" y="1"/>
                  </a:lnTo>
                  <a:lnTo>
                    <a:pt x="1" y="2"/>
                  </a:lnTo>
                  <a:lnTo>
                    <a:pt x="2" y="4"/>
                  </a:lnTo>
                  <a:lnTo>
                    <a:pt x="4" y="4"/>
                  </a:lnTo>
                  <a:lnTo>
                    <a:pt x="4" y="2"/>
                  </a:lnTo>
                  <a:lnTo>
                    <a:pt x="2" y="2"/>
                  </a:lnTo>
                  <a:lnTo>
                    <a:pt x="1" y="2"/>
                  </a:lnTo>
                  <a:lnTo>
                    <a:pt x="1" y="1"/>
                  </a:lnTo>
                  <a:lnTo>
                    <a:pt x="1" y="0"/>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5" name="Freeform 421"/>
            <p:cNvSpPr>
              <a:spLocks/>
            </p:cNvSpPr>
            <p:nvPr/>
          </p:nvSpPr>
          <p:spPr bwMode="auto">
            <a:xfrm>
              <a:off x="2607" y="2843"/>
              <a:ext cx="5" cy="4"/>
            </a:xfrm>
            <a:custGeom>
              <a:avLst/>
              <a:gdLst/>
              <a:ahLst/>
              <a:cxnLst>
                <a:cxn ang="0">
                  <a:pos x="4" y="0"/>
                </a:cxn>
                <a:cxn ang="0">
                  <a:pos x="2" y="0"/>
                </a:cxn>
                <a:cxn ang="0">
                  <a:pos x="1" y="0"/>
                </a:cxn>
                <a:cxn ang="0">
                  <a:pos x="1" y="1"/>
                </a:cxn>
                <a:cxn ang="0">
                  <a:pos x="0" y="1"/>
                </a:cxn>
                <a:cxn ang="0">
                  <a:pos x="0" y="3"/>
                </a:cxn>
                <a:cxn ang="0">
                  <a:pos x="1" y="3"/>
                </a:cxn>
                <a:cxn ang="0">
                  <a:pos x="1" y="1"/>
                </a:cxn>
                <a:cxn ang="0">
                  <a:pos x="2" y="1"/>
                </a:cxn>
                <a:cxn ang="0">
                  <a:pos x="2" y="0"/>
                </a:cxn>
                <a:cxn ang="0">
                  <a:pos x="4" y="0"/>
                </a:cxn>
              </a:cxnLst>
              <a:rect l="0" t="0" r="r" b="b"/>
              <a:pathLst>
                <a:path w="5" h="4">
                  <a:moveTo>
                    <a:pt x="4" y="0"/>
                  </a:moveTo>
                  <a:lnTo>
                    <a:pt x="2" y="0"/>
                  </a:lnTo>
                  <a:lnTo>
                    <a:pt x="1" y="0"/>
                  </a:lnTo>
                  <a:lnTo>
                    <a:pt x="1" y="1"/>
                  </a:lnTo>
                  <a:lnTo>
                    <a:pt x="0" y="1"/>
                  </a:lnTo>
                  <a:lnTo>
                    <a:pt x="0" y="3"/>
                  </a:lnTo>
                  <a:lnTo>
                    <a:pt x="1" y="3"/>
                  </a:lnTo>
                  <a:lnTo>
                    <a:pt x="1" y="1"/>
                  </a:lnTo>
                  <a:lnTo>
                    <a:pt x="2" y="1"/>
                  </a:lnTo>
                  <a:lnTo>
                    <a:pt x="2" y="0"/>
                  </a:lnTo>
                  <a:lnTo>
                    <a:pt x="4"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6" name="Freeform 422"/>
            <p:cNvSpPr>
              <a:spLocks/>
            </p:cNvSpPr>
            <p:nvPr/>
          </p:nvSpPr>
          <p:spPr bwMode="auto">
            <a:xfrm>
              <a:off x="2611" y="2843"/>
              <a:ext cx="5" cy="4"/>
            </a:xfrm>
            <a:custGeom>
              <a:avLst/>
              <a:gdLst/>
              <a:ahLst/>
              <a:cxnLst>
                <a:cxn ang="0">
                  <a:pos x="4" y="3"/>
                </a:cxn>
                <a:cxn ang="0">
                  <a:pos x="4" y="1"/>
                </a:cxn>
                <a:cxn ang="0">
                  <a:pos x="2" y="1"/>
                </a:cxn>
                <a:cxn ang="0">
                  <a:pos x="2" y="0"/>
                </a:cxn>
                <a:cxn ang="0">
                  <a:pos x="1" y="0"/>
                </a:cxn>
                <a:cxn ang="0">
                  <a:pos x="0" y="0"/>
                </a:cxn>
                <a:cxn ang="0">
                  <a:pos x="1" y="0"/>
                </a:cxn>
                <a:cxn ang="0">
                  <a:pos x="1" y="1"/>
                </a:cxn>
                <a:cxn ang="0">
                  <a:pos x="2" y="1"/>
                </a:cxn>
                <a:cxn ang="0">
                  <a:pos x="2" y="3"/>
                </a:cxn>
                <a:cxn ang="0">
                  <a:pos x="4" y="3"/>
                </a:cxn>
              </a:cxnLst>
              <a:rect l="0" t="0" r="r" b="b"/>
              <a:pathLst>
                <a:path w="5" h="4">
                  <a:moveTo>
                    <a:pt x="4" y="3"/>
                  </a:moveTo>
                  <a:lnTo>
                    <a:pt x="4" y="1"/>
                  </a:lnTo>
                  <a:lnTo>
                    <a:pt x="2" y="1"/>
                  </a:lnTo>
                  <a:lnTo>
                    <a:pt x="2" y="0"/>
                  </a:lnTo>
                  <a:lnTo>
                    <a:pt x="1" y="0"/>
                  </a:lnTo>
                  <a:lnTo>
                    <a:pt x="0" y="0"/>
                  </a:lnTo>
                  <a:lnTo>
                    <a:pt x="1" y="0"/>
                  </a:lnTo>
                  <a:lnTo>
                    <a:pt x="1" y="1"/>
                  </a:lnTo>
                  <a:lnTo>
                    <a:pt x="2" y="1"/>
                  </a:lnTo>
                  <a:lnTo>
                    <a:pt x="2" y="3"/>
                  </a:lnTo>
                  <a:lnTo>
                    <a:pt x="4"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7" name="Freeform 423"/>
            <p:cNvSpPr>
              <a:spLocks/>
            </p:cNvSpPr>
            <p:nvPr/>
          </p:nvSpPr>
          <p:spPr bwMode="auto">
            <a:xfrm>
              <a:off x="2615" y="2845"/>
              <a:ext cx="4" cy="3"/>
            </a:xfrm>
            <a:custGeom>
              <a:avLst/>
              <a:gdLst/>
              <a:ahLst/>
              <a:cxnLst>
                <a:cxn ang="0">
                  <a:pos x="0" y="2"/>
                </a:cxn>
                <a:cxn ang="0">
                  <a:pos x="0" y="0"/>
                </a:cxn>
                <a:cxn ang="0">
                  <a:pos x="3" y="0"/>
                </a:cxn>
                <a:cxn ang="0">
                  <a:pos x="3" y="2"/>
                </a:cxn>
                <a:cxn ang="0">
                  <a:pos x="0" y="2"/>
                </a:cxn>
              </a:cxnLst>
              <a:rect l="0" t="0" r="r" b="b"/>
              <a:pathLst>
                <a:path w="4" h="3">
                  <a:moveTo>
                    <a:pt x="0" y="2"/>
                  </a:moveTo>
                  <a:lnTo>
                    <a:pt x="0" y="0"/>
                  </a:lnTo>
                  <a:lnTo>
                    <a:pt x="3" y="0"/>
                  </a:lnTo>
                  <a:lnTo>
                    <a:pt x="3" y="2"/>
                  </a:lnTo>
                  <a:lnTo>
                    <a:pt x="0"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8" name="Freeform 424"/>
            <p:cNvSpPr>
              <a:spLocks/>
            </p:cNvSpPr>
            <p:nvPr/>
          </p:nvSpPr>
          <p:spPr bwMode="auto">
            <a:xfrm>
              <a:off x="2884" y="2785"/>
              <a:ext cx="1" cy="3"/>
            </a:xfrm>
            <a:custGeom>
              <a:avLst/>
              <a:gdLst/>
              <a:ahLst/>
              <a:cxnLst>
                <a:cxn ang="0">
                  <a:pos x="0" y="0"/>
                </a:cxn>
                <a:cxn ang="0">
                  <a:pos x="0" y="1"/>
                </a:cxn>
                <a:cxn ang="0">
                  <a:pos x="0" y="2"/>
                </a:cxn>
                <a:cxn ang="0">
                  <a:pos x="0" y="0"/>
                </a:cxn>
              </a:cxnLst>
              <a:rect l="0" t="0" r="r" b="b"/>
              <a:pathLst>
                <a:path w="1" h="3">
                  <a:moveTo>
                    <a:pt x="0" y="0"/>
                  </a:moveTo>
                  <a:lnTo>
                    <a:pt x="0"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89" name="Freeform 425"/>
            <p:cNvSpPr>
              <a:spLocks/>
            </p:cNvSpPr>
            <p:nvPr/>
          </p:nvSpPr>
          <p:spPr bwMode="auto">
            <a:xfrm>
              <a:off x="2884" y="2785"/>
              <a:ext cx="12" cy="13"/>
            </a:xfrm>
            <a:custGeom>
              <a:avLst/>
              <a:gdLst/>
              <a:ahLst/>
              <a:cxnLst>
                <a:cxn ang="0">
                  <a:pos x="11" y="12"/>
                </a:cxn>
                <a:cxn ang="0">
                  <a:pos x="11" y="11"/>
                </a:cxn>
                <a:cxn ang="0">
                  <a:pos x="11" y="9"/>
                </a:cxn>
                <a:cxn ang="0">
                  <a:pos x="11" y="8"/>
                </a:cxn>
                <a:cxn ang="0">
                  <a:pos x="10" y="8"/>
                </a:cxn>
                <a:cxn ang="0">
                  <a:pos x="10" y="7"/>
                </a:cxn>
                <a:cxn ang="0">
                  <a:pos x="10" y="6"/>
                </a:cxn>
                <a:cxn ang="0">
                  <a:pos x="8" y="5"/>
                </a:cxn>
                <a:cxn ang="0">
                  <a:pos x="7" y="4"/>
                </a:cxn>
                <a:cxn ang="0">
                  <a:pos x="6" y="2"/>
                </a:cxn>
                <a:cxn ang="0">
                  <a:pos x="5" y="2"/>
                </a:cxn>
                <a:cxn ang="0">
                  <a:pos x="4" y="2"/>
                </a:cxn>
                <a:cxn ang="0">
                  <a:pos x="2" y="1"/>
                </a:cxn>
                <a:cxn ang="0">
                  <a:pos x="1" y="0"/>
                </a:cxn>
                <a:cxn ang="0">
                  <a:pos x="0" y="0"/>
                </a:cxn>
                <a:cxn ang="0">
                  <a:pos x="0" y="1"/>
                </a:cxn>
                <a:cxn ang="0">
                  <a:pos x="1" y="1"/>
                </a:cxn>
                <a:cxn ang="0">
                  <a:pos x="2" y="2"/>
                </a:cxn>
                <a:cxn ang="0">
                  <a:pos x="4" y="2"/>
                </a:cxn>
                <a:cxn ang="0">
                  <a:pos x="5" y="2"/>
                </a:cxn>
                <a:cxn ang="0">
                  <a:pos x="6" y="4"/>
                </a:cxn>
                <a:cxn ang="0">
                  <a:pos x="6" y="5"/>
                </a:cxn>
                <a:cxn ang="0">
                  <a:pos x="7" y="5"/>
                </a:cxn>
                <a:cxn ang="0">
                  <a:pos x="8" y="6"/>
                </a:cxn>
                <a:cxn ang="0">
                  <a:pos x="8" y="7"/>
                </a:cxn>
                <a:cxn ang="0">
                  <a:pos x="10" y="8"/>
                </a:cxn>
                <a:cxn ang="0">
                  <a:pos x="10" y="9"/>
                </a:cxn>
                <a:cxn ang="0">
                  <a:pos x="10" y="11"/>
                </a:cxn>
                <a:cxn ang="0">
                  <a:pos x="10" y="12"/>
                </a:cxn>
                <a:cxn ang="0">
                  <a:pos x="11" y="12"/>
                </a:cxn>
              </a:cxnLst>
              <a:rect l="0" t="0" r="r" b="b"/>
              <a:pathLst>
                <a:path w="12" h="13">
                  <a:moveTo>
                    <a:pt x="11" y="12"/>
                  </a:moveTo>
                  <a:lnTo>
                    <a:pt x="11" y="11"/>
                  </a:lnTo>
                  <a:lnTo>
                    <a:pt x="11" y="9"/>
                  </a:lnTo>
                  <a:lnTo>
                    <a:pt x="11" y="8"/>
                  </a:lnTo>
                  <a:lnTo>
                    <a:pt x="10" y="8"/>
                  </a:lnTo>
                  <a:lnTo>
                    <a:pt x="10" y="7"/>
                  </a:lnTo>
                  <a:lnTo>
                    <a:pt x="10" y="6"/>
                  </a:lnTo>
                  <a:lnTo>
                    <a:pt x="8" y="5"/>
                  </a:lnTo>
                  <a:lnTo>
                    <a:pt x="7" y="4"/>
                  </a:lnTo>
                  <a:lnTo>
                    <a:pt x="6" y="2"/>
                  </a:lnTo>
                  <a:lnTo>
                    <a:pt x="5" y="2"/>
                  </a:lnTo>
                  <a:lnTo>
                    <a:pt x="4" y="2"/>
                  </a:lnTo>
                  <a:lnTo>
                    <a:pt x="2" y="1"/>
                  </a:lnTo>
                  <a:lnTo>
                    <a:pt x="1" y="0"/>
                  </a:lnTo>
                  <a:lnTo>
                    <a:pt x="0" y="0"/>
                  </a:lnTo>
                  <a:lnTo>
                    <a:pt x="0" y="1"/>
                  </a:lnTo>
                  <a:lnTo>
                    <a:pt x="1" y="1"/>
                  </a:lnTo>
                  <a:lnTo>
                    <a:pt x="2" y="2"/>
                  </a:lnTo>
                  <a:lnTo>
                    <a:pt x="4" y="2"/>
                  </a:lnTo>
                  <a:lnTo>
                    <a:pt x="5" y="2"/>
                  </a:lnTo>
                  <a:lnTo>
                    <a:pt x="6" y="4"/>
                  </a:lnTo>
                  <a:lnTo>
                    <a:pt x="6" y="5"/>
                  </a:lnTo>
                  <a:lnTo>
                    <a:pt x="7" y="5"/>
                  </a:lnTo>
                  <a:lnTo>
                    <a:pt x="8" y="6"/>
                  </a:lnTo>
                  <a:lnTo>
                    <a:pt x="8" y="7"/>
                  </a:lnTo>
                  <a:lnTo>
                    <a:pt x="10" y="8"/>
                  </a:lnTo>
                  <a:lnTo>
                    <a:pt x="10" y="9"/>
                  </a:lnTo>
                  <a:lnTo>
                    <a:pt x="10" y="11"/>
                  </a:lnTo>
                  <a:lnTo>
                    <a:pt x="10" y="12"/>
                  </a:lnTo>
                  <a:lnTo>
                    <a:pt x="11"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0" name="Freeform 426"/>
            <p:cNvSpPr>
              <a:spLocks/>
            </p:cNvSpPr>
            <p:nvPr/>
          </p:nvSpPr>
          <p:spPr bwMode="auto">
            <a:xfrm>
              <a:off x="2894" y="2797"/>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1" name="Freeform 427"/>
            <p:cNvSpPr>
              <a:spLocks/>
            </p:cNvSpPr>
            <p:nvPr/>
          </p:nvSpPr>
          <p:spPr bwMode="auto">
            <a:xfrm>
              <a:off x="2734" y="2746"/>
              <a:ext cx="2" cy="4"/>
            </a:xfrm>
            <a:custGeom>
              <a:avLst/>
              <a:gdLst/>
              <a:ahLst/>
              <a:cxnLst>
                <a:cxn ang="0">
                  <a:pos x="1" y="0"/>
                </a:cxn>
                <a:cxn ang="0">
                  <a:pos x="0" y="0"/>
                </a:cxn>
                <a:cxn ang="0">
                  <a:pos x="0" y="1"/>
                </a:cxn>
                <a:cxn ang="0">
                  <a:pos x="0" y="3"/>
                </a:cxn>
                <a:cxn ang="0">
                  <a:pos x="1" y="0"/>
                </a:cxn>
              </a:cxnLst>
              <a:rect l="0" t="0" r="r" b="b"/>
              <a:pathLst>
                <a:path w="2" h="4">
                  <a:moveTo>
                    <a:pt x="1" y="0"/>
                  </a:moveTo>
                  <a:lnTo>
                    <a:pt x="0" y="0"/>
                  </a:lnTo>
                  <a:lnTo>
                    <a:pt x="0" y="1"/>
                  </a:lnTo>
                  <a:lnTo>
                    <a:pt x="0" y="3"/>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2" name="Freeform 428"/>
            <p:cNvSpPr>
              <a:spLocks/>
            </p:cNvSpPr>
            <p:nvPr/>
          </p:nvSpPr>
          <p:spPr bwMode="auto">
            <a:xfrm>
              <a:off x="2734" y="2746"/>
              <a:ext cx="7" cy="11"/>
            </a:xfrm>
            <a:custGeom>
              <a:avLst/>
              <a:gdLst/>
              <a:ahLst/>
              <a:cxnLst>
                <a:cxn ang="0">
                  <a:pos x="3" y="11"/>
                </a:cxn>
                <a:cxn ang="0">
                  <a:pos x="4" y="10"/>
                </a:cxn>
                <a:cxn ang="0">
                  <a:pos x="6" y="8"/>
                </a:cxn>
                <a:cxn ang="0">
                  <a:pos x="6" y="7"/>
                </a:cxn>
                <a:cxn ang="0">
                  <a:pos x="6" y="6"/>
                </a:cxn>
                <a:cxn ang="0">
                  <a:pos x="6" y="5"/>
                </a:cxn>
                <a:cxn ang="0">
                  <a:pos x="4" y="4"/>
                </a:cxn>
                <a:cxn ang="0">
                  <a:pos x="4" y="2"/>
                </a:cxn>
                <a:cxn ang="0">
                  <a:pos x="3" y="1"/>
                </a:cxn>
                <a:cxn ang="0">
                  <a:pos x="1" y="0"/>
                </a:cxn>
                <a:cxn ang="0">
                  <a:pos x="0" y="0"/>
                </a:cxn>
                <a:cxn ang="0">
                  <a:pos x="0" y="1"/>
                </a:cxn>
                <a:cxn ang="0">
                  <a:pos x="1" y="1"/>
                </a:cxn>
                <a:cxn ang="0">
                  <a:pos x="3" y="2"/>
                </a:cxn>
                <a:cxn ang="0">
                  <a:pos x="3" y="4"/>
                </a:cxn>
                <a:cxn ang="0">
                  <a:pos x="4" y="4"/>
                </a:cxn>
                <a:cxn ang="0">
                  <a:pos x="4" y="5"/>
                </a:cxn>
                <a:cxn ang="0">
                  <a:pos x="4" y="6"/>
                </a:cxn>
                <a:cxn ang="0">
                  <a:pos x="4" y="7"/>
                </a:cxn>
                <a:cxn ang="0">
                  <a:pos x="4" y="8"/>
                </a:cxn>
                <a:cxn ang="0">
                  <a:pos x="4" y="10"/>
                </a:cxn>
                <a:cxn ang="0">
                  <a:pos x="3" y="10"/>
                </a:cxn>
                <a:cxn ang="0">
                  <a:pos x="3" y="11"/>
                </a:cxn>
              </a:cxnLst>
              <a:rect l="0" t="0" r="r" b="b"/>
              <a:pathLst>
                <a:path w="7" h="12">
                  <a:moveTo>
                    <a:pt x="3" y="11"/>
                  </a:moveTo>
                  <a:lnTo>
                    <a:pt x="4" y="10"/>
                  </a:lnTo>
                  <a:lnTo>
                    <a:pt x="6" y="8"/>
                  </a:lnTo>
                  <a:lnTo>
                    <a:pt x="6" y="7"/>
                  </a:lnTo>
                  <a:lnTo>
                    <a:pt x="6" y="6"/>
                  </a:lnTo>
                  <a:lnTo>
                    <a:pt x="6" y="5"/>
                  </a:lnTo>
                  <a:lnTo>
                    <a:pt x="4" y="4"/>
                  </a:lnTo>
                  <a:lnTo>
                    <a:pt x="4" y="2"/>
                  </a:lnTo>
                  <a:lnTo>
                    <a:pt x="3" y="1"/>
                  </a:lnTo>
                  <a:lnTo>
                    <a:pt x="1" y="0"/>
                  </a:lnTo>
                  <a:lnTo>
                    <a:pt x="0" y="0"/>
                  </a:lnTo>
                  <a:lnTo>
                    <a:pt x="0" y="1"/>
                  </a:lnTo>
                  <a:lnTo>
                    <a:pt x="1" y="1"/>
                  </a:lnTo>
                  <a:lnTo>
                    <a:pt x="3" y="2"/>
                  </a:lnTo>
                  <a:lnTo>
                    <a:pt x="3" y="4"/>
                  </a:lnTo>
                  <a:lnTo>
                    <a:pt x="4" y="4"/>
                  </a:lnTo>
                  <a:lnTo>
                    <a:pt x="4" y="5"/>
                  </a:lnTo>
                  <a:lnTo>
                    <a:pt x="4" y="6"/>
                  </a:lnTo>
                  <a:lnTo>
                    <a:pt x="4" y="7"/>
                  </a:lnTo>
                  <a:lnTo>
                    <a:pt x="4" y="8"/>
                  </a:lnTo>
                  <a:lnTo>
                    <a:pt x="4" y="10"/>
                  </a:lnTo>
                  <a:lnTo>
                    <a:pt x="3" y="10"/>
                  </a:lnTo>
                  <a:lnTo>
                    <a:pt x="3"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3" name="Freeform 429"/>
            <p:cNvSpPr>
              <a:spLocks/>
            </p:cNvSpPr>
            <p:nvPr/>
          </p:nvSpPr>
          <p:spPr bwMode="auto">
            <a:xfrm>
              <a:off x="2736" y="2757"/>
              <a:ext cx="5" cy="4"/>
            </a:xfrm>
            <a:custGeom>
              <a:avLst/>
              <a:gdLst/>
              <a:ahLst/>
              <a:cxnLst>
                <a:cxn ang="0">
                  <a:pos x="0" y="0"/>
                </a:cxn>
                <a:cxn ang="0">
                  <a:pos x="0" y="3"/>
                </a:cxn>
                <a:cxn ang="0">
                  <a:pos x="1" y="3"/>
                </a:cxn>
                <a:cxn ang="0">
                  <a:pos x="3" y="3"/>
                </a:cxn>
                <a:cxn ang="0">
                  <a:pos x="0" y="0"/>
                </a:cxn>
              </a:cxnLst>
              <a:rect l="0" t="0" r="r" b="b"/>
              <a:pathLst>
                <a:path w="4" h="4">
                  <a:moveTo>
                    <a:pt x="0" y="0"/>
                  </a:moveTo>
                  <a:lnTo>
                    <a:pt x="0" y="3"/>
                  </a:lnTo>
                  <a:lnTo>
                    <a:pt x="1"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4" name="Freeform 430"/>
            <p:cNvSpPr>
              <a:spLocks/>
            </p:cNvSpPr>
            <p:nvPr/>
          </p:nvSpPr>
          <p:spPr bwMode="auto">
            <a:xfrm>
              <a:off x="2742" y="2747"/>
              <a:ext cx="0"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5" name="Freeform 431"/>
            <p:cNvSpPr>
              <a:spLocks/>
            </p:cNvSpPr>
            <p:nvPr/>
          </p:nvSpPr>
          <p:spPr bwMode="auto">
            <a:xfrm>
              <a:off x="2742" y="2747"/>
              <a:ext cx="6" cy="5"/>
            </a:xfrm>
            <a:custGeom>
              <a:avLst/>
              <a:gdLst/>
              <a:ahLst/>
              <a:cxnLst>
                <a:cxn ang="0">
                  <a:pos x="5" y="4"/>
                </a:cxn>
                <a:cxn ang="0">
                  <a:pos x="5" y="2"/>
                </a:cxn>
                <a:cxn ang="0">
                  <a:pos x="4" y="1"/>
                </a:cxn>
                <a:cxn ang="0">
                  <a:pos x="2" y="1"/>
                </a:cxn>
                <a:cxn ang="0">
                  <a:pos x="2" y="0"/>
                </a:cxn>
                <a:cxn ang="0">
                  <a:pos x="1" y="0"/>
                </a:cxn>
                <a:cxn ang="0">
                  <a:pos x="0" y="0"/>
                </a:cxn>
                <a:cxn ang="0">
                  <a:pos x="0" y="1"/>
                </a:cxn>
                <a:cxn ang="0">
                  <a:pos x="1" y="1"/>
                </a:cxn>
                <a:cxn ang="0">
                  <a:pos x="2" y="1"/>
                </a:cxn>
                <a:cxn ang="0">
                  <a:pos x="2" y="2"/>
                </a:cxn>
                <a:cxn ang="0">
                  <a:pos x="4" y="2"/>
                </a:cxn>
                <a:cxn ang="0">
                  <a:pos x="4" y="4"/>
                </a:cxn>
                <a:cxn ang="0">
                  <a:pos x="5" y="4"/>
                </a:cxn>
              </a:cxnLst>
              <a:rect l="0" t="0" r="r" b="b"/>
              <a:pathLst>
                <a:path w="6" h="5">
                  <a:moveTo>
                    <a:pt x="5" y="4"/>
                  </a:moveTo>
                  <a:lnTo>
                    <a:pt x="5" y="2"/>
                  </a:lnTo>
                  <a:lnTo>
                    <a:pt x="4" y="1"/>
                  </a:lnTo>
                  <a:lnTo>
                    <a:pt x="2" y="1"/>
                  </a:lnTo>
                  <a:lnTo>
                    <a:pt x="2" y="0"/>
                  </a:lnTo>
                  <a:lnTo>
                    <a:pt x="1" y="0"/>
                  </a:lnTo>
                  <a:lnTo>
                    <a:pt x="0" y="0"/>
                  </a:lnTo>
                  <a:lnTo>
                    <a:pt x="0" y="1"/>
                  </a:lnTo>
                  <a:lnTo>
                    <a:pt x="1" y="1"/>
                  </a:lnTo>
                  <a:lnTo>
                    <a:pt x="2" y="1"/>
                  </a:lnTo>
                  <a:lnTo>
                    <a:pt x="2" y="2"/>
                  </a:lnTo>
                  <a:lnTo>
                    <a:pt x="4" y="2"/>
                  </a:lnTo>
                  <a:lnTo>
                    <a:pt x="4" y="4"/>
                  </a:lnTo>
                  <a:lnTo>
                    <a:pt x="5"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6" name="Freeform 432"/>
            <p:cNvSpPr>
              <a:spLocks/>
            </p:cNvSpPr>
            <p:nvPr/>
          </p:nvSpPr>
          <p:spPr bwMode="auto">
            <a:xfrm>
              <a:off x="2746" y="2751"/>
              <a:ext cx="2" cy="4"/>
            </a:xfrm>
            <a:custGeom>
              <a:avLst/>
              <a:gdLst/>
              <a:ahLst/>
              <a:cxnLst>
                <a:cxn ang="0">
                  <a:pos x="0" y="3"/>
                </a:cxn>
                <a:cxn ang="0">
                  <a:pos x="1" y="0"/>
                </a:cxn>
                <a:cxn ang="0">
                  <a:pos x="2" y="3"/>
                </a:cxn>
                <a:cxn ang="0">
                  <a:pos x="0" y="3"/>
                </a:cxn>
              </a:cxnLst>
              <a:rect l="0" t="0" r="r" b="b"/>
              <a:pathLst>
                <a:path w="3" h="4">
                  <a:moveTo>
                    <a:pt x="0" y="3"/>
                  </a:moveTo>
                  <a:lnTo>
                    <a:pt x="1" y="0"/>
                  </a:lnTo>
                  <a:lnTo>
                    <a:pt x="2" y="3"/>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7" name="Freeform 433"/>
            <p:cNvSpPr>
              <a:spLocks/>
            </p:cNvSpPr>
            <p:nvPr/>
          </p:nvSpPr>
          <p:spPr bwMode="auto">
            <a:xfrm>
              <a:off x="2738" y="2770"/>
              <a:ext cx="5" cy="4"/>
            </a:xfrm>
            <a:custGeom>
              <a:avLst/>
              <a:gdLst/>
              <a:ahLst/>
              <a:cxnLst>
                <a:cxn ang="0">
                  <a:pos x="3" y="0"/>
                </a:cxn>
                <a:cxn ang="0">
                  <a:pos x="1" y="0"/>
                </a:cxn>
                <a:cxn ang="0">
                  <a:pos x="0" y="0"/>
                </a:cxn>
                <a:cxn ang="0">
                  <a:pos x="0" y="1"/>
                </a:cxn>
                <a:cxn ang="0">
                  <a:pos x="0" y="3"/>
                </a:cxn>
                <a:cxn ang="0">
                  <a:pos x="3" y="0"/>
                </a:cxn>
              </a:cxnLst>
              <a:rect l="0" t="0" r="r" b="b"/>
              <a:pathLst>
                <a:path w="4" h="4">
                  <a:moveTo>
                    <a:pt x="3" y="0"/>
                  </a:moveTo>
                  <a:lnTo>
                    <a:pt x="1" y="0"/>
                  </a:lnTo>
                  <a:lnTo>
                    <a:pt x="0" y="0"/>
                  </a:lnTo>
                  <a:lnTo>
                    <a:pt x="0" y="1"/>
                  </a:lnTo>
                  <a:lnTo>
                    <a:pt x="0"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8" name="Freeform 434"/>
            <p:cNvSpPr>
              <a:spLocks/>
            </p:cNvSpPr>
            <p:nvPr/>
          </p:nvSpPr>
          <p:spPr bwMode="auto">
            <a:xfrm>
              <a:off x="2739" y="2770"/>
              <a:ext cx="2" cy="4"/>
            </a:xfrm>
            <a:custGeom>
              <a:avLst/>
              <a:gdLst/>
              <a:ahLst/>
              <a:cxnLst>
                <a:cxn ang="0">
                  <a:pos x="1" y="3"/>
                </a:cxn>
                <a:cxn ang="0">
                  <a:pos x="1" y="1"/>
                </a:cxn>
                <a:cxn ang="0">
                  <a:pos x="0" y="0"/>
                </a:cxn>
                <a:cxn ang="0">
                  <a:pos x="1" y="3"/>
                </a:cxn>
              </a:cxnLst>
              <a:rect l="0" t="0" r="r" b="b"/>
              <a:pathLst>
                <a:path w="2" h="4">
                  <a:moveTo>
                    <a:pt x="1" y="3"/>
                  </a:moveTo>
                  <a:lnTo>
                    <a:pt x="1" y="1"/>
                  </a:lnTo>
                  <a:lnTo>
                    <a:pt x="0" y="0"/>
                  </a:lnTo>
                  <a:lnTo>
                    <a:pt x="1"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299" name="Freeform 435"/>
            <p:cNvSpPr>
              <a:spLocks/>
            </p:cNvSpPr>
            <p:nvPr/>
          </p:nvSpPr>
          <p:spPr bwMode="auto">
            <a:xfrm>
              <a:off x="2741" y="2771"/>
              <a:ext cx="2" cy="4"/>
            </a:xfrm>
            <a:custGeom>
              <a:avLst/>
              <a:gdLst/>
              <a:ahLst/>
              <a:cxnLst>
                <a:cxn ang="0">
                  <a:pos x="0" y="3"/>
                </a:cxn>
                <a:cxn ang="0">
                  <a:pos x="1" y="3"/>
                </a:cxn>
                <a:cxn ang="0">
                  <a:pos x="2" y="3"/>
                </a:cxn>
                <a:cxn ang="0">
                  <a:pos x="2" y="0"/>
                </a:cxn>
                <a:cxn ang="0">
                  <a:pos x="0" y="3"/>
                </a:cxn>
              </a:cxnLst>
              <a:rect l="0" t="0" r="r" b="b"/>
              <a:pathLst>
                <a:path w="3" h="4">
                  <a:moveTo>
                    <a:pt x="0" y="3"/>
                  </a:moveTo>
                  <a:lnTo>
                    <a:pt x="1" y="3"/>
                  </a:lnTo>
                  <a:lnTo>
                    <a:pt x="2" y="3"/>
                  </a:lnTo>
                  <a:lnTo>
                    <a:pt x="2"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0" name="Freeform 436"/>
            <p:cNvSpPr>
              <a:spLocks/>
            </p:cNvSpPr>
            <p:nvPr/>
          </p:nvSpPr>
          <p:spPr bwMode="auto">
            <a:xfrm>
              <a:off x="2746" y="2764"/>
              <a:ext cx="2" cy="4"/>
            </a:xfrm>
            <a:custGeom>
              <a:avLst/>
              <a:gdLst/>
              <a:ahLst/>
              <a:cxnLst>
                <a:cxn ang="0">
                  <a:pos x="2" y="0"/>
                </a:cxn>
                <a:cxn ang="0">
                  <a:pos x="1" y="0"/>
                </a:cxn>
                <a:cxn ang="0">
                  <a:pos x="0" y="0"/>
                </a:cxn>
                <a:cxn ang="0">
                  <a:pos x="0" y="3"/>
                </a:cxn>
                <a:cxn ang="0">
                  <a:pos x="2" y="0"/>
                </a:cxn>
              </a:cxnLst>
              <a:rect l="0" t="0" r="r" b="b"/>
              <a:pathLst>
                <a:path w="3" h="4">
                  <a:moveTo>
                    <a:pt x="2" y="0"/>
                  </a:moveTo>
                  <a:lnTo>
                    <a:pt x="1" y="0"/>
                  </a:lnTo>
                  <a:lnTo>
                    <a:pt x="0" y="0"/>
                  </a:lnTo>
                  <a:lnTo>
                    <a:pt x="0" y="3"/>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1" name="Freeform 437"/>
            <p:cNvSpPr>
              <a:spLocks/>
            </p:cNvSpPr>
            <p:nvPr/>
          </p:nvSpPr>
          <p:spPr bwMode="auto">
            <a:xfrm>
              <a:off x="2746" y="2764"/>
              <a:ext cx="2" cy="5"/>
            </a:xfrm>
            <a:custGeom>
              <a:avLst/>
              <a:gdLst/>
              <a:ahLst/>
              <a:cxnLst>
                <a:cxn ang="0">
                  <a:pos x="2" y="4"/>
                </a:cxn>
                <a:cxn ang="0">
                  <a:pos x="2" y="2"/>
                </a:cxn>
                <a:cxn ang="0">
                  <a:pos x="0" y="0"/>
                </a:cxn>
                <a:cxn ang="0">
                  <a:pos x="1" y="4"/>
                </a:cxn>
                <a:cxn ang="0">
                  <a:pos x="2" y="4"/>
                </a:cxn>
              </a:cxnLst>
              <a:rect l="0" t="0" r="r" b="b"/>
              <a:pathLst>
                <a:path w="3" h="5">
                  <a:moveTo>
                    <a:pt x="2" y="4"/>
                  </a:moveTo>
                  <a:lnTo>
                    <a:pt x="2" y="2"/>
                  </a:lnTo>
                  <a:lnTo>
                    <a:pt x="0" y="0"/>
                  </a:lnTo>
                  <a:lnTo>
                    <a:pt x="1" y="4"/>
                  </a:lnTo>
                  <a:lnTo>
                    <a:pt x="2"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2" name="Freeform 438"/>
            <p:cNvSpPr>
              <a:spLocks/>
            </p:cNvSpPr>
            <p:nvPr/>
          </p:nvSpPr>
          <p:spPr bwMode="auto">
            <a:xfrm>
              <a:off x="2748" y="2768"/>
              <a:ext cx="4" cy="4"/>
            </a:xfrm>
            <a:custGeom>
              <a:avLst/>
              <a:gdLst/>
              <a:ahLst/>
              <a:cxnLst>
                <a:cxn ang="0">
                  <a:pos x="0" y="2"/>
                </a:cxn>
                <a:cxn ang="0">
                  <a:pos x="1" y="2"/>
                </a:cxn>
                <a:cxn ang="0">
                  <a:pos x="3" y="2"/>
                </a:cxn>
                <a:cxn ang="0">
                  <a:pos x="3" y="0"/>
                </a:cxn>
                <a:cxn ang="0">
                  <a:pos x="0" y="2"/>
                </a:cxn>
              </a:cxnLst>
              <a:rect l="0" t="0" r="r" b="b"/>
              <a:pathLst>
                <a:path w="4" h="3">
                  <a:moveTo>
                    <a:pt x="0" y="2"/>
                  </a:moveTo>
                  <a:lnTo>
                    <a:pt x="1" y="2"/>
                  </a:lnTo>
                  <a:lnTo>
                    <a:pt x="3" y="2"/>
                  </a:lnTo>
                  <a:lnTo>
                    <a:pt x="3"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3" name="Freeform 439"/>
            <p:cNvSpPr>
              <a:spLocks/>
            </p:cNvSpPr>
            <p:nvPr/>
          </p:nvSpPr>
          <p:spPr bwMode="auto">
            <a:xfrm>
              <a:off x="2760" y="2759"/>
              <a:ext cx="4" cy="4"/>
            </a:xfrm>
            <a:custGeom>
              <a:avLst/>
              <a:gdLst/>
              <a:ahLst/>
              <a:cxnLst>
                <a:cxn ang="0">
                  <a:pos x="2" y="0"/>
                </a:cxn>
                <a:cxn ang="0">
                  <a:pos x="1" y="0"/>
                </a:cxn>
                <a:cxn ang="0">
                  <a:pos x="0" y="3"/>
                </a:cxn>
                <a:cxn ang="0">
                  <a:pos x="2" y="0"/>
                </a:cxn>
              </a:cxnLst>
              <a:rect l="0" t="0" r="r" b="b"/>
              <a:pathLst>
                <a:path w="3" h="4">
                  <a:moveTo>
                    <a:pt x="2" y="0"/>
                  </a:moveTo>
                  <a:lnTo>
                    <a:pt x="1" y="0"/>
                  </a:lnTo>
                  <a:lnTo>
                    <a:pt x="0" y="3"/>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4" name="Freeform 440"/>
            <p:cNvSpPr>
              <a:spLocks/>
            </p:cNvSpPr>
            <p:nvPr/>
          </p:nvSpPr>
          <p:spPr bwMode="auto">
            <a:xfrm>
              <a:off x="2760" y="2759"/>
              <a:ext cx="4" cy="5"/>
            </a:xfrm>
            <a:custGeom>
              <a:avLst/>
              <a:gdLst/>
              <a:ahLst/>
              <a:cxnLst>
                <a:cxn ang="0">
                  <a:pos x="2" y="4"/>
                </a:cxn>
                <a:cxn ang="0">
                  <a:pos x="2" y="4"/>
                </a:cxn>
                <a:cxn ang="0">
                  <a:pos x="0" y="0"/>
                </a:cxn>
                <a:cxn ang="0">
                  <a:pos x="1" y="4"/>
                </a:cxn>
                <a:cxn ang="0">
                  <a:pos x="2" y="4"/>
                </a:cxn>
              </a:cxnLst>
              <a:rect l="0" t="0" r="r" b="b"/>
              <a:pathLst>
                <a:path w="3" h="5">
                  <a:moveTo>
                    <a:pt x="2" y="4"/>
                  </a:moveTo>
                  <a:lnTo>
                    <a:pt x="2" y="4"/>
                  </a:lnTo>
                  <a:lnTo>
                    <a:pt x="0" y="0"/>
                  </a:lnTo>
                  <a:lnTo>
                    <a:pt x="1" y="4"/>
                  </a:lnTo>
                  <a:lnTo>
                    <a:pt x="2"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5" name="Freeform 441"/>
            <p:cNvSpPr>
              <a:spLocks/>
            </p:cNvSpPr>
            <p:nvPr/>
          </p:nvSpPr>
          <p:spPr bwMode="auto">
            <a:xfrm>
              <a:off x="2763" y="2763"/>
              <a:ext cx="4" cy="5"/>
            </a:xfrm>
            <a:custGeom>
              <a:avLst/>
              <a:gdLst/>
              <a:ahLst/>
              <a:cxnLst>
                <a:cxn ang="0">
                  <a:pos x="0" y="3"/>
                </a:cxn>
                <a:cxn ang="0">
                  <a:pos x="1" y="3"/>
                </a:cxn>
                <a:cxn ang="0">
                  <a:pos x="3" y="3"/>
                </a:cxn>
                <a:cxn ang="0">
                  <a:pos x="3" y="0"/>
                </a:cxn>
                <a:cxn ang="0">
                  <a:pos x="0" y="3"/>
                </a:cxn>
              </a:cxnLst>
              <a:rect l="0" t="0" r="r" b="b"/>
              <a:pathLst>
                <a:path w="4" h="4">
                  <a:moveTo>
                    <a:pt x="0" y="3"/>
                  </a:moveTo>
                  <a:lnTo>
                    <a:pt x="1" y="3"/>
                  </a:lnTo>
                  <a:lnTo>
                    <a:pt x="3" y="3"/>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6" name="Freeform 442"/>
            <p:cNvSpPr>
              <a:spLocks/>
            </p:cNvSpPr>
            <p:nvPr/>
          </p:nvSpPr>
          <p:spPr bwMode="auto">
            <a:xfrm>
              <a:off x="2752" y="2761"/>
              <a:ext cx="4" cy="3"/>
            </a:xfrm>
            <a:custGeom>
              <a:avLst/>
              <a:gdLst/>
              <a:ahLst/>
              <a:cxnLst>
                <a:cxn ang="0">
                  <a:pos x="3" y="0"/>
                </a:cxn>
                <a:cxn ang="0">
                  <a:pos x="0" y="0"/>
                </a:cxn>
                <a:cxn ang="0">
                  <a:pos x="0" y="2"/>
                </a:cxn>
                <a:cxn ang="0">
                  <a:pos x="3" y="0"/>
                </a:cxn>
              </a:cxnLst>
              <a:rect l="0" t="0" r="r" b="b"/>
              <a:pathLst>
                <a:path w="4" h="3">
                  <a:moveTo>
                    <a:pt x="3" y="0"/>
                  </a:moveTo>
                  <a:lnTo>
                    <a:pt x="0" y="0"/>
                  </a:lnTo>
                  <a:lnTo>
                    <a:pt x="0" y="2"/>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7" name="Freeform 443"/>
            <p:cNvSpPr>
              <a:spLocks/>
            </p:cNvSpPr>
            <p:nvPr/>
          </p:nvSpPr>
          <p:spPr bwMode="auto">
            <a:xfrm>
              <a:off x="2752" y="2761"/>
              <a:ext cx="6" cy="3"/>
            </a:xfrm>
            <a:custGeom>
              <a:avLst/>
              <a:gdLst/>
              <a:ahLst/>
              <a:cxnLst>
                <a:cxn ang="0">
                  <a:pos x="5" y="2"/>
                </a:cxn>
                <a:cxn ang="0">
                  <a:pos x="5" y="1"/>
                </a:cxn>
                <a:cxn ang="0">
                  <a:pos x="0" y="0"/>
                </a:cxn>
                <a:cxn ang="0">
                  <a:pos x="4" y="2"/>
                </a:cxn>
                <a:cxn ang="0">
                  <a:pos x="5" y="2"/>
                </a:cxn>
              </a:cxnLst>
              <a:rect l="0" t="0" r="r" b="b"/>
              <a:pathLst>
                <a:path w="6" h="3">
                  <a:moveTo>
                    <a:pt x="5" y="2"/>
                  </a:moveTo>
                  <a:lnTo>
                    <a:pt x="5" y="1"/>
                  </a:lnTo>
                  <a:lnTo>
                    <a:pt x="0" y="0"/>
                  </a:lnTo>
                  <a:lnTo>
                    <a:pt x="4" y="2"/>
                  </a:lnTo>
                  <a:lnTo>
                    <a:pt x="5"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8" name="Freeform 444"/>
            <p:cNvSpPr>
              <a:spLocks/>
            </p:cNvSpPr>
            <p:nvPr/>
          </p:nvSpPr>
          <p:spPr bwMode="auto">
            <a:xfrm>
              <a:off x="2757" y="2763"/>
              <a:ext cx="4" cy="5"/>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09" name="Freeform 445"/>
            <p:cNvSpPr>
              <a:spLocks/>
            </p:cNvSpPr>
            <p:nvPr/>
          </p:nvSpPr>
          <p:spPr bwMode="auto">
            <a:xfrm>
              <a:off x="2771" y="2752"/>
              <a:ext cx="2" cy="4"/>
            </a:xfrm>
            <a:custGeom>
              <a:avLst/>
              <a:gdLst/>
              <a:ahLst/>
              <a:cxnLst>
                <a:cxn ang="0">
                  <a:pos x="2" y="0"/>
                </a:cxn>
                <a:cxn ang="0">
                  <a:pos x="1" y="0"/>
                </a:cxn>
                <a:cxn ang="0">
                  <a:pos x="0" y="0"/>
                </a:cxn>
                <a:cxn ang="0">
                  <a:pos x="0" y="1"/>
                </a:cxn>
                <a:cxn ang="0">
                  <a:pos x="1" y="3"/>
                </a:cxn>
                <a:cxn ang="0">
                  <a:pos x="2" y="0"/>
                </a:cxn>
              </a:cxnLst>
              <a:rect l="0" t="0" r="r" b="b"/>
              <a:pathLst>
                <a:path w="3" h="4">
                  <a:moveTo>
                    <a:pt x="2" y="0"/>
                  </a:moveTo>
                  <a:lnTo>
                    <a:pt x="1" y="0"/>
                  </a:lnTo>
                  <a:lnTo>
                    <a:pt x="0" y="0"/>
                  </a:lnTo>
                  <a:lnTo>
                    <a:pt x="0" y="1"/>
                  </a:lnTo>
                  <a:lnTo>
                    <a:pt x="1" y="3"/>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0" name="Freeform 446"/>
            <p:cNvSpPr>
              <a:spLocks/>
            </p:cNvSpPr>
            <p:nvPr/>
          </p:nvSpPr>
          <p:spPr bwMode="auto">
            <a:xfrm>
              <a:off x="2771" y="2752"/>
              <a:ext cx="5" cy="4"/>
            </a:xfrm>
            <a:custGeom>
              <a:avLst/>
              <a:gdLst/>
              <a:ahLst/>
              <a:cxnLst>
                <a:cxn ang="0">
                  <a:pos x="2" y="3"/>
                </a:cxn>
                <a:cxn ang="0">
                  <a:pos x="4" y="1"/>
                </a:cxn>
                <a:cxn ang="0">
                  <a:pos x="0" y="0"/>
                </a:cxn>
                <a:cxn ang="0">
                  <a:pos x="0" y="1"/>
                </a:cxn>
                <a:cxn ang="0">
                  <a:pos x="2" y="3"/>
                </a:cxn>
              </a:cxnLst>
              <a:rect l="0" t="0" r="r" b="b"/>
              <a:pathLst>
                <a:path w="5" h="4">
                  <a:moveTo>
                    <a:pt x="2" y="3"/>
                  </a:moveTo>
                  <a:lnTo>
                    <a:pt x="4" y="1"/>
                  </a:lnTo>
                  <a:lnTo>
                    <a:pt x="0" y="0"/>
                  </a:lnTo>
                  <a:lnTo>
                    <a:pt x="0" y="1"/>
                  </a:lnTo>
                  <a:lnTo>
                    <a:pt x="2"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1" name="Freeform 447"/>
            <p:cNvSpPr>
              <a:spLocks/>
            </p:cNvSpPr>
            <p:nvPr/>
          </p:nvSpPr>
          <p:spPr bwMode="auto">
            <a:xfrm>
              <a:off x="2774" y="2752"/>
              <a:ext cx="5" cy="5"/>
            </a:xfrm>
            <a:custGeom>
              <a:avLst/>
              <a:gdLst/>
              <a:ahLst/>
              <a:cxnLst>
                <a:cxn ang="0">
                  <a:pos x="0" y="3"/>
                </a:cxn>
                <a:cxn ang="0">
                  <a:pos x="1" y="3"/>
                </a:cxn>
                <a:cxn ang="0">
                  <a:pos x="3" y="3"/>
                </a:cxn>
                <a:cxn ang="0">
                  <a:pos x="3" y="1"/>
                </a:cxn>
                <a:cxn ang="0">
                  <a:pos x="3" y="0"/>
                </a:cxn>
                <a:cxn ang="0">
                  <a:pos x="0" y="3"/>
                </a:cxn>
              </a:cxnLst>
              <a:rect l="0" t="0" r="r" b="b"/>
              <a:pathLst>
                <a:path w="4" h="4">
                  <a:moveTo>
                    <a:pt x="0" y="3"/>
                  </a:moveTo>
                  <a:lnTo>
                    <a:pt x="1" y="3"/>
                  </a:lnTo>
                  <a:lnTo>
                    <a:pt x="3" y="3"/>
                  </a:lnTo>
                  <a:lnTo>
                    <a:pt x="3" y="1"/>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2" name="Freeform 448"/>
            <p:cNvSpPr>
              <a:spLocks/>
            </p:cNvSpPr>
            <p:nvPr/>
          </p:nvSpPr>
          <p:spPr bwMode="auto">
            <a:xfrm>
              <a:off x="2685" y="2761"/>
              <a:ext cx="4" cy="3"/>
            </a:xfrm>
            <a:custGeom>
              <a:avLst/>
              <a:gdLst/>
              <a:ahLst/>
              <a:cxnLst>
                <a:cxn ang="0">
                  <a:pos x="0" y="0"/>
                </a:cxn>
                <a:cxn ang="0">
                  <a:pos x="2" y="1"/>
                </a:cxn>
                <a:cxn ang="0">
                  <a:pos x="0" y="2"/>
                </a:cxn>
                <a:cxn ang="0">
                  <a:pos x="0" y="0"/>
                </a:cxn>
              </a:cxnLst>
              <a:rect l="0" t="0" r="r" b="b"/>
              <a:pathLst>
                <a:path w="3" h="3">
                  <a:moveTo>
                    <a:pt x="0" y="0"/>
                  </a:moveTo>
                  <a:lnTo>
                    <a:pt x="2"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3" name="Freeform 449"/>
            <p:cNvSpPr>
              <a:spLocks/>
            </p:cNvSpPr>
            <p:nvPr/>
          </p:nvSpPr>
          <p:spPr bwMode="auto">
            <a:xfrm>
              <a:off x="2686" y="2761"/>
              <a:ext cx="6" cy="11"/>
            </a:xfrm>
            <a:custGeom>
              <a:avLst/>
              <a:gdLst/>
              <a:ahLst/>
              <a:cxnLst>
                <a:cxn ang="0">
                  <a:pos x="2" y="11"/>
                </a:cxn>
                <a:cxn ang="0">
                  <a:pos x="4" y="10"/>
                </a:cxn>
                <a:cxn ang="0">
                  <a:pos x="4" y="8"/>
                </a:cxn>
                <a:cxn ang="0">
                  <a:pos x="5" y="7"/>
                </a:cxn>
                <a:cxn ang="0">
                  <a:pos x="5" y="6"/>
                </a:cxn>
                <a:cxn ang="0">
                  <a:pos x="5" y="5"/>
                </a:cxn>
                <a:cxn ang="0">
                  <a:pos x="5" y="4"/>
                </a:cxn>
                <a:cxn ang="0">
                  <a:pos x="4" y="2"/>
                </a:cxn>
                <a:cxn ang="0">
                  <a:pos x="4" y="1"/>
                </a:cxn>
                <a:cxn ang="0">
                  <a:pos x="2" y="1"/>
                </a:cxn>
                <a:cxn ang="0">
                  <a:pos x="1" y="0"/>
                </a:cxn>
                <a:cxn ang="0">
                  <a:pos x="0" y="0"/>
                </a:cxn>
                <a:cxn ang="0">
                  <a:pos x="0" y="1"/>
                </a:cxn>
                <a:cxn ang="0">
                  <a:pos x="1" y="1"/>
                </a:cxn>
                <a:cxn ang="0">
                  <a:pos x="2" y="1"/>
                </a:cxn>
                <a:cxn ang="0">
                  <a:pos x="2" y="2"/>
                </a:cxn>
                <a:cxn ang="0">
                  <a:pos x="4" y="2"/>
                </a:cxn>
                <a:cxn ang="0">
                  <a:pos x="4" y="4"/>
                </a:cxn>
                <a:cxn ang="0">
                  <a:pos x="4" y="5"/>
                </a:cxn>
                <a:cxn ang="0">
                  <a:pos x="4" y="6"/>
                </a:cxn>
                <a:cxn ang="0">
                  <a:pos x="4" y="7"/>
                </a:cxn>
                <a:cxn ang="0">
                  <a:pos x="4" y="8"/>
                </a:cxn>
                <a:cxn ang="0">
                  <a:pos x="2" y="10"/>
                </a:cxn>
                <a:cxn ang="0">
                  <a:pos x="2" y="11"/>
                </a:cxn>
              </a:cxnLst>
              <a:rect l="0" t="0" r="r" b="b"/>
              <a:pathLst>
                <a:path w="6" h="12">
                  <a:moveTo>
                    <a:pt x="2" y="11"/>
                  </a:moveTo>
                  <a:lnTo>
                    <a:pt x="4" y="10"/>
                  </a:lnTo>
                  <a:lnTo>
                    <a:pt x="4" y="8"/>
                  </a:lnTo>
                  <a:lnTo>
                    <a:pt x="5" y="7"/>
                  </a:lnTo>
                  <a:lnTo>
                    <a:pt x="5" y="6"/>
                  </a:lnTo>
                  <a:lnTo>
                    <a:pt x="5" y="5"/>
                  </a:lnTo>
                  <a:lnTo>
                    <a:pt x="5" y="4"/>
                  </a:lnTo>
                  <a:lnTo>
                    <a:pt x="4" y="2"/>
                  </a:lnTo>
                  <a:lnTo>
                    <a:pt x="4" y="1"/>
                  </a:lnTo>
                  <a:lnTo>
                    <a:pt x="2" y="1"/>
                  </a:lnTo>
                  <a:lnTo>
                    <a:pt x="1" y="0"/>
                  </a:lnTo>
                  <a:lnTo>
                    <a:pt x="0" y="0"/>
                  </a:lnTo>
                  <a:lnTo>
                    <a:pt x="0" y="1"/>
                  </a:lnTo>
                  <a:lnTo>
                    <a:pt x="1" y="1"/>
                  </a:lnTo>
                  <a:lnTo>
                    <a:pt x="2" y="1"/>
                  </a:lnTo>
                  <a:lnTo>
                    <a:pt x="2" y="2"/>
                  </a:lnTo>
                  <a:lnTo>
                    <a:pt x="4" y="2"/>
                  </a:lnTo>
                  <a:lnTo>
                    <a:pt x="4" y="4"/>
                  </a:lnTo>
                  <a:lnTo>
                    <a:pt x="4" y="5"/>
                  </a:lnTo>
                  <a:lnTo>
                    <a:pt x="4" y="6"/>
                  </a:lnTo>
                  <a:lnTo>
                    <a:pt x="4" y="7"/>
                  </a:lnTo>
                  <a:lnTo>
                    <a:pt x="4" y="8"/>
                  </a:lnTo>
                  <a:lnTo>
                    <a:pt x="2" y="10"/>
                  </a:lnTo>
                  <a:lnTo>
                    <a:pt x="2"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4" name="Freeform 450"/>
            <p:cNvSpPr>
              <a:spLocks/>
            </p:cNvSpPr>
            <p:nvPr/>
          </p:nvSpPr>
          <p:spPr bwMode="auto">
            <a:xfrm>
              <a:off x="2687" y="2771"/>
              <a:ext cx="4" cy="4"/>
            </a:xfrm>
            <a:custGeom>
              <a:avLst/>
              <a:gdLst/>
              <a:ahLst/>
              <a:cxnLst>
                <a:cxn ang="0">
                  <a:pos x="0" y="0"/>
                </a:cxn>
                <a:cxn ang="0">
                  <a:pos x="0" y="3"/>
                </a:cxn>
                <a:cxn ang="0">
                  <a:pos x="3" y="3"/>
                </a:cxn>
                <a:cxn ang="0">
                  <a:pos x="0" y="0"/>
                </a:cxn>
              </a:cxnLst>
              <a:rect l="0" t="0" r="r" b="b"/>
              <a:pathLst>
                <a:path w="4" h="4">
                  <a:moveTo>
                    <a:pt x="0" y="0"/>
                  </a:moveTo>
                  <a:lnTo>
                    <a:pt x="0"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5" name="Freeform 451"/>
            <p:cNvSpPr>
              <a:spLocks/>
            </p:cNvSpPr>
            <p:nvPr/>
          </p:nvSpPr>
          <p:spPr bwMode="auto">
            <a:xfrm>
              <a:off x="2625" y="2784"/>
              <a:ext cx="5" cy="3"/>
            </a:xfrm>
            <a:custGeom>
              <a:avLst/>
              <a:gdLst/>
              <a:ahLst/>
              <a:cxnLst>
                <a:cxn ang="0">
                  <a:pos x="3" y="0"/>
                </a:cxn>
                <a:cxn ang="0">
                  <a:pos x="0" y="0"/>
                </a:cxn>
                <a:cxn ang="0">
                  <a:pos x="0" y="1"/>
                </a:cxn>
                <a:cxn ang="0">
                  <a:pos x="3" y="2"/>
                </a:cxn>
                <a:cxn ang="0">
                  <a:pos x="3" y="0"/>
                </a:cxn>
              </a:cxnLst>
              <a:rect l="0" t="0" r="r" b="b"/>
              <a:pathLst>
                <a:path w="4" h="3">
                  <a:moveTo>
                    <a:pt x="3" y="0"/>
                  </a:moveTo>
                  <a:lnTo>
                    <a:pt x="0" y="0"/>
                  </a:lnTo>
                  <a:lnTo>
                    <a:pt x="0" y="1"/>
                  </a:lnTo>
                  <a:lnTo>
                    <a:pt x="3" y="2"/>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6" name="Freeform 452"/>
            <p:cNvSpPr>
              <a:spLocks/>
            </p:cNvSpPr>
            <p:nvPr/>
          </p:nvSpPr>
          <p:spPr bwMode="auto">
            <a:xfrm>
              <a:off x="2626" y="2784"/>
              <a:ext cx="16" cy="6"/>
            </a:xfrm>
            <a:custGeom>
              <a:avLst/>
              <a:gdLst/>
              <a:ahLst/>
              <a:cxnLst>
                <a:cxn ang="0">
                  <a:pos x="14" y="6"/>
                </a:cxn>
                <a:cxn ang="0">
                  <a:pos x="14" y="5"/>
                </a:cxn>
                <a:cxn ang="0">
                  <a:pos x="12" y="5"/>
                </a:cxn>
                <a:cxn ang="0">
                  <a:pos x="12" y="3"/>
                </a:cxn>
                <a:cxn ang="0">
                  <a:pos x="11" y="3"/>
                </a:cxn>
                <a:cxn ang="0">
                  <a:pos x="10" y="2"/>
                </a:cxn>
                <a:cxn ang="0">
                  <a:pos x="9" y="2"/>
                </a:cxn>
                <a:cxn ang="0">
                  <a:pos x="7" y="2"/>
                </a:cxn>
                <a:cxn ang="0">
                  <a:pos x="6" y="1"/>
                </a:cxn>
                <a:cxn ang="0">
                  <a:pos x="5" y="1"/>
                </a:cxn>
                <a:cxn ang="0">
                  <a:pos x="4" y="1"/>
                </a:cxn>
                <a:cxn ang="0">
                  <a:pos x="2" y="1"/>
                </a:cxn>
                <a:cxn ang="0">
                  <a:pos x="1" y="0"/>
                </a:cxn>
                <a:cxn ang="0">
                  <a:pos x="0" y="0"/>
                </a:cxn>
                <a:cxn ang="0">
                  <a:pos x="0" y="1"/>
                </a:cxn>
                <a:cxn ang="0">
                  <a:pos x="1" y="1"/>
                </a:cxn>
                <a:cxn ang="0">
                  <a:pos x="2" y="1"/>
                </a:cxn>
                <a:cxn ang="0">
                  <a:pos x="4" y="1"/>
                </a:cxn>
                <a:cxn ang="0">
                  <a:pos x="5" y="2"/>
                </a:cxn>
                <a:cxn ang="0">
                  <a:pos x="6" y="2"/>
                </a:cxn>
                <a:cxn ang="0">
                  <a:pos x="7" y="2"/>
                </a:cxn>
                <a:cxn ang="0">
                  <a:pos x="9" y="3"/>
                </a:cxn>
                <a:cxn ang="0">
                  <a:pos x="10" y="3"/>
                </a:cxn>
                <a:cxn ang="0">
                  <a:pos x="11" y="5"/>
                </a:cxn>
                <a:cxn ang="0">
                  <a:pos x="12" y="5"/>
                </a:cxn>
                <a:cxn ang="0">
                  <a:pos x="12" y="6"/>
                </a:cxn>
                <a:cxn ang="0">
                  <a:pos x="14" y="6"/>
                </a:cxn>
              </a:cxnLst>
              <a:rect l="0" t="0" r="r" b="b"/>
              <a:pathLst>
                <a:path w="15" h="7">
                  <a:moveTo>
                    <a:pt x="14" y="6"/>
                  </a:moveTo>
                  <a:lnTo>
                    <a:pt x="14" y="5"/>
                  </a:lnTo>
                  <a:lnTo>
                    <a:pt x="12" y="5"/>
                  </a:lnTo>
                  <a:lnTo>
                    <a:pt x="12" y="3"/>
                  </a:lnTo>
                  <a:lnTo>
                    <a:pt x="11" y="3"/>
                  </a:lnTo>
                  <a:lnTo>
                    <a:pt x="10" y="2"/>
                  </a:lnTo>
                  <a:lnTo>
                    <a:pt x="9" y="2"/>
                  </a:lnTo>
                  <a:lnTo>
                    <a:pt x="7" y="2"/>
                  </a:lnTo>
                  <a:lnTo>
                    <a:pt x="6" y="1"/>
                  </a:lnTo>
                  <a:lnTo>
                    <a:pt x="5" y="1"/>
                  </a:lnTo>
                  <a:lnTo>
                    <a:pt x="4" y="1"/>
                  </a:lnTo>
                  <a:lnTo>
                    <a:pt x="2" y="1"/>
                  </a:lnTo>
                  <a:lnTo>
                    <a:pt x="1" y="0"/>
                  </a:lnTo>
                  <a:lnTo>
                    <a:pt x="0" y="0"/>
                  </a:lnTo>
                  <a:lnTo>
                    <a:pt x="0" y="1"/>
                  </a:lnTo>
                  <a:lnTo>
                    <a:pt x="1" y="1"/>
                  </a:lnTo>
                  <a:lnTo>
                    <a:pt x="2" y="1"/>
                  </a:lnTo>
                  <a:lnTo>
                    <a:pt x="4" y="1"/>
                  </a:lnTo>
                  <a:lnTo>
                    <a:pt x="5" y="2"/>
                  </a:lnTo>
                  <a:lnTo>
                    <a:pt x="6" y="2"/>
                  </a:lnTo>
                  <a:lnTo>
                    <a:pt x="7" y="2"/>
                  </a:lnTo>
                  <a:lnTo>
                    <a:pt x="9" y="3"/>
                  </a:lnTo>
                  <a:lnTo>
                    <a:pt x="10" y="3"/>
                  </a:lnTo>
                  <a:lnTo>
                    <a:pt x="11" y="5"/>
                  </a:lnTo>
                  <a:lnTo>
                    <a:pt x="12" y="5"/>
                  </a:lnTo>
                  <a:lnTo>
                    <a:pt x="12" y="6"/>
                  </a:lnTo>
                  <a:lnTo>
                    <a:pt x="14"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7" name="Freeform 453"/>
            <p:cNvSpPr>
              <a:spLocks/>
            </p:cNvSpPr>
            <p:nvPr/>
          </p:nvSpPr>
          <p:spPr bwMode="auto">
            <a:xfrm>
              <a:off x="2639" y="2790"/>
              <a:ext cx="2" cy="0"/>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8" name="Freeform 454"/>
            <p:cNvSpPr>
              <a:spLocks/>
            </p:cNvSpPr>
            <p:nvPr/>
          </p:nvSpPr>
          <p:spPr bwMode="auto">
            <a:xfrm>
              <a:off x="2666" y="2778"/>
              <a:ext cx="2" cy="4"/>
            </a:xfrm>
            <a:custGeom>
              <a:avLst/>
              <a:gdLst/>
              <a:ahLst/>
              <a:cxnLst>
                <a:cxn ang="0">
                  <a:pos x="2" y="2"/>
                </a:cxn>
                <a:cxn ang="0">
                  <a:pos x="1" y="0"/>
                </a:cxn>
                <a:cxn ang="0">
                  <a:pos x="0" y="2"/>
                </a:cxn>
                <a:cxn ang="0">
                  <a:pos x="2" y="2"/>
                </a:cxn>
              </a:cxnLst>
              <a:rect l="0" t="0" r="r" b="b"/>
              <a:pathLst>
                <a:path w="3" h="3">
                  <a:moveTo>
                    <a:pt x="2" y="2"/>
                  </a:moveTo>
                  <a:lnTo>
                    <a:pt x="1" y="0"/>
                  </a:lnTo>
                  <a:lnTo>
                    <a:pt x="0" y="2"/>
                  </a:lnTo>
                  <a:lnTo>
                    <a:pt x="2"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19" name="Freeform 455"/>
            <p:cNvSpPr>
              <a:spLocks/>
            </p:cNvSpPr>
            <p:nvPr/>
          </p:nvSpPr>
          <p:spPr bwMode="auto">
            <a:xfrm>
              <a:off x="2657" y="2779"/>
              <a:ext cx="10" cy="11"/>
            </a:xfrm>
            <a:custGeom>
              <a:avLst/>
              <a:gdLst/>
              <a:ahLst/>
              <a:cxnLst>
                <a:cxn ang="0">
                  <a:pos x="0" y="10"/>
                </a:cxn>
                <a:cxn ang="0">
                  <a:pos x="1" y="10"/>
                </a:cxn>
                <a:cxn ang="0">
                  <a:pos x="2" y="9"/>
                </a:cxn>
                <a:cxn ang="0">
                  <a:pos x="4" y="9"/>
                </a:cxn>
                <a:cxn ang="0">
                  <a:pos x="4" y="7"/>
                </a:cxn>
                <a:cxn ang="0">
                  <a:pos x="5" y="7"/>
                </a:cxn>
                <a:cxn ang="0">
                  <a:pos x="5" y="6"/>
                </a:cxn>
                <a:cxn ang="0">
                  <a:pos x="6" y="6"/>
                </a:cxn>
                <a:cxn ang="0">
                  <a:pos x="6" y="5"/>
                </a:cxn>
                <a:cxn ang="0">
                  <a:pos x="7" y="4"/>
                </a:cxn>
                <a:cxn ang="0">
                  <a:pos x="7" y="2"/>
                </a:cxn>
                <a:cxn ang="0">
                  <a:pos x="9" y="1"/>
                </a:cxn>
                <a:cxn ang="0">
                  <a:pos x="9" y="0"/>
                </a:cxn>
                <a:cxn ang="0">
                  <a:pos x="7" y="0"/>
                </a:cxn>
                <a:cxn ang="0">
                  <a:pos x="7" y="1"/>
                </a:cxn>
                <a:cxn ang="0">
                  <a:pos x="7" y="2"/>
                </a:cxn>
                <a:cxn ang="0">
                  <a:pos x="6" y="4"/>
                </a:cxn>
                <a:cxn ang="0">
                  <a:pos x="6" y="5"/>
                </a:cxn>
                <a:cxn ang="0">
                  <a:pos x="5" y="6"/>
                </a:cxn>
                <a:cxn ang="0">
                  <a:pos x="4" y="6"/>
                </a:cxn>
                <a:cxn ang="0">
                  <a:pos x="4" y="7"/>
                </a:cxn>
                <a:cxn ang="0">
                  <a:pos x="2" y="7"/>
                </a:cxn>
                <a:cxn ang="0">
                  <a:pos x="2" y="9"/>
                </a:cxn>
                <a:cxn ang="0">
                  <a:pos x="1" y="9"/>
                </a:cxn>
                <a:cxn ang="0">
                  <a:pos x="0" y="9"/>
                </a:cxn>
                <a:cxn ang="0">
                  <a:pos x="0" y="10"/>
                </a:cxn>
              </a:cxnLst>
              <a:rect l="0" t="0" r="r" b="b"/>
              <a:pathLst>
                <a:path w="10" h="11">
                  <a:moveTo>
                    <a:pt x="0" y="10"/>
                  </a:moveTo>
                  <a:lnTo>
                    <a:pt x="1" y="10"/>
                  </a:lnTo>
                  <a:lnTo>
                    <a:pt x="2" y="9"/>
                  </a:lnTo>
                  <a:lnTo>
                    <a:pt x="4" y="9"/>
                  </a:lnTo>
                  <a:lnTo>
                    <a:pt x="4" y="7"/>
                  </a:lnTo>
                  <a:lnTo>
                    <a:pt x="5" y="7"/>
                  </a:lnTo>
                  <a:lnTo>
                    <a:pt x="5" y="6"/>
                  </a:lnTo>
                  <a:lnTo>
                    <a:pt x="6" y="6"/>
                  </a:lnTo>
                  <a:lnTo>
                    <a:pt x="6" y="5"/>
                  </a:lnTo>
                  <a:lnTo>
                    <a:pt x="7" y="4"/>
                  </a:lnTo>
                  <a:lnTo>
                    <a:pt x="7" y="2"/>
                  </a:lnTo>
                  <a:lnTo>
                    <a:pt x="9" y="1"/>
                  </a:lnTo>
                  <a:lnTo>
                    <a:pt x="9" y="0"/>
                  </a:lnTo>
                  <a:lnTo>
                    <a:pt x="7" y="0"/>
                  </a:lnTo>
                  <a:lnTo>
                    <a:pt x="7" y="1"/>
                  </a:lnTo>
                  <a:lnTo>
                    <a:pt x="7" y="2"/>
                  </a:lnTo>
                  <a:lnTo>
                    <a:pt x="6" y="4"/>
                  </a:lnTo>
                  <a:lnTo>
                    <a:pt x="6" y="5"/>
                  </a:lnTo>
                  <a:lnTo>
                    <a:pt x="5" y="6"/>
                  </a:lnTo>
                  <a:lnTo>
                    <a:pt x="4" y="6"/>
                  </a:lnTo>
                  <a:lnTo>
                    <a:pt x="4" y="7"/>
                  </a:lnTo>
                  <a:lnTo>
                    <a:pt x="2" y="7"/>
                  </a:lnTo>
                  <a:lnTo>
                    <a:pt x="2" y="9"/>
                  </a:lnTo>
                  <a:lnTo>
                    <a:pt x="1" y="9"/>
                  </a:lnTo>
                  <a:lnTo>
                    <a:pt x="0" y="9"/>
                  </a:lnTo>
                  <a:lnTo>
                    <a:pt x="0"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0" name="Freeform 456"/>
            <p:cNvSpPr>
              <a:spLocks/>
            </p:cNvSpPr>
            <p:nvPr/>
          </p:nvSpPr>
          <p:spPr bwMode="auto">
            <a:xfrm>
              <a:off x="2654" y="2787"/>
              <a:ext cx="5" cy="8"/>
            </a:xfrm>
            <a:custGeom>
              <a:avLst/>
              <a:gdLst/>
              <a:ahLst/>
              <a:cxnLst>
                <a:cxn ang="0">
                  <a:pos x="2" y="5"/>
                </a:cxn>
                <a:cxn ang="0">
                  <a:pos x="2" y="5"/>
                </a:cxn>
                <a:cxn ang="0">
                  <a:pos x="1" y="5"/>
                </a:cxn>
                <a:cxn ang="0">
                  <a:pos x="1" y="3"/>
                </a:cxn>
                <a:cxn ang="0">
                  <a:pos x="1" y="2"/>
                </a:cxn>
                <a:cxn ang="0">
                  <a:pos x="1" y="1"/>
                </a:cxn>
                <a:cxn ang="0">
                  <a:pos x="2" y="1"/>
                </a:cxn>
                <a:cxn ang="0">
                  <a:pos x="4" y="1"/>
                </a:cxn>
                <a:cxn ang="0">
                  <a:pos x="2" y="0"/>
                </a:cxn>
                <a:cxn ang="0">
                  <a:pos x="1" y="0"/>
                </a:cxn>
                <a:cxn ang="0">
                  <a:pos x="1" y="1"/>
                </a:cxn>
                <a:cxn ang="0">
                  <a:pos x="0" y="1"/>
                </a:cxn>
                <a:cxn ang="0">
                  <a:pos x="0" y="2"/>
                </a:cxn>
                <a:cxn ang="0">
                  <a:pos x="0" y="3"/>
                </a:cxn>
                <a:cxn ang="0">
                  <a:pos x="0" y="5"/>
                </a:cxn>
                <a:cxn ang="0">
                  <a:pos x="1" y="5"/>
                </a:cxn>
                <a:cxn ang="0">
                  <a:pos x="1" y="6"/>
                </a:cxn>
                <a:cxn ang="0">
                  <a:pos x="2" y="6"/>
                </a:cxn>
                <a:cxn ang="0">
                  <a:pos x="2" y="5"/>
                </a:cxn>
              </a:cxnLst>
              <a:rect l="0" t="0" r="r" b="b"/>
              <a:pathLst>
                <a:path w="5" h="7">
                  <a:moveTo>
                    <a:pt x="2" y="5"/>
                  </a:moveTo>
                  <a:lnTo>
                    <a:pt x="2" y="5"/>
                  </a:lnTo>
                  <a:lnTo>
                    <a:pt x="1" y="5"/>
                  </a:lnTo>
                  <a:lnTo>
                    <a:pt x="1" y="3"/>
                  </a:lnTo>
                  <a:lnTo>
                    <a:pt x="1" y="2"/>
                  </a:lnTo>
                  <a:lnTo>
                    <a:pt x="1" y="1"/>
                  </a:lnTo>
                  <a:lnTo>
                    <a:pt x="2" y="1"/>
                  </a:lnTo>
                  <a:lnTo>
                    <a:pt x="4" y="1"/>
                  </a:lnTo>
                  <a:lnTo>
                    <a:pt x="2" y="0"/>
                  </a:lnTo>
                  <a:lnTo>
                    <a:pt x="1" y="0"/>
                  </a:lnTo>
                  <a:lnTo>
                    <a:pt x="1" y="1"/>
                  </a:lnTo>
                  <a:lnTo>
                    <a:pt x="0" y="1"/>
                  </a:lnTo>
                  <a:lnTo>
                    <a:pt x="0" y="2"/>
                  </a:lnTo>
                  <a:lnTo>
                    <a:pt x="0" y="3"/>
                  </a:lnTo>
                  <a:lnTo>
                    <a:pt x="0" y="5"/>
                  </a:lnTo>
                  <a:lnTo>
                    <a:pt x="1" y="5"/>
                  </a:lnTo>
                  <a:lnTo>
                    <a:pt x="1" y="6"/>
                  </a:lnTo>
                  <a:lnTo>
                    <a:pt x="2" y="6"/>
                  </a:lnTo>
                  <a:lnTo>
                    <a:pt x="2"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1" name="Freeform 457"/>
            <p:cNvSpPr>
              <a:spLocks/>
            </p:cNvSpPr>
            <p:nvPr/>
          </p:nvSpPr>
          <p:spPr bwMode="auto">
            <a:xfrm>
              <a:off x="2656" y="2793"/>
              <a:ext cx="4" cy="4"/>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2" name="Freeform 458"/>
            <p:cNvSpPr>
              <a:spLocks/>
            </p:cNvSpPr>
            <p:nvPr/>
          </p:nvSpPr>
          <p:spPr bwMode="auto">
            <a:xfrm>
              <a:off x="2670" y="2747"/>
              <a:ext cx="2" cy="4"/>
            </a:xfrm>
            <a:custGeom>
              <a:avLst/>
              <a:gdLst/>
              <a:ahLst/>
              <a:cxnLst>
                <a:cxn ang="0">
                  <a:pos x="0" y="0"/>
                </a:cxn>
                <a:cxn ang="0">
                  <a:pos x="0" y="0"/>
                </a:cxn>
                <a:cxn ang="0">
                  <a:pos x="0" y="1"/>
                </a:cxn>
                <a:cxn ang="0">
                  <a:pos x="1" y="3"/>
                </a:cxn>
                <a:cxn ang="0">
                  <a:pos x="2" y="1"/>
                </a:cxn>
                <a:cxn ang="0">
                  <a:pos x="0" y="0"/>
                </a:cxn>
              </a:cxnLst>
              <a:rect l="0" t="0" r="r" b="b"/>
              <a:pathLst>
                <a:path w="3" h="4">
                  <a:moveTo>
                    <a:pt x="0" y="0"/>
                  </a:moveTo>
                  <a:lnTo>
                    <a:pt x="0" y="0"/>
                  </a:lnTo>
                  <a:lnTo>
                    <a:pt x="0" y="1"/>
                  </a:lnTo>
                  <a:lnTo>
                    <a:pt x="1" y="3"/>
                  </a:lnTo>
                  <a:lnTo>
                    <a:pt x="2"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3" name="Freeform 459"/>
            <p:cNvSpPr>
              <a:spLocks/>
            </p:cNvSpPr>
            <p:nvPr/>
          </p:nvSpPr>
          <p:spPr bwMode="auto">
            <a:xfrm>
              <a:off x="2670" y="2744"/>
              <a:ext cx="5" cy="5"/>
            </a:xfrm>
            <a:custGeom>
              <a:avLst/>
              <a:gdLst/>
              <a:ahLst/>
              <a:cxnLst>
                <a:cxn ang="0">
                  <a:pos x="4" y="0"/>
                </a:cxn>
                <a:cxn ang="0">
                  <a:pos x="2" y="0"/>
                </a:cxn>
                <a:cxn ang="0">
                  <a:pos x="0" y="2"/>
                </a:cxn>
                <a:cxn ang="0">
                  <a:pos x="1" y="4"/>
                </a:cxn>
                <a:cxn ang="0">
                  <a:pos x="4" y="1"/>
                </a:cxn>
                <a:cxn ang="0">
                  <a:pos x="2" y="1"/>
                </a:cxn>
                <a:cxn ang="0">
                  <a:pos x="4" y="1"/>
                </a:cxn>
                <a:cxn ang="0">
                  <a:pos x="4" y="0"/>
                </a:cxn>
                <a:cxn ang="0">
                  <a:pos x="2" y="0"/>
                </a:cxn>
                <a:cxn ang="0">
                  <a:pos x="4" y="0"/>
                </a:cxn>
              </a:cxnLst>
              <a:rect l="0" t="0" r="r" b="b"/>
              <a:pathLst>
                <a:path w="5" h="5">
                  <a:moveTo>
                    <a:pt x="4" y="0"/>
                  </a:moveTo>
                  <a:lnTo>
                    <a:pt x="2" y="0"/>
                  </a:lnTo>
                  <a:lnTo>
                    <a:pt x="0" y="2"/>
                  </a:lnTo>
                  <a:lnTo>
                    <a:pt x="1" y="4"/>
                  </a:lnTo>
                  <a:lnTo>
                    <a:pt x="4" y="1"/>
                  </a:lnTo>
                  <a:lnTo>
                    <a:pt x="2" y="1"/>
                  </a:lnTo>
                  <a:lnTo>
                    <a:pt x="4" y="1"/>
                  </a:lnTo>
                  <a:lnTo>
                    <a:pt x="4" y="0"/>
                  </a:lnTo>
                  <a:lnTo>
                    <a:pt x="2" y="0"/>
                  </a:lnTo>
                  <a:lnTo>
                    <a:pt x="4"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4" name="Freeform 460"/>
            <p:cNvSpPr>
              <a:spLocks/>
            </p:cNvSpPr>
            <p:nvPr/>
          </p:nvSpPr>
          <p:spPr bwMode="auto">
            <a:xfrm>
              <a:off x="2672" y="2744"/>
              <a:ext cx="6" cy="8"/>
            </a:xfrm>
            <a:custGeom>
              <a:avLst/>
              <a:gdLst/>
              <a:ahLst/>
              <a:cxnLst>
                <a:cxn ang="0">
                  <a:pos x="4" y="5"/>
                </a:cxn>
                <a:cxn ang="0">
                  <a:pos x="5" y="5"/>
                </a:cxn>
                <a:cxn ang="0">
                  <a:pos x="1" y="0"/>
                </a:cxn>
                <a:cxn ang="0">
                  <a:pos x="0" y="1"/>
                </a:cxn>
                <a:cxn ang="0">
                  <a:pos x="4" y="6"/>
                </a:cxn>
                <a:cxn ang="0">
                  <a:pos x="5" y="6"/>
                </a:cxn>
                <a:cxn ang="0">
                  <a:pos x="4" y="6"/>
                </a:cxn>
                <a:cxn ang="0">
                  <a:pos x="5" y="6"/>
                </a:cxn>
                <a:cxn ang="0">
                  <a:pos x="5" y="5"/>
                </a:cxn>
                <a:cxn ang="0">
                  <a:pos x="4" y="5"/>
                </a:cxn>
              </a:cxnLst>
              <a:rect l="0" t="0" r="r" b="b"/>
              <a:pathLst>
                <a:path w="6" h="7">
                  <a:moveTo>
                    <a:pt x="4" y="5"/>
                  </a:moveTo>
                  <a:lnTo>
                    <a:pt x="5" y="5"/>
                  </a:lnTo>
                  <a:lnTo>
                    <a:pt x="1" y="0"/>
                  </a:lnTo>
                  <a:lnTo>
                    <a:pt x="0" y="1"/>
                  </a:lnTo>
                  <a:lnTo>
                    <a:pt x="4" y="6"/>
                  </a:lnTo>
                  <a:lnTo>
                    <a:pt x="5" y="6"/>
                  </a:lnTo>
                  <a:lnTo>
                    <a:pt x="4" y="6"/>
                  </a:lnTo>
                  <a:lnTo>
                    <a:pt x="5" y="6"/>
                  </a:lnTo>
                  <a:lnTo>
                    <a:pt x="5" y="5"/>
                  </a:lnTo>
                  <a:lnTo>
                    <a:pt x="4"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5" name="Freeform 461"/>
            <p:cNvSpPr>
              <a:spLocks/>
            </p:cNvSpPr>
            <p:nvPr/>
          </p:nvSpPr>
          <p:spPr bwMode="auto">
            <a:xfrm>
              <a:off x="2676" y="2746"/>
              <a:ext cx="6" cy="5"/>
            </a:xfrm>
            <a:custGeom>
              <a:avLst/>
              <a:gdLst/>
              <a:ahLst/>
              <a:cxnLst>
                <a:cxn ang="0">
                  <a:pos x="5" y="0"/>
                </a:cxn>
                <a:cxn ang="0">
                  <a:pos x="4" y="0"/>
                </a:cxn>
                <a:cxn ang="0">
                  <a:pos x="0" y="2"/>
                </a:cxn>
                <a:cxn ang="0">
                  <a:pos x="1" y="4"/>
                </a:cxn>
                <a:cxn ang="0">
                  <a:pos x="5" y="1"/>
                </a:cxn>
                <a:cxn ang="0">
                  <a:pos x="4" y="1"/>
                </a:cxn>
                <a:cxn ang="0">
                  <a:pos x="5" y="1"/>
                </a:cxn>
                <a:cxn ang="0">
                  <a:pos x="5" y="0"/>
                </a:cxn>
                <a:cxn ang="0">
                  <a:pos x="4" y="0"/>
                </a:cxn>
                <a:cxn ang="0">
                  <a:pos x="5" y="0"/>
                </a:cxn>
              </a:cxnLst>
              <a:rect l="0" t="0" r="r" b="b"/>
              <a:pathLst>
                <a:path w="6" h="5">
                  <a:moveTo>
                    <a:pt x="5" y="0"/>
                  </a:moveTo>
                  <a:lnTo>
                    <a:pt x="4" y="0"/>
                  </a:lnTo>
                  <a:lnTo>
                    <a:pt x="0" y="2"/>
                  </a:lnTo>
                  <a:lnTo>
                    <a:pt x="1" y="4"/>
                  </a:lnTo>
                  <a:lnTo>
                    <a:pt x="5" y="1"/>
                  </a:lnTo>
                  <a:lnTo>
                    <a:pt x="4" y="1"/>
                  </a:lnTo>
                  <a:lnTo>
                    <a:pt x="5" y="1"/>
                  </a:lnTo>
                  <a:lnTo>
                    <a:pt x="5" y="0"/>
                  </a:lnTo>
                  <a:lnTo>
                    <a:pt x="4" y="0"/>
                  </a:lnTo>
                  <a:lnTo>
                    <a:pt x="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6" name="Freeform 462"/>
            <p:cNvSpPr>
              <a:spLocks/>
            </p:cNvSpPr>
            <p:nvPr/>
          </p:nvSpPr>
          <p:spPr bwMode="auto">
            <a:xfrm>
              <a:off x="2680" y="2746"/>
              <a:ext cx="6" cy="6"/>
            </a:xfrm>
            <a:custGeom>
              <a:avLst/>
              <a:gdLst/>
              <a:ahLst/>
              <a:cxnLst>
                <a:cxn ang="0">
                  <a:pos x="4" y="4"/>
                </a:cxn>
                <a:cxn ang="0">
                  <a:pos x="5" y="4"/>
                </a:cxn>
                <a:cxn ang="0">
                  <a:pos x="1" y="0"/>
                </a:cxn>
                <a:cxn ang="0">
                  <a:pos x="0" y="1"/>
                </a:cxn>
                <a:cxn ang="0">
                  <a:pos x="2" y="5"/>
                </a:cxn>
                <a:cxn ang="0">
                  <a:pos x="4" y="5"/>
                </a:cxn>
                <a:cxn ang="0">
                  <a:pos x="2" y="5"/>
                </a:cxn>
                <a:cxn ang="0">
                  <a:pos x="4" y="5"/>
                </a:cxn>
                <a:cxn ang="0">
                  <a:pos x="5" y="5"/>
                </a:cxn>
                <a:cxn ang="0">
                  <a:pos x="5" y="4"/>
                </a:cxn>
                <a:cxn ang="0">
                  <a:pos x="4" y="4"/>
                </a:cxn>
              </a:cxnLst>
              <a:rect l="0" t="0" r="r" b="b"/>
              <a:pathLst>
                <a:path w="6" h="6">
                  <a:moveTo>
                    <a:pt x="4" y="4"/>
                  </a:moveTo>
                  <a:lnTo>
                    <a:pt x="5" y="4"/>
                  </a:lnTo>
                  <a:lnTo>
                    <a:pt x="1" y="0"/>
                  </a:lnTo>
                  <a:lnTo>
                    <a:pt x="0" y="1"/>
                  </a:lnTo>
                  <a:lnTo>
                    <a:pt x="2" y="5"/>
                  </a:lnTo>
                  <a:lnTo>
                    <a:pt x="4" y="5"/>
                  </a:lnTo>
                  <a:lnTo>
                    <a:pt x="2" y="5"/>
                  </a:lnTo>
                  <a:lnTo>
                    <a:pt x="4" y="5"/>
                  </a:lnTo>
                  <a:lnTo>
                    <a:pt x="5" y="5"/>
                  </a:lnTo>
                  <a:lnTo>
                    <a:pt x="5" y="4"/>
                  </a:lnTo>
                  <a:lnTo>
                    <a:pt x="4"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7" name="Freeform 463"/>
            <p:cNvSpPr>
              <a:spLocks/>
            </p:cNvSpPr>
            <p:nvPr/>
          </p:nvSpPr>
          <p:spPr bwMode="auto">
            <a:xfrm>
              <a:off x="2684" y="2749"/>
              <a:ext cx="5" cy="4"/>
            </a:xfrm>
            <a:custGeom>
              <a:avLst/>
              <a:gdLst/>
              <a:ahLst/>
              <a:cxnLst>
                <a:cxn ang="0">
                  <a:pos x="4" y="0"/>
                </a:cxn>
                <a:cxn ang="0">
                  <a:pos x="2" y="0"/>
                </a:cxn>
                <a:cxn ang="0">
                  <a:pos x="0" y="1"/>
                </a:cxn>
                <a:cxn ang="0">
                  <a:pos x="1" y="2"/>
                </a:cxn>
                <a:cxn ang="0">
                  <a:pos x="4" y="1"/>
                </a:cxn>
                <a:cxn ang="0">
                  <a:pos x="2" y="1"/>
                </a:cxn>
                <a:cxn ang="0">
                  <a:pos x="4" y="1"/>
                </a:cxn>
                <a:cxn ang="0">
                  <a:pos x="4" y="0"/>
                </a:cxn>
                <a:cxn ang="0">
                  <a:pos x="2" y="0"/>
                </a:cxn>
                <a:cxn ang="0">
                  <a:pos x="4" y="0"/>
                </a:cxn>
              </a:cxnLst>
              <a:rect l="0" t="0" r="r" b="b"/>
              <a:pathLst>
                <a:path w="5" h="3">
                  <a:moveTo>
                    <a:pt x="4" y="0"/>
                  </a:moveTo>
                  <a:lnTo>
                    <a:pt x="2" y="0"/>
                  </a:lnTo>
                  <a:lnTo>
                    <a:pt x="0" y="1"/>
                  </a:lnTo>
                  <a:lnTo>
                    <a:pt x="1" y="2"/>
                  </a:lnTo>
                  <a:lnTo>
                    <a:pt x="4" y="1"/>
                  </a:lnTo>
                  <a:lnTo>
                    <a:pt x="2" y="1"/>
                  </a:lnTo>
                  <a:lnTo>
                    <a:pt x="4" y="1"/>
                  </a:lnTo>
                  <a:lnTo>
                    <a:pt x="4" y="0"/>
                  </a:lnTo>
                  <a:lnTo>
                    <a:pt x="2" y="0"/>
                  </a:lnTo>
                  <a:lnTo>
                    <a:pt x="4"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8" name="Freeform 464"/>
            <p:cNvSpPr>
              <a:spLocks/>
            </p:cNvSpPr>
            <p:nvPr/>
          </p:nvSpPr>
          <p:spPr bwMode="auto">
            <a:xfrm>
              <a:off x="2686" y="2749"/>
              <a:ext cx="4" cy="6"/>
            </a:xfrm>
            <a:custGeom>
              <a:avLst/>
              <a:gdLst/>
              <a:ahLst/>
              <a:cxnLst>
                <a:cxn ang="0">
                  <a:pos x="1" y="5"/>
                </a:cxn>
                <a:cxn ang="0">
                  <a:pos x="3" y="5"/>
                </a:cxn>
                <a:cxn ang="0">
                  <a:pos x="1" y="0"/>
                </a:cxn>
                <a:cxn ang="0">
                  <a:pos x="0" y="0"/>
                </a:cxn>
                <a:cxn ang="0">
                  <a:pos x="1" y="5"/>
                </a:cxn>
              </a:cxnLst>
              <a:rect l="0" t="0" r="r" b="b"/>
              <a:pathLst>
                <a:path w="4" h="6">
                  <a:moveTo>
                    <a:pt x="1" y="5"/>
                  </a:moveTo>
                  <a:lnTo>
                    <a:pt x="3" y="5"/>
                  </a:lnTo>
                  <a:lnTo>
                    <a:pt x="1" y="0"/>
                  </a:lnTo>
                  <a:lnTo>
                    <a:pt x="0" y="0"/>
                  </a:lnTo>
                  <a:lnTo>
                    <a:pt x="1"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29" name="Freeform 465"/>
            <p:cNvSpPr>
              <a:spLocks/>
            </p:cNvSpPr>
            <p:nvPr/>
          </p:nvSpPr>
          <p:spPr bwMode="auto">
            <a:xfrm>
              <a:off x="2687" y="2752"/>
              <a:ext cx="4" cy="5"/>
            </a:xfrm>
            <a:custGeom>
              <a:avLst/>
              <a:gdLst/>
              <a:ahLst/>
              <a:cxnLst>
                <a:cxn ang="0">
                  <a:pos x="0" y="1"/>
                </a:cxn>
                <a:cxn ang="0">
                  <a:pos x="0" y="1"/>
                </a:cxn>
                <a:cxn ang="0">
                  <a:pos x="0" y="3"/>
                </a:cxn>
                <a:cxn ang="0">
                  <a:pos x="1" y="3"/>
                </a:cxn>
                <a:cxn ang="0">
                  <a:pos x="3" y="1"/>
                </a:cxn>
                <a:cxn ang="0">
                  <a:pos x="3" y="0"/>
                </a:cxn>
                <a:cxn ang="0">
                  <a:pos x="0" y="1"/>
                </a:cxn>
              </a:cxnLst>
              <a:rect l="0" t="0" r="r" b="b"/>
              <a:pathLst>
                <a:path w="4" h="4">
                  <a:moveTo>
                    <a:pt x="0" y="1"/>
                  </a:moveTo>
                  <a:lnTo>
                    <a:pt x="0" y="1"/>
                  </a:lnTo>
                  <a:lnTo>
                    <a:pt x="0" y="3"/>
                  </a:lnTo>
                  <a:lnTo>
                    <a:pt x="1" y="3"/>
                  </a:lnTo>
                  <a:lnTo>
                    <a:pt x="3" y="1"/>
                  </a:lnTo>
                  <a:lnTo>
                    <a:pt x="3"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0" name="Freeform 466"/>
            <p:cNvSpPr>
              <a:spLocks/>
            </p:cNvSpPr>
            <p:nvPr/>
          </p:nvSpPr>
          <p:spPr bwMode="auto">
            <a:xfrm>
              <a:off x="2623" y="2793"/>
              <a:ext cx="4" cy="1"/>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1" name="Freeform 467"/>
            <p:cNvSpPr>
              <a:spLocks/>
            </p:cNvSpPr>
            <p:nvPr/>
          </p:nvSpPr>
          <p:spPr bwMode="auto">
            <a:xfrm>
              <a:off x="2623" y="2793"/>
              <a:ext cx="4" cy="4"/>
            </a:xfrm>
            <a:custGeom>
              <a:avLst/>
              <a:gdLst/>
              <a:ahLst/>
              <a:cxnLst>
                <a:cxn ang="0">
                  <a:pos x="1" y="3"/>
                </a:cxn>
                <a:cxn ang="0">
                  <a:pos x="2" y="3"/>
                </a:cxn>
                <a:cxn ang="0">
                  <a:pos x="2" y="0"/>
                </a:cxn>
                <a:cxn ang="0">
                  <a:pos x="0" y="0"/>
                </a:cxn>
                <a:cxn ang="0">
                  <a:pos x="0" y="3"/>
                </a:cxn>
                <a:cxn ang="0">
                  <a:pos x="1" y="3"/>
                </a:cxn>
              </a:cxnLst>
              <a:rect l="0" t="0" r="r" b="b"/>
              <a:pathLst>
                <a:path w="3" h="4">
                  <a:moveTo>
                    <a:pt x="1" y="3"/>
                  </a:moveTo>
                  <a:lnTo>
                    <a:pt x="2" y="3"/>
                  </a:lnTo>
                  <a:lnTo>
                    <a:pt x="2" y="0"/>
                  </a:lnTo>
                  <a:lnTo>
                    <a:pt x="0" y="0"/>
                  </a:lnTo>
                  <a:lnTo>
                    <a:pt x="0" y="3"/>
                  </a:lnTo>
                  <a:lnTo>
                    <a:pt x="1"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2" name="Freeform 468"/>
            <p:cNvSpPr>
              <a:spLocks/>
            </p:cNvSpPr>
            <p:nvPr/>
          </p:nvSpPr>
          <p:spPr bwMode="auto">
            <a:xfrm>
              <a:off x="2623" y="2796"/>
              <a:ext cx="4" cy="4"/>
            </a:xfrm>
            <a:custGeom>
              <a:avLst/>
              <a:gdLst/>
              <a:ahLst/>
              <a:cxnLst>
                <a:cxn ang="0">
                  <a:pos x="0" y="2"/>
                </a:cxn>
                <a:cxn ang="0">
                  <a:pos x="1" y="0"/>
                </a:cxn>
                <a:cxn ang="0">
                  <a:pos x="2" y="2"/>
                </a:cxn>
                <a:cxn ang="0">
                  <a:pos x="0" y="2"/>
                </a:cxn>
              </a:cxnLst>
              <a:rect l="0" t="0" r="r" b="b"/>
              <a:pathLst>
                <a:path w="3" h="3">
                  <a:moveTo>
                    <a:pt x="0" y="2"/>
                  </a:moveTo>
                  <a:lnTo>
                    <a:pt x="1" y="0"/>
                  </a:lnTo>
                  <a:lnTo>
                    <a:pt x="2" y="2"/>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3" name="Freeform 469"/>
            <p:cNvSpPr>
              <a:spLocks/>
            </p:cNvSpPr>
            <p:nvPr/>
          </p:nvSpPr>
          <p:spPr bwMode="auto">
            <a:xfrm>
              <a:off x="2714" y="2794"/>
              <a:ext cx="5" cy="4"/>
            </a:xfrm>
            <a:custGeom>
              <a:avLst/>
              <a:gdLst/>
              <a:ahLst/>
              <a:cxnLst>
                <a:cxn ang="0">
                  <a:pos x="3" y="3"/>
                </a:cxn>
                <a:cxn ang="0">
                  <a:pos x="3" y="1"/>
                </a:cxn>
                <a:cxn ang="0">
                  <a:pos x="1" y="0"/>
                </a:cxn>
                <a:cxn ang="0">
                  <a:pos x="0" y="1"/>
                </a:cxn>
                <a:cxn ang="0">
                  <a:pos x="3" y="3"/>
                </a:cxn>
              </a:cxnLst>
              <a:rect l="0" t="0" r="r" b="b"/>
              <a:pathLst>
                <a:path w="4" h="4">
                  <a:moveTo>
                    <a:pt x="3" y="3"/>
                  </a:moveTo>
                  <a:lnTo>
                    <a:pt x="3" y="1"/>
                  </a:lnTo>
                  <a:lnTo>
                    <a:pt x="1" y="0"/>
                  </a:lnTo>
                  <a:lnTo>
                    <a:pt x="0" y="1"/>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4" name="Freeform 470"/>
            <p:cNvSpPr>
              <a:spLocks/>
            </p:cNvSpPr>
            <p:nvPr/>
          </p:nvSpPr>
          <p:spPr bwMode="auto">
            <a:xfrm>
              <a:off x="2708" y="2794"/>
              <a:ext cx="8" cy="5"/>
            </a:xfrm>
            <a:custGeom>
              <a:avLst/>
              <a:gdLst/>
              <a:ahLst/>
              <a:cxnLst>
                <a:cxn ang="0">
                  <a:pos x="0" y="5"/>
                </a:cxn>
                <a:cxn ang="0">
                  <a:pos x="0" y="5"/>
                </a:cxn>
                <a:cxn ang="0">
                  <a:pos x="7" y="0"/>
                </a:cxn>
                <a:cxn ang="0">
                  <a:pos x="5" y="0"/>
                </a:cxn>
                <a:cxn ang="0">
                  <a:pos x="0" y="4"/>
                </a:cxn>
                <a:cxn ang="0">
                  <a:pos x="0" y="5"/>
                </a:cxn>
              </a:cxnLst>
              <a:rect l="0" t="0" r="r" b="b"/>
              <a:pathLst>
                <a:path w="8" h="6">
                  <a:moveTo>
                    <a:pt x="0" y="5"/>
                  </a:moveTo>
                  <a:lnTo>
                    <a:pt x="0" y="5"/>
                  </a:lnTo>
                  <a:lnTo>
                    <a:pt x="7" y="0"/>
                  </a:lnTo>
                  <a:lnTo>
                    <a:pt x="5" y="0"/>
                  </a:lnTo>
                  <a:lnTo>
                    <a:pt x="0" y="4"/>
                  </a:lnTo>
                  <a:lnTo>
                    <a:pt x="0"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5" name="Freeform 471"/>
            <p:cNvSpPr>
              <a:spLocks/>
            </p:cNvSpPr>
            <p:nvPr/>
          </p:nvSpPr>
          <p:spPr bwMode="auto">
            <a:xfrm>
              <a:off x="2708" y="2799"/>
              <a:ext cx="5" cy="4"/>
            </a:xfrm>
            <a:custGeom>
              <a:avLst/>
              <a:gdLst/>
              <a:ahLst/>
              <a:cxnLst>
                <a:cxn ang="0">
                  <a:pos x="0" y="0"/>
                </a:cxn>
                <a:cxn ang="0">
                  <a:pos x="0" y="1"/>
                </a:cxn>
                <a:cxn ang="0">
                  <a:pos x="0" y="3"/>
                </a:cxn>
                <a:cxn ang="0">
                  <a:pos x="1" y="3"/>
                </a:cxn>
                <a:cxn ang="0">
                  <a:pos x="3" y="3"/>
                </a:cxn>
                <a:cxn ang="0">
                  <a:pos x="0" y="0"/>
                </a:cxn>
              </a:cxnLst>
              <a:rect l="0" t="0" r="r" b="b"/>
              <a:pathLst>
                <a:path w="4" h="4">
                  <a:moveTo>
                    <a:pt x="0" y="0"/>
                  </a:moveTo>
                  <a:lnTo>
                    <a:pt x="0" y="1"/>
                  </a:lnTo>
                  <a:lnTo>
                    <a:pt x="0" y="3"/>
                  </a:lnTo>
                  <a:lnTo>
                    <a:pt x="1"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6" name="Freeform 472"/>
            <p:cNvSpPr>
              <a:spLocks/>
            </p:cNvSpPr>
            <p:nvPr/>
          </p:nvSpPr>
          <p:spPr bwMode="auto">
            <a:xfrm>
              <a:off x="2686" y="2806"/>
              <a:ext cx="4" cy="4"/>
            </a:xfrm>
            <a:custGeom>
              <a:avLst/>
              <a:gdLst/>
              <a:ahLst/>
              <a:cxnLst>
                <a:cxn ang="0">
                  <a:pos x="3" y="3"/>
                </a:cxn>
                <a:cxn ang="0">
                  <a:pos x="3" y="1"/>
                </a:cxn>
                <a:cxn ang="0">
                  <a:pos x="1" y="0"/>
                </a:cxn>
                <a:cxn ang="0">
                  <a:pos x="0" y="1"/>
                </a:cxn>
                <a:cxn ang="0">
                  <a:pos x="3" y="3"/>
                </a:cxn>
              </a:cxnLst>
              <a:rect l="0" t="0" r="r" b="b"/>
              <a:pathLst>
                <a:path w="4" h="4">
                  <a:moveTo>
                    <a:pt x="3" y="3"/>
                  </a:moveTo>
                  <a:lnTo>
                    <a:pt x="3" y="1"/>
                  </a:lnTo>
                  <a:lnTo>
                    <a:pt x="1" y="0"/>
                  </a:lnTo>
                  <a:lnTo>
                    <a:pt x="0" y="1"/>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7" name="Freeform 473"/>
            <p:cNvSpPr>
              <a:spLocks/>
            </p:cNvSpPr>
            <p:nvPr/>
          </p:nvSpPr>
          <p:spPr bwMode="auto">
            <a:xfrm>
              <a:off x="2685" y="2806"/>
              <a:ext cx="12" cy="15"/>
            </a:xfrm>
            <a:custGeom>
              <a:avLst/>
              <a:gdLst/>
              <a:ahLst/>
              <a:cxnLst>
                <a:cxn ang="0">
                  <a:pos x="11" y="12"/>
                </a:cxn>
                <a:cxn ang="0">
                  <a:pos x="10" y="12"/>
                </a:cxn>
                <a:cxn ang="0">
                  <a:pos x="8" y="12"/>
                </a:cxn>
                <a:cxn ang="0">
                  <a:pos x="7" y="11"/>
                </a:cxn>
                <a:cxn ang="0">
                  <a:pos x="6" y="11"/>
                </a:cxn>
                <a:cxn ang="0">
                  <a:pos x="5" y="10"/>
                </a:cxn>
                <a:cxn ang="0">
                  <a:pos x="4" y="10"/>
                </a:cxn>
                <a:cxn ang="0">
                  <a:pos x="2" y="9"/>
                </a:cxn>
                <a:cxn ang="0">
                  <a:pos x="2" y="7"/>
                </a:cxn>
                <a:cxn ang="0">
                  <a:pos x="1" y="7"/>
                </a:cxn>
                <a:cxn ang="0">
                  <a:pos x="1" y="6"/>
                </a:cxn>
                <a:cxn ang="0">
                  <a:pos x="1" y="5"/>
                </a:cxn>
                <a:cxn ang="0">
                  <a:pos x="1" y="4"/>
                </a:cxn>
                <a:cxn ang="0">
                  <a:pos x="1" y="2"/>
                </a:cxn>
                <a:cxn ang="0">
                  <a:pos x="1" y="1"/>
                </a:cxn>
                <a:cxn ang="0">
                  <a:pos x="2" y="0"/>
                </a:cxn>
                <a:cxn ang="0">
                  <a:pos x="1" y="0"/>
                </a:cxn>
                <a:cxn ang="0">
                  <a:pos x="1" y="1"/>
                </a:cxn>
                <a:cxn ang="0">
                  <a:pos x="0" y="2"/>
                </a:cxn>
                <a:cxn ang="0">
                  <a:pos x="0" y="4"/>
                </a:cxn>
                <a:cxn ang="0">
                  <a:pos x="0" y="5"/>
                </a:cxn>
                <a:cxn ang="0">
                  <a:pos x="0" y="6"/>
                </a:cxn>
                <a:cxn ang="0">
                  <a:pos x="1" y="7"/>
                </a:cxn>
                <a:cxn ang="0">
                  <a:pos x="1" y="9"/>
                </a:cxn>
                <a:cxn ang="0">
                  <a:pos x="2" y="9"/>
                </a:cxn>
                <a:cxn ang="0">
                  <a:pos x="4" y="10"/>
                </a:cxn>
                <a:cxn ang="0">
                  <a:pos x="4" y="11"/>
                </a:cxn>
                <a:cxn ang="0">
                  <a:pos x="5" y="11"/>
                </a:cxn>
                <a:cxn ang="0">
                  <a:pos x="6" y="12"/>
                </a:cxn>
                <a:cxn ang="0">
                  <a:pos x="7" y="12"/>
                </a:cxn>
                <a:cxn ang="0">
                  <a:pos x="10" y="14"/>
                </a:cxn>
                <a:cxn ang="0">
                  <a:pos x="11" y="14"/>
                </a:cxn>
                <a:cxn ang="0">
                  <a:pos x="11" y="12"/>
                </a:cxn>
              </a:cxnLst>
              <a:rect l="0" t="0" r="r" b="b"/>
              <a:pathLst>
                <a:path w="12" h="15">
                  <a:moveTo>
                    <a:pt x="11" y="12"/>
                  </a:moveTo>
                  <a:lnTo>
                    <a:pt x="10" y="12"/>
                  </a:lnTo>
                  <a:lnTo>
                    <a:pt x="8" y="12"/>
                  </a:lnTo>
                  <a:lnTo>
                    <a:pt x="7" y="11"/>
                  </a:lnTo>
                  <a:lnTo>
                    <a:pt x="6" y="11"/>
                  </a:lnTo>
                  <a:lnTo>
                    <a:pt x="5" y="10"/>
                  </a:lnTo>
                  <a:lnTo>
                    <a:pt x="4" y="10"/>
                  </a:lnTo>
                  <a:lnTo>
                    <a:pt x="2" y="9"/>
                  </a:lnTo>
                  <a:lnTo>
                    <a:pt x="2" y="7"/>
                  </a:lnTo>
                  <a:lnTo>
                    <a:pt x="1" y="7"/>
                  </a:lnTo>
                  <a:lnTo>
                    <a:pt x="1" y="6"/>
                  </a:lnTo>
                  <a:lnTo>
                    <a:pt x="1" y="5"/>
                  </a:lnTo>
                  <a:lnTo>
                    <a:pt x="1" y="4"/>
                  </a:lnTo>
                  <a:lnTo>
                    <a:pt x="1" y="2"/>
                  </a:lnTo>
                  <a:lnTo>
                    <a:pt x="1" y="1"/>
                  </a:lnTo>
                  <a:lnTo>
                    <a:pt x="2" y="0"/>
                  </a:lnTo>
                  <a:lnTo>
                    <a:pt x="1" y="0"/>
                  </a:lnTo>
                  <a:lnTo>
                    <a:pt x="1" y="1"/>
                  </a:lnTo>
                  <a:lnTo>
                    <a:pt x="0" y="2"/>
                  </a:lnTo>
                  <a:lnTo>
                    <a:pt x="0" y="4"/>
                  </a:lnTo>
                  <a:lnTo>
                    <a:pt x="0" y="5"/>
                  </a:lnTo>
                  <a:lnTo>
                    <a:pt x="0" y="6"/>
                  </a:lnTo>
                  <a:lnTo>
                    <a:pt x="1" y="7"/>
                  </a:lnTo>
                  <a:lnTo>
                    <a:pt x="1" y="9"/>
                  </a:lnTo>
                  <a:lnTo>
                    <a:pt x="2" y="9"/>
                  </a:lnTo>
                  <a:lnTo>
                    <a:pt x="4" y="10"/>
                  </a:lnTo>
                  <a:lnTo>
                    <a:pt x="4" y="11"/>
                  </a:lnTo>
                  <a:lnTo>
                    <a:pt x="5" y="11"/>
                  </a:lnTo>
                  <a:lnTo>
                    <a:pt x="6" y="12"/>
                  </a:lnTo>
                  <a:lnTo>
                    <a:pt x="7" y="12"/>
                  </a:lnTo>
                  <a:lnTo>
                    <a:pt x="10" y="14"/>
                  </a:lnTo>
                  <a:lnTo>
                    <a:pt x="11" y="14"/>
                  </a:lnTo>
                  <a:lnTo>
                    <a:pt x="11"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8" name="Freeform 474"/>
            <p:cNvSpPr>
              <a:spLocks/>
            </p:cNvSpPr>
            <p:nvPr/>
          </p:nvSpPr>
          <p:spPr bwMode="auto">
            <a:xfrm>
              <a:off x="2696" y="2820"/>
              <a:ext cx="1" cy="4"/>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39" name="Freeform 475"/>
            <p:cNvSpPr>
              <a:spLocks/>
            </p:cNvSpPr>
            <p:nvPr/>
          </p:nvSpPr>
          <p:spPr bwMode="auto">
            <a:xfrm>
              <a:off x="2673" y="2798"/>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0" name="Freeform 476"/>
            <p:cNvSpPr>
              <a:spLocks/>
            </p:cNvSpPr>
            <p:nvPr/>
          </p:nvSpPr>
          <p:spPr bwMode="auto">
            <a:xfrm>
              <a:off x="2672" y="2798"/>
              <a:ext cx="5" cy="6"/>
            </a:xfrm>
            <a:custGeom>
              <a:avLst/>
              <a:gdLst/>
              <a:ahLst/>
              <a:cxnLst>
                <a:cxn ang="0">
                  <a:pos x="3" y="5"/>
                </a:cxn>
                <a:cxn ang="0">
                  <a:pos x="3" y="5"/>
                </a:cxn>
                <a:cxn ang="0">
                  <a:pos x="1" y="5"/>
                </a:cxn>
                <a:cxn ang="0">
                  <a:pos x="1" y="3"/>
                </a:cxn>
                <a:cxn ang="0">
                  <a:pos x="1" y="2"/>
                </a:cxn>
                <a:cxn ang="0">
                  <a:pos x="1" y="1"/>
                </a:cxn>
                <a:cxn ang="0">
                  <a:pos x="3" y="1"/>
                </a:cxn>
                <a:cxn ang="0">
                  <a:pos x="1" y="0"/>
                </a:cxn>
                <a:cxn ang="0">
                  <a:pos x="0" y="1"/>
                </a:cxn>
                <a:cxn ang="0">
                  <a:pos x="0" y="2"/>
                </a:cxn>
                <a:cxn ang="0">
                  <a:pos x="0" y="3"/>
                </a:cxn>
                <a:cxn ang="0">
                  <a:pos x="0" y="5"/>
                </a:cxn>
                <a:cxn ang="0">
                  <a:pos x="1" y="5"/>
                </a:cxn>
                <a:cxn ang="0">
                  <a:pos x="1" y="6"/>
                </a:cxn>
                <a:cxn ang="0">
                  <a:pos x="3" y="5"/>
                </a:cxn>
              </a:cxnLst>
              <a:rect l="0" t="0" r="r" b="b"/>
              <a:pathLst>
                <a:path w="4" h="7">
                  <a:moveTo>
                    <a:pt x="3" y="5"/>
                  </a:moveTo>
                  <a:lnTo>
                    <a:pt x="3" y="5"/>
                  </a:lnTo>
                  <a:lnTo>
                    <a:pt x="1" y="5"/>
                  </a:lnTo>
                  <a:lnTo>
                    <a:pt x="1" y="3"/>
                  </a:lnTo>
                  <a:lnTo>
                    <a:pt x="1" y="2"/>
                  </a:lnTo>
                  <a:lnTo>
                    <a:pt x="1" y="1"/>
                  </a:lnTo>
                  <a:lnTo>
                    <a:pt x="3" y="1"/>
                  </a:lnTo>
                  <a:lnTo>
                    <a:pt x="1" y="0"/>
                  </a:lnTo>
                  <a:lnTo>
                    <a:pt x="0" y="1"/>
                  </a:lnTo>
                  <a:lnTo>
                    <a:pt x="0" y="2"/>
                  </a:lnTo>
                  <a:lnTo>
                    <a:pt x="0" y="3"/>
                  </a:lnTo>
                  <a:lnTo>
                    <a:pt x="0" y="5"/>
                  </a:lnTo>
                  <a:lnTo>
                    <a:pt x="1" y="5"/>
                  </a:lnTo>
                  <a:lnTo>
                    <a:pt x="1" y="6"/>
                  </a:lnTo>
                  <a:lnTo>
                    <a:pt x="3"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1" name="Freeform 477"/>
            <p:cNvSpPr>
              <a:spLocks/>
            </p:cNvSpPr>
            <p:nvPr/>
          </p:nvSpPr>
          <p:spPr bwMode="auto">
            <a:xfrm>
              <a:off x="2673" y="2804"/>
              <a:ext cx="5" cy="4"/>
            </a:xfrm>
            <a:custGeom>
              <a:avLst/>
              <a:gdLst/>
              <a:ahLst/>
              <a:cxnLst>
                <a:cxn ang="0">
                  <a:pos x="0" y="3"/>
                </a:cxn>
                <a:cxn ang="0">
                  <a:pos x="1" y="3"/>
                </a:cxn>
                <a:cxn ang="0">
                  <a:pos x="3" y="3"/>
                </a:cxn>
                <a:cxn ang="0">
                  <a:pos x="3" y="1"/>
                </a:cxn>
                <a:cxn ang="0">
                  <a:pos x="3" y="0"/>
                </a:cxn>
                <a:cxn ang="0">
                  <a:pos x="0" y="3"/>
                </a:cxn>
              </a:cxnLst>
              <a:rect l="0" t="0" r="r" b="b"/>
              <a:pathLst>
                <a:path w="4" h="4">
                  <a:moveTo>
                    <a:pt x="0" y="3"/>
                  </a:moveTo>
                  <a:lnTo>
                    <a:pt x="1" y="3"/>
                  </a:lnTo>
                  <a:lnTo>
                    <a:pt x="3" y="3"/>
                  </a:lnTo>
                  <a:lnTo>
                    <a:pt x="3" y="1"/>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2" name="Freeform 478"/>
            <p:cNvSpPr>
              <a:spLocks/>
            </p:cNvSpPr>
            <p:nvPr/>
          </p:nvSpPr>
          <p:spPr bwMode="auto">
            <a:xfrm>
              <a:off x="2803" y="2761"/>
              <a:ext cx="2" cy="1"/>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3" name="Freeform 479"/>
            <p:cNvSpPr>
              <a:spLocks/>
            </p:cNvSpPr>
            <p:nvPr/>
          </p:nvSpPr>
          <p:spPr bwMode="auto">
            <a:xfrm>
              <a:off x="2803" y="2752"/>
              <a:ext cx="18" cy="10"/>
            </a:xfrm>
            <a:custGeom>
              <a:avLst/>
              <a:gdLst/>
              <a:ahLst/>
              <a:cxnLst>
                <a:cxn ang="0">
                  <a:pos x="17" y="0"/>
                </a:cxn>
                <a:cxn ang="0">
                  <a:pos x="16" y="0"/>
                </a:cxn>
                <a:cxn ang="0">
                  <a:pos x="14" y="0"/>
                </a:cxn>
                <a:cxn ang="0">
                  <a:pos x="13" y="0"/>
                </a:cxn>
                <a:cxn ang="0">
                  <a:pos x="12" y="0"/>
                </a:cxn>
                <a:cxn ang="0">
                  <a:pos x="11" y="0"/>
                </a:cxn>
                <a:cxn ang="0">
                  <a:pos x="10" y="0"/>
                </a:cxn>
                <a:cxn ang="0">
                  <a:pos x="8" y="1"/>
                </a:cxn>
                <a:cxn ang="0">
                  <a:pos x="7" y="1"/>
                </a:cxn>
                <a:cxn ang="0">
                  <a:pos x="6" y="1"/>
                </a:cxn>
                <a:cxn ang="0">
                  <a:pos x="5" y="3"/>
                </a:cxn>
                <a:cxn ang="0">
                  <a:pos x="4" y="3"/>
                </a:cxn>
                <a:cxn ang="0">
                  <a:pos x="2" y="4"/>
                </a:cxn>
                <a:cxn ang="0">
                  <a:pos x="1" y="5"/>
                </a:cxn>
                <a:cxn ang="0">
                  <a:pos x="1" y="6"/>
                </a:cxn>
                <a:cxn ang="0">
                  <a:pos x="0" y="8"/>
                </a:cxn>
                <a:cxn ang="0">
                  <a:pos x="1" y="8"/>
                </a:cxn>
                <a:cxn ang="0">
                  <a:pos x="1" y="6"/>
                </a:cxn>
                <a:cxn ang="0">
                  <a:pos x="2" y="6"/>
                </a:cxn>
                <a:cxn ang="0">
                  <a:pos x="2" y="5"/>
                </a:cxn>
                <a:cxn ang="0">
                  <a:pos x="4" y="4"/>
                </a:cxn>
                <a:cxn ang="0">
                  <a:pos x="5" y="4"/>
                </a:cxn>
                <a:cxn ang="0">
                  <a:pos x="5" y="3"/>
                </a:cxn>
                <a:cxn ang="0">
                  <a:pos x="6" y="3"/>
                </a:cxn>
                <a:cxn ang="0">
                  <a:pos x="7" y="3"/>
                </a:cxn>
                <a:cxn ang="0">
                  <a:pos x="8" y="1"/>
                </a:cxn>
                <a:cxn ang="0">
                  <a:pos x="10" y="1"/>
                </a:cxn>
                <a:cxn ang="0">
                  <a:pos x="11" y="1"/>
                </a:cxn>
                <a:cxn ang="0">
                  <a:pos x="12" y="1"/>
                </a:cxn>
                <a:cxn ang="0">
                  <a:pos x="13" y="1"/>
                </a:cxn>
                <a:cxn ang="0">
                  <a:pos x="14" y="1"/>
                </a:cxn>
                <a:cxn ang="0">
                  <a:pos x="16" y="1"/>
                </a:cxn>
                <a:cxn ang="0">
                  <a:pos x="17" y="1"/>
                </a:cxn>
                <a:cxn ang="0">
                  <a:pos x="17" y="0"/>
                </a:cxn>
              </a:cxnLst>
              <a:rect l="0" t="0" r="r" b="b"/>
              <a:pathLst>
                <a:path w="18" h="9">
                  <a:moveTo>
                    <a:pt x="17" y="0"/>
                  </a:moveTo>
                  <a:lnTo>
                    <a:pt x="16" y="0"/>
                  </a:lnTo>
                  <a:lnTo>
                    <a:pt x="14" y="0"/>
                  </a:lnTo>
                  <a:lnTo>
                    <a:pt x="13" y="0"/>
                  </a:lnTo>
                  <a:lnTo>
                    <a:pt x="12" y="0"/>
                  </a:lnTo>
                  <a:lnTo>
                    <a:pt x="11" y="0"/>
                  </a:lnTo>
                  <a:lnTo>
                    <a:pt x="10" y="0"/>
                  </a:lnTo>
                  <a:lnTo>
                    <a:pt x="8" y="1"/>
                  </a:lnTo>
                  <a:lnTo>
                    <a:pt x="7" y="1"/>
                  </a:lnTo>
                  <a:lnTo>
                    <a:pt x="6" y="1"/>
                  </a:lnTo>
                  <a:lnTo>
                    <a:pt x="5" y="3"/>
                  </a:lnTo>
                  <a:lnTo>
                    <a:pt x="4" y="3"/>
                  </a:lnTo>
                  <a:lnTo>
                    <a:pt x="2" y="4"/>
                  </a:lnTo>
                  <a:lnTo>
                    <a:pt x="1" y="5"/>
                  </a:lnTo>
                  <a:lnTo>
                    <a:pt x="1" y="6"/>
                  </a:lnTo>
                  <a:lnTo>
                    <a:pt x="0" y="8"/>
                  </a:lnTo>
                  <a:lnTo>
                    <a:pt x="1" y="8"/>
                  </a:lnTo>
                  <a:lnTo>
                    <a:pt x="1" y="6"/>
                  </a:lnTo>
                  <a:lnTo>
                    <a:pt x="2" y="6"/>
                  </a:lnTo>
                  <a:lnTo>
                    <a:pt x="2" y="5"/>
                  </a:lnTo>
                  <a:lnTo>
                    <a:pt x="4" y="4"/>
                  </a:lnTo>
                  <a:lnTo>
                    <a:pt x="5" y="4"/>
                  </a:lnTo>
                  <a:lnTo>
                    <a:pt x="5" y="3"/>
                  </a:lnTo>
                  <a:lnTo>
                    <a:pt x="6" y="3"/>
                  </a:lnTo>
                  <a:lnTo>
                    <a:pt x="7" y="3"/>
                  </a:lnTo>
                  <a:lnTo>
                    <a:pt x="8" y="1"/>
                  </a:lnTo>
                  <a:lnTo>
                    <a:pt x="10" y="1"/>
                  </a:lnTo>
                  <a:lnTo>
                    <a:pt x="11" y="1"/>
                  </a:lnTo>
                  <a:lnTo>
                    <a:pt x="12" y="1"/>
                  </a:lnTo>
                  <a:lnTo>
                    <a:pt x="13" y="1"/>
                  </a:lnTo>
                  <a:lnTo>
                    <a:pt x="14" y="1"/>
                  </a:lnTo>
                  <a:lnTo>
                    <a:pt x="16" y="1"/>
                  </a:lnTo>
                  <a:lnTo>
                    <a:pt x="17" y="1"/>
                  </a:lnTo>
                  <a:lnTo>
                    <a:pt x="17"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4" name="Freeform 480"/>
            <p:cNvSpPr>
              <a:spLocks/>
            </p:cNvSpPr>
            <p:nvPr/>
          </p:nvSpPr>
          <p:spPr bwMode="auto">
            <a:xfrm>
              <a:off x="2819" y="2755"/>
              <a:ext cx="1" cy="3"/>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5" name="Freeform 481"/>
            <p:cNvSpPr>
              <a:spLocks/>
            </p:cNvSpPr>
            <p:nvPr/>
          </p:nvSpPr>
          <p:spPr bwMode="auto">
            <a:xfrm>
              <a:off x="2797" y="2761"/>
              <a:ext cx="4" cy="3"/>
            </a:xfrm>
            <a:custGeom>
              <a:avLst/>
              <a:gdLst/>
              <a:ahLst/>
              <a:cxnLst>
                <a:cxn ang="0">
                  <a:pos x="0" y="2"/>
                </a:cxn>
                <a:cxn ang="0">
                  <a:pos x="1" y="0"/>
                </a:cxn>
                <a:cxn ang="0">
                  <a:pos x="2" y="2"/>
                </a:cxn>
                <a:cxn ang="0">
                  <a:pos x="0" y="2"/>
                </a:cxn>
              </a:cxnLst>
              <a:rect l="0" t="0" r="r" b="b"/>
              <a:pathLst>
                <a:path w="3" h="3">
                  <a:moveTo>
                    <a:pt x="0" y="2"/>
                  </a:moveTo>
                  <a:lnTo>
                    <a:pt x="1" y="0"/>
                  </a:lnTo>
                  <a:lnTo>
                    <a:pt x="2" y="2"/>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6" name="Freeform 482"/>
            <p:cNvSpPr>
              <a:spLocks/>
            </p:cNvSpPr>
            <p:nvPr/>
          </p:nvSpPr>
          <p:spPr bwMode="auto">
            <a:xfrm>
              <a:off x="2797" y="2749"/>
              <a:ext cx="12" cy="14"/>
            </a:xfrm>
            <a:custGeom>
              <a:avLst/>
              <a:gdLst/>
              <a:ahLst/>
              <a:cxnLst>
                <a:cxn ang="0">
                  <a:pos x="10" y="0"/>
                </a:cxn>
                <a:cxn ang="0">
                  <a:pos x="9" y="0"/>
                </a:cxn>
                <a:cxn ang="0">
                  <a:pos x="7" y="1"/>
                </a:cxn>
                <a:cxn ang="0">
                  <a:pos x="6" y="2"/>
                </a:cxn>
                <a:cxn ang="0">
                  <a:pos x="5" y="4"/>
                </a:cxn>
                <a:cxn ang="0">
                  <a:pos x="4" y="4"/>
                </a:cxn>
                <a:cxn ang="0">
                  <a:pos x="4" y="5"/>
                </a:cxn>
                <a:cxn ang="0">
                  <a:pos x="2" y="5"/>
                </a:cxn>
                <a:cxn ang="0">
                  <a:pos x="2" y="6"/>
                </a:cxn>
                <a:cxn ang="0">
                  <a:pos x="1" y="7"/>
                </a:cxn>
                <a:cxn ang="0">
                  <a:pos x="1" y="8"/>
                </a:cxn>
                <a:cxn ang="0">
                  <a:pos x="0" y="9"/>
                </a:cxn>
                <a:cxn ang="0">
                  <a:pos x="0" y="11"/>
                </a:cxn>
                <a:cxn ang="0">
                  <a:pos x="0" y="12"/>
                </a:cxn>
                <a:cxn ang="0">
                  <a:pos x="1" y="12"/>
                </a:cxn>
                <a:cxn ang="0">
                  <a:pos x="1" y="11"/>
                </a:cxn>
                <a:cxn ang="0">
                  <a:pos x="1" y="9"/>
                </a:cxn>
                <a:cxn ang="0">
                  <a:pos x="1" y="8"/>
                </a:cxn>
                <a:cxn ang="0">
                  <a:pos x="2" y="7"/>
                </a:cxn>
                <a:cxn ang="0">
                  <a:pos x="2" y="6"/>
                </a:cxn>
                <a:cxn ang="0">
                  <a:pos x="4" y="6"/>
                </a:cxn>
                <a:cxn ang="0">
                  <a:pos x="4" y="5"/>
                </a:cxn>
                <a:cxn ang="0">
                  <a:pos x="5" y="5"/>
                </a:cxn>
                <a:cxn ang="0">
                  <a:pos x="5" y="4"/>
                </a:cxn>
                <a:cxn ang="0">
                  <a:pos x="6" y="4"/>
                </a:cxn>
                <a:cxn ang="0">
                  <a:pos x="6" y="2"/>
                </a:cxn>
                <a:cxn ang="0">
                  <a:pos x="7" y="2"/>
                </a:cxn>
                <a:cxn ang="0">
                  <a:pos x="9" y="1"/>
                </a:cxn>
                <a:cxn ang="0">
                  <a:pos x="10" y="1"/>
                </a:cxn>
                <a:cxn ang="0">
                  <a:pos x="10" y="0"/>
                </a:cxn>
              </a:cxnLst>
              <a:rect l="0" t="0" r="r" b="b"/>
              <a:pathLst>
                <a:path w="11" h="13">
                  <a:moveTo>
                    <a:pt x="10" y="0"/>
                  </a:moveTo>
                  <a:lnTo>
                    <a:pt x="9" y="0"/>
                  </a:lnTo>
                  <a:lnTo>
                    <a:pt x="7" y="1"/>
                  </a:lnTo>
                  <a:lnTo>
                    <a:pt x="6" y="2"/>
                  </a:lnTo>
                  <a:lnTo>
                    <a:pt x="5" y="4"/>
                  </a:lnTo>
                  <a:lnTo>
                    <a:pt x="4" y="4"/>
                  </a:lnTo>
                  <a:lnTo>
                    <a:pt x="4" y="5"/>
                  </a:lnTo>
                  <a:lnTo>
                    <a:pt x="2" y="5"/>
                  </a:lnTo>
                  <a:lnTo>
                    <a:pt x="2" y="6"/>
                  </a:lnTo>
                  <a:lnTo>
                    <a:pt x="1" y="7"/>
                  </a:lnTo>
                  <a:lnTo>
                    <a:pt x="1" y="8"/>
                  </a:lnTo>
                  <a:lnTo>
                    <a:pt x="0" y="9"/>
                  </a:lnTo>
                  <a:lnTo>
                    <a:pt x="0" y="11"/>
                  </a:lnTo>
                  <a:lnTo>
                    <a:pt x="0" y="12"/>
                  </a:lnTo>
                  <a:lnTo>
                    <a:pt x="1" y="12"/>
                  </a:lnTo>
                  <a:lnTo>
                    <a:pt x="1" y="11"/>
                  </a:lnTo>
                  <a:lnTo>
                    <a:pt x="1" y="9"/>
                  </a:lnTo>
                  <a:lnTo>
                    <a:pt x="1" y="8"/>
                  </a:lnTo>
                  <a:lnTo>
                    <a:pt x="2" y="7"/>
                  </a:lnTo>
                  <a:lnTo>
                    <a:pt x="2" y="6"/>
                  </a:lnTo>
                  <a:lnTo>
                    <a:pt x="4" y="6"/>
                  </a:lnTo>
                  <a:lnTo>
                    <a:pt x="4" y="5"/>
                  </a:lnTo>
                  <a:lnTo>
                    <a:pt x="5" y="5"/>
                  </a:lnTo>
                  <a:lnTo>
                    <a:pt x="5" y="4"/>
                  </a:lnTo>
                  <a:lnTo>
                    <a:pt x="6" y="4"/>
                  </a:lnTo>
                  <a:lnTo>
                    <a:pt x="6" y="2"/>
                  </a:lnTo>
                  <a:lnTo>
                    <a:pt x="7" y="2"/>
                  </a:lnTo>
                  <a:lnTo>
                    <a:pt x="9" y="1"/>
                  </a:lnTo>
                  <a:lnTo>
                    <a:pt x="10" y="1"/>
                  </a:lnTo>
                  <a:lnTo>
                    <a:pt x="1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7" name="Freeform 483"/>
            <p:cNvSpPr>
              <a:spLocks/>
            </p:cNvSpPr>
            <p:nvPr/>
          </p:nvSpPr>
          <p:spPr bwMode="auto">
            <a:xfrm>
              <a:off x="2807" y="2749"/>
              <a:ext cx="1" cy="4"/>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8" name="Freeform 484"/>
            <p:cNvSpPr>
              <a:spLocks/>
            </p:cNvSpPr>
            <p:nvPr/>
          </p:nvSpPr>
          <p:spPr bwMode="auto">
            <a:xfrm>
              <a:off x="2916" y="2808"/>
              <a:ext cx="4" cy="3"/>
            </a:xfrm>
            <a:custGeom>
              <a:avLst/>
              <a:gdLst/>
              <a:ahLst/>
              <a:cxnLst>
                <a:cxn ang="0">
                  <a:pos x="3" y="0"/>
                </a:cxn>
                <a:cxn ang="0">
                  <a:pos x="0" y="0"/>
                </a:cxn>
                <a:cxn ang="0">
                  <a:pos x="0" y="1"/>
                </a:cxn>
                <a:cxn ang="0">
                  <a:pos x="0" y="2"/>
                </a:cxn>
                <a:cxn ang="0">
                  <a:pos x="3" y="0"/>
                </a:cxn>
              </a:cxnLst>
              <a:rect l="0" t="0" r="r" b="b"/>
              <a:pathLst>
                <a:path w="4" h="3">
                  <a:moveTo>
                    <a:pt x="3" y="0"/>
                  </a:moveTo>
                  <a:lnTo>
                    <a:pt x="0" y="0"/>
                  </a:lnTo>
                  <a:lnTo>
                    <a:pt x="0" y="1"/>
                  </a:lnTo>
                  <a:lnTo>
                    <a:pt x="0" y="2"/>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49" name="Freeform 485"/>
            <p:cNvSpPr>
              <a:spLocks/>
            </p:cNvSpPr>
            <p:nvPr/>
          </p:nvSpPr>
          <p:spPr bwMode="auto">
            <a:xfrm>
              <a:off x="2916" y="2808"/>
              <a:ext cx="18" cy="10"/>
            </a:xfrm>
            <a:custGeom>
              <a:avLst/>
              <a:gdLst/>
              <a:ahLst/>
              <a:cxnLst>
                <a:cxn ang="0">
                  <a:pos x="18" y="8"/>
                </a:cxn>
                <a:cxn ang="0">
                  <a:pos x="18" y="8"/>
                </a:cxn>
                <a:cxn ang="0">
                  <a:pos x="16" y="8"/>
                </a:cxn>
                <a:cxn ang="0">
                  <a:pos x="16" y="7"/>
                </a:cxn>
                <a:cxn ang="0">
                  <a:pos x="15" y="7"/>
                </a:cxn>
                <a:cxn ang="0">
                  <a:pos x="15" y="6"/>
                </a:cxn>
                <a:cxn ang="0">
                  <a:pos x="14" y="6"/>
                </a:cxn>
                <a:cxn ang="0">
                  <a:pos x="13" y="6"/>
                </a:cxn>
                <a:cxn ang="0">
                  <a:pos x="11" y="4"/>
                </a:cxn>
                <a:cxn ang="0">
                  <a:pos x="10" y="3"/>
                </a:cxn>
                <a:cxn ang="0">
                  <a:pos x="9" y="3"/>
                </a:cxn>
                <a:cxn ang="0">
                  <a:pos x="8" y="2"/>
                </a:cxn>
                <a:cxn ang="0">
                  <a:pos x="5" y="2"/>
                </a:cxn>
                <a:cxn ang="0">
                  <a:pos x="4" y="1"/>
                </a:cxn>
                <a:cxn ang="0">
                  <a:pos x="3" y="1"/>
                </a:cxn>
                <a:cxn ang="0">
                  <a:pos x="0" y="0"/>
                </a:cxn>
                <a:cxn ang="0">
                  <a:pos x="0" y="1"/>
                </a:cxn>
                <a:cxn ang="0">
                  <a:pos x="3" y="1"/>
                </a:cxn>
                <a:cxn ang="0">
                  <a:pos x="4" y="2"/>
                </a:cxn>
                <a:cxn ang="0">
                  <a:pos x="5" y="2"/>
                </a:cxn>
                <a:cxn ang="0">
                  <a:pos x="6" y="3"/>
                </a:cxn>
                <a:cxn ang="0">
                  <a:pos x="8" y="3"/>
                </a:cxn>
                <a:cxn ang="0">
                  <a:pos x="9" y="4"/>
                </a:cxn>
                <a:cxn ang="0">
                  <a:pos x="10" y="4"/>
                </a:cxn>
                <a:cxn ang="0">
                  <a:pos x="11" y="6"/>
                </a:cxn>
                <a:cxn ang="0">
                  <a:pos x="13" y="6"/>
                </a:cxn>
                <a:cxn ang="0">
                  <a:pos x="14" y="6"/>
                </a:cxn>
                <a:cxn ang="0">
                  <a:pos x="14" y="7"/>
                </a:cxn>
                <a:cxn ang="0">
                  <a:pos x="15" y="7"/>
                </a:cxn>
                <a:cxn ang="0">
                  <a:pos x="15" y="8"/>
                </a:cxn>
                <a:cxn ang="0">
                  <a:pos x="16" y="8"/>
                </a:cxn>
                <a:cxn ang="0">
                  <a:pos x="16" y="9"/>
                </a:cxn>
                <a:cxn ang="0">
                  <a:pos x="18" y="9"/>
                </a:cxn>
                <a:cxn ang="0">
                  <a:pos x="18" y="8"/>
                </a:cxn>
              </a:cxnLst>
              <a:rect l="0" t="0" r="r" b="b"/>
              <a:pathLst>
                <a:path w="19" h="10">
                  <a:moveTo>
                    <a:pt x="18" y="8"/>
                  </a:moveTo>
                  <a:lnTo>
                    <a:pt x="18" y="8"/>
                  </a:lnTo>
                  <a:lnTo>
                    <a:pt x="16" y="8"/>
                  </a:lnTo>
                  <a:lnTo>
                    <a:pt x="16" y="7"/>
                  </a:lnTo>
                  <a:lnTo>
                    <a:pt x="15" y="7"/>
                  </a:lnTo>
                  <a:lnTo>
                    <a:pt x="15" y="6"/>
                  </a:lnTo>
                  <a:lnTo>
                    <a:pt x="14" y="6"/>
                  </a:lnTo>
                  <a:lnTo>
                    <a:pt x="13" y="6"/>
                  </a:lnTo>
                  <a:lnTo>
                    <a:pt x="11" y="4"/>
                  </a:lnTo>
                  <a:lnTo>
                    <a:pt x="10" y="3"/>
                  </a:lnTo>
                  <a:lnTo>
                    <a:pt x="9" y="3"/>
                  </a:lnTo>
                  <a:lnTo>
                    <a:pt x="8" y="2"/>
                  </a:lnTo>
                  <a:lnTo>
                    <a:pt x="5" y="2"/>
                  </a:lnTo>
                  <a:lnTo>
                    <a:pt x="4" y="1"/>
                  </a:lnTo>
                  <a:lnTo>
                    <a:pt x="3" y="1"/>
                  </a:lnTo>
                  <a:lnTo>
                    <a:pt x="0" y="0"/>
                  </a:lnTo>
                  <a:lnTo>
                    <a:pt x="0" y="1"/>
                  </a:lnTo>
                  <a:lnTo>
                    <a:pt x="3" y="1"/>
                  </a:lnTo>
                  <a:lnTo>
                    <a:pt x="4" y="2"/>
                  </a:lnTo>
                  <a:lnTo>
                    <a:pt x="5" y="2"/>
                  </a:lnTo>
                  <a:lnTo>
                    <a:pt x="6" y="3"/>
                  </a:lnTo>
                  <a:lnTo>
                    <a:pt x="8" y="3"/>
                  </a:lnTo>
                  <a:lnTo>
                    <a:pt x="9" y="4"/>
                  </a:lnTo>
                  <a:lnTo>
                    <a:pt x="10" y="4"/>
                  </a:lnTo>
                  <a:lnTo>
                    <a:pt x="11" y="6"/>
                  </a:lnTo>
                  <a:lnTo>
                    <a:pt x="13" y="6"/>
                  </a:lnTo>
                  <a:lnTo>
                    <a:pt x="14" y="6"/>
                  </a:lnTo>
                  <a:lnTo>
                    <a:pt x="14" y="7"/>
                  </a:lnTo>
                  <a:lnTo>
                    <a:pt x="15" y="7"/>
                  </a:lnTo>
                  <a:lnTo>
                    <a:pt x="15" y="8"/>
                  </a:lnTo>
                  <a:lnTo>
                    <a:pt x="16" y="8"/>
                  </a:lnTo>
                  <a:lnTo>
                    <a:pt x="16" y="9"/>
                  </a:lnTo>
                  <a:lnTo>
                    <a:pt x="18" y="9"/>
                  </a:lnTo>
                  <a:lnTo>
                    <a:pt x="18" y="8"/>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0" name="Freeform 486"/>
            <p:cNvSpPr>
              <a:spLocks/>
            </p:cNvSpPr>
            <p:nvPr/>
          </p:nvSpPr>
          <p:spPr bwMode="auto">
            <a:xfrm>
              <a:off x="2931" y="2817"/>
              <a:ext cx="8" cy="22"/>
            </a:xfrm>
            <a:custGeom>
              <a:avLst/>
              <a:gdLst/>
              <a:ahLst/>
              <a:cxnLst>
                <a:cxn ang="0">
                  <a:pos x="4" y="21"/>
                </a:cxn>
                <a:cxn ang="0">
                  <a:pos x="5" y="20"/>
                </a:cxn>
                <a:cxn ang="0">
                  <a:pos x="5" y="18"/>
                </a:cxn>
                <a:cxn ang="0">
                  <a:pos x="7" y="17"/>
                </a:cxn>
                <a:cxn ang="0">
                  <a:pos x="7" y="16"/>
                </a:cxn>
                <a:cxn ang="0">
                  <a:pos x="7" y="15"/>
                </a:cxn>
                <a:cxn ang="0">
                  <a:pos x="7" y="13"/>
                </a:cxn>
                <a:cxn ang="0">
                  <a:pos x="7" y="12"/>
                </a:cxn>
                <a:cxn ang="0">
                  <a:pos x="7" y="11"/>
                </a:cxn>
                <a:cxn ang="0">
                  <a:pos x="5" y="10"/>
                </a:cxn>
                <a:cxn ang="0">
                  <a:pos x="5" y="9"/>
                </a:cxn>
                <a:cxn ang="0">
                  <a:pos x="4" y="6"/>
                </a:cxn>
                <a:cxn ang="0">
                  <a:pos x="4" y="5"/>
                </a:cxn>
                <a:cxn ang="0">
                  <a:pos x="3" y="4"/>
                </a:cxn>
                <a:cxn ang="0">
                  <a:pos x="3" y="1"/>
                </a:cxn>
                <a:cxn ang="0">
                  <a:pos x="1" y="0"/>
                </a:cxn>
                <a:cxn ang="0">
                  <a:pos x="0" y="0"/>
                </a:cxn>
                <a:cxn ang="0">
                  <a:pos x="1" y="2"/>
                </a:cxn>
                <a:cxn ang="0">
                  <a:pos x="1" y="4"/>
                </a:cxn>
                <a:cxn ang="0">
                  <a:pos x="3" y="5"/>
                </a:cxn>
                <a:cxn ang="0">
                  <a:pos x="4" y="7"/>
                </a:cxn>
                <a:cxn ang="0">
                  <a:pos x="4" y="9"/>
                </a:cxn>
                <a:cxn ang="0">
                  <a:pos x="5" y="10"/>
                </a:cxn>
                <a:cxn ang="0">
                  <a:pos x="5" y="11"/>
                </a:cxn>
                <a:cxn ang="0">
                  <a:pos x="5" y="12"/>
                </a:cxn>
                <a:cxn ang="0">
                  <a:pos x="5" y="13"/>
                </a:cxn>
                <a:cxn ang="0">
                  <a:pos x="5" y="15"/>
                </a:cxn>
                <a:cxn ang="0">
                  <a:pos x="5" y="16"/>
                </a:cxn>
                <a:cxn ang="0">
                  <a:pos x="5" y="17"/>
                </a:cxn>
                <a:cxn ang="0">
                  <a:pos x="5" y="18"/>
                </a:cxn>
                <a:cxn ang="0">
                  <a:pos x="4" y="18"/>
                </a:cxn>
                <a:cxn ang="0">
                  <a:pos x="4" y="20"/>
                </a:cxn>
                <a:cxn ang="0">
                  <a:pos x="3" y="20"/>
                </a:cxn>
                <a:cxn ang="0">
                  <a:pos x="4" y="21"/>
                </a:cxn>
              </a:cxnLst>
              <a:rect l="0" t="0" r="r" b="b"/>
              <a:pathLst>
                <a:path w="8" h="22">
                  <a:moveTo>
                    <a:pt x="4" y="21"/>
                  </a:moveTo>
                  <a:lnTo>
                    <a:pt x="5" y="20"/>
                  </a:lnTo>
                  <a:lnTo>
                    <a:pt x="5" y="18"/>
                  </a:lnTo>
                  <a:lnTo>
                    <a:pt x="7" y="17"/>
                  </a:lnTo>
                  <a:lnTo>
                    <a:pt x="7" y="16"/>
                  </a:lnTo>
                  <a:lnTo>
                    <a:pt x="7" y="15"/>
                  </a:lnTo>
                  <a:lnTo>
                    <a:pt x="7" y="13"/>
                  </a:lnTo>
                  <a:lnTo>
                    <a:pt x="7" y="12"/>
                  </a:lnTo>
                  <a:lnTo>
                    <a:pt x="7" y="11"/>
                  </a:lnTo>
                  <a:lnTo>
                    <a:pt x="5" y="10"/>
                  </a:lnTo>
                  <a:lnTo>
                    <a:pt x="5" y="9"/>
                  </a:lnTo>
                  <a:lnTo>
                    <a:pt x="4" y="6"/>
                  </a:lnTo>
                  <a:lnTo>
                    <a:pt x="4" y="5"/>
                  </a:lnTo>
                  <a:lnTo>
                    <a:pt x="3" y="4"/>
                  </a:lnTo>
                  <a:lnTo>
                    <a:pt x="3" y="1"/>
                  </a:lnTo>
                  <a:lnTo>
                    <a:pt x="1" y="0"/>
                  </a:lnTo>
                  <a:lnTo>
                    <a:pt x="0" y="0"/>
                  </a:lnTo>
                  <a:lnTo>
                    <a:pt x="1" y="2"/>
                  </a:lnTo>
                  <a:lnTo>
                    <a:pt x="1" y="4"/>
                  </a:lnTo>
                  <a:lnTo>
                    <a:pt x="3" y="5"/>
                  </a:lnTo>
                  <a:lnTo>
                    <a:pt x="4" y="7"/>
                  </a:lnTo>
                  <a:lnTo>
                    <a:pt x="4" y="9"/>
                  </a:lnTo>
                  <a:lnTo>
                    <a:pt x="5" y="10"/>
                  </a:lnTo>
                  <a:lnTo>
                    <a:pt x="5" y="11"/>
                  </a:lnTo>
                  <a:lnTo>
                    <a:pt x="5" y="12"/>
                  </a:lnTo>
                  <a:lnTo>
                    <a:pt x="5" y="13"/>
                  </a:lnTo>
                  <a:lnTo>
                    <a:pt x="5" y="15"/>
                  </a:lnTo>
                  <a:lnTo>
                    <a:pt x="5" y="16"/>
                  </a:lnTo>
                  <a:lnTo>
                    <a:pt x="5" y="17"/>
                  </a:lnTo>
                  <a:lnTo>
                    <a:pt x="5" y="18"/>
                  </a:lnTo>
                  <a:lnTo>
                    <a:pt x="4" y="18"/>
                  </a:lnTo>
                  <a:lnTo>
                    <a:pt x="4" y="20"/>
                  </a:lnTo>
                  <a:lnTo>
                    <a:pt x="3" y="20"/>
                  </a:lnTo>
                  <a:lnTo>
                    <a:pt x="4" y="2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1" name="Freeform 487"/>
            <p:cNvSpPr>
              <a:spLocks/>
            </p:cNvSpPr>
            <p:nvPr/>
          </p:nvSpPr>
          <p:spPr bwMode="auto">
            <a:xfrm>
              <a:off x="2935" y="2837"/>
              <a:ext cx="5" cy="3"/>
            </a:xfrm>
            <a:custGeom>
              <a:avLst/>
              <a:gdLst/>
              <a:ahLst/>
              <a:cxnLst>
                <a:cxn ang="0">
                  <a:pos x="0" y="0"/>
                </a:cxn>
                <a:cxn ang="0">
                  <a:pos x="0" y="1"/>
                </a:cxn>
                <a:cxn ang="0">
                  <a:pos x="3" y="1"/>
                </a:cxn>
                <a:cxn ang="0">
                  <a:pos x="0" y="0"/>
                </a:cxn>
              </a:cxnLst>
              <a:rect l="0" t="0" r="r" b="b"/>
              <a:pathLst>
                <a:path w="4" h="2">
                  <a:moveTo>
                    <a:pt x="0" y="0"/>
                  </a:moveTo>
                  <a:lnTo>
                    <a:pt x="0" y="1"/>
                  </a:lnTo>
                  <a:lnTo>
                    <a:pt x="3"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2" name="Freeform 488"/>
            <p:cNvSpPr>
              <a:spLocks/>
            </p:cNvSpPr>
            <p:nvPr/>
          </p:nvSpPr>
          <p:spPr bwMode="auto">
            <a:xfrm>
              <a:off x="2853" y="2768"/>
              <a:ext cx="2" cy="4"/>
            </a:xfrm>
            <a:custGeom>
              <a:avLst/>
              <a:gdLst/>
              <a:ahLst/>
              <a:cxnLst>
                <a:cxn ang="0">
                  <a:pos x="1" y="0"/>
                </a:cxn>
                <a:cxn ang="0">
                  <a:pos x="0" y="0"/>
                </a:cxn>
                <a:cxn ang="0">
                  <a:pos x="0" y="1"/>
                </a:cxn>
                <a:cxn ang="0">
                  <a:pos x="0" y="2"/>
                </a:cxn>
                <a:cxn ang="0">
                  <a:pos x="1" y="0"/>
                </a:cxn>
              </a:cxnLst>
              <a:rect l="0" t="0" r="r" b="b"/>
              <a:pathLst>
                <a:path w="2" h="3">
                  <a:moveTo>
                    <a:pt x="1" y="0"/>
                  </a:moveTo>
                  <a:lnTo>
                    <a:pt x="0" y="0"/>
                  </a:lnTo>
                  <a:lnTo>
                    <a:pt x="0" y="1"/>
                  </a:lnTo>
                  <a:lnTo>
                    <a:pt x="0" y="2"/>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3" name="Freeform 489"/>
            <p:cNvSpPr>
              <a:spLocks/>
            </p:cNvSpPr>
            <p:nvPr/>
          </p:nvSpPr>
          <p:spPr bwMode="auto">
            <a:xfrm>
              <a:off x="2853" y="2768"/>
              <a:ext cx="14" cy="18"/>
            </a:xfrm>
            <a:custGeom>
              <a:avLst/>
              <a:gdLst/>
              <a:ahLst/>
              <a:cxnLst>
                <a:cxn ang="0">
                  <a:pos x="14" y="17"/>
                </a:cxn>
                <a:cxn ang="0">
                  <a:pos x="14" y="16"/>
                </a:cxn>
                <a:cxn ang="0">
                  <a:pos x="14" y="14"/>
                </a:cxn>
                <a:cxn ang="0">
                  <a:pos x="14" y="13"/>
                </a:cxn>
                <a:cxn ang="0">
                  <a:pos x="14" y="12"/>
                </a:cxn>
                <a:cxn ang="0">
                  <a:pos x="12" y="11"/>
                </a:cxn>
                <a:cxn ang="0">
                  <a:pos x="12" y="10"/>
                </a:cxn>
                <a:cxn ang="0">
                  <a:pos x="11" y="8"/>
                </a:cxn>
                <a:cxn ang="0">
                  <a:pos x="11" y="7"/>
                </a:cxn>
                <a:cxn ang="0">
                  <a:pos x="10" y="6"/>
                </a:cxn>
                <a:cxn ang="0">
                  <a:pos x="9" y="6"/>
                </a:cxn>
                <a:cxn ang="0">
                  <a:pos x="7" y="5"/>
                </a:cxn>
                <a:cxn ang="0">
                  <a:pos x="6" y="4"/>
                </a:cxn>
                <a:cxn ang="0">
                  <a:pos x="5" y="2"/>
                </a:cxn>
                <a:cxn ang="0">
                  <a:pos x="4" y="1"/>
                </a:cxn>
                <a:cxn ang="0">
                  <a:pos x="2" y="1"/>
                </a:cxn>
                <a:cxn ang="0">
                  <a:pos x="0" y="0"/>
                </a:cxn>
                <a:cxn ang="0">
                  <a:pos x="0" y="1"/>
                </a:cxn>
                <a:cxn ang="0">
                  <a:pos x="1" y="1"/>
                </a:cxn>
                <a:cxn ang="0">
                  <a:pos x="2" y="2"/>
                </a:cxn>
                <a:cxn ang="0">
                  <a:pos x="5" y="4"/>
                </a:cxn>
                <a:cxn ang="0">
                  <a:pos x="6" y="4"/>
                </a:cxn>
                <a:cxn ang="0">
                  <a:pos x="7" y="5"/>
                </a:cxn>
                <a:cxn ang="0">
                  <a:pos x="7" y="6"/>
                </a:cxn>
                <a:cxn ang="0">
                  <a:pos x="9" y="7"/>
                </a:cxn>
                <a:cxn ang="0">
                  <a:pos x="10" y="8"/>
                </a:cxn>
                <a:cxn ang="0">
                  <a:pos x="11" y="10"/>
                </a:cxn>
                <a:cxn ang="0">
                  <a:pos x="11" y="11"/>
                </a:cxn>
                <a:cxn ang="0">
                  <a:pos x="12" y="11"/>
                </a:cxn>
                <a:cxn ang="0">
                  <a:pos x="12" y="12"/>
                </a:cxn>
                <a:cxn ang="0">
                  <a:pos x="12" y="13"/>
                </a:cxn>
                <a:cxn ang="0">
                  <a:pos x="12" y="14"/>
                </a:cxn>
                <a:cxn ang="0">
                  <a:pos x="12" y="16"/>
                </a:cxn>
                <a:cxn ang="0">
                  <a:pos x="12" y="17"/>
                </a:cxn>
                <a:cxn ang="0">
                  <a:pos x="14" y="17"/>
                </a:cxn>
              </a:cxnLst>
              <a:rect l="0" t="0" r="r" b="b"/>
              <a:pathLst>
                <a:path w="15" h="18">
                  <a:moveTo>
                    <a:pt x="14" y="17"/>
                  </a:moveTo>
                  <a:lnTo>
                    <a:pt x="14" y="16"/>
                  </a:lnTo>
                  <a:lnTo>
                    <a:pt x="14" y="14"/>
                  </a:lnTo>
                  <a:lnTo>
                    <a:pt x="14" y="13"/>
                  </a:lnTo>
                  <a:lnTo>
                    <a:pt x="14" y="12"/>
                  </a:lnTo>
                  <a:lnTo>
                    <a:pt x="12" y="11"/>
                  </a:lnTo>
                  <a:lnTo>
                    <a:pt x="12" y="10"/>
                  </a:lnTo>
                  <a:lnTo>
                    <a:pt x="11" y="8"/>
                  </a:lnTo>
                  <a:lnTo>
                    <a:pt x="11" y="7"/>
                  </a:lnTo>
                  <a:lnTo>
                    <a:pt x="10" y="6"/>
                  </a:lnTo>
                  <a:lnTo>
                    <a:pt x="9" y="6"/>
                  </a:lnTo>
                  <a:lnTo>
                    <a:pt x="7" y="5"/>
                  </a:lnTo>
                  <a:lnTo>
                    <a:pt x="6" y="4"/>
                  </a:lnTo>
                  <a:lnTo>
                    <a:pt x="5" y="2"/>
                  </a:lnTo>
                  <a:lnTo>
                    <a:pt x="4" y="1"/>
                  </a:lnTo>
                  <a:lnTo>
                    <a:pt x="2" y="1"/>
                  </a:lnTo>
                  <a:lnTo>
                    <a:pt x="0" y="0"/>
                  </a:lnTo>
                  <a:lnTo>
                    <a:pt x="0" y="1"/>
                  </a:lnTo>
                  <a:lnTo>
                    <a:pt x="1" y="1"/>
                  </a:lnTo>
                  <a:lnTo>
                    <a:pt x="2" y="2"/>
                  </a:lnTo>
                  <a:lnTo>
                    <a:pt x="5" y="4"/>
                  </a:lnTo>
                  <a:lnTo>
                    <a:pt x="6" y="4"/>
                  </a:lnTo>
                  <a:lnTo>
                    <a:pt x="7" y="5"/>
                  </a:lnTo>
                  <a:lnTo>
                    <a:pt x="7" y="6"/>
                  </a:lnTo>
                  <a:lnTo>
                    <a:pt x="9" y="7"/>
                  </a:lnTo>
                  <a:lnTo>
                    <a:pt x="10" y="8"/>
                  </a:lnTo>
                  <a:lnTo>
                    <a:pt x="11" y="10"/>
                  </a:lnTo>
                  <a:lnTo>
                    <a:pt x="11" y="11"/>
                  </a:lnTo>
                  <a:lnTo>
                    <a:pt x="12" y="11"/>
                  </a:lnTo>
                  <a:lnTo>
                    <a:pt x="12" y="12"/>
                  </a:lnTo>
                  <a:lnTo>
                    <a:pt x="12" y="13"/>
                  </a:lnTo>
                  <a:lnTo>
                    <a:pt x="12" y="14"/>
                  </a:lnTo>
                  <a:lnTo>
                    <a:pt x="12" y="16"/>
                  </a:lnTo>
                  <a:lnTo>
                    <a:pt x="12" y="17"/>
                  </a:lnTo>
                  <a:lnTo>
                    <a:pt x="14" y="1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4" name="Freeform 490"/>
            <p:cNvSpPr>
              <a:spLocks/>
            </p:cNvSpPr>
            <p:nvPr/>
          </p:nvSpPr>
          <p:spPr bwMode="auto">
            <a:xfrm>
              <a:off x="2865" y="2785"/>
              <a:ext cx="4" cy="3"/>
            </a:xfrm>
            <a:custGeom>
              <a:avLst/>
              <a:gdLst/>
              <a:ahLst/>
              <a:cxnLst>
                <a:cxn ang="0">
                  <a:pos x="0" y="0"/>
                </a:cxn>
                <a:cxn ang="0">
                  <a:pos x="0" y="2"/>
                </a:cxn>
                <a:cxn ang="0">
                  <a:pos x="1" y="2"/>
                </a:cxn>
                <a:cxn ang="0">
                  <a:pos x="3" y="0"/>
                </a:cxn>
                <a:cxn ang="0">
                  <a:pos x="0" y="0"/>
                </a:cxn>
              </a:cxnLst>
              <a:rect l="0" t="0" r="r" b="b"/>
              <a:pathLst>
                <a:path w="4" h="3">
                  <a:moveTo>
                    <a:pt x="0" y="0"/>
                  </a:moveTo>
                  <a:lnTo>
                    <a:pt x="0" y="2"/>
                  </a:lnTo>
                  <a:lnTo>
                    <a:pt x="1" y="2"/>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5" name="Freeform 491"/>
            <p:cNvSpPr>
              <a:spLocks/>
            </p:cNvSpPr>
            <p:nvPr/>
          </p:nvSpPr>
          <p:spPr bwMode="auto">
            <a:xfrm>
              <a:off x="2855" y="2790"/>
              <a:ext cx="5" cy="3"/>
            </a:xfrm>
            <a:custGeom>
              <a:avLst/>
              <a:gdLst/>
              <a:ahLst/>
              <a:cxnLst>
                <a:cxn ang="0">
                  <a:pos x="3" y="2"/>
                </a:cxn>
                <a:cxn ang="0">
                  <a:pos x="3" y="1"/>
                </a:cxn>
                <a:cxn ang="0">
                  <a:pos x="3" y="0"/>
                </a:cxn>
                <a:cxn ang="0">
                  <a:pos x="1" y="0"/>
                </a:cxn>
                <a:cxn ang="0">
                  <a:pos x="0" y="0"/>
                </a:cxn>
                <a:cxn ang="0">
                  <a:pos x="3" y="2"/>
                </a:cxn>
              </a:cxnLst>
              <a:rect l="0" t="0" r="r" b="b"/>
              <a:pathLst>
                <a:path w="4" h="3">
                  <a:moveTo>
                    <a:pt x="3" y="2"/>
                  </a:moveTo>
                  <a:lnTo>
                    <a:pt x="3" y="1"/>
                  </a:lnTo>
                  <a:lnTo>
                    <a:pt x="3" y="0"/>
                  </a:lnTo>
                  <a:lnTo>
                    <a:pt x="1"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6" name="Freeform 492"/>
            <p:cNvSpPr>
              <a:spLocks/>
            </p:cNvSpPr>
            <p:nvPr/>
          </p:nvSpPr>
          <p:spPr bwMode="auto">
            <a:xfrm>
              <a:off x="2851" y="2790"/>
              <a:ext cx="8" cy="15"/>
            </a:xfrm>
            <a:custGeom>
              <a:avLst/>
              <a:gdLst/>
              <a:ahLst/>
              <a:cxnLst>
                <a:cxn ang="0">
                  <a:pos x="7" y="14"/>
                </a:cxn>
                <a:cxn ang="0">
                  <a:pos x="5" y="14"/>
                </a:cxn>
                <a:cxn ang="0">
                  <a:pos x="4" y="13"/>
                </a:cxn>
                <a:cxn ang="0">
                  <a:pos x="4" y="11"/>
                </a:cxn>
                <a:cxn ang="0">
                  <a:pos x="3" y="11"/>
                </a:cxn>
                <a:cxn ang="0">
                  <a:pos x="3" y="10"/>
                </a:cxn>
                <a:cxn ang="0">
                  <a:pos x="1" y="9"/>
                </a:cxn>
                <a:cxn ang="0">
                  <a:pos x="1" y="8"/>
                </a:cxn>
                <a:cxn ang="0">
                  <a:pos x="1" y="7"/>
                </a:cxn>
                <a:cxn ang="0">
                  <a:pos x="1" y="6"/>
                </a:cxn>
                <a:cxn ang="0">
                  <a:pos x="1" y="5"/>
                </a:cxn>
                <a:cxn ang="0">
                  <a:pos x="1" y="3"/>
                </a:cxn>
                <a:cxn ang="0">
                  <a:pos x="3" y="3"/>
                </a:cxn>
                <a:cxn ang="0">
                  <a:pos x="3" y="2"/>
                </a:cxn>
                <a:cxn ang="0">
                  <a:pos x="4" y="1"/>
                </a:cxn>
                <a:cxn ang="0">
                  <a:pos x="5" y="1"/>
                </a:cxn>
                <a:cxn ang="0">
                  <a:pos x="4" y="0"/>
                </a:cxn>
                <a:cxn ang="0">
                  <a:pos x="3" y="1"/>
                </a:cxn>
                <a:cxn ang="0">
                  <a:pos x="1" y="2"/>
                </a:cxn>
                <a:cxn ang="0">
                  <a:pos x="1" y="3"/>
                </a:cxn>
                <a:cxn ang="0">
                  <a:pos x="0" y="5"/>
                </a:cxn>
                <a:cxn ang="0">
                  <a:pos x="0" y="6"/>
                </a:cxn>
                <a:cxn ang="0">
                  <a:pos x="0" y="7"/>
                </a:cxn>
                <a:cxn ang="0">
                  <a:pos x="0" y="8"/>
                </a:cxn>
                <a:cxn ang="0">
                  <a:pos x="0" y="9"/>
                </a:cxn>
                <a:cxn ang="0">
                  <a:pos x="1" y="9"/>
                </a:cxn>
                <a:cxn ang="0">
                  <a:pos x="1" y="10"/>
                </a:cxn>
                <a:cxn ang="0">
                  <a:pos x="1" y="11"/>
                </a:cxn>
                <a:cxn ang="0">
                  <a:pos x="3" y="13"/>
                </a:cxn>
                <a:cxn ang="0">
                  <a:pos x="4" y="14"/>
                </a:cxn>
                <a:cxn ang="0">
                  <a:pos x="5" y="14"/>
                </a:cxn>
                <a:cxn ang="0">
                  <a:pos x="7" y="15"/>
                </a:cxn>
                <a:cxn ang="0">
                  <a:pos x="7" y="14"/>
                </a:cxn>
              </a:cxnLst>
              <a:rect l="0" t="0" r="r" b="b"/>
              <a:pathLst>
                <a:path w="8" h="16">
                  <a:moveTo>
                    <a:pt x="7" y="14"/>
                  </a:moveTo>
                  <a:lnTo>
                    <a:pt x="5" y="14"/>
                  </a:lnTo>
                  <a:lnTo>
                    <a:pt x="4" y="13"/>
                  </a:lnTo>
                  <a:lnTo>
                    <a:pt x="4" y="11"/>
                  </a:lnTo>
                  <a:lnTo>
                    <a:pt x="3" y="11"/>
                  </a:lnTo>
                  <a:lnTo>
                    <a:pt x="3" y="10"/>
                  </a:lnTo>
                  <a:lnTo>
                    <a:pt x="1" y="9"/>
                  </a:lnTo>
                  <a:lnTo>
                    <a:pt x="1" y="8"/>
                  </a:lnTo>
                  <a:lnTo>
                    <a:pt x="1" y="7"/>
                  </a:lnTo>
                  <a:lnTo>
                    <a:pt x="1" y="6"/>
                  </a:lnTo>
                  <a:lnTo>
                    <a:pt x="1" y="5"/>
                  </a:lnTo>
                  <a:lnTo>
                    <a:pt x="1" y="3"/>
                  </a:lnTo>
                  <a:lnTo>
                    <a:pt x="3" y="3"/>
                  </a:lnTo>
                  <a:lnTo>
                    <a:pt x="3" y="2"/>
                  </a:lnTo>
                  <a:lnTo>
                    <a:pt x="4" y="1"/>
                  </a:lnTo>
                  <a:lnTo>
                    <a:pt x="5" y="1"/>
                  </a:lnTo>
                  <a:lnTo>
                    <a:pt x="4" y="0"/>
                  </a:lnTo>
                  <a:lnTo>
                    <a:pt x="3" y="1"/>
                  </a:lnTo>
                  <a:lnTo>
                    <a:pt x="1" y="2"/>
                  </a:lnTo>
                  <a:lnTo>
                    <a:pt x="1" y="3"/>
                  </a:lnTo>
                  <a:lnTo>
                    <a:pt x="0" y="5"/>
                  </a:lnTo>
                  <a:lnTo>
                    <a:pt x="0" y="6"/>
                  </a:lnTo>
                  <a:lnTo>
                    <a:pt x="0" y="7"/>
                  </a:lnTo>
                  <a:lnTo>
                    <a:pt x="0" y="8"/>
                  </a:lnTo>
                  <a:lnTo>
                    <a:pt x="0" y="9"/>
                  </a:lnTo>
                  <a:lnTo>
                    <a:pt x="1" y="9"/>
                  </a:lnTo>
                  <a:lnTo>
                    <a:pt x="1" y="10"/>
                  </a:lnTo>
                  <a:lnTo>
                    <a:pt x="1" y="11"/>
                  </a:lnTo>
                  <a:lnTo>
                    <a:pt x="3" y="13"/>
                  </a:lnTo>
                  <a:lnTo>
                    <a:pt x="4" y="14"/>
                  </a:lnTo>
                  <a:lnTo>
                    <a:pt x="5" y="14"/>
                  </a:lnTo>
                  <a:lnTo>
                    <a:pt x="7" y="15"/>
                  </a:lnTo>
                  <a:lnTo>
                    <a:pt x="7" y="1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7" name="Freeform 493"/>
            <p:cNvSpPr>
              <a:spLocks/>
            </p:cNvSpPr>
            <p:nvPr/>
          </p:nvSpPr>
          <p:spPr bwMode="auto">
            <a:xfrm>
              <a:off x="2858" y="2804"/>
              <a:ext cx="4" cy="3"/>
            </a:xfrm>
            <a:custGeom>
              <a:avLst/>
              <a:gdLst/>
              <a:ahLst/>
              <a:cxnLst>
                <a:cxn ang="0">
                  <a:pos x="0" y="1"/>
                </a:cxn>
                <a:cxn ang="0">
                  <a:pos x="2" y="1"/>
                </a:cxn>
                <a:cxn ang="0">
                  <a:pos x="2" y="0"/>
                </a:cxn>
                <a:cxn ang="0">
                  <a:pos x="0" y="1"/>
                </a:cxn>
              </a:cxnLst>
              <a:rect l="0" t="0" r="r" b="b"/>
              <a:pathLst>
                <a:path w="3" h="2">
                  <a:moveTo>
                    <a:pt x="0" y="1"/>
                  </a:moveTo>
                  <a:lnTo>
                    <a:pt x="2" y="1"/>
                  </a:lnTo>
                  <a:lnTo>
                    <a:pt x="2"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8" name="Freeform 494"/>
            <p:cNvSpPr>
              <a:spLocks/>
            </p:cNvSpPr>
            <p:nvPr/>
          </p:nvSpPr>
          <p:spPr bwMode="auto">
            <a:xfrm>
              <a:off x="2894" y="2811"/>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59" name="Freeform 495"/>
            <p:cNvSpPr>
              <a:spLocks/>
            </p:cNvSpPr>
            <p:nvPr/>
          </p:nvSpPr>
          <p:spPr bwMode="auto">
            <a:xfrm>
              <a:off x="2894" y="2811"/>
              <a:ext cx="16" cy="10"/>
            </a:xfrm>
            <a:custGeom>
              <a:avLst/>
              <a:gdLst/>
              <a:ahLst/>
              <a:cxnLst>
                <a:cxn ang="0">
                  <a:pos x="15" y="7"/>
                </a:cxn>
                <a:cxn ang="0">
                  <a:pos x="15" y="7"/>
                </a:cxn>
                <a:cxn ang="0">
                  <a:pos x="14" y="7"/>
                </a:cxn>
                <a:cxn ang="0">
                  <a:pos x="14" y="6"/>
                </a:cxn>
                <a:cxn ang="0">
                  <a:pos x="12" y="6"/>
                </a:cxn>
                <a:cxn ang="0">
                  <a:pos x="12" y="5"/>
                </a:cxn>
                <a:cxn ang="0">
                  <a:pos x="11" y="5"/>
                </a:cxn>
                <a:cxn ang="0">
                  <a:pos x="10" y="5"/>
                </a:cxn>
                <a:cxn ang="0">
                  <a:pos x="10" y="4"/>
                </a:cxn>
                <a:cxn ang="0">
                  <a:pos x="9" y="4"/>
                </a:cxn>
                <a:cxn ang="0">
                  <a:pos x="7" y="4"/>
                </a:cxn>
                <a:cxn ang="0">
                  <a:pos x="6" y="2"/>
                </a:cxn>
                <a:cxn ang="0">
                  <a:pos x="5" y="2"/>
                </a:cxn>
                <a:cxn ang="0">
                  <a:pos x="5" y="1"/>
                </a:cxn>
                <a:cxn ang="0">
                  <a:pos x="4" y="1"/>
                </a:cxn>
                <a:cxn ang="0">
                  <a:pos x="1" y="0"/>
                </a:cxn>
                <a:cxn ang="0">
                  <a:pos x="0" y="0"/>
                </a:cxn>
                <a:cxn ang="0">
                  <a:pos x="0" y="1"/>
                </a:cxn>
                <a:cxn ang="0">
                  <a:pos x="1" y="1"/>
                </a:cxn>
                <a:cxn ang="0">
                  <a:pos x="2" y="1"/>
                </a:cxn>
                <a:cxn ang="0">
                  <a:pos x="4" y="2"/>
                </a:cxn>
                <a:cxn ang="0">
                  <a:pos x="5" y="2"/>
                </a:cxn>
                <a:cxn ang="0">
                  <a:pos x="6" y="4"/>
                </a:cxn>
                <a:cxn ang="0">
                  <a:pos x="7" y="4"/>
                </a:cxn>
                <a:cxn ang="0">
                  <a:pos x="9" y="4"/>
                </a:cxn>
                <a:cxn ang="0">
                  <a:pos x="9" y="5"/>
                </a:cxn>
                <a:cxn ang="0">
                  <a:pos x="10" y="5"/>
                </a:cxn>
                <a:cxn ang="0">
                  <a:pos x="11" y="5"/>
                </a:cxn>
                <a:cxn ang="0">
                  <a:pos x="11" y="6"/>
                </a:cxn>
                <a:cxn ang="0">
                  <a:pos x="12" y="6"/>
                </a:cxn>
                <a:cxn ang="0">
                  <a:pos x="12" y="7"/>
                </a:cxn>
                <a:cxn ang="0">
                  <a:pos x="14" y="7"/>
                </a:cxn>
                <a:cxn ang="0">
                  <a:pos x="14" y="9"/>
                </a:cxn>
                <a:cxn ang="0">
                  <a:pos x="15" y="9"/>
                </a:cxn>
                <a:cxn ang="0">
                  <a:pos x="15" y="7"/>
                </a:cxn>
              </a:cxnLst>
              <a:rect l="0" t="0" r="r" b="b"/>
              <a:pathLst>
                <a:path w="16" h="10">
                  <a:moveTo>
                    <a:pt x="15" y="7"/>
                  </a:moveTo>
                  <a:lnTo>
                    <a:pt x="15" y="7"/>
                  </a:lnTo>
                  <a:lnTo>
                    <a:pt x="14" y="7"/>
                  </a:lnTo>
                  <a:lnTo>
                    <a:pt x="14" y="6"/>
                  </a:lnTo>
                  <a:lnTo>
                    <a:pt x="12" y="6"/>
                  </a:lnTo>
                  <a:lnTo>
                    <a:pt x="12" y="5"/>
                  </a:lnTo>
                  <a:lnTo>
                    <a:pt x="11" y="5"/>
                  </a:lnTo>
                  <a:lnTo>
                    <a:pt x="10" y="5"/>
                  </a:lnTo>
                  <a:lnTo>
                    <a:pt x="10" y="4"/>
                  </a:lnTo>
                  <a:lnTo>
                    <a:pt x="9" y="4"/>
                  </a:lnTo>
                  <a:lnTo>
                    <a:pt x="7" y="4"/>
                  </a:lnTo>
                  <a:lnTo>
                    <a:pt x="6" y="2"/>
                  </a:lnTo>
                  <a:lnTo>
                    <a:pt x="5" y="2"/>
                  </a:lnTo>
                  <a:lnTo>
                    <a:pt x="5" y="1"/>
                  </a:lnTo>
                  <a:lnTo>
                    <a:pt x="4" y="1"/>
                  </a:lnTo>
                  <a:lnTo>
                    <a:pt x="1" y="0"/>
                  </a:lnTo>
                  <a:lnTo>
                    <a:pt x="0" y="0"/>
                  </a:lnTo>
                  <a:lnTo>
                    <a:pt x="0" y="1"/>
                  </a:lnTo>
                  <a:lnTo>
                    <a:pt x="1" y="1"/>
                  </a:lnTo>
                  <a:lnTo>
                    <a:pt x="2" y="1"/>
                  </a:lnTo>
                  <a:lnTo>
                    <a:pt x="4" y="2"/>
                  </a:lnTo>
                  <a:lnTo>
                    <a:pt x="5" y="2"/>
                  </a:lnTo>
                  <a:lnTo>
                    <a:pt x="6" y="4"/>
                  </a:lnTo>
                  <a:lnTo>
                    <a:pt x="7" y="4"/>
                  </a:lnTo>
                  <a:lnTo>
                    <a:pt x="9" y="4"/>
                  </a:lnTo>
                  <a:lnTo>
                    <a:pt x="9" y="5"/>
                  </a:lnTo>
                  <a:lnTo>
                    <a:pt x="10" y="5"/>
                  </a:lnTo>
                  <a:lnTo>
                    <a:pt x="11" y="5"/>
                  </a:lnTo>
                  <a:lnTo>
                    <a:pt x="11" y="6"/>
                  </a:lnTo>
                  <a:lnTo>
                    <a:pt x="12" y="6"/>
                  </a:lnTo>
                  <a:lnTo>
                    <a:pt x="12" y="7"/>
                  </a:lnTo>
                  <a:lnTo>
                    <a:pt x="14" y="7"/>
                  </a:lnTo>
                  <a:lnTo>
                    <a:pt x="14" y="9"/>
                  </a:lnTo>
                  <a:lnTo>
                    <a:pt x="15" y="9"/>
                  </a:lnTo>
                  <a:lnTo>
                    <a:pt x="15"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0" name="Freeform 496"/>
            <p:cNvSpPr>
              <a:spLocks/>
            </p:cNvSpPr>
            <p:nvPr/>
          </p:nvSpPr>
          <p:spPr bwMode="auto">
            <a:xfrm>
              <a:off x="2907" y="2820"/>
              <a:ext cx="4" cy="13"/>
            </a:xfrm>
            <a:custGeom>
              <a:avLst/>
              <a:gdLst/>
              <a:ahLst/>
              <a:cxnLst>
                <a:cxn ang="0">
                  <a:pos x="0" y="11"/>
                </a:cxn>
                <a:cxn ang="0">
                  <a:pos x="1" y="11"/>
                </a:cxn>
                <a:cxn ang="0">
                  <a:pos x="1" y="10"/>
                </a:cxn>
                <a:cxn ang="0">
                  <a:pos x="1" y="8"/>
                </a:cxn>
                <a:cxn ang="0">
                  <a:pos x="3" y="8"/>
                </a:cxn>
                <a:cxn ang="0">
                  <a:pos x="3" y="7"/>
                </a:cxn>
                <a:cxn ang="0">
                  <a:pos x="3" y="6"/>
                </a:cxn>
                <a:cxn ang="0">
                  <a:pos x="3" y="5"/>
                </a:cxn>
                <a:cxn ang="0">
                  <a:pos x="3" y="4"/>
                </a:cxn>
                <a:cxn ang="0">
                  <a:pos x="3" y="2"/>
                </a:cxn>
                <a:cxn ang="0">
                  <a:pos x="1" y="1"/>
                </a:cxn>
                <a:cxn ang="0">
                  <a:pos x="1" y="0"/>
                </a:cxn>
                <a:cxn ang="0">
                  <a:pos x="0" y="0"/>
                </a:cxn>
                <a:cxn ang="0">
                  <a:pos x="1" y="1"/>
                </a:cxn>
                <a:cxn ang="0">
                  <a:pos x="1" y="2"/>
                </a:cxn>
                <a:cxn ang="0">
                  <a:pos x="1" y="4"/>
                </a:cxn>
                <a:cxn ang="0">
                  <a:pos x="1" y="5"/>
                </a:cxn>
                <a:cxn ang="0">
                  <a:pos x="1" y="6"/>
                </a:cxn>
                <a:cxn ang="0">
                  <a:pos x="1" y="7"/>
                </a:cxn>
                <a:cxn ang="0">
                  <a:pos x="1" y="8"/>
                </a:cxn>
                <a:cxn ang="0">
                  <a:pos x="1" y="10"/>
                </a:cxn>
                <a:cxn ang="0">
                  <a:pos x="0" y="10"/>
                </a:cxn>
                <a:cxn ang="0">
                  <a:pos x="0" y="11"/>
                </a:cxn>
              </a:cxnLst>
              <a:rect l="0" t="0" r="r" b="b"/>
              <a:pathLst>
                <a:path w="4" h="12">
                  <a:moveTo>
                    <a:pt x="0" y="11"/>
                  </a:moveTo>
                  <a:lnTo>
                    <a:pt x="1" y="11"/>
                  </a:lnTo>
                  <a:lnTo>
                    <a:pt x="1" y="10"/>
                  </a:lnTo>
                  <a:lnTo>
                    <a:pt x="1" y="8"/>
                  </a:lnTo>
                  <a:lnTo>
                    <a:pt x="3" y="8"/>
                  </a:lnTo>
                  <a:lnTo>
                    <a:pt x="3" y="7"/>
                  </a:lnTo>
                  <a:lnTo>
                    <a:pt x="3" y="6"/>
                  </a:lnTo>
                  <a:lnTo>
                    <a:pt x="3" y="5"/>
                  </a:lnTo>
                  <a:lnTo>
                    <a:pt x="3" y="4"/>
                  </a:lnTo>
                  <a:lnTo>
                    <a:pt x="3" y="2"/>
                  </a:lnTo>
                  <a:lnTo>
                    <a:pt x="1" y="1"/>
                  </a:lnTo>
                  <a:lnTo>
                    <a:pt x="1" y="0"/>
                  </a:lnTo>
                  <a:lnTo>
                    <a:pt x="0" y="0"/>
                  </a:lnTo>
                  <a:lnTo>
                    <a:pt x="1" y="1"/>
                  </a:lnTo>
                  <a:lnTo>
                    <a:pt x="1" y="2"/>
                  </a:lnTo>
                  <a:lnTo>
                    <a:pt x="1" y="4"/>
                  </a:lnTo>
                  <a:lnTo>
                    <a:pt x="1" y="5"/>
                  </a:lnTo>
                  <a:lnTo>
                    <a:pt x="1" y="6"/>
                  </a:lnTo>
                  <a:lnTo>
                    <a:pt x="1" y="7"/>
                  </a:lnTo>
                  <a:lnTo>
                    <a:pt x="1" y="8"/>
                  </a:lnTo>
                  <a:lnTo>
                    <a:pt x="1" y="10"/>
                  </a:lnTo>
                  <a:lnTo>
                    <a:pt x="0" y="10"/>
                  </a:lnTo>
                  <a:lnTo>
                    <a:pt x="0"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1" name="Freeform 497"/>
            <p:cNvSpPr>
              <a:spLocks/>
            </p:cNvSpPr>
            <p:nvPr/>
          </p:nvSpPr>
          <p:spPr bwMode="auto">
            <a:xfrm>
              <a:off x="2906" y="2830"/>
              <a:ext cx="4" cy="4"/>
            </a:xfrm>
            <a:custGeom>
              <a:avLst/>
              <a:gdLst/>
              <a:ahLst/>
              <a:cxnLst>
                <a:cxn ang="0">
                  <a:pos x="0" y="0"/>
                </a:cxn>
                <a:cxn ang="0">
                  <a:pos x="0" y="1"/>
                </a:cxn>
                <a:cxn ang="0">
                  <a:pos x="0" y="3"/>
                </a:cxn>
                <a:cxn ang="0">
                  <a:pos x="3" y="3"/>
                </a:cxn>
                <a:cxn ang="0">
                  <a:pos x="0" y="0"/>
                </a:cxn>
              </a:cxnLst>
              <a:rect l="0" t="0" r="r" b="b"/>
              <a:pathLst>
                <a:path w="4" h="4">
                  <a:moveTo>
                    <a:pt x="0" y="0"/>
                  </a:moveTo>
                  <a:lnTo>
                    <a:pt x="0" y="1"/>
                  </a:lnTo>
                  <a:lnTo>
                    <a:pt x="0"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2" name="Freeform 498"/>
            <p:cNvSpPr>
              <a:spLocks/>
            </p:cNvSpPr>
            <p:nvPr/>
          </p:nvSpPr>
          <p:spPr bwMode="auto">
            <a:xfrm>
              <a:off x="2824" y="2763"/>
              <a:ext cx="4" cy="3"/>
            </a:xfrm>
            <a:custGeom>
              <a:avLst/>
              <a:gdLst/>
              <a:ahLst/>
              <a:cxnLst>
                <a:cxn ang="0">
                  <a:pos x="0" y="0"/>
                </a:cxn>
                <a:cxn ang="0">
                  <a:pos x="0" y="2"/>
                </a:cxn>
                <a:cxn ang="0">
                  <a:pos x="1" y="2"/>
                </a:cxn>
                <a:cxn ang="0">
                  <a:pos x="3" y="0"/>
                </a:cxn>
                <a:cxn ang="0">
                  <a:pos x="0" y="0"/>
                </a:cxn>
              </a:cxnLst>
              <a:rect l="0" t="0" r="r" b="b"/>
              <a:pathLst>
                <a:path w="4" h="3">
                  <a:moveTo>
                    <a:pt x="0" y="0"/>
                  </a:moveTo>
                  <a:lnTo>
                    <a:pt x="0" y="2"/>
                  </a:lnTo>
                  <a:lnTo>
                    <a:pt x="1" y="2"/>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3" name="Freeform 499"/>
            <p:cNvSpPr>
              <a:spLocks/>
            </p:cNvSpPr>
            <p:nvPr/>
          </p:nvSpPr>
          <p:spPr bwMode="auto">
            <a:xfrm>
              <a:off x="2824" y="2757"/>
              <a:ext cx="14" cy="5"/>
            </a:xfrm>
            <a:custGeom>
              <a:avLst/>
              <a:gdLst/>
              <a:ahLst/>
              <a:cxnLst>
                <a:cxn ang="0">
                  <a:pos x="13" y="1"/>
                </a:cxn>
                <a:cxn ang="0">
                  <a:pos x="11" y="1"/>
                </a:cxn>
                <a:cxn ang="0">
                  <a:pos x="10" y="1"/>
                </a:cxn>
                <a:cxn ang="0">
                  <a:pos x="9" y="0"/>
                </a:cxn>
                <a:cxn ang="0">
                  <a:pos x="8" y="0"/>
                </a:cxn>
                <a:cxn ang="0">
                  <a:pos x="6" y="0"/>
                </a:cxn>
                <a:cxn ang="0">
                  <a:pos x="5" y="0"/>
                </a:cxn>
                <a:cxn ang="0">
                  <a:pos x="4" y="0"/>
                </a:cxn>
                <a:cxn ang="0">
                  <a:pos x="3" y="0"/>
                </a:cxn>
                <a:cxn ang="0">
                  <a:pos x="3" y="1"/>
                </a:cxn>
                <a:cxn ang="0">
                  <a:pos x="1" y="1"/>
                </a:cxn>
                <a:cxn ang="0">
                  <a:pos x="0" y="2"/>
                </a:cxn>
                <a:cxn ang="0">
                  <a:pos x="0" y="4"/>
                </a:cxn>
                <a:cxn ang="0">
                  <a:pos x="1" y="4"/>
                </a:cxn>
                <a:cxn ang="0">
                  <a:pos x="1" y="2"/>
                </a:cxn>
                <a:cxn ang="0">
                  <a:pos x="3" y="1"/>
                </a:cxn>
                <a:cxn ang="0">
                  <a:pos x="4" y="1"/>
                </a:cxn>
                <a:cxn ang="0">
                  <a:pos x="5" y="1"/>
                </a:cxn>
                <a:cxn ang="0">
                  <a:pos x="6" y="1"/>
                </a:cxn>
                <a:cxn ang="0">
                  <a:pos x="8" y="1"/>
                </a:cxn>
                <a:cxn ang="0">
                  <a:pos x="9" y="1"/>
                </a:cxn>
                <a:cxn ang="0">
                  <a:pos x="10" y="1"/>
                </a:cxn>
                <a:cxn ang="0">
                  <a:pos x="11" y="1"/>
                </a:cxn>
                <a:cxn ang="0">
                  <a:pos x="13" y="2"/>
                </a:cxn>
                <a:cxn ang="0">
                  <a:pos x="13" y="1"/>
                </a:cxn>
              </a:cxnLst>
              <a:rect l="0" t="0" r="r" b="b"/>
              <a:pathLst>
                <a:path w="14" h="5">
                  <a:moveTo>
                    <a:pt x="13" y="1"/>
                  </a:moveTo>
                  <a:lnTo>
                    <a:pt x="11" y="1"/>
                  </a:lnTo>
                  <a:lnTo>
                    <a:pt x="10" y="1"/>
                  </a:lnTo>
                  <a:lnTo>
                    <a:pt x="9" y="0"/>
                  </a:lnTo>
                  <a:lnTo>
                    <a:pt x="8" y="0"/>
                  </a:lnTo>
                  <a:lnTo>
                    <a:pt x="6" y="0"/>
                  </a:lnTo>
                  <a:lnTo>
                    <a:pt x="5" y="0"/>
                  </a:lnTo>
                  <a:lnTo>
                    <a:pt x="4" y="0"/>
                  </a:lnTo>
                  <a:lnTo>
                    <a:pt x="3" y="0"/>
                  </a:lnTo>
                  <a:lnTo>
                    <a:pt x="3" y="1"/>
                  </a:lnTo>
                  <a:lnTo>
                    <a:pt x="1" y="1"/>
                  </a:lnTo>
                  <a:lnTo>
                    <a:pt x="0" y="2"/>
                  </a:lnTo>
                  <a:lnTo>
                    <a:pt x="0" y="4"/>
                  </a:lnTo>
                  <a:lnTo>
                    <a:pt x="1" y="4"/>
                  </a:lnTo>
                  <a:lnTo>
                    <a:pt x="1" y="2"/>
                  </a:lnTo>
                  <a:lnTo>
                    <a:pt x="3" y="1"/>
                  </a:lnTo>
                  <a:lnTo>
                    <a:pt x="4" y="1"/>
                  </a:lnTo>
                  <a:lnTo>
                    <a:pt x="5" y="1"/>
                  </a:lnTo>
                  <a:lnTo>
                    <a:pt x="6" y="1"/>
                  </a:lnTo>
                  <a:lnTo>
                    <a:pt x="8" y="1"/>
                  </a:lnTo>
                  <a:lnTo>
                    <a:pt x="9" y="1"/>
                  </a:lnTo>
                  <a:lnTo>
                    <a:pt x="10" y="1"/>
                  </a:lnTo>
                  <a:lnTo>
                    <a:pt x="11" y="1"/>
                  </a:lnTo>
                  <a:lnTo>
                    <a:pt x="13" y="2"/>
                  </a:lnTo>
                  <a:lnTo>
                    <a:pt x="13"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4" name="Freeform 500"/>
            <p:cNvSpPr>
              <a:spLocks/>
            </p:cNvSpPr>
            <p:nvPr/>
          </p:nvSpPr>
          <p:spPr bwMode="auto">
            <a:xfrm>
              <a:off x="2837" y="2761"/>
              <a:ext cx="2" cy="1"/>
            </a:xfrm>
            <a:custGeom>
              <a:avLst/>
              <a:gdLst/>
              <a:ahLst/>
              <a:cxnLst>
                <a:cxn ang="0">
                  <a:pos x="0" y="1"/>
                </a:cxn>
                <a:cxn ang="0">
                  <a:pos x="2" y="1"/>
                </a:cxn>
                <a:cxn ang="0">
                  <a:pos x="2" y="0"/>
                </a:cxn>
                <a:cxn ang="0">
                  <a:pos x="0" y="1"/>
                </a:cxn>
              </a:cxnLst>
              <a:rect l="0" t="0" r="r" b="b"/>
              <a:pathLst>
                <a:path w="3" h="2">
                  <a:moveTo>
                    <a:pt x="0" y="1"/>
                  </a:moveTo>
                  <a:lnTo>
                    <a:pt x="2" y="1"/>
                  </a:lnTo>
                  <a:lnTo>
                    <a:pt x="2"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5" name="Freeform 501"/>
            <p:cNvSpPr>
              <a:spLocks/>
            </p:cNvSpPr>
            <p:nvPr/>
          </p:nvSpPr>
          <p:spPr bwMode="auto">
            <a:xfrm>
              <a:off x="2794" y="2782"/>
              <a:ext cx="4" cy="4"/>
            </a:xfrm>
            <a:custGeom>
              <a:avLst/>
              <a:gdLst/>
              <a:ahLst/>
              <a:cxnLst>
                <a:cxn ang="0">
                  <a:pos x="3" y="3"/>
                </a:cxn>
                <a:cxn ang="0">
                  <a:pos x="3" y="1"/>
                </a:cxn>
                <a:cxn ang="0">
                  <a:pos x="3" y="0"/>
                </a:cxn>
                <a:cxn ang="0">
                  <a:pos x="1" y="0"/>
                </a:cxn>
                <a:cxn ang="0">
                  <a:pos x="0" y="0"/>
                </a:cxn>
                <a:cxn ang="0">
                  <a:pos x="3" y="3"/>
                </a:cxn>
              </a:cxnLst>
              <a:rect l="0" t="0" r="r" b="b"/>
              <a:pathLst>
                <a:path w="4" h="4">
                  <a:moveTo>
                    <a:pt x="3" y="3"/>
                  </a:moveTo>
                  <a:lnTo>
                    <a:pt x="3" y="1"/>
                  </a:lnTo>
                  <a:lnTo>
                    <a:pt x="3" y="0"/>
                  </a:lnTo>
                  <a:lnTo>
                    <a:pt x="1"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6" name="Freeform 502"/>
            <p:cNvSpPr>
              <a:spLocks/>
            </p:cNvSpPr>
            <p:nvPr/>
          </p:nvSpPr>
          <p:spPr bwMode="auto">
            <a:xfrm>
              <a:off x="2791" y="2782"/>
              <a:ext cx="5" cy="13"/>
            </a:xfrm>
            <a:custGeom>
              <a:avLst/>
              <a:gdLst/>
              <a:ahLst/>
              <a:cxnLst>
                <a:cxn ang="0">
                  <a:pos x="1" y="10"/>
                </a:cxn>
                <a:cxn ang="0">
                  <a:pos x="1" y="10"/>
                </a:cxn>
                <a:cxn ang="0">
                  <a:pos x="1" y="8"/>
                </a:cxn>
                <a:cxn ang="0">
                  <a:pos x="1" y="7"/>
                </a:cxn>
                <a:cxn ang="0">
                  <a:pos x="1" y="6"/>
                </a:cxn>
                <a:cxn ang="0">
                  <a:pos x="1" y="5"/>
                </a:cxn>
                <a:cxn ang="0">
                  <a:pos x="1" y="4"/>
                </a:cxn>
                <a:cxn ang="0">
                  <a:pos x="2" y="2"/>
                </a:cxn>
                <a:cxn ang="0">
                  <a:pos x="2" y="1"/>
                </a:cxn>
                <a:cxn ang="0">
                  <a:pos x="4" y="0"/>
                </a:cxn>
                <a:cxn ang="0">
                  <a:pos x="2" y="0"/>
                </a:cxn>
                <a:cxn ang="0">
                  <a:pos x="2" y="1"/>
                </a:cxn>
                <a:cxn ang="0">
                  <a:pos x="1" y="1"/>
                </a:cxn>
                <a:cxn ang="0">
                  <a:pos x="1" y="2"/>
                </a:cxn>
                <a:cxn ang="0">
                  <a:pos x="1" y="4"/>
                </a:cxn>
                <a:cxn ang="0">
                  <a:pos x="0" y="5"/>
                </a:cxn>
                <a:cxn ang="0">
                  <a:pos x="0" y="6"/>
                </a:cxn>
                <a:cxn ang="0">
                  <a:pos x="0" y="7"/>
                </a:cxn>
                <a:cxn ang="0">
                  <a:pos x="0" y="8"/>
                </a:cxn>
                <a:cxn ang="0">
                  <a:pos x="0" y="10"/>
                </a:cxn>
                <a:cxn ang="0">
                  <a:pos x="1" y="10"/>
                </a:cxn>
                <a:cxn ang="0">
                  <a:pos x="1" y="11"/>
                </a:cxn>
                <a:cxn ang="0">
                  <a:pos x="1" y="10"/>
                </a:cxn>
              </a:cxnLst>
              <a:rect l="0" t="0" r="r" b="b"/>
              <a:pathLst>
                <a:path w="5" h="12">
                  <a:moveTo>
                    <a:pt x="1" y="10"/>
                  </a:moveTo>
                  <a:lnTo>
                    <a:pt x="1" y="10"/>
                  </a:lnTo>
                  <a:lnTo>
                    <a:pt x="1" y="8"/>
                  </a:lnTo>
                  <a:lnTo>
                    <a:pt x="1" y="7"/>
                  </a:lnTo>
                  <a:lnTo>
                    <a:pt x="1" y="6"/>
                  </a:lnTo>
                  <a:lnTo>
                    <a:pt x="1" y="5"/>
                  </a:lnTo>
                  <a:lnTo>
                    <a:pt x="1" y="4"/>
                  </a:lnTo>
                  <a:lnTo>
                    <a:pt x="2" y="2"/>
                  </a:lnTo>
                  <a:lnTo>
                    <a:pt x="2" y="1"/>
                  </a:lnTo>
                  <a:lnTo>
                    <a:pt x="4" y="0"/>
                  </a:lnTo>
                  <a:lnTo>
                    <a:pt x="2" y="0"/>
                  </a:lnTo>
                  <a:lnTo>
                    <a:pt x="2" y="1"/>
                  </a:lnTo>
                  <a:lnTo>
                    <a:pt x="1" y="1"/>
                  </a:lnTo>
                  <a:lnTo>
                    <a:pt x="1" y="2"/>
                  </a:lnTo>
                  <a:lnTo>
                    <a:pt x="1" y="4"/>
                  </a:lnTo>
                  <a:lnTo>
                    <a:pt x="0" y="5"/>
                  </a:lnTo>
                  <a:lnTo>
                    <a:pt x="0" y="6"/>
                  </a:lnTo>
                  <a:lnTo>
                    <a:pt x="0" y="7"/>
                  </a:lnTo>
                  <a:lnTo>
                    <a:pt x="0" y="8"/>
                  </a:lnTo>
                  <a:lnTo>
                    <a:pt x="0" y="10"/>
                  </a:lnTo>
                  <a:lnTo>
                    <a:pt x="1" y="10"/>
                  </a:lnTo>
                  <a:lnTo>
                    <a:pt x="1" y="11"/>
                  </a:lnTo>
                  <a:lnTo>
                    <a:pt x="1"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7" name="Freeform 503"/>
            <p:cNvSpPr>
              <a:spLocks/>
            </p:cNvSpPr>
            <p:nvPr/>
          </p:nvSpPr>
          <p:spPr bwMode="auto">
            <a:xfrm>
              <a:off x="2793" y="2792"/>
              <a:ext cx="4" cy="4"/>
            </a:xfrm>
            <a:custGeom>
              <a:avLst/>
              <a:gdLst/>
              <a:ahLst/>
              <a:cxnLst>
                <a:cxn ang="0">
                  <a:pos x="0" y="3"/>
                </a:cxn>
                <a:cxn ang="0">
                  <a:pos x="1" y="3"/>
                </a:cxn>
                <a:cxn ang="0">
                  <a:pos x="3" y="3"/>
                </a:cxn>
                <a:cxn ang="0">
                  <a:pos x="3" y="1"/>
                </a:cxn>
                <a:cxn ang="0">
                  <a:pos x="1" y="0"/>
                </a:cxn>
                <a:cxn ang="0">
                  <a:pos x="0" y="3"/>
                </a:cxn>
              </a:cxnLst>
              <a:rect l="0" t="0" r="r" b="b"/>
              <a:pathLst>
                <a:path w="4" h="4">
                  <a:moveTo>
                    <a:pt x="0" y="3"/>
                  </a:moveTo>
                  <a:lnTo>
                    <a:pt x="1" y="3"/>
                  </a:lnTo>
                  <a:lnTo>
                    <a:pt x="3" y="3"/>
                  </a:lnTo>
                  <a:lnTo>
                    <a:pt x="3" y="1"/>
                  </a:lnTo>
                  <a:lnTo>
                    <a:pt x="1"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8" name="Freeform 504"/>
            <p:cNvSpPr>
              <a:spLocks/>
            </p:cNvSpPr>
            <p:nvPr/>
          </p:nvSpPr>
          <p:spPr bwMode="auto">
            <a:xfrm>
              <a:off x="2711" y="2782"/>
              <a:ext cx="2" cy="4"/>
            </a:xfrm>
            <a:custGeom>
              <a:avLst/>
              <a:gdLst/>
              <a:ahLst/>
              <a:cxnLst>
                <a:cxn ang="0">
                  <a:pos x="1" y="0"/>
                </a:cxn>
                <a:cxn ang="0">
                  <a:pos x="0" y="1"/>
                </a:cxn>
                <a:cxn ang="0">
                  <a:pos x="0" y="3"/>
                </a:cxn>
                <a:cxn ang="0">
                  <a:pos x="1" y="3"/>
                </a:cxn>
                <a:cxn ang="0">
                  <a:pos x="2" y="3"/>
                </a:cxn>
                <a:cxn ang="0">
                  <a:pos x="1" y="0"/>
                </a:cxn>
              </a:cxnLst>
              <a:rect l="0" t="0" r="r" b="b"/>
              <a:pathLst>
                <a:path w="3" h="4">
                  <a:moveTo>
                    <a:pt x="1" y="0"/>
                  </a:moveTo>
                  <a:lnTo>
                    <a:pt x="0" y="1"/>
                  </a:lnTo>
                  <a:lnTo>
                    <a:pt x="0" y="3"/>
                  </a:lnTo>
                  <a:lnTo>
                    <a:pt x="1" y="3"/>
                  </a:lnTo>
                  <a:lnTo>
                    <a:pt x="2" y="3"/>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69" name="Freeform 505"/>
            <p:cNvSpPr>
              <a:spLocks/>
            </p:cNvSpPr>
            <p:nvPr/>
          </p:nvSpPr>
          <p:spPr bwMode="auto">
            <a:xfrm>
              <a:off x="2711" y="2782"/>
              <a:ext cx="22" cy="5"/>
            </a:xfrm>
            <a:custGeom>
              <a:avLst/>
              <a:gdLst/>
              <a:ahLst/>
              <a:cxnLst>
                <a:cxn ang="0">
                  <a:pos x="21" y="4"/>
                </a:cxn>
                <a:cxn ang="0">
                  <a:pos x="20" y="4"/>
                </a:cxn>
                <a:cxn ang="0">
                  <a:pos x="18" y="2"/>
                </a:cxn>
                <a:cxn ang="0">
                  <a:pos x="17" y="2"/>
                </a:cxn>
                <a:cxn ang="0">
                  <a:pos x="15" y="1"/>
                </a:cxn>
                <a:cxn ang="0">
                  <a:pos x="13" y="1"/>
                </a:cxn>
                <a:cxn ang="0">
                  <a:pos x="12" y="0"/>
                </a:cxn>
                <a:cxn ang="0">
                  <a:pos x="11" y="0"/>
                </a:cxn>
                <a:cxn ang="0">
                  <a:pos x="10" y="0"/>
                </a:cxn>
                <a:cxn ang="0">
                  <a:pos x="9" y="0"/>
                </a:cxn>
                <a:cxn ang="0">
                  <a:pos x="7" y="0"/>
                </a:cxn>
                <a:cxn ang="0">
                  <a:pos x="6" y="0"/>
                </a:cxn>
                <a:cxn ang="0">
                  <a:pos x="4" y="0"/>
                </a:cxn>
                <a:cxn ang="0">
                  <a:pos x="2" y="1"/>
                </a:cxn>
                <a:cxn ang="0">
                  <a:pos x="1" y="1"/>
                </a:cxn>
                <a:cxn ang="0">
                  <a:pos x="0" y="2"/>
                </a:cxn>
                <a:cxn ang="0">
                  <a:pos x="1" y="2"/>
                </a:cxn>
                <a:cxn ang="0">
                  <a:pos x="2" y="1"/>
                </a:cxn>
                <a:cxn ang="0">
                  <a:pos x="4" y="1"/>
                </a:cxn>
                <a:cxn ang="0">
                  <a:pos x="5" y="1"/>
                </a:cxn>
                <a:cxn ang="0">
                  <a:pos x="6" y="1"/>
                </a:cxn>
                <a:cxn ang="0">
                  <a:pos x="7" y="1"/>
                </a:cxn>
                <a:cxn ang="0">
                  <a:pos x="9" y="1"/>
                </a:cxn>
                <a:cxn ang="0">
                  <a:pos x="10" y="1"/>
                </a:cxn>
                <a:cxn ang="0">
                  <a:pos x="11" y="1"/>
                </a:cxn>
                <a:cxn ang="0">
                  <a:pos x="12" y="1"/>
                </a:cxn>
                <a:cxn ang="0">
                  <a:pos x="13" y="1"/>
                </a:cxn>
                <a:cxn ang="0">
                  <a:pos x="15" y="2"/>
                </a:cxn>
                <a:cxn ang="0">
                  <a:pos x="16" y="2"/>
                </a:cxn>
                <a:cxn ang="0">
                  <a:pos x="17" y="4"/>
                </a:cxn>
                <a:cxn ang="0">
                  <a:pos x="18" y="4"/>
                </a:cxn>
                <a:cxn ang="0">
                  <a:pos x="20" y="5"/>
                </a:cxn>
                <a:cxn ang="0">
                  <a:pos x="21" y="4"/>
                </a:cxn>
              </a:cxnLst>
              <a:rect l="0" t="0" r="r" b="b"/>
              <a:pathLst>
                <a:path w="22" h="6">
                  <a:moveTo>
                    <a:pt x="21" y="4"/>
                  </a:moveTo>
                  <a:lnTo>
                    <a:pt x="20" y="4"/>
                  </a:lnTo>
                  <a:lnTo>
                    <a:pt x="18" y="2"/>
                  </a:lnTo>
                  <a:lnTo>
                    <a:pt x="17" y="2"/>
                  </a:lnTo>
                  <a:lnTo>
                    <a:pt x="15" y="1"/>
                  </a:lnTo>
                  <a:lnTo>
                    <a:pt x="13" y="1"/>
                  </a:lnTo>
                  <a:lnTo>
                    <a:pt x="12" y="0"/>
                  </a:lnTo>
                  <a:lnTo>
                    <a:pt x="11" y="0"/>
                  </a:lnTo>
                  <a:lnTo>
                    <a:pt x="10" y="0"/>
                  </a:lnTo>
                  <a:lnTo>
                    <a:pt x="9" y="0"/>
                  </a:lnTo>
                  <a:lnTo>
                    <a:pt x="7" y="0"/>
                  </a:lnTo>
                  <a:lnTo>
                    <a:pt x="6" y="0"/>
                  </a:lnTo>
                  <a:lnTo>
                    <a:pt x="4" y="0"/>
                  </a:lnTo>
                  <a:lnTo>
                    <a:pt x="2" y="1"/>
                  </a:lnTo>
                  <a:lnTo>
                    <a:pt x="1" y="1"/>
                  </a:lnTo>
                  <a:lnTo>
                    <a:pt x="0" y="2"/>
                  </a:lnTo>
                  <a:lnTo>
                    <a:pt x="1" y="2"/>
                  </a:lnTo>
                  <a:lnTo>
                    <a:pt x="2" y="1"/>
                  </a:lnTo>
                  <a:lnTo>
                    <a:pt x="4" y="1"/>
                  </a:lnTo>
                  <a:lnTo>
                    <a:pt x="5" y="1"/>
                  </a:lnTo>
                  <a:lnTo>
                    <a:pt x="6" y="1"/>
                  </a:lnTo>
                  <a:lnTo>
                    <a:pt x="7" y="1"/>
                  </a:lnTo>
                  <a:lnTo>
                    <a:pt x="9" y="1"/>
                  </a:lnTo>
                  <a:lnTo>
                    <a:pt x="10" y="1"/>
                  </a:lnTo>
                  <a:lnTo>
                    <a:pt x="11" y="1"/>
                  </a:lnTo>
                  <a:lnTo>
                    <a:pt x="12" y="1"/>
                  </a:lnTo>
                  <a:lnTo>
                    <a:pt x="13" y="1"/>
                  </a:lnTo>
                  <a:lnTo>
                    <a:pt x="15" y="2"/>
                  </a:lnTo>
                  <a:lnTo>
                    <a:pt x="16" y="2"/>
                  </a:lnTo>
                  <a:lnTo>
                    <a:pt x="17" y="4"/>
                  </a:lnTo>
                  <a:lnTo>
                    <a:pt x="18" y="4"/>
                  </a:lnTo>
                  <a:lnTo>
                    <a:pt x="20" y="5"/>
                  </a:lnTo>
                  <a:lnTo>
                    <a:pt x="21"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0" name="Freeform 506"/>
            <p:cNvSpPr>
              <a:spLocks/>
            </p:cNvSpPr>
            <p:nvPr/>
          </p:nvSpPr>
          <p:spPr bwMode="auto">
            <a:xfrm>
              <a:off x="2732" y="2785"/>
              <a:ext cx="2" cy="3"/>
            </a:xfrm>
            <a:custGeom>
              <a:avLst/>
              <a:gdLst/>
              <a:ahLst/>
              <a:cxnLst>
                <a:cxn ang="0">
                  <a:pos x="0" y="2"/>
                </a:cxn>
                <a:cxn ang="0">
                  <a:pos x="0" y="2"/>
                </a:cxn>
                <a:cxn ang="0">
                  <a:pos x="1" y="2"/>
                </a:cxn>
                <a:cxn ang="0">
                  <a:pos x="1" y="1"/>
                </a:cxn>
                <a:cxn ang="0">
                  <a:pos x="1" y="0"/>
                </a:cxn>
                <a:cxn ang="0">
                  <a:pos x="0" y="2"/>
                </a:cxn>
              </a:cxnLst>
              <a:rect l="0" t="0" r="r" b="b"/>
              <a:pathLst>
                <a:path w="2" h="3">
                  <a:moveTo>
                    <a:pt x="0" y="2"/>
                  </a:moveTo>
                  <a:lnTo>
                    <a:pt x="0" y="2"/>
                  </a:lnTo>
                  <a:lnTo>
                    <a:pt x="1" y="2"/>
                  </a:lnTo>
                  <a:lnTo>
                    <a:pt x="1" y="1"/>
                  </a:lnTo>
                  <a:lnTo>
                    <a:pt x="1"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1" name="Freeform 507"/>
            <p:cNvSpPr>
              <a:spLocks/>
            </p:cNvSpPr>
            <p:nvPr/>
          </p:nvSpPr>
          <p:spPr bwMode="auto">
            <a:xfrm>
              <a:off x="2893" y="2844"/>
              <a:ext cx="4" cy="1"/>
            </a:xfrm>
            <a:custGeom>
              <a:avLst/>
              <a:gdLst/>
              <a:ahLst/>
              <a:cxnLst>
                <a:cxn ang="0">
                  <a:pos x="0" y="0"/>
                </a:cxn>
                <a:cxn ang="0">
                  <a:pos x="0" y="0"/>
                </a:cxn>
                <a:cxn ang="0">
                  <a:pos x="1" y="0"/>
                </a:cxn>
                <a:cxn ang="0">
                  <a:pos x="2" y="0"/>
                </a:cxn>
                <a:cxn ang="0">
                  <a:pos x="0" y="0"/>
                </a:cxn>
              </a:cxnLst>
              <a:rect l="0" t="0" r="r" b="b"/>
              <a:pathLst>
                <a:path w="3" h="1">
                  <a:moveTo>
                    <a:pt x="0" y="0"/>
                  </a:moveTo>
                  <a:lnTo>
                    <a:pt x="0" y="0"/>
                  </a:ln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2" name="Freeform 508"/>
            <p:cNvSpPr>
              <a:spLocks/>
            </p:cNvSpPr>
            <p:nvPr/>
          </p:nvSpPr>
          <p:spPr bwMode="auto">
            <a:xfrm>
              <a:off x="2893" y="2834"/>
              <a:ext cx="4" cy="11"/>
            </a:xfrm>
            <a:custGeom>
              <a:avLst/>
              <a:gdLst/>
              <a:ahLst/>
              <a:cxnLst>
                <a:cxn ang="0">
                  <a:pos x="2" y="0"/>
                </a:cxn>
                <a:cxn ang="0">
                  <a:pos x="1" y="0"/>
                </a:cxn>
                <a:cxn ang="0">
                  <a:pos x="1" y="1"/>
                </a:cxn>
                <a:cxn ang="0">
                  <a:pos x="0" y="1"/>
                </a:cxn>
                <a:cxn ang="0">
                  <a:pos x="0" y="2"/>
                </a:cxn>
                <a:cxn ang="0">
                  <a:pos x="0" y="4"/>
                </a:cxn>
                <a:cxn ang="0">
                  <a:pos x="0" y="5"/>
                </a:cxn>
                <a:cxn ang="0">
                  <a:pos x="0" y="6"/>
                </a:cxn>
                <a:cxn ang="0">
                  <a:pos x="0" y="7"/>
                </a:cxn>
                <a:cxn ang="0">
                  <a:pos x="0" y="9"/>
                </a:cxn>
                <a:cxn ang="0">
                  <a:pos x="0" y="10"/>
                </a:cxn>
                <a:cxn ang="0">
                  <a:pos x="1" y="10"/>
                </a:cxn>
                <a:cxn ang="0">
                  <a:pos x="1" y="9"/>
                </a:cxn>
                <a:cxn ang="0">
                  <a:pos x="1" y="7"/>
                </a:cxn>
                <a:cxn ang="0">
                  <a:pos x="1" y="6"/>
                </a:cxn>
                <a:cxn ang="0">
                  <a:pos x="1" y="5"/>
                </a:cxn>
                <a:cxn ang="0">
                  <a:pos x="1" y="4"/>
                </a:cxn>
                <a:cxn ang="0">
                  <a:pos x="1" y="2"/>
                </a:cxn>
                <a:cxn ang="0">
                  <a:pos x="1" y="1"/>
                </a:cxn>
                <a:cxn ang="0">
                  <a:pos x="2" y="1"/>
                </a:cxn>
                <a:cxn ang="0">
                  <a:pos x="2" y="0"/>
                </a:cxn>
              </a:cxnLst>
              <a:rect l="0" t="0" r="r" b="b"/>
              <a:pathLst>
                <a:path w="3" h="11">
                  <a:moveTo>
                    <a:pt x="2" y="0"/>
                  </a:moveTo>
                  <a:lnTo>
                    <a:pt x="1" y="0"/>
                  </a:lnTo>
                  <a:lnTo>
                    <a:pt x="1" y="1"/>
                  </a:lnTo>
                  <a:lnTo>
                    <a:pt x="0" y="1"/>
                  </a:lnTo>
                  <a:lnTo>
                    <a:pt x="0" y="2"/>
                  </a:lnTo>
                  <a:lnTo>
                    <a:pt x="0" y="4"/>
                  </a:lnTo>
                  <a:lnTo>
                    <a:pt x="0" y="5"/>
                  </a:lnTo>
                  <a:lnTo>
                    <a:pt x="0" y="6"/>
                  </a:lnTo>
                  <a:lnTo>
                    <a:pt x="0" y="7"/>
                  </a:lnTo>
                  <a:lnTo>
                    <a:pt x="0" y="9"/>
                  </a:lnTo>
                  <a:lnTo>
                    <a:pt x="0" y="10"/>
                  </a:lnTo>
                  <a:lnTo>
                    <a:pt x="1" y="10"/>
                  </a:lnTo>
                  <a:lnTo>
                    <a:pt x="1" y="9"/>
                  </a:lnTo>
                  <a:lnTo>
                    <a:pt x="1" y="7"/>
                  </a:lnTo>
                  <a:lnTo>
                    <a:pt x="1" y="6"/>
                  </a:lnTo>
                  <a:lnTo>
                    <a:pt x="1" y="5"/>
                  </a:lnTo>
                  <a:lnTo>
                    <a:pt x="1" y="4"/>
                  </a:lnTo>
                  <a:lnTo>
                    <a:pt x="1" y="2"/>
                  </a:lnTo>
                  <a:lnTo>
                    <a:pt x="1" y="1"/>
                  </a:lnTo>
                  <a:lnTo>
                    <a:pt x="2" y="1"/>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3" name="Freeform 509"/>
            <p:cNvSpPr>
              <a:spLocks/>
            </p:cNvSpPr>
            <p:nvPr/>
          </p:nvSpPr>
          <p:spPr bwMode="auto">
            <a:xfrm>
              <a:off x="2895" y="2834"/>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4" name="Freeform 510"/>
            <p:cNvSpPr>
              <a:spLocks/>
            </p:cNvSpPr>
            <p:nvPr/>
          </p:nvSpPr>
          <p:spPr bwMode="auto">
            <a:xfrm>
              <a:off x="2682" y="2737"/>
              <a:ext cx="4" cy="3"/>
            </a:xfrm>
            <a:custGeom>
              <a:avLst/>
              <a:gdLst/>
              <a:ahLst/>
              <a:cxnLst>
                <a:cxn ang="0">
                  <a:pos x="0" y="0"/>
                </a:cxn>
                <a:cxn ang="0">
                  <a:pos x="0" y="2"/>
                </a:cxn>
                <a:cxn ang="0">
                  <a:pos x="1" y="2"/>
                </a:cxn>
                <a:cxn ang="0">
                  <a:pos x="3" y="2"/>
                </a:cxn>
                <a:cxn ang="0">
                  <a:pos x="0" y="0"/>
                </a:cxn>
              </a:cxnLst>
              <a:rect l="0" t="0" r="r" b="b"/>
              <a:pathLst>
                <a:path w="4" h="3">
                  <a:moveTo>
                    <a:pt x="0" y="0"/>
                  </a:moveTo>
                  <a:lnTo>
                    <a:pt x="0" y="2"/>
                  </a:lnTo>
                  <a:lnTo>
                    <a:pt x="1" y="2"/>
                  </a:lnTo>
                  <a:lnTo>
                    <a:pt x="3"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5" name="Freeform 511"/>
            <p:cNvSpPr>
              <a:spLocks/>
            </p:cNvSpPr>
            <p:nvPr/>
          </p:nvSpPr>
          <p:spPr bwMode="auto">
            <a:xfrm>
              <a:off x="2682" y="2733"/>
              <a:ext cx="8" cy="5"/>
            </a:xfrm>
            <a:custGeom>
              <a:avLst/>
              <a:gdLst/>
              <a:ahLst/>
              <a:cxnLst>
                <a:cxn ang="0">
                  <a:pos x="8" y="0"/>
                </a:cxn>
                <a:cxn ang="0">
                  <a:pos x="6" y="0"/>
                </a:cxn>
                <a:cxn ang="0">
                  <a:pos x="5" y="0"/>
                </a:cxn>
                <a:cxn ang="0">
                  <a:pos x="5" y="1"/>
                </a:cxn>
                <a:cxn ang="0">
                  <a:pos x="4" y="1"/>
                </a:cxn>
                <a:cxn ang="0">
                  <a:pos x="3" y="1"/>
                </a:cxn>
                <a:cxn ang="0">
                  <a:pos x="1" y="1"/>
                </a:cxn>
                <a:cxn ang="0">
                  <a:pos x="1" y="2"/>
                </a:cxn>
                <a:cxn ang="0">
                  <a:pos x="0" y="2"/>
                </a:cxn>
                <a:cxn ang="0">
                  <a:pos x="0" y="4"/>
                </a:cxn>
                <a:cxn ang="0">
                  <a:pos x="1" y="4"/>
                </a:cxn>
                <a:cxn ang="0">
                  <a:pos x="1" y="2"/>
                </a:cxn>
                <a:cxn ang="0">
                  <a:pos x="3" y="2"/>
                </a:cxn>
                <a:cxn ang="0">
                  <a:pos x="4" y="1"/>
                </a:cxn>
                <a:cxn ang="0">
                  <a:pos x="5" y="1"/>
                </a:cxn>
                <a:cxn ang="0">
                  <a:pos x="6" y="1"/>
                </a:cxn>
                <a:cxn ang="0">
                  <a:pos x="8" y="0"/>
                </a:cxn>
              </a:cxnLst>
              <a:rect l="0" t="0" r="r" b="b"/>
              <a:pathLst>
                <a:path w="9" h="5">
                  <a:moveTo>
                    <a:pt x="8" y="0"/>
                  </a:moveTo>
                  <a:lnTo>
                    <a:pt x="6" y="0"/>
                  </a:lnTo>
                  <a:lnTo>
                    <a:pt x="5" y="0"/>
                  </a:lnTo>
                  <a:lnTo>
                    <a:pt x="5" y="1"/>
                  </a:lnTo>
                  <a:lnTo>
                    <a:pt x="4" y="1"/>
                  </a:lnTo>
                  <a:lnTo>
                    <a:pt x="3" y="1"/>
                  </a:lnTo>
                  <a:lnTo>
                    <a:pt x="1" y="1"/>
                  </a:lnTo>
                  <a:lnTo>
                    <a:pt x="1" y="2"/>
                  </a:lnTo>
                  <a:lnTo>
                    <a:pt x="0" y="2"/>
                  </a:lnTo>
                  <a:lnTo>
                    <a:pt x="0" y="4"/>
                  </a:lnTo>
                  <a:lnTo>
                    <a:pt x="1" y="4"/>
                  </a:lnTo>
                  <a:lnTo>
                    <a:pt x="1" y="2"/>
                  </a:lnTo>
                  <a:lnTo>
                    <a:pt x="3" y="2"/>
                  </a:lnTo>
                  <a:lnTo>
                    <a:pt x="4" y="1"/>
                  </a:lnTo>
                  <a:lnTo>
                    <a:pt x="5" y="1"/>
                  </a:lnTo>
                  <a:lnTo>
                    <a:pt x="6" y="1"/>
                  </a:lnTo>
                  <a:lnTo>
                    <a:pt x="8"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6" name="Freeform 512"/>
            <p:cNvSpPr>
              <a:spLocks/>
            </p:cNvSpPr>
            <p:nvPr/>
          </p:nvSpPr>
          <p:spPr bwMode="auto">
            <a:xfrm>
              <a:off x="2690" y="2733"/>
              <a:ext cx="1" cy="1"/>
            </a:xfrm>
            <a:custGeom>
              <a:avLst/>
              <a:gdLst/>
              <a:ahLst/>
              <a:cxnLst>
                <a:cxn ang="0">
                  <a:pos x="0" y="1"/>
                </a:cxn>
                <a:cxn ang="0">
                  <a:pos x="0" y="0"/>
                </a:cxn>
                <a:cxn ang="0">
                  <a:pos x="0" y="1"/>
                </a:cxn>
              </a:cxnLst>
              <a:rect l="0" t="0" r="r" b="b"/>
              <a:pathLst>
                <a:path w="1" h="2">
                  <a:moveTo>
                    <a:pt x="0" y="1"/>
                  </a:move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7" name="Freeform 513"/>
            <p:cNvSpPr>
              <a:spLocks/>
            </p:cNvSpPr>
            <p:nvPr/>
          </p:nvSpPr>
          <p:spPr bwMode="auto">
            <a:xfrm>
              <a:off x="2645" y="2761"/>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8" name="Freeform 514"/>
            <p:cNvSpPr>
              <a:spLocks/>
            </p:cNvSpPr>
            <p:nvPr/>
          </p:nvSpPr>
          <p:spPr bwMode="auto">
            <a:xfrm>
              <a:off x="2645" y="2761"/>
              <a:ext cx="11" cy="3"/>
            </a:xfrm>
            <a:custGeom>
              <a:avLst/>
              <a:gdLst/>
              <a:ahLst/>
              <a:cxnLst>
                <a:cxn ang="0">
                  <a:pos x="10" y="1"/>
                </a:cxn>
                <a:cxn ang="0">
                  <a:pos x="9" y="1"/>
                </a:cxn>
                <a:cxn ang="0">
                  <a:pos x="7" y="1"/>
                </a:cxn>
                <a:cxn ang="0">
                  <a:pos x="6" y="1"/>
                </a:cxn>
                <a:cxn ang="0">
                  <a:pos x="5" y="1"/>
                </a:cxn>
                <a:cxn ang="0">
                  <a:pos x="4" y="1"/>
                </a:cxn>
                <a:cxn ang="0">
                  <a:pos x="2" y="1"/>
                </a:cxn>
                <a:cxn ang="0">
                  <a:pos x="1" y="1"/>
                </a:cxn>
                <a:cxn ang="0">
                  <a:pos x="1" y="0"/>
                </a:cxn>
                <a:cxn ang="0">
                  <a:pos x="0" y="0"/>
                </a:cxn>
                <a:cxn ang="0">
                  <a:pos x="0" y="1"/>
                </a:cxn>
                <a:cxn ang="0">
                  <a:pos x="1" y="1"/>
                </a:cxn>
                <a:cxn ang="0">
                  <a:pos x="2" y="1"/>
                </a:cxn>
                <a:cxn ang="0">
                  <a:pos x="4" y="2"/>
                </a:cxn>
                <a:cxn ang="0">
                  <a:pos x="5" y="2"/>
                </a:cxn>
                <a:cxn ang="0">
                  <a:pos x="6" y="2"/>
                </a:cxn>
                <a:cxn ang="0">
                  <a:pos x="7" y="2"/>
                </a:cxn>
                <a:cxn ang="0">
                  <a:pos x="9" y="2"/>
                </a:cxn>
                <a:cxn ang="0">
                  <a:pos x="10" y="2"/>
                </a:cxn>
                <a:cxn ang="0">
                  <a:pos x="10" y="1"/>
                </a:cxn>
              </a:cxnLst>
              <a:rect l="0" t="0" r="r" b="b"/>
              <a:pathLst>
                <a:path w="11" h="3">
                  <a:moveTo>
                    <a:pt x="10" y="1"/>
                  </a:moveTo>
                  <a:lnTo>
                    <a:pt x="9" y="1"/>
                  </a:lnTo>
                  <a:lnTo>
                    <a:pt x="7" y="1"/>
                  </a:lnTo>
                  <a:lnTo>
                    <a:pt x="6" y="1"/>
                  </a:lnTo>
                  <a:lnTo>
                    <a:pt x="5" y="1"/>
                  </a:lnTo>
                  <a:lnTo>
                    <a:pt x="4" y="1"/>
                  </a:lnTo>
                  <a:lnTo>
                    <a:pt x="2" y="1"/>
                  </a:lnTo>
                  <a:lnTo>
                    <a:pt x="1" y="1"/>
                  </a:lnTo>
                  <a:lnTo>
                    <a:pt x="1" y="0"/>
                  </a:lnTo>
                  <a:lnTo>
                    <a:pt x="0" y="0"/>
                  </a:lnTo>
                  <a:lnTo>
                    <a:pt x="0" y="1"/>
                  </a:lnTo>
                  <a:lnTo>
                    <a:pt x="1" y="1"/>
                  </a:lnTo>
                  <a:lnTo>
                    <a:pt x="2" y="1"/>
                  </a:lnTo>
                  <a:lnTo>
                    <a:pt x="4" y="2"/>
                  </a:lnTo>
                  <a:lnTo>
                    <a:pt x="5" y="2"/>
                  </a:lnTo>
                  <a:lnTo>
                    <a:pt x="6" y="2"/>
                  </a:lnTo>
                  <a:lnTo>
                    <a:pt x="7" y="2"/>
                  </a:lnTo>
                  <a:lnTo>
                    <a:pt x="9" y="2"/>
                  </a:lnTo>
                  <a:lnTo>
                    <a:pt x="10" y="2"/>
                  </a:lnTo>
                  <a:lnTo>
                    <a:pt x="1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79" name="Freeform 515"/>
            <p:cNvSpPr>
              <a:spLocks/>
            </p:cNvSpPr>
            <p:nvPr/>
          </p:nvSpPr>
          <p:spPr bwMode="auto">
            <a:xfrm>
              <a:off x="2655" y="2763"/>
              <a:ext cx="1" cy="3"/>
            </a:xfrm>
            <a:custGeom>
              <a:avLst/>
              <a:gdLst/>
              <a:ahLst/>
              <a:cxnLst>
                <a:cxn ang="0">
                  <a:pos x="0" y="1"/>
                </a:cxn>
                <a:cxn ang="0">
                  <a:pos x="0" y="0"/>
                </a:cxn>
                <a:cxn ang="0">
                  <a:pos x="0" y="1"/>
                </a:cxn>
              </a:cxnLst>
              <a:rect l="0" t="0" r="r" b="b"/>
              <a:pathLst>
                <a:path w="1" h="2">
                  <a:moveTo>
                    <a:pt x="0" y="1"/>
                  </a:move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0" name="Freeform 516"/>
            <p:cNvSpPr>
              <a:spLocks/>
            </p:cNvSpPr>
            <p:nvPr/>
          </p:nvSpPr>
          <p:spPr bwMode="auto">
            <a:xfrm>
              <a:off x="2650" y="2755"/>
              <a:ext cx="1" cy="3"/>
            </a:xfrm>
            <a:custGeom>
              <a:avLst/>
              <a:gdLst/>
              <a:ahLst/>
              <a:cxnLst>
                <a:cxn ang="0">
                  <a:pos x="0" y="0"/>
                </a:cxn>
                <a:cxn ang="0">
                  <a:pos x="0" y="1"/>
                </a:cxn>
                <a:cxn ang="0">
                  <a:pos x="0" y="2"/>
                </a:cxn>
                <a:cxn ang="0">
                  <a:pos x="0" y="0"/>
                </a:cxn>
              </a:cxnLst>
              <a:rect l="0" t="0" r="r" b="b"/>
              <a:pathLst>
                <a:path w="1" h="3">
                  <a:moveTo>
                    <a:pt x="0" y="0"/>
                  </a:moveTo>
                  <a:lnTo>
                    <a:pt x="0"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1" name="Freeform 517"/>
            <p:cNvSpPr>
              <a:spLocks/>
            </p:cNvSpPr>
            <p:nvPr/>
          </p:nvSpPr>
          <p:spPr bwMode="auto">
            <a:xfrm>
              <a:off x="2650" y="2755"/>
              <a:ext cx="11" cy="3"/>
            </a:xfrm>
            <a:custGeom>
              <a:avLst/>
              <a:gdLst/>
              <a:ahLst/>
              <a:cxnLst>
                <a:cxn ang="0">
                  <a:pos x="10" y="2"/>
                </a:cxn>
                <a:cxn ang="0">
                  <a:pos x="10" y="1"/>
                </a:cxn>
                <a:cxn ang="0">
                  <a:pos x="9" y="1"/>
                </a:cxn>
                <a:cxn ang="0">
                  <a:pos x="7" y="1"/>
                </a:cxn>
                <a:cxn ang="0">
                  <a:pos x="6" y="0"/>
                </a:cxn>
                <a:cxn ang="0">
                  <a:pos x="5" y="0"/>
                </a:cxn>
                <a:cxn ang="0">
                  <a:pos x="4" y="0"/>
                </a:cxn>
                <a:cxn ang="0">
                  <a:pos x="2" y="0"/>
                </a:cxn>
                <a:cxn ang="0">
                  <a:pos x="1" y="0"/>
                </a:cxn>
                <a:cxn ang="0">
                  <a:pos x="0" y="0"/>
                </a:cxn>
                <a:cxn ang="0">
                  <a:pos x="0" y="1"/>
                </a:cxn>
                <a:cxn ang="0">
                  <a:pos x="1" y="1"/>
                </a:cxn>
                <a:cxn ang="0">
                  <a:pos x="2" y="1"/>
                </a:cxn>
                <a:cxn ang="0">
                  <a:pos x="4" y="1"/>
                </a:cxn>
                <a:cxn ang="0">
                  <a:pos x="5" y="1"/>
                </a:cxn>
                <a:cxn ang="0">
                  <a:pos x="6" y="1"/>
                </a:cxn>
                <a:cxn ang="0">
                  <a:pos x="7" y="1"/>
                </a:cxn>
                <a:cxn ang="0">
                  <a:pos x="9" y="1"/>
                </a:cxn>
                <a:cxn ang="0">
                  <a:pos x="9" y="2"/>
                </a:cxn>
                <a:cxn ang="0">
                  <a:pos x="10" y="2"/>
                </a:cxn>
              </a:cxnLst>
              <a:rect l="0" t="0" r="r" b="b"/>
              <a:pathLst>
                <a:path w="11" h="3">
                  <a:moveTo>
                    <a:pt x="10" y="2"/>
                  </a:moveTo>
                  <a:lnTo>
                    <a:pt x="10" y="1"/>
                  </a:lnTo>
                  <a:lnTo>
                    <a:pt x="9" y="1"/>
                  </a:lnTo>
                  <a:lnTo>
                    <a:pt x="7" y="1"/>
                  </a:lnTo>
                  <a:lnTo>
                    <a:pt x="6" y="0"/>
                  </a:lnTo>
                  <a:lnTo>
                    <a:pt x="5" y="0"/>
                  </a:lnTo>
                  <a:lnTo>
                    <a:pt x="4" y="0"/>
                  </a:lnTo>
                  <a:lnTo>
                    <a:pt x="2" y="0"/>
                  </a:lnTo>
                  <a:lnTo>
                    <a:pt x="1" y="0"/>
                  </a:lnTo>
                  <a:lnTo>
                    <a:pt x="0" y="0"/>
                  </a:lnTo>
                  <a:lnTo>
                    <a:pt x="0" y="1"/>
                  </a:lnTo>
                  <a:lnTo>
                    <a:pt x="1" y="1"/>
                  </a:lnTo>
                  <a:lnTo>
                    <a:pt x="2" y="1"/>
                  </a:lnTo>
                  <a:lnTo>
                    <a:pt x="4" y="1"/>
                  </a:lnTo>
                  <a:lnTo>
                    <a:pt x="5" y="1"/>
                  </a:lnTo>
                  <a:lnTo>
                    <a:pt x="6" y="1"/>
                  </a:lnTo>
                  <a:lnTo>
                    <a:pt x="7" y="1"/>
                  </a:lnTo>
                  <a:lnTo>
                    <a:pt x="9" y="1"/>
                  </a:lnTo>
                  <a:lnTo>
                    <a:pt x="9" y="2"/>
                  </a:lnTo>
                  <a:lnTo>
                    <a:pt x="1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2" name="Freeform 518"/>
            <p:cNvSpPr>
              <a:spLocks/>
            </p:cNvSpPr>
            <p:nvPr/>
          </p:nvSpPr>
          <p:spPr bwMode="auto">
            <a:xfrm>
              <a:off x="2660" y="2757"/>
              <a:ext cx="2" cy="0"/>
            </a:xfrm>
            <a:custGeom>
              <a:avLst/>
              <a:gdLst/>
              <a:ahLst/>
              <a:cxnLst>
                <a:cxn ang="0">
                  <a:pos x="0" y="0"/>
                </a:cxn>
                <a:cxn ang="0">
                  <a:pos x="0" y="0"/>
                </a:cxn>
                <a:cxn ang="0">
                  <a:pos x="1" y="0"/>
                </a:cxn>
                <a:cxn ang="0">
                  <a:pos x="0" y="0"/>
                </a:cxn>
              </a:cxnLst>
              <a:rect l="0" t="0" r="r" b="b"/>
              <a:pathLst>
                <a:path w="2" h="1">
                  <a:moveTo>
                    <a:pt x="0" y="0"/>
                  </a:moveTo>
                  <a:lnTo>
                    <a:pt x="0"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3" name="Freeform 519"/>
            <p:cNvSpPr>
              <a:spLocks/>
            </p:cNvSpPr>
            <p:nvPr/>
          </p:nvSpPr>
          <p:spPr bwMode="auto">
            <a:xfrm>
              <a:off x="2668" y="2750"/>
              <a:ext cx="13" cy="9"/>
            </a:xfrm>
            <a:custGeom>
              <a:avLst/>
              <a:gdLst/>
              <a:ahLst/>
              <a:cxnLst>
                <a:cxn ang="0">
                  <a:pos x="0" y="2"/>
                </a:cxn>
                <a:cxn ang="0">
                  <a:pos x="0" y="2"/>
                </a:cxn>
                <a:cxn ang="0">
                  <a:pos x="1" y="2"/>
                </a:cxn>
                <a:cxn ang="0">
                  <a:pos x="1" y="3"/>
                </a:cxn>
                <a:cxn ang="0">
                  <a:pos x="3" y="3"/>
                </a:cxn>
                <a:cxn ang="0">
                  <a:pos x="4" y="4"/>
                </a:cxn>
                <a:cxn ang="0">
                  <a:pos x="4" y="6"/>
                </a:cxn>
                <a:cxn ang="0">
                  <a:pos x="4" y="7"/>
                </a:cxn>
                <a:cxn ang="0">
                  <a:pos x="4" y="8"/>
                </a:cxn>
                <a:cxn ang="0">
                  <a:pos x="5" y="8"/>
                </a:cxn>
                <a:cxn ang="0">
                  <a:pos x="5" y="7"/>
                </a:cxn>
                <a:cxn ang="0">
                  <a:pos x="6" y="7"/>
                </a:cxn>
                <a:cxn ang="0">
                  <a:pos x="8" y="7"/>
                </a:cxn>
                <a:cxn ang="0">
                  <a:pos x="8" y="6"/>
                </a:cxn>
                <a:cxn ang="0">
                  <a:pos x="9" y="6"/>
                </a:cxn>
                <a:cxn ang="0">
                  <a:pos x="10" y="6"/>
                </a:cxn>
                <a:cxn ang="0">
                  <a:pos x="10" y="4"/>
                </a:cxn>
                <a:cxn ang="0">
                  <a:pos x="12" y="3"/>
                </a:cxn>
                <a:cxn ang="0">
                  <a:pos x="12" y="2"/>
                </a:cxn>
                <a:cxn ang="0">
                  <a:pos x="12" y="1"/>
                </a:cxn>
                <a:cxn ang="0">
                  <a:pos x="10" y="0"/>
                </a:cxn>
                <a:cxn ang="0">
                  <a:pos x="8" y="0"/>
                </a:cxn>
                <a:cxn ang="0">
                  <a:pos x="6" y="1"/>
                </a:cxn>
                <a:cxn ang="0">
                  <a:pos x="5" y="1"/>
                </a:cxn>
                <a:cxn ang="0">
                  <a:pos x="4" y="2"/>
                </a:cxn>
                <a:cxn ang="0">
                  <a:pos x="3" y="2"/>
                </a:cxn>
                <a:cxn ang="0">
                  <a:pos x="1" y="2"/>
                </a:cxn>
                <a:cxn ang="0">
                  <a:pos x="0" y="2"/>
                </a:cxn>
              </a:cxnLst>
              <a:rect l="0" t="0" r="r" b="b"/>
              <a:pathLst>
                <a:path w="13" h="9">
                  <a:moveTo>
                    <a:pt x="0" y="2"/>
                  </a:moveTo>
                  <a:lnTo>
                    <a:pt x="0" y="2"/>
                  </a:lnTo>
                  <a:lnTo>
                    <a:pt x="1" y="2"/>
                  </a:lnTo>
                  <a:lnTo>
                    <a:pt x="1" y="3"/>
                  </a:lnTo>
                  <a:lnTo>
                    <a:pt x="3" y="3"/>
                  </a:lnTo>
                  <a:lnTo>
                    <a:pt x="4" y="4"/>
                  </a:lnTo>
                  <a:lnTo>
                    <a:pt x="4" y="6"/>
                  </a:lnTo>
                  <a:lnTo>
                    <a:pt x="4" y="7"/>
                  </a:lnTo>
                  <a:lnTo>
                    <a:pt x="4" y="8"/>
                  </a:lnTo>
                  <a:lnTo>
                    <a:pt x="5" y="8"/>
                  </a:lnTo>
                  <a:lnTo>
                    <a:pt x="5" y="7"/>
                  </a:lnTo>
                  <a:lnTo>
                    <a:pt x="6" y="7"/>
                  </a:lnTo>
                  <a:lnTo>
                    <a:pt x="8" y="7"/>
                  </a:lnTo>
                  <a:lnTo>
                    <a:pt x="8" y="6"/>
                  </a:lnTo>
                  <a:lnTo>
                    <a:pt x="9" y="6"/>
                  </a:lnTo>
                  <a:lnTo>
                    <a:pt x="10" y="6"/>
                  </a:lnTo>
                  <a:lnTo>
                    <a:pt x="10" y="4"/>
                  </a:lnTo>
                  <a:lnTo>
                    <a:pt x="12" y="3"/>
                  </a:lnTo>
                  <a:lnTo>
                    <a:pt x="12" y="2"/>
                  </a:lnTo>
                  <a:lnTo>
                    <a:pt x="12" y="1"/>
                  </a:lnTo>
                  <a:lnTo>
                    <a:pt x="10" y="0"/>
                  </a:lnTo>
                  <a:lnTo>
                    <a:pt x="8" y="0"/>
                  </a:lnTo>
                  <a:lnTo>
                    <a:pt x="6" y="1"/>
                  </a:lnTo>
                  <a:lnTo>
                    <a:pt x="5" y="1"/>
                  </a:lnTo>
                  <a:lnTo>
                    <a:pt x="4" y="2"/>
                  </a:lnTo>
                  <a:lnTo>
                    <a:pt x="3" y="2"/>
                  </a:lnTo>
                  <a:lnTo>
                    <a:pt x="1" y="2"/>
                  </a:lnTo>
                  <a:lnTo>
                    <a:pt x="0" y="2"/>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4" name="Freeform 520"/>
            <p:cNvSpPr>
              <a:spLocks/>
            </p:cNvSpPr>
            <p:nvPr/>
          </p:nvSpPr>
          <p:spPr bwMode="auto">
            <a:xfrm>
              <a:off x="2702" y="2740"/>
              <a:ext cx="6" cy="8"/>
            </a:xfrm>
            <a:custGeom>
              <a:avLst/>
              <a:gdLst/>
              <a:ahLst/>
              <a:cxnLst>
                <a:cxn ang="0">
                  <a:pos x="0" y="1"/>
                </a:cxn>
                <a:cxn ang="0">
                  <a:pos x="0" y="2"/>
                </a:cxn>
                <a:cxn ang="0">
                  <a:pos x="1" y="2"/>
                </a:cxn>
                <a:cxn ang="0">
                  <a:pos x="1" y="3"/>
                </a:cxn>
                <a:cxn ang="0">
                  <a:pos x="1" y="5"/>
                </a:cxn>
                <a:cxn ang="0">
                  <a:pos x="1" y="6"/>
                </a:cxn>
                <a:cxn ang="0">
                  <a:pos x="2" y="5"/>
                </a:cxn>
                <a:cxn ang="0">
                  <a:pos x="4" y="3"/>
                </a:cxn>
                <a:cxn ang="0">
                  <a:pos x="4" y="2"/>
                </a:cxn>
                <a:cxn ang="0">
                  <a:pos x="4" y="1"/>
                </a:cxn>
                <a:cxn ang="0">
                  <a:pos x="4" y="0"/>
                </a:cxn>
                <a:cxn ang="0">
                  <a:pos x="2" y="0"/>
                </a:cxn>
                <a:cxn ang="0">
                  <a:pos x="2" y="1"/>
                </a:cxn>
                <a:cxn ang="0">
                  <a:pos x="1" y="1"/>
                </a:cxn>
                <a:cxn ang="0">
                  <a:pos x="0" y="1"/>
                </a:cxn>
              </a:cxnLst>
              <a:rect l="0" t="0" r="r" b="b"/>
              <a:pathLst>
                <a:path w="5" h="7">
                  <a:moveTo>
                    <a:pt x="0" y="1"/>
                  </a:moveTo>
                  <a:lnTo>
                    <a:pt x="0" y="2"/>
                  </a:lnTo>
                  <a:lnTo>
                    <a:pt x="1" y="2"/>
                  </a:lnTo>
                  <a:lnTo>
                    <a:pt x="1" y="3"/>
                  </a:lnTo>
                  <a:lnTo>
                    <a:pt x="1" y="5"/>
                  </a:lnTo>
                  <a:lnTo>
                    <a:pt x="1" y="6"/>
                  </a:lnTo>
                  <a:lnTo>
                    <a:pt x="2" y="5"/>
                  </a:lnTo>
                  <a:lnTo>
                    <a:pt x="4" y="3"/>
                  </a:lnTo>
                  <a:lnTo>
                    <a:pt x="4" y="2"/>
                  </a:lnTo>
                  <a:lnTo>
                    <a:pt x="4" y="1"/>
                  </a:lnTo>
                  <a:lnTo>
                    <a:pt x="4" y="0"/>
                  </a:lnTo>
                  <a:lnTo>
                    <a:pt x="2" y="0"/>
                  </a:lnTo>
                  <a:lnTo>
                    <a:pt x="2" y="1"/>
                  </a:lnTo>
                  <a:lnTo>
                    <a:pt x="1" y="1"/>
                  </a:lnTo>
                  <a:lnTo>
                    <a:pt x="0" y="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5" name="Freeform 521"/>
            <p:cNvSpPr>
              <a:spLocks/>
            </p:cNvSpPr>
            <p:nvPr/>
          </p:nvSpPr>
          <p:spPr bwMode="auto">
            <a:xfrm>
              <a:off x="2739" y="2747"/>
              <a:ext cx="28" cy="15"/>
            </a:xfrm>
            <a:custGeom>
              <a:avLst/>
              <a:gdLst/>
              <a:ahLst/>
              <a:cxnLst>
                <a:cxn ang="0">
                  <a:pos x="24" y="1"/>
                </a:cxn>
                <a:cxn ang="0">
                  <a:pos x="23" y="1"/>
                </a:cxn>
                <a:cxn ang="0">
                  <a:pos x="22" y="1"/>
                </a:cxn>
                <a:cxn ang="0">
                  <a:pos x="21" y="1"/>
                </a:cxn>
                <a:cxn ang="0">
                  <a:pos x="19" y="1"/>
                </a:cxn>
                <a:cxn ang="0">
                  <a:pos x="18" y="1"/>
                </a:cxn>
                <a:cxn ang="0">
                  <a:pos x="17" y="2"/>
                </a:cxn>
                <a:cxn ang="0">
                  <a:pos x="14" y="2"/>
                </a:cxn>
                <a:cxn ang="0">
                  <a:pos x="12" y="4"/>
                </a:cxn>
                <a:cxn ang="0">
                  <a:pos x="10" y="4"/>
                </a:cxn>
                <a:cxn ang="0">
                  <a:pos x="8" y="5"/>
                </a:cxn>
                <a:cxn ang="0">
                  <a:pos x="6" y="6"/>
                </a:cxn>
                <a:cxn ang="0">
                  <a:pos x="6" y="7"/>
                </a:cxn>
                <a:cxn ang="0">
                  <a:pos x="5" y="7"/>
                </a:cxn>
                <a:cxn ang="0">
                  <a:pos x="4" y="9"/>
                </a:cxn>
                <a:cxn ang="0">
                  <a:pos x="3" y="10"/>
                </a:cxn>
                <a:cxn ang="0">
                  <a:pos x="3" y="11"/>
                </a:cxn>
                <a:cxn ang="0">
                  <a:pos x="1" y="12"/>
                </a:cxn>
                <a:cxn ang="0">
                  <a:pos x="0" y="14"/>
                </a:cxn>
                <a:cxn ang="0">
                  <a:pos x="3" y="14"/>
                </a:cxn>
                <a:cxn ang="0">
                  <a:pos x="4" y="14"/>
                </a:cxn>
                <a:cxn ang="0">
                  <a:pos x="6" y="12"/>
                </a:cxn>
                <a:cxn ang="0">
                  <a:pos x="8" y="12"/>
                </a:cxn>
                <a:cxn ang="0">
                  <a:pos x="10" y="12"/>
                </a:cxn>
                <a:cxn ang="0">
                  <a:pos x="13" y="11"/>
                </a:cxn>
                <a:cxn ang="0">
                  <a:pos x="15" y="10"/>
                </a:cxn>
                <a:cxn ang="0">
                  <a:pos x="17" y="10"/>
                </a:cxn>
                <a:cxn ang="0">
                  <a:pos x="18" y="10"/>
                </a:cxn>
                <a:cxn ang="0">
                  <a:pos x="18" y="9"/>
                </a:cxn>
                <a:cxn ang="0">
                  <a:pos x="19" y="7"/>
                </a:cxn>
                <a:cxn ang="0">
                  <a:pos x="21" y="7"/>
                </a:cxn>
                <a:cxn ang="0">
                  <a:pos x="22" y="4"/>
                </a:cxn>
                <a:cxn ang="0">
                  <a:pos x="23" y="2"/>
                </a:cxn>
                <a:cxn ang="0">
                  <a:pos x="26" y="0"/>
                </a:cxn>
                <a:cxn ang="0">
                  <a:pos x="24" y="1"/>
                </a:cxn>
              </a:cxnLst>
              <a:rect l="0" t="0" r="r" b="b"/>
              <a:pathLst>
                <a:path w="27" h="15">
                  <a:moveTo>
                    <a:pt x="24" y="1"/>
                  </a:moveTo>
                  <a:lnTo>
                    <a:pt x="23" y="1"/>
                  </a:lnTo>
                  <a:lnTo>
                    <a:pt x="22" y="1"/>
                  </a:lnTo>
                  <a:lnTo>
                    <a:pt x="21" y="1"/>
                  </a:lnTo>
                  <a:lnTo>
                    <a:pt x="19" y="1"/>
                  </a:lnTo>
                  <a:lnTo>
                    <a:pt x="18" y="1"/>
                  </a:lnTo>
                  <a:lnTo>
                    <a:pt x="17" y="2"/>
                  </a:lnTo>
                  <a:lnTo>
                    <a:pt x="14" y="2"/>
                  </a:lnTo>
                  <a:lnTo>
                    <a:pt x="12" y="4"/>
                  </a:lnTo>
                  <a:lnTo>
                    <a:pt x="10" y="4"/>
                  </a:lnTo>
                  <a:lnTo>
                    <a:pt x="8" y="5"/>
                  </a:lnTo>
                  <a:lnTo>
                    <a:pt x="6" y="6"/>
                  </a:lnTo>
                  <a:lnTo>
                    <a:pt x="6" y="7"/>
                  </a:lnTo>
                  <a:lnTo>
                    <a:pt x="5" y="7"/>
                  </a:lnTo>
                  <a:lnTo>
                    <a:pt x="4" y="9"/>
                  </a:lnTo>
                  <a:lnTo>
                    <a:pt x="3" y="10"/>
                  </a:lnTo>
                  <a:lnTo>
                    <a:pt x="3" y="11"/>
                  </a:lnTo>
                  <a:lnTo>
                    <a:pt x="1" y="12"/>
                  </a:lnTo>
                  <a:lnTo>
                    <a:pt x="0" y="14"/>
                  </a:lnTo>
                  <a:lnTo>
                    <a:pt x="3" y="14"/>
                  </a:lnTo>
                  <a:lnTo>
                    <a:pt x="4" y="14"/>
                  </a:lnTo>
                  <a:lnTo>
                    <a:pt x="6" y="12"/>
                  </a:lnTo>
                  <a:lnTo>
                    <a:pt x="8" y="12"/>
                  </a:lnTo>
                  <a:lnTo>
                    <a:pt x="10" y="12"/>
                  </a:lnTo>
                  <a:lnTo>
                    <a:pt x="13" y="11"/>
                  </a:lnTo>
                  <a:lnTo>
                    <a:pt x="15" y="10"/>
                  </a:lnTo>
                  <a:lnTo>
                    <a:pt x="17" y="10"/>
                  </a:lnTo>
                  <a:lnTo>
                    <a:pt x="18" y="10"/>
                  </a:lnTo>
                  <a:lnTo>
                    <a:pt x="18" y="9"/>
                  </a:lnTo>
                  <a:lnTo>
                    <a:pt x="19" y="7"/>
                  </a:lnTo>
                  <a:lnTo>
                    <a:pt x="21" y="7"/>
                  </a:lnTo>
                  <a:lnTo>
                    <a:pt x="22" y="4"/>
                  </a:lnTo>
                  <a:lnTo>
                    <a:pt x="23" y="2"/>
                  </a:lnTo>
                  <a:lnTo>
                    <a:pt x="26" y="0"/>
                  </a:lnTo>
                  <a:lnTo>
                    <a:pt x="24" y="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6" name="Freeform 522"/>
            <p:cNvSpPr>
              <a:spLocks/>
            </p:cNvSpPr>
            <p:nvPr/>
          </p:nvSpPr>
          <p:spPr bwMode="auto">
            <a:xfrm>
              <a:off x="2739" y="2747"/>
              <a:ext cx="28" cy="15"/>
            </a:xfrm>
            <a:custGeom>
              <a:avLst/>
              <a:gdLst/>
              <a:ahLst/>
              <a:cxnLst>
                <a:cxn ang="0">
                  <a:pos x="24" y="1"/>
                </a:cxn>
                <a:cxn ang="0">
                  <a:pos x="23" y="1"/>
                </a:cxn>
                <a:cxn ang="0">
                  <a:pos x="22" y="1"/>
                </a:cxn>
                <a:cxn ang="0">
                  <a:pos x="21" y="1"/>
                </a:cxn>
                <a:cxn ang="0">
                  <a:pos x="19" y="1"/>
                </a:cxn>
                <a:cxn ang="0">
                  <a:pos x="18" y="1"/>
                </a:cxn>
                <a:cxn ang="0">
                  <a:pos x="18" y="2"/>
                </a:cxn>
                <a:cxn ang="0">
                  <a:pos x="17" y="2"/>
                </a:cxn>
                <a:cxn ang="0">
                  <a:pos x="15" y="2"/>
                </a:cxn>
                <a:cxn ang="0">
                  <a:pos x="14" y="2"/>
                </a:cxn>
                <a:cxn ang="0">
                  <a:pos x="13" y="4"/>
                </a:cxn>
                <a:cxn ang="0">
                  <a:pos x="12" y="4"/>
                </a:cxn>
                <a:cxn ang="0">
                  <a:pos x="10" y="4"/>
                </a:cxn>
                <a:cxn ang="0">
                  <a:pos x="9" y="5"/>
                </a:cxn>
                <a:cxn ang="0">
                  <a:pos x="8" y="5"/>
                </a:cxn>
                <a:cxn ang="0">
                  <a:pos x="8" y="6"/>
                </a:cxn>
                <a:cxn ang="0">
                  <a:pos x="6" y="6"/>
                </a:cxn>
                <a:cxn ang="0">
                  <a:pos x="6" y="7"/>
                </a:cxn>
                <a:cxn ang="0">
                  <a:pos x="5" y="7"/>
                </a:cxn>
                <a:cxn ang="0">
                  <a:pos x="4" y="9"/>
                </a:cxn>
                <a:cxn ang="0">
                  <a:pos x="3" y="10"/>
                </a:cxn>
                <a:cxn ang="0">
                  <a:pos x="3" y="11"/>
                </a:cxn>
                <a:cxn ang="0">
                  <a:pos x="1" y="11"/>
                </a:cxn>
                <a:cxn ang="0">
                  <a:pos x="1" y="12"/>
                </a:cxn>
                <a:cxn ang="0">
                  <a:pos x="0" y="12"/>
                </a:cxn>
                <a:cxn ang="0">
                  <a:pos x="0" y="14"/>
                </a:cxn>
                <a:cxn ang="0">
                  <a:pos x="1" y="14"/>
                </a:cxn>
                <a:cxn ang="0">
                  <a:pos x="3" y="14"/>
                </a:cxn>
                <a:cxn ang="0">
                  <a:pos x="4" y="14"/>
                </a:cxn>
                <a:cxn ang="0">
                  <a:pos x="5" y="14"/>
                </a:cxn>
                <a:cxn ang="0">
                  <a:pos x="6" y="12"/>
                </a:cxn>
                <a:cxn ang="0">
                  <a:pos x="8" y="12"/>
                </a:cxn>
                <a:cxn ang="0">
                  <a:pos x="9" y="12"/>
                </a:cxn>
                <a:cxn ang="0">
                  <a:pos x="10" y="12"/>
                </a:cxn>
                <a:cxn ang="0">
                  <a:pos x="12" y="11"/>
                </a:cxn>
                <a:cxn ang="0">
                  <a:pos x="13" y="11"/>
                </a:cxn>
                <a:cxn ang="0">
                  <a:pos x="14" y="11"/>
                </a:cxn>
                <a:cxn ang="0">
                  <a:pos x="15" y="10"/>
                </a:cxn>
                <a:cxn ang="0">
                  <a:pos x="17" y="10"/>
                </a:cxn>
                <a:cxn ang="0">
                  <a:pos x="18" y="10"/>
                </a:cxn>
                <a:cxn ang="0">
                  <a:pos x="18" y="9"/>
                </a:cxn>
                <a:cxn ang="0">
                  <a:pos x="19" y="9"/>
                </a:cxn>
                <a:cxn ang="0">
                  <a:pos x="19" y="7"/>
                </a:cxn>
                <a:cxn ang="0">
                  <a:pos x="21" y="7"/>
                </a:cxn>
                <a:cxn ang="0">
                  <a:pos x="21" y="6"/>
                </a:cxn>
                <a:cxn ang="0">
                  <a:pos x="21" y="5"/>
                </a:cxn>
                <a:cxn ang="0">
                  <a:pos x="22" y="5"/>
                </a:cxn>
                <a:cxn ang="0">
                  <a:pos x="22" y="4"/>
                </a:cxn>
                <a:cxn ang="0">
                  <a:pos x="23" y="4"/>
                </a:cxn>
                <a:cxn ang="0">
                  <a:pos x="23" y="2"/>
                </a:cxn>
                <a:cxn ang="0">
                  <a:pos x="24" y="1"/>
                </a:cxn>
                <a:cxn ang="0">
                  <a:pos x="26" y="0"/>
                </a:cxn>
                <a:cxn ang="0">
                  <a:pos x="24" y="1"/>
                </a:cxn>
              </a:cxnLst>
              <a:rect l="0" t="0" r="r" b="b"/>
              <a:pathLst>
                <a:path w="27" h="15">
                  <a:moveTo>
                    <a:pt x="24" y="1"/>
                  </a:moveTo>
                  <a:lnTo>
                    <a:pt x="23" y="1"/>
                  </a:lnTo>
                  <a:lnTo>
                    <a:pt x="22" y="1"/>
                  </a:lnTo>
                  <a:lnTo>
                    <a:pt x="21" y="1"/>
                  </a:lnTo>
                  <a:lnTo>
                    <a:pt x="19" y="1"/>
                  </a:lnTo>
                  <a:lnTo>
                    <a:pt x="18" y="1"/>
                  </a:lnTo>
                  <a:lnTo>
                    <a:pt x="18" y="2"/>
                  </a:lnTo>
                  <a:lnTo>
                    <a:pt x="17" y="2"/>
                  </a:lnTo>
                  <a:lnTo>
                    <a:pt x="15" y="2"/>
                  </a:lnTo>
                  <a:lnTo>
                    <a:pt x="14" y="2"/>
                  </a:lnTo>
                  <a:lnTo>
                    <a:pt x="13" y="4"/>
                  </a:lnTo>
                  <a:lnTo>
                    <a:pt x="12" y="4"/>
                  </a:lnTo>
                  <a:lnTo>
                    <a:pt x="10" y="4"/>
                  </a:lnTo>
                  <a:lnTo>
                    <a:pt x="9" y="5"/>
                  </a:lnTo>
                  <a:lnTo>
                    <a:pt x="8" y="5"/>
                  </a:lnTo>
                  <a:lnTo>
                    <a:pt x="8" y="6"/>
                  </a:lnTo>
                  <a:lnTo>
                    <a:pt x="6" y="6"/>
                  </a:lnTo>
                  <a:lnTo>
                    <a:pt x="6" y="7"/>
                  </a:lnTo>
                  <a:lnTo>
                    <a:pt x="5" y="7"/>
                  </a:lnTo>
                  <a:lnTo>
                    <a:pt x="4" y="9"/>
                  </a:lnTo>
                  <a:lnTo>
                    <a:pt x="3" y="10"/>
                  </a:lnTo>
                  <a:lnTo>
                    <a:pt x="3" y="11"/>
                  </a:lnTo>
                  <a:lnTo>
                    <a:pt x="1" y="11"/>
                  </a:lnTo>
                  <a:lnTo>
                    <a:pt x="1" y="12"/>
                  </a:lnTo>
                  <a:lnTo>
                    <a:pt x="0" y="12"/>
                  </a:lnTo>
                  <a:lnTo>
                    <a:pt x="0" y="14"/>
                  </a:lnTo>
                  <a:lnTo>
                    <a:pt x="1" y="14"/>
                  </a:lnTo>
                  <a:lnTo>
                    <a:pt x="3" y="14"/>
                  </a:lnTo>
                  <a:lnTo>
                    <a:pt x="4" y="14"/>
                  </a:lnTo>
                  <a:lnTo>
                    <a:pt x="5" y="14"/>
                  </a:lnTo>
                  <a:lnTo>
                    <a:pt x="6" y="12"/>
                  </a:lnTo>
                  <a:lnTo>
                    <a:pt x="8" y="12"/>
                  </a:lnTo>
                  <a:lnTo>
                    <a:pt x="9" y="12"/>
                  </a:lnTo>
                  <a:lnTo>
                    <a:pt x="10" y="12"/>
                  </a:lnTo>
                  <a:lnTo>
                    <a:pt x="12" y="11"/>
                  </a:lnTo>
                  <a:lnTo>
                    <a:pt x="13" y="11"/>
                  </a:lnTo>
                  <a:lnTo>
                    <a:pt x="14" y="11"/>
                  </a:lnTo>
                  <a:lnTo>
                    <a:pt x="15" y="10"/>
                  </a:lnTo>
                  <a:lnTo>
                    <a:pt x="17" y="10"/>
                  </a:lnTo>
                  <a:lnTo>
                    <a:pt x="18" y="10"/>
                  </a:lnTo>
                  <a:lnTo>
                    <a:pt x="18" y="9"/>
                  </a:lnTo>
                  <a:lnTo>
                    <a:pt x="19" y="9"/>
                  </a:lnTo>
                  <a:lnTo>
                    <a:pt x="19" y="7"/>
                  </a:lnTo>
                  <a:lnTo>
                    <a:pt x="21" y="7"/>
                  </a:lnTo>
                  <a:lnTo>
                    <a:pt x="21" y="6"/>
                  </a:lnTo>
                  <a:lnTo>
                    <a:pt x="21" y="5"/>
                  </a:lnTo>
                  <a:lnTo>
                    <a:pt x="22" y="5"/>
                  </a:lnTo>
                  <a:lnTo>
                    <a:pt x="22" y="4"/>
                  </a:lnTo>
                  <a:lnTo>
                    <a:pt x="23" y="4"/>
                  </a:lnTo>
                  <a:lnTo>
                    <a:pt x="23" y="2"/>
                  </a:lnTo>
                  <a:lnTo>
                    <a:pt x="24" y="1"/>
                  </a:lnTo>
                  <a:lnTo>
                    <a:pt x="26" y="0"/>
                  </a:lnTo>
                  <a:lnTo>
                    <a:pt x="24" y="1"/>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7" name="Freeform 523"/>
            <p:cNvSpPr>
              <a:spLocks/>
            </p:cNvSpPr>
            <p:nvPr/>
          </p:nvSpPr>
          <p:spPr bwMode="auto">
            <a:xfrm>
              <a:off x="2747" y="2749"/>
              <a:ext cx="17" cy="6"/>
            </a:xfrm>
            <a:custGeom>
              <a:avLst/>
              <a:gdLst/>
              <a:ahLst/>
              <a:cxnLst>
                <a:cxn ang="0">
                  <a:pos x="0" y="5"/>
                </a:cxn>
                <a:cxn ang="0">
                  <a:pos x="1" y="4"/>
                </a:cxn>
                <a:cxn ang="0">
                  <a:pos x="2" y="4"/>
                </a:cxn>
                <a:cxn ang="0">
                  <a:pos x="4" y="2"/>
                </a:cxn>
                <a:cxn ang="0">
                  <a:pos x="5" y="2"/>
                </a:cxn>
                <a:cxn ang="0">
                  <a:pos x="6" y="1"/>
                </a:cxn>
                <a:cxn ang="0">
                  <a:pos x="7" y="1"/>
                </a:cxn>
                <a:cxn ang="0">
                  <a:pos x="8" y="1"/>
                </a:cxn>
                <a:cxn ang="0">
                  <a:pos x="10" y="1"/>
                </a:cxn>
                <a:cxn ang="0">
                  <a:pos x="11" y="1"/>
                </a:cxn>
                <a:cxn ang="0">
                  <a:pos x="12" y="0"/>
                </a:cxn>
                <a:cxn ang="0">
                  <a:pos x="13" y="0"/>
                </a:cxn>
                <a:cxn ang="0">
                  <a:pos x="15" y="1"/>
                </a:cxn>
                <a:cxn ang="0">
                  <a:pos x="16" y="1"/>
                </a:cxn>
                <a:cxn ang="0">
                  <a:pos x="16" y="0"/>
                </a:cxn>
                <a:cxn ang="0">
                  <a:pos x="15" y="0"/>
                </a:cxn>
                <a:cxn ang="0">
                  <a:pos x="13" y="0"/>
                </a:cxn>
                <a:cxn ang="0">
                  <a:pos x="12" y="0"/>
                </a:cxn>
                <a:cxn ang="0">
                  <a:pos x="11" y="0"/>
                </a:cxn>
                <a:cxn ang="0">
                  <a:pos x="10" y="0"/>
                </a:cxn>
                <a:cxn ang="0">
                  <a:pos x="8" y="0"/>
                </a:cxn>
                <a:cxn ang="0">
                  <a:pos x="7" y="1"/>
                </a:cxn>
                <a:cxn ang="0">
                  <a:pos x="6" y="1"/>
                </a:cxn>
                <a:cxn ang="0">
                  <a:pos x="5" y="1"/>
                </a:cxn>
                <a:cxn ang="0">
                  <a:pos x="4" y="2"/>
                </a:cxn>
                <a:cxn ang="0">
                  <a:pos x="2" y="2"/>
                </a:cxn>
                <a:cxn ang="0">
                  <a:pos x="1" y="4"/>
                </a:cxn>
                <a:cxn ang="0">
                  <a:pos x="0" y="4"/>
                </a:cxn>
                <a:cxn ang="0">
                  <a:pos x="0" y="5"/>
                </a:cxn>
              </a:cxnLst>
              <a:rect l="0" t="0" r="r" b="b"/>
              <a:pathLst>
                <a:path w="17" h="6">
                  <a:moveTo>
                    <a:pt x="0" y="5"/>
                  </a:moveTo>
                  <a:lnTo>
                    <a:pt x="1" y="4"/>
                  </a:lnTo>
                  <a:lnTo>
                    <a:pt x="2" y="4"/>
                  </a:lnTo>
                  <a:lnTo>
                    <a:pt x="4" y="2"/>
                  </a:lnTo>
                  <a:lnTo>
                    <a:pt x="5" y="2"/>
                  </a:lnTo>
                  <a:lnTo>
                    <a:pt x="6" y="1"/>
                  </a:lnTo>
                  <a:lnTo>
                    <a:pt x="7" y="1"/>
                  </a:lnTo>
                  <a:lnTo>
                    <a:pt x="8" y="1"/>
                  </a:lnTo>
                  <a:lnTo>
                    <a:pt x="10" y="1"/>
                  </a:lnTo>
                  <a:lnTo>
                    <a:pt x="11" y="1"/>
                  </a:lnTo>
                  <a:lnTo>
                    <a:pt x="12" y="0"/>
                  </a:lnTo>
                  <a:lnTo>
                    <a:pt x="13" y="0"/>
                  </a:lnTo>
                  <a:lnTo>
                    <a:pt x="15" y="1"/>
                  </a:lnTo>
                  <a:lnTo>
                    <a:pt x="16" y="1"/>
                  </a:lnTo>
                  <a:lnTo>
                    <a:pt x="16" y="0"/>
                  </a:lnTo>
                  <a:lnTo>
                    <a:pt x="15" y="0"/>
                  </a:lnTo>
                  <a:lnTo>
                    <a:pt x="13" y="0"/>
                  </a:lnTo>
                  <a:lnTo>
                    <a:pt x="12" y="0"/>
                  </a:lnTo>
                  <a:lnTo>
                    <a:pt x="11" y="0"/>
                  </a:lnTo>
                  <a:lnTo>
                    <a:pt x="10" y="0"/>
                  </a:lnTo>
                  <a:lnTo>
                    <a:pt x="8" y="0"/>
                  </a:lnTo>
                  <a:lnTo>
                    <a:pt x="7" y="1"/>
                  </a:lnTo>
                  <a:lnTo>
                    <a:pt x="6" y="1"/>
                  </a:lnTo>
                  <a:lnTo>
                    <a:pt x="5" y="1"/>
                  </a:lnTo>
                  <a:lnTo>
                    <a:pt x="4" y="2"/>
                  </a:lnTo>
                  <a:lnTo>
                    <a:pt x="2" y="2"/>
                  </a:lnTo>
                  <a:lnTo>
                    <a:pt x="1" y="4"/>
                  </a:lnTo>
                  <a:lnTo>
                    <a:pt x="0" y="4"/>
                  </a:lnTo>
                  <a:lnTo>
                    <a:pt x="0" y="5"/>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8" name="Freeform 524"/>
            <p:cNvSpPr>
              <a:spLocks/>
            </p:cNvSpPr>
            <p:nvPr/>
          </p:nvSpPr>
          <p:spPr bwMode="auto">
            <a:xfrm>
              <a:off x="2739" y="2752"/>
              <a:ext cx="10" cy="10"/>
            </a:xfrm>
            <a:custGeom>
              <a:avLst/>
              <a:gdLst/>
              <a:ahLst/>
              <a:cxnLst>
                <a:cxn ang="0">
                  <a:pos x="0" y="7"/>
                </a:cxn>
                <a:cxn ang="0">
                  <a:pos x="0" y="9"/>
                </a:cxn>
                <a:cxn ang="0">
                  <a:pos x="1" y="7"/>
                </a:cxn>
                <a:cxn ang="0">
                  <a:pos x="3" y="6"/>
                </a:cxn>
                <a:cxn ang="0">
                  <a:pos x="3" y="5"/>
                </a:cxn>
                <a:cxn ang="0">
                  <a:pos x="4" y="5"/>
                </a:cxn>
                <a:cxn ang="0">
                  <a:pos x="4" y="4"/>
                </a:cxn>
                <a:cxn ang="0">
                  <a:pos x="4" y="2"/>
                </a:cxn>
                <a:cxn ang="0">
                  <a:pos x="5" y="2"/>
                </a:cxn>
                <a:cxn ang="0">
                  <a:pos x="6" y="1"/>
                </a:cxn>
                <a:cxn ang="0">
                  <a:pos x="8" y="1"/>
                </a:cxn>
                <a:cxn ang="0">
                  <a:pos x="8" y="0"/>
                </a:cxn>
                <a:cxn ang="0">
                  <a:pos x="6" y="0"/>
                </a:cxn>
                <a:cxn ang="0">
                  <a:pos x="5" y="1"/>
                </a:cxn>
                <a:cxn ang="0">
                  <a:pos x="4" y="2"/>
                </a:cxn>
                <a:cxn ang="0">
                  <a:pos x="4" y="4"/>
                </a:cxn>
                <a:cxn ang="0">
                  <a:pos x="3" y="4"/>
                </a:cxn>
                <a:cxn ang="0">
                  <a:pos x="3" y="5"/>
                </a:cxn>
                <a:cxn ang="0">
                  <a:pos x="1" y="5"/>
                </a:cxn>
                <a:cxn ang="0">
                  <a:pos x="1" y="6"/>
                </a:cxn>
                <a:cxn ang="0">
                  <a:pos x="0" y="7"/>
                </a:cxn>
                <a:cxn ang="0">
                  <a:pos x="0" y="9"/>
                </a:cxn>
                <a:cxn ang="0">
                  <a:pos x="0" y="7"/>
                </a:cxn>
              </a:cxnLst>
              <a:rect l="0" t="0" r="r" b="b"/>
              <a:pathLst>
                <a:path w="9" h="10">
                  <a:moveTo>
                    <a:pt x="0" y="7"/>
                  </a:moveTo>
                  <a:lnTo>
                    <a:pt x="0" y="9"/>
                  </a:lnTo>
                  <a:lnTo>
                    <a:pt x="1" y="7"/>
                  </a:lnTo>
                  <a:lnTo>
                    <a:pt x="3" y="6"/>
                  </a:lnTo>
                  <a:lnTo>
                    <a:pt x="3" y="5"/>
                  </a:lnTo>
                  <a:lnTo>
                    <a:pt x="4" y="5"/>
                  </a:lnTo>
                  <a:lnTo>
                    <a:pt x="4" y="4"/>
                  </a:lnTo>
                  <a:lnTo>
                    <a:pt x="4" y="2"/>
                  </a:lnTo>
                  <a:lnTo>
                    <a:pt x="5" y="2"/>
                  </a:lnTo>
                  <a:lnTo>
                    <a:pt x="6" y="1"/>
                  </a:lnTo>
                  <a:lnTo>
                    <a:pt x="8" y="1"/>
                  </a:lnTo>
                  <a:lnTo>
                    <a:pt x="8" y="0"/>
                  </a:lnTo>
                  <a:lnTo>
                    <a:pt x="6" y="0"/>
                  </a:lnTo>
                  <a:lnTo>
                    <a:pt x="5" y="1"/>
                  </a:lnTo>
                  <a:lnTo>
                    <a:pt x="4" y="2"/>
                  </a:lnTo>
                  <a:lnTo>
                    <a:pt x="4" y="4"/>
                  </a:lnTo>
                  <a:lnTo>
                    <a:pt x="3" y="4"/>
                  </a:lnTo>
                  <a:lnTo>
                    <a:pt x="3" y="5"/>
                  </a:lnTo>
                  <a:lnTo>
                    <a:pt x="1" y="5"/>
                  </a:lnTo>
                  <a:lnTo>
                    <a:pt x="1" y="6"/>
                  </a:lnTo>
                  <a:lnTo>
                    <a:pt x="0" y="7"/>
                  </a:lnTo>
                  <a:lnTo>
                    <a:pt x="0" y="9"/>
                  </a:lnTo>
                  <a:lnTo>
                    <a:pt x="0" y="7"/>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89" name="Freeform 525"/>
            <p:cNvSpPr>
              <a:spLocks/>
            </p:cNvSpPr>
            <p:nvPr/>
          </p:nvSpPr>
          <p:spPr bwMode="auto">
            <a:xfrm>
              <a:off x="2739" y="2757"/>
              <a:ext cx="18" cy="5"/>
            </a:xfrm>
            <a:custGeom>
              <a:avLst/>
              <a:gdLst/>
              <a:ahLst/>
              <a:cxnLst>
                <a:cxn ang="0">
                  <a:pos x="17" y="0"/>
                </a:cxn>
                <a:cxn ang="0">
                  <a:pos x="15" y="0"/>
                </a:cxn>
                <a:cxn ang="0">
                  <a:pos x="14" y="1"/>
                </a:cxn>
                <a:cxn ang="0">
                  <a:pos x="13" y="1"/>
                </a:cxn>
                <a:cxn ang="0">
                  <a:pos x="12" y="1"/>
                </a:cxn>
                <a:cxn ang="0">
                  <a:pos x="10" y="2"/>
                </a:cxn>
                <a:cxn ang="0">
                  <a:pos x="9" y="2"/>
                </a:cxn>
                <a:cxn ang="0">
                  <a:pos x="8" y="2"/>
                </a:cxn>
                <a:cxn ang="0">
                  <a:pos x="6" y="4"/>
                </a:cxn>
                <a:cxn ang="0">
                  <a:pos x="5" y="4"/>
                </a:cxn>
                <a:cxn ang="0">
                  <a:pos x="4" y="4"/>
                </a:cxn>
                <a:cxn ang="0">
                  <a:pos x="3" y="4"/>
                </a:cxn>
                <a:cxn ang="0">
                  <a:pos x="1" y="4"/>
                </a:cxn>
                <a:cxn ang="0">
                  <a:pos x="0" y="4"/>
                </a:cxn>
                <a:cxn ang="0">
                  <a:pos x="0" y="5"/>
                </a:cxn>
                <a:cxn ang="0">
                  <a:pos x="1" y="5"/>
                </a:cxn>
                <a:cxn ang="0">
                  <a:pos x="3" y="5"/>
                </a:cxn>
                <a:cxn ang="0">
                  <a:pos x="4" y="5"/>
                </a:cxn>
                <a:cxn ang="0">
                  <a:pos x="5" y="5"/>
                </a:cxn>
                <a:cxn ang="0">
                  <a:pos x="5" y="4"/>
                </a:cxn>
                <a:cxn ang="0">
                  <a:pos x="6" y="4"/>
                </a:cxn>
                <a:cxn ang="0">
                  <a:pos x="8" y="4"/>
                </a:cxn>
                <a:cxn ang="0">
                  <a:pos x="9" y="4"/>
                </a:cxn>
                <a:cxn ang="0">
                  <a:pos x="10" y="2"/>
                </a:cxn>
                <a:cxn ang="0">
                  <a:pos x="12" y="2"/>
                </a:cxn>
                <a:cxn ang="0">
                  <a:pos x="13" y="2"/>
                </a:cxn>
                <a:cxn ang="0">
                  <a:pos x="14" y="1"/>
                </a:cxn>
                <a:cxn ang="0">
                  <a:pos x="15" y="1"/>
                </a:cxn>
                <a:cxn ang="0">
                  <a:pos x="17" y="0"/>
                </a:cxn>
              </a:cxnLst>
              <a:rect l="0" t="0" r="r" b="b"/>
              <a:pathLst>
                <a:path w="18" h="6">
                  <a:moveTo>
                    <a:pt x="17" y="0"/>
                  </a:moveTo>
                  <a:lnTo>
                    <a:pt x="15" y="0"/>
                  </a:lnTo>
                  <a:lnTo>
                    <a:pt x="14" y="1"/>
                  </a:lnTo>
                  <a:lnTo>
                    <a:pt x="13" y="1"/>
                  </a:lnTo>
                  <a:lnTo>
                    <a:pt x="12" y="1"/>
                  </a:lnTo>
                  <a:lnTo>
                    <a:pt x="10" y="2"/>
                  </a:lnTo>
                  <a:lnTo>
                    <a:pt x="9" y="2"/>
                  </a:lnTo>
                  <a:lnTo>
                    <a:pt x="8" y="2"/>
                  </a:lnTo>
                  <a:lnTo>
                    <a:pt x="6" y="4"/>
                  </a:lnTo>
                  <a:lnTo>
                    <a:pt x="5" y="4"/>
                  </a:lnTo>
                  <a:lnTo>
                    <a:pt x="4" y="4"/>
                  </a:lnTo>
                  <a:lnTo>
                    <a:pt x="3" y="4"/>
                  </a:lnTo>
                  <a:lnTo>
                    <a:pt x="1" y="4"/>
                  </a:lnTo>
                  <a:lnTo>
                    <a:pt x="0" y="4"/>
                  </a:lnTo>
                  <a:lnTo>
                    <a:pt x="0" y="5"/>
                  </a:lnTo>
                  <a:lnTo>
                    <a:pt x="1" y="5"/>
                  </a:lnTo>
                  <a:lnTo>
                    <a:pt x="3" y="5"/>
                  </a:lnTo>
                  <a:lnTo>
                    <a:pt x="4" y="5"/>
                  </a:lnTo>
                  <a:lnTo>
                    <a:pt x="5" y="5"/>
                  </a:lnTo>
                  <a:lnTo>
                    <a:pt x="5" y="4"/>
                  </a:lnTo>
                  <a:lnTo>
                    <a:pt x="6" y="4"/>
                  </a:lnTo>
                  <a:lnTo>
                    <a:pt x="8" y="4"/>
                  </a:lnTo>
                  <a:lnTo>
                    <a:pt x="9" y="4"/>
                  </a:lnTo>
                  <a:lnTo>
                    <a:pt x="10" y="2"/>
                  </a:lnTo>
                  <a:lnTo>
                    <a:pt x="12" y="2"/>
                  </a:lnTo>
                  <a:lnTo>
                    <a:pt x="13" y="2"/>
                  </a:lnTo>
                  <a:lnTo>
                    <a:pt x="14" y="1"/>
                  </a:lnTo>
                  <a:lnTo>
                    <a:pt x="15" y="1"/>
                  </a:lnTo>
                  <a:lnTo>
                    <a:pt x="17" y="0"/>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0" name="Freeform 526"/>
            <p:cNvSpPr>
              <a:spLocks/>
            </p:cNvSpPr>
            <p:nvPr/>
          </p:nvSpPr>
          <p:spPr bwMode="auto">
            <a:xfrm>
              <a:off x="2756" y="2747"/>
              <a:ext cx="11" cy="10"/>
            </a:xfrm>
            <a:custGeom>
              <a:avLst/>
              <a:gdLst/>
              <a:ahLst/>
              <a:cxnLst>
                <a:cxn ang="0">
                  <a:pos x="9" y="0"/>
                </a:cxn>
                <a:cxn ang="0">
                  <a:pos x="7" y="0"/>
                </a:cxn>
                <a:cxn ang="0">
                  <a:pos x="7" y="1"/>
                </a:cxn>
                <a:cxn ang="0">
                  <a:pos x="6" y="2"/>
                </a:cxn>
                <a:cxn ang="0">
                  <a:pos x="5" y="2"/>
                </a:cxn>
                <a:cxn ang="0">
                  <a:pos x="5" y="4"/>
                </a:cxn>
                <a:cxn ang="0">
                  <a:pos x="4" y="5"/>
                </a:cxn>
                <a:cxn ang="0">
                  <a:pos x="4" y="6"/>
                </a:cxn>
                <a:cxn ang="0">
                  <a:pos x="2" y="6"/>
                </a:cxn>
                <a:cxn ang="0">
                  <a:pos x="2" y="7"/>
                </a:cxn>
                <a:cxn ang="0">
                  <a:pos x="1" y="7"/>
                </a:cxn>
                <a:cxn ang="0">
                  <a:pos x="1" y="9"/>
                </a:cxn>
                <a:cxn ang="0">
                  <a:pos x="0" y="9"/>
                </a:cxn>
                <a:cxn ang="0">
                  <a:pos x="0" y="10"/>
                </a:cxn>
                <a:cxn ang="0">
                  <a:pos x="1" y="10"/>
                </a:cxn>
                <a:cxn ang="0">
                  <a:pos x="1" y="9"/>
                </a:cxn>
                <a:cxn ang="0">
                  <a:pos x="2" y="9"/>
                </a:cxn>
                <a:cxn ang="0">
                  <a:pos x="2" y="7"/>
                </a:cxn>
                <a:cxn ang="0">
                  <a:pos x="4" y="7"/>
                </a:cxn>
                <a:cxn ang="0">
                  <a:pos x="4" y="6"/>
                </a:cxn>
                <a:cxn ang="0">
                  <a:pos x="5" y="5"/>
                </a:cxn>
                <a:cxn ang="0">
                  <a:pos x="5" y="4"/>
                </a:cxn>
                <a:cxn ang="0">
                  <a:pos x="6" y="4"/>
                </a:cxn>
                <a:cxn ang="0">
                  <a:pos x="6" y="2"/>
                </a:cxn>
                <a:cxn ang="0">
                  <a:pos x="7" y="1"/>
                </a:cxn>
                <a:cxn ang="0">
                  <a:pos x="9" y="0"/>
                </a:cxn>
                <a:cxn ang="0">
                  <a:pos x="7" y="0"/>
                </a:cxn>
                <a:cxn ang="0">
                  <a:pos x="9" y="0"/>
                </a:cxn>
                <a:cxn ang="0">
                  <a:pos x="7" y="0"/>
                </a:cxn>
                <a:cxn ang="0">
                  <a:pos x="9" y="0"/>
                </a:cxn>
              </a:cxnLst>
              <a:rect l="0" t="0" r="r" b="b"/>
              <a:pathLst>
                <a:path w="10" h="11">
                  <a:moveTo>
                    <a:pt x="9" y="0"/>
                  </a:moveTo>
                  <a:lnTo>
                    <a:pt x="7" y="0"/>
                  </a:lnTo>
                  <a:lnTo>
                    <a:pt x="7" y="1"/>
                  </a:lnTo>
                  <a:lnTo>
                    <a:pt x="6" y="2"/>
                  </a:lnTo>
                  <a:lnTo>
                    <a:pt x="5" y="2"/>
                  </a:lnTo>
                  <a:lnTo>
                    <a:pt x="5" y="4"/>
                  </a:lnTo>
                  <a:lnTo>
                    <a:pt x="4" y="5"/>
                  </a:lnTo>
                  <a:lnTo>
                    <a:pt x="4" y="6"/>
                  </a:lnTo>
                  <a:lnTo>
                    <a:pt x="2" y="6"/>
                  </a:lnTo>
                  <a:lnTo>
                    <a:pt x="2" y="7"/>
                  </a:lnTo>
                  <a:lnTo>
                    <a:pt x="1" y="7"/>
                  </a:lnTo>
                  <a:lnTo>
                    <a:pt x="1" y="9"/>
                  </a:lnTo>
                  <a:lnTo>
                    <a:pt x="0" y="9"/>
                  </a:lnTo>
                  <a:lnTo>
                    <a:pt x="0" y="10"/>
                  </a:lnTo>
                  <a:lnTo>
                    <a:pt x="1" y="10"/>
                  </a:lnTo>
                  <a:lnTo>
                    <a:pt x="1" y="9"/>
                  </a:lnTo>
                  <a:lnTo>
                    <a:pt x="2" y="9"/>
                  </a:lnTo>
                  <a:lnTo>
                    <a:pt x="2" y="7"/>
                  </a:lnTo>
                  <a:lnTo>
                    <a:pt x="4" y="7"/>
                  </a:lnTo>
                  <a:lnTo>
                    <a:pt x="4" y="6"/>
                  </a:lnTo>
                  <a:lnTo>
                    <a:pt x="5" y="5"/>
                  </a:lnTo>
                  <a:lnTo>
                    <a:pt x="5" y="4"/>
                  </a:lnTo>
                  <a:lnTo>
                    <a:pt x="6" y="4"/>
                  </a:lnTo>
                  <a:lnTo>
                    <a:pt x="6" y="2"/>
                  </a:lnTo>
                  <a:lnTo>
                    <a:pt x="7" y="1"/>
                  </a:lnTo>
                  <a:lnTo>
                    <a:pt x="9" y="0"/>
                  </a:lnTo>
                  <a:lnTo>
                    <a:pt x="7" y="0"/>
                  </a:lnTo>
                  <a:lnTo>
                    <a:pt x="9" y="0"/>
                  </a:lnTo>
                  <a:lnTo>
                    <a:pt x="7" y="0"/>
                  </a:lnTo>
                  <a:lnTo>
                    <a:pt x="9"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1" name="Freeform 527"/>
            <p:cNvSpPr>
              <a:spLocks/>
            </p:cNvSpPr>
            <p:nvPr/>
          </p:nvSpPr>
          <p:spPr bwMode="auto">
            <a:xfrm>
              <a:off x="2763" y="2747"/>
              <a:ext cx="4" cy="4"/>
            </a:xfrm>
            <a:custGeom>
              <a:avLst/>
              <a:gdLst/>
              <a:ahLst/>
              <a:cxnLst>
                <a:cxn ang="0">
                  <a:pos x="0" y="3"/>
                </a:cxn>
                <a:cxn ang="0">
                  <a:pos x="1" y="3"/>
                </a:cxn>
                <a:cxn ang="0">
                  <a:pos x="3" y="0"/>
                </a:cxn>
                <a:cxn ang="0">
                  <a:pos x="1" y="0"/>
                </a:cxn>
                <a:cxn ang="0">
                  <a:pos x="0" y="1"/>
                </a:cxn>
                <a:cxn ang="0">
                  <a:pos x="0" y="3"/>
                </a:cxn>
                <a:cxn ang="0">
                  <a:pos x="1" y="3"/>
                </a:cxn>
                <a:cxn ang="0">
                  <a:pos x="0" y="3"/>
                </a:cxn>
              </a:cxnLst>
              <a:rect l="0" t="0" r="r" b="b"/>
              <a:pathLst>
                <a:path w="4" h="4">
                  <a:moveTo>
                    <a:pt x="0" y="3"/>
                  </a:moveTo>
                  <a:lnTo>
                    <a:pt x="1" y="3"/>
                  </a:lnTo>
                  <a:lnTo>
                    <a:pt x="3" y="0"/>
                  </a:lnTo>
                  <a:lnTo>
                    <a:pt x="1" y="0"/>
                  </a:lnTo>
                  <a:lnTo>
                    <a:pt x="0" y="1"/>
                  </a:lnTo>
                  <a:lnTo>
                    <a:pt x="0" y="3"/>
                  </a:lnTo>
                  <a:lnTo>
                    <a:pt x="1" y="3"/>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2" name="Freeform 528"/>
            <p:cNvSpPr>
              <a:spLocks/>
            </p:cNvSpPr>
            <p:nvPr/>
          </p:nvSpPr>
          <p:spPr bwMode="auto">
            <a:xfrm>
              <a:off x="2710" y="2802"/>
              <a:ext cx="2" cy="3"/>
            </a:xfrm>
            <a:custGeom>
              <a:avLst/>
              <a:gdLst/>
              <a:ahLst/>
              <a:cxnLst>
                <a:cxn ang="0">
                  <a:pos x="0" y="0"/>
                </a:cxn>
                <a:cxn ang="0">
                  <a:pos x="2" y="1"/>
                </a:cxn>
                <a:cxn ang="0">
                  <a:pos x="0" y="2"/>
                </a:cxn>
                <a:cxn ang="0">
                  <a:pos x="0" y="0"/>
                </a:cxn>
              </a:cxnLst>
              <a:rect l="0" t="0" r="r" b="b"/>
              <a:pathLst>
                <a:path w="3" h="3">
                  <a:moveTo>
                    <a:pt x="0" y="0"/>
                  </a:moveTo>
                  <a:lnTo>
                    <a:pt x="2"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3" name="Freeform 529"/>
            <p:cNvSpPr>
              <a:spLocks/>
            </p:cNvSpPr>
            <p:nvPr/>
          </p:nvSpPr>
          <p:spPr bwMode="auto">
            <a:xfrm>
              <a:off x="2710" y="2802"/>
              <a:ext cx="2" cy="8"/>
            </a:xfrm>
            <a:custGeom>
              <a:avLst/>
              <a:gdLst/>
              <a:ahLst/>
              <a:cxnLst>
                <a:cxn ang="0">
                  <a:pos x="1" y="6"/>
                </a:cxn>
                <a:cxn ang="0">
                  <a:pos x="1" y="5"/>
                </a:cxn>
                <a:cxn ang="0">
                  <a:pos x="2" y="5"/>
                </a:cxn>
                <a:cxn ang="0">
                  <a:pos x="2" y="3"/>
                </a:cxn>
                <a:cxn ang="0">
                  <a:pos x="2" y="2"/>
                </a:cxn>
                <a:cxn ang="0">
                  <a:pos x="2" y="1"/>
                </a:cxn>
                <a:cxn ang="0">
                  <a:pos x="1" y="1"/>
                </a:cxn>
                <a:cxn ang="0">
                  <a:pos x="1" y="0"/>
                </a:cxn>
                <a:cxn ang="0">
                  <a:pos x="0" y="0"/>
                </a:cxn>
                <a:cxn ang="0">
                  <a:pos x="0" y="1"/>
                </a:cxn>
                <a:cxn ang="0">
                  <a:pos x="1" y="1"/>
                </a:cxn>
                <a:cxn ang="0">
                  <a:pos x="1" y="2"/>
                </a:cxn>
                <a:cxn ang="0">
                  <a:pos x="1" y="3"/>
                </a:cxn>
                <a:cxn ang="0">
                  <a:pos x="1" y="5"/>
                </a:cxn>
                <a:cxn ang="0">
                  <a:pos x="0" y="6"/>
                </a:cxn>
                <a:cxn ang="0">
                  <a:pos x="1" y="6"/>
                </a:cxn>
              </a:cxnLst>
              <a:rect l="0" t="0" r="r" b="b"/>
              <a:pathLst>
                <a:path w="3" h="7">
                  <a:moveTo>
                    <a:pt x="1" y="6"/>
                  </a:moveTo>
                  <a:lnTo>
                    <a:pt x="1" y="5"/>
                  </a:lnTo>
                  <a:lnTo>
                    <a:pt x="2" y="5"/>
                  </a:lnTo>
                  <a:lnTo>
                    <a:pt x="2" y="3"/>
                  </a:lnTo>
                  <a:lnTo>
                    <a:pt x="2" y="2"/>
                  </a:lnTo>
                  <a:lnTo>
                    <a:pt x="2" y="1"/>
                  </a:lnTo>
                  <a:lnTo>
                    <a:pt x="1" y="1"/>
                  </a:lnTo>
                  <a:lnTo>
                    <a:pt x="1" y="0"/>
                  </a:lnTo>
                  <a:lnTo>
                    <a:pt x="0" y="0"/>
                  </a:lnTo>
                  <a:lnTo>
                    <a:pt x="0" y="1"/>
                  </a:lnTo>
                  <a:lnTo>
                    <a:pt x="1" y="1"/>
                  </a:lnTo>
                  <a:lnTo>
                    <a:pt x="1" y="2"/>
                  </a:lnTo>
                  <a:lnTo>
                    <a:pt x="1" y="3"/>
                  </a:lnTo>
                  <a:lnTo>
                    <a:pt x="1" y="5"/>
                  </a:lnTo>
                  <a:lnTo>
                    <a:pt x="0" y="6"/>
                  </a:lnTo>
                  <a:lnTo>
                    <a:pt x="1"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4" name="Freeform 530"/>
            <p:cNvSpPr>
              <a:spLocks/>
            </p:cNvSpPr>
            <p:nvPr/>
          </p:nvSpPr>
          <p:spPr bwMode="auto">
            <a:xfrm>
              <a:off x="2711" y="2808"/>
              <a:ext cx="2" cy="3"/>
            </a:xfrm>
            <a:custGeom>
              <a:avLst/>
              <a:gdLst/>
              <a:ahLst/>
              <a:cxnLst>
                <a:cxn ang="0">
                  <a:pos x="0" y="0"/>
                </a:cxn>
                <a:cxn ang="0">
                  <a:pos x="0" y="2"/>
                </a:cxn>
                <a:cxn ang="0">
                  <a:pos x="1" y="2"/>
                </a:cxn>
                <a:cxn ang="0">
                  <a:pos x="2" y="2"/>
                </a:cxn>
                <a:cxn ang="0">
                  <a:pos x="0" y="0"/>
                </a:cxn>
              </a:cxnLst>
              <a:rect l="0" t="0" r="r" b="b"/>
              <a:pathLst>
                <a:path w="3" h="3">
                  <a:moveTo>
                    <a:pt x="0" y="0"/>
                  </a:moveTo>
                  <a:lnTo>
                    <a:pt x="0" y="2"/>
                  </a:lnTo>
                  <a:lnTo>
                    <a:pt x="1" y="2"/>
                  </a:lnTo>
                  <a:lnTo>
                    <a:pt x="2"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5" name="Freeform 531"/>
            <p:cNvSpPr>
              <a:spLocks/>
            </p:cNvSpPr>
            <p:nvPr/>
          </p:nvSpPr>
          <p:spPr bwMode="auto">
            <a:xfrm>
              <a:off x="2692" y="2804"/>
              <a:ext cx="1" cy="5"/>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6" name="Freeform 532"/>
            <p:cNvSpPr>
              <a:spLocks/>
            </p:cNvSpPr>
            <p:nvPr/>
          </p:nvSpPr>
          <p:spPr bwMode="auto">
            <a:xfrm>
              <a:off x="2693" y="2804"/>
              <a:ext cx="8" cy="6"/>
            </a:xfrm>
            <a:custGeom>
              <a:avLst/>
              <a:gdLst/>
              <a:ahLst/>
              <a:cxnLst>
                <a:cxn ang="0">
                  <a:pos x="7" y="5"/>
                </a:cxn>
                <a:cxn ang="0">
                  <a:pos x="7" y="4"/>
                </a:cxn>
                <a:cxn ang="0">
                  <a:pos x="5" y="4"/>
                </a:cxn>
                <a:cxn ang="0">
                  <a:pos x="5" y="2"/>
                </a:cxn>
                <a:cxn ang="0">
                  <a:pos x="4" y="1"/>
                </a:cxn>
                <a:cxn ang="0">
                  <a:pos x="3" y="1"/>
                </a:cxn>
                <a:cxn ang="0">
                  <a:pos x="3" y="0"/>
                </a:cxn>
                <a:cxn ang="0">
                  <a:pos x="1" y="0"/>
                </a:cxn>
                <a:cxn ang="0">
                  <a:pos x="0" y="0"/>
                </a:cxn>
                <a:cxn ang="0">
                  <a:pos x="0" y="1"/>
                </a:cxn>
                <a:cxn ang="0">
                  <a:pos x="1" y="1"/>
                </a:cxn>
                <a:cxn ang="0">
                  <a:pos x="3" y="1"/>
                </a:cxn>
                <a:cxn ang="0">
                  <a:pos x="4" y="2"/>
                </a:cxn>
                <a:cxn ang="0">
                  <a:pos x="5" y="4"/>
                </a:cxn>
                <a:cxn ang="0">
                  <a:pos x="5" y="5"/>
                </a:cxn>
                <a:cxn ang="0">
                  <a:pos x="7" y="5"/>
                </a:cxn>
              </a:cxnLst>
              <a:rect l="0" t="0" r="r" b="b"/>
              <a:pathLst>
                <a:path w="8" h="6">
                  <a:moveTo>
                    <a:pt x="7" y="5"/>
                  </a:moveTo>
                  <a:lnTo>
                    <a:pt x="7" y="4"/>
                  </a:lnTo>
                  <a:lnTo>
                    <a:pt x="5" y="4"/>
                  </a:lnTo>
                  <a:lnTo>
                    <a:pt x="5" y="2"/>
                  </a:lnTo>
                  <a:lnTo>
                    <a:pt x="4" y="1"/>
                  </a:lnTo>
                  <a:lnTo>
                    <a:pt x="3" y="1"/>
                  </a:lnTo>
                  <a:lnTo>
                    <a:pt x="3" y="0"/>
                  </a:lnTo>
                  <a:lnTo>
                    <a:pt x="1" y="0"/>
                  </a:lnTo>
                  <a:lnTo>
                    <a:pt x="0" y="0"/>
                  </a:lnTo>
                  <a:lnTo>
                    <a:pt x="0" y="1"/>
                  </a:lnTo>
                  <a:lnTo>
                    <a:pt x="1" y="1"/>
                  </a:lnTo>
                  <a:lnTo>
                    <a:pt x="3" y="1"/>
                  </a:lnTo>
                  <a:lnTo>
                    <a:pt x="4" y="2"/>
                  </a:lnTo>
                  <a:lnTo>
                    <a:pt x="5" y="4"/>
                  </a:lnTo>
                  <a:lnTo>
                    <a:pt x="5" y="5"/>
                  </a:lnTo>
                  <a:lnTo>
                    <a:pt x="7"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7" name="Freeform 533"/>
            <p:cNvSpPr>
              <a:spLocks/>
            </p:cNvSpPr>
            <p:nvPr/>
          </p:nvSpPr>
          <p:spPr bwMode="auto">
            <a:xfrm>
              <a:off x="2700" y="2810"/>
              <a:ext cx="2" cy="1"/>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8" name="Freeform 534"/>
            <p:cNvSpPr>
              <a:spLocks/>
            </p:cNvSpPr>
            <p:nvPr/>
          </p:nvSpPr>
          <p:spPr bwMode="auto">
            <a:xfrm>
              <a:off x="2686" y="2774"/>
              <a:ext cx="4" cy="4"/>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399" name="Freeform 535"/>
            <p:cNvSpPr>
              <a:spLocks/>
            </p:cNvSpPr>
            <p:nvPr/>
          </p:nvSpPr>
          <p:spPr bwMode="auto">
            <a:xfrm>
              <a:off x="2675" y="2773"/>
              <a:ext cx="12" cy="4"/>
            </a:xfrm>
            <a:custGeom>
              <a:avLst/>
              <a:gdLst/>
              <a:ahLst/>
              <a:cxnLst>
                <a:cxn ang="0">
                  <a:pos x="0" y="2"/>
                </a:cxn>
                <a:cxn ang="0">
                  <a:pos x="1" y="2"/>
                </a:cxn>
                <a:cxn ang="0">
                  <a:pos x="2" y="1"/>
                </a:cxn>
                <a:cxn ang="0">
                  <a:pos x="4" y="1"/>
                </a:cxn>
                <a:cxn ang="0">
                  <a:pos x="5" y="1"/>
                </a:cxn>
                <a:cxn ang="0">
                  <a:pos x="6" y="1"/>
                </a:cxn>
                <a:cxn ang="0">
                  <a:pos x="7" y="1"/>
                </a:cxn>
                <a:cxn ang="0">
                  <a:pos x="8" y="1"/>
                </a:cxn>
                <a:cxn ang="0">
                  <a:pos x="10" y="1"/>
                </a:cxn>
                <a:cxn ang="0">
                  <a:pos x="10" y="2"/>
                </a:cxn>
                <a:cxn ang="0">
                  <a:pos x="11" y="2"/>
                </a:cxn>
                <a:cxn ang="0">
                  <a:pos x="11" y="1"/>
                </a:cxn>
                <a:cxn ang="0">
                  <a:pos x="10" y="1"/>
                </a:cxn>
                <a:cxn ang="0">
                  <a:pos x="8" y="0"/>
                </a:cxn>
                <a:cxn ang="0">
                  <a:pos x="7" y="0"/>
                </a:cxn>
                <a:cxn ang="0">
                  <a:pos x="6" y="0"/>
                </a:cxn>
                <a:cxn ang="0">
                  <a:pos x="5" y="0"/>
                </a:cxn>
                <a:cxn ang="0">
                  <a:pos x="4" y="0"/>
                </a:cxn>
                <a:cxn ang="0">
                  <a:pos x="2" y="0"/>
                </a:cxn>
                <a:cxn ang="0">
                  <a:pos x="1" y="1"/>
                </a:cxn>
                <a:cxn ang="0">
                  <a:pos x="0" y="1"/>
                </a:cxn>
                <a:cxn ang="0">
                  <a:pos x="0" y="2"/>
                </a:cxn>
              </a:cxnLst>
              <a:rect l="0" t="0" r="r" b="b"/>
              <a:pathLst>
                <a:path w="12" h="3">
                  <a:moveTo>
                    <a:pt x="0" y="2"/>
                  </a:moveTo>
                  <a:lnTo>
                    <a:pt x="1" y="2"/>
                  </a:lnTo>
                  <a:lnTo>
                    <a:pt x="2" y="1"/>
                  </a:lnTo>
                  <a:lnTo>
                    <a:pt x="4" y="1"/>
                  </a:lnTo>
                  <a:lnTo>
                    <a:pt x="5" y="1"/>
                  </a:lnTo>
                  <a:lnTo>
                    <a:pt x="6" y="1"/>
                  </a:lnTo>
                  <a:lnTo>
                    <a:pt x="7" y="1"/>
                  </a:lnTo>
                  <a:lnTo>
                    <a:pt x="8" y="1"/>
                  </a:lnTo>
                  <a:lnTo>
                    <a:pt x="10" y="1"/>
                  </a:lnTo>
                  <a:lnTo>
                    <a:pt x="10" y="2"/>
                  </a:lnTo>
                  <a:lnTo>
                    <a:pt x="11" y="2"/>
                  </a:lnTo>
                  <a:lnTo>
                    <a:pt x="11" y="1"/>
                  </a:lnTo>
                  <a:lnTo>
                    <a:pt x="10" y="1"/>
                  </a:lnTo>
                  <a:lnTo>
                    <a:pt x="8" y="0"/>
                  </a:lnTo>
                  <a:lnTo>
                    <a:pt x="7" y="0"/>
                  </a:lnTo>
                  <a:lnTo>
                    <a:pt x="6" y="0"/>
                  </a:lnTo>
                  <a:lnTo>
                    <a:pt x="5" y="0"/>
                  </a:lnTo>
                  <a:lnTo>
                    <a:pt x="4" y="0"/>
                  </a:lnTo>
                  <a:lnTo>
                    <a:pt x="2" y="0"/>
                  </a:lnTo>
                  <a:lnTo>
                    <a:pt x="1" y="1"/>
                  </a:lnTo>
                  <a:lnTo>
                    <a:pt x="0" y="1"/>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0" name="Freeform 536"/>
            <p:cNvSpPr>
              <a:spLocks/>
            </p:cNvSpPr>
            <p:nvPr/>
          </p:nvSpPr>
          <p:spPr bwMode="auto">
            <a:xfrm>
              <a:off x="2672" y="2774"/>
              <a:ext cx="5" cy="8"/>
            </a:xfrm>
            <a:custGeom>
              <a:avLst/>
              <a:gdLst/>
              <a:ahLst/>
              <a:cxnLst>
                <a:cxn ang="0">
                  <a:pos x="1" y="7"/>
                </a:cxn>
                <a:cxn ang="0">
                  <a:pos x="1" y="6"/>
                </a:cxn>
                <a:cxn ang="0">
                  <a:pos x="2" y="5"/>
                </a:cxn>
                <a:cxn ang="0">
                  <a:pos x="4" y="3"/>
                </a:cxn>
                <a:cxn ang="0">
                  <a:pos x="2" y="3"/>
                </a:cxn>
                <a:cxn ang="0">
                  <a:pos x="2" y="2"/>
                </a:cxn>
                <a:cxn ang="0">
                  <a:pos x="1" y="2"/>
                </a:cxn>
                <a:cxn ang="0">
                  <a:pos x="2" y="1"/>
                </a:cxn>
                <a:cxn ang="0">
                  <a:pos x="4" y="1"/>
                </a:cxn>
                <a:cxn ang="0">
                  <a:pos x="4" y="0"/>
                </a:cxn>
                <a:cxn ang="0">
                  <a:pos x="1" y="1"/>
                </a:cxn>
                <a:cxn ang="0">
                  <a:pos x="0" y="1"/>
                </a:cxn>
                <a:cxn ang="0">
                  <a:pos x="0" y="2"/>
                </a:cxn>
                <a:cxn ang="0">
                  <a:pos x="0" y="3"/>
                </a:cxn>
                <a:cxn ang="0">
                  <a:pos x="1" y="3"/>
                </a:cxn>
                <a:cxn ang="0">
                  <a:pos x="2" y="3"/>
                </a:cxn>
                <a:cxn ang="0">
                  <a:pos x="2" y="5"/>
                </a:cxn>
                <a:cxn ang="0">
                  <a:pos x="1" y="6"/>
                </a:cxn>
                <a:cxn ang="0">
                  <a:pos x="0" y="6"/>
                </a:cxn>
                <a:cxn ang="0">
                  <a:pos x="1" y="7"/>
                </a:cxn>
              </a:cxnLst>
              <a:rect l="0" t="0" r="r" b="b"/>
              <a:pathLst>
                <a:path w="5" h="8">
                  <a:moveTo>
                    <a:pt x="1" y="7"/>
                  </a:moveTo>
                  <a:lnTo>
                    <a:pt x="1" y="6"/>
                  </a:lnTo>
                  <a:lnTo>
                    <a:pt x="2" y="5"/>
                  </a:lnTo>
                  <a:lnTo>
                    <a:pt x="4" y="3"/>
                  </a:lnTo>
                  <a:lnTo>
                    <a:pt x="2" y="3"/>
                  </a:lnTo>
                  <a:lnTo>
                    <a:pt x="2" y="2"/>
                  </a:lnTo>
                  <a:lnTo>
                    <a:pt x="1" y="2"/>
                  </a:lnTo>
                  <a:lnTo>
                    <a:pt x="2" y="1"/>
                  </a:lnTo>
                  <a:lnTo>
                    <a:pt x="4" y="1"/>
                  </a:lnTo>
                  <a:lnTo>
                    <a:pt x="4" y="0"/>
                  </a:lnTo>
                  <a:lnTo>
                    <a:pt x="1" y="1"/>
                  </a:lnTo>
                  <a:lnTo>
                    <a:pt x="0" y="1"/>
                  </a:lnTo>
                  <a:lnTo>
                    <a:pt x="0" y="2"/>
                  </a:lnTo>
                  <a:lnTo>
                    <a:pt x="0" y="3"/>
                  </a:lnTo>
                  <a:lnTo>
                    <a:pt x="1" y="3"/>
                  </a:lnTo>
                  <a:lnTo>
                    <a:pt x="2" y="3"/>
                  </a:lnTo>
                  <a:lnTo>
                    <a:pt x="2" y="5"/>
                  </a:lnTo>
                  <a:lnTo>
                    <a:pt x="1" y="6"/>
                  </a:lnTo>
                  <a:lnTo>
                    <a:pt x="0" y="6"/>
                  </a:lnTo>
                  <a:lnTo>
                    <a:pt x="1"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1" name="Freeform 537"/>
            <p:cNvSpPr>
              <a:spLocks/>
            </p:cNvSpPr>
            <p:nvPr/>
          </p:nvSpPr>
          <p:spPr bwMode="auto">
            <a:xfrm>
              <a:off x="2672" y="2782"/>
              <a:ext cx="4" cy="4"/>
            </a:xfrm>
            <a:custGeom>
              <a:avLst/>
              <a:gdLst/>
              <a:ahLst/>
              <a:cxnLst>
                <a:cxn ang="0">
                  <a:pos x="0" y="0"/>
                </a:cxn>
                <a:cxn ang="0">
                  <a:pos x="0" y="1"/>
                </a:cxn>
                <a:cxn ang="0">
                  <a:pos x="0" y="3"/>
                </a:cxn>
                <a:cxn ang="0">
                  <a:pos x="1" y="3"/>
                </a:cxn>
                <a:cxn ang="0">
                  <a:pos x="3" y="3"/>
                </a:cxn>
                <a:cxn ang="0">
                  <a:pos x="0" y="0"/>
                </a:cxn>
              </a:cxnLst>
              <a:rect l="0" t="0" r="r" b="b"/>
              <a:pathLst>
                <a:path w="4" h="4">
                  <a:moveTo>
                    <a:pt x="0" y="0"/>
                  </a:moveTo>
                  <a:lnTo>
                    <a:pt x="0" y="1"/>
                  </a:lnTo>
                  <a:lnTo>
                    <a:pt x="0" y="3"/>
                  </a:lnTo>
                  <a:lnTo>
                    <a:pt x="1"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2" name="Freeform 538"/>
            <p:cNvSpPr>
              <a:spLocks/>
            </p:cNvSpPr>
            <p:nvPr/>
          </p:nvSpPr>
          <p:spPr bwMode="auto">
            <a:xfrm>
              <a:off x="2702" y="2733"/>
              <a:ext cx="0"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3" name="Freeform 539"/>
            <p:cNvSpPr>
              <a:spLocks/>
            </p:cNvSpPr>
            <p:nvPr/>
          </p:nvSpPr>
          <p:spPr bwMode="auto">
            <a:xfrm>
              <a:off x="2696" y="2733"/>
              <a:ext cx="7" cy="10"/>
            </a:xfrm>
            <a:custGeom>
              <a:avLst/>
              <a:gdLst/>
              <a:ahLst/>
              <a:cxnLst>
                <a:cxn ang="0">
                  <a:pos x="0" y="9"/>
                </a:cxn>
                <a:cxn ang="0">
                  <a:pos x="1" y="9"/>
                </a:cxn>
                <a:cxn ang="0">
                  <a:pos x="1" y="7"/>
                </a:cxn>
                <a:cxn ang="0">
                  <a:pos x="2" y="7"/>
                </a:cxn>
                <a:cxn ang="0">
                  <a:pos x="3" y="6"/>
                </a:cxn>
                <a:cxn ang="0">
                  <a:pos x="5" y="5"/>
                </a:cxn>
                <a:cxn ang="0">
                  <a:pos x="5" y="4"/>
                </a:cxn>
                <a:cxn ang="0">
                  <a:pos x="6" y="4"/>
                </a:cxn>
                <a:cxn ang="0">
                  <a:pos x="6" y="2"/>
                </a:cxn>
                <a:cxn ang="0">
                  <a:pos x="7" y="2"/>
                </a:cxn>
                <a:cxn ang="0">
                  <a:pos x="7" y="1"/>
                </a:cxn>
                <a:cxn ang="0">
                  <a:pos x="7" y="0"/>
                </a:cxn>
                <a:cxn ang="0">
                  <a:pos x="6" y="0"/>
                </a:cxn>
                <a:cxn ang="0">
                  <a:pos x="6" y="1"/>
                </a:cxn>
                <a:cxn ang="0">
                  <a:pos x="6" y="2"/>
                </a:cxn>
                <a:cxn ang="0">
                  <a:pos x="5" y="2"/>
                </a:cxn>
                <a:cxn ang="0">
                  <a:pos x="5" y="4"/>
                </a:cxn>
                <a:cxn ang="0">
                  <a:pos x="3" y="4"/>
                </a:cxn>
                <a:cxn ang="0">
                  <a:pos x="3" y="5"/>
                </a:cxn>
                <a:cxn ang="0">
                  <a:pos x="2" y="6"/>
                </a:cxn>
                <a:cxn ang="0">
                  <a:pos x="1" y="6"/>
                </a:cxn>
                <a:cxn ang="0">
                  <a:pos x="0" y="7"/>
                </a:cxn>
                <a:cxn ang="0">
                  <a:pos x="0" y="9"/>
                </a:cxn>
              </a:cxnLst>
              <a:rect l="0" t="0" r="r" b="b"/>
              <a:pathLst>
                <a:path w="8" h="10">
                  <a:moveTo>
                    <a:pt x="0" y="9"/>
                  </a:moveTo>
                  <a:lnTo>
                    <a:pt x="1" y="9"/>
                  </a:lnTo>
                  <a:lnTo>
                    <a:pt x="1" y="7"/>
                  </a:lnTo>
                  <a:lnTo>
                    <a:pt x="2" y="7"/>
                  </a:lnTo>
                  <a:lnTo>
                    <a:pt x="3" y="6"/>
                  </a:lnTo>
                  <a:lnTo>
                    <a:pt x="5" y="5"/>
                  </a:lnTo>
                  <a:lnTo>
                    <a:pt x="5" y="4"/>
                  </a:lnTo>
                  <a:lnTo>
                    <a:pt x="6" y="4"/>
                  </a:lnTo>
                  <a:lnTo>
                    <a:pt x="6" y="2"/>
                  </a:lnTo>
                  <a:lnTo>
                    <a:pt x="7" y="2"/>
                  </a:lnTo>
                  <a:lnTo>
                    <a:pt x="7" y="1"/>
                  </a:lnTo>
                  <a:lnTo>
                    <a:pt x="7" y="0"/>
                  </a:lnTo>
                  <a:lnTo>
                    <a:pt x="6" y="0"/>
                  </a:lnTo>
                  <a:lnTo>
                    <a:pt x="6" y="1"/>
                  </a:lnTo>
                  <a:lnTo>
                    <a:pt x="6" y="2"/>
                  </a:lnTo>
                  <a:lnTo>
                    <a:pt x="5" y="2"/>
                  </a:lnTo>
                  <a:lnTo>
                    <a:pt x="5" y="4"/>
                  </a:lnTo>
                  <a:lnTo>
                    <a:pt x="3" y="4"/>
                  </a:lnTo>
                  <a:lnTo>
                    <a:pt x="3" y="5"/>
                  </a:lnTo>
                  <a:lnTo>
                    <a:pt x="2" y="6"/>
                  </a:lnTo>
                  <a:lnTo>
                    <a:pt x="1" y="6"/>
                  </a:lnTo>
                  <a:lnTo>
                    <a:pt x="0" y="7"/>
                  </a:lnTo>
                  <a:lnTo>
                    <a:pt x="0"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4" name="Freeform 540"/>
            <p:cNvSpPr>
              <a:spLocks/>
            </p:cNvSpPr>
            <p:nvPr/>
          </p:nvSpPr>
          <p:spPr bwMode="auto">
            <a:xfrm>
              <a:off x="2696" y="2740"/>
              <a:ext cx="2" cy="4"/>
            </a:xfrm>
            <a:custGeom>
              <a:avLst/>
              <a:gdLst/>
              <a:ahLst/>
              <a:cxnLst>
                <a:cxn ang="0">
                  <a:pos x="1" y="0"/>
                </a:cxn>
                <a:cxn ang="0">
                  <a:pos x="0" y="1"/>
                </a:cxn>
                <a:cxn ang="0">
                  <a:pos x="0" y="3"/>
                </a:cxn>
                <a:cxn ang="0">
                  <a:pos x="1" y="3"/>
                </a:cxn>
                <a:cxn ang="0">
                  <a:pos x="2" y="3"/>
                </a:cxn>
                <a:cxn ang="0">
                  <a:pos x="1" y="0"/>
                </a:cxn>
              </a:cxnLst>
              <a:rect l="0" t="0" r="r" b="b"/>
              <a:pathLst>
                <a:path w="3" h="4">
                  <a:moveTo>
                    <a:pt x="1" y="0"/>
                  </a:moveTo>
                  <a:lnTo>
                    <a:pt x="0" y="1"/>
                  </a:lnTo>
                  <a:lnTo>
                    <a:pt x="0" y="3"/>
                  </a:lnTo>
                  <a:lnTo>
                    <a:pt x="1" y="3"/>
                  </a:lnTo>
                  <a:lnTo>
                    <a:pt x="2" y="3"/>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5" name="Freeform 541"/>
            <p:cNvSpPr>
              <a:spLocks/>
            </p:cNvSpPr>
            <p:nvPr/>
          </p:nvSpPr>
          <p:spPr bwMode="auto">
            <a:xfrm>
              <a:off x="2777" y="2921"/>
              <a:ext cx="7" cy="6"/>
            </a:xfrm>
            <a:custGeom>
              <a:avLst/>
              <a:gdLst/>
              <a:ahLst/>
              <a:cxnLst>
                <a:cxn ang="0">
                  <a:pos x="7" y="2"/>
                </a:cxn>
                <a:cxn ang="0">
                  <a:pos x="7" y="3"/>
                </a:cxn>
                <a:cxn ang="0">
                  <a:pos x="6" y="5"/>
                </a:cxn>
                <a:cxn ang="0">
                  <a:pos x="6" y="6"/>
                </a:cxn>
                <a:cxn ang="0">
                  <a:pos x="5" y="6"/>
                </a:cxn>
                <a:cxn ang="0">
                  <a:pos x="3" y="6"/>
                </a:cxn>
                <a:cxn ang="0">
                  <a:pos x="2" y="6"/>
                </a:cxn>
                <a:cxn ang="0">
                  <a:pos x="1" y="6"/>
                </a:cxn>
                <a:cxn ang="0">
                  <a:pos x="1" y="5"/>
                </a:cxn>
                <a:cxn ang="0">
                  <a:pos x="0" y="3"/>
                </a:cxn>
                <a:cxn ang="0">
                  <a:pos x="0" y="2"/>
                </a:cxn>
                <a:cxn ang="0">
                  <a:pos x="0" y="1"/>
                </a:cxn>
                <a:cxn ang="0">
                  <a:pos x="1" y="1"/>
                </a:cxn>
                <a:cxn ang="0">
                  <a:pos x="1" y="0"/>
                </a:cxn>
                <a:cxn ang="0">
                  <a:pos x="2" y="0"/>
                </a:cxn>
                <a:cxn ang="0">
                  <a:pos x="3" y="0"/>
                </a:cxn>
                <a:cxn ang="0">
                  <a:pos x="5" y="0"/>
                </a:cxn>
                <a:cxn ang="0">
                  <a:pos x="6" y="0"/>
                </a:cxn>
                <a:cxn ang="0">
                  <a:pos x="6" y="1"/>
                </a:cxn>
                <a:cxn ang="0">
                  <a:pos x="7" y="1"/>
                </a:cxn>
                <a:cxn ang="0">
                  <a:pos x="7" y="2"/>
                </a:cxn>
              </a:cxnLst>
              <a:rect l="0" t="0" r="r" b="b"/>
              <a:pathLst>
                <a:path w="8" h="7">
                  <a:moveTo>
                    <a:pt x="7" y="2"/>
                  </a:moveTo>
                  <a:lnTo>
                    <a:pt x="7" y="3"/>
                  </a:lnTo>
                  <a:lnTo>
                    <a:pt x="6" y="5"/>
                  </a:lnTo>
                  <a:lnTo>
                    <a:pt x="6" y="6"/>
                  </a:lnTo>
                  <a:lnTo>
                    <a:pt x="5" y="6"/>
                  </a:lnTo>
                  <a:lnTo>
                    <a:pt x="3" y="6"/>
                  </a:lnTo>
                  <a:lnTo>
                    <a:pt x="2" y="6"/>
                  </a:lnTo>
                  <a:lnTo>
                    <a:pt x="1" y="6"/>
                  </a:lnTo>
                  <a:lnTo>
                    <a:pt x="1" y="5"/>
                  </a:lnTo>
                  <a:lnTo>
                    <a:pt x="0" y="3"/>
                  </a:lnTo>
                  <a:lnTo>
                    <a:pt x="0" y="2"/>
                  </a:lnTo>
                  <a:lnTo>
                    <a:pt x="0" y="1"/>
                  </a:lnTo>
                  <a:lnTo>
                    <a:pt x="1" y="1"/>
                  </a:lnTo>
                  <a:lnTo>
                    <a:pt x="1" y="0"/>
                  </a:lnTo>
                  <a:lnTo>
                    <a:pt x="2" y="0"/>
                  </a:lnTo>
                  <a:lnTo>
                    <a:pt x="3" y="0"/>
                  </a:lnTo>
                  <a:lnTo>
                    <a:pt x="5" y="0"/>
                  </a:lnTo>
                  <a:lnTo>
                    <a:pt x="6" y="0"/>
                  </a:lnTo>
                  <a:lnTo>
                    <a:pt x="6" y="1"/>
                  </a:lnTo>
                  <a:lnTo>
                    <a:pt x="7" y="1"/>
                  </a:lnTo>
                  <a:lnTo>
                    <a:pt x="7" y="2"/>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6" name="Freeform 542"/>
            <p:cNvSpPr>
              <a:spLocks/>
            </p:cNvSpPr>
            <p:nvPr/>
          </p:nvSpPr>
          <p:spPr bwMode="auto">
            <a:xfrm>
              <a:off x="2766" y="2824"/>
              <a:ext cx="29" cy="99"/>
            </a:xfrm>
            <a:custGeom>
              <a:avLst/>
              <a:gdLst/>
              <a:ahLst/>
              <a:cxnLst>
                <a:cxn ang="0">
                  <a:pos x="15" y="98"/>
                </a:cxn>
                <a:cxn ang="0">
                  <a:pos x="16" y="88"/>
                </a:cxn>
                <a:cxn ang="0">
                  <a:pos x="16" y="82"/>
                </a:cxn>
                <a:cxn ang="0">
                  <a:pos x="23" y="82"/>
                </a:cxn>
                <a:cxn ang="0">
                  <a:pos x="27" y="78"/>
                </a:cxn>
                <a:cxn ang="0">
                  <a:pos x="16" y="78"/>
                </a:cxn>
                <a:cxn ang="0">
                  <a:pos x="16" y="7"/>
                </a:cxn>
                <a:cxn ang="0">
                  <a:pos x="13" y="0"/>
                </a:cxn>
                <a:cxn ang="0">
                  <a:pos x="11" y="7"/>
                </a:cxn>
                <a:cxn ang="0">
                  <a:pos x="11" y="78"/>
                </a:cxn>
                <a:cxn ang="0">
                  <a:pos x="0" y="78"/>
                </a:cxn>
                <a:cxn ang="0">
                  <a:pos x="2" y="82"/>
                </a:cxn>
                <a:cxn ang="0">
                  <a:pos x="11" y="82"/>
                </a:cxn>
                <a:cxn ang="0">
                  <a:pos x="11" y="88"/>
                </a:cxn>
                <a:cxn ang="0">
                  <a:pos x="12" y="98"/>
                </a:cxn>
                <a:cxn ang="0">
                  <a:pos x="15" y="98"/>
                </a:cxn>
              </a:cxnLst>
              <a:rect l="0" t="0" r="r" b="b"/>
              <a:pathLst>
                <a:path w="28" h="99">
                  <a:moveTo>
                    <a:pt x="15" y="98"/>
                  </a:moveTo>
                  <a:lnTo>
                    <a:pt x="16" y="88"/>
                  </a:lnTo>
                  <a:lnTo>
                    <a:pt x="16" y="82"/>
                  </a:lnTo>
                  <a:lnTo>
                    <a:pt x="23" y="82"/>
                  </a:lnTo>
                  <a:lnTo>
                    <a:pt x="27" y="78"/>
                  </a:lnTo>
                  <a:lnTo>
                    <a:pt x="16" y="78"/>
                  </a:lnTo>
                  <a:lnTo>
                    <a:pt x="16" y="7"/>
                  </a:lnTo>
                  <a:lnTo>
                    <a:pt x="13" y="0"/>
                  </a:lnTo>
                  <a:lnTo>
                    <a:pt x="11" y="7"/>
                  </a:lnTo>
                  <a:lnTo>
                    <a:pt x="11" y="78"/>
                  </a:lnTo>
                  <a:lnTo>
                    <a:pt x="0" y="78"/>
                  </a:lnTo>
                  <a:lnTo>
                    <a:pt x="2" y="82"/>
                  </a:lnTo>
                  <a:lnTo>
                    <a:pt x="11" y="82"/>
                  </a:lnTo>
                  <a:lnTo>
                    <a:pt x="11" y="88"/>
                  </a:lnTo>
                  <a:lnTo>
                    <a:pt x="12" y="98"/>
                  </a:lnTo>
                  <a:lnTo>
                    <a:pt x="15" y="98"/>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7" name="Freeform 543"/>
            <p:cNvSpPr>
              <a:spLocks/>
            </p:cNvSpPr>
            <p:nvPr/>
          </p:nvSpPr>
          <p:spPr bwMode="auto">
            <a:xfrm>
              <a:off x="2644" y="2774"/>
              <a:ext cx="4" cy="4"/>
            </a:xfrm>
            <a:custGeom>
              <a:avLst/>
              <a:gdLst/>
              <a:ahLst/>
              <a:cxnLst>
                <a:cxn ang="0">
                  <a:pos x="2" y="0"/>
                </a:cxn>
                <a:cxn ang="0">
                  <a:pos x="0" y="0"/>
                </a:cxn>
                <a:cxn ang="0">
                  <a:pos x="0" y="1"/>
                </a:cxn>
                <a:cxn ang="0">
                  <a:pos x="0" y="3"/>
                </a:cxn>
                <a:cxn ang="0">
                  <a:pos x="2" y="0"/>
                </a:cxn>
              </a:cxnLst>
              <a:rect l="0" t="0" r="r" b="b"/>
              <a:pathLst>
                <a:path w="3" h="4">
                  <a:moveTo>
                    <a:pt x="2" y="0"/>
                  </a:moveTo>
                  <a:lnTo>
                    <a:pt x="0" y="0"/>
                  </a:lnTo>
                  <a:lnTo>
                    <a:pt x="0" y="1"/>
                  </a:lnTo>
                  <a:lnTo>
                    <a:pt x="0" y="3"/>
                  </a:lnTo>
                  <a:lnTo>
                    <a:pt x="2"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8" name="Freeform 544"/>
            <p:cNvSpPr>
              <a:spLocks/>
            </p:cNvSpPr>
            <p:nvPr/>
          </p:nvSpPr>
          <p:spPr bwMode="auto">
            <a:xfrm>
              <a:off x="2645" y="2774"/>
              <a:ext cx="8" cy="4"/>
            </a:xfrm>
            <a:custGeom>
              <a:avLst/>
              <a:gdLst/>
              <a:ahLst/>
              <a:cxnLst>
                <a:cxn ang="0">
                  <a:pos x="6" y="1"/>
                </a:cxn>
                <a:cxn ang="0">
                  <a:pos x="6" y="1"/>
                </a:cxn>
                <a:cxn ang="0">
                  <a:pos x="5" y="1"/>
                </a:cxn>
                <a:cxn ang="0">
                  <a:pos x="3" y="1"/>
                </a:cxn>
                <a:cxn ang="0">
                  <a:pos x="2" y="1"/>
                </a:cxn>
                <a:cxn ang="0">
                  <a:pos x="1" y="0"/>
                </a:cxn>
                <a:cxn ang="0">
                  <a:pos x="0" y="0"/>
                </a:cxn>
                <a:cxn ang="0">
                  <a:pos x="0" y="1"/>
                </a:cxn>
                <a:cxn ang="0">
                  <a:pos x="1" y="1"/>
                </a:cxn>
                <a:cxn ang="0">
                  <a:pos x="2" y="1"/>
                </a:cxn>
                <a:cxn ang="0">
                  <a:pos x="3" y="1"/>
                </a:cxn>
                <a:cxn ang="0">
                  <a:pos x="3" y="3"/>
                </a:cxn>
                <a:cxn ang="0">
                  <a:pos x="5" y="3"/>
                </a:cxn>
                <a:cxn ang="0">
                  <a:pos x="6" y="3"/>
                </a:cxn>
                <a:cxn ang="0">
                  <a:pos x="7" y="3"/>
                </a:cxn>
                <a:cxn ang="0">
                  <a:pos x="6" y="3"/>
                </a:cxn>
                <a:cxn ang="0">
                  <a:pos x="7" y="3"/>
                </a:cxn>
                <a:cxn ang="0">
                  <a:pos x="7" y="1"/>
                </a:cxn>
                <a:cxn ang="0">
                  <a:pos x="6" y="1"/>
                </a:cxn>
              </a:cxnLst>
              <a:rect l="0" t="0" r="r" b="b"/>
              <a:pathLst>
                <a:path w="8" h="4">
                  <a:moveTo>
                    <a:pt x="6" y="1"/>
                  </a:moveTo>
                  <a:lnTo>
                    <a:pt x="6" y="1"/>
                  </a:lnTo>
                  <a:lnTo>
                    <a:pt x="5" y="1"/>
                  </a:lnTo>
                  <a:lnTo>
                    <a:pt x="3" y="1"/>
                  </a:lnTo>
                  <a:lnTo>
                    <a:pt x="2" y="1"/>
                  </a:lnTo>
                  <a:lnTo>
                    <a:pt x="1" y="0"/>
                  </a:lnTo>
                  <a:lnTo>
                    <a:pt x="0" y="0"/>
                  </a:lnTo>
                  <a:lnTo>
                    <a:pt x="0" y="1"/>
                  </a:lnTo>
                  <a:lnTo>
                    <a:pt x="1" y="1"/>
                  </a:lnTo>
                  <a:lnTo>
                    <a:pt x="2" y="1"/>
                  </a:lnTo>
                  <a:lnTo>
                    <a:pt x="3" y="1"/>
                  </a:lnTo>
                  <a:lnTo>
                    <a:pt x="3" y="3"/>
                  </a:lnTo>
                  <a:lnTo>
                    <a:pt x="5" y="3"/>
                  </a:lnTo>
                  <a:lnTo>
                    <a:pt x="6" y="3"/>
                  </a:lnTo>
                  <a:lnTo>
                    <a:pt x="7" y="3"/>
                  </a:lnTo>
                  <a:lnTo>
                    <a:pt x="6" y="3"/>
                  </a:lnTo>
                  <a:lnTo>
                    <a:pt x="7" y="3"/>
                  </a:lnTo>
                  <a:lnTo>
                    <a:pt x="7" y="1"/>
                  </a:lnTo>
                  <a:lnTo>
                    <a:pt x="6" y="1"/>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09" name="Freeform 545"/>
            <p:cNvSpPr>
              <a:spLocks/>
            </p:cNvSpPr>
            <p:nvPr/>
          </p:nvSpPr>
          <p:spPr bwMode="auto">
            <a:xfrm>
              <a:off x="2652" y="2773"/>
              <a:ext cx="8" cy="5"/>
            </a:xfrm>
            <a:custGeom>
              <a:avLst/>
              <a:gdLst/>
              <a:ahLst/>
              <a:cxnLst>
                <a:cxn ang="0">
                  <a:pos x="6" y="0"/>
                </a:cxn>
                <a:cxn ang="0">
                  <a:pos x="6" y="0"/>
                </a:cxn>
                <a:cxn ang="0">
                  <a:pos x="6" y="1"/>
                </a:cxn>
                <a:cxn ang="0">
                  <a:pos x="5" y="1"/>
                </a:cxn>
                <a:cxn ang="0">
                  <a:pos x="4" y="1"/>
                </a:cxn>
                <a:cxn ang="0">
                  <a:pos x="4" y="2"/>
                </a:cxn>
                <a:cxn ang="0">
                  <a:pos x="3" y="2"/>
                </a:cxn>
                <a:cxn ang="0">
                  <a:pos x="1" y="2"/>
                </a:cxn>
                <a:cxn ang="0">
                  <a:pos x="0" y="2"/>
                </a:cxn>
                <a:cxn ang="0">
                  <a:pos x="0" y="4"/>
                </a:cxn>
                <a:cxn ang="0">
                  <a:pos x="1" y="4"/>
                </a:cxn>
                <a:cxn ang="0">
                  <a:pos x="3" y="4"/>
                </a:cxn>
                <a:cxn ang="0">
                  <a:pos x="3" y="2"/>
                </a:cxn>
                <a:cxn ang="0">
                  <a:pos x="4" y="2"/>
                </a:cxn>
                <a:cxn ang="0">
                  <a:pos x="5" y="2"/>
                </a:cxn>
                <a:cxn ang="0">
                  <a:pos x="6" y="1"/>
                </a:cxn>
                <a:cxn ang="0">
                  <a:pos x="8" y="1"/>
                </a:cxn>
                <a:cxn ang="0">
                  <a:pos x="8" y="0"/>
                </a:cxn>
                <a:cxn ang="0">
                  <a:pos x="6" y="0"/>
                </a:cxn>
              </a:cxnLst>
              <a:rect l="0" t="0" r="r" b="b"/>
              <a:pathLst>
                <a:path w="9" h="5">
                  <a:moveTo>
                    <a:pt x="6" y="0"/>
                  </a:moveTo>
                  <a:lnTo>
                    <a:pt x="6" y="0"/>
                  </a:lnTo>
                  <a:lnTo>
                    <a:pt x="6" y="1"/>
                  </a:lnTo>
                  <a:lnTo>
                    <a:pt x="5" y="1"/>
                  </a:lnTo>
                  <a:lnTo>
                    <a:pt x="4" y="1"/>
                  </a:lnTo>
                  <a:lnTo>
                    <a:pt x="4" y="2"/>
                  </a:lnTo>
                  <a:lnTo>
                    <a:pt x="3" y="2"/>
                  </a:lnTo>
                  <a:lnTo>
                    <a:pt x="1" y="2"/>
                  </a:lnTo>
                  <a:lnTo>
                    <a:pt x="0" y="2"/>
                  </a:lnTo>
                  <a:lnTo>
                    <a:pt x="0" y="4"/>
                  </a:lnTo>
                  <a:lnTo>
                    <a:pt x="1" y="4"/>
                  </a:lnTo>
                  <a:lnTo>
                    <a:pt x="3" y="4"/>
                  </a:lnTo>
                  <a:lnTo>
                    <a:pt x="3" y="2"/>
                  </a:lnTo>
                  <a:lnTo>
                    <a:pt x="4" y="2"/>
                  </a:lnTo>
                  <a:lnTo>
                    <a:pt x="5" y="2"/>
                  </a:lnTo>
                  <a:lnTo>
                    <a:pt x="6" y="1"/>
                  </a:lnTo>
                  <a:lnTo>
                    <a:pt x="8" y="1"/>
                  </a:lnTo>
                  <a:lnTo>
                    <a:pt x="8" y="0"/>
                  </a:lnTo>
                  <a:lnTo>
                    <a:pt x="6"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0" name="Freeform 546"/>
            <p:cNvSpPr>
              <a:spLocks/>
            </p:cNvSpPr>
            <p:nvPr/>
          </p:nvSpPr>
          <p:spPr bwMode="auto">
            <a:xfrm>
              <a:off x="2660" y="2770"/>
              <a:ext cx="6" cy="4"/>
            </a:xfrm>
            <a:custGeom>
              <a:avLst/>
              <a:gdLst/>
              <a:ahLst/>
              <a:cxnLst>
                <a:cxn ang="0">
                  <a:pos x="5" y="0"/>
                </a:cxn>
                <a:cxn ang="0">
                  <a:pos x="4" y="0"/>
                </a:cxn>
                <a:cxn ang="0">
                  <a:pos x="2" y="0"/>
                </a:cxn>
                <a:cxn ang="0">
                  <a:pos x="1" y="1"/>
                </a:cxn>
                <a:cxn ang="0">
                  <a:pos x="0" y="1"/>
                </a:cxn>
                <a:cxn ang="0">
                  <a:pos x="0" y="3"/>
                </a:cxn>
                <a:cxn ang="0">
                  <a:pos x="1" y="3"/>
                </a:cxn>
                <a:cxn ang="0">
                  <a:pos x="1" y="1"/>
                </a:cxn>
                <a:cxn ang="0">
                  <a:pos x="2" y="1"/>
                </a:cxn>
                <a:cxn ang="0">
                  <a:pos x="4" y="1"/>
                </a:cxn>
                <a:cxn ang="0">
                  <a:pos x="5" y="0"/>
                </a:cxn>
              </a:cxnLst>
              <a:rect l="0" t="0" r="r" b="b"/>
              <a:pathLst>
                <a:path w="6" h="4">
                  <a:moveTo>
                    <a:pt x="5" y="0"/>
                  </a:moveTo>
                  <a:lnTo>
                    <a:pt x="4" y="0"/>
                  </a:lnTo>
                  <a:lnTo>
                    <a:pt x="2" y="0"/>
                  </a:lnTo>
                  <a:lnTo>
                    <a:pt x="1" y="1"/>
                  </a:lnTo>
                  <a:lnTo>
                    <a:pt x="0" y="1"/>
                  </a:lnTo>
                  <a:lnTo>
                    <a:pt x="0" y="3"/>
                  </a:lnTo>
                  <a:lnTo>
                    <a:pt x="1" y="3"/>
                  </a:lnTo>
                  <a:lnTo>
                    <a:pt x="1" y="1"/>
                  </a:lnTo>
                  <a:lnTo>
                    <a:pt x="2" y="1"/>
                  </a:lnTo>
                  <a:lnTo>
                    <a:pt x="4" y="1"/>
                  </a:lnTo>
                  <a:lnTo>
                    <a:pt x="5"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1" name="Freeform 547"/>
            <p:cNvSpPr>
              <a:spLocks/>
            </p:cNvSpPr>
            <p:nvPr/>
          </p:nvSpPr>
          <p:spPr bwMode="auto">
            <a:xfrm>
              <a:off x="2666" y="2770"/>
              <a:ext cx="5" cy="4"/>
            </a:xfrm>
            <a:custGeom>
              <a:avLst/>
              <a:gdLst/>
              <a:ahLst/>
              <a:cxnLst>
                <a:cxn ang="0">
                  <a:pos x="4" y="0"/>
                </a:cxn>
                <a:cxn ang="0">
                  <a:pos x="2" y="0"/>
                </a:cxn>
                <a:cxn ang="0">
                  <a:pos x="1" y="0"/>
                </a:cxn>
                <a:cxn ang="0">
                  <a:pos x="0" y="1"/>
                </a:cxn>
                <a:cxn ang="0">
                  <a:pos x="0" y="3"/>
                </a:cxn>
                <a:cxn ang="0">
                  <a:pos x="1" y="3"/>
                </a:cxn>
                <a:cxn ang="0">
                  <a:pos x="2" y="1"/>
                </a:cxn>
                <a:cxn ang="0">
                  <a:pos x="4" y="1"/>
                </a:cxn>
                <a:cxn ang="0">
                  <a:pos x="4" y="0"/>
                </a:cxn>
              </a:cxnLst>
              <a:rect l="0" t="0" r="r" b="b"/>
              <a:pathLst>
                <a:path w="5" h="4">
                  <a:moveTo>
                    <a:pt x="4" y="0"/>
                  </a:moveTo>
                  <a:lnTo>
                    <a:pt x="2" y="0"/>
                  </a:lnTo>
                  <a:lnTo>
                    <a:pt x="1" y="0"/>
                  </a:lnTo>
                  <a:lnTo>
                    <a:pt x="0" y="1"/>
                  </a:lnTo>
                  <a:lnTo>
                    <a:pt x="0" y="3"/>
                  </a:lnTo>
                  <a:lnTo>
                    <a:pt x="1" y="3"/>
                  </a:lnTo>
                  <a:lnTo>
                    <a:pt x="2" y="1"/>
                  </a:lnTo>
                  <a:lnTo>
                    <a:pt x="4" y="1"/>
                  </a:lnTo>
                  <a:lnTo>
                    <a:pt x="4"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2" name="Freeform 548"/>
            <p:cNvSpPr>
              <a:spLocks/>
            </p:cNvSpPr>
            <p:nvPr/>
          </p:nvSpPr>
          <p:spPr bwMode="auto">
            <a:xfrm>
              <a:off x="2668" y="2770"/>
              <a:ext cx="7" cy="4"/>
            </a:xfrm>
            <a:custGeom>
              <a:avLst/>
              <a:gdLst/>
              <a:ahLst/>
              <a:cxnLst>
                <a:cxn ang="0">
                  <a:pos x="6" y="1"/>
                </a:cxn>
                <a:cxn ang="0">
                  <a:pos x="6" y="1"/>
                </a:cxn>
                <a:cxn ang="0">
                  <a:pos x="4" y="1"/>
                </a:cxn>
                <a:cxn ang="0">
                  <a:pos x="3" y="0"/>
                </a:cxn>
                <a:cxn ang="0">
                  <a:pos x="1" y="0"/>
                </a:cxn>
                <a:cxn ang="0">
                  <a:pos x="0" y="0"/>
                </a:cxn>
                <a:cxn ang="0">
                  <a:pos x="0" y="1"/>
                </a:cxn>
                <a:cxn ang="0">
                  <a:pos x="1" y="1"/>
                </a:cxn>
                <a:cxn ang="0">
                  <a:pos x="3" y="1"/>
                </a:cxn>
                <a:cxn ang="0">
                  <a:pos x="4" y="1"/>
                </a:cxn>
                <a:cxn ang="0">
                  <a:pos x="4" y="3"/>
                </a:cxn>
                <a:cxn ang="0">
                  <a:pos x="6" y="3"/>
                </a:cxn>
                <a:cxn ang="0">
                  <a:pos x="6" y="1"/>
                </a:cxn>
              </a:cxnLst>
              <a:rect l="0" t="0" r="r" b="b"/>
              <a:pathLst>
                <a:path w="7" h="4">
                  <a:moveTo>
                    <a:pt x="6" y="1"/>
                  </a:moveTo>
                  <a:lnTo>
                    <a:pt x="6" y="1"/>
                  </a:lnTo>
                  <a:lnTo>
                    <a:pt x="4" y="1"/>
                  </a:lnTo>
                  <a:lnTo>
                    <a:pt x="3" y="0"/>
                  </a:lnTo>
                  <a:lnTo>
                    <a:pt x="1" y="0"/>
                  </a:lnTo>
                  <a:lnTo>
                    <a:pt x="0" y="0"/>
                  </a:lnTo>
                  <a:lnTo>
                    <a:pt x="0" y="1"/>
                  </a:lnTo>
                  <a:lnTo>
                    <a:pt x="1" y="1"/>
                  </a:lnTo>
                  <a:lnTo>
                    <a:pt x="3" y="1"/>
                  </a:lnTo>
                  <a:lnTo>
                    <a:pt x="4" y="1"/>
                  </a:lnTo>
                  <a:lnTo>
                    <a:pt x="4" y="3"/>
                  </a:lnTo>
                  <a:lnTo>
                    <a:pt x="6" y="3"/>
                  </a:lnTo>
                  <a:lnTo>
                    <a:pt x="6" y="1"/>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3" name="Freeform 549"/>
            <p:cNvSpPr>
              <a:spLocks/>
            </p:cNvSpPr>
            <p:nvPr/>
          </p:nvSpPr>
          <p:spPr bwMode="auto">
            <a:xfrm>
              <a:off x="2673" y="2770"/>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4" name="Freeform 550"/>
            <p:cNvSpPr>
              <a:spLocks/>
            </p:cNvSpPr>
            <p:nvPr/>
          </p:nvSpPr>
          <p:spPr bwMode="auto">
            <a:xfrm>
              <a:off x="2667" y="2794"/>
              <a:ext cx="5"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5" name="Freeform 551"/>
            <p:cNvSpPr>
              <a:spLocks/>
            </p:cNvSpPr>
            <p:nvPr/>
          </p:nvSpPr>
          <p:spPr bwMode="auto">
            <a:xfrm>
              <a:off x="2663" y="2794"/>
              <a:ext cx="5" cy="14"/>
            </a:xfrm>
            <a:custGeom>
              <a:avLst/>
              <a:gdLst/>
              <a:ahLst/>
              <a:cxnLst>
                <a:cxn ang="0">
                  <a:pos x="1" y="11"/>
                </a:cxn>
                <a:cxn ang="0">
                  <a:pos x="1" y="11"/>
                </a:cxn>
                <a:cxn ang="0">
                  <a:pos x="1" y="10"/>
                </a:cxn>
                <a:cxn ang="0">
                  <a:pos x="1" y="9"/>
                </a:cxn>
                <a:cxn ang="0">
                  <a:pos x="1" y="8"/>
                </a:cxn>
                <a:cxn ang="0">
                  <a:pos x="1" y="6"/>
                </a:cxn>
                <a:cxn ang="0">
                  <a:pos x="1" y="5"/>
                </a:cxn>
                <a:cxn ang="0">
                  <a:pos x="2" y="4"/>
                </a:cxn>
                <a:cxn ang="0">
                  <a:pos x="2" y="3"/>
                </a:cxn>
                <a:cxn ang="0">
                  <a:pos x="4" y="1"/>
                </a:cxn>
                <a:cxn ang="0">
                  <a:pos x="4" y="0"/>
                </a:cxn>
                <a:cxn ang="0">
                  <a:pos x="2" y="0"/>
                </a:cxn>
                <a:cxn ang="0">
                  <a:pos x="2" y="1"/>
                </a:cxn>
                <a:cxn ang="0">
                  <a:pos x="1" y="3"/>
                </a:cxn>
                <a:cxn ang="0">
                  <a:pos x="1" y="4"/>
                </a:cxn>
                <a:cxn ang="0">
                  <a:pos x="1" y="5"/>
                </a:cxn>
                <a:cxn ang="0">
                  <a:pos x="0" y="5"/>
                </a:cxn>
                <a:cxn ang="0">
                  <a:pos x="0" y="6"/>
                </a:cxn>
                <a:cxn ang="0">
                  <a:pos x="0" y="8"/>
                </a:cxn>
                <a:cxn ang="0">
                  <a:pos x="0" y="9"/>
                </a:cxn>
                <a:cxn ang="0">
                  <a:pos x="0" y="10"/>
                </a:cxn>
                <a:cxn ang="0">
                  <a:pos x="0" y="11"/>
                </a:cxn>
                <a:cxn ang="0">
                  <a:pos x="1" y="11"/>
                </a:cxn>
                <a:cxn ang="0">
                  <a:pos x="1" y="13"/>
                </a:cxn>
                <a:cxn ang="0">
                  <a:pos x="2" y="13"/>
                </a:cxn>
                <a:cxn ang="0">
                  <a:pos x="1" y="11"/>
                </a:cxn>
              </a:cxnLst>
              <a:rect l="0" t="0" r="r" b="b"/>
              <a:pathLst>
                <a:path w="5" h="14">
                  <a:moveTo>
                    <a:pt x="1" y="11"/>
                  </a:moveTo>
                  <a:lnTo>
                    <a:pt x="1" y="11"/>
                  </a:lnTo>
                  <a:lnTo>
                    <a:pt x="1" y="10"/>
                  </a:lnTo>
                  <a:lnTo>
                    <a:pt x="1" y="9"/>
                  </a:lnTo>
                  <a:lnTo>
                    <a:pt x="1" y="8"/>
                  </a:lnTo>
                  <a:lnTo>
                    <a:pt x="1" y="6"/>
                  </a:lnTo>
                  <a:lnTo>
                    <a:pt x="1" y="5"/>
                  </a:lnTo>
                  <a:lnTo>
                    <a:pt x="2" y="4"/>
                  </a:lnTo>
                  <a:lnTo>
                    <a:pt x="2" y="3"/>
                  </a:lnTo>
                  <a:lnTo>
                    <a:pt x="4" y="1"/>
                  </a:lnTo>
                  <a:lnTo>
                    <a:pt x="4" y="0"/>
                  </a:lnTo>
                  <a:lnTo>
                    <a:pt x="2" y="0"/>
                  </a:lnTo>
                  <a:lnTo>
                    <a:pt x="2" y="1"/>
                  </a:lnTo>
                  <a:lnTo>
                    <a:pt x="1" y="3"/>
                  </a:lnTo>
                  <a:lnTo>
                    <a:pt x="1" y="4"/>
                  </a:lnTo>
                  <a:lnTo>
                    <a:pt x="1" y="5"/>
                  </a:lnTo>
                  <a:lnTo>
                    <a:pt x="0" y="5"/>
                  </a:lnTo>
                  <a:lnTo>
                    <a:pt x="0" y="6"/>
                  </a:lnTo>
                  <a:lnTo>
                    <a:pt x="0" y="8"/>
                  </a:lnTo>
                  <a:lnTo>
                    <a:pt x="0" y="9"/>
                  </a:lnTo>
                  <a:lnTo>
                    <a:pt x="0" y="10"/>
                  </a:lnTo>
                  <a:lnTo>
                    <a:pt x="0" y="11"/>
                  </a:lnTo>
                  <a:lnTo>
                    <a:pt x="1" y="11"/>
                  </a:lnTo>
                  <a:lnTo>
                    <a:pt x="1" y="13"/>
                  </a:lnTo>
                  <a:lnTo>
                    <a:pt x="2" y="13"/>
                  </a:lnTo>
                  <a:lnTo>
                    <a:pt x="1" y="1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6" name="Freeform 552"/>
            <p:cNvSpPr>
              <a:spLocks/>
            </p:cNvSpPr>
            <p:nvPr/>
          </p:nvSpPr>
          <p:spPr bwMode="auto">
            <a:xfrm>
              <a:off x="2666" y="2806"/>
              <a:ext cx="10" cy="9"/>
            </a:xfrm>
            <a:custGeom>
              <a:avLst/>
              <a:gdLst/>
              <a:ahLst/>
              <a:cxnLst>
                <a:cxn ang="0">
                  <a:pos x="9" y="6"/>
                </a:cxn>
                <a:cxn ang="0">
                  <a:pos x="7" y="5"/>
                </a:cxn>
                <a:cxn ang="0">
                  <a:pos x="6" y="4"/>
                </a:cxn>
                <a:cxn ang="0">
                  <a:pos x="5" y="3"/>
                </a:cxn>
                <a:cxn ang="0">
                  <a:pos x="4" y="3"/>
                </a:cxn>
                <a:cxn ang="0">
                  <a:pos x="4" y="4"/>
                </a:cxn>
                <a:cxn ang="0">
                  <a:pos x="4" y="3"/>
                </a:cxn>
                <a:cxn ang="0">
                  <a:pos x="2" y="3"/>
                </a:cxn>
                <a:cxn ang="0">
                  <a:pos x="2" y="1"/>
                </a:cxn>
                <a:cxn ang="0">
                  <a:pos x="0" y="0"/>
                </a:cxn>
                <a:cxn ang="0">
                  <a:pos x="1" y="1"/>
                </a:cxn>
                <a:cxn ang="0">
                  <a:pos x="2" y="3"/>
                </a:cxn>
                <a:cxn ang="0">
                  <a:pos x="2" y="4"/>
                </a:cxn>
                <a:cxn ang="0">
                  <a:pos x="4" y="4"/>
                </a:cxn>
                <a:cxn ang="0">
                  <a:pos x="4" y="5"/>
                </a:cxn>
                <a:cxn ang="0">
                  <a:pos x="4" y="4"/>
                </a:cxn>
                <a:cxn ang="0">
                  <a:pos x="4" y="3"/>
                </a:cxn>
                <a:cxn ang="0">
                  <a:pos x="4" y="4"/>
                </a:cxn>
                <a:cxn ang="0">
                  <a:pos x="5" y="5"/>
                </a:cxn>
                <a:cxn ang="0">
                  <a:pos x="6" y="6"/>
                </a:cxn>
                <a:cxn ang="0">
                  <a:pos x="7" y="8"/>
                </a:cxn>
                <a:cxn ang="0">
                  <a:pos x="9" y="8"/>
                </a:cxn>
                <a:cxn ang="0">
                  <a:pos x="9" y="6"/>
                </a:cxn>
              </a:cxnLst>
              <a:rect l="0" t="0" r="r" b="b"/>
              <a:pathLst>
                <a:path w="10" h="9">
                  <a:moveTo>
                    <a:pt x="9" y="6"/>
                  </a:moveTo>
                  <a:lnTo>
                    <a:pt x="7" y="5"/>
                  </a:lnTo>
                  <a:lnTo>
                    <a:pt x="6" y="4"/>
                  </a:lnTo>
                  <a:lnTo>
                    <a:pt x="5" y="3"/>
                  </a:lnTo>
                  <a:lnTo>
                    <a:pt x="4" y="3"/>
                  </a:lnTo>
                  <a:lnTo>
                    <a:pt x="4" y="4"/>
                  </a:lnTo>
                  <a:lnTo>
                    <a:pt x="4" y="3"/>
                  </a:lnTo>
                  <a:lnTo>
                    <a:pt x="2" y="3"/>
                  </a:lnTo>
                  <a:lnTo>
                    <a:pt x="2" y="1"/>
                  </a:lnTo>
                  <a:lnTo>
                    <a:pt x="0" y="0"/>
                  </a:lnTo>
                  <a:lnTo>
                    <a:pt x="1" y="1"/>
                  </a:lnTo>
                  <a:lnTo>
                    <a:pt x="2" y="3"/>
                  </a:lnTo>
                  <a:lnTo>
                    <a:pt x="2" y="4"/>
                  </a:lnTo>
                  <a:lnTo>
                    <a:pt x="4" y="4"/>
                  </a:lnTo>
                  <a:lnTo>
                    <a:pt x="4" y="5"/>
                  </a:lnTo>
                  <a:lnTo>
                    <a:pt x="4" y="4"/>
                  </a:lnTo>
                  <a:lnTo>
                    <a:pt x="4" y="3"/>
                  </a:lnTo>
                  <a:lnTo>
                    <a:pt x="4" y="4"/>
                  </a:lnTo>
                  <a:lnTo>
                    <a:pt x="5" y="5"/>
                  </a:lnTo>
                  <a:lnTo>
                    <a:pt x="6" y="6"/>
                  </a:lnTo>
                  <a:lnTo>
                    <a:pt x="7" y="8"/>
                  </a:lnTo>
                  <a:lnTo>
                    <a:pt x="9" y="8"/>
                  </a:lnTo>
                  <a:lnTo>
                    <a:pt x="9" y="6"/>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7" name="Freeform 553"/>
            <p:cNvSpPr>
              <a:spLocks/>
            </p:cNvSpPr>
            <p:nvPr/>
          </p:nvSpPr>
          <p:spPr bwMode="auto">
            <a:xfrm>
              <a:off x="2673" y="2812"/>
              <a:ext cx="19" cy="11"/>
            </a:xfrm>
            <a:custGeom>
              <a:avLst/>
              <a:gdLst/>
              <a:ahLst/>
              <a:cxnLst>
                <a:cxn ang="0">
                  <a:pos x="18" y="9"/>
                </a:cxn>
                <a:cxn ang="0">
                  <a:pos x="18" y="9"/>
                </a:cxn>
                <a:cxn ang="0">
                  <a:pos x="16" y="9"/>
                </a:cxn>
                <a:cxn ang="0">
                  <a:pos x="15" y="9"/>
                </a:cxn>
                <a:cxn ang="0">
                  <a:pos x="14" y="9"/>
                </a:cxn>
                <a:cxn ang="0">
                  <a:pos x="13" y="7"/>
                </a:cxn>
                <a:cxn ang="0">
                  <a:pos x="11" y="7"/>
                </a:cxn>
                <a:cxn ang="0">
                  <a:pos x="10" y="7"/>
                </a:cxn>
                <a:cxn ang="0">
                  <a:pos x="9" y="6"/>
                </a:cxn>
                <a:cxn ang="0">
                  <a:pos x="8" y="5"/>
                </a:cxn>
                <a:cxn ang="0">
                  <a:pos x="6" y="5"/>
                </a:cxn>
                <a:cxn ang="0">
                  <a:pos x="5" y="4"/>
                </a:cxn>
                <a:cxn ang="0">
                  <a:pos x="4" y="2"/>
                </a:cxn>
                <a:cxn ang="0">
                  <a:pos x="3" y="2"/>
                </a:cxn>
                <a:cxn ang="0">
                  <a:pos x="1" y="1"/>
                </a:cxn>
                <a:cxn ang="0">
                  <a:pos x="1" y="0"/>
                </a:cxn>
                <a:cxn ang="0">
                  <a:pos x="0" y="0"/>
                </a:cxn>
                <a:cxn ang="0">
                  <a:pos x="1" y="1"/>
                </a:cxn>
                <a:cxn ang="0">
                  <a:pos x="3" y="2"/>
                </a:cxn>
                <a:cxn ang="0">
                  <a:pos x="4" y="4"/>
                </a:cxn>
                <a:cxn ang="0">
                  <a:pos x="5" y="4"/>
                </a:cxn>
                <a:cxn ang="0">
                  <a:pos x="6" y="5"/>
                </a:cxn>
                <a:cxn ang="0">
                  <a:pos x="6" y="6"/>
                </a:cxn>
                <a:cxn ang="0">
                  <a:pos x="8" y="6"/>
                </a:cxn>
                <a:cxn ang="0">
                  <a:pos x="9" y="7"/>
                </a:cxn>
                <a:cxn ang="0">
                  <a:pos x="10" y="7"/>
                </a:cxn>
                <a:cxn ang="0">
                  <a:pos x="11" y="9"/>
                </a:cxn>
                <a:cxn ang="0">
                  <a:pos x="13" y="9"/>
                </a:cxn>
                <a:cxn ang="0">
                  <a:pos x="14" y="10"/>
                </a:cxn>
                <a:cxn ang="0">
                  <a:pos x="15" y="10"/>
                </a:cxn>
                <a:cxn ang="0">
                  <a:pos x="16" y="10"/>
                </a:cxn>
                <a:cxn ang="0">
                  <a:pos x="18" y="10"/>
                </a:cxn>
                <a:cxn ang="0">
                  <a:pos x="16" y="10"/>
                </a:cxn>
                <a:cxn ang="0">
                  <a:pos x="18" y="10"/>
                </a:cxn>
                <a:cxn ang="0">
                  <a:pos x="18" y="9"/>
                </a:cxn>
              </a:cxnLst>
              <a:rect l="0" t="0" r="r" b="b"/>
              <a:pathLst>
                <a:path w="19" h="11">
                  <a:moveTo>
                    <a:pt x="18" y="9"/>
                  </a:moveTo>
                  <a:lnTo>
                    <a:pt x="18" y="9"/>
                  </a:lnTo>
                  <a:lnTo>
                    <a:pt x="16" y="9"/>
                  </a:lnTo>
                  <a:lnTo>
                    <a:pt x="15" y="9"/>
                  </a:lnTo>
                  <a:lnTo>
                    <a:pt x="14" y="9"/>
                  </a:lnTo>
                  <a:lnTo>
                    <a:pt x="13" y="7"/>
                  </a:lnTo>
                  <a:lnTo>
                    <a:pt x="11" y="7"/>
                  </a:lnTo>
                  <a:lnTo>
                    <a:pt x="10" y="7"/>
                  </a:lnTo>
                  <a:lnTo>
                    <a:pt x="9" y="6"/>
                  </a:lnTo>
                  <a:lnTo>
                    <a:pt x="8" y="5"/>
                  </a:lnTo>
                  <a:lnTo>
                    <a:pt x="6" y="5"/>
                  </a:lnTo>
                  <a:lnTo>
                    <a:pt x="5" y="4"/>
                  </a:lnTo>
                  <a:lnTo>
                    <a:pt x="4" y="2"/>
                  </a:lnTo>
                  <a:lnTo>
                    <a:pt x="3" y="2"/>
                  </a:lnTo>
                  <a:lnTo>
                    <a:pt x="1" y="1"/>
                  </a:lnTo>
                  <a:lnTo>
                    <a:pt x="1" y="0"/>
                  </a:lnTo>
                  <a:lnTo>
                    <a:pt x="0" y="0"/>
                  </a:lnTo>
                  <a:lnTo>
                    <a:pt x="1" y="1"/>
                  </a:lnTo>
                  <a:lnTo>
                    <a:pt x="3" y="2"/>
                  </a:lnTo>
                  <a:lnTo>
                    <a:pt x="4" y="4"/>
                  </a:lnTo>
                  <a:lnTo>
                    <a:pt x="5" y="4"/>
                  </a:lnTo>
                  <a:lnTo>
                    <a:pt x="6" y="5"/>
                  </a:lnTo>
                  <a:lnTo>
                    <a:pt x="6" y="6"/>
                  </a:lnTo>
                  <a:lnTo>
                    <a:pt x="8" y="6"/>
                  </a:lnTo>
                  <a:lnTo>
                    <a:pt x="9" y="7"/>
                  </a:lnTo>
                  <a:lnTo>
                    <a:pt x="10" y="7"/>
                  </a:lnTo>
                  <a:lnTo>
                    <a:pt x="11" y="9"/>
                  </a:lnTo>
                  <a:lnTo>
                    <a:pt x="13" y="9"/>
                  </a:lnTo>
                  <a:lnTo>
                    <a:pt x="14" y="10"/>
                  </a:lnTo>
                  <a:lnTo>
                    <a:pt x="15" y="10"/>
                  </a:lnTo>
                  <a:lnTo>
                    <a:pt x="16" y="10"/>
                  </a:lnTo>
                  <a:lnTo>
                    <a:pt x="18" y="10"/>
                  </a:lnTo>
                  <a:lnTo>
                    <a:pt x="16" y="10"/>
                  </a:lnTo>
                  <a:lnTo>
                    <a:pt x="18" y="10"/>
                  </a:lnTo>
                  <a:lnTo>
                    <a:pt x="18" y="9"/>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8" name="Freeform 554"/>
            <p:cNvSpPr>
              <a:spLocks/>
            </p:cNvSpPr>
            <p:nvPr/>
          </p:nvSpPr>
          <p:spPr bwMode="auto">
            <a:xfrm>
              <a:off x="2684" y="2822"/>
              <a:ext cx="10" cy="11"/>
            </a:xfrm>
            <a:custGeom>
              <a:avLst/>
              <a:gdLst/>
              <a:ahLst/>
              <a:cxnLst>
                <a:cxn ang="0">
                  <a:pos x="1" y="11"/>
                </a:cxn>
                <a:cxn ang="0">
                  <a:pos x="1" y="10"/>
                </a:cxn>
                <a:cxn ang="0">
                  <a:pos x="2" y="10"/>
                </a:cxn>
                <a:cxn ang="0">
                  <a:pos x="4" y="8"/>
                </a:cxn>
                <a:cxn ang="0">
                  <a:pos x="5" y="8"/>
                </a:cxn>
                <a:cxn ang="0">
                  <a:pos x="5" y="7"/>
                </a:cxn>
                <a:cxn ang="0">
                  <a:pos x="6" y="7"/>
                </a:cxn>
                <a:cxn ang="0">
                  <a:pos x="6" y="6"/>
                </a:cxn>
                <a:cxn ang="0">
                  <a:pos x="7" y="6"/>
                </a:cxn>
                <a:cxn ang="0">
                  <a:pos x="7" y="5"/>
                </a:cxn>
                <a:cxn ang="0">
                  <a:pos x="9" y="4"/>
                </a:cxn>
                <a:cxn ang="0">
                  <a:pos x="9" y="2"/>
                </a:cxn>
                <a:cxn ang="0">
                  <a:pos x="9" y="1"/>
                </a:cxn>
                <a:cxn ang="0">
                  <a:pos x="9" y="0"/>
                </a:cxn>
                <a:cxn ang="0">
                  <a:pos x="7" y="0"/>
                </a:cxn>
                <a:cxn ang="0">
                  <a:pos x="7" y="1"/>
                </a:cxn>
                <a:cxn ang="0">
                  <a:pos x="7" y="2"/>
                </a:cxn>
                <a:cxn ang="0">
                  <a:pos x="7" y="4"/>
                </a:cxn>
                <a:cxn ang="0">
                  <a:pos x="6" y="5"/>
                </a:cxn>
                <a:cxn ang="0">
                  <a:pos x="6" y="6"/>
                </a:cxn>
                <a:cxn ang="0">
                  <a:pos x="5" y="6"/>
                </a:cxn>
                <a:cxn ang="0">
                  <a:pos x="5" y="7"/>
                </a:cxn>
                <a:cxn ang="0">
                  <a:pos x="4" y="7"/>
                </a:cxn>
                <a:cxn ang="0">
                  <a:pos x="2" y="8"/>
                </a:cxn>
                <a:cxn ang="0">
                  <a:pos x="1" y="10"/>
                </a:cxn>
                <a:cxn ang="0">
                  <a:pos x="0" y="10"/>
                </a:cxn>
                <a:cxn ang="0">
                  <a:pos x="0" y="11"/>
                </a:cxn>
                <a:cxn ang="0">
                  <a:pos x="1" y="11"/>
                </a:cxn>
              </a:cxnLst>
              <a:rect l="0" t="0" r="r" b="b"/>
              <a:pathLst>
                <a:path w="10" h="12">
                  <a:moveTo>
                    <a:pt x="1" y="11"/>
                  </a:moveTo>
                  <a:lnTo>
                    <a:pt x="1" y="10"/>
                  </a:lnTo>
                  <a:lnTo>
                    <a:pt x="2" y="10"/>
                  </a:lnTo>
                  <a:lnTo>
                    <a:pt x="4" y="8"/>
                  </a:lnTo>
                  <a:lnTo>
                    <a:pt x="5" y="8"/>
                  </a:lnTo>
                  <a:lnTo>
                    <a:pt x="5" y="7"/>
                  </a:lnTo>
                  <a:lnTo>
                    <a:pt x="6" y="7"/>
                  </a:lnTo>
                  <a:lnTo>
                    <a:pt x="6" y="6"/>
                  </a:lnTo>
                  <a:lnTo>
                    <a:pt x="7" y="6"/>
                  </a:lnTo>
                  <a:lnTo>
                    <a:pt x="7" y="5"/>
                  </a:lnTo>
                  <a:lnTo>
                    <a:pt x="9" y="4"/>
                  </a:lnTo>
                  <a:lnTo>
                    <a:pt x="9" y="2"/>
                  </a:lnTo>
                  <a:lnTo>
                    <a:pt x="9" y="1"/>
                  </a:lnTo>
                  <a:lnTo>
                    <a:pt x="9" y="0"/>
                  </a:lnTo>
                  <a:lnTo>
                    <a:pt x="7" y="0"/>
                  </a:lnTo>
                  <a:lnTo>
                    <a:pt x="7" y="1"/>
                  </a:lnTo>
                  <a:lnTo>
                    <a:pt x="7" y="2"/>
                  </a:lnTo>
                  <a:lnTo>
                    <a:pt x="7" y="4"/>
                  </a:lnTo>
                  <a:lnTo>
                    <a:pt x="6" y="5"/>
                  </a:lnTo>
                  <a:lnTo>
                    <a:pt x="6" y="6"/>
                  </a:lnTo>
                  <a:lnTo>
                    <a:pt x="5" y="6"/>
                  </a:lnTo>
                  <a:lnTo>
                    <a:pt x="5" y="7"/>
                  </a:lnTo>
                  <a:lnTo>
                    <a:pt x="4" y="7"/>
                  </a:lnTo>
                  <a:lnTo>
                    <a:pt x="2" y="8"/>
                  </a:lnTo>
                  <a:lnTo>
                    <a:pt x="1" y="10"/>
                  </a:lnTo>
                  <a:lnTo>
                    <a:pt x="0" y="10"/>
                  </a:lnTo>
                  <a:lnTo>
                    <a:pt x="0" y="11"/>
                  </a:lnTo>
                  <a:lnTo>
                    <a:pt x="1" y="1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19" name="Freeform 555"/>
            <p:cNvSpPr>
              <a:spLocks/>
            </p:cNvSpPr>
            <p:nvPr/>
          </p:nvSpPr>
          <p:spPr bwMode="auto">
            <a:xfrm>
              <a:off x="2666" y="2832"/>
              <a:ext cx="20" cy="5"/>
            </a:xfrm>
            <a:custGeom>
              <a:avLst/>
              <a:gdLst/>
              <a:ahLst/>
              <a:cxnLst>
                <a:cxn ang="0">
                  <a:pos x="1" y="0"/>
                </a:cxn>
                <a:cxn ang="0">
                  <a:pos x="0" y="0"/>
                </a:cxn>
                <a:cxn ang="0">
                  <a:pos x="0" y="1"/>
                </a:cxn>
                <a:cxn ang="0">
                  <a:pos x="1" y="2"/>
                </a:cxn>
                <a:cxn ang="0">
                  <a:pos x="2" y="2"/>
                </a:cxn>
                <a:cxn ang="0">
                  <a:pos x="4" y="4"/>
                </a:cxn>
                <a:cxn ang="0">
                  <a:pos x="5" y="4"/>
                </a:cxn>
                <a:cxn ang="0">
                  <a:pos x="5" y="5"/>
                </a:cxn>
                <a:cxn ang="0">
                  <a:pos x="6" y="5"/>
                </a:cxn>
                <a:cxn ang="0">
                  <a:pos x="7" y="5"/>
                </a:cxn>
                <a:cxn ang="0">
                  <a:pos x="10" y="5"/>
                </a:cxn>
                <a:cxn ang="0">
                  <a:pos x="11" y="5"/>
                </a:cxn>
                <a:cxn ang="0">
                  <a:pos x="12" y="5"/>
                </a:cxn>
                <a:cxn ang="0">
                  <a:pos x="14" y="4"/>
                </a:cxn>
                <a:cxn ang="0">
                  <a:pos x="15" y="4"/>
                </a:cxn>
                <a:cxn ang="0">
                  <a:pos x="16" y="4"/>
                </a:cxn>
                <a:cxn ang="0">
                  <a:pos x="19" y="2"/>
                </a:cxn>
                <a:cxn ang="0">
                  <a:pos x="20" y="1"/>
                </a:cxn>
                <a:cxn ang="0">
                  <a:pos x="19" y="1"/>
                </a:cxn>
                <a:cxn ang="0">
                  <a:pos x="17" y="2"/>
                </a:cxn>
                <a:cxn ang="0">
                  <a:pos x="16" y="2"/>
                </a:cxn>
                <a:cxn ang="0">
                  <a:pos x="15" y="2"/>
                </a:cxn>
                <a:cxn ang="0">
                  <a:pos x="14" y="4"/>
                </a:cxn>
                <a:cxn ang="0">
                  <a:pos x="12" y="4"/>
                </a:cxn>
                <a:cxn ang="0">
                  <a:pos x="11" y="4"/>
                </a:cxn>
                <a:cxn ang="0">
                  <a:pos x="10" y="4"/>
                </a:cxn>
                <a:cxn ang="0">
                  <a:pos x="9" y="4"/>
                </a:cxn>
                <a:cxn ang="0">
                  <a:pos x="6" y="4"/>
                </a:cxn>
                <a:cxn ang="0">
                  <a:pos x="5" y="4"/>
                </a:cxn>
                <a:cxn ang="0">
                  <a:pos x="4" y="2"/>
                </a:cxn>
                <a:cxn ang="0">
                  <a:pos x="2" y="2"/>
                </a:cxn>
                <a:cxn ang="0">
                  <a:pos x="2" y="1"/>
                </a:cxn>
                <a:cxn ang="0">
                  <a:pos x="1" y="1"/>
                </a:cxn>
                <a:cxn ang="0">
                  <a:pos x="1" y="0"/>
                </a:cxn>
                <a:cxn ang="0">
                  <a:pos x="0" y="0"/>
                </a:cxn>
                <a:cxn ang="0">
                  <a:pos x="1" y="0"/>
                </a:cxn>
                <a:cxn ang="0">
                  <a:pos x="0" y="0"/>
                </a:cxn>
                <a:cxn ang="0">
                  <a:pos x="1" y="0"/>
                </a:cxn>
              </a:cxnLst>
              <a:rect l="0" t="0" r="r" b="b"/>
              <a:pathLst>
                <a:path w="21" h="6">
                  <a:moveTo>
                    <a:pt x="1" y="0"/>
                  </a:moveTo>
                  <a:lnTo>
                    <a:pt x="0" y="0"/>
                  </a:lnTo>
                  <a:lnTo>
                    <a:pt x="0" y="1"/>
                  </a:lnTo>
                  <a:lnTo>
                    <a:pt x="1" y="2"/>
                  </a:lnTo>
                  <a:lnTo>
                    <a:pt x="2" y="2"/>
                  </a:lnTo>
                  <a:lnTo>
                    <a:pt x="4" y="4"/>
                  </a:lnTo>
                  <a:lnTo>
                    <a:pt x="5" y="4"/>
                  </a:lnTo>
                  <a:lnTo>
                    <a:pt x="5" y="5"/>
                  </a:lnTo>
                  <a:lnTo>
                    <a:pt x="6" y="5"/>
                  </a:lnTo>
                  <a:lnTo>
                    <a:pt x="7" y="5"/>
                  </a:lnTo>
                  <a:lnTo>
                    <a:pt x="10" y="5"/>
                  </a:lnTo>
                  <a:lnTo>
                    <a:pt x="11" y="5"/>
                  </a:lnTo>
                  <a:lnTo>
                    <a:pt x="12" y="5"/>
                  </a:lnTo>
                  <a:lnTo>
                    <a:pt x="14" y="4"/>
                  </a:lnTo>
                  <a:lnTo>
                    <a:pt x="15" y="4"/>
                  </a:lnTo>
                  <a:lnTo>
                    <a:pt x="16" y="4"/>
                  </a:lnTo>
                  <a:lnTo>
                    <a:pt x="19" y="2"/>
                  </a:lnTo>
                  <a:lnTo>
                    <a:pt x="20" y="1"/>
                  </a:lnTo>
                  <a:lnTo>
                    <a:pt x="19" y="1"/>
                  </a:lnTo>
                  <a:lnTo>
                    <a:pt x="17" y="2"/>
                  </a:lnTo>
                  <a:lnTo>
                    <a:pt x="16" y="2"/>
                  </a:lnTo>
                  <a:lnTo>
                    <a:pt x="15" y="2"/>
                  </a:lnTo>
                  <a:lnTo>
                    <a:pt x="14" y="4"/>
                  </a:lnTo>
                  <a:lnTo>
                    <a:pt x="12" y="4"/>
                  </a:lnTo>
                  <a:lnTo>
                    <a:pt x="11" y="4"/>
                  </a:lnTo>
                  <a:lnTo>
                    <a:pt x="10" y="4"/>
                  </a:lnTo>
                  <a:lnTo>
                    <a:pt x="9" y="4"/>
                  </a:lnTo>
                  <a:lnTo>
                    <a:pt x="6" y="4"/>
                  </a:lnTo>
                  <a:lnTo>
                    <a:pt x="5" y="4"/>
                  </a:lnTo>
                  <a:lnTo>
                    <a:pt x="4" y="2"/>
                  </a:lnTo>
                  <a:lnTo>
                    <a:pt x="2" y="2"/>
                  </a:lnTo>
                  <a:lnTo>
                    <a:pt x="2" y="1"/>
                  </a:lnTo>
                  <a:lnTo>
                    <a:pt x="1" y="1"/>
                  </a:lnTo>
                  <a:lnTo>
                    <a:pt x="1" y="0"/>
                  </a:lnTo>
                  <a:lnTo>
                    <a:pt x="0" y="0"/>
                  </a:lnTo>
                  <a:lnTo>
                    <a:pt x="1" y="0"/>
                  </a:lnTo>
                  <a:lnTo>
                    <a:pt x="0" y="0"/>
                  </a:lnTo>
                  <a:lnTo>
                    <a:pt x="1"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0" name="Freeform 556"/>
            <p:cNvSpPr>
              <a:spLocks/>
            </p:cNvSpPr>
            <p:nvPr/>
          </p:nvSpPr>
          <p:spPr bwMode="auto">
            <a:xfrm>
              <a:off x="2661" y="2829"/>
              <a:ext cx="5" cy="4"/>
            </a:xfrm>
            <a:custGeom>
              <a:avLst/>
              <a:gdLst/>
              <a:ahLst/>
              <a:cxnLst>
                <a:cxn ang="0">
                  <a:pos x="0" y="1"/>
                </a:cxn>
                <a:cxn ang="0">
                  <a:pos x="0" y="1"/>
                </a:cxn>
                <a:cxn ang="0">
                  <a:pos x="1" y="1"/>
                </a:cxn>
                <a:cxn ang="0">
                  <a:pos x="1" y="2"/>
                </a:cxn>
                <a:cxn ang="0">
                  <a:pos x="2" y="2"/>
                </a:cxn>
                <a:cxn ang="0">
                  <a:pos x="2" y="4"/>
                </a:cxn>
                <a:cxn ang="0">
                  <a:pos x="4" y="4"/>
                </a:cxn>
                <a:cxn ang="0">
                  <a:pos x="2" y="4"/>
                </a:cxn>
                <a:cxn ang="0">
                  <a:pos x="4" y="2"/>
                </a:cxn>
                <a:cxn ang="0">
                  <a:pos x="2" y="2"/>
                </a:cxn>
                <a:cxn ang="0">
                  <a:pos x="2" y="1"/>
                </a:cxn>
                <a:cxn ang="0">
                  <a:pos x="1" y="1"/>
                </a:cxn>
                <a:cxn ang="0">
                  <a:pos x="1" y="0"/>
                </a:cxn>
                <a:cxn ang="0">
                  <a:pos x="0" y="0"/>
                </a:cxn>
                <a:cxn ang="0">
                  <a:pos x="0" y="1"/>
                </a:cxn>
              </a:cxnLst>
              <a:rect l="0" t="0" r="r" b="b"/>
              <a:pathLst>
                <a:path w="5" h="5">
                  <a:moveTo>
                    <a:pt x="0" y="1"/>
                  </a:moveTo>
                  <a:lnTo>
                    <a:pt x="0" y="1"/>
                  </a:lnTo>
                  <a:lnTo>
                    <a:pt x="1" y="1"/>
                  </a:lnTo>
                  <a:lnTo>
                    <a:pt x="1" y="2"/>
                  </a:lnTo>
                  <a:lnTo>
                    <a:pt x="2" y="2"/>
                  </a:lnTo>
                  <a:lnTo>
                    <a:pt x="2" y="4"/>
                  </a:lnTo>
                  <a:lnTo>
                    <a:pt x="4" y="4"/>
                  </a:lnTo>
                  <a:lnTo>
                    <a:pt x="2" y="4"/>
                  </a:lnTo>
                  <a:lnTo>
                    <a:pt x="4" y="2"/>
                  </a:lnTo>
                  <a:lnTo>
                    <a:pt x="2" y="2"/>
                  </a:lnTo>
                  <a:lnTo>
                    <a:pt x="2" y="1"/>
                  </a:lnTo>
                  <a:lnTo>
                    <a:pt x="1" y="1"/>
                  </a:lnTo>
                  <a:lnTo>
                    <a:pt x="1" y="0"/>
                  </a:lnTo>
                  <a:lnTo>
                    <a:pt x="0" y="0"/>
                  </a:lnTo>
                  <a:lnTo>
                    <a:pt x="0" y="1"/>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1" name="Freeform 557"/>
            <p:cNvSpPr>
              <a:spLocks/>
            </p:cNvSpPr>
            <p:nvPr/>
          </p:nvSpPr>
          <p:spPr bwMode="auto">
            <a:xfrm>
              <a:off x="2661" y="2829"/>
              <a:ext cx="1" cy="4"/>
            </a:xfrm>
            <a:custGeom>
              <a:avLst/>
              <a:gdLst/>
              <a:ahLst/>
              <a:cxnLst>
                <a:cxn ang="0">
                  <a:pos x="0" y="0"/>
                </a:cxn>
                <a:cxn ang="0">
                  <a:pos x="0" y="0"/>
                </a:cxn>
                <a:cxn ang="0">
                  <a:pos x="0" y="1"/>
                </a:cxn>
                <a:cxn ang="0">
                  <a:pos x="0" y="3"/>
                </a:cxn>
                <a:cxn ang="0">
                  <a:pos x="0" y="0"/>
                </a:cxn>
              </a:cxnLst>
              <a:rect l="0" t="0" r="r" b="b"/>
              <a:pathLst>
                <a:path w="1" h="4">
                  <a:moveTo>
                    <a:pt x="0" y="0"/>
                  </a:moveTo>
                  <a:lnTo>
                    <a:pt x="0" y="0"/>
                  </a:lnTo>
                  <a:lnTo>
                    <a:pt x="0" y="1"/>
                  </a:lnTo>
                  <a:lnTo>
                    <a:pt x="0" y="3"/>
                  </a:lnTo>
                  <a:lnTo>
                    <a:pt x="0"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2" name="Freeform 558"/>
            <p:cNvSpPr>
              <a:spLocks/>
            </p:cNvSpPr>
            <p:nvPr/>
          </p:nvSpPr>
          <p:spPr bwMode="auto">
            <a:xfrm>
              <a:off x="2693" y="2812"/>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3" name="Freeform 559"/>
            <p:cNvSpPr>
              <a:spLocks/>
            </p:cNvSpPr>
            <p:nvPr/>
          </p:nvSpPr>
          <p:spPr bwMode="auto">
            <a:xfrm>
              <a:off x="2696" y="2806"/>
              <a:ext cx="20" cy="9"/>
            </a:xfrm>
            <a:custGeom>
              <a:avLst/>
              <a:gdLst/>
              <a:ahLst/>
              <a:cxnLst>
                <a:cxn ang="0">
                  <a:pos x="19" y="0"/>
                </a:cxn>
                <a:cxn ang="0">
                  <a:pos x="17" y="0"/>
                </a:cxn>
                <a:cxn ang="0">
                  <a:pos x="16" y="1"/>
                </a:cxn>
                <a:cxn ang="0">
                  <a:pos x="15" y="3"/>
                </a:cxn>
                <a:cxn ang="0">
                  <a:pos x="14" y="3"/>
                </a:cxn>
                <a:cxn ang="0">
                  <a:pos x="11" y="4"/>
                </a:cxn>
                <a:cxn ang="0">
                  <a:pos x="10" y="4"/>
                </a:cxn>
                <a:cxn ang="0">
                  <a:pos x="9" y="4"/>
                </a:cxn>
                <a:cxn ang="0">
                  <a:pos x="7" y="5"/>
                </a:cxn>
                <a:cxn ang="0">
                  <a:pos x="6" y="5"/>
                </a:cxn>
                <a:cxn ang="0">
                  <a:pos x="5" y="6"/>
                </a:cxn>
                <a:cxn ang="0">
                  <a:pos x="4" y="6"/>
                </a:cxn>
                <a:cxn ang="0">
                  <a:pos x="2" y="6"/>
                </a:cxn>
                <a:cxn ang="0">
                  <a:pos x="1" y="6"/>
                </a:cxn>
                <a:cxn ang="0">
                  <a:pos x="0" y="6"/>
                </a:cxn>
                <a:cxn ang="0">
                  <a:pos x="0" y="8"/>
                </a:cxn>
                <a:cxn ang="0">
                  <a:pos x="1" y="8"/>
                </a:cxn>
                <a:cxn ang="0">
                  <a:pos x="2" y="8"/>
                </a:cxn>
                <a:cxn ang="0">
                  <a:pos x="4" y="8"/>
                </a:cxn>
                <a:cxn ang="0">
                  <a:pos x="5" y="6"/>
                </a:cxn>
                <a:cxn ang="0">
                  <a:pos x="6" y="6"/>
                </a:cxn>
                <a:cxn ang="0">
                  <a:pos x="7" y="6"/>
                </a:cxn>
                <a:cxn ang="0">
                  <a:pos x="9" y="5"/>
                </a:cxn>
                <a:cxn ang="0">
                  <a:pos x="10" y="5"/>
                </a:cxn>
                <a:cxn ang="0">
                  <a:pos x="11" y="5"/>
                </a:cxn>
                <a:cxn ang="0">
                  <a:pos x="12" y="4"/>
                </a:cxn>
                <a:cxn ang="0">
                  <a:pos x="14" y="4"/>
                </a:cxn>
                <a:cxn ang="0">
                  <a:pos x="15" y="3"/>
                </a:cxn>
                <a:cxn ang="0">
                  <a:pos x="16" y="3"/>
                </a:cxn>
                <a:cxn ang="0">
                  <a:pos x="17" y="1"/>
                </a:cxn>
                <a:cxn ang="0">
                  <a:pos x="20" y="1"/>
                </a:cxn>
                <a:cxn ang="0">
                  <a:pos x="20" y="0"/>
                </a:cxn>
                <a:cxn ang="0">
                  <a:pos x="19" y="0"/>
                </a:cxn>
              </a:cxnLst>
              <a:rect l="0" t="0" r="r" b="b"/>
              <a:pathLst>
                <a:path w="21" h="9">
                  <a:moveTo>
                    <a:pt x="19" y="0"/>
                  </a:moveTo>
                  <a:lnTo>
                    <a:pt x="17" y="0"/>
                  </a:lnTo>
                  <a:lnTo>
                    <a:pt x="16" y="1"/>
                  </a:lnTo>
                  <a:lnTo>
                    <a:pt x="15" y="3"/>
                  </a:lnTo>
                  <a:lnTo>
                    <a:pt x="14" y="3"/>
                  </a:lnTo>
                  <a:lnTo>
                    <a:pt x="11" y="4"/>
                  </a:lnTo>
                  <a:lnTo>
                    <a:pt x="10" y="4"/>
                  </a:lnTo>
                  <a:lnTo>
                    <a:pt x="9" y="4"/>
                  </a:lnTo>
                  <a:lnTo>
                    <a:pt x="7" y="5"/>
                  </a:lnTo>
                  <a:lnTo>
                    <a:pt x="6" y="5"/>
                  </a:lnTo>
                  <a:lnTo>
                    <a:pt x="5" y="6"/>
                  </a:lnTo>
                  <a:lnTo>
                    <a:pt x="4" y="6"/>
                  </a:lnTo>
                  <a:lnTo>
                    <a:pt x="2" y="6"/>
                  </a:lnTo>
                  <a:lnTo>
                    <a:pt x="1" y="6"/>
                  </a:lnTo>
                  <a:lnTo>
                    <a:pt x="0" y="6"/>
                  </a:lnTo>
                  <a:lnTo>
                    <a:pt x="0" y="8"/>
                  </a:lnTo>
                  <a:lnTo>
                    <a:pt x="1" y="8"/>
                  </a:lnTo>
                  <a:lnTo>
                    <a:pt x="2" y="8"/>
                  </a:lnTo>
                  <a:lnTo>
                    <a:pt x="4" y="8"/>
                  </a:lnTo>
                  <a:lnTo>
                    <a:pt x="5" y="6"/>
                  </a:lnTo>
                  <a:lnTo>
                    <a:pt x="6" y="6"/>
                  </a:lnTo>
                  <a:lnTo>
                    <a:pt x="7" y="6"/>
                  </a:lnTo>
                  <a:lnTo>
                    <a:pt x="9" y="5"/>
                  </a:lnTo>
                  <a:lnTo>
                    <a:pt x="10" y="5"/>
                  </a:lnTo>
                  <a:lnTo>
                    <a:pt x="11" y="5"/>
                  </a:lnTo>
                  <a:lnTo>
                    <a:pt x="12" y="4"/>
                  </a:lnTo>
                  <a:lnTo>
                    <a:pt x="14" y="4"/>
                  </a:lnTo>
                  <a:lnTo>
                    <a:pt x="15" y="3"/>
                  </a:lnTo>
                  <a:lnTo>
                    <a:pt x="16" y="3"/>
                  </a:lnTo>
                  <a:lnTo>
                    <a:pt x="17" y="1"/>
                  </a:lnTo>
                  <a:lnTo>
                    <a:pt x="20" y="1"/>
                  </a:lnTo>
                  <a:lnTo>
                    <a:pt x="20" y="0"/>
                  </a:lnTo>
                  <a:lnTo>
                    <a:pt x="19"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4" name="Freeform 560"/>
            <p:cNvSpPr>
              <a:spLocks/>
            </p:cNvSpPr>
            <p:nvPr/>
          </p:nvSpPr>
          <p:spPr bwMode="auto">
            <a:xfrm>
              <a:off x="2712" y="2799"/>
              <a:ext cx="16" cy="9"/>
            </a:xfrm>
            <a:custGeom>
              <a:avLst/>
              <a:gdLst/>
              <a:ahLst/>
              <a:cxnLst>
                <a:cxn ang="0">
                  <a:pos x="12" y="0"/>
                </a:cxn>
                <a:cxn ang="0">
                  <a:pos x="12" y="0"/>
                </a:cxn>
                <a:cxn ang="0">
                  <a:pos x="11" y="1"/>
                </a:cxn>
                <a:cxn ang="0">
                  <a:pos x="10" y="1"/>
                </a:cxn>
                <a:cxn ang="0">
                  <a:pos x="9" y="3"/>
                </a:cxn>
                <a:cxn ang="0">
                  <a:pos x="7" y="3"/>
                </a:cxn>
                <a:cxn ang="0">
                  <a:pos x="6" y="4"/>
                </a:cxn>
                <a:cxn ang="0">
                  <a:pos x="5" y="4"/>
                </a:cxn>
                <a:cxn ang="0">
                  <a:pos x="4" y="4"/>
                </a:cxn>
                <a:cxn ang="0">
                  <a:pos x="2" y="5"/>
                </a:cxn>
                <a:cxn ang="0">
                  <a:pos x="1" y="5"/>
                </a:cxn>
                <a:cxn ang="0">
                  <a:pos x="0" y="5"/>
                </a:cxn>
                <a:cxn ang="0">
                  <a:pos x="0" y="7"/>
                </a:cxn>
                <a:cxn ang="0">
                  <a:pos x="1" y="7"/>
                </a:cxn>
                <a:cxn ang="0">
                  <a:pos x="2" y="5"/>
                </a:cxn>
                <a:cxn ang="0">
                  <a:pos x="5" y="5"/>
                </a:cxn>
                <a:cxn ang="0">
                  <a:pos x="5" y="4"/>
                </a:cxn>
                <a:cxn ang="0">
                  <a:pos x="6" y="4"/>
                </a:cxn>
                <a:cxn ang="0">
                  <a:pos x="7" y="4"/>
                </a:cxn>
                <a:cxn ang="0">
                  <a:pos x="9" y="3"/>
                </a:cxn>
                <a:cxn ang="0">
                  <a:pos x="10" y="3"/>
                </a:cxn>
                <a:cxn ang="0">
                  <a:pos x="11" y="3"/>
                </a:cxn>
                <a:cxn ang="0">
                  <a:pos x="11" y="1"/>
                </a:cxn>
                <a:cxn ang="0">
                  <a:pos x="12" y="1"/>
                </a:cxn>
                <a:cxn ang="0">
                  <a:pos x="14" y="1"/>
                </a:cxn>
                <a:cxn ang="0">
                  <a:pos x="14" y="0"/>
                </a:cxn>
                <a:cxn ang="0">
                  <a:pos x="12" y="0"/>
                </a:cxn>
              </a:cxnLst>
              <a:rect l="0" t="0" r="r" b="b"/>
              <a:pathLst>
                <a:path w="15" h="8">
                  <a:moveTo>
                    <a:pt x="12" y="0"/>
                  </a:moveTo>
                  <a:lnTo>
                    <a:pt x="12" y="0"/>
                  </a:lnTo>
                  <a:lnTo>
                    <a:pt x="11" y="1"/>
                  </a:lnTo>
                  <a:lnTo>
                    <a:pt x="10" y="1"/>
                  </a:lnTo>
                  <a:lnTo>
                    <a:pt x="9" y="3"/>
                  </a:lnTo>
                  <a:lnTo>
                    <a:pt x="7" y="3"/>
                  </a:lnTo>
                  <a:lnTo>
                    <a:pt x="6" y="4"/>
                  </a:lnTo>
                  <a:lnTo>
                    <a:pt x="5" y="4"/>
                  </a:lnTo>
                  <a:lnTo>
                    <a:pt x="4" y="4"/>
                  </a:lnTo>
                  <a:lnTo>
                    <a:pt x="2" y="5"/>
                  </a:lnTo>
                  <a:lnTo>
                    <a:pt x="1" y="5"/>
                  </a:lnTo>
                  <a:lnTo>
                    <a:pt x="0" y="5"/>
                  </a:lnTo>
                  <a:lnTo>
                    <a:pt x="0" y="7"/>
                  </a:lnTo>
                  <a:lnTo>
                    <a:pt x="1" y="7"/>
                  </a:lnTo>
                  <a:lnTo>
                    <a:pt x="2" y="5"/>
                  </a:lnTo>
                  <a:lnTo>
                    <a:pt x="5" y="5"/>
                  </a:lnTo>
                  <a:lnTo>
                    <a:pt x="5" y="4"/>
                  </a:lnTo>
                  <a:lnTo>
                    <a:pt x="6" y="4"/>
                  </a:lnTo>
                  <a:lnTo>
                    <a:pt x="7" y="4"/>
                  </a:lnTo>
                  <a:lnTo>
                    <a:pt x="9" y="3"/>
                  </a:lnTo>
                  <a:lnTo>
                    <a:pt x="10" y="3"/>
                  </a:lnTo>
                  <a:lnTo>
                    <a:pt x="11" y="3"/>
                  </a:lnTo>
                  <a:lnTo>
                    <a:pt x="11" y="1"/>
                  </a:lnTo>
                  <a:lnTo>
                    <a:pt x="12" y="1"/>
                  </a:lnTo>
                  <a:lnTo>
                    <a:pt x="14" y="1"/>
                  </a:lnTo>
                  <a:lnTo>
                    <a:pt x="14" y="0"/>
                  </a:lnTo>
                  <a:lnTo>
                    <a:pt x="1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5" name="Freeform 561"/>
            <p:cNvSpPr>
              <a:spLocks/>
            </p:cNvSpPr>
            <p:nvPr/>
          </p:nvSpPr>
          <p:spPr bwMode="auto">
            <a:xfrm>
              <a:off x="2727" y="2787"/>
              <a:ext cx="14" cy="15"/>
            </a:xfrm>
            <a:custGeom>
              <a:avLst/>
              <a:gdLst/>
              <a:ahLst/>
              <a:cxnLst>
                <a:cxn ang="0">
                  <a:pos x="13" y="0"/>
                </a:cxn>
                <a:cxn ang="0">
                  <a:pos x="11" y="0"/>
                </a:cxn>
                <a:cxn ang="0">
                  <a:pos x="11" y="1"/>
                </a:cxn>
                <a:cxn ang="0">
                  <a:pos x="11" y="2"/>
                </a:cxn>
                <a:cxn ang="0">
                  <a:pos x="10" y="2"/>
                </a:cxn>
                <a:cxn ang="0">
                  <a:pos x="10" y="4"/>
                </a:cxn>
                <a:cxn ang="0">
                  <a:pos x="9" y="4"/>
                </a:cxn>
                <a:cxn ang="0">
                  <a:pos x="9" y="5"/>
                </a:cxn>
                <a:cxn ang="0">
                  <a:pos x="8" y="6"/>
                </a:cxn>
                <a:cxn ang="0">
                  <a:pos x="6" y="6"/>
                </a:cxn>
                <a:cxn ang="0">
                  <a:pos x="6" y="7"/>
                </a:cxn>
                <a:cxn ang="0">
                  <a:pos x="5" y="9"/>
                </a:cxn>
                <a:cxn ang="0">
                  <a:pos x="4" y="10"/>
                </a:cxn>
                <a:cxn ang="0">
                  <a:pos x="3" y="11"/>
                </a:cxn>
                <a:cxn ang="0">
                  <a:pos x="1" y="11"/>
                </a:cxn>
                <a:cxn ang="0">
                  <a:pos x="0" y="12"/>
                </a:cxn>
                <a:cxn ang="0">
                  <a:pos x="1" y="14"/>
                </a:cxn>
                <a:cxn ang="0">
                  <a:pos x="3" y="12"/>
                </a:cxn>
                <a:cxn ang="0">
                  <a:pos x="4" y="11"/>
                </a:cxn>
                <a:cxn ang="0">
                  <a:pos x="5" y="10"/>
                </a:cxn>
                <a:cxn ang="0">
                  <a:pos x="5" y="9"/>
                </a:cxn>
                <a:cxn ang="0">
                  <a:pos x="6" y="9"/>
                </a:cxn>
                <a:cxn ang="0">
                  <a:pos x="8" y="7"/>
                </a:cxn>
                <a:cxn ang="0">
                  <a:pos x="9" y="6"/>
                </a:cxn>
                <a:cxn ang="0">
                  <a:pos x="9" y="5"/>
                </a:cxn>
                <a:cxn ang="0">
                  <a:pos x="10" y="5"/>
                </a:cxn>
                <a:cxn ang="0">
                  <a:pos x="10" y="4"/>
                </a:cxn>
                <a:cxn ang="0">
                  <a:pos x="11" y="4"/>
                </a:cxn>
                <a:cxn ang="0">
                  <a:pos x="11" y="2"/>
                </a:cxn>
                <a:cxn ang="0">
                  <a:pos x="13" y="1"/>
                </a:cxn>
                <a:cxn ang="0">
                  <a:pos x="13" y="0"/>
                </a:cxn>
                <a:cxn ang="0">
                  <a:pos x="11" y="1"/>
                </a:cxn>
                <a:cxn ang="0">
                  <a:pos x="13" y="0"/>
                </a:cxn>
                <a:cxn ang="0">
                  <a:pos x="11" y="0"/>
                </a:cxn>
                <a:cxn ang="0">
                  <a:pos x="13" y="0"/>
                </a:cxn>
              </a:cxnLst>
              <a:rect l="0" t="0" r="r" b="b"/>
              <a:pathLst>
                <a:path w="14" h="15">
                  <a:moveTo>
                    <a:pt x="13" y="0"/>
                  </a:moveTo>
                  <a:lnTo>
                    <a:pt x="11" y="0"/>
                  </a:lnTo>
                  <a:lnTo>
                    <a:pt x="11" y="1"/>
                  </a:lnTo>
                  <a:lnTo>
                    <a:pt x="11" y="2"/>
                  </a:lnTo>
                  <a:lnTo>
                    <a:pt x="10" y="2"/>
                  </a:lnTo>
                  <a:lnTo>
                    <a:pt x="10" y="4"/>
                  </a:lnTo>
                  <a:lnTo>
                    <a:pt x="9" y="4"/>
                  </a:lnTo>
                  <a:lnTo>
                    <a:pt x="9" y="5"/>
                  </a:lnTo>
                  <a:lnTo>
                    <a:pt x="8" y="6"/>
                  </a:lnTo>
                  <a:lnTo>
                    <a:pt x="6" y="6"/>
                  </a:lnTo>
                  <a:lnTo>
                    <a:pt x="6" y="7"/>
                  </a:lnTo>
                  <a:lnTo>
                    <a:pt x="5" y="9"/>
                  </a:lnTo>
                  <a:lnTo>
                    <a:pt x="4" y="10"/>
                  </a:lnTo>
                  <a:lnTo>
                    <a:pt x="3" y="11"/>
                  </a:lnTo>
                  <a:lnTo>
                    <a:pt x="1" y="11"/>
                  </a:lnTo>
                  <a:lnTo>
                    <a:pt x="0" y="12"/>
                  </a:lnTo>
                  <a:lnTo>
                    <a:pt x="1" y="14"/>
                  </a:lnTo>
                  <a:lnTo>
                    <a:pt x="3" y="12"/>
                  </a:lnTo>
                  <a:lnTo>
                    <a:pt x="4" y="11"/>
                  </a:lnTo>
                  <a:lnTo>
                    <a:pt x="5" y="10"/>
                  </a:lnTo>
                  <a:lnTo>
                    <a:pt x="5" y="9"/>
                  </a:lnTo>
                  <a:lnTo>
                    <a:pt x="6" y="9"/>
                  </a:lnTo>
                  <a:lnTo>
                    <a:pt x="8" y="7"/>
                  </a:lnTo>
                  <a:lnTo>
                    <a:pt x="9" y="6"/>
                  </a:lnTo>
                  <a:lnTo>
                    <a:pt x="9" y="5"/>
                  </a:lnTo>
                  <a:lnTo>
                    <a:pt x="10" y="5"/>
                  </a:lnTo>
                  <a:lnTo>
                    <a:pt x="10" y="4"/>
                  </a:lnTo>
                  <a:lnTo>
                    <a:pt x="11" y="4"/>
                  </a:lnTo>
                  <a:lnTo>
                    <a:pt x="11" y="2"/>
                  </a:lnTo>
                  <a:lnTo>
                    <a:pt x="13" y="1"/>
                  </a:lnTo>
                  <a:lnTo>
                    <a:pt x="13" y="0"/>
                  </a:lnTo>
                  <a:lnTo>
                    <a:pt x="11" y="1"/>
                  </a:lnTo>
                  <a:lnTo>
                    <a:pt x="13" y="0"/>
                  </a:lnTo>
                  <a:lnTo>
                    <a:pt x="11" y="0"/>
                  </a:lnTo>
                  <a:lnTo>
                    <a:pt x="1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6" name="Freeform 562"/>
            <p:cNvSpPr>
              <a:spLocks/>
            </p:cNvSpPr>
            <p:nvPr/>
          </p:nvSpPr>
          <p:spPr bwMode="auto">
            <a:xfrm>
              <a:off x="2738" y="2787"/>
              <a:ext cx="5" cy="8"/>
            </a:xfrm>
            <a:custGeom>
              <a:avLst/>
              <a:gdLst/>
              <a:ahLst/>
              <a:cxnLst>
                <a:cxn ang="0">
                  <a:pos x="4" y="6"/>
                </a:cxn>
                <a:cxn ang="0">
                  <a:pos x="4" y="5"/>
                </a:cxn>
                <a:cxn ang="0">
                  <a:pos x="4" y="3"/>
                </a:cxn>
                <a:cxn ang="0">
                  <a:pos x="2" y="3"/>
                </a:cxn>
                <a:cxn ang="0">
                  <a:pos x="2" y="2"/>
                </a:cxn>
                <a:cxn ang="0">
                  <a:pos x="2" y="1"/>
                </a:cxn>
                <a:cxn ang="0">
                  <a:pos x="1" y="1"/>
                </a:cxn>
                <a:cxn ang="0">
                  <a:pos x="1" y="0"/>
                </a:cxn>
                <a:cxn ang="0">
                  <a:pos x="0" y="0"/>
                </a:cxn>
                <a:cxn ang="0">
                  <a:pos x="0" y="1"/>
                </a:cxn>
                <a:cxn ang="0">
                  <a:pos x="1" y="1"/>
                </a:cxn>
                <a:cxn ang="0">
                  <a:pos x="1" y="2"/>
                </a:cxn>
                <a:cxn ang="0">
                  <a:pos x="2" y="3"/>
                </a:cxn>
                <a:cxn ang="0">
                  <a:pos x="2" y="5"/>
                </a:cxn>
                <a:cxn ang="0">
                  <a:pos x="2" y="6"/>
                </a:cxn>
                <a:cxn ang="0">
                  <a:pos x="4" y="6"/>
                </a:cxn>
              </a:cxnLst>
              <a:rect l="0" t="0" r="r" b="b"/>
              <a:pathLst>
                <a:path w="5" h="7">
                  <a:moveTo>
                    <a:pt x="4" y="6"/>
                  </a:moveTo>
                  <a:lnTo>
                    <a:pt x="4" y="5"/>
                  </a:lnTo>
                  <a:lnTo>
                    <a:pt x="4" y="3"/>
                  </a:lnTo>
                  <a:lnTo>
                    <a:pt x="2" y="3"/>
                  </a:lnTo>
                  <a:lnTo>
                    <a:pt x="2" y="2"/>
                  </a:lnTo>
                  <a:lnTo>
                    <a:pt x="2" y="1"/>
                  </a:lnTo>
                  <a:lnTo>
                    <a:pt x="1" y="1"/>
                  </a:lnTo>
                  <a:lnTo>
                    <a:pt x="1" y="0"/>
                  </a:lnTo>
                  <a:lnTo>
                    <a:pt x="0" y="0"/>
                  </a:lnTo>
                  <a:lnTo>
                    <a:pt x="0" y="1"/>
                  </a:lnTo>
                  <a:lnTo>
                    <a:pt x="1" y="1"/>
                  </a:lnTo>
                  <a:lnTo>
                    <a:pt x="1" y="2"/>
                  </a:lnTo>
                  <a:lnTo>
                    <a:pt x="2" y="3"/>
                  </a:lnTo>
                  <a:lnTo>
                    <a:pt x="2" y="5"/>
                  </a:lnTo>
                  <a:lnTo>
                    <a:pt x="2" y="6"/>
                  </a:lnTo>
                  <a:lnTo>
                    <a:pt x="4"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7" name="Freeform 563"/>
            <p:cNvSpPr>
              <a:spLocks/>
            </p:cNvSpPr>
            <p:nvPr/>
          </p:nvSpPr>
          <p:spPr bwMode="auto">
            <a:xfrm>
              <a:off x="2741" y="2793"/>
              <a:ext cx="2" cy="5"/>
            </a:xfrm>
            <a:custGeom>
              <a:avLst/>
              <a:gdLst/>
              <a:ahLst/>
              <a:cxnLst>
                <a:cxn ang="0">
                  <a:pos x="1" y="2"/>
                </a:cxn>
                <a:cxn ang="0">
                  <a:pos x="1" y="2"/>
                </a:cxn>
                <a:cxn ang="0">
                  <a:pos x="2" y="2"/>
                </a:cxn>
                <a:cxn ang="0">
                  <a:pos x="2" y="1"/>
                </a:cxn>
                <a:cxn ang="0">
                  <a:pos x="2" y="0"/>
                </a:cxn>
                <a:cxn ang="0">
                  <a:pos x="1" y="0"/>
                </a:cxn>
                <a:cxn ang="0">
                  <a:pos x="0" y="1"/>
                </a:cxn>
                <a:cxn ang="0">
                  <a:pos x="0" y="2"/>
                </a:cxn>
                <a:cxn ang="0">
                  <a:pos x="0" y="4"/>
                </a:cxn>
                <a:cxn ang="0">
                  <a:pos x="1" y="4"/>
                </a:cxn>
                <a:cxn ang="0">
                  <a:pos x="0" y="4"/>
                </a:cxn>
                <a:cxn ang="0">
                  <a:pos x="1" y="4"/>
                </a:cxn>
                <a:cxn ang="0">
                  <a:pos x="2" y="4"/>
                </a:cxn>
                <a:cxn ang="0">
                  <a:pos x="1" y="2"/>
                </a:cxn>
              </a:cxnLst>
              <a:rect l="0" t="0" r="r" b="b"/>
              <a:pathLst>
                <a:path w="3" h="5">
                  <a:moveTo>
                    <a:pt x="1" y="2"/>
                  </a:moveTo>
                  <a:lnTo>
                    <a:pt x="1" y="2"/>
                  </a:lnTo>
                  <a:lnTo>
                    <a:pt x="2" y="2"/>
                  </a:lnTo>
                  <a:lnTo>
                    <a:pt x="2" y="1"/>
                  </a:lnTo>
                  <a:lnTo>
                    <a:pt x="2" y="0"/>
                  </a:lnTo>
                  <a:lnTo>
                    <a:pt x="1" y="0"/>
                  </a:lnTo>
                  <a:lnTo>
                    <a:pt x="0" y="1"/>
                  </a:lnTo>
                  <a:lnTo>
                    <a:pt x="0" y="2"/>
                  </a:lnTo>
                  <a:lnTo>
                    <a:pt x="0" y="4"/>
                  </a:lnTo>
                  <a:lnTo>
                    <a:pt x="1" y="4"/>
                  </a:lnTo>
                  <a:lnTo>
                    <a:pt x="0" y="4"/>
                  </a:lnTo>
                  <a:lnTo>
                    <a:pt x="1" y="4"/>
                  </a:lnTo>
                  <a:lnTo>
                    <a:pt x="2" y="4"/>
                  </a:lnTo>
                  <a:lnTo>
                    <a:pt x="1"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8" name="Freeform 564"/>
            <p:cNvSpPr>
              <a:spLocks/>
            </p:cNvSpPr>
            <p:nvPr/>
          </p:nvSpPr>
          <p:spPr bwMode="auto">
            <a:xfrm>
              <a:off x="2742" y="2797"/>
              <a:ext cx="10" cy="5"/>
            </a:xfrm>
            <a:custGeom>
              <a:avLst/>
              <a:gdLst/>
              <a:ahLst/>
              <a:cxnLst>
                <a:cxn ang="0">
                  <a:pos x="9" y="4"/>
                </a:cxn>
                <a:cxn ang="0">
                  <a:pos x="9" y="2"/>
                </a:cxn>
                <a:cxn ang="0">
                  <a:pos x="7" y="2"/>
                </a:cxn>
                <a:cxn ang="0">
                  <a:pos x="7" y="1"/>
                </a:cxn>
                <a:cxn ang="0">
                  <a:pos x="6" y="1"/>
                </a:cxn>
                <a:cxn ang="0">
                  <a:pos x="5" y="1"/>
                </a:cxn>
                <a:cxn ang="0">
                  <a:pos x="4" y="0"/>
                </a:cxn>
                <a:cxn ang="0">
                  <a:pos x="2" y="0"/>
                </a:cxn>
                <a:cxn ang="0">
                  <a:pos x="1" y="0"/>
                </a:cxn>
                <a:cxn ang="0">
                  <a:pos x="0" y="0"/>
                </a:cxn>
                <a:cxn ang="0">
                  <a:pos x="0" y="1"/>
                </a:cxn>
                <a:cxn ang="0">
                  <a:pos x="1" y="1"/>
                </a:cxn>
                <a:cxn ang="0">
                  <a:pos x="2" y="1"/>
                </a:cxn>
                <a:cxn ang="0">
                  <a:pos x="4" y="1"/>
                </a:cxn>
                <a:cxn ang="0">
                  <a:pos x="5" y="1"/>
                </a:cxn>
                <a:cxn ang="0">
                  <a:pos x="6" y="2"/>
                </a:cxn>
                <a:cxn ang="0">
                  <a:pos x="7" y="2"/>
                </a:cxn>
                <a:cxn ang="0">
                  <a:pos x="7" y="4"/>
                </a:cxn>
                <a:cxn ang="0">
                  <a:pos x="9" y="4"/>
                </a:cxn>
              </a:cxnLst>
              <a:rect l="0" t="0" r="r" b="b"/>
              <a:pathLst>
                <a:path w="10" h="5">
                  <a:moveTo>
                    <a:pt x="9" y="4"/>
                  </a:moveTo>
                  <a:lnTo>
                    <a:pt x="9" y="2"/>
                  </a:lnTo>
                  <a:lnTo>
                    <a:pt x="7" y="2"/>
                  </a:lnTo>
                  <a:lnTo>
                    <a:pt x="7" y="1"/>
                  </a:lnTo>
                  <a:lnTo>
                    <a:pt x="6" y="1"/>
                  </a:lnTo>
                  <a:lnTo>
                    <a:pt x="5" y="1"/>
                  </a:lnTo>
                  <a:lnTo>
                    <a:pt x="4" y="0"/>
                  </a:lnTo>
                  <a:lnTo>
                    <a:pt x="2" y="0"/>
                  </a:lnTo>
                  <a:lnTo>
                    <a:pt x="1" y="0"/>
                  </a:lnTo>
                  <a:lnTo>
                    <a:pt x="0" y="0"/>
                  </a:lnTo>
                  <a:lnTo>
                    <a:pt x="0" y="1"/>
                  </a:lnTo>
                  <a:lnTo>
                    <a:pt x="1" y="1"/>
                  </a:lnTo>
                  <a:lnTo>
                    <a:pt x="2" y="1"/>
                  </a:lnTo>
                  <a:lnTo>
                    <a:pt x="4" y="1"/>
                  </a:lnTo>
                  <a:lnTo>
                    <a:pt x="5" y="1"/>
                  </a:lnTo>
                  <a:lnTo>
                    <a:pt x="6" y="2"/>
                  </a:lnTo>
                  <a:lnTo>
                    <a:pt x="7" y="2"/>
                  </a:lnTo>
                  <a:lnTo>
                    <a:pt x="7" y="4"/>
                  </a:lnTo>
                  <a:lnTo>
                    <a:pt x="9"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29" name="Freeform 565"/>
            <p:cNvSpPr>
              <a:spLocks/>
            </p:cNvSpPr>
            <p:nvPr/>
          </p:nvSpPr>
          <p:spPr bwMode="auto">
            <a:xfrm>
              <a:off x="2736" y="2799"/>
              <a:ext cx="16" cy="15"/>
            </a:xfrm>
            <a:custGeom>
              <a:avLst/>
              <a:gdLst/>
              <a:ahLst/>
              <a:cxnLst>
                <a:cxn ang="0">
                  <a:pos x="1" y="14"/>
                </a:cxn>
                <a:cxn ang="0">
                  <a:pos x="2" y="12"/>
                </a:cxn>
                <a:cxn ang="0">
                  <a:pos x="4" y="11"/>
                </a:cxn>
                <a:cxn ang="0">
                  <a:pos x="5" y="10"/>
                </a:cxn>
                <a:cxn ang="0">
                  <a:pos x="6" y="9"/>
                </a:cxn>
                <a:cxn ang="0">
                  <a:pos x="7" y="7"/>
                </a:cxn>
                <a:cxn ang="0">
                  <a:pos x="9" y="7"/>
                </a:cxn>
                <a:cxn ang="0">
                  <a:pos x="9" y="6"/>
                </a:cxn>
                <a:cxn ang="0">
                  <a:pos x="10" y="5"/>
                </a:cxn>
                <a:cxn ang="0">
                  <a:pos x="11" y="4"/>
                </a:cxn>
                <a:cxn ang="0">
                  <a:pos x="12" y="2"/>
                </a:cxn>
                <a:cxn ang="0">
                  <a:pos x="12" y="1"/>
                </a:cxn>
                <a:cxn ang="0">
                  <a:pos x="14" y="1"/>
                </a:cxn>
                <a:cxn ang="0">
                  <a:pos x="14" y="0"/>
                </a:cxn>
                <a:cxn ang="0">
                  <a:pos x="12" y="0"/>
                </a:cxn>
                <a:cxn ang="0">
                  <a:pos x="12" y="1"/>
                </a:cxn>
                <a:cxn ang="0">
                  <a:pos x="11" y="2"/>
                </a:cxn>
                <a:cxn ang="0">
                  <a:pos x="10" y="4"/>
                </a:cxn>
                <a:cxn ang="0">
                  <a:pos x="10" y="5"/>
                </a:cxn>
                <a:cxn ang="0">
                  <a:pos x="9" y="5"/>
                </a:cxn>
                <a:cxn ang="0">
                  <a:pos x="7" y="6"/>
                </a:cxn>
                <a:cxn ang="0">
                  <a:pos x="6" y="7"/>
                </a:cxn>
                <a:cxn ang="0">
                  <a:pos x="5" y="9"/>
                </a:cxn>
                <a:cxn ang="0">
                  <a:pos x="4" y="10"/>
                </a:cxn>
                <a:cxn ang="0">
                  <a:pos x="1" y="11"/>
                </a:cxn>
                <a:cxn ang="0">
                  <a:pos x="0" y="12"/>
                </a:cxn>
                <a:cxn ang="0">
                  <a:pos x="0" y="14"/>
                </a:cxn>
                <a:cxn ang="0">
                  <a:pos x="1" y="14"/>
                </a:cxn>
              </a:cxnLst>
              <a:rect l="0" t="0" r="r" b="b"/>
              <a:pathLst>
                <a:path w="15" h="15">
                  <a:moveTo>
                    <a:pt x="1" y="14"/>
                  </a:moveTo>
                  <a:lnTo>
                    <a:pt x="2" y="12"/>
                  </a:lnTo>
                  <a:lnTo>
                    <a:pt x="4" y="11"/>
                  </a:lnTo>
                  <a:lnTo>
                    <a:pt x="5" y="10"/>
                  </a:lnTo>
                  <a:lnTo>
                    <a:pt x="6" y="9"/>
                  </a:lnTo>
                  <a:lnTo>
                    <a:pt x="7" y="7"/>
                  </a:lnTo>
                  <a:lnTo>
                    <a:pt x="9" y="7"/>
                  </a:lnTo>
                  <a:lnTo>
                    <a:pt x="9" y="6"/>
                  </a:lnTo>
                  <a:lnTo>
                    <a:pt x="10" y="5"/>
                  </a:lnTo>
                  <a:lnTo>
                    <a:pt x="11" y="4"/>
                  </a:lnTo>
                  <a:lnTo>
                    <a:pt x="12" y="2"/>
                  </a:lnTo>
                  <a:lnTo>
                    <a:pt x="12" y="1"/>
                  </a:lnTo>
                  <a:lnTo>
                    <a:pt x="14" y="1"/>
                  </a:lnTo>
                  <a:lnTo>
                    <a:pt x="14" y="0"/>
                  </a:lnTo>
                  <a:lnTo>
                    <a:pt x="12" y="0"/>
                  </a:lnTo>
                  <a:lnTo>
                    <a:pt x="12" y="1"/>
                  </a:lnTo>
                  <a:lnTo>
                    <a:pt x="11" y="2"/>
                  </a:lnTo>
                  <a:lnTo>
                    <a:pt x="10" y="4"/>
                  </a:lnTo>
                  <a:lnTo>
                    <a:pt x="10" y="5"/>
                  </a:lnTo>
                  <a:lnTo>
                    <a:pt x="9" y="5"/>
                  </a:lnTo>
                  <a:lnTo>
                    <a:pt x="7" y="6"/>
                  </a:lnTo>
                  <a:lnTo>
                    <a:pt x="6" y="7"/>
                  </a:lnTo>
                  <a:lnTo>
                    <a:pt x="5" y="9"/>
                  </a:lnTo>
                  <a:lnTo>
                    <a:pt x="4" y="10"/>
                  </a:lnTo>
                  <a:lnTo>
                    <a:pt x="1" y="11"/>
                  </a:lnTo>
                  <a:lnTo>
                    <a:pt x="0" y="12"/>
                  </a:lnTo>
                  <a:lnTo>
                    <a:pt x="0" y="14"/>
                  </a:lnTo>
                  <a:lnTo>
                    <a:pt x="1" y="1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0" name="Freeform 566"/>
            <p:cNvSpPr>
              <a:spLocks/>
            </p:cNvSpPr>
            <p:nvPr/>
          </p:nvSpPr>
          <p:spPr bwMode="auto">
            <a:xfrm>
              <a:off x="2714" y="2815"/>
              <a:ext cx="24" cy="8"/>
            </a:xfrm>
            <a:custGeom>
              <a:avLst/>
              <a:gdLst/>
              <a:ahLst/>
              <a:cxnLst>
                <a:cxn ang="0">
                  <a:pos x="0" y="7"/>
                </a:cxn>
                <a:cxn ang="0">
                  <a:pos x="1" y="7"/>
                </a:cxn>
                <a:cxn ang="0">
                  <a:pos x="3" y="7"/>
                </a:cxn>
                <a:cxn ang="0">
                  <a:pos x="4" y="7"/>
                </a:cxn>
                <a:cxn ang="0">
                  <a:pos x="5" y="7"/>
                </a:cxn>
                <a:cxn ang="0">
                  <a:pos x="6" y="7"/>
                </a:cxn>
                <a:cxn ang="0">
                  <a:pos x="9" y="7"/>
                </a:cxn>
                <a:cxn ang="0">
                  <a:pos x="10" y="6"/>
                </a:cxn>
                <a:cxn ang="0">
                  <a:pos x="11" y="6"/>
                </a:cxn>
                <a:cxn ang="0">
                  <a:pos x="13" y="6"/>
                </a:cxn>
                <a:cxn ang="0">
                  <a:pos x="14" y="5"/>
                </a:cxn>
                <a:cxn ang="0">
                  <a:pos x="15" y="5"/>
                </a:cxn>
                <a:cxn ang="0">
                  <a:pos x="16" y="3"/>
                </a:cxn>
                <a:cxn ang="0">
                  <a:pos x="19" y="3"/>
                </a:cxn>
                <a:cxn ang="0">
                  <a:pos x="20" y="2"/>
                </a:cxn>
                <a:cxn ang="0">
                  <a:pos x="21" y="1"/>
                </a:cxn>
                <a:cxn ang="0">
                  <a:pos x="23" y="0"/>
                </a:cxn>
                <a:cxn ang="0">
                  <a:pos x="21" y="0"/>
                </a:cxn>
                <a:cxn ang="0">
                  <a:pos x="20" y="1"/>
                </a:cxn>
                <a:cxn ang="0">
                  <a:pos x="19" y="2"/>
                </a:cxn>
                <a:cxn ang="0">
                  <a:pos x="18" y="2"/>
                </a:cxn>
                <a:cxn ang="0">
                  <a:pos x="16" y="3"/>
                </a:cxn>
                <a:cxn ang="0">
                  <a:pos x="15" y="3"/>
                </a:cxn>
                <a:cxn ang="0">
                  <a:pos x="14" y="5"/>
                </a:cxn>
                <a:cxn ang="0">
                  <a:pos x="11" y="5"/>
                </a:cxn>
                <a:cxn ang="0">
                  <a:pos x="10" y="5"/>
                </a:cxn>
                <a:cxn ang="0">
                  <a:pos x="9" y="6"/>
                </a:cxn>
                <a:cxn ang="0">
                  <a:pos x="8" y="6"/>
                </a:cxn>
                <a:cxn ang="0">
                  <a:pos x="6" y="6"/>
                </a:cxn>
                <a:cxn ang="0">
                  <a:pos x="5" y="6"/>
                </a:cxn>
                <a:cxn ang="0">
                  <a:pos x="4" y="6"/>
                </a:cxn>
                <a:cxn ang="0">
                  <a:pos x="3" y="6"/>
                </a:cxn>
                <a:cxn ang="0">
                  <a:pos x="1" y="6"/>
                </a:cxn>
                <a:cxn ang="0">
                  <a:pos x="0" y="6"/>
                </a:cxn>
                <a:cxn ang="0">
                  <a:pos x="0" y="7"/>
                </a:cxn>
              </a:cxnLst>
              <a:rect l="0" t="0" r="r" b="b"/>
              <a:pathLst>
                <a:path w="24" h="8">
                  <a:moveTo>
                    <a:pt x="0" y="7"/>
                  </a:moveTo>
                  <a:lnTo>
                    <a:pt x="1" y="7"/>
                  </a:lnTo>
                  <a:lnTo>
                    <a:pt x="3" y="7"/>
                  </a:lnTo>
                  <a:lnTo>
                    <a:pt x="4" y="7"/>
                  </a:lnTo>
                  <a:lnTo>
                    <a:pt x="5" y="7"/>
                  </a:lnTo>
                  <a:lnTo>
                    <a:pt x="6" y="7"/>
                  </a:lnTo>
                  <a:lnTo>
                    <a:pt x="9" y="7"/>
                  </a:lnTo>
                  <a:lnTo>
                    <a:pt x="10" y="6"/>
                  </a:lnTo>
                  <a:lnTo>
                    <a:pt x="11" y="6"/>
                  </a:lnTo>
                  <a:lnTo>
                    <a:pt x="13" y="6"/>
                  </a:lnTo>
                  <a:lnTo>
                    <a:pt x="14" y="5"/>
                  </a:lnTo>
                  <a:lnTo>
                    <a:pt x="15" y="5"/>
                  </a:lnTo>
                  <a:lnTo>
                    <a:pt x="16" y="3"/>
                  </a:lnTo>
                  <a:lnTo>
                    <a:pt x="19" y="3"/>
                  </a:lnTo>
                  <a:lnTo>
                    <a:pt x="20" y="2"/>
                  </a:lnTo>
                  <a:lnTo>
                    <a:pt x="21" y="1"/>
                  </a:lnTo>
                  <a:lnTo>
                    <a:pt x="23" y="0"/>
                  </a:lnTo>
                  <a:lnTo>
                    <a:pt x="21" y="0"/>
                  </a:lnTo>
                  <a:lnTo>
                    <a:pt x="20" y="1"/>
                  </a:lnTo>
                  <a:lnTo>
                    <a:pt x="19" y="2"/>
                  </a:lnTo>
                  <a:lnTo>
                    <a:pt x="18" y="2"/>
                  </a:lnTo>
                  <a:lnTo>
                    <a:pt x="16" y="3"/>
                  </a:lnTo>
                  <a:lnTo>
                    <a:pt x="15" y="3"/>
                  </a:lnTo>
                  <a:lnTo>
                    <a:pt x="14" y="5"/>
                  </a:lnTo>
                  <a:lnTo>
                    <a:pt x="11" y="5"/>
                  </a:lnTo>
                  <a:lnTo>
                    <a:pt x="10" y="5"/>
                  </a:lnTo>
                  <a:lnTo>
                    <a:pt x="9" y="6"/>
                  </a:lnTo>
                  <a:lnTo>
                    <a:pt x="8" y="6"/>
                  </a:lnTo>
                  <a:lnTo>
                    <a:pt x="6" y="6"/>
                  </a:lnTo>
                  <a:lnTo>
                    <a:pt x="5" y="6"/>
                  </a:lnTo>
                  <a:lnTo>
                    <a:pt x="4" y="6"/>
                  </a:lnTo>
                  <a:lnTo>
                    <a:pt x="3" y="6"/>
                  </a:lnTo>
                  <a:lnTo>
                    <a:pt x="1" y="6"/>
                  </a:lnTo>
                  <a:lnTo>
                    <a:pt x="0" y="6"/>
                  </a:lnTo>
                  <a:lnTo>
                    <a:pt x="0"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1" name="Freeform 567"/>
            <p:cNvSpPr>
              <a:spLocks/>
            </p:cNvSpPr>
            <p:nvPr/>
          </p:nvSpPr>
          <p:spPr bwMode="auto">
            <a:xfrm>
              <a:off x="2708" y="2815"/>
              <a:ext cx="8" cy="8"/>
            </a:xfrm>
            <a:custGeom>
              <a:avLst/>
              <a:gdLst/>
              <a:ahLst/>
              <a:cxnLst>
                <a:cxn ang="0">
                  <a:pos x="0" y="0"/>
                </a:cxn>
                <a:cxn ang="0">
                  <a:pos x="0" y="0"/>
                </a:cxn>
                <a:cxn ang="0">
                  <a:pos x="0" y="1"/>
                </a:cxn>
                <a:cxn ang="0">
                  <a:pos x="0" y="2"/>
                </a:cxn>
                <a:cxn ang="0">
                  <a:pos x="1" y="2"/>
                </a:cxn>
                <a:cxn ang="0">
                  <a:pos x="1" y="3"/>
                </a:cxn>
                <a:cxn ang="0">
                  <a:pos x="1" y="5"/>
                </a:cxn>
                <a:cxn ang="0">
                  <a:pos x="3" y="5"/>
                </a:cxn>
                <a:cxn ang="0">
                  <a:pos x="3" y="6"/>
                </a:cxn>
                <a:cxn ang="0">
                  <a:pos x="4" y="6"/>
                </a:cxn>
                <a:cxn ang="0">
                  <a:pos x="5" y="7"/>
                </a:cxn>
                <a:cxn ang="0">
                  <a:pos x="7" y="7"/>
                </a:cxn>
                <a:cxn ang="0">
                  <a:pos x="7" y="6"/>
                </a:cxn>
                <a:cxn ang="0">
                  <a:pos x="5" y="6"/>
                </a:cxn>
                <a:cxn ang="0">
                  <a:pos x="4" y="6"/>
                </a:cxn>
                <a:cxn ang="0">
                  <a:pos x="4" y="5"/>
                </a:cxn>
                <a:cxn ang="0">
                  <a:pos x="3" y="5"/>
                </a:cxn>
                <a:cxn ang="0">
                  <a:pos x="3" y="3"/>
                </a:cxn>
                <a:cxn ang="0">
                  <a:pos x="1" y="2"/>
                </a:cxn>
                <a:cxn ang="0">
                  <a:pos x="1" y="1"/>
                </a:cxn>
                <a:cxn ang="0">
                  <a:pos x="1" y="0"/>
                </a:cxn>
                <a:cxn ang="0">
                  <a:pos x="0" y="0"/>
                </a:cxn>
              </a:cxnLst>
              <a:rect l="0" t="0" r="r" b="b"/>
              <a:pathLst>
                <a:path w="8" h="8">
                  <a:moveTo>
                    <a:pt x="0" y="0"/>
                  </a:moveTo>
                  <a:lnTo>
                    <a:pt x="0" y="0"/>
                  </a:lnTo>
                  <a:lnTo>
                    <a:pt x="0" y="1"/>
                  </a:lnTo>
                  <a:lnTo>
                    <a:pt x="0" y="2"/>
                  </a:lnTo>
                  <a:lnTo>
                    <a:pt x="1" y="2"/>
                  </a:lnTo>
                  <a:lnTo>
                    <a:pt x="1" y="3"/>
                  </a:lnTo>
                  <a:lnTo>
                    <a:pt x="1" y="5"/>
                  </a:lnTo>
                  <a:lnTo>
                    <a:pt x="3" y="5"/>
                  </a:lnTo>
                  <a:lnTo>
                    <a:pt x="3" y="6"/>
                  </a:lnTo>
                  <a:lnTo>
                    <a:pt x="4" y="6"/>
                  </a:lnTo>
                  <a:lnTo>
                    <a:pt x="5" y="7"/>
                  </a:lnTo>
                  <a:lnTo>
                    <a:pt x="7" y="7"/>
                  </a:lnTo>
                  <a:lnTo>
                    <a:pt x="7" y="6"/>
                  </a:lnTo>
                  <a:lnTo>
                    <a:pt x="5" y="6"/>
                  </a:lnTo>
                  <a:lnTo>
                    <a:pt x="4" y="6"/>
                  </a:lnTo>
                  <a:lnTo>
                    <a:pt x="4" y="5"/>
                  </a:lnTo>
                  <a:lnTo>
                    <a:pt x="3" y="5"/>
                  </a:lnTo>
                  <a:lnTo>
                    <a:pt x="3" y="3"/>
                  </a:lnTo>
                  <a:lnTo>
                    <a:pt x="1" y="2"/>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2" name="Freeform 568"/>
            <p:cNvSpPr>
              <a:spLocks/>
            </p:cNvSpPr>
            <p:nvPr/>
          </p:nvSpPr>
          <p:spPr bwMode="auto">
            <a:xfrm>
              <a:off x="2708" y="2815"/>
              <a:ext cx="5" cy="0"/>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3" name="Freeform 569"/>
            <p:cNvSpPr>
              <a:spLocks/>
            </p:cNvSpPr>
            <p:nvPr/>
          </p:nvSpPr>
          <p:spPr bwMode="auto">
            <a:xfrm>
              <a:off x="2620" y="2785"/>
              <a:ext cx="4" cy="3"/>
            </a:xfrm>
            <a:custGeom>
              <a:avLst/>
              <a:gdLst/>
              <a:ahLst/>
              <a:cxnLst>
                <a:cxn ang="0">
                  <a:pos x="3" y="2"/>
                </a:cxn>
                <a:cxn ang="0">
                  <a:pos x="3" y="0"/>
                </a:cxn>
                <a:cxn ang="0">
                  <a:pos x="0" y="0"/>
                </a:cxn>
                <a:cxn ang="0">
                  <a:pos x="3" y="2"/>
                </a:cxn>
              </a:cxnLst>
              <a:rect l="0" t="0" r="r" b="b"/>
              <a:pathLst>
                <a:path w="4" h="3">
                  <a:moveTo>
                    <a:pt x="3" y="2"/>
                  </a:moveTo>
                  <a:lnTo>
                    <a:pt x="3"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4" name="Freeform 570"/>
            <p:cNvSpPr>
              <a:spLocks/>
            </p:cNvSpPr>
            <p:nvPr/>
          </p:nvSpPr>
          <p:spPr bwMode="auto">
            <a:xfrm>
              <a:off x="2617" y="2785"/>
              <a:ext cx="5" cy="9"/>
            </a:xfrm>
            <a:custGeom>
              <a:avLst/>
              <a:gdLst/>
              <a:ahLst/>
              <a:cxnLst>
                <a:cxn ang="0">
                  <a:pos x="4" y="7"/>
                </a:cxn>
                <a:cxn ang="0">
                  <a:pos x="2" y="7"/>
                </a:cxn>
                <a:cxn ang="0">
                  <a:pos x="2" y="6"/>
                </a:cxn>
                <a:cxn ang="0">
                  <a:pos x="1" y="6"/>
                </a:cxn>
                <a:cxn ang="0">
                  <a:pos x="1" y="4"/>
                </a:cxn>
                <a:cxn ang="0">
                  <a:pos x="1" y="3"/>
                </a:cxn>
                <a:cxn ang="0">
                  <a:pos x="1" y="2"/>
                </a:cxn>
                <a:cxn ang="0">
                  <a:pos x="1" y="1"/>
                </a:cxn>
                <a:cxn ang="0">
                  <a:pos x="2" y="1"/>
                </a:cxn>
                <a:cxn ang="0">
                  <a:pos x="2" y="0"/>
                </a:cxn>
                <a:cxn ang="0">
                  <a:pos x="1" y="0"/>
                </a:cxn>
                <a:cxn ang="0">
                  <a:pos x="1" y="1"/>
                </a:cxn>
                <a:cxn ang="0">
                  <a:pos x="0" y="1"/>
                </a:cxn>
                <a:cxn ang="0">
                  <a:pos x="0" y="2"/>
                </a:cxn>
                <a:cxn ang="0">
                  <a:pos x="0" y="3"/>
                </a:cxn>
                <a:cxn ang="0">
                  <a:pos x="0" y="4"/>
                </a:cxn>
                <a:cxn ang="0">
                  <a:pos x="0" y="6"/>
                </a:cxn>
                <a:cxn ang="0">
                  <a:pos x="1" y="6"/>
                </a:cxn>
                <a:cxn ang="0">
                  <a:pos x="1" y="7"/>
                </a:cxn>
                <a:cxn ang="0">
                  <a:pos x="2" y="8"/>
                </a:cxn>
                <a:cxn ang="0">
                  <a:pos x="4" y="7"/>
                </a:cxn>
              </a:cxnLst>
              <a:rect l="0" t="0" r="r" b="b"/>
              <a:pathLst>
                <a:path w="5" h="9">
                  <a:moveTo>
                    <a:pt x="4" y="7"/>
                  </a:moveTo>
                  <a:lnTo>
                    <a:pt x="2" y="7"/>
                  </a:lnTo>
                  <a:lnTo>
                    <a:pt x="2" y="6"/>
                  </a:lnTo>
                  <a:lnTo>
                    <a:pt x="1" y="6"/>
                  </a:lnTo>
                  <a:lnTo>
                    <a:pt x="1" y="4"/>
                  </a:lnTo>
                  <a:lnTo>
                    <a:pt x="1" y="3"/>
                  </a:lnTo>
                  <a:lnTo>
                    <a:pt x="1" y="2"/>
                  </a:lnTo>
                  <a:lnTo>
                    <a:pt x="1" y="1"/>
                  </a:lnTo>
                  <a:lnTo>
                    <a:pt x="2" y="1"/>
                  </a:lnTo>
                  <a:lnTo>
                    <a:pt x="2" y="0"/>
                  </a:lnTo>
                  <a:lnTo>
                    <a:pt x="1" y="0"/>
                  </a:lnTo>
                  <a:lnTo>
                    <a:pt x="1" y="1"/>
                  </a:lnTo>
                  <a:lnTo>
                    <a:pt x="0" y="1"/>
                  </a:lnTo>
                  <a:lnTo>
                    <a:pt x="0" y="2"/>
                  </a:lnTo>
                  <a:lnTo>
                    <a:pt x="0" y="3"/>
                  </a:lnTo>
                  <a:lnTo>
                    <a:pt x="0" y="4"/>
                  </a:lnTo>
                  <a:lnTo>
                    <a:pt x="0" y="6"/>
                  </a:lnTo>
                  <a:lnTo>
                    <a:pt x="1" y="6"/>
                  </a:lnTo>
                  <a:lnTo>
                    <a:pt x="1" y="7"/>
                  </a:lnTo>
                  <a:lnTo>
                    <a:pt x="2" y="8"/>
                  </a:lnTo>
                  <a:lnTo>
                    <a:pt x="4"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5" name="Freeform 571"/>
            <p:cNvSpPr>
              <a:spLocks/>
            </p:cNvSpPr>
            <p:nvPr/>
          </p:nvSpPr>
          <p:spPr bwMode="auto">
            <a:xfrm>
              <a:off x="2621" y="2793"/>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6" name="Freeform 572"/>
            <p:cNvSpPr>
              <a:spLocks/>
            </p:cNvSpPr>
            <p:nvPr/>
          </p:nvSpPr>
          <p:spPr bwMode="auto">
            <a:xfrm>
              <a:off x="2611" y="2790"/>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7" name="Freeform 573"/>
            <p:cNvSpPr>
              <a:spLocks/>
            </p:cNvSpPr>
            <p:nvPr/>
          </p:nvSpPr>
          <p:spPr bwMode="auto">
            <a:xfrm>
              <a:off x="2611" y="2790"/>
              <a:ext cx="7" cy="13"/>
            </a:xfrm>
            <a:custGeom>
              <a:avLst/>
              <a:gdLst/>
              <a:ahLst/>
              <a:cxnLst>
                <a:cxn ang="0">
                  <a:pos x="7" y="10"/>
                </a:cxn>
                <a:cxn ang="0">
                  <a:pos x="5" y="10"/>
                </a:cxn>
                <a:cxn ang="0">
                  <a:pos x="4" y="10"/>
                </a:cxn>
                <a:cxn ang="0">
                  <a:pos x="3" y="8"/>
                </a:cxn>
                <a:cxn ang="0">
                  <a:pos x="3" y="7"/>
                </a:cxn>
                <a:cxn ang="0">
                  <a:pos x="1" y="6"/>
                </a:cxn>
                <a:cxn ang="0">
                  <a:pos x="1" y="5"/>
                </a:cxn>
                <a:cxn ang="0">
                  <a:pos x="1" y="4"/>
                </a:cxn>
                <a:cxn ang="0">
                  <a:pos x="1" y="2"/>
                </a:cxn>
                <a:cxn ang="0">
                  <a:pos x="1" y="1"/>
                </a:cxn>
                <a:cxn ang="0">
                  <a:pos x="1" y="0"/>
                </a:cxn>
                <a:cxn ang="0">
                  <a:pos x="0" y="0"/>
                </a:cxn>
                <a:cxn ang="0">
                  <a:pos x="0" y="1"/>
                </a:cxn>
                <a:cxn ang="0">
                  <a:pos x="0" y="2"/>
                </a:cxn>
                <a:cxn ang="0">
                  <a:pos x="0" y="4"/>
                </a:cxn>
                <a:cxn ang="0">
                  <a:pos x="0" y="5"/>
                </a:cxn>
                <a:cxn ang="0">
                  <a:pos x="0" y="6"/>
                </a:cxn>
                <a:cxn ang="0">
                  <a:pos x="1" y="7"/>
                </a:cxn>
                <a:cxn ang="0">
                  <a:pos x="1" y="8"/>
                </a:cxn>
                <a:cxn ang="0">
                  <a:pos x="3" y="8"/>
                </a:cxn>
                <a:cxn ang="0">
                  <a:pos x="3" y="10"/>
                </a:cxn>
                <a:cxn ang="0">
                  <a:pos x="4" y="10"/>
                </a:cxn>
                <a:cxn ang="0">
                  <a:pos x="4" y="11"/>
                </a:cxn>
                <a:cxn ang="0">
                  <a:pos x="5" y="11"/>
                </a:cxn>
                <a:cxn ang="0">
                  <a:pos x="7" y="11"/>
                </a:cxn>
                <a:cxn ang="0">
                  <a:pos x="7" y="10"/>
                </a:cxn>
              </a:cxnLst>
              <a:rect l="0" t="0" r="r" b="b"/>
              <a:pathLst>
                <a:path w="8" h="12">
                  <a:moveTo>
                    <a:pt x="7" y="10"/>
                  </a:moveTo>
                  <a:lnTo>
                    <a:pt x="5" y="10"/>
                  </a:lnTo>
                  <a:lnTo>
                    <a:pt x="4" y="10"/>
                  </a:lnTo>
                  <a:lnTo>
                    <a:pt x="3" y="8"/>
                  </a:lnTo>
                  <a:lnTo>
                    <a:pt x="3" y="7"/>
                  </a:lnTo>
                  <a:lnTo>
                    <a:pt x="1" y="6"/>
                  </a:lnTo>
                  <a:lnTo>
                    <a:pt x="1" y="5"/>
                  </a:lnTo>
                  <a:lnTo>
                    <a:pt x="1" y="4"/>
                  </a:lnTo>
                  <a:lnTo>
                    <a:pt x="1" y="2"/>
                  </a:lnTo>
                  <a:lnTo>
                    <a:pt x="1" y="1"/>
                  </a:lnTo>
                  <a:lnTo>
                    <a:pt x="1" y="0"/>
                  </a:lnTo>
                  <a:lnTo>
                    <a:pt x="0" y="0"/>
                  </a:lnTo>
                  <a:lnTo>
                    <a:pt x="0" y="1"/>
                  </a:lnTo>
                  <a:lnTo>
                    <a:pt x="0" y="2"/>
                  </a:lnTo>
                  <a:lnTo>
                    <a:pt x="0" y="4"/>
                  </a:lnTo>
                  <a:lnTo>
                    <a:pt x="0" y="5"/>
                  </a:lnTo>
                  <a:lnTo>
                    <a:pt x="0" y="6"/>
                  </a:lnTo>
                  <a:lnTo>
                    <a:pt x="1" y="7"/>
                  </a:lnTo>
                  <a:lnTo>
                    <a:pt x="1" y="8"/>
                  </a:lnTo>
                  <a:lnTo>
                    <a:pt x="3" y="8"/>
                  </a:lnTo>
                  <a:lnTo>
                    <a:pt x="3" y="10"/>
                  </a:lnTo>
                  <a:lnTo>
                    <a:pt x="4" y="10"/>
                  </a:lnTo>
                  <a:lnTo>
                    <a:pt x="4" y="11"/>
                  </a:lnTo>
                  <a:lnTo>
                    <a:pt x="5" y="11"/>
                  </a:lnTo>
                  <a:lnTo>
                    <a:pt x="7" y="11"/>
                  </a:lnTo>
                  <a:lnTo>
                    <a:pt x="7"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8" name="Freeform 574"/>
            <p:cNvSpPr>
              <a:spLocks/>
            </p:cNvSpPr>
            <p:nvPr/>
          </p:nvSpPr>
          <p:spPr bwMode="auto">
            <a:xfrm>
              <a:off x="2619" y="2802"/>
              <a:ext cx="2" cy="3"/>
            </a:xfrm>
            <a:custGeom>
              <a:avLst/>
              <a:gdLst/>
              <a:ahLst/>
              <a:cxnLst>
                <a:cxn ang="0">
                  <a:pos x="1" y="2"/>
                </a:cxn>
                <a:cxn ang="0">
                  <a:pos x="0" y="2"/>
                </a:cxn>
                <a:cxn ang="0">
                  <a:pos x="0" y="1"/>
                </a:cxn>
                <a:cxn ang="0">
                  <a:pos x="0" y="0"/>
                </a:cxn>
                <a:cxn ang="0">
                  <a:pos x="1" y="0"/>
                </a:cxn>
                <a:cxn ang="0">
                  <a:pos x="1" y="2"/>
                </a:cxn>
              </a:cxnLst>
              <a:rect l="0" t="0" r="r" b="b"/>
              <a:pathLst>
                <a:path w="2" h="3">
                  <a:moveTo>
                    <a:pt x="1" y="2"/>
                  </a:moveTo>
                  <a:lnTo>
                    <a:pt x="0" y="2"/>
                  </a:lnTo>
                  <a:lnTo>
                    <a:pt x="0" y="1"/>
                  </a:lnTo>
                  <a:lnTo>
                    <a:pt x="0" y="0"/>
                  </a:lnTo>
                  <a:lnTo>
                    <a:pt x="1" y="0"/>
                  </a:lnTo>
                  <a:lnTo>
                    <a:pt x="1"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39" name="Freeform 575"/>
            <p:cNvSpPr>
              <a:spLocks/>
            </p:cNvSpPr>
            <p:nvPr/>
          </p:nvSpPr>
          <p:spPr bwMode="auto">
            <a:xfrm>
              <a:off x="2610" y="2806"/>
              <a:ext cx="4" cy="4"/>
            </a:xfrm>
            <a:custGeom>
              <a:avLst/>
              <a:gdLst/>
              <a:ahLst/>
              <a:cxnLst>
                <a:cxn ang="0">
                  <a:pos x="3" y="0"/>
                </a:cxn>
                <a:cxn ang="0">
                  <a:pos x="0" y="1"/>
                </a:cxn>
                <a:cxn ang="0">
                  <a:pos x="0" y="3"/>
                </a:cxn>
                <a:cxn ang="0">
                  <a:pos x="3" y="0"/>
                </a:cxn>
              </a:cxnLst>
              <a:rect l="0" t="0" r="r" b="b"/>
              <a:pathLst>
                <a:path w="4" h="4">
                  <a:moveTo>
                    <a:pt x="3" y="0"/>
                  </a:moveTo>
                  <a:lnTo>
                    <a:pt x="0" y="1"/>
                  </a:lnTo>
                  <a:lnTo>
                    <a:pt x="0"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0" name="Freeform 576"/>
            <p:cNvSpPr>
              <a:spLocks/>
            </p:cNvSpPr>
            <p:nvPr/>
          </p:nvSpPr>
          <p:spPr bwMode="auto">
            <a:xfrm>
              <a:off x="2610" y="2806"/>
              <a:ext cx="11" cy="6"/>
            </a:xfrm>
            <a:custGeom>
              <a:avLst/>
              <a:gdLst/>
              <a:ahLst/>
              <a:cxnLst>
                <a:cxn ang="0">
                  <a:pos x="10" y="4"/>
                </a:cxn>
                <a:cxn ang="0">
                  <a:pos x="10" y="4"/>
                </a:cxn>
                <a:cxn ang="0">
                  <a:pos x="9" y="4"/>
                </a:cxn>
                <a:cxn ang="0">
                  <a:pos x="7" y="4"/>
                </a:cxn>
                <a:cxn ang="0">
                  <a:pos x="6" y="2"/>
                </a:cxn>
                <a:cxn ang="0">
                  <a:pos x="5" y="2"/>
                </a:cxn>
                <a:cxn ang="0">
                  <a:pos x="4" y="1"/>
                </a:cxn>
                <a:cxn ang="0">
                  <a:pos x="2" y="1"/>
                </a:cxn>
                <a:cxn ang="0">
                  <a:pos x="1" y="0"/>
                </a:cxn>
                <a:cxn ang="0">
                  <a:pos x="0" y="0"/>
                </a:cxn>
                <a:cxn ang="0">
                  <a:pos x="1" y="1"/>
                </a:cxn>
                <a:cxn ang="0">
                  <a:pos x="2" y="1"/>
                </a:cxn>
                <a:cxn ang="0">
                  <a:pos x="4" y="2"/>
                </a:cxn>
                <a:cxn ang="0">
                  <a:pos x="5" y="2"/>
                </a:cxn>
                <a:cxn ang="0">
                  <a:pos x="5" y="4"/>
                </a:cxn>
                <a:cxn ang="0">
                  <a:pos x="6" y="4"/>
                </a:cxn>
                <a:cxn ang="0">
                  <a:pos x="7" y="4"/>
                </a:cxn>
                <a:cxn ang="0">
                  <a:pos x="7" y="5"/>
                </a:cxn>
                <a:cxn ang="0">
                  <a:pos x="9" y="5"/>
                </a:cxn>
                <a:cxn ang="0">
                  <a:pos x="10" y="5"/>
                </a:cxn>
                <a:cxn ang="0">
                  <a:pos x="10" y="4"/>
                </a:cxn>
              </a:cxnLst>
              <a:rect l="0" t="0" r="r" b="b"/>
              <a:pathLst>
                <a:path w="11" h="6">
                  <a:moveTo>
                    <a:pt x="10" y="4"/>
                  </a:moveTo>
                  <a:lnTo>
                    <a:pt x="10" y="4"/>
                  </a:lnTo>
                  <a:lnTo>
                    <a:pt x="9" y="4"/>
                  </a:lnTo>
                  <a:lnTo>
                    <a:pt x="7" y="4"/>
                  </a:lnTo>
                  <a:lnTo>
                    <a:pt x="6" y="2"/>
                  </a:lnTo>
                  <a:lnTo>
                    <a:pt x="5" y="2"/>
                  </a:lnTo>
                  <a:lnTo>
                    <a:pt x="4" y="1"/>
                  </a:lnTo>
                  <a:lnTo>
                    <a:pt x="2" y="1"/>
                  </a:lnTo>
                  <a:lnTo>
                    <a:pt x="1" y="0"/>
                  </a:lnTo>
                  <a:lnTo>
                    <a:pt x="0" y="0"/>
                  </a:lnTo>
                  <a:lnTo>
                    <a:pt x="1" y="1"/>
                  </a:lnTo>
                  <a:lnTo>
                    <a:pt x="2" y="1"/>
                  </a:lnTo>
                  <a:lnTo>
                    <a:pt x="4" y="2"/>
                  </a:lnTo>
                  <a:lnTo>
                    <a:pt x="5" y="2"/>
                  </a:lnTo>
                  <a:lnTo>
                    <a:pt x="5" y="4"/>
                  </a:lnTo>
                  <a:lnTo>
                    <a:pt x="6" y="4"/>
                  </a:lnTo>
                  <a:lnTo>
                    <a:pt x="7" y="4"/>
                  </a:lnTo>
                  <a:lnTo>
                    <a:pt x="7" y="5"/>
                  </a:lnTo>
                  <a:lnTo>
                    <a:pt x="9" y="5"/>
                  </a:lnTo>
                  <a:lnTo>
                    <a:pt x="10" y="5"/>
                  </a:lnTo>
                  <a:lnTo>
                    <a:pt x="10"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1" name="Freeform 577"/>
            <p:cNvSpPr>
              <a:spLocks/>
            </p:cNvSpPr>
            <p:nvPr/>
          </p:nvSpPr>
          <p:spPr bwMode="auto">
            <a:xfrm>
              <a:off x="2620" y="2811"/>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2" name="Freeform 578"/>
            <p:cNvSpPr>
              <a:spLocks/>
            </p:cNvSpPr>
            <p:nvPr/>
          </p:nvSpPr>
          <p:spPr bwMode="auto">
            <a:xfrm>
              <a:off x="2637" y="2790"/>
              <a:ext cx="5" cy="4"/>
            </a:xfrm>
            <a:custGeom>
              <a:avLst/>
              <a:gdLst/>
              <a:ahLst/>
              <a:cxnLst>
                <a:cxn ang="0">
                  <a:pos x="3" y="2"/>
                </a:cxn>
                <a:cxn ang="0">
                  <a:pos x="3" y="1"/>
                </a:cxn>
                <a:cxn ang="0">
                  <a:pos x="3" y="0"/>
                </a:cxn>
                <a:cxn ang="0">
                  <a:pos x="0" y="0"/>
                </a:cxn>
                <a:cxn ang="0">
                  <a:pos x="3" y="2"/>
                </a:cxn>
              </a:cxnLst>
              <a:rect l="0" t="0" r="r" b="b"/>
              <a:pathLst>
                <a:path w="4" h="3">
                  <a:moveTo>
                    <a:pt x="3" y="2"/>
                  </a:moveTo>
                  <a:lnTo>
                    <a:pt x="3" y="1"/>
                  </a:lnTo>
                  <a:lnTo>
                    <a:pt x="3"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3" name="Freeform 579"/>
            <p:cNvSpPr>
              <a:spLocks/>
            </p:cNvSpPr>
            <p:nvPr/>
          </p:nvSpPr>
          <p:spPr bwMode="auto">
            <a:xfrm>
              <a:off x="2629" y="2790"/>
              <a:ext cx="11" cy="14"/>
            </a:xfrm>
            <a:custGeom>
              <a:avLst/>
              <a:gdLst/>
              <a:ahLst/>
              <a:cxnLst>
                <a:cxn ang="0">
                  <a:pos x="2" y="11"/>
                </a:cxn>
                <a:cxn ang="0">
                  <a:pos x="1" y="11"/>
                </a:cxn>
                <a:cxn ang="0">
                  <a:pos x="1" y="9"/>
                </a:cxn>
                <a:cxn ang="0">
                  <a:pos x="1" y="8"/>
                </a:cxn>
                <a:cxn ang="0">
                  <a:pos x="1" y="7"/>
                </a:cxn>
                <a:cxn ang="0">
                  <a:pos x="1" y="6"/>
                </a:cxn>
                <a:cxn ang="0">
                  <a:pos x="2" y="5"/>
                </a:cxn>
                <a:cxn ang="0">
                  <a:pos x="4" y="4"/>
                </a:cxn>
                <a:cxn ang="0">
                  <a:pos x="4" y="2"/>
                </a:cxn>
                <a:cxn ang="0">
                  <a:pos x="5" y="2"/>
                </a:cxn>
                <a:cxn ang="0">
                  <a:pos x="6" y="2"/>
                </a:cxn>
                <a:cxn ang="0">
                  <a:pos x="7" y="1"/>
                </a:cxn>
                <a:cxn ang="0">
                  <a:pos x="9" y="1"/>
                </a:cxn>
                <a:cxn ang="0">
                  <a:pos x="9" y="0"/>
                </a:cxn>
                <a:cxn ang="0">
                  <a:pos x="6" y="0"/>
                </a:cxn>
                <a:cxn ang="0">
                  <a:pos x="6" y="1"/>
                </a:cxn>
                <a:cxn ang="0">
                  <a:pos x="5" y="2"/>
                </a:cxn>
                <a:cxn ang="0">
                  <a:pos x="4" y="2"/>
                </a:cxn>
                <a:cxn ang="0">
                  <a:pos x="2" y="4"/>
                </a:cxn>
                <a:cxn ang="0">
                  <a:pos x="1" y="5"/>
                </a:cxn>
                <a:cxn ang="0">
                  <a:pos x="1" y="6"/>
                </a:cxn>
                <a:cxn ang="0">
                  <a:pos x="0" y="6"/>
                </a:cxn>
                <a:cxn ang="0">
                  <a:pos x="0" y="7"/>
                </a:cxn>
                <a:cxn ang="0">
                  <a:pos x="0" y="8"/>
                </a:cxn>
                <a:cxn ang="0">
                  <a:pos x="0" y="9"/>
                </a:cxn>
                <a:cxn ang="0">
                  <a:pos x="0" y="11"/>
                </a:cxn>
                <a:cxn ang="0">
                  <a:pos x="1" y="11"/>
                </a:cxn>
                <a:cxn ang="0">
                  <a:pos x="1" y="12"/>
                </a:cxn>
                <a:cxn ang="0">
                  <a:pos x="2" y="11"/>
                </a:cxn>
              </a:cxnLst>
              <a:rect l="0" t="0" r="r" b="b"/>
              <a:pathLst>
                <a:path w="10" h="13">
                  <a:moveTo>
                    <a:pt x="2" y="11"/>
                  </a:moveTo>
                  <a:lnTo>
                    <a:pt x="1" y="11"/>
                  </a:lnTo>
                  <a:lnTo>
                    <a:pt x="1" y="9"/>
                  </a:lnTo>
                  <a:lnTo>
                    <a:pt x="1" y="8"/>
                  </a:lnTo>
                  <a:lnTo>
                    <a:pt x="1" y="7"/>
                  </a:lnTo>
                  <a:lnTo>
                    <a:pt x="1" y="6"/>
                  </a:lnTo>
                  <a:lnTo>
                    <a:pt x="2" y="5"/>
                  </a:lnTo>
                  <a:lnTo>
                    <a:pt x="4" y="4"/>
                  </a:lnTo>
                  <a:lnTo>
                    <a:pt x="4" y="2"/>
                  </a:lnTo>
                  <a:lnTo>
                    <a:pt x="5" y="2"/>
                  </a:lnTo>
                  <a:lnTo>
                    <a:pt x="6" y="2"/>
                  </a:lnTo>
                  <a:lnTo>
                    <a:pt x="7" y="1"/>
                  </a:lnTo>
                  <a:lnTo>
                    <a:pt x="9" y="1"/>
                  </a:lnTo>
                  <a:lnTo>
                    <a:pt x="9" y="0"/>
                  </a:lnTo>
                  <a:lnTo>
                    <a:pt x="6" y="0"/>
                  </a:lnTo>
                  <a:lnTo>
                    <a:pt x="6" y="1"/>
                  </a:lnTo>
                  <a:lnTo>
                    <a:pt x="5" y="2"/>
                  </a:lnTo>
                  <a:lnTo>
                    <a:pt x="4" y="2"/>
                  </a:lnTo>
                  <a:lnTo>
                    <a:pt x="2" y="4"/>
                  </a:lnTo>
                  <a:lnTo>
                    <a:pt x="1" y="5"/>
                  </a:lnTo>
                  <a:lnTo>
                    <a:pt x="1" y="6"/>
                  </a:lnTo>
                  <a:lnTo>
                    <a:pt x="0" y="6"/>
                  </a:lnTo>
                  <a:lnTo>
                    <a:pt x="0" y="7"/>
                  </a:lnTo>
                  <a:lnTo>
                    <a:pt x="0" y="8"/>
                  </a:lnTo>
                  <a:lnTo>
                    <a:pt x="0" y="9"/>
                  </a:lnTo>
                  <a:lnTo>
                    <a:pt x="0" y="11"/>
                  </a:lnTo>
                  <a:lnTo>
                    <a:pt x="1" y="11"/>
                  </a:lnTo>
                  <a:lnTo>
                    <a:pt x="1" y="12"/>
                  </a:lnTo>
                  <a:lnTo>
                    <a:pt x="2"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4" name="Freeform 580"/>
            <p:cNvSpPr>
              <a:spLocks/>
            </p:cNvSpPr>
            <p:nvPr/>
          </p:nvSpPr>
          <p:spPr bwMode="auto">
            <a:xfrm>
              <a:off x="2631" y="2803"/>
              <a:ext cx="5" cy="3"/>
            </a:xfrm>
            <a:custGeom>
              <a:avLst/>
              <a:gdLst/>
              <a:ahLst/>
              <a:cxnLst>
                <a:cxn ang="0">
                  <a:pos x="0" y="2"/>
                </a:cxn>
                <a:cxn ang="0">
                  <a:pos x="1" y="2"/>
                </a:cxn>
                <a:cxn ang="0">
                  <a:pos x="3" y="2"/>
                </a:cxn>
                <a:cxn ang="0">
                  <a:pos x="3" y="0"/>
                </a:cxn>
                <a:cxn ang="0">
                  <a:pos x="0" y="2"/>
                </a:cxn>
              </a:cxnLst>
              <a:rect l="0" t="0" r="r" b="b"/>
              <a:pathLst>
                <a:path w="4" h="3">
                  <a:moveTo>
                    <a:pt x="0" y="2"/>
                  </a:moveTo>
                  <a:lnTo>
                    <a:pt x="1" y="2"/>
                  </a:lnTo>
                  <a:lnTo>
                    <a:pt x="3" y="2"/>
                  </a:lnTo>
                  <a:lnTo>
                    <a:pt x="3"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5" name="Freeform 581"/>
            <p:cNvSpPr>
              <a:spLocks/>
            </p:cNvSpPr>
            <p:nvPr/>
          </p:nvSpPr>
          <p:spPr bwMode="auto">
            <a:xfrm>
              <a:off x="2631" y="2784"/>
              <a:ext cx="5" cy="3"/>
            </a:xfrm>
            <a:custGeom>
              <a:avLst/>
              <a:gdLst/>
              <a:ahLst/>
              <a:cxnLst>
                <a:cxn ang="0">
                  <a:pos x="3" y="2"/>
                </a:cxn>
                <a:cxn ang="0">
                  <a:pos x="3" y="1"/>
                </a:cxn>
                <a:cxn ang="0">
                  <a:pos x="3" y="0"/>
                </a:cxn>
                <a:cxn ang="0">
                  <a:pos x="1" y="0"/>
                </a:cxn>
                <a:cxn ang="0">
                  <a:pos x="0" y="0"/>
                </a:cxn>
                <a:cxn ang="0">
                  <a:pos x="3" y="2"/>
                </a:cxn>
              </a:cxnLst>
              <a:rect l="0" t="0" r="r" b="b"/>
              <a:pathLst>
                <a:path w="4" h="3">
                  <a:moveTo>
                    <a:pt x="3" y="2"/>
                  </a:moveTo>
                  <a:lnTo>
                    <a:pt x="3" y="1"/>
                  </a:lnTo>
                  <a:lnTo>
                    <a:pt x="3" y="0"/>
                  </a:lnTo>
                  <a:lnTo>
                    <a:pt x="1"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6" name="Freeform 582"/>
            <p:cNvSpPr>
              <a:spLocks/>
            </p:cNvSpPr>
            <p:nvPr/>
          </p:nvSpPr>
          <p:spPr bwMode="auto">
            <a:xfrm>
              <a:off x="2626" y="2784"/>
              <a:ext cx="6" cy="10"/>
            </a:xfrm>
            <a:custGeom>
              <a:avLst/>
              <a:gdLst/>
              <a:ahLst/>
              <a:cxnLst>
                <a:cxn ang="0">
                  <a:pos x="1" y="9"/>
                </a:cxn>
                <a:cxn ang="0">
                  <a:pos x="1" y="8"/>
                </a:cxn>
                <a:cxn ang="0">
                  <a:pos x="1" y="7"/>
                </a:cxn>
                <a:cxn ang="0">
                  <a:pos x="1" y="6"/>
                </a:cxn>
                <a:cxn ang="0">
                  <a:pos x="2" y="4"/>
                </a:cxn>
                <a:cxn ang="0">
                  <a:pos x="2" y="3"/>
                </a:cxn>
                <a:cxn ang="0">
                  <a:pos x="2" y="2"/>
                </a:cxn>
                <a:cxn ang="0">
                  <a:pos x="4" y="2"/>
                </a:cxn>
                <a:cxn ang="0">
                  <a:pos x="4" y="1"/>
                </a:cxn>
                <a:cxn ang="0">
                  <a:pos x="5" y="1"/>
                </a:cxn>
                <a:cxn ang="0">
                  <a:pos x="5" y="0"/>
                </a:cxn>
                <a:cxn ang="0">
                  <a:pos x="4" y="0"/>
                </a:cxn>
                <a:cxn ang="0">
                  <a:pos x="4" y="1"/>
                </a:cxn>
                <a:cxn ang="0">
                  <a:pos x="2" y="1"/>
                </a:cxn>
                <a:cxn ang="0">
                  <a:pos x="2" y="2"/>
                </a:cxn>
                <a:cxn ang="0">
                  <a:pos x="2" y="3"/>
                </a:cxn>
                <a:cxn ang="0">
                  <a:pos x="1" y="3"/>
                </a:cxn>
                <a:cxn ang="0">
                  <a:pos x="1" y="4"/>
                </a:cxn>
                <a:cxn ang="0">
                  <a:pos x="1" y="6"/>
                </a:cxn>
                <a:cxn ang="0">
                  <a:pos x="0" y="7"/>
                </a:cxn>
                <a:cxn ang="0">
                  <a:pos x="0" y="8"/>
                </a:cxn>
                <a:cxn ang="0">
                  <a:pos x="0" y="9"/>
                </a:cxn>
                <a:cxn ang="0">
                  <a:pos x="1" y="9"/>
                </a:cxn>
              </a:cxnLst>
              <a:rect l="0" t="0" r="r" b="b"/>
              <a:pathLst>
                <a:path w="6" h="10">
                  <a:moveTo>
                    <a:pt x="1" y="9"/>
                  </a:moveTo>
                  <a:lnTo>
                    <a:pt x="1" y="8"/>
                  </a:lnTo>
                  <a:lnTo>
                    <a:pt x="1" y="7"/>
                  </a:lnTo>
                  <a:lnTo>
                    <a:pt x="1" y="6"/>
                  </a:lnTo>
                  <a:lnTo>
                    <a:pt x="2" y="4"/>
                  </a:lnTo>
                  <a:lnTo>
                    <a:pt x="2" y="3"/>
                  </a:lnTo>
                  <a:lnTo>
                    <a:pt x="2" y="2"/>
                  </a:lnTo>
                  <a:lnTo>
                    <a:pt x="4" y="2"/>
                  </a:lnTo>
                  <a:lnTo>
                    <a:pt x="4" y="1"/>
                  </a:lnTo>
                  <a:lnTo>
                    <a:pt x="5" y="1"/>
                  </a:lnTo>
                  <a:lnTo>
                    <a:pt x="5" y="0"/>
                  </a:lnTo>
                  <a:lnTo>
                    <a:pt x="4" y="0"/>
                  </a:lnTo>
                  <a:lnTo>
                    <a:pt x="4" y="1"/>
                  </a:lnTo>
                  <a:lnTo>
                    <a:pt x="2" y="1"/>
                  </a:lnTo>
                  <a:lnTo>
                    <a:pt x="2" y="2"/>
                  </a:lnTo>
                  <a:lnTo>
                    <a:pt x="2" y="3"/>
                  </a:lnTo>
                  <a:lnTo>
                    <a:pt x="1" y="3"/>
                  </a:lnTo>
                  <a:lnTo>
                    <a:pt x="1" y="4"/>
                  </a:lnTo>
                  <a:lnTo>
                    <a:pt x="1" y="6"/>
                  </a:lnTo>
                  <a:lnTo>
                    <a:pt x="0" y="7"/>
                  </a:lnTo>
                  <a:lnTo>
                    <a:pt x="0" y="8"/>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7" name="Freeform 583"/>
            <p:cNvSpPr>
              <a:spLocks/>
            </p:cNvSpPr>
            <p:nvPr/>
          </p:nvSpPr>
          <p:spPr bwMode="auto">
            <a:xfrm>
              <a:off x="2626" y="2793"/>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8" name="Freeform 584"/>
            <p:cNvSpPr>
              <a:spLocks/>
            </p:cNvSpPr>
            <p:nvPr/>
          </p:nvSpPr>
          <p:spPr bwMode="auto">
            <a:xfrm>
              <a:off x="2650" y="2778"/>
              <a:ext cx="4" cy="4"/>
            </a:xfrm>
            <a:custGeom>
              <a:avLst/>
              <a:gdLst/>
              <a:ahLst/>
              <a:cxnLst>
                <a:cxn ang="0">
                  <a:pos x="1" y="2"/>
                </a:cxn>
                <a:cxn ang="0">
                  <a:pos x="2" y="1"/>
                </a:cxn>
                <a:cxn ang="0">
                  <a:pos x="1" y="0"/>
                </a:cxn>
                <a:cxn ang="0">
                  <a:pos x="0" y="0"/>
                </a:cxn>
                <a:cxn ang="0">
                  <a:pos x="1" y="2"/>
                </a:cxn>
              </a:cxnLst>
              <a:rect l="0" t="0" r="r" b="b"/>
              <a:pathLst>
                <a:path w="3" h="3">
                  <a:moveTo>
                    <a:pt x="1" y="2"/>
                  </a:moveTo>
                  <a:lnTo>
                    <a:pt x="2" y="1"/>
                  </a:lnTo>
                  <a:lnTo>
                    <a:pt x="1" y="0"/>
                  </a:lnTo>
                  <a:lnTo>
                    <a:pt x="0" y="0"/>
                  </a:lnTo>
                  <a:lnTo>
                    <a:pt x="1"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49" name="Freeform 585"/>
            <p:cNvSpPr>
              <a:spLocks/>
            </p:cNvSpPr>
            <p:nvPr/>
          </p:nvSpPr>
          <p:spPr bwMode="auto">
            <a:xfrm>
              <a:off x="2641" y="2778"/>
              <a:ext cx="10" cy="9"/>
            </a:xfrm>
            <a:custGeom>
              <a:avLst/>
              <a:gdLst/>
              <a:ahLst/>
              <a:cxnLst>
                <a:cxn ang="0">
                  <a:pos x="1" y="8"/>
                </a:cxn>
                <a:cxn ang="0">
                  <a:pos x="1" y="7"/>
                </a:cxn>
                <a:cxn ang="0">
                  <a:pos x="1" y="6"/>
                </a:cxn>
                <a:cxn ang="0">
                  <a:pos x="2" y="4"/>
                </a:cxn>
                <a:cxn ang="0">
                  <a:pos x="2" y="3"/>
                </a:cxn>
                <a:cxn ang="0">
                  <a:pos x="4" y="3"/>
                </a:cxn>
                <a:cxn ang="0">
                  <a:pos x="5" y="2"/>
                </a:cxn>
                <a:cxn ang="0">
                  <a:pos x="6" y="2"/>
                </a:cxn>
                <a:cxn ang="0">
                  <a:pos x="6" y="1"/>
                </a:cxn>
                <a:cxn ang="0">
                  <a:pos x="7" y="1"/>
                </a:cxn>
                <a:cxn ang="0">
                  <a:pos x="9" y="1"/>
                </a:cxn>
                <a:cxn ang="0">
                  <a:pos x="9" y="0"/>
                </a:cxn>
                <a:cxn ang="0">
                  <a:pos x="7" y="0"/>
                </a:cxn>
                <a:cxn ang="0">
                  <a:pos x="6" y="1"/>
                </a:cxn>
                <a:cxn ang="0">
                  <a:pos x="5" y="1"/>
                </a:cxn>
                <a:cxn ang="0">
                  <a:pos x="5" y="2"/>
                </a:cxn>
                <a:cxn ang="0">
                  <a:pos x="4" y="2"/>
                </a:cxn>
                <a:cxn ang="0">
                  <a:pos x="2" y="2"/>
                </a:cxn>
                <a:cxn ang="0">
                  <a:pos x="2" y="3"/>
                </a:cxn>
                <a:cxn ang="0">
                  <a:pos x="1" y="3"/>
                </a:cxn>
                <a:cxn ang="0">
                  <a:pos x="1" y="4"/>
                </a:cxn>
                <a:cxn ang="0">
                  <a:pos x="0" y="6"/>
                </a:cxn>
                <a:cxn ang="0">
                  <a:pos x="0" y="7"/>
                </a:cxn>
                <a:cxn ang="0">
                  <a:pos x="0" y="8"/>
                </a:cxn>
                <a:cxn ang="0">
                  <a:pos x="1" y="8"/>
                </a:cxn>
              </a:cxnLst>
              <a:rect l="0" t="0" r="r" b="b"/>
              <a:pathLst>
                <a:path w="10" h="9">
                  <a:moveTo>
                    <a:pt x="1" y="8"/>
                  </a:moveTo>
                  <a:lnTo>
                    <a:pt x="1" y="7"/>
                  </a:lnTo>
                  <a:lnTo>
                    <a:pt x="1" y="6"/>
                  </a:lnTo>
                  <a:lnTo>
                    <a:pt x="2" y="4"/>
                  </a:lnTo>
                  <a:lnTo>
                    <a:pt x="2" y="3"/>
                  </a:lnTo>
                  <a:lnTo>
                    <a:pt x="4" y="3"/>
                  </a:lnTo>
                  <a:lnTo>
                    <a:pt x="5" y="2"/>
                  </a:lnTo>
                  <a:lnTo>
                    <a:pt x="6" y="2"/>
                  </a:lnTo>
                  <a:lnTo>
                    <a:pt x="6" y="1"/>
                  </a:lnTo>
                  <a:lnTo>
                    <a:pt x="7" y="1"/>
                  </a:lnTo>
                  <a:lnTo>
                    <a:pt x="9" y="1"/>
                  </a:lnTo>
                  <a:lnTo>
                    <a:pt x="9" y="0"/>
                  </a:lnTo>
                  <a:lnTo>
                    <a:pt x="7" y="0"/>
                  </a:lnTo>
                  <a:lnTo>
                    <a:pt x="6" y="1"/>
                  </a:lnTo>
                  <a:lnTo>
                    <a:pt x="5" y="1"/>
                  </a:lnTo>
                  <a:lnTo>
                    <a:pt x="5" y="2"/>
                  </a:lnTo>
                  <a:lnTo>
                    <a:pt x="4" y="2"/>
                  </a:lnTo>
                  <a:lnTo>
                    <a:pt x="2" y="2"/>
                  </a:lnTo>
                  <a:lnTo>
                    <a:pt x="2" y="3"/>
                  </a:lnTo>
                  <a:lnTo>
                    <a:pt x="1" y="3"/>
                  </a:lnTo>
                  <a:lnTo>
                    <a:pt x="1" y="4"/>
                  </a:lnTo>
                  <a:lnTo>
                    <a:pt x="0" y="6"/>
                  </a:lnTo>
                  <a:lnTo>
                    <a:pt x="0" y="7"/>
                  </a:lnTo>
                  <a:lnTo>
                    <a:pt x="0" y="8"/>
                  </a:lnTo>
                  <a:lnTo>
                    <a:pt x="1" y="8"/>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0" name="Freeform 586"/>
            <p:cNvSpPr>
              <a:spLocks/>
            </p:cNvSpPr>
            <p:nvPr/>
          </p:nvSpPr>
          <p:spPr bwMode="auto">
            <a:xfrm>
              <a:off x="2641" y="2785"/>
              <a:ext cx="4" cy="5"/>
            </a:xfrm>
            <a:custGeom>
              <a:avLst/>
              <a:gdLst/>
              <a:ahLst/>
              <a:cxnLst>
                <a:cxn ang="0">
                  <a:pos x="0" y="3"/>
                </a:cxn>
                <a:cxn ang="0">
                  <a:pos x="1" y="3"/>
                </a:cxn>
                <a:cxn ang="0">
                  <a:pos x="3" y="0"/>
                </a:cxn>
                <a:cxn ang="0">
                  <a:pos x="0" y="3"/>
                </a:cxn>
              </a:cxnLst>
              <a:rect l="0" t="0" r="r" b="b"/>
              <a:pathLst>
                <a:path w="4" h="4">
                  <a:moveTo>
                    <a:pt x="0" y="3"/>
                  </a:moveTo>
                  <a:lnTo>
                    <a:pt x="1" y="3"/>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1" name="Freeform 587"/>
            <p:cNvSpPr>
              <a:spLocks/>
            </p:cNvSpPr>
            <p:nvPr/>
          </p:nvSpPr>
          <p:spPr bwMode="auto">
            <a:xfrm>
              <a:off x="2657" y="2780"/>
              <a:ext cx="4" cy="4"/>
            </a:xfrm>
            <a:custGeom>
              <a:avLst/>
              <a:gdLst/>
              <a:ahLst/>
              <a:cxnLst>
                <a:cxn ang="0">
                  <a:pos x="3" y="3"/>
                </a:cxn>
                <a:cxn ang="0">
                  <a:pos x="3" y="1"/>
                </a:cxn>
                <a:cxn ang="0">
                  <a:pos x="3" y="0"/>
                </a:cxn>
                <a:cxn ang="0">
                  <a:pos x="0" y="0"/>
                </a:cxn>
                <a:cxn ang="0">
                  <a:pos x="3" y="3"/>
                </a:cxn>
              </a:cxnLst>
              <a:rect l="0" t="0" r="r" b="b"/>
              <a:pathLst>
                <a:path w="4" h="4">
                  <a:moveTo>
                    <a:pt x="3" y="3"/>
                  </a:moveTo>
                  <a:lnTo>
                    <a:pt x="3" y="1"/>
                  </a:lnTo>
                  <a:lnTo>
                    <a:pt x="3"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2" name="Freeform 588"/>
            <p:cNvSpPr>
              <a:spLocks/>
            </p:cNvSpPr>
            <p:nvPr/>
          </p:nvSpPr>
          <p:spPr bwMode="auto">
            <a:xfrm>
              <a:off x="2652" y="2780"/>
              <a:ext cx="6" cy="6"/>
            </a:xfrm>
            <a:custGeom>
              <a:avLst/>
              <a:gdLst/>
              <a:ahLst/>
              <a:cxnLst>
                <a:cxn ang="0">
                  <a:pos x="1" y="6"/>
                </a:cxn>
                <a:cxn ang="0">
                  <a:pos x="1" y="6"/>
                </a:cxn>
                <a:cxn ang="0">
                  <a:pos x="1" y="5"/>
                </a:cxn>
                <a:cxn ang="0">
                  <a:pos x="1" y="3"/>
                </a:cxn>
                <a:cxn ang="0">
                  <a:pos x="2" y="2"/>
                </a:cxn>
                <a:cxn ang="0">
                  <a:pos x="4" y="1"/>
                </a:cxn>
                <a:cxn ang="0">
                  <a:pos x="5" y="1"/>
                </a:cxn>
                <a:cxn ang="0">
                  <a:pos x="5" y="0"/>
                </a:cxn>
                <a:cxn ang="0">
                  <a:pos x="4" y="0"/>
                </a:cxn>
                <a:cxn ang="0">
                  <a:pos x="4" y="1"/>
                </a:cxn>
                <a:cxn ang="0">
                  <a:pos x="2" y="1"/>
                </a:cxn>
                <a:cxn ang="0">
                  <a:pos x="1" y="2"/>
                </a:cxn>
                <a:cxn ang="0">
                  <a:pos x="1" y="3"/>
                </a:cxn>
                <a:cxn ang="0">
                  <a:pos x="0" y="3"/>
                </a:cxn>
                <a:cxn ang="0">
                  <a:pos x="0" y="5"/>
                </a:cxn>
                <a:cxn ang="0">
                  <a:pos x="0" y="6"/>
                </a:cxn>
                <a:cxn ang="0">
                  <a:pos x="1" y="6"/>
                </a:cxn>
              </a:cxnLst>
              <a:rect l="0" t="0" r="r" b="b"/>
              <a:pathLst>
                <a:path w="6" h="7">
                  <a:moveTo>
                    <a:pt x="1" y="6"/>
                  </a:moveTo>
                  <a:lnTo>
                    <a:pt x="1" y="6"/>
                  </a:lnTo>
                  <a:lnTo>
                    <a:pt x="1" y="5"/>
                  </a:lnTo>
                  <a:lnTo>
                    <a:pt x="1" y="3"/>
                  </a:lnTo>
                  <a:lnTo>
                    <a:pt x="2" y="2"/>
                  </a:lnTo>
                  <a:lnTo>
                    <a:pt x="4" y="1"/>
                  </a:lnTo>
                  <a:lnTo>
                    <a:pt x="5" y="1"/>
                  </a:lnTo>
                  <a:lnTo>
                    <a:pt x="5" y="0"/>
                  </a:lnTo>
                  <a:lnTo>
                    <a:pt x="4" y="0"/>
                  </a:lnTo>
                  <a:lnTo>
                    <a:pt x="4" y="1"/>
                  </a:lnTo>
                  <a:lnTo>
                    <a:pt x="2" y="1"/>
                  </a:lnTo>
                  <a:lnTo>
                    <a:pt x="1" y="2"/>
                  </a:lnTo>
                  <a:lnTo>
                    <a:pt x="1" y="3"/>
                  </a:lnTo>
                  <a:lnTo>
                    <a:pt x="0" y="3"/>
                  </a:lnTo>
                  <a:lnTo>
                    <a:pt x="0" y="5"/>
                  </a:lnTo>
                  <a:lnTo>
                    <a:pt x="0" y="6"/>
                  </a:lnTo>
                  <a:lnTo>
                    <a:pt x="1"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3" name="Freeform 589"/>
            <p:cNvSpPr>
              <a:spLocks/>
            </p:cNvSpPr>
            <p:nvPr/>
          </p:nvSpPr>
          <p:spPr bwMode="auto">
            <a:xfrm>
              <a:off x="2652" y="2785"/>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4" name="Freeform 590"/>
            <p:cNvSpPr>
              <a:spLocks/>
            </p:cNvSpPr>
            <p:nvPr/>
          </p:nvSpPr>
          <p:spPr bwMode="auto">
            <a:xfrm>
              <a:off x="2685" y="2763"/>
              <a:ext cx="4" cy="1"/>
            </a:xfrm>
            <a:custGeom>
              <a:avLst/>
              <a:gdLst/>
              <a:ahLst/>
              <a:cxnLst>
                <a:cxn ang="0">
                  <a:pos x="0" y="0"/>
                </a:cxn>
                <a:cxn ang="0">
                  <a:pos x="2" y="0"/>
                </a:cxn>
                <a:cxn ang="0">
                  <a:pos x="2" y="1"/>
                </a:cxn>
                <a:cxn ang="0">
                  <a:pos x="0" y="1"/>
                </a:cxn>
                <a:cxn ang="0">
                  <a:pos x="0" y="0"/>
                </a:cxn>
              </a:cxnLst>
              <a:rect l="0" t="0" r="r" b="b"/>
              <a:pathLst>
                <a:path w="3" h="2">
                  <a:moveTo>
                    <a:pt x="0" y="0"/>
                  </a:moveTo>
                  <a:lnTo>
                    <a:pt x="2" y="0"/>
                  </a:lnTo>
                  <a:lnTo>
                    <a:pt x="2" y="1"/>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5" name="Freeform 591"/>
            <p:cNvSpPr>
              <a:spLocks/>
            </p:cNvSpPr>
            <p:nvPr/>
          </p:nvSpPr>
          <p:spPr bwMode="auto">
            <a:xfrm>
              <a:off x="2686" y="2763"/>
              <a:ext cx="6" cy="11"/>
            </a:xfrm>
            <a:custGeom>
              <a:avLst/>
              <a:gdLst/>
              <a:ahLst/>
              <a:cxnLst>
                <a:cxn ang="0">
                  <a:pos x="2" y="11"/>
                </a:cxn>
                <a:cxn ang="0">
                  <a:pos x="4" y="10"/>
                </a:cxn>
                <a:cxn ang="0">
                  <a:pos x="4" y="8"/>
                </a:cxn>
                <a:cxn ang="0">
                  <a:pos x="5" y="7"/>
                </a:cxn>
                <a:cxn ang="0">
                  <a:pos x="5" y="6"/>
                </a:cxn>
                <a:cxn ang="0">
                  <a:pos x="5" y="5"/>
                </a:cxn>
                <a:cxn ang="0">
                  <a:pos x="5" y="4"/>
                </a:cxn>
                <a:cxn ang="0">
                  <a:pos x="4" y="4"/>
                </a:cxn>
                <a:cxn ang="0">
                  <a:pos x="4" y="2"/>
                </a:cxn>
                <a:cxn ang="0">
                  <a:pos x="2" y="1"/>
                </a:cxn>
                <a:cxn ang="0">
                  <a:pos x="1" y="0"/>
                </a:cxn>
                <a:cxn ang="0">
                  <a:pos x="0" y="0"/>
                </a:cxn>
                <a:cxn ang="0">
                  <a:pos x="0" y="1"/>
                </a:cxn>
                <a:cxn ang="0">
                  <a:pos x="1" y="1"/>
                </a:cxn>
                <a:cxn ang="0">
                  <a:pos x="2" y="1"/>
                </a:cxn>
                <a:cxn ang="0">
                  <a:pos x="2" y="2"/>
                </a:cxn>
                <a:cxn ang="0">
                  <a:pos x="4" y="2"/>
                </a:cxn>
                <a:cxn ang="0">
                  <a:pos x="4" y="4"/>
                </a:cxn>
                <a:cxn ang="0">
                  <a:pos x="4" y="5"/>
                </a:cxn>
                <a:cxn ang="0">
                  <a:pos x="4" y="6"/>
                </a:cxn>
                <a:cxn ang="0">
                  <a:pos x="4" y="7"/>
                </a:cxn>
                <a:cxn ang="0">
                  <a:pos x="4" y="8"/>
                </a:cxn>
                <a:cxn ang="0">
                  <a:pos x="2" y="10"/>
                </a:cxn>
                <a:cxn ang="0">
                  <a:pos x="2" y="11"/>
                </a:cxn>
              </a:cxnLst>
              <a:rect l="0" t="0" r="r" b="b"/>
              <a:pathLst>
                <a:path w="6" h="12">
                  <a:moveTo>
                    <a:pt x="2" y="11"/>
                  </a:moveTo>
                  <a:lnTo>
                    <a:pt x="4" y="10"/>
                  </a:lnTo>
                  <a:lnTo>
                    <a:pt x="4" y="8"/>
                  </a:lnTo>
                  <a:lnTo>
                    <a:pt x="5" y="7"/>
                  </a:lnTo>
                  <a:lnTo>
                    <a:pt x="5" y="6"/>
                  </a:lnTo>
                  <a:lnTo>
                    <a:pt x="5" y="5"/>
                  </a:lnTo>
                  <a:lnTo>
                    <a:pt x="5" y="4"/>
                  </a:lnTo>
                  <a:lnTo>
                    <a:pt x="4" y="4"/>
                  </a:lnTo>
                  <a:lnTo>
                    <a:pt x="4" y="2"/>
                  </a:lnTo>
                  <a:lnTo>
                    <a:pt x="2" y="1"/>
                  </a:lnTo>
                  <a:lnTo>
                    <a:pt x="1" y="0"/>
                  </a:lnTo>
                  <a:lnTo>
                    <a:pt x="0" y="0"/>
                  </a:lnTo>
                  <a:lnTo>
                    <a:pt x="0" y="1"/>
                  </a:lnTo>
                  <a:lnTo>
                    <a:pt x="1" y="1"/>
                  </a:lnTo>
                  <a:lnTo>
                    <a:pt x="2" y="1"/>
                  </a:lnTo>
                  <a:lnTo>
                    <a:pt x="2" y="2"/>
                  </a:lnTo>
                  <a:lnTo>
                    <a:pt x="4" y="2"/>
                  </a:lnTo>
                  <a:lnTo>
                    <a:pt x="4" y="4"/>
                  </a:lnTo>
                  <a:lnTo>
                    <a:pt x="4" y="5"/>
                  </a:lnTo>
                  <a:lnTo>
                    <a:pt x="4" y="6"/>
                  </a:lnTo>
                  <a:lnTo>
                    <a:pt x="4" y="7"/>
                  </a:lnTo>
                  <a:lnTo>
                    <a:pt x="4" y="8"/>
                  </a:lnTo>
                  <a:lnTo>
                    <a:pt x="2" y="10"/>
                  </a:lnTo>
                  <a:lnTo>
                    <a:pt x="2"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6" name="Freeform 592"/>
            <p:cNvSpPr>
              <a:spLocks/>
            </p:cNvSpPr>
            <p:nvPr/>
          </p:nvSpPr>
          <p:spPr bwMode="auto">
            <a:xfrm>
              <a:off x="2688" y="2771"/>
              <a:ext cx="1" cy="4"/>
            </a:xfrm>
            <a:custGeom>
              <a:avLst/>
              <a:gdLst/>
              <a:ahLst/>
              <a:cxnLst>
                <a:cxn ang="0">
                  <a:pos x="0" y="0"/>
                </a:cxn>
                <a:cxn ang="0">
                  <a:pos x="0" y="1"/>
                </a:cxn>
                <a:cxn ang="0">
                  <a:pos x="0" y="3"/>
                </a:cxn>
                <a:cxn ang="0">
                  <a:pos x="1" y="3"/>
                </a:cxn>
                <a:cxn ang="0">
                  <a:pos x="0" y="0"/>
                </a:cxn>
              </a:cxnLst>
              <a:rect l="0" t="0" r="r" b="b"/>
              <a:pathLst>
                <a:path w="2" h="4">
                  <a:moveTo>
                    <a:pt x="0" y="0"/>
                  </a:moveTo>
                  <a:lnTo>
                    <a:pt x="0" y="1"/>
                  </a:lnTo>
                  <a:lnTo>
                    <a:pt x="0" y="3"/>
                  </a:lnTo>
                  <a:lnTo>
                    <a:pt x="1"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7" name="Freeform 593"/>
            <p:cNvSpPr>
              <a:spLocks/>
            </p:cNvSpPr>
            <p:nvPr/>
          </p:nvSpPr>
          <p:spPr bwMode="auto">
            <a:xfrm>
              <a:off x="2717" y="2808"/>
              <a:ext cx="1" cy="1"/>
            </a:xfrm>
            <a:custGeom>
              <a:avLst/>
              <a:gdLst/>
              <a:ahLst/>
              <a:cxnLst>
                <a:cxn ang="0">
                  <a:pos x="0" y="0"/>
                </a:cxn>
                <a:cxn ang="0">
                  <a:pos x="0" y="0"/>
                </a:cxn>
                <a:cxn ang="0">
                  <a:pos x="0" y="1"/>
                </a:cxn>
                <a:cxn ang="0">
                  <a:pos x="0" y="0"/>
                </a:cxn>
              </a:cxnLst>
              <a:rect l="0" t="0" r="r" b="b"/>
              <a:pathLst>
                <a:path w="1" h="2">
                  <a:moveTo>
                    <a:pt x="0" y="0"/>
                  </a:move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8" name="Freeform 594"/>
            <p:cNvSpPr>
              <a:spLocks/>
            </p:cNvSpPr>
            <p:nvPr/>
          </p:nvSpPr>
          <p:spPr bwMode="auto">
            <a:xfrm>
              <a:off x="2717" y="2798"/>
              <a:ext cx="20" cy="11"/>
            </a:xfrm>
            <a:custGeom>
              <a:avLst/>
              <a:gdLst/>
              <a:ahLst/>
              <a:cxnLst>
                <a:cxn ang="0">
                  <a:pos x="19" y="0"/>
                </a:cxn>
                <a:cxn ang="0">
                  <a:pos x="19" y="1"/>
                </a:cxn>
                <a:cxn ang="0">
                  <a:pos x="17" y="1"/>
                </a:cxn>
                <a:cxn ang="0">
                  <a:pos x="17" y="2"/>
                </a:cxn>
                <a:cxn ang="0">
                  <a:pos x="16" y="4"/>
                </a:cxn>
                <a:cxn ang="0">
                  <a:pos x="15" y="4"/>
                </a:cxn>
                <a:cxn ang="0">
                  <a:pos x="15" y="5"/>
                </a:cxn>
                <a:cxn ang="0">
                  <a:pos x="14" y="5"/>
                </a:cxn>
                <a:cxn ang="0">
                  <a:pos x="12" y="6"/>
                </a:cxn>
                <a:cxn ang="0">
                  <a:pos x="11" y="6"/>
                </a:cxn>
                <a:cxn ang="0">
                  <a:pos x="10" y="6"/>
                </a:cxn>
                <a:cxn ang="0">
                  <a:pos x="9" y="7"/>
                </a:cxn>
                <a:cxn ang="0">
                  <a:pos x="6" y="7"/>
                </a:cxn>
                <a:cxn ang="0">
                  <a:pos x="5" y="9"/>
                </a:cxn>
                <a:cxn ang="0">
                  <a:pos x="4" y="9"/>
                </a:cxn>
                <a:cxn ang="0">
                  <a:pos x="1" y="9"/>
                </a:cxn>
                <a:cxn ang="0">
                  <a:pos x="0" y="9"/>
                </a:cxn>
                <a:cxn ang="0">
                  <a:pos x="0" y="10"/>
                </a:cxn>
                <a:cxn ang="0">
                  <a:pos x="2" y="10"/>
                </a:cxn>
                <a:cxn ang="0">
                  <a:pos x="4" y="9"/>
                </a:cxn>
                <a:cxn ang="0">
                  <a:pos x="5" y="9"/>
                </a:cxn>
                <a:cxn ang="0">
                  <a:pos x="7" y="9"/>
                </a:cxn>
                <a:cxn ang="0">
                  <a:pos x="9" y="7"/>
                </a:cxn>
                <a:cxn ang="0">
                  <a:pos x="10" y="7"/>
                </a:cxn>
                <a:cxn ang="0">
                  <a:pos x="11" y="7"/>
                </a:cxn>
                <a:cxn ang="0">
                  <a:pos x="12" y="6"/>
                </a:cxn>
                <a:cxn ang="0">
                  <a:pos x="14" y="6"/>
                </a:cxn>
                <a:cxn ang="0">
                  <a:pos x="15" y="5"/>
                </a:cxn>
                <a:cxn ang="0">
                  <a:pos x="16" y="5"/>
                </a:cxn>
                <a:cxn ang="0">
                  <a:pos x="17" y="4"/>
                </a:cxn>
                <a:cxn ang="0">
                  <a:pos x="17" y="2"/>
                </a:cxn>
                <a:cxn ang="0">
                  <a:pos x="19" y="2"/>
                </a:cxn>
                <a:cxn ang="0">
                  <a:pos x="20" y="1"/>
                </a:cxn>
                <a:cxn ang="0">
                  <a:pos x="20" y="0"/>
                </a:cxn>
                <a:cxn ang="0">
                  <a:pos x="19" y="0"/>
                </a:cxn>
              </a:cxnLst>
              <a:rect l="0" t="0" r="r" b="b"/>
              <a:pathLst>
                <a:path w="21" h="11">
                  <a:moveTo>
                    <a:pt x="19" y="0"/>
                  </a:moveTo>
                  <a:lnTo>
                    <a:pt x="19" y="1"/>
                  </a:lnTo>
                  <a:lnTo>
                    <a:pt x="17" y="1"/>
                  </a:lnTo>
                  <a:lnTo>
                    <a:pt x="17" y="2"/>
                  </a:lnTo>
                  <a:lnTo>
                    <a:pt x="16" y="4"/>
                  </a:lnTo>
                  <a:lnTo>
                    <a:pt x="15" y="4"/>
                  </a:lnTo>
                  <a:lnTo>
                    <a:pt x="15" y="5"/>
                  </a:lnTo>
                  <a:lnTo>
                    <a:pt x="14" y="5"/>
                  </a:lnTo>
                  <a:lnTo>
                    <a:pt x="12" y="6"/>
                  </a:lnTo>
                  <a:lnTo>
                    <a:pt x="11" y="6"/>
                  </a:lnTo>
                  <a:lnTo>
                    <a:pt x="10" y="6"/>
                  </a:lnTo>
                  <a:lnTo>
                    <a:pt x="9" y="7"/>
                  </a:lnTo>
                  <a:lnTo>
                    <a:pt x="6" y="7"/>
                  </a:lnTo>
                  <a:lnTo>
                    <a:pt x="5" y="9"/>
                  </a:lnTo>
                  <a:lnTo>
                    <a:pt x="4" y="9"/>
                  </a:lnTo>
                  <a:lnTo>
                    <a:pt x="1" y="9"/>
                  </a:lnTo>
                  <a:lnTo>
                    <a:pt x="0" y="9"/>
                  </a:lnTo>
                  <a:lnTo>
                    <a:pt x="0" y="10"/>
                  </a:lnTo>
                  <a:lnTo>
                    <a:pt x="2" y="10"/>
                  </a:lnTo>
                  <a:lnTo>
                    <a:pt x="4" y="9"/>
                  </a:lnTo>
                  <a:lnTo>
                    <a:pt x="5" y="9"/>
                  </a:lnTo>
                  <a:lnTo>
                    <a:pt x="7" y="9"/>
                  </a:lnTo>
                  <a:lnTo>
                    <a:pt x="9" y="7"/>
                  </a:lnTo>
                  <a:lnTo>
                    <a:pt x="10" y="7"/>
                  </a:lnTo>
                  <a:lnTo>
                    <a:pt x="11" y="7"/>
                  </a:lnTo>
                  <a:lnTo>
                    <a:pt x="12" y="6"/>
                  </a:lnTo>
                  <a:lnTo>
                    <a:pt x="14" y="6"/>
                  </a:lnTo>
                  <a:lnTo>
                    <a:pt x="15" y="5"/>
                  </a:lnTo>
                  <a:lnTo>
                    <a:pt x="16" y="5"/>
                  </a:lnTo>
                  <a:lnTo>
                    <a:pt x="17" y="4"/>
                  </a:lnTo>
                  <a:lnTo>
                    <a:pt x="17" y="2"/>
                  </a:lnTo>
                  <a:lnTo>
                    <a:pt x="19" y="2"/>
                  </a:lnTo>
                  <a:lnTo>
                    <a:pt x="20" y="1"/>
                  </a:lnTo>
                  <a:lnTo>
                    <a:pt x="20" y="0"/>
                  </a:lnTo>
                  <a:lnTo>
                    <a:pt x="19"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59" name="Freeform 595"/>
            <p:cNvSpPr>
              <a:spLocks/>
            </p:cNvSpPr>
            <p:nvPr/>
          </p:nvSpPr>
          <p:spPr bwMode="auto">
            <a:xfrm>
              <a:off x="2736" y="2797"/>
              <a:ext cx="5" cy="3"/>
            </a:xfrm>
            <a:custGeom>
              <a:avLst/>
              <a:gdLst/>
              <a:ahLst/>
              <a:cxnLst>
                <a:cxn ang="0">
                  <a:pos x="3" y="2"/>
                </a:cxn>
                <a:cxn ang="0">
                  <a:pos x="3" y="0"/>
                </a:cxn>
                <a:cxn ang="0">
                  <a:pos x="1" y="0"/>
                </a:cxn>
                <a:cxn ang="0">
                  <a:pos x="0" y="0"/>
                </a:cxn>
                <a:cxn ang="0">
                  <a:pos x="3" y="2"/>
                </a:cxn>
              </a:cxnLst>
              <a:rect l="0" t="0" r="r" b="b"/>
              <a:pathLst>
                <a:path w="4" h="3">
                  <a:moveTo>
                    <a:pt x="3" y="2"/>
                  </a:moveTo>
                  <a:lnTo>
                    <a:pt x="3" y="0"/>
                  </a:lnTo>
                  <a:lnTo>
                    <a:pt x="1"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0" name="Freeform 596"/>
            <p:cNvSpPr>
              <a:spLocks/>
            </p:cNvSpPr>
            <p:nvPr/>
          </p:nvSpPr>
          <p:spPr bwMode="auto">
            <a:xfrm>
              <a:off x="2721" y="2811"/>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1" name="Freeform 597"/>
            <p:cNvSpPr>
              <a:spLocks/>
            </p:cNvSpPr>
            <p:nvPr/>
          </p:nvSpPr>
          <p:spPr bwMode="auto">
            <a:xfrm>
              <a:off x="2721" y="2803"/>
              <a:ext cx="22" cy="9"/>
            </a:xfrm>
            <a:custGeom>
              <a:avLst/>
              <a:gdLst/>
              <a:ahLst/>
              <a:cxnLst>
                <a:cxn ang="0">
                  <a:pos x="20" y="0"/>
                </a:cxn>
                <a:cxn ang="0">
                  <a:pos x="20" y="1"/>
                </a:cxn>
                <a:cxn ang="0">
                  <a:pos x="18" y="1"/>
                </a:cxn>
                <a:cxn ang="0">
                  <a:pos x="17" y="2"/>
                </a:cxn>
                <a:cxn ang="0">
                  <a:pos x="16" y="2"/>
                </a:cxn>
                <a:cxn ang="0">
                  <a:pos x="15" y="3"/>
                </a:cxn>
                <a:cxn ang="0">
                  <a:pos x="13" y="3"/>
                </a:cxn>
                <a:cxn ang="0">
                  <a:pos x="12" y="4"/>
                </a:cxn>
                <a:cxn ang="0">
                  <a:pos x="11" y="4"/>
                </a:cxn>
                <a:cxn ang="0">
                  <a:pos x="10" y="6"/>
                </a:cxn>
                <a:cxn ang="0">
                  <a:pos x="9" y="6"/>
                </a:cxn>
                <a:cxn ang="0">
                  <a:pos x="7" y="6"/>
                </a:cxn>
                <a:cxn ang="0">
                  <a:pos x="6" y="7"/>
                </a:cxn>
                <a:cxn ang="0">
                  <a:pos x="5" y="7"/>
                </a:cxn>
                <a:cxn ang="0">
                  <a:pos x="4" y="7"/>
                </a:cxn>
                <a:cxn ang="0">
                  <a:pos x="1" y="7"/>
                </a:cxn>
                <a:cxn ang="0">
                  <a:pos x="0" y="7"/>
                </a:cxn>
                <a:cxn ang="0">
                  <a:pos x="0" y="8"/>
                </a:cxn>
                <a:cxn ang="0">
                  <a:pos x="1" y="8"/>
                </a:cxn>
                <a:cxn ang="0">
                  <a:pos x="4" y="8"/>
                </a:cxn>
                <a:cxn ang="0">
                  <a:pos x="5" y="7"/>
                </a:cxn>
                <a:cxn ang="0">
                  <a:pos x="6" y="7"/>
                </a:cxn>
                <a:cxn ang="0">
                  <a:pos x="7" y="7"/>
                </a:cxn>
                <a:cxn ang="0">
                  <a:pos x="9" y="7"/>
                </a:cxn>
                <a:cxn ang="0">
                  <a:pos x="10" y="6"/>
                </a:cxn>
                <a:cxn ang="0">
                  <a:pos x="12" y="6"/>
                </a:cxn>
                <a:cxn ang="0">
                  <a:pos x="13" y="4"/>
                </a:cxn>
                <a:cxn ang="0">
                  <a:pos x="15" y="4"/>
                </a:cxn>
                <a:cxn ang="0">
                  <a:pos x="16" y="3"/>
                </a:cxn>
                <a:cxn ang="0">
                  <a:pos x="17" y="3"/>
                </a:cxn>
                <a:cxn ang="0">
                  <a:pos x="17" y="2"/>
                </a:cxn>
                <a:cxn ang="0">
                  <a:pos x="18" y="2"/>
                </a:cxn>
                <a:cxn ang="0">
                  <a:pos x="20" y="1"/>
                </a:cxn>
                <a:cxn ang="0">
                  <a:pos x="21" y="0"/>
                </a:cxn>
                <a:cxn ang="0">
                  <a:pos x="20" y="0"/>
                </a:cxn>
              </a:cxnLst>
              <a:rect l="0" t="0" r="r" b="b"/>
              <a:pathLst>
                <a:path w="22" h="9">
                  <a:moveTo>
                    <a:pt x="20" y="0"/>
                  </a:moveTo>
                  <a:lnTo>
                    <a:pt x="20" y="1"/>
                  </a:lnTo>
                  <a:lnTo>
                    <a:pt x="18" y="1"/>
                  </a:lnTo>
                  <a:lnTo>
                    <a:pt x="17" y="2"/>
                  </a:lnTo>
                  <a:lnTo>
                    <a:pt x="16" y="2"/>
                  </a:lnTo>
                  <a:lnTo>
                    <a:pt x="15" y="3"/>
                  </a:lnTo>
                  <a:lnTo>
                    <a:pt x="13" y="3"/>
                  </a:lnTo>
                  <a:lnTo>
                    <a:pt x="12" y="4"/>
                  </a:lnTo>
                  <a:lnTo>
                    <a:pt x="11" y="4"/>
                  </a:lnTo>
                  <a:lnTo>
                    <a:pt x="10" y="6"/>
                  </a:lnTo>
                  <a:lnTo>
                    <a:pt x="9" y="6"/>
                  </a:lnTo>
                  <a:lnTo>
                    <a:pt x="7" y="6"/>
                  </a:lnTo>
                  <a:lnTo>
                    <a:pt x="6" y="7"/>
                  </a:lnTo>
                  <a:lnTo>
                    <a:pt x="5" y="7"/>
                  </a:lnTo>
                  <a:lnTo>
                    <a:pt x="4" y="7"/>
                  </a:lnTo>
                  <a:lnTo>
                    <a:pt x="1" y="7"/>
                  </a:lnTo>
                  <a:lnTo>
                    <a:pt x="0" y="7"/>
                  </a:lnTo>
                  <a:lnTo>
                    <a:pt x="0" y="8"/>
                  </a:lnTo>
                  <a:lnTo>
                    <a:pt x="1" y="8"/>
                  </a:lnTo>
                  <a:lnTo>
                    <a:pt x="4" y="8"/>
                  </a:lnTo>
                  <a:lnTo>
                    <a:pt x="5" y="7"/>
                  </a:lnTo>
                  <a:lnTo>
                    <a:pt x="6" y="7"/>
                  </a:lnTo>
                  <a:lnTo>
                    <a:pt x="7" y="7"/>
                  </a:lnTo>
                  <a:lnTo>
                    <a:pt x="9" y="7"/>
                  </a:lnTo>
                  <a:lnTo>
                    <a:pt x="10" y="6"/>
                  </a:lnTo>
                  <a:lnTo>
                    <a:pt x="12" y="6"/>
                  </a:lnTo>
                  <a:lnTo>
                    <a:pt x="13" y="4"/>
                  </a:lnTo>
                  <a:lnTo>
                    <a:pt x="15" y="4"/>
                  </a:lnTo>
                  <a:lnTo>
                    <a:pt x="16" y="3"/>
                  </a:lnTo>
                  <a:lnTo>
                    <a:pt x="17" y="3"/>
                  </a:lnTo>
                  <a:lnTo>
                    <a:pt x="17" y="2"/>
                  </a:lnTo>
                  <a:lnTo>
                    <a:pt x="18" y="2"/>
                  </a:lnTo>
                  <a:lnTo>
                    <a:pt x="20" y="1"/>
                  </a:lnTo>
                  <a:lnTo>
                    <a:pt x="21" y="0"/>
                  </a:lnTo>
                  <a:lnTo>
                    <a:pt x="2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2" name="Freeform 598"/>
            <p:cNvSpPr>
              <a:spLocks/>
            </p:cNvSpPr>
            <p:nvPr/>
          </p:nvSpPr>
          <p:spPr bwMode="auto">
            <a:xfrm>
              <a:off x="2742" y="2802"/>
              <a:ext cx="4" cy="3"/>
            </a:xfrm>
            <a:custGeom>
              <a:avLst/>
              <a:gdLst/>
              <a:ahLst/>
              <a:cxnLst>
                <a:cxn ang="0">
                  <a:pos x="3" y="2"/>
                </a:cxn>
                <a:cxn ang="0">
                  <a:pos x="3" y="1"/>
                </a:cxn>
                <a:cxn ang="0">
                  <a:pos x="3" y="0"/>
                </a:cxn>
                <a:cxn ang="0">
                  <a:pos x="1" y="0"/>
                </a:cxn>
                <a:cxn ang="0">
                  <a:pos x="0" y="0"/>
                </a:cxn>
                <a:cxn ang="0">
                  <a:pos x="3" y="2"/>
                </a:cxn>
              </a:cxnLst>
              <a:rect l="0" t="0" r="r" b="b"/>
              <a:pathLst>
                <a:path w="4" h="3">
                  <a:moveTo>
                    <a:pt x="3" y="2"/>
                  </a:moveTo>
                  <a:lnTo>
                    <a:pt x="3" y="1"/>
                  </a:lnTo>
                  <a:lnTo>
                    <a:pt x="3" y="0"/>
                  </a:lnTo>
                  <a:lnTo>
                    <a:pt x="1"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3" name="Freeform 599"/>
            <p:cNvSpPr>
              <a:spLocks/>
            </p:cNvSpPr>
            <p:nvPr/>
          </p:nvSpPr>
          <p:spPr bwMode="auto">
            <a:xfrm>
              <a:off x="2712" y="2815"/>
              <a:ext cx="0" cy="4"/>
            </a:xfrm>
            <a:custGeom>
              <a:avLst/>
              <a:gdLst/>
              <a:ahLst/>
              <a:cxnLst>
                <a:cxn ang="0">
                  <a:pos x="0" y="0"/>
                </a:cxn>
                <a:cxn ang="0">
                  <a:pos x="0" y="2"/>
                </a:cxn>
                <a:cxn ang="0">
                  <a:pos x="0" y="0"/>
                </a:cxn>
              </a:cxnLst>
              <a:rect l="0" t="0" r="r" b="b"/>
              <a:pathLst>
                <a:path w="1" h="3">
                  <a:moveTo>
                    <a:pt x="0" y="0"/>
                  </a:move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4" name="Freeform 600"/>
            <p:cNvSpPr>
              <a:spLocks/>
            </p:cNvSpPr>
            <p:nvPr/>
          </p:nvSpPr>
          <p:spPr bwMode="auto">
            <a:xfrm>
              <a:off x="2712" y="2815"/>
              <a:ext cx="20" cy="4"/>
            </a:xfrm>
            <a:custGeom>
              <a:avLst/>
              <a:gdLst/>
              <a:ahLst/>
              <a:cxnLst>
                <a:cxn ang="0">
                  <a:pos x="19" y="0"/>
                </a:cxn>
                <a:cxn ang="0">
                  <a:pos x="17" y="0"/>
                </a:cxn>
                <a:cxn ang="0">
                  <a:pos x="16" y="1"/>
                </a:cxn>
                <a:cxn ang="0">
                  <a:pos x="15" y="1"/>
                </a:cxn>
                <a:cxn ang="0">
                  <a:pos x="14" y="1"/>
                </a:cxn>
                <a:cxn ang="0">
                  <a:pos x="12" y="1"/>
                </a:cxn>
                <a:cxn ang="0">
                  <a:pos x="11" y="1"/>
                </a:cxn>
                <a:cxn ang="0">
                  <a:pos x="10" y="1"/>
                </a:cxn>
                <a:cxn ang="0">
                  <a:pos x="9" y="1"/>
                </a:cxn>
                <a:cxn ang="0">
                  <a:pos x="7" y="1"/>
                </a:cxn>
                <a:cxn ang="0">
                  <a:pos x="6" y="1"/>
                </a:cxn>
                <a:cxn ang="0">
                  <a:pos x="5" y="1"/>
                </a:cxn>
                <a:cxn ang="0">
                  <a:pos x="4" y="1"/>
                </a:cxn>
                <a:cxn ang="0">
                  <a:pos x="2" y="1"/>
                </a:cxn>
                <a:cxn ang="0">
                  <a:pos x="1" y="0"/>
                </a:cxn>
                <a:cxn ang="0">
                  <a:pos x="0" y="0"/>
                </a:cxn>
                <a:cxn ang="0">
                  <a:pos x="1" y="1"/>
                </a:cxn>
                <a:cxn ang="0">
                  <a:pos x="2" y="1"/>
                </a:cxn>
                <a:cxn ang="0">
                  <a:pos x="4" y="1"/>
                </a:cxn>
                <a:cxn ang="0">
                  <a:pos x="5" y="2"/>
                </a:cxn>
                <a:cxn ang="0">
                  <a:pos x="6" y="2"/>
                </a:cxn>
                <a:cxn ang="0">
                  <a:pos x="7" y="2"/>
                </a:cxn>
                <a:cxn ang="0">
                  <a:pos x="9" y="2"/>
                </a:cxn>
                <a:cxn ang="0">
                  <a:pos x="10" y="2"/>
                </a:cxn>
                <a:cxn ang="0">
                  <a:pos x="11" y="2"/>
                </a:cxn>
                <a:cxn ang="0">
                  <a:pos x="12" y="2"/>
                </a:cxn>
                <a:cxn ang="0">
                  <a:pos x="14" y="2"/>
                </a:cxn>
                <a:cxn ang="0">
                  <a:pos x="15" y="2"/>
                </a:cxn>
                <a:cxn ang="0">
                  <a:pos x="16" y="1"/>
                </a:cxn>
                <a:cxn ang="0">
                  <a:pos x="17" y="1"/>
                </a:cxn>
                <a:cxn ang="0">
                  <a:pos x="19" y="0"/>
                </a:cxn>
              </a:cxnLst>
              <a:rect l="0" t="0" r="r" b="b"/>
              <a:pathLst>
                <a:path w="20" h="3">
                  <a:moveTo>
                    <a:pt x="19" y="0"/>
                  </a:moveTo>
                  <a:lnTo>
                    <a:pt x="17" y="0"/>
                  </a:lnTo>
                  <a:lnTo>
                    <a:pt x="16" y="1"/>
                  </a:lnTo>
                  <a:lnTo>
                    <a:pt x="15" y="1"/>
                  </a:lnTo>
                  <a:lnTo>
                    <a:pt x="14" y="1"/>
                  </a:lnTo>
                  <a:lnTo>
                    <a:pt x="12" y="1"/>
                  </a:lnTo>
                  <a:lnTo>
                    <a:pt x="11" y="1"/>
                  </a:lnTo>
                  <a:lnTo>
                    <a:pt x="10" y="1"/>
                  </a:lnTo>
                  <a:lnTo>
                    <a:pt x="9" y="1"/>
                  </a:lnTo>
                  <a:lnTo>
                    <a:pt x="7" y="1"/>
                  </a:lnTo>
                  <a:lnTo>
                    <a:pt x="6" y="1"/>
                  </a:lnTo>
                  <a:lnTo>
                    <a:pt x="5" y="1"/>
                  </a:lnTo>
                  <a:lnTo>
                    <a:pt x="4" y="1"/>
                  </a:lnTo>
                  <a:lnTo>
                    <a:pt x="2" y="1"/>
                  </a:lnTo>
                  <a:lnTo>
                    <a:pt x="1" y="0"/>
                  </a:lnTo>
                  <a:lnTo>
                    <a:pt x="0" y="0"/>
                  </a:lnTo>
                  <a:lnTo>
                    <a:pt x="1" y="1"/>
                  </a:lnTo>
                  <a:lnTo>
                    <a:pt x="2" y="1"/>
                  </a:lnTo>
                  <a:lnTo>
                    <a:pt x="4" y="1"/>
                  </a:lnTo>
                  <a:lnTo>
                    <a:pt x="5" y="2"/>
                  </a:lnTo>
                  <a:lnTo>
                    <a:pt x="6" y="2"/>
                  </a:lnTo>
                  <a:lnTo>
                    <a:pt x="7" y="2"/>
                  </a:lnTo>
                  <a:lnTo>
                    <a:pt x="9" y="2"/>
                  </a:lnTo>
                  <a:lnTo>
                    <a:pt x="10" y="2"/>
                  </a:lnTo>
                  <a:lnTo>
                    <a:pt x="11" y="2"/>
                  </a:lnTo>
                  <a:lnTo>
                    <a:pt x="12" y="2"/>
                  </a:lnTo>
                  <a:lnTo>
                    <a:pt x="14" y="2"/>
                  </a:lnTo>
                  <a:lnTo>
                    <a:pt x="15" y="2"/>
                  </a:lnTo>
                  <a:lnTo>
                    <a:pt x="16" y="1"/>
                  </a:lnTo>
                  <a:lnTo>
                    <a:pt x="17" y="1"/>
                  </a:lnTo>
                  <a:lnTo>
                    <a:pt x="19"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5" name="Freeform 601"/>
            <p:cNvSpPr>
              <a:spLocks/>
            </p:cNvSpPr>
            <p:nvPr/>
          </p:nvSpPr>
          <p:spPr bwMode="auto">
            <a:xfrm>
              <a:off x="2732" y="2815"/>
              <a:ext cx="2" cy="4"/>
            </a:xfrm>
            <a:custGeom>
              <a:avLst/>
              <a:gdLst/>
              <a:ahLst/>
              <a:cxnLst>
                <a:cxn ang="0">
                  <a:pos x="1" y="2"/>
                </a:cxn>
                <a:cxn ang="0">
                  <a:pos x="1" y="0"/>
                </a:cxn>
                <a:cxn ang="0">
                  <a:pos x="0" y="0"/>
                </a:cxn>
                <a:cxn ang="0">
                  <a:pos x="1" y="2"/>
                </a:cxn>
              </a:cxnLst>
              <a:rect l="0" t="0" r="r" b="b"/>
              <a:pathLst>
                <a:path w="2" h="3">
                  <a:moveTo>
                    <a:pt x="1" y="2"/>
                  </a:moveTo>
                  <a:lnTo>
                    <a:pt x="1" y="0"/>
                  </a:lnTo>
                  <a:lnTo>
                    <a:pt x="0" y="0"/>
                  </a:lnTo>
                  <a:lnTo>
                    <a:pt x="1"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6" name="Freeform 602"/>
            <p:cNvSpPr>
              <a:spLocks/>
            </p:cNvSpPr>
            <p:nvPr/>
          </p:nvSpPr>
          <p:spPr bwMode="auto">
            <a:xfrm>
              <a:off x="2662" y="2744"/>
              <a:ext cx="4" cy="1"/>
            </a:xfrm>
            <a:custGeom>
              <a:avLst/>
              <a:gdLst/>
              <a:ahLst/>
              <a:cxnLst>
                <a:cxn ang="0">
                  <a:pos x="0" y="0"/>
                </a:cxn>
                <a:cxn ang="0">
                  <a:pos x="0" y="1"/>
                </a:cxn>
                <a:cxn ang="0">
                  <a:pos x="1" y="1"/>
                </a:cxn>
                <a:cxn ang="0">
                  <a:pos x="3" y="1"/>
                </a:cxn>
                <a:cxn ang="0">
                  <a:pos x="0" y="0"/>
                </a:cxn>
              </a:cxnLst>
              <a:rect l="0" t="0" r="r" b="b"/>
              <a:pathLst>
                <a:path w="4" h="2">
                  <a:moveTo>
                    <a:pt x="0" y="0"/>
                  </a:moveTo>
                  <a:lnTo>
                    <a:pt x="0" y="1"/>
                  </a:lnTo>
                  <a:lnTo>
                    <a:pt x="1" y="1"/>
                  </a:lnTo>
                  <a:lnTo>
                    <a:pt x="3"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7" name="Freeform 603"/>
            <p:cNvSpPr>
              <a:spLocks/>
            </p:cNvSpPr>
            <p:nvPr/>
          </p:nvSpPr>
          <p:spPr bwMode="auto">
            <a:xfrm>
              <a:off x="2662" y="2738"/>
              <a:ext cx="16" cy="5"/>
            </a:xfrm>
            <a:custGeom>
              <a:avLst/>
              <a:gdLst/>
              <a:ahLst/>
              <a:cxnLst>
                <a:cxn ang="0">
                  <a:pos x="14" y="0"/>
                </a:cxn>
                <a:cxn ang="0">
                  <a:pos x="12" y="0"/>
                </a:cxn>
                <a:cxn ang="0">
                  <a:pos x="11" y="0"/>
                </a:cxn>
                <a:cxn ang="0">
                  <a:pos x="10" y="0"/>
                </a:cxn>
                <a:cxn ang="0">
                  <a:pos x="9" y="0"/>
                </a:cxn>
                <a:cxn ang="0">
                  <a:pos x="7" y="0"/>
                </a:cxn>
                <a:cxn ang="0">
                  <a:pos x="6" y="0"/>
                </a:cxn>
                <a:cxn ang="0">
                  <a:pos x="5" y="1"/>
                </a:cxn>
                <a:cxn ang="0">
                  <a:pos x="4" y="1"/>
                </a:cxn>
                <a:cxn ang="0">
                  <a:pos x="2" y="1"/>
                </a:cxn>
                <a:cxn ang="0">
                  <a:pos x="1" y="2"/>
                </a:cxn>
                <a:cxn ang="0">
                  <a:pos x="0" y="2"/>
                </a:cxn>
                <a:cxn ang="0">
                  <a:pos x="0" y="4"/>
                </a:cxn>
                <a:cxn ang="0">
                  <a:pos x="1" y="2"/>
                </a:cxn>
                <a:cxn ang="0">
                  <a:pos x="2" y="2"/>
                </a:cxn>
                <a:cxn ang="0">
                  <a:pos x="4" y="1"/>
                </a:cxn>
                <a:cxn ang="0">
                  <a:pos x="5" y="1"/>
                </a:cxn>
                <a:cxn ang="0">
                  <a:pos x="6" y="1"/>
                </a:cxn>
                <a:cxn ang="0">
                  <a:pos x="7" y="1"/>
                </a:cxn>
                <a:cxn ang="0">
                  <a:pos x="9" y="1"/>
                </a:cxn>
                <a:cxn ang="0">
                  <a:pos x="10" y="1"/>
                </a:cxn>
                <a:cxn ang="0">
                  <a:pos x="11" y="1"/>
                </a:cxn>
                <a:cxn ang="0">
                  <a:pos x="12" y="1"/>
                </a:cxn>
                <a:cxn ang="0">
                  <a:pos x="14" y="1"/>
                </a:cxn>
                <a:cxn ang="0">
                  <a:pos x="14" y="0"/>
                </a:cxn>
              </a:cxnLst>
              <a:rect l="0" t="0" r="r" b="b"/>
              <a:pathLst>
                <a:path w="15" h="5">
                  <a:moveTo>
                    <a:pt x="14" y="0"/>
                  </a:moveTo>
                  <a:lnTo>
                    <a:pt x="12" y="0"/>
                  </a:lnTo>
                  <a:lnTo>
                    <a:pt x="11" y="0"/>
                  </a:lnTo>
                  <a:lnTo>
                    <a:pt x="10" y="0"/>
                  </a:lnTo>
                  <a:lnTo>
                    <a:pt x="9" y="0"/>
                  </a:lnTo>
                  <a:lnTo>
                    <a:pt x="7" y="0"/>
                  </a:lnTo>
                  <a:lnTo>
                    <a:pt x="6" y="0"/>
                  </a:lnTo>
                  <a:lnTo>
                    <a:pt x="5" y="1"/>
                  </a:lnTo>
                  <a:lnTo>
                    <a:pt x="4" y="1"/>
                  </a:lnTo>
                  <a:lnTo>
                    <a:pt x="2" y="1"/>
                  </a:lnTo>
                  <a:lnTo>
                    <a:pt x="1" y="2"/>
                  </a:lnTo>
                  <a:lnTo>
                    <a:pt x="0" y="2"/>
                  </a:lnTo>
                  <a:lnTo>
                    <a:pt x="0" y="4"/>
                  </a:lnTo>
                  <a:lnTo>
                    <a:pt x="1" y="2"/>
                  </a:lnTo>
                  <a:lnTo>
                    <a:pt x="2" y="2"/>
                  </a:lnTo>
                  <a:lnTo>
                    <a:pt x="4" y="1"/>
                  </a:lnTo>
                  <a:lnTo>
                    <a:pt x="5" y="1"/>
                  </a:lnTo>
                  <a:lnTo>
                    <a:pt x="6" y="1"/>
                  </a:lnTo>
                  <a:lnTo>
                    <a:pt x="7" y="1"/>
                  </a:lnTo>
                  <a:lnTo>
                    <a:pt x="9" y="1"/>
                  </a:lnTo>
                  <a:lnTo>
                    <a:pt x="10" y="1"/>
                  </a:lnTo>
                  <a:lnTo>
                    <a:pt x="11" y="1"/>
                  </a:lnTo>
                  <a:lnTo>
                    <a:pt x="12" y="1"/>
                  </a:lnTo>
                  <a:lnTo>
                    <a:pt x="14" y="1"/>
                  </a:lnTo>
                  <a:lnTo>
                    <a:pt x="14"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8" name="Freeform 604"/>
            <p:cNvSpPr>
              <a:spLocks/>
            </p:cNvSpPr>
            <p:nvPr/>
          </p:nvSpPr>
          <p:spPr bwMode="auto">
            <a:xfrm>
              <a:off x="2676" y="2738"/>
              <a:ext cx="1" cy="5"/>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69" name="Freeform 605"/>
            <p:cNvSpPr>
              <a:spLocks/>
            </p:cNvSpPr>
            <p:nvPr/>
          </p:nvSpPr>
          <p:spPr bwMode="auto">
            <a:xfrm>
              <a:off x="2666" y="2744"/>
              <a:ext cx="5" cy="3"/>
            </a:xfrm>
            <a:custGeom>
              <a:avLst/>
              <a:gdLst/>
              <a:ahLst/>
              <a:cxnLst>
                <a:cxn ang="0">
                  <a:pos x="0" y="0"/>
                </a:cxn>
                <a:cxn ang="0">
                  <a:pos x="0" y="2"/>
                </a:cxn>
                <a:cxn ang="0">
                  <a:pos x="3" y="2"/>
                </a:cxn>
                <a:cxn ang="0">
                  <a:pos x="0" y="0"/>
                </a:cxn>
              </a:cxnLst>
              <a:rect l="0" t="0" r="r" b="b"/>
              <a:pathLst>
                <a:path w="4" h="3">
                  <a:moveTo>
                    <a:pt x="0" y="0"/>
                  </a:moveTo>
                  <a:lnTo>
                    <a:pt x="0" y="2"/>
                  </a:lnTo>
                  <a:lnTo>
                    <a:pt x="3"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0" name="Freeform 606"/>
            <p:cNvSpPr>
              <a:spLocks/>
            </p:cNvSpPr>
            <p:nvPr/>
          </p:nvSpPr>
          <p:spPr bwMode="auto">
            <a:xfrm>
              <a:off x="2666" y="2741"/>
              <a:ext cx="12" cy="4"/>
            </a:xfrm>
            <a:custGeom>
              <a:avLst/>
              <a:gdLst/>
              <a:ahLst/>
              <a:cxnLst>
                <a:cxn ang="0">
                  <a:pos x="10" y="0"/>
                </a:cxn>
                <a:cxn ang="0">
                  <a:pos x="9" y="0"/>
                </a:cxn>
                <a:cxn ang="0">
                  <a:pos x="7" y="0"/>
                </a:cxn>
                <a:cxn ang="0">
                  <a:pos x="6" y="0"/>
                </a:cxn>
                <a:cxn ang="0">
                  <a:pos x="5" y="0"/>
                </a:cxn>
                <a:cxn ang="0">
                  <a:pos x="4" y="0"/>
                </a:cxn>
                <a:cxn ang="0">
                  <a:pos x="2" y="0"/>
                </a:cxn>
                <a:cxn ang="0">
                  <a:pos x="1" y="1"/>
                </a:cxn>
                <a:cxn ang="0">
                  <a:pos x="0" y="1"/>
                </a:cxn>
                <a:cxn ang="0">
                  <a:pos x="0" y="3"/>
                </a:cxn>
                <a:cxn ang="0">
                  <a:pos x="1" y="3"/>
                </a:cxn>
                <a:cxn ang="0">
                  <a:pos x="1" y="1"/>
                </a:cxn>
                <a:cxn ang="0">
                  <a:pos x="2" y="1"/>
                </a:cxn>
                <a:cxn ang="0">
                  <a:pos x="4" y="1"/>
                </a:cxn>
                <a:cxn ang="0">
                  <a:pos x="5" y="1"/>
                </a:cxn>
                <a:cxn ang="0">
                  <a:pos x="6" y="1"/>
                </a:cxn>
                <a:cxn ang="0">
                  <a:pos x="7" y="1"/>
                </a:cxn>
                <a:cxn ang="0">
                  <a:pos x="9" y="1"/>
                </a:cxn>
                <a:cxn ang="0">
                  <a:pos x="10" y="1"/>
                </a:cxn>
                <a:cxn ang="0">
                  <a:pos x="10" y="0"/>
                </a:cxn>
              </a:cxnLst>
              <a:rect l="0" t="0" r="r" b="b"/>
              <a:pathLst>
                <a:path w="11" h="4">
                  <a:moveTo>
                    <a:pt x="10" y="0"/>
                  </a:moveTo>
                  <a:lnTo>
                    <a:pt x="9" y="0"/>
                  </a:lnTo>
                  <a:lnTo>
                    <a:pt x="7" y="0"/>
                  </a:lnTo>
                  <a:lnTo>
                    <a:pt x="6" y="0"/>
                  </a:lnTo>
                  <a:lnTo>
                    <a:pt x="5" y="0"/>
                  </a:lnTo>
                  <a:lnTo>
                    <a:pt x="4" y="0"/>
                  </a:lnTo>
                  <a:lnTo>
                    <a:pt x="2" y="0"/>
                  </a:lnTo>
                  <a:lnTo>
                    <a:pt x="1" y="1"/>
                  </a:lnTo>
                  <a:lnTo>
                    <a:pt x="0" y="1"/>
                  </a:lnTo>
                  <a:lnTo>
                    <a:pt x="0" y="3"/>
                  </a:lnTo>
                  <a:lnTo>
                    <a:pt x="1" y="3"/>
                  </a:lnTo>
                  <a:lnTo>
                    <a:pt x="1" y="1"/>
                  </a:lnTo>
                  <a:lnTo>
                    <a:pt x="2" y="1"/>
                  </a:lnTo>
                  <a:lnTo>
                    <a:pt x="4" y="1"/>
                  </a:lnTo>
                  <a:lnTo>
                    <a:pt x="5" y="1"/>
                  </a:lnTo>
                  <a:lnTo>
                    <a:pt x="6" y="1"/>
                  </a:lnTo>
                  <a:lnTo>
                    <a:pt x="7" y="1"/>
                  </a:lnTo>
                  <a:lnTo>
                    <a:pt x="9" y="1"/>
                  </a:lnTo>
                  <a:lnTo>
                    <a:pt x="10" y="1"/>
                  </a:lnTo>
                  <a:lnTo>
                    <a:pt x="1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1" name="Freeform 607"/>
            <p:cNvSpPr>
              <a:spLocks/>
            </p:cNvSpPr>
            <p:nvPr/>
          </p:nvSpPr>
          <p:spPr bwMode="auto">
            <a:xfrm>
              <a:off x="2676" y="2744"/>
              <a:ext cx="1" cy="1"/>
            </a:xfrm>
            <a:custGeom>
              <a:avLst/>
              <a:gdLst/>
              <a:ahLst/>
              <a:cxnLst>
                <a:cxn ang="0">
                  <a:pos x="0" y="1"/>
                </a:cxn>
                <a:cxn ang="0">
                  <a:pos x="0" y="1"/>
                </a:cxn>
                <a:cxn ang="0">
                  <a:pos x="0" y="0"/>
                </a:cxn>
                <a:cxn ang="0">
                  <a:pos x="0" y="1"/>
                </a:cxn>
              </a:cxnLst>
              <a:rect l="0" t="0" r="r" b="b"/>
              <a:pathLst>
                <a:path w="1" h="2">
                  <a:moveTo>
                    <a:pt x="0" y="1"/>
                  </a:moveTo>
                  <a:lnTo>
                    <a:pt x="0" y="1"/>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2" name="Freeform 608"/>
            <p:cNvSpPr>
              <a:spLocks/>
            </p:cNvSpPr>
            <p:nvPr/>
          </p:nvSpPr>
          <p:spPr bwMode="auto">
            <a:xfrm>
              <a:off x="2641" y="2763"/>
              <a:ext cx="5" cy="0"/>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3" name="Freeform 609"/>
            <p:cNvSpPr>
              <a:spLocks/>
            </p:cNvSpPr>
            <p:nvPr/>
          </p:nvSpPr>
          <p:spPr bwMode="auto">
            <a:xfrm>
              <a:off x="2641" y="2763"/>
              <a:ext cx="5" cy="3"/>
            </a:xfrm>
            <a:custGeom>
              <a:avLst/>
              <a:gdLst/>
              <a:ahLst/>
              <a:cxnLst>
                <a:cxn ang="0">
                  <a:pos x="3" y="1"/>
                </a:cxn>
                <a:cxn ang="0">
                  <a:pos x="1" y="1"/>
                </a:cxn>
                <a:cxn ang="0">
                  <a:pos x="1" y="0"/>
                </a:cxn>
                <a:cxn ang="0">
                  <a:pos x="0" y="0"/>
                </a:cxn>
                <a:cxn ang="0">
                  <a:pos x="0" y="1"/>
                </a:cxn>
                <a:cxn ang="0">
                  <a:pos x="0" y="2"/>
                </a:cxn>
                <a:cxn ang="0">
                  <a:pos x="3" y="1"/>
                </a:cxn>
              </a:cxnLst>
              <a:rect l="0" t="0" r="r" b="b"/>
              <a:pathLst>
                <a:path w="4" h="3">
                  <a:moveTo>
                    <a:pt x="3" y="1"/>
                  </a:moveTo>
                  <a:lnTo>
                    <a:pt x="1" y="1"/>
                  </a:lnTo>
                  <a:lnTo>
                    <a:pt x="1" y="0"/>
                  </a:lnTo>
                  <a:lnTo>
                    <a:pt x="0" y="0"/>
                  </a:lnTo>
                  <a:lnTo>
                    <a:pt x="0" y="1"/>
                  </a:lnTo>
                  <a:lnTo>
                    <a:pt x="0" y="2"/>
                  </a:lnTo>
                  <a:lnTo>
                    <a:pt x="3"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4" name="Freeform 610"/>
            <p:cNvSpPr>
              <a:spLocks/>
            </p:cNvSpPr>
            <p:nvPr/>
          </p:nvSpPr>
          <p:spPr bwMode="auto">
            <a:xfrm>
              <a:off x="2644" y="2763"/>
              <a:ext cx="2" cy="1"/>
            </a:xfrm>
            <a:custGeom>
              <a:avLst/>
              <a:gdLst/>
              <a:ahLst/>
              <a:cxnLst>
                <a:cxn ang="0">
                  <a:pos x="0" y="0"/>
                </a:cxn>
                <a:cxn ang="0">
                  <a:pos x="0" y="0"/>
                </a:cxn>
                <a:cxn ang="0">
                  <a:pos x="1" y="0"/>
                </a:cxn>
                <a:cxn ang="0">
                  <a:pos x="0" y="0"/>
                </a:cxn>
              </a:cxnLst>
              <a:rect l="0" t="0" r="r" b="b"/>
              <a:pathLst>
                <a:path w="2" h="1">
                  <a:moveTo>
                    <a:pt x="0" y="0"/>
                  </a:moveTo>
                  <a:lnTo>
                    <a:pt x="0"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5" name="Freeform 611"/>
            <p:cNvSpPr>
              <a:spLocks/>
            </p:cNvSpPr>
            <p:nvPr/>
          </p:nvSpPr>
          <p:spPr bwMode="auto">
            <a:xfrm>
              <a:off x="2645" y="2763"/>
              <a:ext cx="2" cy="5"/>
            </a:xfrm>
            <a:custGeom>
              <a:avLst/>
              <a:gdLst/>
              <a:ahLst/>
              <a:cxnLst>
                <a:cxn ang="0">
                  <a:pos x="1" y="0"/>
                </a:cxn>
                <a:cxn ang="0">
                  <a:pos x="0" y="0"/>
                </a:cxn>
                <a:cxn ang="0">
                  <a:pos x="0" y="1"/>
                </a:cxn>
                <a:cxn ang="0">
                  <a:pos x="0" y="3"/>
                </a:cxn>
                <a:cxn ang="0">
                  <a:pos x="1" y="0"/>
                </a:cxn>
              </a:cxnLst>
              <a:rect l="0" t="0" r="r" b="b"/>
              <a:pathLst>
                <a:path w="2" h="4">
                  <a:moveTo>
                    <a:pt x="1" y="0"/>
                  </a:moveTo>
                  <a:lnTo>
                    <a:pt x="0" y="0"/>
                  </a:lnTo>
                  <a:lnTo>
                    <a:pt x="0" y="1"/>
                  </a:lnTo>
                  <a:lnTo>
                    <a:pt x="0" y="3"/>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6" name="Freeform 612"/>
            <p:cNvSpPr>
              <a:spLocks/>
            </p:cNvSpPr>
            <p:nvPr/>
          </p:nvSpPr>
          <p:spPr bwMode="auto">
            <a:xfrm>
              <a:off x="2645" y="2763"/>
              <a:ext cx="4" cy="5"/>
            </a:xfrm>
            <a:custGeom>
              <a:avLst/>
              <a:gdLst/>
              <a:ahLst/>
              <a:cxnLst>
                <a:cxn ang="0">
                  <a:pos x="3" y="0"/>
                </a:cxn>
                <a:cxn ang="0">
                  <a:pos x="1" y="0"/>
                </a:cxn>
                <a:cxn ang="0">
                  <a:pos x="0" y="1"/>
                </a:cxn>
                <a:cxn ang="0">
                  <a:pos x="1" y="3"/>
                </a:cxn>
                <a:cxn ang="0">
                  <a:pos x="3" y="0"/>
                </a:cxn>
              </a:cxnLst>
              <a:rect l="0" t="0" r="r" b="b"/>
              <a:pathLst>
                <a:path w="4" h="4">
                  <a:moveTo>
                    <a:pt x="3" y="0"/>
                  </a:moveTo>
                  <a:lnTo>
                    <a:pt x="1" y="0"/>
                  </a:lnTo>
                  <a:lnTo>
                    <a:pt x="0" y="1"/>
                  </a:lnTo>
                  <a:lnTo>
                    <a:pt x="1"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7" name="Freeform 613"/>
            <p:cNvSpPr>
              <a:spLocks/>
            </p:cNvSpPr>
            <p:nvPr/>
          </p:nvSpPr>
          <p:spPr bwMode="auto">
            <a:xfrm>
              <a:off x="2645" y="2764"/>
              <a:ext cx="4" cy="3"/>
            </a:xfrm>
            <a:custGeom>
              <a:avLst/>
              <a:gdLst/>
              <a:ahLst/>
              <a:cxnLst>
                <a:cxn ang="0">
                  <a:pos x="0" y="1"/>
                </a:cxn>
                <a:cxn ang="0">
                  <a:pos x="3" y="1"/>
                </a:cxn>
                <a:cxn ang="0">
                  <a:pos x="3" y="0"/>
                </a:cxn>
                <a:cxn ang="0">
                  <a:pos x="0" y="1"/>
                </a:cxn>
              </a:cxnLst>
              <a:rect l="0" t="0" r="r" b="b"/>
              <a:pathLst>
                <a:path w="4" h="2">
                  <a:moveTo>
                    <a:pt x="0" y="1"/>
                  </a:moveTo>
                  <a:lnTo>
                    <a:pt x="3" y="1"/>
                  </a:lnTo>
                  <a:lnTo>
                    <a:pt x="3"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8" name="Freeform 614"/>
            <p:cNvSpPr>
              <a:spLocks/>
            </p:cNvSpPr>
            <p:nvPr/>
          </p:nvSpPr>
          <p:spPr bwMode="auto">
            <a:xfrm>
              <a:off x="2647" y="2764"/>
              <a:ext cx="4" cy="4"/>
            </a:xfrm>
            <a:custGeom>
              <a:avLst/>
              <a:gdLst/>
              <a:ahLst/>
              <a:cxnLst>
                <a:cxn ang="0">
                  <a:pos x="3" y="0"/>
                </a:cxn>
                <a:cxn ang="0">
                  <a:pos x="0" y="0"/>
                </a:cxn>
                <a:cxn ang="0">
                  <a:pos x="0" y="1"/>
                </a:cxn>
                <a:cxn ang="0">
                  <a:pos x="0" y="3"/>
                </a:cxn>
                <a:cxn ang="0">
                  <a:pos x="3" y="0"/>
                </a:cxn>
              </a:cxnLst>
              <a:rect l="0" t="0" r="r" b="b"/>
              <a:pathLst>
                <a:path w="4" h="4">
                  <a:moveTo>
                    <a:pt x="3" y="0"/>
                  </a:moveTo>
                  <a:lnTo>
                    <a:pt x="0" y="0"/>
                  </a:lnTo>
                  <a:lnTo>
                    <a:pt x="0" y="1"/>
                  </a:lnTo>
                  <a:lnTo>
                    <a:pt x="0"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79" name="Freeform 615"/>
            <p:cNvSpPr>
              <a:spLocks/>
            </p:cNvSpPr>
            <p:nvPr/>
          </p:nvSpPr>
          <p:spPr bwMode="auto">
            <a:xfrm>
              <a:off x="2647" y="2764"/>
              <a:ext cx="4" cy="4"/>
            </a:xfrm>
            <a:custGeom>
              <a:avLst/>
              <a:gdLst/>
              <a:ahLst/>
              <a:cxnLst>
                <a:cxn ang="0">
                  <a:pos x="3" y="0"/>
                </a:cxn>
                <a:cxn ang="0">
                  <a:pos x="1" y="0"/>
                </a:cxn>
                <a:cxn ang="0">
                  <a:pos x="0" y="1"/>
                </a:cxn>
                <a:cxn ang="0">
                  <a:pos x="1" y="3"/>
                </a:cxn>
                <a:cxn ang="0">
                  <a:pos x="3" y="0"/>
                </a:cxn>
              </a:cxnLst>
              <a:rect l="0" t="0" r="r" b="b"/>
              <a:pathLst>
                <a:path w="4" h="4">
                  <a:moveTo>
                    <a:pt x="3" y="0"/>
                  </a:moveTo>
                  <a:lnTo>
                    <a:pt x="1" y="0"/>
                  </a:lnTo>
                  <a:lnTo>
                    <a:pt x="0" y="1"/>
                  </a:lnTo>
                  <a:lnTo>
                    <a:pt x="1"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0" name="Freeform 616"/>
            <p:cNvSpPr>
              <a:spLocks/>
            </p:cNvSpPr>
            <p:nvPr/>
          </p:nvSpPr>
          <p:spPr bwMode="auto">
            <a:xfrm>
              <a:off x="2649" y="2764"/>
              <a:ext cx="2" cy="4"/>
            </a:xfrm>
            <a:custGeom>
              <a:avLst/>
              <a:gdLst/>
              <a:ahLst/>
              <a:cxnLst>
                <a:cxn ang="0">
                  <a:pos x="0" y="3"/>
                </a:cxn>
                <a:cxn ang="0">
                  <a:pos x="1" y="3"/>
                </a:cxn>
                <a:cxn ang="0">
                  <a:pos x="1" y="1"/>
                </a:cxn>
                <a:cxn ang="0">
                  <a:pos x="1" y="0"/>
                </a:cxn>
                <a:cxn ang="0">
                  <a:pos x="0" y="0"/>
                </a:cxn>
                <a:cxn ang="0">
                  <a:pos x="0" y="3"/>
                </a:cxn>
              </a:cxnLst>
              <a:rect l="0" t="0" r="r" b="b"/>
              <a:pathLst>
                <a:path w="2" h="4">
                  <a:moveTo>
                    <a:pt x="0" y="3"/>
                  </a:moveTo>
                  <a:lnTo>
                    <a:pt x="1" y="3"/>
                  </a:lnTo>
                  <a:lnTo>
                    <a:pt x="1" y="1"/>
                  </a:lnTo>
                  <a:lnTo>
                    <a:pt x="1" y="0"/>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1" name="Freeform 617"/>
            <p:cNvSpPr>
              <a:spLocks/>
            </p:cNvSpPr>
            <p:nvPr/>
          </p:nvSpPr>
          <p:spPr bwMode="auto">
            <a:xfrm>
              <a:off x="2650" y="2764"/>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2" name="Freeform 618"/>
            <p:cNvSpPr>
              <a:spLocks/>
            </p:cNvSpPr>
            <p:nvPr/>
          </p:nvSpPr>
          <p:spPr bwMode="auto">
            <a:xfrm>
              <a:off x="2650" y="2764"/>
              <a:ext cx="4" cy="4"/>
            </a:xfrm>
            <a:custGeom>
              <a:avLst/>
              <a:gdLst/>
              <a:ahLst/>
              <a:cxnLst>
                <a:cxn ang="0">
                  <a:pos x="2" y="0"/>
                </a:cxn>
                <a:cxn ang="0">
                  <a:pos x="1" y="0"/>
                </a:cxn>
                <a:cxn ang="0">
                  <a:pos x="0" y="0"/>
                </a:cxn>
                <a:cxn ang="0">
                  <a:pos x="0" y="3"/>
                </a:cxn>
                <a:cxn ang="0">
                  <a:pos x="1" y="3"/>
                </a:cxn>
                <a:cxn ang="0">
                  <a:pos x="2" y="3"/>
                </a:cxn>
                <a:cxn ang="0">
                  <a:pos x="2" y="0"/>
                </a:cxn>
              </a:cxnLst>
              <a:rect l="0" t="0" r="r" b="b"/>
              <a:pathLst>
                <a:path w="3" h="4">
                  <a:moveTo>
                    <a:pt x="2" y="0"/>
                  </a:moveTo>
                  <a:lnTo>
                    <a:pt x="1" y="0"/>
                  </a:lnTo>
                  <a:lnTo>
                    <a:pt x="0" y="0"/>
                  </a:lnTo>
                  <a:lnTo>
                    <a:pt x="0" y="3"/>
                  </a:lnTo>
                  <a:lnTo>
                    <a:pt x="1" y="3"/>
                  </a:lnTo>
                  <a:lnTo>
                    <a:pt x="2" y="3"/>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3" name="Freeform 619"/>
            <p:cNvSpPr>
              <a:spLocks/>
            </p:cNvSpPr>
            <p:nvPr/>
          </p:nvSpPr>
          <p:spPr bwMode="auto">
            <a:xfrm>
              <a:off x="2651" y="2765"/>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4" name="Freeform 620"/>
            <p:cNvSpPr>
              <a:spLocks/>
            </p:cNvSpPr>
            <p:nvPr/>
          </p:nvSpPr>
          <p:spPr bwMode="auto">
            <a:xfrm>
              <a:off x="2652" y="2765"/>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5" name="Freeform 621"/>
            <p:cNvSpPr>
              <a:spLocks/>
            </p:cNvSpPr>
            <p:nvPr/>
          </p:nvSpPr>
          <p:spPr bwMode="auto">
            <a:xfrm>
              <a:off x="2654" y="2765"/>
              <a:ext cx="4" cy="4"/>
            </a:xfrm>
            <a:custGeom>
              <a:avLst/>
              <a:gdLst/>
              <a:ahLst/>
              <a:cxnLst>
                <a:cxn ang="0">
                  <a:pos x="3" y="0"/>
                </a:cxn>
                <a:cxn ang="0">
                  <a:pos x="3" y="3"/>
                </a:cxn>
                <a:cxn ang="0">
                  <a:pos x="0" y="3"/>
                </a:cxn>
                <a:cxn ang="0">
                  <a:pos x="0" y="0"/>
                </a:cxn>
                <a:cxn ang="0">
                  <a:pos x="3" y="0"/>
                </a:cxn>
              </a:cxnLst>
              <a:rect l="0" t="0" r="r" b="b"/>
              <a:pathLst>
                <a:path w="4" h="4">
                  <a:moveTo>
                    <a:pt x="3" y="0"/>
                  </a:moveTo>
                  <a:lnTo>
                    <a:pt x="3" y="3"/>
                  </a:lnTo>
                  <a:lnTo>
                    <a:pt x="0" y="3"/>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6" name="Freeform 622"/>
            <p:cNvSpPr>
              <a:spLocks/>
            </p:cNvSpPr>
            <p:nvPr/>
          </p:nvSpPr>
          <p:spPr bwMode="auto">
            <a:xfrm>
              <a:off x="2654" y="2765"/>
              <a:ext cx="4" cy="4"/>
            </a:xfrm>
            <a:custGeom>
              <a:avLst/>
              <a:gdLst/>
              <a:ahLst/>
              <a:cxnLst>
                <a:cxn ang="0">
                  <a:pos x="3" y="3"/>
                </a:cxn>
                <a:cxn ang="0">
                  <a:pos x="0" y="1"/>
                </a:cxn>
                <a:cxn ang="0">
                  <a:pos x="3" y="0"/>
                </a:cxn>
                <a:cxn ang="0">
                  <a:pos x="3" y="3"/>
                </a:cxn>
              </a:cxnLst>
              <a:rect l="0" t="0" r="r" b="b"/>
              <a:pathLst>
                <a:path w="4" h="4">
                  <a:moveTo>
                    <a:pt x="3" y="3"/>
                  </a:moveTo>
                  <a:lnTo>
                    <a:pt x="0" y="1"/>
                  </a:lnTo>
                  <a:lnTo>
                    <a:pt x="3"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7" name="Freeform 623"/>
            <p:cNvSpPr>
              <a:spLocks/>
            </p:cNvSpPr>
            <p:nvPr/>
          </p:nvSpPr>
          <p:spPr bwMode="auto">
            <a:xfrm>
              <a:off x="2655" y="2765"/>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8" name="Freeform 624"/>
            <p:cNvSpPr>
              <a:spLocks/>
            </p:cNvSpPr>
            <p:nvPr/>
          </p:nvSpPr>
          <p:spPr bwMode="auto">
            <a:xfrm>
              <a:off x="2656" y="2764"/>
              <a:ext cx="4" cy="4"/>
            </a:xfrm>
            <a:custGeom>
              <a:avLst/>
              <a:gdLst/>
              <a:ahLst/>
              <a:cxnLst>
                <a:cxn ang="0">
                  <a:pos x="3" y="0"/>
                </a:cxn>
                <a:cxn ang="0">
                  <a:pos x="0" y="0"/>
                </a:cxn>
                <a:cxn ang="0">
                  <a:pos x="0" y="3"/>
                </a:cxn>
                <a:cxn ang="0">
                  <a:pos x="1" y="3"/>
                </a:cxn>
                <a:cxn ang="0">
                  <a:pos x="3" y="3"/>
                </a:cxn>
                <a:cxn ang="0">
                  <a:pos x="3" y="0"/>
                </a:cxn>
              </a:cxnLst>
              <a:rect l="0" t="0" r="r" b="b"/>
              <a:pathLst>
                <a:path w="4" h="4">
                  <a:moveTo>
                    <a:pt x="3" y="0"/>
                  </a:moveTo>
                  <a:lnTo>
                    <a:pt x="0" y="0"/>
                  </a:lnTo>
                  <a:lnTo>
                    <a:pt x="0" y="3"/>
                  </a:lnTo>
                  <a:lnTo>
                    <a:pt x="1" y="3"/>
                  </a:lnTo>
                  <a:lnTo>
                    <a:pt x="3"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89" name="Freeform 625"/>
            <p:cNvSpPr>
              <a:spLocks/>
            </p:cNvSpPr>
            <p:nvPr/>
          </p:nvSpPr>
          <p:spPr bwMode="auto">
            <a:xfrm>
              <a:off x="2657" y="2764"/>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0" name="Freeform 626"/>
            <p:cNvSpPr>
              <a:spLocks/>
            </p:cNvSpPr>
            <p:nvPr/>
          </p:nvSpPr>
          <p:spPr bwMode="auto">
            <a:xfrm>
              <a:off x="2658" y="2764"/>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1" name="Freeform 627"/>
            <p:cNvSpPr>
              <a:spLocks/>
            </p:cNvSpPr>
            <p:nvPr/>
          </p:nvSpPr>
          <p:spPr bwMode="auto">
            <a:xfrm>
              <a:off x="2658" y="2764"/>
              <a:ext cx="4" cy="4"/>
            </a:xfrm>
            <a:custGeom>
              <a:avLst/>
              <a:gdLst/>
              <a:ahLst/>
              <a:cxnLst>
                <a:cxn ang="0">
                  <a:pos x="3" y="0"/>
                </a:cxn>
                <a:cxn ang="0">
                  <a:pos x="1" y="0"/>
                </a:cxn>
                <a:cxn ang="0">
                  <a:pos x="0" y="0"/>
                </a:cxn>
                <a:cxn ang="0">
                  <a:pos x="0" y="3"/>
                </a:cxn>
                <a:cxn ang="0">
                  <a:pos x="1" y="3"/>
                </a:cxn>
                <a:cxn ang="0">
                  <a:pos x="3" y="3"/>
                </a:cxn>
                <a:cxn ang="0">
                  <a:pos x="3" y="0"/>
                </a:cxn>
              </a:cxnLst>
              <a:rect l="0" t="0" r="r" b="b"/>
              <a:pathLst>
                <a:path w="4" h="4">
                  <a:moveTo>
                    <a:pt x="3" y="0"/>
                  </a:moveTo>
                  <a:lnTo>
                    <a:pt x="1" y="0"/>
                  </a:lnTo>
                  <a:lnTo>
                    <a:pt x="0" y="0"/>
                  </a:lnTo>
                  <a:lnTo>
                    <a:pt x="0" y="3"/>
                  </a:lnTo>
                  <a:lnTo>
                    <a:pt x="1" y="3"/>
                  </a:lnTo>
                  <a:lnTo>
                    <a:pt x="3"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2" name="Freeform 628"/>
            <p:cNvSpPr>
              <a:spLocks/>
            </p:cNvSpPr>
            <p:nvPr/>
          </p:nvSpPr>
          <p:spPr bwMode="auto">
            <a:xfrm>
              <a:off x="2660" y="2764"/>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3" name="Freeform 629"/>
            <p:cNvSpPr>
              <a:spLocks/>
            </p:cNvSpPr>
            <p:nvPr/>
          </p:nvSpPr>
          <p:spPr bwMode="auto">
            <a:xfrm>
              <a:off x="2661" y="2764"/>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4" name="Freeform 630"/>
            <p:cNvSpPr>
              <a:spLocks/>
            </p:cNvSpPr>
            <p:nvPr/>
          </p:nvSpPr>
          <p:spPr bwMode="auto">
            <a:xfrm>
              <a:off x="2661" y="2764"/>
              <a:ext cx="5" cy="4"/>
            </a:xfrm>
            <a:custGeom>
              <a:avLst/>
              <a:gdLst/>
              <a:ahLst/>
              <a:cxnLst>
                <a:cxn ang="0">
                  <a:pos x="1" y="0"/>
                </a:cxn>
                <a:cxn ang="0">
                  <a:pos x="0" y="0"/>
                </a:cxn>
                <a:cxn ang="0">
                  <a:pos x="0" y="3"/>
                </a:cxn>
                <a:cxn ang="0">
                  <a:pos x="1" y="3"/>
                </a:cxn>
                <a:cxn ang="0">
                  <a:pos x="3" y="1"/>
                </a:cxn>
                <a:cxn ang="0">
                  <a:pos x="1" y="0"/>
                </a:cxn>
              </a:cxnLst>
              <a:rect l="0" t="0" r="r" b="b"/>
              <a:pathLst>
                <a:path w="4" h="4">
                  <a:moveTo>
                    <a:pt x="1" y="0"/>
                  </a:moveTo>
                  <a:lnTo>
                    <a:pt x="0" y="0"/>
                  </a:lnTo>
                  <a:lnTo>
                    <a:pt x="0" y="3"/>
                  </a:lnTo>
                  <a:lnTo>
                    <a:pt x="1" y="3"/>
                  </a:lnTo>
                  <a:lnTo>
                    <a:pt x="3" y="1"/>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5" name="Freeform 631"/>
            <p:cNvSpPr>
              <a:spLocks/>
            </p:cNvSpPr>
            <p:nvPr/>
          </p:nvSpPr>
          <p:spPr bwMode="auto">
            <a:xfrm>
              <a:off x="2662" y="2764"/>
              <a:ext cx="4" cy="4"/>
            </a:xfrm>
            <a:custGeom>
              <a:avLst/>
              <a:gdLst/>
              <a:ahLst/>
              <a:cxnLst>
                <a:cxn ang="0">
                  <a:pos x="0" y="3"/>
                </a:cxn>
                <a:cxn ang="0">
                  <a:pos x="3" y="1"/>
                </a:cxn>
                <a:cxn ang="0">
                  <a:pos x="0" y="0"/>
                </a:cxn>
                <a:cxn ang="0">
                  <a:pos x="0" y="3"/>
                </a:cxn>
              </a:cxnLst>
              <a:rect l="0" t="0" r="r" b="b"/>
              <a:pathLst>
                <a:path w="4" h="4">
                  <a:moveTo>
                    <a:pt x="0" y="3"/>
                  </a:moveTo>
                  <a:lnTo>
                    <a:pt x="3"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6" name="Freeform 632"/>
            <p:cNvSpPr>
              <a:spLocks/>
            </p:cNvSpPr>
            <p:nvPr/>
          </p:nvSpPr>
          <p:spPr bwMode="auto">
            <a:xfrm>
              <a:off x="2663" y="2764"/>
              <a:ext cx="1" cy="3"/>
            </a:xfrm>
            <a:custGeom>
              <a:avLst/>
              <a:gdLst/>
              <a:ahLst/>
              <a:cxnLst>
                <a:cxn ang="0">
                  <a:pos x="0" y="0"/>
                </a:cxn>
                <a:cxn ang="0">
                  <a:pos x="0" y="0"/>
                </a:cxn>
                <a:cxn ang="0">
                  <a:pos x="0" y="1"/>
                </a:cxn>
                <a:cxn ang="0">
                  <a:pos x="0" y="0"/>
                </a:cxn>
              </a:cxnLst>
              <a:rect l="0" t="0" r="r" b="b"/>
              <a:pathLst>
                <a:path w="1" h="2">
                  <a:moveTo>
                    <a:pt x="0" y="0"/>
                  </a:move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7" name="Freeform 633"/>
            <p:cNvSpPr>
              <a:spLocks/>
            </p:cNvSpPr>
            <p:nvPr/>
          </p:nvSpPr>
          <p:spPr bwMode="auto">
            <a:xfrm>
              <a:off x="2666" y="2763"/>
              <a:ext cx="1" cy="5"/>
            </a:xfrm>
            <a:custGeom>
              <a:avLst/>
              <a:gdLst/>
              <a:ahLst/>
              <a:cxnLst>
                <a:cxn ang="0">
                  <a:pos x="1" y="0"/>
                </a:cxn>
                <a:cxn ang="0">
                  <a:pos x="1" y="0"/>
                </a:cxn>
                <a:cxn ang="0">
                  <a:pos x="0" y="0"/>
                </a:cxn>
                <a:cxn ang="0">
                  <a:pos x="0" y="3"/>
                </a:cxn>
                <a:cxn ang="0">
                  <a:pos x="1" y="1"/>
                </a:cxn>
                <a:cxn ang="0">
                  <a:pos x="1" y="0"/>
                </a:cxn>
              </a:cxnLst>
              <a:rect l="0" t="0" r="r" b="b"/>
              <a:pathLst>
                <a:path w="2" h="4">
                  <a:moveTo>
                    <a:pt x="1" y="0"/>
                  </a:moveTo>
                  <a:lnTo>
                    <a:pt x="1" y="0"/>
                  </a:lnTo>
                  <a:lnTo>
                    <a:pt x="0" y="0"/>
                  </a:lnTo>
                  <a:lnTo>
                    <a:pt x="0" y="3"/>
                  </a:lnTo>
                  <a:lnTo>
                    <a:pt x="1" y="1"/>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8" name="Freeform 634"/>
            <p:cNvSpPr>
              <a:spLocks/>
            </p:cNvSpPr>
            <p:nvPr/>
          </p:nvSpPr>
          <p:spPr bwMode="auto">
            <a:xfrm>
              <a:off x="2666" y="2763"/>
              <a:ext cx="0" cy="5"/>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499" name="Freeform 635"/>
            <p:cNvSpPr>
              <a:spLocks/>
            </p:cNvSpPr>
            <p:nvPr/>
          </p:nvSpPr>
          <p:spPr bwMode="auto">
            <a:xfrm>
              <a:off x="2666" y="2763"/>
              <a:ext cx="1" cy="5"/>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0" name="Freeform 636"/>
            <p:cNvSpPr>
              <a:spLocks/>
            </p:cNvSpPr>
            <p:nvPr/>
          </p:nvSpPr>
          <p:spPr bwMode="auto">
            <a:xfrm>
              <a:off x="2667" y="2763"/>
              <a:ext cx="5" cy="5"/>
            </a:xfrm>
            <a:custGeom>
              <a:avLst/>
              <a:gdLst/>
              <a:ahLst/>
              <a:cxnLst>
                <a:cxn ang="0">
                  <a:pos x="1" y="0"/>
                </a:cxn>
                <a:cxn ang="0">
                  <a:pos x="1" y="0"/>
                </a:cxn>
                <a:cxn ang="0">
                  <a:pos x="0" y="0"/>
                </a:cxn>
                <a:cxn ang="0">
                  <a:pos x="0" y="3"/>
                </a:cxn>
                <a:cxn ang="0">
                  <a:pos x="1" y="3"/>
                </a:cxn>
                <a:cxn ang="0">
                  <a:pos x="1" y="1"/>
                </a:cxn>
                <a:cxn ang="0">
                  <a:pos x="3" y="1"/>
                </a:cxn>
                <a:cxn ang="0">
                  <a:pos x="1" y="0"/>
                </a:cxn>
              </a:cxnLst>
              <a:rect l="0" t="0" r="r" b="b"/>
              <a:pathLst>
                <a:path w="4" h="4">
                  <a:moveTo>
                    <a:pt x="1" y="0"/>
                  </a:moveTo>
                  <a:lnTo>
                    <a:pt x="1" y="0"/>
                  </a:lnTo>
                  <a:lnTo>
                    <a:pt x="0" y="0"/>
                  </a:lnTo>
                  <a:lnTo>
                    <a:pt x="0" y="3"/>
                  </a:lnTo>
                  <a:lnTo>
                    <a:pt x="1" y="3"/>
                  </a:lnTo>
                  <a:lnTo>
                    <a:pt x="1" y="1"/>
                  </a:lnTo>
                  <a:lnTo>
                    <a:pt x="3" y="1"/>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1" name="Freeform 637"/>
            <p:cNvSpPr>
              <a:spLocks/>
            </p:cNvSpPr>
            <p:nvPr/>
          </p:nvSpPr>
          <p:spPr bwMode="auto">
            <a:xfrm>
              <a:off x="2667" y="2763"/>
              <a:ext cx="1" cy="5"/>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2" name="Freeform 638"/>
            <p:cNvSpPr>
              <a:spLocks/>
            </p:cNvSpPr>
            <p:nvPr/>
          </p:nvSpPr>
          <p:spPr bwMode="auto">
            <a:xfrm>
              <a:off x="2691" y="2756"/>
              <a:ext cx="5" cy="3"/>
            </a:xfrm>
            <a:custGeom>
              <a:avLst/>
              <a:gdLst/>
              <a:ahLst/>
              <a:cxnLst>
                <a:cxn ang="0">
                  <a:pos x="0" y="0"/>
                </a:cxn>
                <a:cxn ang="0">
                  <a:pos x="0" y="2"/>
                </a:cxn>
                <a:cxn ang="0">
                  <a:pos x="3" y="2"/>
                </a:cxn>
                <a:cxn ang="0">
                  <a:pos x="0" y="0"/>
                </a:cxn>
              </a:cxnLst>
              <a:rect l="0" t="0" r="r" b="b"/>
              <a:pathLst>
                <a:path w="4" h="3">
                  <a:moveTo>
                    <a:pt x="0" y="0"/>
                  </a:moveTo>
                  <a:lnTo>
                    <a:pt x="0" y="2"/>
                  </a:lnTo>
                  <a:lnTo>
                    <a:pt x="3"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3" name="Freeform 639"/>
            <p:cNvSpPr>
              <a:spLocks/>
            </p:cNvSpPr>
            <p:nvPr/>
          </p:nvSpPr>
          <p:spPr bwMode="auto">
            <a:xfrm>
              <a:off x="2691" y="2751"/>
              <a:ext cx="28" cy="6"/>
            </a:xfrm>
            <a:custGeom>
              <a:avLst/>
              <a:gdLst/>
              <a:ahLst/>
              <a:cxnLst>
                <a:cxn ang="0">
                  <a:pos x="26" y="1"/>
                </a:cxn>
                <a:cxn ang="0">
                  <a:pos x="25" y="1"/>
                </a:cxn>
                <a:cxn ang="0">
                  <a:pos x="23" y="0"/>
                </a:cxn>
                <a:cxn ang="0">
                  <a:pos x="22" y="0"/>
                </a:cxn>
                <a:cxn ang="0">
                  <a:pos x="21" y="0"/>
                </a:cxn>
                <a:cxn ang="0">
                  <a:pos x="20" y="0"/>
                </a:cxn>
                <a:cxn ang="0">
                  <a:pos x="18" y="0"/>
                </a:cxn>
                <a:cxn ang="0">
                  <a:pos x="17" y="0"/>
                </a:cxn>
                <a:cxn ang="0">
                  <a:pos x="16" y="0"/>
                </a:cxn>
                <a:cxn ang="0">
                  <a:pos x="15" y="0"/>
                </a:cxn>
                <a:cxn ang="0">
                  <a:pos x="13" y="0"/>
                </a:cxn>
                <a:cxn ang="0">
                  <a:pos x="12" y="0"/>
                </a:cxn>
                <a:cxn ang="0">
                  <a:pos x="11" y="0"/>
                </a:cxn>
                <a:cxn ang="0">
                  <a:pos x="11" y="1"/>
                </a:cxn>
                <a:cxn ang="0">
                  <a:pos x="10" y="1"/>
                </a:cxn>
                <a:cxn ang="0">
                  <a:pos x="9" y="1"/>
                </a:cxn>
                <a:cxn ang="0">
                  <a:pos x="7" y="1"/>
                </a:cxn>
                <a:cxn ang="0">
                  <a:pos x="6" y="1"/>
                </a:cxn>
                <a:cxn ang="0">
                  <a:pos x="6" y="2"/>
                </a:cxn>
                <a:cxn ang="0">
                  <a:pos x="5" y="2"/>
                </a:cxn>
                <a:cxn ang="0">
                  <a:pos x="4" y="2"/>
                </a:cxn>
                <a:cxn ang="0">
                  <a:pos x="2" y="2"/>
                </a:cxn>
                <a:cxn ang="0">
                  <a:pos x="1" y="4"/>
                </a:cxn>
                <a:cxn ang="0">
                  <a:pos x="0" y="4"/>
                </a:cxn>
                <a:cxn ang="0">
                  <a:pos x="0" y="5"/>
                </a:cxn>
                <a:cxn ang="0">
                  <a:pos x="1" y="5"/>
                </a:cxn>
                <a:cxn ang="0">
                  <a:pos x="2" y="4"/>
                </a:cxn>
                <a:cxn ang="0">
                  <a:pos x="4" y="4"/>
                </a:cxn>
                <a:cxn ang="0">
                  <a:pos x="5" y="2"/>
                </a:cxn>
                <a:cxn ang="0">
                  <a:pos x="6" y="2"/>
                </a:cxn>
                <a:cxn ang="0">
                  <a:pos x="7" y="2"/>
                </a:cxn>
                <a:cxn ang="0">
                  <a:pos x="9" y="2"/>
                </a:cxn>
                <a:cxn ang="0">
                  <a:pos x="9" y="1"/>
                </a:cxn>
                <a:cxn ang="0">
                  <a:pos x="10" y="1"/>
                </a:cxn>
                <a:cxn ang="0">
                  <a:pos x="11" y="1"/>
                </a:cxn>
                <a:cxn ang="0">
                  <a:pos x="12" y="1"/>
                </a:cxn>
                <a:cxn ang="0">
                  <a:pos x="13" y="1"/>
                </a:cxn>
                <a:cxn ang="0">
                  <a:pos x="15" y="1"/>
                </a:cxn>
                <a:cxn ang="0">
                  <a:pos x="16" y="1"/>
                </a:cxn>
                <a:cxn ang="0">
                  <a:pos x="17" y="1"/>
                </a:cxn>
                <a:cxn ang="0">
                  <a:pos x="18" y="1"/>
                </a:cxn>
                <a:cxn ang="0">
                  <a:pos x="20" y="1"/>
                </a:cxn>
                <a:cxn ang="0">
                  <a:pos x="21" y="1"/>
                </a:cxn>
                <a:cxn ang="0">
                  <a:pos x="22" y="1"/>
                </a:cxn>
                <a:cxn ang="0">
                  <a:pos x="23" y="1"/>
                </a:cxn>
                <a:cxn ang="0">
                  <a:pos x="25" y="1"/>
                </a:cxn>
                <a:cxn ang="0">
                  <a:pos x="26" y="1"/>
                </a:cxn>
              </a:cxnLst>
              <a:rect l="0" t="0" r="r" b="b"/>
              <a:pathLst>
                <a:path w="27" h="6">
                  <a:moveTo>
                    <a:pt x="26" y="1"/>
                  </a:moveTo>
                  <a:lnTo>
                    <a:pt x="25" y="1"/>
                  </a:lnTo>
                  <a:lnTo>
                    <a:pt x="23" y="0"/>
                  </a:lnTo>
                  <a:lnTo>
                    <a:pt x="22" y="0"/>
                  </a:lnTo>
                  <a:lnTo>
                    <a:pt x="21" y="0"/>
                  </a:lnTo>
                  <a:lnTo>
                    <a:pt x="20" y="0"/>
                  </a:lnTo>
                  <a:lnTo>
                    <a:pt x="18" y="0"/>
                  </a:lnTo>
                  <a:lnTo>
                    <a:pt x="17" y="0"/>
                  </a:lnTo>
                  <a:lnTo>
                    <a:pt x="16" y="0"/>
                  </a:lnTo>
                  <a:lnTo>
                    <a:pt x="15" y="0"/>
                  </a:lnTo>
                  <a:lnTo>
                    <a:pt x="13" y="0"/>
                  </a:lnTo>
                  <a:lnTo>
                    <a:pt x="12" y="0"/>
                  </a:lnTo>
                  <a:lnTo>
                    <a:pt x="11" y="0"/>
                  </a:lnTo>
                  <a:lnTo>
                    <a:pt x="11" y="1"/>
                  </a:lnTo>
                  <a:lnTo>
                    <a:pt x="10" y="1"/>
                  </a:lnTo>
                  <a:lnTo>
                    <a:pt x="9" y="1"/>
                  </a:lnTo>
                  <a:lnTo>
                    <a:pt x="7" y="1"/>
                  </a:lnTo>
                  <a:lnTo>
                    <a:pt x="6" y="1"/>
                  </a:lnTo>
                  <a:lnTo>
                    <a:pt x="6" y="2"/>
                  </a:lnTo>
                  <a:lnTo>
                    <a:pt x="5" y="2"/>
                  </a:lnTo>
                  <a:lnTo>
                    <a:pt x="4" y="2"/>
                  </a:lnTo>
                  <a:lnTo>
                    <a:pt x="2" y="2"/>
                  </a:lnTo>
                  <a:lnTo>
                    <a:pt x="1" y="4"/>
                  </a:lnTo>
                  <a:lnTo>
                    <a:pt x="0" y="4"/>
                  </a:lnTo>
                  <a:lnTo>
                    <a:pt x="0" y="5"/>
                  </a:lnTo>
                  <a:lnTo>
                    <a:pt x="1" y="5"/>
                  </a:lnTo>
                  <a:lnTo>
                    <a:pt x="2" y="4"/>
                  </a:lnTo>
                  <a:lnTo>
                    <a:pt x="4" y="4"/>
                  </a:lnTo>
                  <a:lnTo>
                    <a:pt x="5" y="2"/>
                  </a:lnTo>
                  <a:lnTo>
                    <a:pt x="6" y="2"/>
                  </a:lnTo>
                  <a:lnTo>
                    <a:pt x="7" y="2"/>
                  </a:lnTo>
                  <a:lnTo>
                    <a:pt x="9" y="2"/>
                  </a:lnTo>
                  <a:lnTo>
                    <a:pt x="9" y="1"/>
                  </a:lnTo>
                  <a:lnTo>
                    <a:pt x="10" y="1"/>
                  </a:lnTo>
                  <a:lnTo>
                    <a:pt x="11" y="1"/>
                  </a:lnTo>
                  <a:lnTo>
                    <a:pt x="12" y="1"/>
                  </a:lnTo>
                  <a:lnTo>
                    <a:pt x="13" y="1"/>
                  </a:lnTo>
                  <a:lnTo>
                    <a:pt x="15" y="1"/>
                  </a:lnTo>
                  <a:lnTo>
                    <a:pt x="16" y="1"/>
                  </a:lnTo>
                  <a:lnTo>
                    <a:pt x="17" y="1"/>
                  </a:lnTo>
                  <a:lnTo>
                    <a:pt x="18" y="1"/>
                  </a:lnTo>
                  <a:lnTo>
                    <a:pt x="20" y="1"/>
                  </a:lnTo>
                  <a:lnTo>
                    <a:pt x="21" y="1"/>
                  </a:lnTo>
                  <a:lnTo>
                    <a:pt x="22" y="1"/>
                  </a:lnTo>
                  <a:lnTo>
                    <a:pt x="23" y="1"/>
                  </a:lnTo>
                  <a:lnTo>
                    <a:pt x="25" y="1"/>
                  </a:lnTo>
                  <a:lnTo>
                    <a:pt x="26"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4" name="Freeform 640"/>
            <p:cNvSpPr>
              <a:spLocks/>
            </p:cNvSpPr>
            <p:nvPr/>
          </p:nvSpPr>
          <p:spPr bwMode="auto">
            <a:xfrm>
              <a:off x="2718" y="2752"/>
              <a:ext cx="0"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5" name="Freeform 641"/>
            <p:cNvSpPr>
              <a:spLocks/>
            </p:cNvSpPr>
            <p:nvPr/>
          </p:nvSpPr>
          <p:spPr bwMode="auto">
            <a:xfrm>
              <a:off x="2697" y="2763"/>
              <a:ext cx="5" cy="3"/>
            </a:xfrm>
            <a:custGeom>
              <a:avLst/>
              <a:gdLst/>
              <a:ahLst/>
              <a:cxnLst>
                <a:cxn ang="0">
                  <a:pos x="1" y="0"/>
                </a:cxn>
                <a:cxn ang="0">
                  <a:pos x="0" y="1"/>
                </a:cxn>
                <a:cxn ang="0">
                  <a:pos x="1" y="2"/>
                </a:cxn>
                <a:cxn ang="0">
                  <a:pos x="3" y="2"/>
                </a:cxn>
                <a:cxn ang="0">
                  <a:pos x="1" y="0"/>
                </a:cxn>
              </a:cxnLst>
              <a:rect l="0" t="0" r="r" b="b"/>
              <a:pathLst>
                <a:path w="4" h="3">
                  <a:moveTo>
                    <a:pt x="1" y="0"/>
                  </a:moveTo>
                  <a:lnTo>
                    <a:pt x="0" y="1"/>
                  </a:lnTo>
                  <a:lnTo>
                    <a:pt x="1" y="2"/>
                  </a:lnTo>
                  <a:lnTo>
                    <a:pt x="3" y="2"/>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6" name="Freeform 642"/>
            <p:cNvSpPr>
              <a:spLocks/>
            </p:cNvSpPr>
            <p:nvPr/>
          </p:nvSpPr>
          <p:spPr bwMode="auto">
            <a:xfrm>
              <a:off x="2697" y="2757"/>
              <a:ext cx="24" cy="5"/>
            </a:xfrm>
            <a:custGeom>
              <a:avLst/>
              <a:gdLst/>
              <a:ahLst/>
              <a:cxnLst>
                <a:cxn ang="0">
                  <a:pos x="23" y="1"/>
                </a:cxn>
                <a:cxn ang="0">
                  <a:pos x="21" y="0"/>
                </a:cxn>
                <a:cxn ang="0">
                  <a:pos x="19" y="0"/>
                </a:cxn>
                <a:cxn ang="0">
                  <a:pos x="18" y="0"/>
                </a:cxn>
                <a:cxn ang="0">
                  <a:pos x="16" y="0"/>
                </a:cxn>
                <a:cxn ang="0">
                  <a:pos x="14" y="0"/>
                </a:cxn>
                <a:cxn ang="0">
                  <a:pos x="13" y="0"/>
                </a:cxn>
                <a:cxn ang="0">
                  <a:pos x="11" y="0"/>
                </a:cxn>
                <a:cxn ang="0">
                  <a:pos x="10" y="0"/>
                </a:cxn>
                <a:cxn ang="0">
                  <a:pos x="9" y="0"/>
                </a:cxn>
                <a:cxn ang="0">
                  <a:pos x="8" y="0"/>
                </a:cxn>
                <a:cxn ang="0">
                  <a:pos x="6" y="1"/>
                </a:cxn>
                <a:cxn ang="0">
                  <a:pos x="5" y="1"/>
                </a:cxn>
                <a:cxn ang="0">
                  <a:pos x="4" y="1"/>
                </a:cxn>
                <a:cxn ang="0">
                  <a:pos x="3" y="2"/>
                </a:cxn>
                <a:cxn ang="0">
                  <a:pos x="1" y="2"/>
                </a:cxn>
                <a:cxn ang="0">
                  <a:pos x="0" y="2"/>
                </a:cxn>
                <a:cxn ang="0">
                  <a:pos x="0" y="4"/>
                </a:cxn>
                <a:cxn ang="0">
                  <a:pos x="1" y="2"/>
                </a:cxn>
                <a:cxn ang="0">
                  <a:pos x="3" y="2"/>
                </a:cxn>
                <a:cxn ang="0">
                  <a:pos x="4" y="2"/>
                </a:cxn>
                <a:cxn ang="0">
                  <a:pos x="5" y="2"/>
                </a:cxn>
                <a:cxn ang="0">
                  <a:pos x="6" y="1"/>
                </a:cxn>
                <a:cxn ang="0">
                  <a:pos x="8" y="1"/>
                </a:cxn>
                <a:cxn ang="0">
                  <a:pos x="9" y="1"/>
                </a:cxn>
                <a:cxn ang="0">
                  <a:pos x="10" y="1"/>
                </a:cxn>
                <a:cxn ang="0">
                  <a:pos x="11" y="1"/>
                </a:cxn>
                <a:cxn ang="0">
                  <a:pos x="13" y="1"/>
                </a:cxn>
                <a:cxn ang="0">
                  <a:pos x="14" y="1"/>
                </a:cxn>
                <a:cxn ang="0">
                  <a:pos x="16" y="1"/>
                </a:cxn>
                <a:cxn ang="0">
                  <a:pos x="18" y="1"/>
                </a:cxn>
                <a:cxn ang="0">
                  <a:pos x="19" y="1"/>
                </a:cxn>
                <a:cxn ang="0">
                  <a:pos x="20" y="1"/>
                </a:cxn>
                <a:cxn ang="0">
                  <a:pos x="23" y="1"/>
                </a:cxn>
              </a:cxnLst>
              <a:rect l="0" t="0" r="r" b="b"/>
              <a:pathLst>
                <a:path w="24" h="5">
                  <a:moveTo>
                    <a:pt x="23" y="1"/>
                  </a:moveTo>
                  <a:lnTo>
                    <a:pt x="21" y="0"/>
                  </a:lnTo>
                  <a:lnTo>
                    <a:pt x="19" y="0"/>
                  </a:lnTo>
                  <a:lnTo>
                    <a:pt x="18" y="0"/>
                  </a:lnTo>
                  <a:lnTo>
                    <a:pt x="16" y="0"/>
                  </a:lnTo>
                  <a:lnTo>
                    <a:pt x="14" y="0"/>
                  </a:lnTo>
                  <a:lnTo>
                    <a:pt x="13" y="0"/>
                  </a:lnTo>
                  <a:lnTo>
                    <a:pt x="11" y="0"/>
                  </a:lnTo>
                  <a:lnTo>
                    <a:pt x="10" y="0"/>
                  </a:lnTo>
                  <a:lnTo>
                    <a:pt x="9" y="0"/>
                  </a:lnTo>
                  <a:lnTo>
                    <a:pt x="8" y="0"/>
                  </a:lnTo>
                  <a:lnTo>
                    <a:pt x="6" y="1"/>
                  </a:lnTo>
                  <a:lnTo>
                    <a:pt x="5" y="1"/>
                  </a:lnTo>
                  <a:lnTo>
                    <a:pt x="4" y="1"/>
                  </a:lnTo>
                  <a:lnTo>
                    <a:pt x="3" y="2"/>
                  </a:lnTo>
                  <a:lnTo>
                    <a:pt x="1" y="2"/>
                  </a:lnTo>
                  <a:lnTo>
                    <a:pt x="0" y="2"/>
                  </a:lnTo>
                  <a:lnTo>
                    <a:pt x="0" y="4"/>
                  </a:lnTo>
                  <a:lnTo>
                    <a:pt x="1" y="2"/>
                  </a:lnTo>
                  <a:lnTo>
                    <a:pt x="3" y="2"/>
                  </a:lnTo>
                  <a:lnTo>
                    <a:pt x="4" y="2"/>
                  </a:lnTo>
                  <a:lnTo>
                    <a:pt x="5" y="2"/>
                  </a:lnTo>
                  <a:lnTo>
                    <a:pt x="6" y="1"/>
                  </a:lnTo>
                  <a:lnTo>
                    <a:pt x="8" y="1"/>
                  </a:lnTo>
                  <a:lnTo>
                    <a:pt x="9" y="1"/>
                  </a:lnTo>
                  <a:lnTo>
                    <a:pt x="10" y="1"/>
                  </a:lnTo>
                  <a:lnTo>
                    <a:pt x="11" y="1"/>
                  </a:lnTo>
                  <a:lnTo>
                    <a:pt x="13" y="1"/>
                  </a:lnTo>
                  <a:lnTo>
                    <a:pt x="14" y="1"/>
                  </a:lnTo>
                  <a:lnTo>
                    <a:pt x="16" y="1"/>
                  </a:lnTo>
                  <a:lnTo>
                    <a:pt x="18" y="1"/>
                  </a:lnTo>
                  <a:lnTo>
                    <a:pt x="19" y="1"/>
                  </a:lnTo>
                  <a:lnTo>
                    <a:pt x="20" y="1"/>
                  </a:lnTo>
                  <a:lnTo>
                    <a:pt x="23"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7" name="Freeform 643"/>
            <p:cNvSpPr>
              <a:spLocks/>
            </p:cNvSpPr>
            <p:nvPr/>
          </p:nvSpPr>
          <p:spPr bwMode="auto">
            <a:xfrm>
              <a:off x="2718" y="2759"/>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8" name="Freeform 644"/>
            <p:cNvSpPr>
              <a:spLocks/>
            </p:cNvSpPr>
            <p:nvPr/>
          </p:nvSpPr>
          <p:spPr bwMode="auto">
            <a:xfrm>
              <a:off x="2703" y="2745"/>
              <a:ext cx="5" cy="4"/>
            </a:xfrm>
            <a:custGeom>
              <a:avLst/>
              <a:gdLst/>
              <a:ahLst/>
              <a:cxnLst>
                <a:cxn ang="0">
                  <a:pos x="0" y="0"/>
                </a:cxn>
                <a:cxn ang="0">
                  <a:pos x="0" y="3"/>
                </a:cxn>
                <a:cxn ang="0">
                  <a:pos x="3" y="3"/>
                </a:cxn>
                <a:cxn ang="0">
                  <a:pos x="0" y="0"/>
                </a:cxn>
              </a:cxnLst>
              <a:rect l="0" t="0" r="r" b="b"/>
              <a:pathLst>
                <a:path w="4" h="4">
                  <a:moveTo>
                    <a:pt x="0" y="0"/>
                  </a:moveTo>
                  <a:lnTo>
                    <a:pt x="0"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09" name="Freeform 645"/>
            <p:cNvSpPr>
              <a:spLocks/>
            </p:cNvSpPr>
            <p:nvPr/>
          </p:nvSpPr>
          <p:spPr bwMode="auto">
            <a:xfrm>
              <a:off x="2703" y="2738"/>
              <a:ext cx="11" cy="8"/>
            </a:xfrm>
            <a:custGeom>
              <a:avLst/>
              <a:gdLst/>
              <a:ahLst/>
              <a:cxnLst>
                <a:cxn ang="0">
                  <a:pos x="10" y="0"/>
                </a:cxn>
                <a:cxn ang="0">
                  <a:pos x="10" y="0"/>
                </a:cxn>
                <a:cxn ang="0">
                  <a:pos x="9" y="0"/>
                </a:cxn>
                <a:cxn ang="0">
                  <a:pos x="7" y="0"/>
                </a:cxn>
                <a:cxn ang="0">
                  <a:pos x="6" y="1"/>
                </a:cxn>
                <a:cxn ang="0">
                  <a:pos x="5" y="2"/>
                </a:cxn>
                <a:cxn ang="0">
                  <a:pos x="4" y="2"/>
                </a:cxn>
                <a:cxn ang="0">
                  <a:pos x="2" y="3"/>
                </a:cxn>
                <a:cxn ang="0">
                  <a:pos x="1" y="3"/>
                </a:cxn>
                <a:cxn ang="0">
                  <a:pos x="1" y="5"/>
                </a:cxn>
                <a:cxn ang="0">
                  <a:pos x="0" y="5"/>
                </a:cxn>
                <a:cxn ang="0">
                  <a:pos x="0" y="6"/>
                </a:cxn>
                <a:cxn ang="0">
                  <a:pos x="1" y="5"/>
                </a:cxn>
                <a:cxn ang="0">
                  <a:pos x="2" y="5"/>
                </a:cxn>
                <a:cxn ang="0">
                  <a:pos x="2" y="3"/>
                </a:cxn>
                <a:cxn ang="0">
                  <a:pos x="4" y="3"/>
                </a:cxn>
                <a:cxn ang="0">
                  <a:pos x="5" y="3"/>
                </a:cxn>
                <a:cxn ang="0">
                  <a:pos x="5" y="2"/>
                </a:cxn>
                <a:cxn ang="0">
                  <a:pos x="6" y="2"/>
                </a:cxn>
                <a:cxn ang="0">
                  <a:pos x="6" y="1"/>
                </a:cxn>
                <a:cxn ang="0">
                  <a:pos x="7" y="1"/>
                </a:cxn>
                <a:cxn ang="0">
                  <a:pos x="9" y="1"/>
                </a:cxn>
                <a:cxn ang="0">
                  <a:pos x="10" y="1"/>
                </a:cxn>
                <a:cxn ang="0">
                  <a:pos x="10" y="0"/>
                </a:cxn>
              </a:cxnLst>
              <a:rect l="0" t="0" r="r" b="b"/>
              <a:pathLst>
                <a:path w="11" h="7">
                  <a:moveTo>
                    <a:pt x="10" y="0"/>
                  </a:moveTo>
                  <a:lnTo>
                    <a:pt x="10" y="0"/>
                  </a:lnTo>
                  <a:lnTo>
                    <a:pt x="9" y="0"/>
                  </a:lnTo>
                  <a:lnTo>
                    <a:pt x="7" y="0"/>
                  </a:lnTo>
                  <a:lnTo>
                    <a:pt x="6" y="1"/>
                  </a:lnTo>
                  <a:lnTo>
                    <a:pt x="5" y="2"/>
                  </a:lnTo>
                  <a:lnTo>
                    <a:pt x="4" y="2"/>
                  </a:lnTo>
                  <a:lnTo>
                    <a:pt x="2" y="3"/>
                  </a:lnTo>
                  <a:lnTo>
                    <a:pt x="1" y="3"/>
                  </a:lnTo>
                  <a:lnTo>
                    <a:pt x="1" y="5"/>
                  </a:lnTo>
                  <a:lnTo>
                    <a:pt x="0" y="5"/>
                  </a:lnTo>
                  <a:lnTo>
                    <a:pt x="0" y="6"/>
                  </a:lnTo>
                  <a:lnTo>
                    <a:pt x="1" y="5"/>
                  </a:lnTo>
                  <a:lnTo>
                    <a:pt x="2" y="5"/>
                  </a:lnTo>
                  <a:lnTo>
                    <a:pt x="2" y="3"/>
                  </a:lnTo>
                  <a:lnTo>
                    <a:pt x="4" y="3"/>
                  </a:lnTo>
                  <a:lnTo>
                    <a:pt x="5" y="3"/>
                  </a:lnTo>
                  <a:lnTo>
                    <a:pt x="5" y="2"/>
                  </a:lnTo>
                  <a:lnTo>
                    <a:pt x="6" y="2"/>
                  </a:lnTo>
                  <a:lnTo>
                    <a:pt x="6" y="1"/>
                  </a:lnTo>
                  <a:lnTo>
                    <a:pt x="7" y="1"/>
                  </a:lnTo>
                  <a:lnTo>
                    <a:pt x="9" y="1"/>
                  </a:lnTo>
                  <a:lnTo>
                    <a:pt x="10" y="1"/>
                  </a:lnTo>
                  <a:lnTo>
                    <a:pt x="1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0" name="Freeform 646"/>
            <p:cNvSpPr>
              <a:spLocks/>
            </p:cNvSpPr>
            <p:nvPr/>
          </p:nvSpPr>
          <p:spPr bwMode="auto">
            <a:xfrm>
              <a:off x="2712" y="2738"/>
              <a:ext cx="1" cy="5"/>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1" name="Freeform 647"/>
            <p:cNvSpPr>
              <a:spLocks/>
            </p:cNvSpPr>
            <p:nvPr/>
          </p:nvSpPr>
          <p:spPr bwMode="auto">
            <a:xfrm>
              <a:off x="2690" y="2928"/>
              <a:ext cx="83" cy="29"/>
            </a:xfrm>
            <a:custGeom>
              <a:avLst/>
              <a:gdLst/>
              <a:ahLst/>
              <a:cxnLst>
                <a:cxn ang="0">
                  <a:pos x="81" y="27"/>
                </a:cxn>
                <a:cxn ang="0">
                  <a:pos x="80" y="25"/>
                </a:cxn>
                <a:cxn ang="0">
                  <a:pos x="78" y="24"/>
                </a:cxn>
                <a:cxn ang="0">
                  <a:pos x="77" y="24"/>
                </a:cxn>
                <a:cxn ang="0">
                  <a:pos x="76" y="23"/>
                </a:cxn>
                <a:cxn ang="0">
                  <a:pos x="73" y="22"/>
                </a:cxn>
                <a:cxn ang="0">
                  <a:pos x="71" y="22"/>
                </a:cxn>
                <a:cxn ang="0">
                  <a:pos x="68" y="21"/>
                </a:cxn>
                <a:cxn ang="0">
                  <a:pos x="65" y="19"/>
                </a:cxn>
                <a:cxn ang="0">
                  <a:pos x="61" y="18"/>
                </a:cxn>
                <a:cxn ang="0">
                  <a:pos x="47" y="14"/>
                </a:cxn>
                <a:cxn ang="0">
                  <a:pos x="36" y="11"/>
                </a:cxn>
                <a:cxn ang="0">
                  <a:pos x="20" y="5"/>
                </a:cxn>
                <a:cxn ang="0">
                  <a:pos x="12" y="4"/>
                </a:cxn>
                <a:cxn ang="0">
                  <a:pos x="9" y="2"/>
                </a:cxn>
                <a:cxn ang="0">
                  <a:pos x="4" y="1"/>
                </a:cxn>
                <a:cxn ang="0">
                  <a:pos x="2" y="0"/>
                </a:cxn>
                <a:cxn ang="0">
                  <a:pos x="0" y="0"/>
                </a:cxn>
                <a:cxn ang="0">
                  <a:pos x="5" y="1"/>
                </a:cxn>
                <a:cxn ang="0">
                  <a:pos x="9" y="2"/>
                </a:cxn>
                <a:cxn ang="0">
                  <a:pos x="11" y="4"/>
                </a:cxn>
                <a:cxn ang="0">
                  <a:pos x="14" y="5"/>
                </a:cxn>
                <a:cxn ang="0">
                  <a:pos x="15" y="5"/>
                </a:cxn>
                <a:cxn ang="0">
                  <a:pos x="17" y="6"/>
                </a:cxn>
                <a:cxn ang="0">
                  <a:pos x="19" y="7"/>
                </a:cxn>
                <a:cxn ang="0">
                  <a:pos x="20" y="7"/>
                </a:cxn>
                <a:cxn ang="0">
                  <a:pos x="21" y="8"/>
                </a:cxn>
                <a:cxn ang="0">
                  <a:pos x="22" y="10"/>
                </a:cxn>
                <a:cxn ang="0">
                  <a:pos x="24" y="10"/>
                </a:cxn>
                <a:cxn ang="0">
                  <a:pos x="25" y="11"/>
                </a:cxn>
                <a:cxn ang="0">
                  <a:pos x="27" y="12"/>
                </a:cxn>
                <a:cxn ang="0">
                  <a:pos x="31" y="13"/>
                </a:cxn>
                <a:cxn ang="0">
                  <a:pos x="35" y="14"/>
                </a:cxn>
                <a:cxn ang="0">
                  <a:pos x="39" y="16"/>
                </a:cxn>
                <a:cxn ang="0">
                  <a:pos x="42" y="16"/>
                </a:cxn>
                <a:cxn ang="0">
                  <a:pos x="46" y="17"/>
                </a:cxn>
                <a:cxn ang="0">
                  <a:pos x="52" y="18"/>
                </a:cxn>
                <a:cxn ang="0">
                  <a:pos x="57" y="19"/>
                </a:cxn>
                <a:cxn ang="0">
                  <a:pos x="61" y="19"/>
                </a:cxn>
                <a:cxn ang="0">
                  <a:pos x="63" y="21"/>
                </a:cxn>
                <a:cxn ang="0">
                  <a:pos x="65" y="21"/>
                </a:cxn>
                <a:cxn ang="0">
                  <a:pos x="66" y="22"/>
                </a:cxn>
                <a:cxn ang="0">
                  <a:pos x="67" y="22"/>
                </a:cxn>
                <a:cxn ang="0">
                  <a:pos x="68" y="22"/>
                </a:cxn>
                <a:cxn ang="0">
                  <a:pos x="70" y="23"/>
                </a:cxn>
                <a:cxn ang="0">
                  <a:pos x="70" y="24"/>
                </a:cxn>
                <a:cxn ang="0">
                  <a:pos x="71" y="24"/>
                </a:cxn>
                <a:cxn ang="0">
                  <a:pos x="71" y="25"/>
                </a:cxn>
                <a:cxn ang="0">
                  <a:pos x="72" y="27"/>
                </a:cxn>
                <a:cxn ang="0">
                  <a:pos x="73" y="27"/>
                </a:cxn>
                <a:cxn ang="0">
                  <a:pos x="75" y="27"/>
                </a:cxn>
                <a:cxn ang="0">
                  <a:pos x="76" y="27"/>
                </a:cxn>
                <a:cxn ang="0">
                  <a:pos x="77" y="28"/>
                </a:cxn>
                <a:cxn ang="0">
                  <a:pos x="78" y="28"/>
                </a:cxn>
                <a:cxn ang="0">
                  <a:pos x="81" y="28"/>
                </a:cxn>
                <a:cxn ang="0">
                  <a:pos x="81" y="27"/>
                </a:cxn>
              </a:cxnLst>
              <a:rect l="0" t="0" r="r" b="b"/>
              <a:pathLst>
                <a:path w="82" h="29">
                  <a:moveTo>
                    <a:pt x="81" y="27"/>
                  </a:moveTo>
                  <a:lnTo>
                    <a:pt x="80" y="25"/>
                  </a:lnTo>
                  <a:lnTo>
                    <a:pt x="78" y="24"/>
                  </a:lnTo>
                  <a:lnTo>
                    <a:pt x="77" y="24"/>
                  </a:lnTo>
                  <a:lnTo>
                    <a:pt x="76" y="23"/>
                  </a:lnTo>
                  <a:lnTo>
                    <a:pt x="73" y="22"/>
                  </a:lnTo>
                  <a:lnTo>
                    <a:pt x="71" y="22"/>
                  </a:lnTo>
                  <a:lnTo>
                    <a:pt x="68" y="21"/>
                  </a:lnTo>
                  <a:lnTo>
                    <a:pt x="65" y="19"/>
                  </a:lnTo>
                  <a:lnTo>
                    <a:pt x="61" y="18"/>
                  </a:lnTo>
                  <a:lnTo>
                    <a:pt x="47" y="14"/>
                  </a:lnTo>
                  <a:lnTo>
                    <a:pt x="36" y="11"/>
                  </a:lnTo>
                  <a:lnTo>
                    <a:pt x="20" y="5"/>
                  </a:lnTo>
                  <a:lnTo>
                    <a:pt x="12" y="4"/>
                  </a:lnTo>
                  <a:lnTo>
                    <a:pt x="9" y="2"/>
                  </a:lnTo>
                  <a:lnTo>
                    <a:pt x="4" y="1"/>
                  </a:lnTo>
                  <a:lnTo>
                    <a:pt x="2" y="0"/>
                  </a:lnTo>
                  <a:lnTo>
                    <a:pt x="0" y="0"/>
                  </a:lnTo>
                  <a:lnTo>
                    <a:pt x="5" y="1"/>
                  </a:lnTo>
                  <a:lnTo>
                    <a:pt x="9" y="2"/>
                  </a:lnTo>
                  <a:lnTo>
                    <a:pt x="11" y="4"/>
                  </a:lnTo>
                  <a:lnTo>
                    <a:pt x="14" y="5"/>
                  </a:lnTo>
                  <a:lnTo>
                    <a:pt x="15" y="5"/>
                  </a:lnTo>
                  <a:lnTo>
                    <a:pt x="17" y="6"/>
                  </a:lnTo>
                  <a:lnTo>
                    <a:pt x="19" y="7"/>
                  </a:lnTo>
                  <a:lnTo>
                    <a:pt x="20" y="7"/>
                  </a:lnTo>
                  <a:lnTo>
                    <a:pt x="21" y="8"/>
                  </a:lnTo>
                  <a:lnTo>
                    <a:pt x="22" y="10"/>
                  </a:lnTo>
                  <a:lnTo>
                    <a:pt x="24" y="10"/>
                  </a:lnTo>
                  <a:lnTo>
                    <a:pt x="25" y="11"/>
                  </a:lnTo>
                  <a:lnTo>
                    <a:pt x="27" y="12"/>
                  </a:lnTo>
                  <a:lnTo>
                    <a:pt x="31" y="13"/>
                  </a:lnTo>
                  <a:lnTo>
                    <a:pt x="35" y="14"/>
                  </a:lnTo>
                  <a:lnTo>
                    <a:pt x="39" y="16"/>
                  </a:lnTo>
                  <a:lnTo>
                    <a:pt x="42" y="16"/>
                  </a:lnTo>
                  <a:lnTo>
                    <a:pt x="46" y="17"/>
                  </a:lnTo>
                  <a:lnTo>
                    <a:pt x="52" y="18"/>
                  </a:lnTo>
                  <a:lnTo>
                    <a:pt x="57" y="19"/>
                  </a:lnTo>
                  <a:lnTo>
                    <a:pt x="61" y="19"/>
                  </a:lnTo>
                  <a:lnTo>
                    <a:pt x="63" y="21"/>
                  </a:lnTo>
                  <a:lnTo>
                    <a:pt x="65" y="21"/>
                  </a:lnTo>
                  <a:lnTo>
                    <a:pt x="66" y="22"/>
                  </a:lnTo>
                  <a:lnTo>
                    <a:pt x="67" y="22"/>
                  </a:lnTo>
                  <a:lnTo>
                    <a:pt x="68" y="22"/>
                  </a:lnTo>
                  <a:lnTo>
                    <a:pt x="70" y="23"/>
                  </a:lnTo>
                  <a:lnTo>
                    <a:pt x="70" y="24"/>
                  </a:lnTo>
                  <a:lnTo>
                    <a:pt x="71" y="24"/>
                  </a:lnTo>
                  <a:lnTo>
                    <a:pt x="71" y="25"/>
                  </a:lnTo>
                  <a:lnTo>
                    <a:pt x="72" y="27"/>
                  </a:lnTo>
                  <a:lnTo>
                    <a:pt x="73" y="27"/>
                  </a:lnTo>
                  <a:lnTo>
                    <a:pt x="75" y="27"/>
                  </a:lnTo>
                  <a:lnTo>
                    <a:pt x="76" y="27"/>
                  </a:lnTo>
                  <a:lnTo>
                    <a:pt x="77" y="28"/>
                  </a:lnTo>
                  <a:lnTo>
                    <a:pt x="78" y="28"/>
                  </a:lnTo>
                  <a:lnTo>
                    <a:pt x="81" y="28"/>
                  </a:lnTo>
                  <a:lnTo>
                    <a:pt x="81" y="27"/>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2" name="Freeform 648"/>
            <p:cNvSpPr>
              <a:spLocks/>
            </p:cNvSpPr>
            <p:nvPr/>
          </p:nvSpPr>
          <p:spPr bwMode="auto">
            <a:xfrm>
              <a:off x="2751" y="2945"/>
              <a:ext cx="22" cy="10"/>
            </a:xfrm>
            <a:custGeom>
              <a:avLst/>
              <a:gdLst/>
              <a:ahLst/>
              <a:cxnLst>
                <a:cxn ang="0">
                  <a:pos x="0" y="1"/>
                </a:cxn>
                <a:cxn ang="0">
                  <a:pos x="1" y="1"/>
                </a:cxn>
                <a:cxn ang="0">
                  <a:pos x="4" y="1"/>
                </a:cxn>
                <a:cxn ang="0">
                  <a:pos x="5" y="2"/>
                </a:cxn>
                <a:cxn ang="0">
                  <a:pos x="7" y="2"/>
                </a:cxn>
                <a:cxn ang="0">
                  <a:pos x="9" y="2"/>
                </a:cxn>
                <a:cxn ang="0">
                  <a:pos x="10" y="4"/>
                </a:cxn>
                <a:cxn ang="0">
                  <a:pos x="11" y="4"/>
                </a:cxn>
                <a:cxn ang="0">
                  <a:pos x="12" y="5"/>
                </a:cxn>
                <a:cxn ang="0">
                  <a:pos x="14" y="5"/>
                </a:cxn>
                <a:cxn ang="0">
                  <a:pos x="15" y="6"/>
                </a:cxn>
                <a:cxn ang="0">
                  <a:pos x="16" y="6"/>
                </a:cxn>
                <a:cxn ang="0">
                  <a:pos x="17" y="7"/>
                </a:cxn>
                <a:cxn ang="0">
                  <a:pos x="19" y="7"/>
                </a:cxn>
                <a:cxn ang="0">
                  <a:pos x="19" y="9"/>
                </a:cxn>
                <a:cxn ang="0">
                  <a:pos x="20" y="9"/>
                </a:cxn>
                <a:cxn ang="0">
                  <a:pos x="19" y="7"/>
                </a:cxn>
                <a:cxn ang="0">
                  <a:pos x="17" y="6"/>
                </a:cxn>
                <a:cxn ang="0">
                  <a:pos x="16" y="6"/>
                </a:cxn>
                <a:cxn ang="0">
                  <a:pos x="15" y="5"/>
                </a:cxn>
                <a:cxn ang="0">
                  <a:pos x="14" y="5"/>
                </a:cxn>
                <a:cxn ang="0">
                  <a:pos x="12" y="4"/>
                </a:cxn>
                <a:cxn ang="0">
                  <a:pos x="11" y="4"/>
                </a:cxn>
                <a:cxn ang="0">
                  <a:pos x="10" y="2"/>
                </a:cxn>
                <a:cxn ang="0">
                  <a:pos x="9" y="2"/>
                </a:cxn>
                <a:cxn ang="0">
                  <a:pos x="7" y="2"/>
                </a:cxn>
                <a:cxn ang="0">
                  <a:pos x="5" y="1"/>
                </a:cxn>
                <a:cxn ang="0">
                  <a:pos x="4" y="1"/>
                </a:cxn>
                <a:cxn ang="0">
                  <a:pos x="2" y="1"/>
                </a:cxn>
                <a:cxn ang="0">
                  <a:pos x="0" y="0"/>
                </a:cxn>
                <a:cxn ang="0">
                  <a:pos x="0" y="1"/>
                </a:cxn>
              </a:cxnLst>
              <a:rect l="0" t="0" r="r" b="b"/>
              <a:pathLst>
                <a:path w="21" h="10">
                  <a:moveTo>
                    <a:pt x="0" y="1"/>
                  </a:moveTo>
                  <a:lnTo>
                    <a:pt x="1" y="1"/>
                  </a:lnTo>
                  <a:lnTo>
                    <a:pt x="4" y="1"/>
                  </a:lnTo>
                  <a:lnTo>
                    <a:pt x="5" y="2"/>
                  </a:lnTo>
                  <a:lnTo>
                    <a:pt x="7" y="2"/>
                  </a:lnTo>
                  <a:lnTo>
                    <a:pt x="9" y="2"/>
                  </a:lnTo>
                  <a:lnTo>
                    <a:pt x="10" y="4"/>
                  </a:lnTo>
                  <a:lnTo>
                    <a:pt x="11" y="4"/>
                  </a:lnTo>
                  <a:lnTo>
                    <a:pt x="12" y="5"/>
                  </a:lnTo>
                  <a:lnTo>
                    <a:pt x="14" y="5"/>
                  </a:lnTo>
                  <a:lnTo>
                    <a:pt x="15" y="6"/>
                  </a:lnTo>
                  <a:lnTo>
                    <a:pt x="16" y="6"/>
                  </a:lnTo>
                  <a:lnTo>
                    <a:pt x="17" y="7"/>
                  </a:lnTo>
                  <a:lnTo>
                    <a:pt x="19" y="7"/>
                  </a:lnTo>
                  <a:lnTo>
                    <a:pt x="19" y="9"/>
                  </a:lnTo>
                  <a:lnTo>
                    <a:pt x="20" y="9"/>
                  </a:lnTo>
                  <a:lnTo>
                    <a:pt x="19" y="7"/>
                  </a:lnTo>
                  <a:lnTo>
                    <a:pt x="17" y="6"/>
                  </a:lnTo>
                  <a:lnTo>
                    <a:pt x="16" y="6"/>
                  </a:lnTo>
                  <a:lnTo>
                    <a:pt x="15" y="5"/>
                  </a:lnTo>
                  <a:lnTo>
                    <a:pt x="14" y="5"/>
                  </a:lnTo>
                  <a:lnTo>
                    <a:pt x="12" y="4"/>
                  </a:lnTo>
                  <a:lnTo>
                    <a:pt x="11" y="4"/>
                  </a:lnTo>
                  <a:lnTo>
                    <a:pt x="10" y="2"/>
                  </a:lnTo>
                  <a:lnTo>
                    <a:pt x="9" y="2"/>
                  </a:lnTo>
                  <a:lnTo>
                    <a:pt x="7" y="2"/>
                  </a:lnTo>
                  <a:lnTo>
                    <a:pt x="5" y="1"/>
                  </a:lnTo>
                  <a:lnTo>
                    <a:pt x="4" y="1"/>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3" name="Freeform 649"/>
            <p:cNvSpPr>
              <a:spLocks/>
            </p:cNvSpPr>
            <p:nvPr/>
          </p:nvSpPr>
          <p:spPr bwMode="auto">
            <a:xfrm>
              <a:off x="2688" y="2928"/>
              <a:ext cx="64" cy="19"/>
            </a:xfrm>
            <a:custGeom>
              <a:avLst/>
              <a:gdLst/>
              <a:ahLst/>
              <a:cxnLst>
                <a:cxn ang="0">
                  <a:pos x="0" y="1"/>
                </a:cxn>
                <a:cxn ang="0">
                  <a:pos x="3" y="1"/>
                </a:cxn>
                <a:cxn ang="0">
                  <a:pos x="5" y="2"/>
                </a:cxn>
                <a:cxn ang="0">
                  <a:pos x="8" y="2"/>
                </a:cxn>
                <a:cxn ang="0">
                  <a:pos x="10" y="4"/>
                </a:cxn>
                <a:cxn ang="0">
                  <a:pos x="13" y="4"/>
                </a:cxn>
                <a:cxn ang="0">
                  <a:pos x="15" y="5"/>
                </a:cxn>
                <a:cxn ang="0">
                  <a:pos x="18" y="6"/>
                </a:cxn>
                <a:cxn ang="0">
                  <a:pos x="21" y="7"/>
                </a:cxn>
                <a:cxn ang="0">
                  <a:pos x="25" y="8"/>
                </a:cxn>
                <a:cxn ang="0">
                  <a:pos x="29" y="9"/>
                </a:cxn>
                <a:cxn ang="0">
                  <a:pos x="34" y="11"/>
                </a:cxn>
                <a:cxn ang="0">
                  <a:pos x="39" y="12"/>
                </a:cxn>
                <a:cxn ang="0">
                  <a:pos x="45" y="14"/>
                </a:cxn>
                <a:cxn ang="0">
                  <a:pos x="51" y="15"/>
                </a:cxn>
                <a:cxn ang="0">
                  <a:pos x="59" y="18"/>
                </a:cxn>
                <a:cxn ang="0">
                  <a:pos x="63" y="18"/>
                </a:cxn>
                <a:cxn ang="0">
                  <a:pos x="55" y="15"/>
                </a:cxn>
                <a:cxn ang="0">
                  <a:pos x="49" y="14"/>
                </a:cxn>
                <a:cxn ang="0">
                  <a:pos x="43" y="12"/>
                </a:cxn>
                <a:cxn ang="0">
                  <a:pos x="36" y="11"/>
                </a:cxn>
                <a:cxn ang="0">
                  <a:pos x="33" y="9"/>
                </a:cxn>
                <a:cxn ang="0">
                  <a:pos x="28" y="8"/>
                </a:cxn>
                <a:cxn ang="0">
                  <a:pos x="24" y="7"/>
                </a:cxn>
                <a:cxn ang="0">
                  <a:pos x="20" y="6"/>
                </a:cxn>
                <a:cxn ang="0">
                  <a:pos x="16" y="5"/>
                </a:cxn>
                <a:cxn ang="0">
                  <a:pos x="14" y="4"/>
                </a:cxn>
                <a:cxn ang="0">
                  <a:pos x="11" y="2"/>
                </a:cxn>
                <a:cxn ang="0">
                  <a:pos x="9" y="2"/>
                </a:cxn>
                <a:cxn ang="0">
                  <a:pos x="6" y="1"/>
                </a:cxn>
                <a:cxn ang="0">
                  <a:pos x="4" y="1"/>
                </a:cxn>
                <a:cxn ang="0">
                  <a:pos x="1" y="0"/>
                </a:cxn>
                <a:cxn ang="0">
                  <a:pos x="0" y="1"/>
                </a:cxn>
                <a:cxn ang="0">
                  <a:pos x="0" y="1"/>
                </a:cxn>
              </a:cxnLst>
              <a:rect l="0" t="0" r="r" b="b"/>
              <a:pathLst>
                <a:path w="64" h="20">
                  <a:moveTo>
                    <a:pt x="0" y="0"/>
                  </a:moveTo>
                  <a:lnTo>
                    <a:pt x="0" y="1"/>
                  </a:lnTo>
                  <a:lnTo>
                    <a:pt x="1" y="1"/>
                  </a:lnTo>
                  <a:lnTo>
                    <a:pt x="3" y="1"/>
                  </a:lnTo>
                  <a:lnTo>
                    <a:pt x="4" y="1"/>
                  </a:lnTo>
                  <a:lnTo>
                    <a:pt x="5" y="2"/>
                  </a:lnTo>
                  <a:lnTo>
                    <a:pt x="6" y="2"/>
                  </a:lnTo>
                  <a:lnTo>
                    <a:pt x="8" y="2"/>
                  </a:lnTo>
                  <a:lnTo>
                    <a:pt x="9" y="2"/>
                  </a:lnTo>
                  <a:lnTo>
                    <a:pt x="10" y="4"/>
                  </a:lnTo>
                  <a:lnTo>
                    <a:pt x="11" y="4"/>
                  </a:lnTo>
                  <a:lnTo>
                    <a:pt x="13" y="4"/>
                  </a:lnTo>
                  <a:lnTo>
                    <a:pt x="14" y="5"/>
                  </a:lnTo>
                  <a:lnTo>
                    <a:pt x="15" y="5"/>
                  </a:lnTo>
                  <a:lnTo>
                    <a:pt x="16" y="5"/>
                  </a:lnTo>
                  <a:lnTo>
                    <a:pt x="18" y="6"/>
                  </a:lnTo>
                  <a:lnTo>
                    <a:pt x="20" y="6"/>
                  </a:lnTo>
                  <a:lnTo>
                    <a:pt x="21" y="7"/>
                  </a:lnTo>
                  <a:lnTo>
                    <a:pt x="24" y="7"/>
                  </a:lnTo>
                  <a:lnTo>
                    <a:pt x="25" y="8"/>
                  </a:lnTo>
                  <a:lnTo>
                    <a:pt x="28" y="8"/>
                  </a:lnTo>
                  <a:lnTo>
                    <a:pt x="29" y="9"/>
                  </a:lnTo>
                  <a:lnTo>
                    <a:pt x="31" y="9"/>
                  </a:lnTo>
                  <a:lnTo>
                    <a:pt x="34" y="11"/>
                  </a:lnTo>
                  <a:lnTo>
                    <a:pt x="36" y="11"/>
                  </a:lnTo>
                  <a:lnTo>
                    <a:pt x="39" y="12"/>
                  </a:lnTo>
                  <a:lnTo>
                    <a:pt x="43" y="13"/>
                  </a:lnTo>
                  <a:lnTo>
                    <a:pt x="45" y="14"/>
                  </a:lnTo>
                  <a:lnTo>
                    <a:pt x="48" y="14"/>
                  </a:lnTo>
                  <a:lnTo>
                    <a:pt x="51" y="15"/>
                  </a:lnTo>
                  <a:lnTo>
                    <a:pt x="55" y="16"/>
                  </a:lnTo>
                  <a:lnTo>
                    <a:pt x="59" y="18"/>
                  </a:lnTo>
                  <a:lnTo>
                    <a:pt x="63" y="19"/>
                  </a:lnTo>
                  <a:lnTo>
                    <a:pt x="63" y="18"/>
                  </a:lnTo>
                  <a:lnTo>
                    <a:pt x="59" y="16"/>
                  </a:lnTo>
                  <a:lnTo>
                    <a:pt x="55" y="15"/>
                  </a:lnTo>
                  <a:lnTo>
                    <a:pt x="51" y="15"/>
                  </a:lnTo>
                  <a:lnTo>
                    <a:pt x="49" y="14"/>
                  </a:lnTo>
                  <a:lnTo>
                    <a:pt x="45" y="13"/>
                  </a:lnTo>
                  <a:lnTo>
                    <a:pt x="43" y="12"/>
                  </a:lnTo>
                  <a:lnTo>
                    <a:pt x="40" y="12"/>
                  </a:lnTo>
                  <a:lnTo>
                    <a:pt x="36" y="11"/>
                  </a:lnTo>
                  <a:lnTo>
                    <a:pt x="34" y="9"/>
                  </a:lnTo>
                  <a:lnTo>
                    <a:pt x="33" y="9"/>
                  </a:lnTo>
                  <a:lnTo>
                    <a:pt x="30" y="8"/>
                  </a:lnTo>
                  <a:lnTo>
                    <a:pt x="28" y="8"/>
                  </a:lnTo>
                  <a:lnTo>
                    <a:pt x="25" y="7"/>
                  </a:lnTo>
                  <a:lnTo>
                    <a:pt x="24" y="7"/>
                  </a:lnTo>
                  <a:lnTo>
                    <a:pt x="21" y="6"/>
                  </a:lnTo>
                  <a:lnTo>
                    <a:pt x="20" y="6"/>
                  </a:lnTo>
                  <a:lnTo>
                    <a:pt x="19" y="5"/>
                  </a:lnTo>
                  <a:lnTo>
                    <a:pt x="16" y="5"/>
                  </a:lnTo>
                  <a:lnTo>
                    <a:pt x="15" y="4"/>
                  </a:lnTo>
                  <a:lnTo>
                    <a:pt x="14" y="4"/>
                  </a:lnTo>
                  <a:lnTo>
                    <a:pt x="13" y="4"/>
                  </a:lnTo>
                  <a:lnTo>
                    <a:pt x="11" y="2"/>
                  </a:lnTo>
                  <a:lnTo>
                    <a:pt x="10" y="2"/>
                  </a:lnTo>
                  <a:lnTo>
                    <a:pt x="9" y="2"/>
                  </a:lnTo>
                  <a:lnTo>
                    <a:pt x="8" y="2"/>
                  </a:lnTo>
                  <a:lnTo>
                    <a:pt x="6" y="1"/>
                  </a:lnTo>
                  <a:lnTo>
                    <a:pt x="5" y="1"/>
                  </a:lnTo>
                  <a:lnTo>
                    <a:pt x="4" y="1"/>
                  </a:lnTo>
                  <a:lnTo>
                    <a:pt x="3" y="0"/>
                  </a:lnTo>
                  <a:lnTo>
                    <a:pt x="1" y="0"/>
                  </a:lnTo>
                  <a:lnTo>
                    <a:pt x="0" y="0"/>
                  </a:lnTo>
                  <a:lnTo>
                    <a:pt x="0" y="1"/>
                  </a:lnTo>
                  <a:lnTo>
                    <a:pt x="0" y="0"/>
                  </a:lnTo>
                  <a:lnTo>
                    <a:pt x="0"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4" name="Freeform 650"/>
            <p:cNvSpPr>
              <a:spLocks/>
            </p:cNvSpPr>
            <p:nvPr/>
          </p:nvSpPr>
          <p:spPr bwMode="auto">
            <a:xfrm>
              <a:off x="2690" y="2928"/>
              <a:ext cx="40" cy="18"/>
            </a:xfrm>
            <a:custGeom>
              <a:avLst/>
              <a:gdLst/>
              <a:ahLst/>
              <a:cxnLst>
                <a:cxn ang="0">
                  <a:pos x="38" y="16"/>
                </a:cxn>
                <a:cxn ang="0">
                  <a:pos x="35" y="16"/>
                </a:cxn>
                <a:cxn ang="0">
                  <a:pos x="33" y="14"/>
                </a:cxn>
                <a:cxn ang="0">
                  <a:pos x="32" y="14"/>
                </a:cxn>
                <a:cxn ang="0">
                  <a:pos x="29" y="13"/>
                </a:cxn>
                <a:cxn ang="0">
                  <a:pos x="28" y="13"/>
                </a:cxn>
                <a:cxn ang="0">
                  <a:pos x="27" y="12"/>
                </a:cxn>
                <a:cxn ang="0">
                  <a:pos x="26" y="12"/>
                </a:cxn>
                <a:cxn ang="0">
                  <a:pos x="24" y="11"/>
                </a:cxn>
                <a:cxn ang="0">
                  <a:pos x="23" y="11"/>
                </a:cxn>
                <a:cxn ang="0">
                  <a:pos x="22" y="10"/>
                </a:cxn>
                <a:cxn ang="0">
                  <a:pos x="21" y="10"/>
                </a:cxn>
                <a:cxn ang="0">
                  <a:pos x="19" y="10"/>
                </a:cxn>
                <a:cxn ang="0">
                  <a:pos x="19" y="8"/>
                </a:cxn>
                <a:cxn ang="0">
                  <a:pos x="18" y="7"/>
                </a:cxn>
                <a:cxn ang="0">
                  <a:pos x="17" y="7"/>
                </a:cxn>
                <a:cxn ang="0">
                  <a:pos x="17" y="6"/>
                </a:cxn>
                <a:cxn ang="0">
                  <a:pos x="16" y="6"/>
                </a:cxn>
                <a:cxn ang="0">
                  <a:pos x="15" y="6"/>
                </a:cxn>
                <a:cxn ang="0">
                  <a:pos x="15" y="5"/>
                </a:cxn>
                <a:cxn ang="0">
                  <a:pos x="13" y="5"/>
                </a:cxn>
                <a:cxn ang="0">
                  <a:pos x="12" y="5"/>
                </a:cxn>
                <a:cxn ang="0">
                  <a:pos x="11" y="4"/>
                </a:cxn>
                <a:cxn ang="0">
                  <a:pos x="10" y="4"/>
                </a:cxn>
                <a:cxn ang="0">
                  <a:pos x="9" y="2"/>
                </a:cxn>
                <a:cxn ang="0">
                  <a:pos x="6" y="2"/>
                </a:cxn>
                <a:cxn ang="0">
                  <a:pos x="5" y="1"/>
                </a:cxn>
                <a:cxn ang="0">
                  <a:pos x="2" y="1"/>
                </a:cxn>
                <a:cxn ang="0">
                  <a:pos x="0" y="0"/>
                </a:cxn>
                <a:cxn ang="0">
                  <a:pos x="0" y="1"/>
                </a:cxn>
                <a:cxn ang="0">
                  <a:pos x="2" y="1"/>
                </a:cxn>
                <a:cxn ang="0">
                  <a:pos x="5" y="2"/>
                </a:cxn>
                <a:cxn ang="0">
                  <a:pos x="6" y="2"/>
                </a:cxn>
                <a:cxn ang="0">
                  <a:pos x="9" y="4"/>
                </a:cxn>
                <a:cxn ang="0">
                  <a:pos x="10" y="4"/>
                </a:cxn>
                <a:cxn ang="0">
                  <a:pos x="11" y="5"/>
                </a:cxn>
                <a:cxn ang="0">
                  <a:pos x="12" y="5"/>
                </a:cxn>
                <a:cxn ang="0">
                  <a:pos x="13" y="5"/>
                </a:cxn>
                <a:cxn ang="0">
                  <a:pos x="15" y="6"/>
                </a:cxn>
                <a:cxn ang="0">
                  <a:pos x="16" y="7"/>
                </a:cxn>
                <a:cxn ang="0">
                  <a:pos x="17" y="7"/>
                </a:cxn>
                <a:cxn ang="0">
                  <a:pos x="17" y="8"/>
                </a:cxn>
                <a:cxn ang="0">
                  <a:pos x="18" y="8"/>
                </a:cxn>
                <a:cxn ang="0">
                  <a:pos x="19" y="10"/>
                </a:cxn>
                <a:cxn ang="0">
                  <a:pos x="21" y="10"/>
                </a:cxn>
                <a:cxn ang="0">
                  <a:pos x="21" y="11"/>
                </a:cxn>
                <a:cxn ang="0">
                  <a:pos x="22" y="11"/>
                </a:cxn>
                <a:cxn ang="0">
                  <a:pos x="23" y="12"/>
                </a:cxn>
                <a:cxn ang="0">
                  <a:pos x="24" y="12"/>
                </a:cxn>
                <a:cxn ang="0">
                  <a:pos x="26" y="12"/>
                </a:cxn>
                <a:cxn ang="0">
                  <a:pos x="27" y="13"/>
                </a:cxn>
                <a:cxn ang="0">
                  <a:pos x="28" y="13"/>
                </a:cxn>
                <a:cxn ang="0">
                  <a:pos x="29" y="14"/>
                </a:cxn>
                <a:cxn ang="0">
                  <a:pos x="30" y="14"/>
                </a:cxn>
                <a:cxn ang="0">
                  <a:pos x="33" y="16"/>
                </a:cxn>
                <a:cxn ang="0">
                  <a:pos x="35" y="16"/>
                </a:cxn>
                <a:cxn ang="0">
                  <a:pos x="38" y="17"/>
                </a:cxn>
                <a:cxn ang="0">
                  <a:pos x="38" y="16"/>
                </a:cxn>
              </a:cxnLst>
              <a:rect l="0" t="0" r="r" b="b"/>
              <a:pathLst>
                <a:path w="39" h="18">
                  <a:moveTo>
                    <a:pt x="38" y="16"/>
                  </a:moveTo>
                  <a:lnTo>
                    <a:pt x="35" y="16"/>
                  </a:lnTo>
                  <a:lnTo>
                    <a:pt x="33" y="14"/>
                  </a:lnTo>
                  <a:lnTo>
                    <a:pt x="32" y="14"/>
                  </a:lnTo>
                  <a:lnTo>
                    <a:pt x="29" y="13"/>
                  </a:lnTo>
                  <a:lnTo>
                    <a:pt x="28" y="13"/>
                  </a:lnTo>
                  <a:lnTo>
                    <a:pt x="27" y="12"/>
                  </a:lnTo>
                  <a:lnTo>
                    <a:pt x="26" y="12"/>
                  </a:lnTo>
                  <a:lnTo>
                    <a:pt x="24" y="11"/>
                  </a:lnTo>
                  <a:lnTo>
                    <a:pt x="23" y="11"/>
                  </a:lnTo>
                  <a:lnTo>
                    <a:pt x="22" y="10"/>
                  </a:lnTo>
                  <a:lnTo>
                    <a:pt x="21" y="10"/>
                  </a:lnTo>
                  <a:lnTo>
                    <a:pt x="19" y="10"/>
                  </a:lnTo>
                  <a:lnTo>
                    <a:pt x="19" y="8"/>
                  </a:lnTo>
                  <a:lnTo>
                    <a:pt x="18" y="7"/>
                  </a:lnTo>
                  <a:lnTo>
                    <a:pt x="17" y="7"/>
                  </a:lnTo>
                  <a:lnTo>
                    <a:pt x="17" y="6"/>
                  </a:lnTo>
                  <a:lnTo>
                    <a:pt x="16" y="6"/>
                  </a:lnTo>
                  <a:lnTo>
                    <a:pt x="15" y="6"/>
                  </a:lnTo>
                  <a:lnTo>
                    <a:pt x="15" y="5"/>
                  </a:lnTo>
                  <a:lnTo>
                    <a:pt x="13" y="5"/>
                  </a:lnTo>
                  <a:lnTo>
                    <a:pt x="12" y="5"/>
                  </a:lnTo>
                  <a:lnTo>
                    <a:pt x="11" y="4"/>
                  </a:lnTo>
                  <a:lnTo>
                    <a:pt x="10" y="4"/>
                  </a:lnTo>
                  <a:lnTo>
                    <a:pt x="9" y="2"/>
                  </a:lnTo>
                  <a:lnTo>
                    <a:pt x="6" y="2"/>
                  </a:lnTo>
                  <a:lnTo>
                    <a:pt x="5" y="1"/>
                  </a:lnTo>
                  <a:lnTo>
                    <a:pt x="2" y="1"/>
                  </a:lnTo>
                  <a:lnTo>
                    <a:pt x="0" y="0"/>
                  </a:lnTo>
                  <a:lnTo>
                    <a:pt x="0" y="1"/>
                  </a:lnTo>
                  <a:lnTo>
                    <a:pt x="2" y="1"/>
                  </a:lnTo>
                  <a:lnTo>
                    <a:pt x="5" y="2"/>
                  </a:lnTo>
                  <a:lnTo>
                    <a:pt x="6" y="2"/>
                  </a:lnTo>
                  <a:lnTo>
                    <a:pt x="9" y="4"/>
                  </a:lnTo>
                  <a:lnTo>
                    <a:pt x="10" y="4"/>
                  </a:lnTo>
                  <a:lnTo>
                    <a:pt x="11" y="5"/>
                  </a:lnTo>
                  <a:lnTo>
                    <a:pt x="12" y="5"/>
                  </a:lnTo>
                  <a:lnTo>
                    <a:pt x="13" y="5"/>
                  </a:lnTo>
                  <a:lnTo>
                    <a:pt x="15" y="6"/>
                  </a:lnTo>
                  <a:lnTo>
                    <a:pt x="16" y="7"/>
                  </a:lnTo>
                  <a:lnTo>
                    <a:pt x="17" y="7"/>
                  </a:lnTo>
                  <a:lnTo>
                    <a:pt x="17" y="8"/>
                  </a:lnTo>
                  <a:lnTo>
                    <a:pt x="18" y="8"/>
                  </a:lnTo>
                  <a:lnTo>
                    <a:pt x="19" y="10"/>
                  </a:lnTo>
                  <a:lnTo>
                    <a:pt x="21" y="10"/>
                  </a:lnTo>
                  <a:lnTo>
                    <a:pt x="21" y="11"/>
                  </a:lnTo>
                  <a:lnTo>
                    <a:pt x="22" y="11"/>
                  </a:lnTo>
                  <a:lnTo>
                    <a:pt x="23" y="12"/>
                  </a:lnTo>
                  <a:lnTo>
                    <a:pt x="24" y="12"/>
                  </a:lnTo>
                  <a:lnTo>
                    <a:pt x="26" y="12"/>
                  </a:lnTo>
                  <a:lnTo>
                    <a:pt x="27" y="13"/>
                  </a:lnTo>
                  <a:lnTo>
                    <a:pt x="28" y="13"/>
                  </a:lnTo>
                  <a:lnTo>
                    <a:pt x="29" y="14"/>
                  </a:lnTo>
                  <a:lnTo>
                    <a:pt x="30" y="14"/>
                  </a:lnTo>
                  <a:lnTo>
                    <a:pt x="33" y="16"/>
                  </a:lnTo>
                  <a:lnTo>
                    <a:pt x="35" y="16"/>
                  </a:lnTo>
                  <a:lnTo>
                    <a:pt x="38" y="17"/>
                  </a:lnTo>
                  <a:lnTo>
                    <a:pt x="38" y="16"/>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5" name="Freeform 651"/>
            <p:cNvSpPr>
              <a:spLocks/>
            </p:cNvSpPr>
            <p:nvPr/>
          </p:nvSpPr>
          <p:spPr bwMode="auto">
            <a:xfrm>
              <a:off x="2728" y="2942"/>
              <a:ext cx="32" cy="11"/>
            </a:xfrm>
            <a:custGeom>
              <a:avLst/>
              <a:gdLst/>
              <a:ahLst/>
              <a:cxnLst>
                <a:cxn ang="0">
                  <a:pos x="32" y="10"/>
                </a:cxn>
                <a:cxn ang="0">
                  <a:pos x="32" y="10"/>
                </a:cxn>
                <a:cxn ang="0">
                  <a:pos x="32" y="9"/>
                </a:cxn>
                <a:cxn ang="0">
                  <a:pos x="30" y="9"/>
                </a:cxn>
                <a:cxn ang="0">
                  <a:pos x="30" y="7"/>
                </a:cxn>
                <a:cxn ang="0">
                  <a:pos x="29" y="7"/>
                </a:cxn>
                <a:cxn ang="0">
                  <a:pos x="28" y="6"/>
                </a:cxn>
                <a:cxn ang="0">
                  <a:pos x="27" y="6"/>
                </a:cxn>
                <a:cxn ang="0">
                  <a:pos x="25" y="6"/>
                </a:cxn>
                <a:cxn ang="0">
                  <a:pos x="25" y="5"/>
                </a:cxn>
                <a:cxn ang="0">
                  <a:pos x="24" y="5"/>
                </a:cxn>
                <a:cxn ang="0">
                  <a:pos x="23" y="5"/>
                </a:cxn>
                <a:cxn ang="0">
                  <a:pos x="22" y="5"/>
                </a:cxn>
                <a:cxn ang="0">
                  <a:pos x="20" y="4"/>
                </a:cxn>
                <a:cxn ang="0">
                  <a:pos x="19" y="4"/>
                </a:cxn>
                <a:cxn ang="0">
                  <a:pos x="18" y="4"/>
                </a:cxn>
                <a:cxn ang="0">
                  <a:pos x="16" y="4"/>
                </a:cxn>
                <a:cxn ang="0">
                  <a:pos x="15" y="4"/>
                </a:cxn>
                <a:cxn ang="0">
                  <a:pos x="14" y="4"/>
                </a:cxn>
                <a:cxn ang="0">
                  <a:pos x="13" y="2"/>
                </a:cxn>
                <a:cxn ang="0">
                  <a:pos x="11" y="2"/>
                </a:cxn>
                <a:cxn ang="0">
                  <a:pos x="10" y="2"/>
                </a:cxn>
                <a:cxn ang="0">
                  <a:pos x="9" y="2"/>
                </a:cxn>
                <a:cxn ang="0">
                  <a:pos x="8" y="1"/>
                </a:cxn>
                <a:cxn ang="0">
                  <a:pos x="5" y="1"/>
                </a:cxn>
                <a:cxn ang="0">
                  <a:pos x="4" y="1"/>
                </a:cxn>
                <a:cxn ang="0">
                  <a:pos x="3" y="0"/>
                </a:cxn>
                <a:cxn ang="0">
                  <a:pos x="0" y="0"/>
                </a:cxn>
                <a:cxn ang="0">
                  <a:pos x="3" y="1"/>
                </a:cxn>
                <a:cxn ang="0">
                  <a:pos x="4" y="1"/>
                </a:cxn>
                <a:cxn ang="0">
                  <a:pos x="5" y="2"/>
                </a:cxn>
                <a:cxn ang="0">
                  <a:pos x="6" y="2"/>
                </a:cxn>
                <a:cxn ang="0">
                  <a:pos x="9" y="2"/>
                </a:cxn>
                <a:cxn ang="0">
                  <a:pos x="10" y="2"/>
                </a:cxn>
                <a:cxn ang="0">
                  <a:pos x="11" y="4"/>
                </a:cxn>
                <a:cxn ang="0">
                  <a:pos x="13" y="4"/>
                </a:cxn>
                <a:cxn ang="0">
                  <a:pos x="14" y="4"/>
                </a:cxn>
                <a:cxn ang="0">
                  <a:pos x="15" y="4"/>
                </a:cxn>
                <a:cxn ang="0">
                  <a:pos x="16" y="4"/>
                </a:cxn>
                <a:cxn ang="0">
                  <a:pos x="18" y="5"/>
                </a:cxn>
                <a:cxn ang="0">
                  <a:pos x="19" y="5"/>
                </a:cxn>
                <a:cxn ang="0">
                  <a:pos x="20" y="5"/>
                </a:cxn>
                <a:cxn ang="0">
                  <a:pos x="22" y="5"/>
                </a:cxn>
                <a:cxn ang="0">
                  <a:pos x="23" y="6"/>
                </a:cxn>
                <a:cxn ang="0">
                  <a:pos x="24" y="6"/>
                </a:cxn>
                <a:cxn ang="0">
                  <a:pos x="25" y="6"/>
                </a:cxn>
                <a:cxn ang="0">
                  <a:pos x="27" y="6"/>
                </a:cxn>
                <a:cxn ang="0">
                  <a:pos x="28" y="7"/>
                </a:cxn>
                <a:cxn ang="0">
                  <a:pos x="29" y="7"/>
                </a:cxn>
                <a:cxn ang="0">
                  <a:pos x="29" y="9"/>
                </a:cxn>
                <a:cxn ang="0">
                  <a:pos x="30" y="9"/>
                </a:cxn>
                <a:cxn ang="0">
                  <a:pos x="30" y="10"/>
                </a:cxn>
                <a:cxn ang="0">
                  <a:pos x="32" y="10"/>
                </a:cxn>
              </a:cxnLst>
              <a:rect l="0" t="0" r="r" b="b"/>
              <a:pathLst>
                <a:path w="33" h="11">
                  <a:moveTo>
                    <a:pt x="32" y="10"/>
                  </a:moveTo>
                  <a:lnTo>
                    <a:pt x="32" y="10"/>
                  </a:lnTo>
                  <a:lnTo>
                    <a:pt x="32" y="9"/>
                  </a:lnTo>
                  <a:lnTo>
                    <a:pt x="30" y="9"/>
                  </a:lnTo>
                  <a:lnTo>
                    <a:pt x="30" y="7"/>
                  </a:lnTo>
                  <a:lnTo>
                    <a:pt x="29" y="7"/>
                  </a:lnTo>
                  <a:lnTo>
                    <a:pt x="28" y="6"/>
                  </a:lnTo>
                  <a:lnTo>
                    <a:pt x="27" y="6"/>
                  </a:lnTo>
                  <a:lnTo>
                    <a:pt x="25" y="6"/>
                  </a:lnTo>
                  <a:lnTo>
                    <a:pt x="25" y="5"/>
                  </a:lnTo>
                  <a:lnTo>
                    <a:pt x="24" y="5"/>
                  </a:lnTo>
                  <a:lnTo>
                    <a:pt x="23" y="5"/>
                  </a:lnTo>
                  <a:lnTo>
                    <a:pt x="22" y="5"/>
                  </a:lnTo>
                  <a:lnTo>
                    <a:pt x="20" y="4"/>
                  </a:lnTo>
                  <a:lnTo>
                    <a:pt x="19" y="4"/>
                  </a:lnTo>
                  <a:lnTo>
                    <a:pt x="18" y="4"/>
                  </a:lnTo>
                  <a:lnTo>
                    <a:pt x="16" y="4"/>
                  </a:lnTo>
                  <a:lnTo>
                    <a:pt x="15" y="4"/>
                  </a:lnTo>
                  <a:lnTo>
                    <a:pt x="14" y="4"/>
                  </a:lnTo>
                  <a:lnTo>
                    <a:pt x="13" y="2"/>
                  </a:lnTo>
                  <a:lnTo>
                    <a:pt x="11" y="2"/>
                  </a:lnTo>
                  <a:lnTo>
                    <a:pt x="10" y="2"/>
                  </a:lnTo>
                  <a:lnTo>
                    <a:pt x="9" y="2"/>
                  </a:lnTo>
                  <a:lnTo>
                    <a:pt x="8" y="1"/>
                  </a:lnTo>
                  <a:lnTo>
                    <a:pt x="5" y="1"/>
                  </a:lnTo>
                  <a:lnTo>
                    <a:pt x="4" y="1"/>
                  </a:lnTo>
                  <a:lnTo>
                    <a:pt x="3" y="0"/>
                  </a:lnTo>
                  <a:lnTo>
                    <a:pt x="0" y="0"/>
                  </a:lnTo>
                  <a:lnTo>
                    <a:pt x="3" y="1"/>
                  </a:lnTo>
                  <a:lnTo>
                    <a:pt x="4" y="1"/>
                  </a:lnTo>
                  <a:lnTo>
                    <a:pt x="5" y="2"/>
                  </a:lnTo>
                  <a:lnTo>
                    <a:pt x="6" y="2"/>
                  </a:lnTo>
                  <a:lnTo>
                    <a:pt x="9" y="2"/>
                  </a:lnTo>
                  <a:lnTo>
                    <a:pt x="10" y="2"/>
                  </a:lnTo>
                  <a:lnTo>
                    <a:pt x="11" y="4"/>
                  </a:lnTo>
                  <a:lnTo>
                    <a:pt x="13" y="4"/>
                  </a:lnTo>
                  <a:lnTo>
                    <a:pt x="14" y="4"/>
                  </a:lnTo>
                  <a:lnTo>
                    <a:pt x="15" y="4"/>
                  </a:lnTo>
                  <a:lnTo>
                    <a:pt x="16" y="4"/>
                  </a:lnTo>
                  <a:lnTo>
                    <a:pt x="18" y="5"/>
                  </a:lnTo>
                  <a:lnTo>
                    <a:pt x="19" y="5"/>
                  </a:lnTo>
                  <a:lnTo>
                    <a:pt x="20" y="5"/>
                  </a:lnTo>
                  <a:lnTo>
                    <a:pt x="22" y="5"/>
                  </a:lnTo>
                  <a:lnTo>
                    <a:pt x="23" y="6"/>
                  </a:lnTo>
                  <a:lnTo>
                    <a:pt x="24" y="6"/>
                  </a:lnTo>
                  <a:lnTo>
                    <a:pt x="25" y="6"/>
                  </a:lnTo>
                  <a:lnTo>
                    <a:pt x="27" y="6"/>
                  </a:lnTo>
                  <a:lnTo>
                    <a:pt x="28" y="7"/>
                  </a:lnTo>
                  <a:lnTo>
                    <a:pt x="29" y="7"/>
                  </a:lnTo>
                  <a:lnTo>
                    <a:pt x="29" y="9"/>
                  </a:lnTo>
                  <a:lnTo>
                    <a:pt x="30" y="9"/>
                  </a:lnTo>
                  <a:lnTo>
                    <a:pt x="30" y="10"/>
                  </a:lnTo>
                  <a:lnTo>
                    <a:pt x="32" y="1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6" name="Freeform 652"/>
            <p:cNvSpPr>
              <a:spLocks/>
            </p:cNvSpPr>
            <p:nvPr/>
          </p:nvSpPr>
          <p:spPr bwMode="auto">
            <a:xfrm>
              <a:off x="2759" y="2952"/>
              <a:ext cx="7" cy="5"/>
            </a:xfrm>
            <a:custGeom>
              <a:avLst/>
              <a:gdLst/>
              <a:ahLst/>
              <a:cxnLst>
                <a:cxn ang="0">
                  <a:pos x="6" y="2"/>
                </a:cxn>
                <a:cxn ang="0">
                  <a:pos x="4" y="2"/>
                </a:cxn>
                <a:cxn ang="0">
                  <a:pos x="3" y="2"/>
                </a:cxn>
                <a:cxn ang="0">
                  <a:pos x="1" y="1"/>
                </a:cxn>
                <a:cxn ang="0">
                  <a:pos x="1" y="0"/>
                </a:cxn>
                <a:cxn ang="0">
                  <a:pos x="0" y="0"/>
                </a:cxn>
                <a:cxn ang="0">
                  <a:pos x="0" y="1"/>
                </a:cxn>
                <a:cxn ang="0">
                  <a:pos x="1" y="1"/>
                </a:cxn>
                <a:cxn ang="0">
                  <a:pos x="1" y="2"/>
                </a:cxn>
                <a:cxn ang="0">
                  <a:pos x="3" y="2"/>
                </a:cxn>
                <a:cxn ang="0">
                  <a:pos x="3" y="4"/>
                </a:cxn>
                <a:cxn ang="0">
                  <a:pos x="4" y="4"/>
                </a:cxn>
                <a:cxn ang="0">
                  <a:pos x="6" y="4"/>
                </a:cxn>
                <a:cxn ang="0">
                  <a:pos x="6" y="2"/>
                </a:cxn>
              </a:cxnLst>
              <a:rect l="0" t="0" r="r" b="b"/>
              <a:pathLst>
                <a:path w="7" h="5">
                  <a:moveTo>
                    <a:pt x="6" y="2"/>
                  </a:moveTo>
                  <a:lnTo>
                    <a:pt x="4" y="2"/>
                  </a:lnTo>
                  <a:lnTo>
                    <a:pt x="3" y="2"/>
                  </a:lnTo>
                  <a:lnTo>
                    <a:pt x="1" y="1"/>
                  </a:lnTo>
                  <a:lnTo>
                    <a:pt x="1" y="0"/>
                  </a:lnTo>
                  <a:lnTo>
                    <a:pt x="0" y="0"/>
                  </a:lnTo>
                  <a:lnTo>
                    <a:pt x="0" y="1"/>
                  </a:lnTo>
                  <a:lnTo>
                    <a:pt x="1" y="1"/>
                  </a:lnTo>
                  <a:lnTo>
                    <a:pt x="1" y="2"/>
                  </a:lnTo>
                  <a:lnTo>
                    <a:pt x="3" y="2"/>
                  </a:lnTo>
                  <a:lnTo>
                    <a:pt x="3" y="4"/>
                  </a:lnTo>
                  <a:lnTo>
                    <a:pt x="4" y="4"/>
                  </a:lnTo>
                  <a:lnTo>
                    <a:pt x="6" y="4"/>
                  </a:lnTo>
                  <a:lnTo>
                    <a:pt x="6"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7" name="Freeform 653"/>
            <p:cNvSpPr>
              <a:spLocks/>
            </p:cNvSpPr>
            <p:nvPr/>
          </p:nvSpPr>
          <p:spPr bwMode="auto">
            <a:xfrm>
              <a:off x="2764" y="2954"/>
              <a:ext cx="8" cy="4"/>
            </a:xfrm>
            <a:custGeom>
              <a:avLst/>
              <a:gdLst/>
              <a:ahLst/>
              <a:cxnLst>
                <a:cxn ang="0">
                  <a:pos x="5" y="1"/>
                </a:cxn>
                <a:cxn ang="0">
                  <a:pos x="5" y="1"/>
                </a:cxn>
                <a:cxn ang="0">
                  <a:pos x="4" y="1"/>
                </a:cxn>
                <a:cxn ang="0">
                  <a:pos x="3" y="0"/>
                </a:cxn>
                <a:cxn ang="0">
                  <a:pos x="1" y="0"/>
                </a:cxn>
                <a:cxn ang="0">
                  <a:pos x="0" y="0"/>
                </a:cxn>
                <a:cxn ang="0">
                  <a:pos x="0" y="1"/>
                </a:cxn>
                <a:cxn ang="0">
                  <a:pos x="1" y="1"/>
                </a:cxn>
                <a:cxn ang="0">
                  <a:pos x="3" y="1"/>
                </a:cxn>
                <a:cxn ang="0">
                  <a:pos x="4" y="1"/>
                </a:cxn>
                <a:cxn ang="0">
                  <a:pos x="5" y="3"/>
                </a:cxn>
                <a:cxn ang="0">
                  <a:pos x="7" y="3"/>
                </a:cxn>
                <a:cxn ang="0">
                  <a:pos x="7" y="1"/>
                </a:cxn>
                <a:cxn ang="0">
                  <a:pos x="5" y="1"/>
                </a:cxn>
              </a:cxnLst>
              <a:rect l="0" t="0" r="r" b="b"/>
              <a:pathLst>
                <a:path w="8" h="4">
                  <a:moveTo>
                    <a:pt x="5" y="1"/>
                  </a:moveTo>
                  <a:lnTo>
                    <a:pt x="5" y="1"/>
                  </a:lnTo>
                  <a:lnTo>
                    <a:pt x="4" y="1"/>
                  </a:lnTo>
                  <a:lnTo>
                    <a:pt x="3" y="0"/>
                  </a:lnTo>
                  <a:lnTo>
                    <a:pt x="1" y="0"/>
                  </a:lnTo>
                  <a:lnTo>
                    <a:pt x="0" y="0"/>
                  </a:lnTo>
                  <a:lnTo>
                    <a:pt x="0" y="1"/>
                  </a:lnTo>
                  <a:lnTo>
                    <a:pt x="1" y="1"/>
                  </a:lnTo>
                  <a:lnTo>
                    <a:pt x="3" y="1"/>
                  </a:lnTo>
                  <a:lnTo>
                    <a:pt x="4" y="1"/>
                  </a:lnTo>
                  <a:lnTo>
                    <a:pt x="5" y="3"/>
                  </a:lnTo>
                  <a:lnTo>
                    <a:pt x="7" y="3"/>
                  </a:lnTo>
                  <a:lnTo>
                    <a:pt x="7" y="1"/>
                  </a:lnTo>
                  <a:lnTo>
                    <a:pt x="5"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8" name="Freeform 654"/>
            <p:cNvSpPr>
              <a:spLocks/>
            </p:cNvSpPr>
            <p:nvPr/>
          </p:nvSpPr>
          <p:spPr bwMode="auto">
            <a:xfrm>
              <a:off x="2769" y="2954"/>
              <a:ext cx="4" cy="1"/>
            </a:xfrm>
            <a:custGeom>
              <a:avLst/>
              <a:gdLst/>
              <a:ahLst/>
              <a:cxnLst>
                <a:cxn ang="0">
                  <a:pos x="0" y="0"/>
                </a:cxn>
                <a:cxn ang="0">
                  <a:pos x="0" y="0"/>
                </a:cxn>
                <a:cxn ang="0">
                  <a:pos x="0" y="1"/>
                </a:cxn>
                <a:cxn ang="0">
                  <a:pos x="3" y="1"/>
                </a:cxn>
                <a:cxn ang="0">
                  <a:pos x="1" y="0"/>
                </a:cxn>
                <a:cxn ang="0">
                  <a:pos x="0" y="0"/>
                </a:cxn>
              </a:cxnLst>
              <a:rect l="0" t="0" r="r" b="b"/>
              <a:pathLst>
                <a:path w="4" h="2">
                  <a:moveTo>
                    <a:pt x="0" y="0"/>
                  </a:moveTo>
                  <a:lnTo>
                    <a:pt x="0" y="0"/>
                  </a:lnTo>
                  <a:lnTo>
                    <a:pt x="0" y="1"/>
                  </a:lnTo>
                  <a:lnTo>
                    <a:pt x="3"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19" name="Freeform 655"/>
            <p:cNvSpPr>
              <a:spLocks/>
            </p:cNvSpPr>
            <p:nvPr/>
          </p:nvSpPr>
          <p:spPr bwMode="auto">
            <a:xfrm>
              <a:off x="2670" y="2907"/>
              <a:ext cx="77" cy="46"/>
            </a:xfrm>
            <a:custGeom>
              <a:avLst/>
              <a:gdLst/>
              <a:ahLst/>
              <a:cxnLst>
                <a:cxn ang="0">
                  <a:pos x="62" y="45"/>
                </a:cxn>
                <a:cxn ang="0">
                  <a:pos x="70" y="42"/>
                </a:cxn>
                <a:cxn ang="0">
                  <a:pos x="73" y="38"/>
                </a:cxn>
                <a:cxn ang="0">
                  <a:pos x="76" y="31"/>
                </a:cxn>
                <a:cxn ang="0">
                  <a:pos x="75" y="25"/>
                </a:cxn>
                <a:cxn ang="0">
                  <a:pos x="71" y="25"/>
                </a:cxn>
                <a:cxn ang="0">
                  <a:pos x="66" y="25"/>
                </a:cxn>
                <a:cxn ang="0">
                  <a:pos x="63" y="22"/>
                </a:cxn>
                <a:cxn ang="0">
                  <a:pos x="58" y="23"/>
                </a:cxn>
                <a:cxn ang="0">
                  <a:pos x="57" y="29"/>
                </a:cxn>
                <a:cxn ang="0">
                  <a:pos x="56" y="21"/>
                </a:cxn>
                <a:cxn ang="0">
                  <a:pos x="52" y="21"/>
                </a:cxn>
                <a:cxn ang="0">
                  <a:pos x="50" y="25"/>
                </a:cxn>
                <a:cxn ang="0">
                  <a:pos x="47" y="19"/>
                </a:cxn>
                <a:cxn ang="0">
                  <a:pos x="43" y="19"/>
                </a:cxn>
                <a:cxn ang="0">
                  <a:pos x="42" y="23"/>
                </a:cxn>
                <a:cxn ang="0">
                  <a:pos x="38" y="17"/>
                </a:cxn>
                <a:cxn ang="0">
                  <a:pos x="34" y="18"/>
                </a:cxn>
                <a:cxn ang="0">
                  <a:pos x="32" y="15"/>
                </a:cxn>
                <a:cxn ang="0">
                  <a:pos x="30" y="11"/>
                </a:cxn>
                <a:cxn ang="0">
                  <a:pos x="26" y="12"/>
                </a:cxn>
                <a:cxn ang="0">
                  <a:pos x="24" y="10"/>
                </a:cxn>
                <a:cxn ang="0">
                  <a:pos x="19" y="6"/>
                </a:cxn>
                <a:cxn ang="0">
                  <a:pos x="15" y="11"/>
                </a:cxn>
                <a:cxn ang="0">
                  <a:pos x="12" y="5"/>
                </a:cxn>
                <a:cxn ang="0">
                  <a:pos x="9" y="0"/>
                </a:cxn>
                <a:cxn ang="0">
                  <a:pos x="5" y="1"/>
                </a:cxn>
                <a:cxn ang="0">
                  <a:pos x="6" y="8"/>
                </a:cxn>
                <a:cxn ang="0">
                  <a:pos x="1" y="11"/>
                </a:cxn>
                <a:cxn ang="0">
                  <a:pos x="1" y="15"/>
                </a:cxn>
                <a:cxn ang="0">
                  <a:pos x="10" y="17"/>
                </a:cxn>
                <a:cxn ang="0">
                  <a:pos x="10" y="21"/>
                </a:cxn>
                <a:cxn ang="0">
                  <a:pos x="14" y="23"/>
                </a:cxn>
                <a:cxn ang="0">
                  <a:pos x="24" y="23"/>
                </a:cxn>
                <a:cxn ang="0">
                  <a:pos x="17" y="27"/>
                </a:cxn>
                <a:cxn ang="0">
                  <a:pos x="20" y="29"/>
                </a:cxn>
                <a:cxn ang="0">
                  <a:pos x="27" y="28"/>
                </a:cxn>
                <a:cxn ang="0">
                  <a:pos x="34" y="27"/>
                </a:cxn>
                <a:cxn ang="0">
                  <a:pos x="31" y="30"/>
                </a:cxn>
                <a:cxn ang="0">
                  <a:pos x="37" y="31"/>
                </a:cxn>
                <a:cxn ang="0">
                  <a:pos x="40" y="33"/>
                </a:cxn>
                <a:cxn ang="0">
                  <a:pos x="43" y="36"/>
                </a:cxn>
                <a:cxn ang="0">
                  <a:pos x="50" y="36"/>
                </a:cxn>
                <a:cxn ang="0">
                  <a:pos x="50" y="40"/>
                </a:cxn>
                <a:cxn ang="0">
                  <a:pos x="53" y="41"/>
                </a:cxn>
                <a:cxn ang="0">
                  <a:pos x="58" y="40"/>
                </a:cxn>
                <a:cxn ang="0">
                  <a:pos x="60" y="40"/>
                </a:cxn>
                <a:cxn ang="0">
                  <a:pos x="57" y="44"/>
                </a:cxn>
              </a:cxnLst>
              <a:rect l="0" t="0" r="r" b="b"/>
              <a:pathLst>
                <a:path w="77" h="46">
                  <a:moveTo>
                    <a:pt x="58" y="45"/>
                  </a:moveTo>
                  <a:lnTo>
                    <a:pt x="61" y="45"/>
                  </a:lnTo>
                  <a:lnTo>
                    <a:pt x="62" y="45"/>
                  </a:lnTo>
                  <a:lnTo>
                    <a:pt x="65" y="45"/>
                  </a:lnTo>
                  <a:lnTo>
                    <a:pt x="67" y="44"/>
                  </a:lnTo>
                  <a:lnTo>
                    <a:pt x="70" y="42"/>
                  </a:lnTo>
                  <a:lnTo>
                    <a:pt x="71" y="40"/>
                  </a:lnTo>
                  <a:lnTo>
                    <a:pt x="73" y="39"/>
                  </a:lnTo>
                  <a:lnTo>
                    <a:pt x="73" y="38"/>
                  </a:lnTo>
                  <a:lnTo>
                    <a:pt x="75" y="35"/>
                  </a:lnTo>
                  <a:lnTo>
                    <a:pt x="76" y="34"/>
                  </a:lnTo>
                  <a:lnTo>
                    <a:pt x="76" y="31"/>
                  </a:lnTo>
                  <a:lnTo>
                    <a:pt x="76" y="29"/>
                  </a:lnTo>
                  <a:lnTo>
                    <a:pt x="75" y="27"/>
                  </a:lnTo>
                  <a:lnTo>
                    <a:pt x="75" y="25"/>
                  </a:lnTo>
                  <a:lnTo>
                    <a:pt x="73" y="24"/>
                  </a:lnTo>
                  <a:lnTo>
                    <a:pt x="72" y="24"/>
                  </a:lnTo>
                  <a:lnTo>
                    <a:pt x="71" y="25"/>
                  </a:lnTo>
                  <a:lnTo>
                    <a:pt x="68" y="28"/>
                  </a:lnTo>
                  <a:lnTo>
                    <a:pt x="67" y="29"/>
                  </a:lnTo>
                  <a:lnTo>
                    <a:pt x="66" y="25"/>
                  </a:lnTo>
                  <a:lnTo>
                    <a:pt x="66" y="24"/>
                  </a:lnTo>
                  <a:lnTo>
                    <a:pt x="65" y="23"/>
                  </a:lnTo>
                  <a:lnTo>
                    <a:pt x="63" y="22"/>
                  </a:lnTo>
                  <a:lnTo>
                    <a:pt x="62" y="21"/>
                  </a:lnTo>
                  <a:lnTo>
                    <a:pt x="60" y="22"/>
                  </a:lnTo>
                  <a:lnTo>
                    <a:pt x="58" y="23"/>
                  </a:lnTo>
                  <a:lnTo>
                    <a:pt x="58" y="25"/>
                  </a:lnTo>
                  <a:lnTo>
                    <a:pt x="57" y="28"/>
                  </a:lnTo>
                  <a:lnTo>
                    <a:pt x="57" y="29"/>
                  </a:lnTo>
                  <a:lnTo>
                    <a:pt x="57" y="25"/>
                  </a:lnTo>
                  <a:lnTo>
                    <a:pt x="56" y="23"/>
                  </a:lnTo>
                  <a:lnTo>
                    <a:pt x="56" y="21"/>
                  </a:lnTo>
                  <a:lnTo>
                    <a:pt x="55" y="21"/>
                  </a:lnTo>
                  <a:lnTo>
                    <a:pt x="53" y="19"/>
                  </a:lnTo>
                  <a:lnTo>
                    <a:pt x="52" y="21"/>
                  </a:lnTo>
                  <a:lnTo>
                    <a:pt x="51" y="22"/>
                  </a:lnTo>
                  <a:lnTo>
                    <a:pt x="50" y="23"/>
                  </a:lnTo>
                  <a:lnTo>
                    <a:pt x="50" y="25"/>
                  </a:lnTo>
                  <a:lnTo>
                    <a:pt x="48" y="22"/>
                  </a:lnTo>
                  <a:lnTo>
                    <a:pt x="48" y="21"/>
                  </a:lnTo>
                  <a:lnTo>
                    <a:pt x="47" y="19"/>
                  </a:lnTo>
                  <a:lnTo>
                    <a:pt x="46" y="18"/>
                  </a:lnTo>
                  <a:lnTo>
                    <a:pt x="45" y="17"/>
                  </a:lnTo>
                  <a:lnTo>
                    <a:pt x="43" y="19"/>
                  </a:lnTo>
                  <a:lnTo>
                    <a:pt x="42" y="21"/>
                  </a:lnTo>
                  <a:lnTo>
                    <a:pt x="42" y="22"/>
                  </a:lnTo>
                  <a:lnTo>
                    <a:pt x="42" y="23"/>
                  </a:lnTo>
                  <a:lnTo>
                    <a:pt x="41" y="22"/>
                  </a:lnTo>
                  <a:lnTo>
                    <a:pt x="40" y="18"/>
                  </a:lnTo>
                  <a:lnTo>
                    <a:pt x="38" y="17"/>
                  </a:lnTo>
                  <a:lnTo>
                    <a:pt x="36" y="16"/>
                  </a:lnTo>
                  <a:lnTo>
                    <a:pt x="35" y="16"/>
                  </a:lnTo>
                  <a:lnTo>
                    <a:pt x="34" y="18"/>
                  </a:lnTo>
                  <a:lnTo>
                    <a:pt x="34" y="19"/>
                  </a:lnTo>
                  <a:lnTo>
                    <a:pt x="34" y="17"/>
                  </a:lnTo>
                  <a:lnTo>
                    <a:pt x="32" y="15"/>
                  </a:lnTo>
                  <a:lnTo>
                    <a:pt x="32" y="13"/>
                  </a:lnTo>
                  <a:lnTo>
                    <a:pt x="31" y="12"/>
                  </a:lnTo>
                  <a:lnTo>
                    <a:pt x="30" y="11"/>
                  </a:lnTo>
                  <a:lnTo>
                    <a:pt x="29" y="11"/>
                  </a:lnTo>
                  <a:lnTo>
                    <a:pt x="26" y="10"/>
                  </a:lnTo>
                  <a:lnTo>
                    <a:pt x="26" y="12"/>
                  </a:lnTo>
                  <a:lnTo>
                    <a:pt x="25" y="13"/>
                  </a:lnTo>
                  <a:lnTo>
                    <a:pt x="25" y="12"/>
                  </a:lnTo>
                  <a:lnTo>
                    <a:pt x="24" y="10"/>
                  </a:lnTo>
                  <a:lnTo>
                    <a:pt x="22" y="8"/>
                  </a:lnTo>
                  <a:lnTo>
                    <a:pt x="21" y="7"/>
                  </a:lnTo>
                  <a:lnTo>
                    <a:pt x="19" y="6"/>
                  </a:lnTo>
                  <a:lnTo>
                    <a:pt x="19" y="5"/>
                  </a:lnTo>
                  <a:lnTo>
                    <a:pt x="16" y="6"/>
                  </a:lnTo>
                  <a:lnTo>
                    <a:pt x="15" y="11"/>
                  </a:lnTo>
                  <a:lnTo>
                    <a:pt x="15" y="10"/>
                  </a:lnTo>
                  <a:lnTo>
                    <a:pt x="14" y="7"/>
                  </a:lnTo>
                  <a:lnTo>
                    <a:pt x="12" y="5"/>
                  </a:lnTo>
                  <a:lnTo>
                    <a:pt x="12" y="4"/>
                  </a:lnTo>
                  <a:lnTo>
                    <a:pt x="10" y="1"/>
                  </a:lnTo>
                  <a:lnTo>
                    <a:pt x="9" y="0"/>
                  </a:lnTo>
                  <a:lnTo>
                    <a:pt x="6" y="0"/>
                  </a:lnTo>
                  <a:lnTo>
                    <a:pt x="5" y="0"/>
                  </a:lnTo>
                  <a:lnTo>
                    <a:pt x="5" y="1"/>
                  </a:lnTo>
                  <a:lnTo>
                    <a:pt x="5" y="5"/>
                  </a:lnTo>
                  <a:lnTo>
                    <a:pt x="5" y="7"/>
                  </a:lnTo>
                  <a:lnTo>
                    <a:pt x="6" y="8"/>
                  </a:lnTo>
                  <a:lnTo>
                    <a:pt x="9" y="11"/>
                  </a:lnTo>
                  <a:lnTo>
                    <a:pt x="4" y="11"/>
                  </a:lnTo>
                  <a:lnTo>
                    <a:pt x="1" y="11"/>
                  </a:lnTo>
                  <a:lnTo>
                    <a:pt x="1" y="12"/>
                  </a:lnTo>
                  <a:lnTo>
                    <a:pt x="0" y="13"/>
                  </a:lnTo>
                  <a:lnTo>
                    <a:pt x="1" y="15"/>
                  </a:lnTo>
                  <a:lnTo>
                    <a:pt x="4" y="16"/>
                  </a:lnTo>
                  <a:lnTo>
                    <a:pt x="6" y="17"/>
                  </a:lnTo>
                  <a:lnTo>
                    <a:pt x="10" y="17"/>
                  </a:lnTo>
                  <a:lnTo>
                    <a:pt x="9" y="18"/>
                  </a:lnTo>
                  <a:lnTo>
                    <a:pt x="9" y="21"/>
                  </a:lnTo>
                  <a:lnTo>
                    <a:pt x="10" y="21"/>
                  </a:lnTo>
                  <a:lnTo>
                    <a:pt x="10" y="22"/>
                  </a:lnTo>
                  <a:lnTo>
                    <a:pt x="11" y="22"/>
                  </a:lnTo>
                  <a:lnTo>
                    <a:pt x="14" y="23"/>
                  </a:lnTo>
                  <a:lnTo>
                    <a:pt x="17" y="23"/>
                  </a:lnTo>
                  <a:lnTo>
                    <a:pt x="19" y="23"/>
                  </a:lnTo>
                  <a:lnTo>
                    <a:pt x="24" y="23"/>
                  </a:lnTo>
                  <a:lnTo>
                    <a:pt x="20" y="24"/>
                  </a:lnTo>
                  <a:lnTo>
                    <a:pt x="19" y="25"/>
                  </a:lnTo>
                  <a:lnTo>
                    <a:pt x="17" y="27"/>
                  </a:lnTo>
                  <a:lnTo>
                    <a:pt x="17" y="28"/>
                  </a:lnTo>
                  <a:lnTo>
                    <a:pt x="19" y="28"/>
                  </a:lnTo>
                  <a:lnTo>
                    <a:pt x="20" y="29"/>
                  </a:lnTo>
                  <a:lnTo>
                    <a:pt x="24" y="29"/>
                  </a:lnTo>
                  <a:lnTo>
                    <a:pt x="26" y="29"/>
                  </a:lnTo>
                  <a:lnTo>
                    <a:pt x="27" y="28"/>
                  </a:lnTo>
                  <a:lnTo>
                    <a:pt x="29" y="28"/>
                  </a:lnTo>
                  <a:lnTo>
                    <a:pt x="32" y="27"/>
                  </a:lnTo>
                  <a:lnTo>
                    <a:pt x="34" y="27"/>
                  </a:lnTo>
                  <a:lnTo>
                    <a:pt x="31" y="29"/>
                  </a:lnTo>
                  <a:lnTo>
                    <a:pt x="30" y="30"/>
                  </a:lnTo>
                  <a:lnTo>
                    <a:pt x="31" y="30"/>
                  </a:lnTo>
                  <a:lnTo>
                    <a:pt x="32" y="31"/>
                  </a:lnTo>
                  <a:lnTo>
                    <a:pt x="35" y="31"/>
                  </a:lnTo>
                  <a:lnTo>
                    <a:pt x="37" y="31"/>
                  </a:lnTo>
                  <a:lnTo>
                    <a:pt x="40" y="31"/>
                  </a:lnTo>
                  <a:lnTo>
                    <a:pt x="42" y="30"/>
                  </a:lnTo>
                  <a:lnTo>
                    <a:pt x="40" y="33"/>
                  </a:lnTo>
                  <a:lnTo>
                    <a:pt x="40" y="35"/>
                  </a:lnTo>
                  <a:lnTo>
                    <a:pt x="41" y="36"/>
                  </a:lnTo>
                  <a:lnTo>
                    <a:pt x="43" y="36"/>
                  </a:lnTo>
                  <a:lnTo>
                    <a:pt x="45" y="36"/>
                  </a:lnTo>
                  <a:lnTo>
                    <a:pt x="48" y="36"/>
                  </a:lnTo>
                  <a:lnTo>
                    <a:pt x="50" y="36"/>
                  </a:lnTo>
                  <a:lnTo>
                    <a:pt x="52" y="35"/>
                  </a:lnTo>
                  <a:lnTo>
                    <a:pt x="51" y="38"/>
                  </a:lnTo>
                  <a:lnTo>
                    <a:pt x="50" y="40"/>
                  </a:lnTo>
                  <a:lnTo>
                    <a:pt x="50" y="41"/>
                  </a:lnTo>
                  <a:lnTo>
                    <a:pt x="52" y="41"/>
                  </a:lnTo>
                  <a:lnTo>
                    <a:pt x="53" y="41"/>
                  </a:lnTo>
                  <a:lnTo>
                    <a:pt x="55" y="41"/>
                  </a:lnTo>
                  <a:lnTo>
                    <a:pt x="56" y="40"/>
                  </a:lnTo>
                  <a:lnTo>
                    <a:pt x="58" y="40"/>
                  </a:lnTo>
                  <a:lnTo>
                    <a:pt x="60" y="39"/>
                  </a:lnTo>
                  <a:lnTo>
                    <a:pt x="61" y="39"/>
                  </a:lnTo>
                  <a:lnTo>
                    <a:pt x="60" y="40"/>
                  </a:lnTo>
                  <a:lnTo>
                    <a:pt x="58" y="41"/>
                  </a:lnTo>
                  <a:lnTo>
                    <a:pt x="58" y="42"/>
                  </a:lnTo>
                  <a:lnTo>
                    <a:pt x="57" y="44"/>
                  </a:lnTo>
                  <a:lnTo>
                    <a:pt x="58" y="45"/>
                  </a:lnTo>
                </a:path>
              </a:pathLst>
            </a:custGeom>
            <a:solidFill>
              <a:srgbClr val="00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0" name="Freeform 656"/>
            <p:cNvSpPr>
              <a:spLocks/>
            </p:cNvSpPr>
            <p:nvPr/>
          </p:nvSpPr>
          <p:spPr bwMode="auto">
            <a:xfrm>
              <a:off x="2729" y="2950"/>
              <a:ext cx="4" cy="4"/>
            </a:xfrm>
            <a:custGeom>
              <a:avLst/>
              <a:gdLst/>
              <a:ahLst/>
              <a:cxnLst>
                <a:cxn ang="0">
                  <a:pos x="3" y="0"/>
                </a:cxn>
                <a:cxn ang="0">
                  <a:pos x="0" y="0"/>
                </a:cxn>
                <a:cxn ang="0">
                  <a:pos x="0" y="1"/>
                </a:cxn>
                <a:cxn ang="0">
                  <a:pos x="3" y="2"/>
                </a:cxn>
                <a:cxn ang="0">
                  <a:pos x="3" y="1"/>
                </a:cxn>
                <a:cxn ang="0">
                  <a:pos x="3" y="0"/>
                </a:cxn>
              </a:cxnLst>
              <a:rect l="0" t="0" r="r" b="b"/>
              <a:pathLst>
                <a:path w="4" h="3">
                  <a:moveTo>
                    <a:pt x="3" y="0"/>
                  </a:moveTo>
                  <a:lnTo>
                    <a:pt x="0" y="0"/>
                  </a:lnTo>
                  <a:lnTo>
                    <a:pt x="0" y="1"/>
                  </a:lnTo>
                  <a:lnTo>
                    <a:pt x="3" y="2"/>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1" name="Freeform 657"/>
            <p:cNvSpPr>
              <a:spLocks/>
            </p:cNvSpPr>
            <p:nvPr/>
          </p:nvSpPr>
          <p:spPr bwMode="auto">
            <a:xfrm>
              <a:off x="2730" y="2950"/>
              <a:ext cx="4" cy="4"/>
            </a:xfrm>
            <a:custGeom>
              <a:avLst/>
              <a:gdLst/>
              <a:ahLst/>
              <a:cxnLst>
                <a:cxn ang="0">
                  <a:pos x="1" y="0"/>
                </a:cxn>
                <a:cxn ang="0">
                  <a:pos x="2" y="0"/>
                </a:cxn>
                <a:cxn ang="0">
                  <a:pos x="0" y="0"/>
                </a:cxn>
                <a:cxn ang="0">
                  <a:pos x="0" y="1"/>
                </a:cxn>
                <a:cxn ang="0">
                  <a:pos x="2" y="2"/>
                </a:cxn>
                <a:cxn ang="0">
                  <a:pos x="2" y="1"/>
                </a:cxn>
                <a:cxn ang="0">
                  <a:pos x="2" y="0"/>
                </a:cxn>
                <a:cxn ang="0">
                  <a:pos x="1" y="0"/>
                </a:cxn>
              </a:cxnLst>
              <a:rect l="0" t="0" r="r" b="b"/>
              <a:pathLst>
                <a:path w="3" h="3">
                  <a:moveTo>
                    <a:pt x="1" y="0"/>
                  </a:moveTo>
                  <a:lnTo>
                    <a:pt x="2" y="0"/>
                  </a:lnTo>
                  <a:lnTo>
                    <a:pt x="0" y="0"/>
                  </a:lnTo>
                  <a:lnTo>
                    <a:pt x="0" y="1"/>
                  </a:lnTo>
                  <a:lnTo>
                    <a:pt x="2" y="2"/>
                  </a:lnTo>
                  <a:lnTo>
                    <a:pt x="2" y="1"/>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2" name="Freeform 658"/>
            <p:cNvSpPr>
              <a:spLocks/>
            </p:cNvSpPr>
            <p:nvPr/>
          </p:nvSpPr>
          <p:spPr bwMode="auto">
            <a:xfrm>
              <a:off x="2733" y="2950"/>
              <a:ext cx="4" cy="4"/>
            </a:xfrm>
            <a:custGeom>
              <a:avLst/>
              <a:gdLst/>
              <a:ahLst/>
              <a:cxnLst>
                <a:cxn ang="0">
                  <a:pos x="3" y="0"/>
                </a:cxn>
                <a:cxn ang="0">
                  <a:pos x="0" y="1"/>
                </a:cxn>
                <a:cxn ang="0">
                  <a:pos x="0" y="2"/>
                </a:cxn>
                <a:cxn ang="0">
                  <a:pos x="3" y="1"/>
                </a:cxn>
                <a:cxn ang="0">
                  <a:pos x="3" y="0"/>
                </a:cxn>
              </a:cxnLst>
              <a:rect l="0" t="0" r="r" b="b"/>
              <a:pathLst>
                <a:path w="4" h="3">
                  <a:moveTo>
                    <a:pt x="3" y="0"/>
                  </a:moveTo>
                  <a:lnTo>
                    <a:pt x="0" y="1"/>
                  </a:lnTo>
                  <a:lnTo>
                    <a:pt x="0" y="2"/>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3" name="Freeform 659"/>
            <p:cNvSpPr>
              <a:spLocks/>
            </p:cNvSpPr>
            <p:nvPr/>
          </p:nvSpPr>
          <p:spPr bwMode="auto">
            <a:xfrm>
              <a:off x="2736" y="2950"/>
              <a:ext cx="2" cy="4"/>
            </a:xfrm>
            <a:custGeom>
              <a:avLst/>
              <a:gdLst/>
              <a:ahLst/>
              <a:cxnLst>
                <a:cxn ang="0">
                  <a:pos x="2" y="0"/>
                </a:cxn>
                <a:cxn ang="0">
                  <a:pos x="0" y="1"/>
                </a:cxn>
                <a:cxn ang="0">
                  <a:pos x="0" y="2"/>
                </a:cxn>
                <a:cxn ang="0">
                  <a:pos x="2" y="1"/>
                </a:cxn>
                <a:cxn ang="0">
                  <a:pos x="2" y="0"/>
                </a:cxn>
              </a:cxnLst>
              <a:rect l="0" t="0" r="r" b="b"/>
              <a:pathLst>
                <a:path w="3" h="3">
                  <a:moveTo>
                    <a:pt x="2" y="0"/>
                  </a:moveTo>
                  <a:lnTo>
                    <a:pt x="0" y="1"/>
                  </a:lnTo>
                  <a:lnTo>
                    <a:pt x="0" y="2"/>
                  </a:lnTo>
                  <a:lnTo>
                    <a:pt x="2" y="1"/>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4" name="Freeform 660"/>
            <p:cNvSpPr>
              <a:spLocks/>
            </p:cNvSpPr>
            <p:nvPr/>
          </p:nvSpPr>
          <p:spPr bwMode="auto">
            <a:xfrm>
              <a:off x="2738" y="2949"/>
              <a:ext cx="5" cy="1"/>
            </a:xfrm>
            <a:custGeom>
              <a:avLst/>
              <a:gdLst/>
              <a:ahLst/>
              <a:cxnLst>
                <a:cxn ang="0">
                  <a:pos x="1" y="0"/>
                </a:cxn>
                <a:cxn ang="0">
                  <a:pos x="0" y="1"/>
                </a:cxn>
                <a:cxn ang="0">
                  <a:pos x="3" y="0"/>
                </a:cxn>
                <a:cxn ang="0">
                  <a:pos x="1" y="0"/>
                </a:cxn>
              </a:cxnLst>
              <a:rect l="0" t="0" r="r" b="b"/>
              <a:pathLst>
                <a:path w="4" h="2">
                  <a:moveTo>
                    <a:pt x="1" y="0"/>
                  </a:moveTo>
                  <a:lnTo>
                    <a:pt x="0"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5" name="Freeform 661"/>
            <p:cNvSpPr>
              <a:spLocks/>
            </p:cNvSpPr>
            <p:nvPr/>
          </p:nvSpPr>
          <p:spPr bwMode="auto">
            <a:xfrm>
              <a:off x="2739" y="2947"/>
              <a:ext cx="4" cy="4"/>
            </a:xfrm>
            <a:custGeom>
              <a:avLst/>
              <a:gdLst/>
              <a:ahLst/>
              <a:cxnLst>
                <a:cxn ang="0">
                  <a:pos x="1" y="0"/>
                </a:cxn>
                <a:cxn ang="0">
                  <a:pos x="0" y="3"/>
                </a:cxn>
                <a:cxn ang="0">
                  <a:pos x="3" y="0"/>
                </a:cxn>
                <a:cxn ang="0">
                  <a:pos x="1" y="0"/>
                </a:cxn>
              </a:cxnLst>
              <a:rect l="0" t="0" r="r" b="b"/>
              <a:pathLst>
                <a:path w="4" h="4">
                  <a:moveTo>
                    <a:pt x="1" y="0"/>
                  </a:moveTo>
                  <a:lnTo>
                    <a:pt x="0"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6" name="Freeform 662"/>
            <p:cNvSpPr>
              <a:spLocks/>
            </p:cNvSpPr>
            <p:nvPr/>
          </p:nvSpPr>
          <p:spPr bwMode="auto">
            <a:xfrm>
              <a:off x="2742" y="2945"/>
              <a:ext cx="4" cy="4"/>
            </a:xfrm>
            <a:custGeom>
              <a:avLst/>
              <a:gdLst/>
              <a:ahLst/>
              <a:cxnLst>
                <a:cxn ang="0">
                  <a:pos x="1" y="0"/>
                </a:cxn>
                <a:cxn ang="0">
                  <a:pos x="0" y="2"/>
                </a:cxn>
                <a:cxn ang="0">
                  <a:pos x="3" y="0"/>
                </a:cxn>
                <a:cxn ang="0">
                  <a:pos x="1" y="0"/>
                </a:cxn>
              </a:cxnLst>
              <a:rect l="0" t="0" r="r" b="b"/>
              <a:pathLst>
                <a:path w="4" h="3">
                  <a:moveTo>
                    <a:pt x="1" y="0"/>
                  </a:moveTo>
                  <a:lnTo>
                    <a:pt x="0"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7" name="Freeform 663"/>
            <p:cNvSpPr>
              <a:spLocks/>
            </p:cNvSpPr>
            <p:nvPr/>
          </p:nvSpPr>
          <p:spPr bwMode="auto">
            <a:xfrm>
              <a:off x="2742" y="2945"/>
              <a:ext cx="5" cy="1"/>
            </a:xfrm>
            <a:custGeom>
              <a:avLst/>
              <a:gdLst/>
              <a:ahLst/>
              <a:cxnLst>
                <a:cxn ang="0">
                  <a:pos x="1" y="0"/>
                </a:cxn>
                <a:cxn ang="0">
                  <a:pos x="1" y="0"/>
                </a:cxn>
                <a:cxn ang="0">
                  <a:pos x="0" y="1"/>
                </a:cxn>
                <a:cxn ang="0">
                  <a:pos x="1" y="1"/>
                </a:cxn>
                <a:cxn ang="0">
                  <a:pos x="3" y="0"/>
                </a:cxn>
                <a:cxn ang="0">
                  <a:pos x="1" y="0"/>
                </a:cxn>
              </a:cxnLst>
              <a:rect l="0" t="0" r="r" b="b"/>
              <a:pathLst>
                <a:path w="4" h="2">
                  <a:moveTo>
                    <a:pt x="1" y="0"/>
                  </a:moveTo>
                  <a:lnTo>
                    <a:pt x="1" y="0"/>
                  </a:lnTo>
                  <a:lnTo>
                    <a:pt x="0" y="1"/>
                  </a:lnTo>
                  <a:lnTo>
                    <a:pt x="1"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8" name="Freeform 664"/>
            <p:cNvSpPr>
              <a:spLocks/>
            </p:cNvSpPr>
            <p:nvPr/>
          </p:nvSpPr>
          <p:spPr bwMode="auto">
            <a:xfrm>
              <a:off x="2744" y="2942"/>
              <a:ext cx="5" cy="4"/>
            </a:xfrm>
            <a:custGeom>
              <a:avLst/>
              <a:gdLst/>
              <a:ahLst/>
              <a:cxnLst>
                <a:cxn ang="0">
                  <a:pos x="1" y="0"/>
                </a:cxn>
                <a:cxn ang="0">
                  <a:pos x="1" y="0"/>
                </a:cxn>
                <a:cxn ang="0">
                  <a:pos x="0" y="3"/>
                </a:cxn>
                <a:cxn ang="0">
                  <a:pos x="1" y="3"/>
                </a:cxn>
                <a:cxn ang="0">
                  <a:pos x="3" y="0"/>
                </a:cxn>
                <a:cxn ang="0">
                  <a:pos x="1" y="0"/>
                </a:cxn>
              </a:cxnLst>
              <a:rect l="0" t="0" r="r" b="b"/>
              <a:pathLst>
                <a:path w="4" h="4">
                  <a:moveTo>
                    <a:pt x="1" y="0"/>
                  </a:moveTo>
                  <a:lnTo>
                    <a:pt x="1" y="0"/>
                  </a:lnTo>
                  <a:lnTo>
                    <a:pt x="0" y="3"/>
                  </a:lnTo>
                  <a:lnTo>
                    <a:pt x="1"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29" name="Freeform 665"/>
            <p:cNvSpPr>
              <a:spLocks/>
            </p:cNvSpPr>
            <p:nvPr/>
          </p:nvSpPr>
          <p:spPr bwMode="auto">
            <a:xfrm>
              <a:off x="2746" y="2942"/>
              <a:ext cx="2" cy="4"/>
            </a:xfrm>
            <a:custGeom>
              <a:avLst/>
              <a:gdLst/>
              <a:ahLst/>
              <a:cxnLst>
                <a:cxn ang="0">
                  <a:pos x="1" y="0"/>
                </a:cxn>
                <a:cxn ang="0">
                  <a:pos x="1" y="0"/>
                </a:cxn>
                <a:cxn ang="0">
                  <a:pos x="0" y="3"/>
                </a:cxn>
                <a:cxn ang="0">
                  <a:pos x="1" y="3"/>
                </a:cxn>
                <a:cxn ang="0">
                  <a:pos x="2" y="0"/>
                </a:cxn>
                <a:cxn ang="0">
                  <a:pos x="1" y="0"/>
                </a:cxn>
              </a:cxnLst>
              <a:rect l="0" t="0" r="r" b="b"/>
              <a:pathLst>
                <a:path w="3" h="4">
                  <a:moveTo>
                    <a:pt x="1" y="0"/>
                  </a:moveTo>
                  <a:lnTo>
                    <a:pt x="1" y="0"/>
                  </a:lnTo>
                  <a:lnTo>
                    <a:pt x="0" y="3"/>
                  </a:lnTo>
                  <a:lnTo>
                    <a:pt x="1" y="3"/>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0" name="Freeform 666"/>
            <p:cNvSpPr>
              <a:spLocks/>
            </p:cNvSpPr>
            <p:nvPr/>
          </p:nvSpPr>
          <p:spPr bwMode="auto">
            <a:xfrm>
              <a:off x="2746" y="2939"/>
              <a:ext cx="2" cy="3"/>
            </a:xfrm>
            <a:custGeom>
              <a:avLst/>
              <a:gdLst/>
              <a:ahLst/>
              <a:cxnLst>
                <a:cxn ang="0">
                  <a:pos x="0" y="0"/>
                </a:cxn>
                <a:cxn ang="0">
                  <a:pos x="0" y="2"/>
                </a:cxn>
                <a:cxn ang="0">
                  <a:pos x="2" y="2"/>
                </a:cxn>
                <a:cxn ang="0">
                  <a:pos x="2" y="0"/>
                </a:cxn>
                <a:cxn ang="0">
                  <a:pos x="0" y="0"/>
                </a:cxn>
              </a:cxnLst>
              <a:rect l="0" t="0" r="r" b="b"/>
              <a:pathLst>
                <a:path w="3" h="3">
                  <a:moveTo>
                    <a:pt x="0" y="0"/>
                  </a:moveTo>
                  <a:lnTo>
                    <a:pt x="0" y="2"/>
                  </a:lnTo>
                  <a:lnTo>
                    <a:pt x="2" y="2"/>
                  </a:lnTo>
                  <a:lnTo>
                    <a:pt x="2"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1" name="Freeform 667"/>
            <p:cNvSpPr>
              <a:spLocks/>
            </p:cNvSpPr>
            <p:nvPr/>
          </p:nvSpPr>
          <p:spPr bwMode="auto">
            <a:xfrm>
              <a:off x="2746" y="2937"/>
              <a:ext cx="2" cy="4"/>
            </a:xfrm>
            <a:custGeom>
              <a:avLst/>
              <a:gdLst/>
              <a:ahLst/>
              <a:cxnLst>
                <a:cxn ang="0">
                  <a:pos x="0" y="0"/>
                </a:cxn>
                <a:cxn ang="0">
                  <a:pos x="0" y="0"/>
                </a:cxn>
                <a:cxn ang="0">
                  <a:pos x="0" y="3"/>
                </a:cxn>
                <a:cxn ang="0">
                  <a:pos x="2" y="3"/>
                </a:cxn>
                <a:cxn ang="0">
                  <a:pos x="2" y="0"/>
                </a:cxn>
                <a:cxn ang="0">
                  <a:pos x="1" y="0"/>
                </a:cxn>
                <a:cxn ang="0">
                  <a:pos x="0" y="0"/>
                </a:cxn>
              </a:cxnLst>
              <a:rect l="0" t="0" r="r" b="b"/>
              <a:pathLst>
                <a:path w="3" h="4">
                  <a:moveTo>
                    <a:pt x="0" y="0"/>
                  </a:moveTo>
                  <a:lnTo>
                    <a:pt x="0" y="0"/>
                  </a:lnTo>
                  <a:lnTo>
                    <a:pt x="0" y="3"/>
                  </a:lnTo>
                  <a:lnTo>
                    <a:pt x="2" y="3"/>
                  </a:lnTo>
                  <a:lnTo>
                    <a:pt x="2" y="0"/>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2" name="Freeform 668"/>
            <p:cNvSpPr>
              <a:spLocks/>
            </p:cNvSpPr>
            <p:nvPr/>
          </p:nvSpPr>
          <p:spPr bwMode="auto">
            <a:xfrm>
              <a:off x="2746" y="2934"/>
              <a:ext cx="2" cy="3"/>
            </a:xfrm>
            <a:custGeom>
              <a:avLst/>
              <a:gdLst/>
              <a:ahLst/>
              <a:cxnLst>
                <a:cxn ang="0">
                  <a:pos x="0" y="0"/>
                </a:cxn>
                <a:cxn ang="0">
                  <a:pos x="1" y="2"/>
                </a:cxn>
                <a:cxn ang="0">
                  <a:pos x="2" y="2"/>
                </a:cxn>
                <a:cxn ang="0">
                  <a:pos x="1" y="0"/>
                </a:cxn>
                <a:cxn ang="0">
                  <a:pos x="0" y="0"/>
                </a:cxn>
              </a:cxnLst>
              <a:rect l="0" t="0" r="r" b="b"/>
              <a:pathLst>
                <a:path w="3" h="3">
                  <a:moveTo>
                    <a:pt x="0" y="0"/>
                  </a:moveTo>
                  <a:lnTo>
                    <a:pt x="1" y="2"/>
                  </a:lnTo>
                  <a:lnTo>
                    <a:pt x="2"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3" name="Freeform 669"/>
            <p:cNvSpPr>
              <a:spLocks/>
            </p:cNvSpPr>
            <p:nvPr/>
          </p:nvSpPr>
          <p:spPr bwMode="auto">
            <a:xfrm>
              <a:off x="2744" y="2933"/>
              <a:ext cx="5" cy="4"/>
            </a:xfrm>
            <a:custGeom>
              <a:avLst/>
              <a:gdLst/>
              <a:ahLst/>
              <a:cxnLst>
                <a:cxn ang="0">
                  <a:pos x="0" y="0"/>
                </a:cxn>
                <a:cxn ang="0">
                  <a:pos x="0" y="0"/>
                </a:cxn>
                <a:cxn ang="0">
                  <a:pos x="1" y="2"/>
                </a:cxn>
                <a:cxn ang="0">
                  <a:pos x="3" y="2"/>
                </a:cxn>
                <a:cxn ang="0">
                  <a:pos x="1" y="0"/>
                </a:cxn>
                <a:cxn ang="0">
                  <a:pos x="0" y="0"/>
                </a:cxn>
              </a:cxnLst>
              <a:rect l="0" t="0" r="r" b="b"/>
              <a:pathLst>
                <a:path w="4" h="3">
                  <a:moveTo>
                    <a:pt x="0" y="0"/>
                  </a:moveTo>
                  <a:lnTo>
                    <a:pt x="0" y="0"/>
                  </a:lnTo>
                  <a:lnTo>
                    <a:pt x="1" y="2"/>
                  </a:lnTo>
                  <a:lnTo>
                    <a:pt x="3"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4" name="Freeform 670"/>
            <p:cNvSpPr>
              <a:spLocks/>
            </p:cNvSpPr>
            <p:nvPr/>
          </p:nvSpPr>
          <p:spPr bwMode="auto">
            <a:xfrm>
              <a:off x="2744" y="2931"/>
              <a:ext cx="2" cy="4"/>
            </a:xfrm>
            <a:custGeom>
              <a:avLst/>
              <a:gdLst/>
              <a:ahLst/>
              <a:cxnLst>
                <a:cxn ang="0">
                  <a:pos x="0" y="1"/>
                </a:cxn>
                <a:cxn ang="0">
                  <a:pos x="0" y="1"/>
                </a:cxn>
                <a:cxn ang="0">
                  <a:pos x="1" y="3"/>
                </a:cxn>
                <a:cxn ang="0">
                  <a:pos x="1" y="1"/>
                </a:cxn>
                <a:cxn ang="0">
                  <a:pos x="0" y="0"/>
                </a:cxn>
                <a:cxn ang="0">
                  <a:pos x="0" y="1"/>
                </a:cxn>
              </a:cxnLst>
              <a:rect l="0" t="0" r="r" b="b"/>
              <a:pathLst>
                <a:path w="2" h="4">
                  <a:moveTo>
                    <a:pt x="0" y="1"/>
                  </a:moveTo>
                  <a:lnTo>
                    <a:pt x="0" y="1"/>
                  </a:lnTo>
                  <a:lnTo>
                    <a:pt x="1" y="3"/>
                  </a:lnTo>
                  <a:lnTo>
                    <a:pt x="1"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5" name="Freeform 671"/>
            <p:cNvSpPr>
              <a:spLocks/>
            </p:cNvSpPr>
            <p:nvPr/>
          </p:nvSpPr>
          <p:spPr bwMode="auto">
            <a:xfrm>
              <a:off x="2742" y="2931"/>
              <a:ext cx="4" cy="4"/>
            </a:xfrm>
            <a:custGeom>
              <a:avLst/>
              <a:gdLst/>
              <a:ahLst/>
              <a:cxnLst>
                <a:cxn ang="0">
                  <a:pos x="1" y="3"/>
                </a:cxn>
                <a:cxn ang="0">
                  <a:pos x="0" y="3"/>
                </a:cxn>
                <a:cxn ang="0">
                  <a:pos x="3" y="3"/>
                </a:cxn>
                <a:cxn ang="0">
                  <a:pos x="3" y="0"/>
                </a:cxn>
                <a:cxn ang="0">
                  <a:pos x="0" y="0"/>
                </a:cxn>
                <a:cxn ang="0">
                  <a:pos x="0" y="3"/>
                </a:cxn>
                <a:cxn ang="0">
                  <a:pos x="1" y="3"/>
                </a:cxn>
              </a:cxnLst>
              <a:rect l="0" t="0" r="r" b="b"/>
              <a:pathLst>
                <a:path w="4" h="4">
                  <a:moveTo>
                    <a:pt x="1" y="3"/>
                  </a:moveTo>
                  <a:lnTo>
                    <a:pt x="0" y="3"/>
                  </a:lnTo>
                  <a:lnTo>
                    <a:pt x="3" y="3"/>
                  </a:lnTo>
                  <a:lnTo>
                    <a:pt x="3" y="0"/>
                  </a:lnTo>
                  <a:lnTo>
                    <a:pt x="0" y="0"/>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6" name="Freeform 672"/>
            <p:cNvSpPr>
              <a:spLocks/>
            </p:cNvSpPr>
            <p:nvPr/>
          </p:nvSpPr>
          <p:spPr bwMode="auto">
            <a:xfrm>
              <a:off x="2742" y="2931"/>
              <a:ext cx="1" cy="4"/>
            </a:xfrm>
            <a:custGeom>
              <a:avLst/>
              <a:gdLst/>
              <a:ahLst/>
              <a:cxnLst>
                <a:cxn ang="0">
                  <a:pos x="0" y="3"/>
                </a:cxn>
                <a:cxn ang="0">
                  <a:pos x="1" y="1"/>
                </a:cxn>
                <a:cxn ang="0">
                  <a:pos x="1" y="0"/>
                </a:cxn>
                <a:cxn ang="0">
                  <a:pos x="0" y="1"/>
                </a:cxn>
                <a:cxn ang="0">
                  <a:pos x="0" y="3"/>
                </a:cxn>
              </a:cxnLst>
              <a:rect l="0" t="0" r="r" b="b"/>
              <a:pathLst>
                <a:path w="2" h="4">
                  <a:moveTo>
                    <a:pt x="0" y="3"/>
                  </a:moveTo>
                  <a:lnTo>
                    <a:pt x="1" y="1"/>
                  </a:lnTo>
                  <a:lnTo>
                    <a:pt x="1"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7" name="Freeform 673"/>
            <p:cNvSpPr>
              <a:spLocks/>
            </p:cNvSpPr>
            <p:nvPr/>
          </p:nvSpPr>
          <p:spPr bwMode="auto">
            <a:xfrm>
              <a:off x="2739" y="2933"/>
              <a:ext cx="4" cy="4"/>
            </a:xfrm>
            <a:custGeom>
              <a:avLst/>
              <a:gdLst/>
              <a:ahLst/>
              <a:cxnLst>
                <a:cxn ang="0">
                  <a:pos x="0" y="2"/>
                </a:cxn>
                <a:cxn ang="0">
                  <a:pos x="3" y="0"/>
                </a:cxn>
                <a:cxn ang="0">
                  <a:pos x="0" y="2"/>
                </a:cxn>
              </a:cxnLst>
              <a:rect l="0" t="0" r="r" b="b"/>
              <a:pathLst>
                <a:path w="4" h="3">
                  <a:moveTo>
                    <a:pt x="0" y="2"/>
                  </a:move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8" name="Freeform 674"/>
            <p:cNvSpPr>
              <a:spLocks/>
            </p:cNvSpPr>
            <p:nvPr/>
          </p:nvSpPr>
          <p:spPr bwMode="auto">
            <a:xfrm>
              <a:off x="2736" y="2935"/>
              <a:ext cx="5" cy="4"/>
            </a:xfrm>
            <a:custGeom>
              <a:avLst/>
              <a:gdLst/>
              <a:ahLst/>
              <a:cxnLst>
                <a:cxn ang="0">
                  <a:pos x="0" y="3"/>
                </a:cxn>
                <a:cxn ang="0">
                  <a:pos x="0" y="3"/>
                </a:cxn>
                <a:cxn ang="0">
                  <a:pos x="3" y="0"/>
                </a:cxn>
                <a:cxn ang="0">
                  <a:pos x="1" y="0"/>
                </a:cxn>
                <a:cxn ang="0">
                  <a:pos x="0" y="1"/>
                </a:cxn>
                <a:cxn ang="0">
                  <a:pos x="0" y="3"/>
                </a:cxn>
                <a:cxn ang="0">
                  <a:pos x="0" y="1"/>
                </a:cxn>
                <a:cxn ang="0">
                  <a:pos x="0" y="3"/>
                </a:cxn>
              </a:cxnLst>
              <a:rect l="0" t="0" r="r" b="b"/>
              <a:pathLst>
                <a:path w="4" h="4">
                  <a:moveTo>
                    <a:pt x="0" y="3"/>
                  </a:moveTo>
                  <a:lnTo>
                    <a:pt x="0" y="3"/>
                  </a:lnTo>
                  <a:lnTo>
                    <a:pt x="3" y="0"/>
                  </a:lnTo>
                  <a:lnTo>
                    <a:pt x="1" y="0"/>
                  </a:lnTo>
                  <a:lnTo>
                    <a:pt x="0" y="1"/>
                  </a:lnTo>
                  <a:lnTo>
                    <a:pt x="0" y="3"/>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39" name="Freeform 675"/>
            <p:cNvSpPr>
              <a:spLocks/>
            </p:cNvSpPr>
            <p:nvPr/>
          </p:nvSpPr>
          <p:spPr bwMode="auto">
            <a:xfrm>
              <a:off x="2736" y="2933"/>
              <a:ext cx="5" cy="4"/>
            </a:xfrm>
            <a:custGeom>
              <a:avLst/>
              <a:gdLst/>
              <a:ahLst/>
              <a:cxnLst>
                <a:cxn ang="0">
                  <a:pos x="0" y="0"/>
                </a:cxn>
                <a:cxn ang="0">
                  <a:pos x="0" y="0"/>
                </a:cxn>
                <a:cxn ang="0">
                  <a:pos x="1" y="3"/>
                </a:cxn>
                <a:cxn ang="0">
                  <a:pos x="3" y="3"/>
                </a:cxn>
                <a:cxn ang="0">
                  <a:pos x="1" y="0"/>
                </a:cxn>
                <a:cxn ang="0">
                  <a:pos x="0" y="0"/>
                </a:cxn>
              </a:cxnLst>
              <a:rect l="0" t="0" r="r" b="b"/>
              <a:pathLst>
                <a:path w="4" h="4">
                  <a:moveTo>
                    <a:pt x="0" y="0"/>
                  </a:moveTo>
                  <a:lnTo>
                    <a:pt x="0" y="0"/>
                  </a:ln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0" name="Freeform 676"/>
            <p:cNvSpPr>
              <a:spLocks/>
            </p:cNvSpPr>
            <p:nvPr/>
          </p:nvSpPr>
          <p:spPr bwMode="auto">
            <a:xfrm>
              <a:off x="2736" y="2931"/>
              <a:ext cx="2" cy="4"/>
            </a:xfrm>
            <a:custGeom>
              <a:avLst/>
              <a:gdLst/>
              <a:ahLst/>
              <a:cxnLst>
                <a:cxn ang="0">
                  <a:pos x="0" y="0"/>
                </a:cxn>
                <a:cxn ang="0">
                  <a:pos x="1" y="3"/>
                </a:cxn>
                <a:cxn ang="0">
                  <a:pos x="2" y="3"/>
                </a:cxn>
                <a:cxn ang="0">
                  <a:pos x="1" y="0"/>
                </a:cxn>
                <a:cxn ang="0">
                  <a:pos x="0" y="0"/>
                </a:cxn>
              </a:cxnLst>
              <a:rect l="0" t="0" r="r" b="b"/>
              <a:pathLst>
                <a:path w="3" h="4">
                  <a:moveTo>
                    <a:pt x="0" y="0"/>
                  </a:moveTo>
                  <a:lnTo>
                    <a:pt x="1" y="3"/>
                  </a:lnTo>
                  <a:lnTo>
                    <a:pt x="2"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1" name="Freeform 677"/>
            <p:cNvSpPr>
              <a:spLocks/>
            </p:cNvSpPr>
            <p:nvPr/>
          </p:nvSpPr>
          <p:spPr bwMode="auto">
            <a:xfrm>
              <a:off x="2736" y="2930"/>
              <a:ext cx="2" cy="4"/>
            </a:xfrm>
            <a:custGeom>
              <a:avLst/>
              <a:gdLst/>
              <a:ahLst/>
              <a:cxnLst>
                <a:cxn ang="0">
                  <a:pos x="0" y="0"/>
                </a:cxn>
                <a:cxn ang="0">
                  <a:pos x="1" y="3"/>
                </a:cxn>
                <a:cxn ang="0">
                  <a:pos x="2" y="3"/>
                </a:cxn>
                <a:cxn ang="0">
                  <a:pos x="1" y="0"/>
                </a:cxn>
                <a:cxn ang="0">
                  <a:pos x="0" y="0"/>
                </a:cxn>
              </a:cxnLst>
              <a:rect l="0" t="0" r="r" b="b"/>
              <a:pathLst>
                <a:path w="3" h="4">
                  <a:moveTo>
                    <a:pt x="0" y="0"/>
                  </a:moveTo>
                  <a:lnTo>
                    <a:pt x="1" y="3"/>
                  </a:lnTo>
                  <a:lnTo>
                    <a:pt x="2"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2" name="Freeform 678"/>
            <p:cNvSpPr>
              <a:spLocks/>
            </p:cNvSpPr>
            <p:nvPr/>
          </p:nvSpPr>
          <p:spPr bwMode="auto">
            <a:xfrm>
              <a:off x="2734" y="2928"/>
              <a:ext cx="4" cy="4"/>
            </a:xfrm>
            <a:custGeom>
              <a:avLst/>
              <a:gdLst/>
              <a:ahLst/>
              <a:cxnLst>
                <a:cxn ang="0">
                  <a:pos x="0" y="0"/>
                </a:cxn>
                <a:cxn ang="0">
                  <a:pos x="0" y="0"/>
                </a:cxn>
                <a:cxn ang="0">
                  <a:pos x="1" y="2"/>
                </a:cxn>
                <a:cxn ang="0">
                  <a:pos x="3" y="2"/>
                </a:cxn>
                <a:cxn ang="0">
                  <a:pos x="0" y="0"/>
                </a:cxn>
              </a:cxnLst>
              <a:rect l="0" t="0" r="r" b="b"/>
              <a:pathLst>
                <a:path w="4" h="3">
                  <a:moveTo>
                    <a:pt x="0" y="0"/>
                  </a:moveTo>
                  <a:lnTo>
                    <a:pt x="0" y="0"/>
                  </a:lnTo>
                  <a:lnTo>
                    <a:pt x="1" y="2"/>
                  </a:lnTo>
                  <a:lnTo>
                    <a:pt x="3"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3" name="Freeform 679"/>
            <p:cNvSpPr>
              <a:spLocks/>
            </p:cNvSpPr>
            <p:nvPr/>
          </p:nvSpPr>
          <p:spPr bwMode="auto">
            <a:xfrm>
              <a:off x="2732" y="2928"/>
              <a:ext cx="5" cy="4"/>
            </a:xfrm>
            <a:custGeom>
              <a:avLst/>
              <a:gdLst/>
              <a:ahLst/>
              <a:cxnLst>
                <a:cxn ang="0">
                  <a:pos x="0" y="1"/>
                </a:cxn>
                <a:cxn ang="0">
                  <a:pos x="0" y="1"/>
                </a:cxn>
                <a:cxn ang="0">
                  <a:pos x="3" y="2"/>
                </a:cxn>
                <a:cxn ang="0">
                  <a:pos x="3" y="1"/>
                </a:cxn>
                <a:cxn ang="0">
                  <a:pos x="0" y="0"/>
                </a:cxn>
                <a:cxn ang="0">
                  <a:pos x="0" y="1"/>
                </a:cxn>
              </a:cxnLst>
              <a:rect l="0" t="0" r="r" b="b"/>
              <a:pathLst>
                <a:path w="4" h="3">
                  <a:moveTo>
                    <a:pt x="0" y="1"/>
                  </a:moveTo>
                  <a:lnTo>
                    <a:pt x="0" y="1"/>
                  </a:lnTo>
                  <a:lnTo>
                    <a:pt x="3" y="2"/>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4" name="Freeform 680"/>
            <p:cNvSpPr>
              <a:spLocks/>
            </p:cNvSpPr>
            <p:nvPr/>
          </p:nvSpPr>
          <p:spPr bwMode="auto">
            <a:xfrm>
              <a:off x="2730" y="2928"/>
              <a:ext cx="4" cy="4"/>
            </a:xfrm>
            <a:custGeom>
              <a:avLst/>
              <a:gdLst/>
              <a:ahLst/>
              <a:cxnLst>
                <a:cxn ang="0">
                  <a:pos x="0" y="2"/>
                </a:cxn>
                <a:cxn ang="0">
                  <a:pos x="0" y="2"/>
                </a:cxn>
                <a:cxn ang="0">
                  <a:pos x="2" y="1"/>
                </a:cxn>
                <a:cxn ang="0">
                  <a:pos x="2" y="0"/>
                </a:cxn>
                <a:cxn ang="0">
                  <a:pos x="0" y="1"/>
                </a:cxn>
                <a:cxn ang="0">
                  <a:pos x="0" y="2"/>
                </a:cxn>
              </a:cxnLst>
              <a:rect l="0" t="0" r="r" b="b"/>
              <a:pathLst>
                <a:path w="3" h="3">
                  <a:moveTo>
                    <a:pt x="0" y="2"/>
                  </a:moveTo>
                  <a:lnTo>
                    <a:pt x="0" y="2"/>
                  </a:lnTo>
                  <a:lnTo>
                    <a:pt x="2" y="1"/>
                  </a:lnTo>
                  <a:lnTo>
                    <a:pt x="2"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5" name="Freeform 681"/>
            <p:cNvSpPr>
              <a:spLocks/>
            </p:cNvSpPr>
            <p:nvPr/>
          </p:nvSpPr>
          <p:spPr bwMode="auto">
            <a:xfrm>
              <a:off x="2729" y="2929"/>
              <a:ext cx="4" cy="4"/>
            </a:xfrm>
            <a:custGeom>
              <a:avLst/>
              <a:gdLst/>
              <a:ahLst/>
              <a:cxnLst>
                <a:cxn ang="0">
                  <a:pos x="1" y="3"/>
                </a:cxn>
                <a:cxn ang="0">
                  <a:pos x="3" y="0"/>
                </a:cxn>
                <a:cxn ang="0">
                  <a:pos x="1" y="0"/>
                </a:cxn>
                <a:cxn ang="0">
                  <a:pos x="0" y="1"/>
                </a:cxn>
                <a:cxn ang="0">
                  <a:pos x="0" y="3"/>
                </a:cxn>
                <a:cxn ang="0">
                  <a:pos x="0" y="1"/>
                </a:cxn>
                <a:cxn ang="0">
                  <a:pos x="0" y="3"/>
                </a:cxn>
                <a:cxn ang="0">
                  <a:pos x="1" y="3"/>
                </a:cxn>
              </a:cxnLst>
              <a:rect l="0" t="0" r="r" b="b"/>
              <a:pathLst>
                <a:path w="4" h="4">
                  <a:moveTo>
                    <a:pt x="1" y="3"/>
                  </a:moveTo>
                  <a:lnTo>
                    <a:pt x="3" y="0"/>
                  </a:lnTo>
                  <a:lnTo>
                    <a:pt x="1" y="0"/>
                  </a:lnTo>
                  <a:lnTo>
                    <a:pt x="0" y="1"/>
                  </a:lnTo>
                  <a:lnTo>
                    <a:pt x="0" y="3"/>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6" name="Freeform 682"/>
            <p:cNvSpPr>
              <a:spLocks/>
            </p:cNvSpPr>
            <p:nvPr/>
          </p:nvSpPr>
          <p:spPr bwMode="auto">
            <a:xfrm>
              <a:off x="2729" y="2930"/>
              <a:ext cx="1" cy="4"/>
            </a:xfrm>
            <a:custGeom>
              <a:avLst/>
              <a:gdLst/>
              <a:ahLst/>
              <a:cxnLst>
                <a:cxn ang="0">
                  <a:pos x="1" y="3"/>
                </a:cxn>
                <a:cxn ang="0">
                  <a:pos x="1" y="0"/>
                </a:cxn>
                <a:cxn ang="0">
                  <a:pos x="0" y="0"/>
                </a:cxn>
                <a:cxn ang="0">
                  <a:pos x="0" y="3"/>
                </a:cxn>
                <a:cxn ang="0">
                  <a:pos x="0" y="1"/>
                </a:cxn>
                <a:cxn ang="0">
                  <a:pos x="0" y="3"/>
                </a:cxn>
                <a:cxn ang="0">
                  <a:pos x="1" y="3"/>
                </a:cxn>
              </a:cxnLst>
              <a:rect l="0" t="0" r="r" b="b"/>
              <a:pathLst>
                <a:path w="2" h="4">
                  <a:moveTo>
                    <a:pt x="1" y="3"/>
                  </a:moveTo>
                  <a:lnTo>
                    <a:pt x="1" y="0"/>
                  </a:lnTo>
                  <a:lnTo>
                    <a:pt x="0" y="0"/>
                  </a:lnTo>
                  <a:lnTo>
                    <a:pt x="0" y="3"/>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7" name="Freeform 683"/>
            <p:cNvSpPr>
              <a:spLocks/>
            </p:cNvSpPr>
            <p:nvPr/>
          </p:nvSpPr>
          <p:spPr bwMode="auto">
            <a:xfrm>
              <a:off x="2728" y="2933"/>
              <a:ext cx="2" cy="4"/>
            </a:xfrm>
            <a:custGeom>
              <a:avLst/>
              <a:gdLst/>
              <a:ahLst/>
              <a:cxnLst>
                <a:cxn ang="0">
                  <a:pos x="0" y="2"/>
                </a:cxn>
                <a:cxn ang="0">
                  <a:pos x="0" y="2"/>
                </a:cxn>
                <a:cxn ang="0">
                  <a:pos x="1" y="0"/>
                </a:cxn>
                <a:cxn ang="0">
                  <a:pos x="0" y="2"/>
                </a:cxn>
              </a:cxnLst>
              <a:rect l="0" t="0" r="r" b="b"/>
              <a:pathLst>
                <a:path w="2" h="3">
                  <a:moveTo>
                    <a:pt x="0" y="2"/>
                  </a:moveTo>
                  <a:lnTo>
                    <a:pt x="0" y="2"/>
                  </a:lnTo>
                  <a:lnTo>
                    <a:pt x="1"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8" name="Freeform 684"/>
            <p:cNvSpPr>
              <a:spLocks/>
            </p:cNvSpPr>
            <p:nvPr/>
          </p:nvSpPr>
          <p:spPr bwMode="auto">
            <a:xfrm>
              <a:off x="2728" y="2935"/>
              <a:ext cx="2" cy="4"/>
            </a:xfrm>
            <a:custGeom>
              <a:avLst/>
              <a:gdLst/>
              <a:ahLst/>
              <a:cxnLst>
                <a:cxn ang="0">
                  <a:pos x="0" y="3"/>
                </a:cxn>
                <a:cxn ang="0">
                  <a:pos x="1" y="1"/>
                </a:cxn>
                <a:cxn ang="0">
                  <a:pos x="1" y="0"/>
                </a:cxn>
                <a:cxn ang="0">
                  <a:pos x="0" y="0"/>
                </a:cxn>
                <a:cxn ang="0">
                  <a:pos x="1" y="3"/>
                </a:cxn>
                <a:cxn ang="0">
                  <a:pos x="1" y="1"/>
                </a:cxn>
                <a:cxn ang="0">
                  <a:pos x="1" y="3"/>
                </a:cxn>
                <a:cxn ang="0">
                  <a:pos x="1" y="1"/>
                </a:cxn>
                <a:cxn ang="0">
                  <a:pos x="0" y="3"/>
                </a:cxn>
              </a:cxnLst>
              <a:rect l="0" t="0" r="r" b="b"/>
              <a:pathLst>
                <a:path w="2" h="4">
                  <a:moveTo>
                    <a:pt x="0" y="3"/>
                  </a:moveTo>
                  <a:lnTo>
                    <a:pt x="1" y="1"/>
                  </a:lnTo>
                  <a:lnTo>
                    <a:pt x="1" y="0"/>
                  </a:lnTo>
                  <a:lnTo>
                    <a:pt x="0" y="0"/>
                  </a:lnTo>
                  <a:lnTo>
                    <a:pt x="1" y="3"/>
                  </a:lnTo>
                  <a:lnTo>
                    <a:pt x="1" y="1"/>
                  </a:lnTo>
                  <a:lnTo>
                    <a:pt x="1" y="3"/>
                  </a:lnTo>
                  <a:lnTo>
                    <a:pt x="1"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49" name="Freeform 685"/>
            <p:cNvSpPr>
              <a:spLocks/>
            </p:cNvSpPr>
            <p:nvPr/>
          </p:nvSpPr>
          <p:spPr bwMode="auto">
            <a:xfrm>
              <a:off x="2727" y="2933"/>
              <a:ext cx="4" cy="4"/>
            </a:xfrm>
            <a:custGeom>
              <a:avLst/>
              <a:gdLst/>
              <a:ahLst/>
              <a:cxnLst>
                <a:cxn ang="0">
                  <a:pos x="0" y="0"/>
                </a:cxn>
                <a:cxn ang="0">
                  <a:pos x="1" y="3"/>
                </a:cxn>
                <a:cxn ang="0">
                  <a:pos x="3" y="3"/>
                </a:cxn>
                <a:cxn ang="0">
                  <a:pos x="1" y="0"/>
                </a:cxn>
                <a:cxn ang="0">
                  <a:pos x="0" y="0"/>
                </a:cxn>
              </a:cxnLst>
              <a:rect l="0" t="0" r="r" b="b"/>
              <a:pathLst>
                <a:path w="4" h="4">
                  <a:moveTo>
                    <a:pt x="0" y="0"/>
                  </a:move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0" name="Freeform 686"/>
            <p:cNvSpPr>
              <a:spLocks/>
            </p:cNvSpPr>
            <p:nvPr/>
          </p:nvSpPr>
          <p:spPr bwMode="auto">
            <a:xfrm>
              <a:off x="2727" y="2930"/>
              <a:ext cx="4" cy="4"/>
            </a:xfrm>
            <a:custGeom>
              <a:avLst/>
              <a:gdLst/>
              <a:ahLst/>
              <a:cxnLst>
                <a:cxn ang="0">
                  <a:pos x="0" y="0"/>
                </a:cxn>
                <a:cxn ang="0">
                  <a:pos x="1" y="3"/>
                </a:cxn>
                <a:cxn ang="0">
                  <a:pos x="3" y="3"/>
                </a:cxn>
                <a:cxn ang="0">
                  <a:pos x="1" y="0"/>
                </a:cxn>
                <a:cxn ang="0">
                  <a:pos x="0" y="0"/>
                </a:cxn>
              </a:cxnLst>
              <a:rect l="0" t="0" r="r" b="b"/>
              <a:pathLst>
                <a:path w="4" h="4">
                  <a:moveTo>
                    <a:pt x="0" y="0"/>
                  </a:move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1" name="Freeform 687"/>
            <p:cNvSpPr>
              <a:spLocks/>
            </p:cNvSpPr>
            <p:nvPr/>
          </p:nvSpPr>
          <p:spPr bwMode="auto">
            <a:xfrm>
              <a:off x="2726" y="2928"/>
              <a:ext cx="4" cy="4"/>
            </a:xfrm>
            <a:custGeom>
              <a:avLst/>
              <a:gdLst/>
              <a:ahLst/>
              <a:cxnLst>
                <a:cxn ang="0">
                  <a:pos x="0" y="0"/>
                </a:cxn>
                <a:cxn ang="0">
                  <a:pos x="0" y="0"/>
                </a:cxn>
                <a:cxn ang="0">
                  <a:pos x="1" y="2"/>
                </a:cxn>
                <a:cxn ang="0">
                  <a:pos x="2" y="2"/>
                </a:cxn>
                <a:cxn ang="0">
                  <a:pos x="1" y="0"/>
                </a:cxn>
                <a:cxn ang="0">
                  <a:pos x="0" y="0"/>
                </a:cxn>
              </a:cxnLst>
              <a:rect l="0" t="0" r="r" b="b"/>
              <a:pathLst>
                <a:path w="3" h="3">
                  <a:moveTo>
                    <a:pt x="0" y="0"/>
                  </a:moveTo>
                  <a:lnTo>
                    <a:pt x="0" y="0"/>
                  </a:lnTo>
                  <a:lnTo>
                    <a:pt x="1" y="2"/>
                  </a:lnTo>
                  <a:lnTo>
                    <a:pt x="2"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2" name="Freeform 688"/>
            <p:cNvSpPr>
              <a:spLocks/>
            </p:cNvSpPr>
            <p:nvPr/>
          </p:nvSpPr>
          <p:spPr bwMode="auto">
            <a:xfrm>
              <a:off x="2724" y="2928"/>
              <a:ext cx="4" cy="4"/>
            </a:xfrm>
            <a:custGeom>
              <a:avLst/>
              <a:gdLst/>
              <a:ahLst/>
              <a:cxnLst>
                <a:cxn ang="0">
                  <a:pos x="0" y="1"/>
                </a:cxn>
                <a:cxn ang="0">
                  <a:pos x="0" y="1"/>
                </a:cxn>
                <a:cxn ang="0">
                  <a:pos x="1" y="2"/>
                </a:cxn>
                <a:cxn ang="0">
                  <a:pos x="3" y="1"/>
                </a:cxn>
                <a:cxn ang="0">
                  <a:pos x="1" y="0"/>
                </a:cxn>
                <a:cxn ang="0">
                  <a:pos x="0" y="0"/>
                </a:cxn>
                <a:cxn ang="0">
                  <a:pos x="1" y="0"/>
                </a:cxn>
                <a:cxn ang="0">
                  <a:pos x="0" y="0"/>
                </a:cxn>
                <a:cxn ang="0">
                  <a:pos x="0" y="1"/>
                </a:cxn>
              </a:cxnLst>
              <a:rect l="0" t="0" r="r" b="b"/>
              <a:pathLst>
                <a:path w="4" h="3">
                  <a:moveTo>
                    <a:pt x="0" y="1"/>
                  </a:moveTo>
                  <a:lnTo>
                    <a:pt x="0" y="1"/>
                  </a:lnTo>
                  <a:lnTo>
                    <a:pt x="1" y="2"/>
                  </a:lnTo>
                  <a:lnTo>
                    <a:pt x="3" y="1"/>
                  </a:lnTo>
                  <a:lnTo>
                    <a:pt x="1" y="0"/>
                  </a:lnTo>
                  <a:lnTo>
                    <a:pt x="0"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3" name="Freeform 689"/>
            <p:cNvSpPr>
              <a:spLocks/>
            </p:cNvSpPr>
            <p:nvPr/>
          </p:nvSpPr>
          <p:spPr bwMode="auto">
            <a:xfrm>
              <a:off x="2723" y="2928"/>
              <a:ext cx="4" cy="3"/>
            </a:xfrm>
            <a:custGeom>
              <a:avLst/>
              <a:gdLst/>
              <a:ahLst/>
              <a:cxnLst>
                <a:cxn ang="0">
                  <a:pos x="0" y="1"/>
                </a:cxn>
                <a:cxn ang="0">
                  <a:pos x="0" y="1"/>
                </a:cxn>
                <a:cxn ang="0">
                  <a:pos x="3" y="2"/>
                </a:cxn>
                <a:cxn ang="0">
                  <a:pos x="3" y="1"/>
                </a:cxn>
                <a:cxn ang="0">
                  <a:pos x="0" y="0"/>
                </a:cxn>
                <a:cxn ang="0">
                  <a:pos x="0" y="1"/>
                </a:cxn>
              </a:cxnLst>
              <a:rect l="0" t="0" r="r" b="b"/>
              <a:pathLst>
                <a:path w="4" h="3">
                  <a:moveTo>
                    <a:pt x="0" y="1"/>
                  </a:moveTo>
                  <a:lnTo>
                    <a:pt x="0" y="1"/>
                  </a:lnTo>
                  <a:lnTo>
                    <a:pt x="3" y="2"/>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4" name="Freeform 690"/>
            <p:cNvSpPr>
              <a:spLocks/>
            </p:cNvSpPr>
            <p:nvPr/>
          </p:nvSpPr>
          <p:spPr bwMode="auto">
            <a:xfrm>
              <a:off x="2722" y="2928"/>
              <a:ext cx="4" cy="3"/>
            </a:xfrm>
            <a:custGeom>
              <a:avLst/>
              <a:gdLst/>
              <a:ahLst/>
              <a:cxnLst>
                <a:cxn ang="0">
                  <a:pos x="1" y="1"/>
                </a:cxn>
                <a:cxn ang="0">
                  <a:pos x="0" y="2"/>
                </a:cxn>
                <a:cxn ang="0">
                  <a:pos x="3" y="1"/>
                </a:cxn>
                <a:cxn ang="0">
                  <a:pos x="3" y="0"/>
                </a:cxn>
                <a:cxn ang="0">
                  <a:pos x="0" y="1"/>
                </a:cxn>
                <a:cxn ang="0">
                  <a:pos x="0" y="2"/>
                </a:cxn>
                <a:cxn ang="0">
                  <a:pos x="1" y="1"/>
                </a:cxn>
              </a:cxnLst>
              <a:rect l="0" t="0" r="r" b="b"/>
              <a:pathLst>
                <a:path w="4" h="3">
                  <a:moveTo>
                    <a:pt x="1" y="1"/>
                  </a:moveTo>
                  <a:lnTo>
                    <a:pt x="0" y="2"/>
                  </a:lnTo>
                  <a:lnTo>
                    <a:pt x="3" y="1"/>
                  </a:lnTo>
                  <a:lnTo>
                    <a:pt x="3" y="0"/>
                  </a:lnTo>
                  <a:lnTo>
                    <a:pt x="0" y="1"/>
                  </a:lnTo>
                  <a:lnTo>
                    <a:pt x="0" y="2"/>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5" name="Freeform 691"/>
            <p:cNvSpPr>
              <a:spLocks/>
            </p:cNvSpPr>
            <p:nvPr/>
          </p:nvSpPr>
          <p:spPr bwMode="auto">
            <a:xfrm>
              <a:off x="2722" y="2928"/>
              <a:ext cx="4" cy="4"/>
            </a:xfrm>
            <a:custGeom>
              <a:avLst/>
              <a:gdLst/>
              <a:ahLst/>
              <a:cxnLst>
                <a:cxn ang="0">
                  <a:pos x="0" y="2"/>
                </a:cxn>
                <a:cxn ang="0">
                  <a:pos x="3" y="0"/>
                </a:cxn>
                <a:cxn ang="0">
                  <a:pos x="1" y="0"/>
                </a:cxn>
                <a:cxn ang="0">
                  <a:pos x="0" y="1"/>
                </a:cxn>
                <a:cxn ang="0">
                  <a:pos x="0" y="2"/>
                </a:cxn>
              </a:cxnLst>
              <a:rect l="0" t="0" r="r" b="b"/>
              <a:pathLst>
                <a:path w="4" h="3">
                  <a:moveTo>
                    <a:pt x="0" y="2"/>
                  </a:moveTo>
                  <a:lnTo>
                    <a:pt x="3" y="0"/>
                  </a:lnTo>
                  <a:lnTo>
                    <a:pt x="1"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6" name="Freeform 692"/>
            <p:cNvSpPr>
              <a:spLocks/>
            </p:cNvSpPr>
            <p:nvPr/>
          </p:nvSpPr>
          <p:spPr bwMode="auto">
            <a:xfrm>
              <a:off x="2718" y="2928"/>
              <a:ext cx="5" cy="4"/>
            </a:xfrm>
            <a:custGeom>
              <a:avLst/>
              <a:gdLst/>
              <a:ahLst/>
              <a:cxnLst>
                <a:cxn ang="0">
                  <a:pos x="1" y="2"/>
                </a:cxn>
                <a:cxn ang="0">
                  <a:pos x="1" y="2"/>
                </a:cxn>
                <a:cxn ang="0">
                  <a:pos x="3" y="0"/>
                </a:cxn>
                <a:cxn ang="0">
                  <a:pos x="1" y="0"/>
                </a:cxn>
                <a:cxn ang="0">
                  <a:pos x="0" y="1"/>
                </a:cxn>
                <a:cxn ang="0">
                  <a:pos x="0" y="2"/>
                </a:cxn>
                <a:cxn ang="0">
                  <a:pos x="0" y="1"/>
                </a:cxn>
                <a:cxn ang="0">
                  <a:pos x="0" y="2"/>
                </a:cxn>
                <a:cxn ang="0">
                  <a:pos x="1" y="2"/>
                </a:cxn>
              </a:cxnLst>
              <a:rect l="0" t="0" r="r" b="b"/>
              <a:pathLst>
                <a:path w="4" h="3">
                  <a:moveTo>
                    <a:pt x="1" y="2"/>
                  </a:moveTo>
                  <a:lnTo>
                    <a:pt x="1" y="2"/>
                  </a:lnTo>
                  <a:lnTo>
                    <a:pt x="3" y="0"/>
                  </a:lnTo>
                  <a:lnTo>
                    <a:pt x="1" y="0"/>
                  </a:lnTo>
                  <a:lnTo>
                    <a:pt x="0" y="1"/>
                  </a:lnTo>
                  <a:lnTo>
                    <a:pt x="0" y="2"/>
                  </a:lnTo>
                  <a:lnTo>
                    <a:pt x="0" y="1"/>
                  </a:lnTo>
                  <a:lnTo>
                    <a:pt x="0" y="2"/>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7" name="Freeform 693"/>
            <p:cNvSpPr>
              <a:spLocks/>
            </p:cNvSpPr>
            <p:nvPr/>
          </p:nvSpPr>
          <p:spPr bwMode="auto">
            <a:xfrm>
              <a:off x="2718" y="2930"/>
              <a:ext cx="5" cy="4"/>
            </a:xfrm>
            <a:custGeom>
              <a:avLst/>
              <a:gdLst/>
              <a:ahLst/>
              <a:cxnLst>
                <a:cxn ang="0">
                  <a:pos x="1" y="3"/>
                </a:cxn>
                <a:cxn ang="0">
                  <a:pos x="3" y="3"/>
                </a:cxn>
                <a:cxn ang="0">
                  <a:pos x="1" y="0"/>
                </a:cxn>
                <a:cxn ang="0">
                  <a:pos x="0" y="0"/>
                </a:cxn>
                <a:cxn ang="0">
                  <a:pos x="1" y="3"/>
                </a:cxn>
                <a:cxn ang="0">
                  <a:pos x="3" y="3"/>
                </a:cxn>
                <a:cxn ang="0">
                  <a:pos x="1" y="3"/>
                </a:cxn>
                <a:cxn ang="0">
                  <a:pos x="3" y="3"/>
                </a:cxn>
                <a:cxn ang="0">
                  <a:pos x="1" y="3"/>
                </a:cxn>
              </a:cxnLst>
              <a:rect l="0" t="0" r="r" b="b"/>
              <a:pathLst>
                <a:path w="4" h="4">
                  <a:moveTo>
                    <a:pt x="1" y="3"/>
                  </a:moveTo>
                  <a:lnTo>
                    <a:pt x="3" y="3"/>
                  </a:lnTo>
                  <a:lnTo>
                    <a:pt x="1" y="0"/>
                  </a:lnTo>
                  <a:lnTo>
                    <a:pt x="0" y="0"/>
                  </a:lnTo>
                  <a:lnTo>
                    <a:pt x="1" y="3"/>
                  </a:lnTo>
                  <a:lnTo>
                    <a:pt x="3" y="3"/>
                  </a:lnTo>
                  <a:lnTo>
                    <a:pt x="1" y="3"/>
                  </a:lnTo>
                  <a:lnTo>
                    <a:pt x="3"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8" name="Freeform 694"/>
            <p:cNvSpPr>
              <a:spLocks/>
            </p:cNvSpPr>
            <p:nvPr/>
          </p:nvSpPr>
          <p:spPr bwMode="auto">
            <a:xfrm>
              <a:off x="2718" y="2929"/>
              <a:ext cx="4" cy="5"/>
            </a:xfrm>
            <a:custGeom>
              <a:avLst/>
              <a:gdLst/>
              <a:ahLst/>
              <a:cxnLst>
                <a:cxn ang="0">
                  <a:pos x="0" y="0"/>
                </a:cxn>
                <a:cxn ang="0">
                  <a:pos x="1" y="4"/>
                </a:cxn>
                <a:cxn ang="0">
                  <a:pos x="3" y="4"/>
                </a:cxn>
                <a:cxn ang="0">
                  <a:pos x="1" y="0"/>
                </a:cxn>
                <a:cxn ang="0">
                  <a:pos x="0" y="0"/>
                </a:cxn>
              </a:cxnLst>
              <a:rect l="0" t="0" r="r" b="b"/>
              <a:pathLst>
                <a:path w="4" h="5">
                  <a:moveTo>
                    <a:pt x="0" y="0"/>
                  </a:moveTo>
                  <a:lnTo>
                    <a:pt x="1" y="4"/>
                  </a:lnTo>
                  <a:lnTo>
                    <a:pt x="3" y="4"/>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59" name="Freeform 695"/>
            <p:cNvSpPr>
              <a:spLocks/>
            </p:cNvSpPr>
            <p:nvPr/>
          </p:nvSpPr>
          <p:spPr bwMode="auto">
            <a:xfrm>
              <a:off x="2718" y="2928"/>
              <a:ext cx="4" cy="4"/>
            </a:xfrm>
            <a:custGeom>
              <a:avLst/>
              <a:gdLst/>
              <a:ahLst/>
              <a:cxnLst>
                <a:cxn ang="0">
                  <a:pos x="0" y="0"/>
                </a:cxn>
                <a:cxn ang="0">
                  <a:pos x="0" y="0"/>
                </a:cxn>
                <a:cxn ang="0">
                  <a:pos x="1" y="2"/>
                </a:cxn>
                <a:cxn ang="0">
                  <a:pos x="3" y="2"/>
                </a:cxn>
                <a:cxn ang="0">
                  <a:pos x="1" y="0"/>
                </a:cxn>
                <a:cxn ang="0">
                  <a:pos x="0" y="0"/>
                </a:cxn>
              </a:cxnLst>
              <a:rect l="0" t="0" r="r" b="b"/>
              <a:pathLst>
                <a:path w="4" h="3">
                  <a:moveTo>
                    <a:pt x="0" y="0"/>
                  </a:moveTo>
                  <a:lnTo>
                    <a:pt x="0" y="0"/>
                  </a:lnTo>
                  <a:lnTo>
                    <a:pt x="1" y="2"/>
                  </a:lnTo>
                  <a:lnTo>
                    <a:pt x="3"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0" name="Freeform 696"/>
            <p:cNvSpPr>
              <a:spLocks/>
            </p:cNvSpPr>
            <p:nvPr/>
          </p:nvSpPr>
          <p:spPr bwMode="auto">
            <a:xfrm>
              <a:off x="2718" y="2928"/>
              <a:ext cx="4" cy="3"/>
            </a:xfrm>
            <a:custGeom>
              <a:avLst/>
              <a:gdLst/>
              <a:ahLst/>
              <a:cxnLst>
                <a:cxn ang="0">
                  <a:pos x="0" y="1"/>
                </a:cxn>
                <a:cxn ang="0">
                  <a:pos x="1" y="2"/>
                </a:cxn>
                <a:cxn ang="0">
                  <a:pos x="3" y="2"/>
                </a:cxn>
                <a:cxn ang="0">
                  <a:pos x="1" y="0"/>
                </a:cxn>
                <a:cxn ang="0">
                  <a:pos x="0" y="0"/>
                </a:cxn>
                <a:cxn ang="0">
                  <a:pos x="0" y="1"/>
                </a:cxn>
              </a:cxnLst>
              <a:rect l="0" t="0" r="r" b="b"/>
              <a:pathLst>
                <a:path w="4" h="3">
                  <a:moveTo>
                    <a:pt x="0" y="1"/>
                  </a:moveTo>
                  <a:lnTo>
                    <a:pt x="1" y="2"/>
                  </a:lnTo>
                  <a:lnTo>
                    <a:pt x="3" y="2"/>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1" name="Freeform 697"/>
            <p:cNvSpPr>
              <a:spLocks/>
            </p:cNvSpPr>
            <p:nvPr/>
          </p:nvSpPr>
          <p:spPr bwMode="auto">
            <a:xfrm>
              <a:off x="2717" y="2928"/>
              <a:ext cx="4" cy="3"/>
            </a:xfrm>
            <a:custGeom>
              <a:avLst/>
              <a:gdLst/>
              <a:ahLst/>
              <a:cxnLst>
                <a:cxn ang="0">
                  <a:pos x="0" y="1"/>
                </a:cxn>
                <a:cxn ang="0">
                  <a:pos x="1" y="2"/>
                </a:cxn>
                <a:cxn ang="0">
                  <a:pos x="3" y="1"/>
                </a:cxn>
                <a:cxn ang="0">
                  <a:pos x="1" y="0"/>
                </a:cxn>
                <a:cxn ang="0">
                  <a:pos x="0" y="0"/>
                </a:cxn>
                <a:cxn ang="0">
                  <a:pos x="0" y="1"/>
                </a:cxn>
              </a:cxnLst>
              <a:rect l="0" t="0" r="r" b="b"/>
              <a:pathLst>
                <a:path w="4" h="3">
                  <a:moveTo>
                    <a:pt x="0" y="1"/>
                  </a:moveTo>
                  <a:lnTo>
                    <a:pt x="1" y="2"/>
                  </a:lnTo>
                  <a:lnTo>
                    <a:pt x="3" y="1"/>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2" name="Freeform 698"/>
            <p:cNvSpPr>
              <a:spLocks/>
            </p:cNvSpPr>
            <p:nvPr/>
          </p:nvSpPr>
          <p:spPr bwMode="auto">
            <a:xfrm>
              <a:off x="2716" y="2925"/>
              <a:ext cx="2" cy="4"/>
            </a:xfrm>
            <a:custGeom>
              <a:avLst/>
              <a:gdLst/>
              <a:ahLst/>
              <a:cxnLst>
                <a:cxn ang="0">
                  <a:pos x="0" y="1"/>
                </a:cxn>
                <a:cxn ang="0">
                  <a:pos x="0" y="0"/>
                </a:cxn>
                <a:cxn ang="0">
                  <a:pos x="1" y="3"/>
                </a:cxn>
                <a:cxn ang="0">
                  <a:pos x="2" y="1"/>
                </a:cxn>
                <a:cxn ang="0">
                  <a:pos x="0" y="0"/>
                </a:cxn>
                <a:cxn ang="0">
                  <a:pos x="0" y="1"/>
                </a:cxn>
              </a:cxnLst>
              <a:rect l="0" t="0" r="r" b="b"/>
              <a:pathLst>
                <a:path w="3" h="4">
                  <a:moveTo>
                    <a:pt x="0" y="1"/>
                  </a:moveTo>
                  <a:lnTo>
                    <a:pt x="0" y="0"/>
                  </a:lnTo>
                  <a:lnTo>
                    <a:pt x="1" y="3"/>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3" name="Freeform 699"/>
            <p:cNvSpPr>
              <a:spLocks/>
            </p:cNvSpPr>
            <p:nvPr/>
          </p:nvSpPr>
          <p:spPr bwMode="auto">
            <a:xfrm>
              <a:off x="2714" y="2924"/>
              <a:ext cx="5" cy="4"/>
            </a:xfrm>
            <a:custGeom>
              <a:avLst/>
              <a:gdLst/>
              <a:ahLst/>
              <a:cxnLst>
                <a:cxn ang="0">
                  <a:pos x="1" y="1"/>
                </a:cxn>
                <a:cxn ang="0">
                  <a:pos x="0" y="1"/>
                </a:cxn>
                <a:cxn ang="0">
                  <a:pos x="3" y="3"/>
                </a:cxn>
                <a:cxn ang="0">
                  <a:pos x="3" y="1"/>
                </a:cxn>
                <a:cxn ang="0">
                  <a:pos x="0" y="0"/>
                </a:cxn>
                <a:cxn ang="0">
                  <a:pos x="0" y="1"/>
                </a:cxn>
                <a:cxn ang="0">
                  <a:pos x="0" y="0"/>
                </a:cxn>
                <a:cxn ang="0">
                  <a:pos x="0" y="1"/>
                </a:cxn>
                <a:cxn ang="0">
                  <a:pos x="1" y="1"/>
                </a:cxn>
              </a:cxnLst>
              <a:rect l="0" t="0" r="r" b="b"/>
              <a:pathLst>
                <a:path w="4" h="4">
                  <a:moveTo>
                    <a:pt x="1" y="1"/>
                  </a:moveTo>
                  <a:lnTo>
                    <a:pt x="0" y="1"/>
                  </a:lnTo>
                  <a:lnTo>
                    <a:pt x="3" y="3"/>
                  </a:lnTo>
                  <a:lnTo>
                    <a:pt x="3" y="1"/>
                  </a:lnTo>
                  <a:lnTo>
                    <a:pt x="0" y="0"/>
                  </a:lnTo>
                  <a:lnTo>
                    <a:pt x="0" y="1"/>
                  </a:lnTo>
                  <a:lnTo>
                    <a:pt x="0" y="0"/>
                  </a:lnTo>
                  <a:lnTo>
                    <a:pt x="0"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4" name="Freeform 700"/>
            <p:cNvSpPr>
              <a:spLocks/>
            </p:cNvSpPr>
            <p:nvPr/>
          </p:nvSpPr>
          <p:spPr bwMode="auto">
            <a:xfrm>
              <a:off x="2712" y="2925"/>
              <a:ext cx="5" cy="4"/>
            </a:xfrm>
            <a:custGeom>
              <a:avLst/>
              <a:gdLst/>
              <a:ahLst/>
              <a:cxnLst>
                <a:cxn ang="0">
                  <a:pos x="1" y="3"/>
                </a:cxn>
                <a:cxn ang="0">
                  <a:pos x="3" y="0"/>
                </a:cxn>
                <a:cxn ang="0">
                  <a:pos x="1" y="0"/>
                </a:cxn>
                <a:cxn ang="0">
                  <a:pos x="0" y="1"/>
                </a:cxn>
                <a:cxn ang="0">
                  <a:pos x="0" y="3"/>
                </a:cxn>
                <a:cxn ang="0">
                  <a:pos x="1" y="3"/>
                </a:cxn>
              </a:cxnLst>
              <a:rect l="0" t="0" r="r" b="b"/>
              <a:pathLst>
                <a:path w="4" h="4">
                  <a:moveTo>
                    <a:pt x="1" y="3"/>
                  </a:moveTo>
                  <a:lnTo>
                    <a:pt x="3" y="0"/>
                  </a:lnTo>
                  <a:lnTo>
                    <a:pt x="1" y="0"/>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5" name="Freeform 701"/>
            <p:cNvSpPr>
              <a:spLocks/>
            </p:cNvSpPr>
            <p:nvPr/>
          </p:nvSpPr>
          <p:spPr bwMode="auto">
            <a:xfrm>
              <a:off x="2712" y="2928"/>
              <a:ext cx="2" cy="3"/>
            </a:xfrm>
            <a:custGeom>
              <a:avLst/>
              <a:gdLst/>
              <a:ahLst/>
              <a:cxnLst>
                <a:cxn ang="0">
                  <a:pos x="0" y="2"/>
                </a:cxn>
                <a:cxn ang="0">
                  <a:pos x="1" y="0"/>
                </a:cxn>
                <a:cxn ang="0">
                  <a:pos x="0" y="1"/>
                </a:cxn>
                <a:cxn ang="0">
                  <a:pos x="0" y="2"/>
                </a:cxn>
              </a:cxnLst>
              <a:rect l="0" t="0" r="r" b="b"/>
              <a:pathLst>
                <a:path w="2" h="3">
                  <a:moveTo>
                    <a:pt x="0" y="2"/>
                  </a:moveTo>
                  <a:lnTo>
                    <a:pt x="1"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6" name="Freeform 702"/>
            <p:cNvSpPr>
              <a:spLocks/>
            </p:cNvSpPr>
            <p:nvPr/>
          </p:nvSpPr>
          <p:spPr bwMode="auto">
            <a:xfrm>
              <a:off x="2712" y="2928"/>
              <a:ext cx="4" cy="4"/>
            </a:xfrm>
            <a:custGeom>
              <a:avLst/>
              <a:gdLst/>
              <a:ahLst/>
              <a:cxnLst>
                <a:cxn ang="0">
                  <a:pos x="1" y="1"/>
                </a:cxn>
                <a:cxn ang="0">
                  <a:pos x="1" y="2"/>
                </a:cxn>
                <a:cxn ang="0">
                  <a:pos x="3" y="0"/>
                </a:cxn>
                <a:cxn ang="0">
                  <a:pos x="1" y="0"/>
                </a:cxn>
                <a:cxn ang="0">
                  <a:pos x="0" y="1"/>
                </a:cxn>
                <a:cxn ang="0">
                  <a:pos x="0" y="2"/>
                </a:cxn>
                <a:cxn ang="0">
                  <a:pos x="1" y="2"/>
                </a:cxn>
                <a:cxn ang="0">
                  <a:pos x="1" y="1"/>
                </a:cxn>
              </a:cxnLst>
              <a:rect l="0" t="0" r="r" b="b"/>
              <a:pathLst>
                <a:path w="4" h="3">
                  <a:moveTo>
                    <a:pt x="1" y="1"/>
                  </a:moveTo>
                  <a:lnTo>
                    <a:pt x="1" y="2"/>
                  </a:lnTo>
                  <a:lnTo>
                    <a:pt x="3" y="0"/>
                  </a:lnTo>
                  <a:lnTo>
                    <a:pt x="1" y="0"/>
                  </a:lnTo>
                  <a:lnTo>
                    <a:pt x="0" y="1"/>
                  </a:lnTo>
                  <a:lnTo>
                    <a:pt x="0" y="2"/>
                  </a:lnTo>
                  <a:lnTo>
                    <a:pt x="1" y="2"/>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7" name="Freeform 703"/>
            <p:cNvSpPr>
              <a:spLocks/>
            </p:cNvSpPr>
            <p:nvPr/>
          </p:nvSpPr>
          <p:spPr bwMode="auto">
            <a:xfrm>
              <a:off x="2712" y="2929"/>
              <a:ext cx="4" cy="4"/>
            </a:xfrm>
            <a:custGeom>
              <a:avLst/>
              <a:gdLst/>
              <a:ahLst/>
              <a:cxnLst>
                <a:cxn ang="0">
                  <a:pos x="1" y="3"/>
                </a:cxn>
                <a:cxn ang="0">
                  <a:pos x="3" y="3"/>
                </a:cxn>
                <a:cxn ang="0">
                  <a:pos x="1" y="0"/>
                </a:cxn>
                <a:cxn ang="0">
                  <a:pos x="0" y="0"/>
                </a:cxn>
                <a:cxn ang="0">
                  <a:pos x="0" y="3"/>
                </a:cxn>
                <a:cxn ang="0">
                  <a:pos x="3" y="1"/>
                </a:cxn>
                <a:cxn ang="0">
                  <a:pos x="0" y="3"/>
                </a:cxn>
                <a:cxn ang="0">
                  <a:pos x="1" y="3"/>
                </a:cxn>
                <a:cxn ang="0">
                  <a:pos x="3" y="3"/>
                </a:cxn>
                <a:cxn ang="0">
                  <a:pos x="1" y="3"/>
                </a:cxn>
              </a:cxnLst>
              <a:rect l="0" t="0" r="r" b="b"/>
              <a:pathLst>
                <a:path w="4" h="4">
                  <a:moveTo>
                    <a:pt x="1" y="3"/>
                  </a:moveTo>
                  <a:lnTo>
                    <a:pt x="3" y="3"/>
                  </a:lnTo>
                  <a:lnTo>
                    <a:pt x="1" y="0"/>
                  </a:lnTo>
                  <a:lnTo>
                    <a:pt x="0" y="0"/>
                  </a:lnTo>
                  <a:lnTo>
                    <a:pt x="0" y="3"/>
                  </a:lnTo>
                  <a:lnTo>
                    <a:pt x="3" y="1"/>
                  </a:lnTo>
                  <a:lnTo>
                    <a:pt x="0" y="3"/>
                  </a:lnTo>
                  <a:lnTo>
                    <a:pt x="1" y="3"/>
                  </a:lnTo>
                  <a:lnTo>
                    <a:pt x="3"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8" name="Freeform 704"/>
            <p:cNvSpPr>
              <a:spLocks/>
            </p:cNvSpPr>
            <p:nvPr/>
          </p:nvSpPr>
          <p:spPr bwMode="auto">
            <a:xfrm>
              <a:off x="2712" y="2929"/>
              <a:ext cx="4" cy="4"/>
            </a:xfrm>
            <a:custGeom>
              <a:avLst/>
              <a:gdLst/>
              <a:ahLst/>
              <a:cxnLst>
                <a:cxn ang="0">
                  <a:pos x="0" y="0"/>
                </a:cxn>
                <a:cxn ang="0">
                  <a:pos x="1" y="3"/>
                </a:cxn>
                <a:cxn ang="0">
                  <a:pos x="3" y="3"/>
                </a:cxn>
                <a:cxn ang="0">
                  <a:pos x="1" y="0"/>
                </a:cxn>
                <a:cxn ang="0">
                  <a:pos x="0" y="0"/>
                </a:cxn>
              </a:cxnLst>
              <a:rect l="0" t="0" r="r" b="b"/>
              <a:pathLst>
                <a:path w="4" h="4">
                  <a:moveTo>
                    <a:pt x="0" y="0"/>
                  </a:move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69" name="Freeform 705"/>
            <p:cNvSpPr>
              <a:spLocks/>
            </p:cNvSpPr>
            <p:nvPr/>
          </p:nvSpPr>
          <p:spPr bwMode="auto">
            <a:xfrm>
              <a:off x="2710" y="2925"/>
              <a:ext cx="2" cy="5"/>
            </a:xfrm>
            <a:custGeom>
              <a:avLst/>
              <a:gdLst/>
              <a:ahLst/>
              <a:cxnLst>
                <a:cxn ang="0">
                  <a:pos x="0" y="0"/>
                </a:cxn>
                <a:cxn ang="0">
                  <a:pos x="1" y="4"/>
                </a:cxn>
                <a:cxn ang="0">
                  <a:pos x="2" y="4"/>
                </a:cxn>
                <a:cxn ang="0">
                  <a:pos x="0" y="0"/>
                </a:cxn>
              </a:cxnLst>
              <a:rect l="0" t="0" r="r" b="b"/>
              <a:pathLst>
                <a:path w="3" h="5">
                  <a:moveTo>
                    <a:pt x="0" y="0"/>
                  </a:moveTo>
                  <a:lnTo>
                    <a:pt x="1" y="4"/>
                  </a:lnTo>
                  <a:lnTo>
                    <a:pt x="2" y="4"/>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0" name="Freeform 706"/>
            <p:cNvSpPr>
              <a:spLocks/>
            </p:cNvSpPr>
            <p:nvPr/>
          </p:nvSpPr>
          <p:spPr bwMode="auto">
            <a:xfrm>
              <a:off x="2708" y="2924"/>
              <a:ext cx="5" cy="3"/>
            </a:xfrm>
            <a:custGeom>
              <a:avLst/>
              <a:gdLst/>
              <a:ahLst/>
              <a:cxnLst>
                <a:cxn ang="0">
                  <a:pos x="0" y="0"/>
                </a:cxn>
                <a:cxn ang="0">
                  <a:pos x="0" y="0"/>
                </a:cxn>
                <a:cxn ang="0">
                  <a:pos x="1" y="1"/>
                </a:cxn>
                <a:cxn ang="0">
                  <a:pos x="3" y="1"/>
                </a:cxn>
                <a:cxn ang="0">
                  <a:pos x="1" y="0"/>
                </a:cxn>
                <a:cxn ang="0">
                  <a:pos x="0" y="0"/>
                </a:cxn>
              </a:cxnLst>
              <a:rect l="0" t="0" r="r" b="b"/>
              <a:pathLst>
                <a:path w="4" h="2">
                  <a:moveTo>
                    <a:pt x="0" y="0"/>
                  </a:moveTo>
                  <a:lnTo>
                    <a:pt x="0" y="0"/>
                  </a:lnTo>
                  <a:lnTo>
                    <a:pt x="1" y="1"/>
                  </a:lnTo>
                  <a:lnTo>
                    <a:pt x="3"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1" name="Freeform 707"/>
            <p:cNvSpPr>
              <a:spLocks/>
            </p:cNvSpPr>
            <p:nvPr/>
          </p:nvSpPr>
          <p:spPr bwMode="auto">
            <a:xfrm>
              <a:off x="2708" y="2923"/>
              <a:ext cx="4" cy="5"/>
            </a:xfrm>
            <a:custGeom>
              <a:avLst/>
              <a:gdLst/>
              <a:ahLst/>
              <a:cxnLst>
                <a:cxn ang="0">
                  <a:pos x="0" y="1"/>
                </a:cxn>
                <a:cxn ang="0">
                  <a:pos x="1" y="3"/>
                </a:cxn>
                <a:cxn ang="0">
                  <a:pos x="3" y="1"/>
                </a:cxn>
                <a:cxn ang="0">
                  <a:pos x="0" y="0"/>
                </a:cxn>
                <a:cxn ang="0">
                  <a:pos x="0" y="1"/>
                </a:cxn>
              </a:cxnLst>
              <a:rect l="0" t="0" r="r" b="b"/>
              <a:pathLst>
                <a:path w="4" h="4">
                  <a:moveTo>
                    <a:pt x="0" y="1"/>
                  </a:moveTo>
                  <a:lnTo>
                    <a:pt x="1" y="3"/>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2" name="Freeform 708"/>
            <p:cNvSpPr>
              <a:spLocks/>
            </p:cNvSpPr>
            <p:nvPr/>
          </p:nvSpPr>
          <p:spPr bwMode="auto">
            <a:xfrm>
              <a:off x="2706" y="2923"/>
              <a:ext cx="4" cy="3"/>
            </a:xfrm>
            <a:custGeom>
              <a:avLst/>
              <a:gdLst/>
              <a:ahLst/>
              <a:cxnLst>
                <a:cxn ang="0">
                  <a:pos x="1" y="1"/>
                </a:cxn>
                <a:cxn ang="0">
                  <a:pos x="0" y="1"/>
                </a:cxn>
                <a:cxn ang="0">
                  <a:pos x="3" y="1"/>
                </a:cxn>
                <a:cxn ang="0">
                  <a:pos x="3" y="0"/>
                </a:cxn>
                <a:cxn ang="0">
                  <a:pos x="0" y="0"/>
                </a:cxn>
                <a:cxn ang="0">
                  <a:pos x="0" y="1"/>
                </a:cxn>
                <a:cxn ang="0">
                  <a:pos x="1" y="1"/>
                </a:cxn>
              </a:cxnLst>
              <a:rect l="0" t="0" r="r" b="b"/>
              <a:pathLst>
                <a:path w="4" h="2">
                  <a:moveTo>
                    <a:pt x="1" y="1"/>
                  </a:moveTo>
                  <a:lnTo>
                    <a:pt x="0" y="1"/>
                  </a:lnTo>
                  <a:lnTo>
                    <a:pt x="3" y="1"/>
                  </a:lnTo>
                  <a:lnTo>
                    <a:pt x="3" y="0"/>
                  </a:lnTo>
                  <a:lnTo>
                    <a:pt x="0" y="0"/>
                  </a:lnTo>
                  <a:lnTo>
                    <a:pt x="0"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3" name="Freeform 709"/>
            <p:cNvSpPr>
              <a:spLocks/>
            </p:cNvSpPr>
            <p:nvPr/>
          </p:nvSpPr>
          <p:spPr bwMode="auto">
            <a:xfrm>
              <a:off x="2705" y="2923"/>
              <a:ext cx="2" cy="3"/>
            </a:xfrm>
            <a:custGeom>
              <a:avLst/>
              <a:gdLst/>
              <a:ahLst/>
              <a:cxnLst>
                <a:cxn ang="0">
                  <a:pos x="1" y="1"/>
                </a:cxn>
                <a:cxn ang="0">
                  <a:pos x="1" y="1"/>
                </a:cxn>
                <a:cxn ang="0">
                  <a:pos x="2" y="0"/>
                </a:cxn>
                <a:cxn ang="0">
                  <a:pos x="1" y="0"/>
                </a:cxn>
                <a:cxn ang="0">
                  <a:pos x="0" y="0"/>
                </a:cxn>
                <a:cxn ang="0">
                  <a:pos x="0" y="1"/>
                </a:cxn>
                <a:cxn ang="0">
                  <a:pos x="1" y="1"/>
                </a:cxn>
              </a:cxnLst>
              <a:rect l="0" t="0" r="r" b="b"/>
              <a:pathLst>
                <a:path w="3" h="2">
                  <a:moveTo>
                    <a:pt x="1" y="1"/>
                  </a:moveTo>
                  <a:lnTo>
                    <a:pt x="1" y="1"/>
                  </a:lnTo>
                  <a:lnTo>
                    <a:pt x="2" y="0"/>
                  </a:lnTo>
                  <a:lnTo>
                    <a:pt x="1" y="0"/>
                  </a:lnTo>
                  <a:lnTo>
                    <a:pt x="0" y="0"/>
                  </a:lnTo>
                  <a:lnTo>
                    <a:pt x="0"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4" name="Freeform 710"/>
            <p:cNvSpPr>
              <a:spLocks/>
            </p:cNvSpPr>
            <p:nvPr/>
          </p:nvSpPr>
          <p:spPr bwMode="auto">
            <a:xfrm>
              <a:off x="2703" y="2923"/>
              <a:ext cx="5" cy="5"/>
            </a:xfrm>
            <a:custGeom>
              <a:avLst/>
              <a:gdLst/>
              <a:ahLst/>
              <a:cxnLst>
                <a:cxn ang="0">
                  <a:pos x="1" y="3"/>
                </a:cxn>
                <a:cxn ang="0">
                  <a:pos x="3" y="0"/>
                </a:cxn>
                <a:cxn ang="0">
                  <a:pos x="1" y="0"/>
                </a:cxn>
                <a:cxn ang="0">
                  <a:pos x="0" y="3"/>
                </a:cxn>
                <a:cxn ang="0">
                  <a:pos x="1" y="3"/>
                </a:cxn>
              </a:cxnLst>
              <a:rect l="0" t="0" r="r" b="b"/>
              <a:pathLst>
                <a:path w="4" h="4">
                  <a:moveTo>
                    <a:pt x="1" y="3"/>
                  </a:moveTo>
                  <a:lnTo>
                    <a:pt x="3" y="0"/>
                  </a:lnTo>
                  <a:lnTo>
                    <a:pt x="1" y="0"/>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5" name="Freeform 711"/>
            <p:cNvSpPr>
              <a:spLocks/>
            </p:cNvSpPr>
            <p:nvPr/>
          </p:nvSpPr>
          <p:spPr bwMode="auto">
            <a:xfrm>
              <a:off x="2703" y="2925"/>
              <a:ext cx="5" cy="4"/>
            </a:xfrm>
            <a:custGeom>
              <a:avLst/>
              <a:gdLst/>
              <a:ahLst/>
              <a:cxnLst>
                <a:cxn ang="0">
                  <a:pos x="0" y="3"/>
                </a:cxn>
                <a:cxn ang="0">
                  <a:pos x="3" y="3"/>
                </a:cxn>
                <a:cxn ang="0">
                  <a:pos x="3" y="0"/>
                </a:cxn>
                <a:cxn ang="0">
                  <a:pos x="0" y="0"/>
                </a:cxn>
                <a:cxn ang="0">
                  <a:pos x="0" y="3"/>
                </a:cxn>
                <a:cxn ang="0">
                  <a:pos x="3" y="3"/>
                </a:cxn>
                <a:cxn ang="0">
                  <a:pos x="0" y="3"/>
                </a:cxn>
                <a:cxn ang="0">
                  <a:pos x="1" y="3"/>
                </a:cxn>
                <a:cxn ang="0">
                  <a:pos x="3" y="3"/>
                </a:cxn>
                <a:cxn ang="0">
                  <a:pos x="0" y="3"/>
                </a:cxn>
              </a:cxnLst>
              <a:rect l="0" t="0" r="r" b="b"/>
              <a:pathLst>
                <a:path w="4" h="4">
                  <a:moveTo>
                    <a:pt x="0" y="3"/>
                  </a:moveTo>
                  <a:lnTo>
                    <a:pt x="3" y="3"/>
                  </a:lnTo>
                  <a:lnTo>
                    <a:pt x="3" y="0"/>
                  </a:lnTo>
                  <a:lnTo>
                    <a:pt x="0" y="0"/>
                  </a:lnTo>
                  <a:lnTo>
                    <a:pt x="0" y="3"/>
                  </a:lnTo>
                  <a:lnTo>
                    <a:pt x="3" y="3"/>
                  </a:lnTo>
                  <a:lnTo>
                    <a:pt x="0" y="3"/>
                  </a:lnTo>
                  <a:lnTo>
                    <a:pt x="1" y="3"/>
                  </a:lnTo>
                  <a:lnTo>
                    <a:pt x="3" y="3"/>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6" name="Freeform 712"/>
            <p:cNvSpPr>
              <a:spLocks/>
            </p:cNvSpPr>
            <p:nvPr/>
          </p:nvSpPr>
          <p:spPr bwMode="auto">
            <a:xfrm>
              <a:off x="2703" y="2924"/>
              <a:ext cx="5" cy="5"/>
            </a:xfrm>
            <a:custGeom>
              <a:avLst/>
              <a:gdLst/>
              <a:ahLst/>
              <a:cxnLst>
                <a:cxn ang="0">
                  <a:pos x="0" y="0"/>
                </a:cxn>
                <a:cxn ang="0">
                  <a:pos x="0" y="0"/>
                </a:cxn>
                <a:cxn ang="0">
                  <a:pos x="0" y="4"/>
                </a:cxn>
                <a:cxn ang="0">
                  <a:pos x="3" y="4"/>
                </a:cxn>
                <a:cxn ang="0">
                  <a:pos x="1" y="0"/>
                </a:cxn>
                <a:cxn ang="0">
                  <a:pos x="0" y="0"/>
                </a:cxn>
              </a:cxnLst>
              <a:rect l="0" t="0" r="r" b="b"/>
              <a:pathLst>
                <a:path w="4" h="5">
                  <a:moveTo>
                    <a:pt x="0" y="0"/>
                  </a:moveTo>
                  <a:lnTo>
                    <a:pt x="0" y="0"/>
                  </a:lnTo>
                  <a:lnTo>
                    <a:pt x="0" y="4"/>
                  </a:lnTo>
                  <a:lnTo>
                    <a:pt x="3" y="4"/>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7" name="Freeform 713"/>
            <p:cNvSpPr>
              <a:spLocks/>
            </p:cNvSpPr>
            <p:nvPr/>
          </p:nvSpPr>
          <p:spPr bwMode="auto">
            <a:xfrm>
              <a:off x="2703" y="2923"/>
              <a:ext cx="5" cy="3"/>
            </a:xfrm>
            <a:custGeom>
              <a:avLst/>
              <a:gdLst/>
              <a:ahLst/>
              <a:cxnLst>
                <a:cxn ang="0">
                  <a:pos x="0" y="0"/>
                </a:cxn>
                <a:cxn ang="0">
                  <a:pos x="0" y="0"/>
                </a:cxn>
                <a:cxn ang="0">
                  <a:pos x="1" y="2"/>
                </a:cxn>
                <a:cxn ang="0">
                  <a:pos x="3" y="2"/>
                </a:cxn>
                <a:cxn ang="0">
                  <a:pos x="1" y="0"/>
                </a:cxn>
                <a:cxn ang="0">
                  <a:pos x="0" y="0"/>
                </a:cxn>
              </a:cxnLst>
              <a:rect l="0" t="0" r="r" b="b"/>
              <a:pathLst>
                <a:path w="4" h="3">
                  <a:moveTo>
                    <a:pt x="0" y="0"/>
                  </a:moveTo>
                  <a:lnTo>
                    <a:pt x="0" y="0"/>
                  </a:lnTo>
                  <a:lnTo>
                    <a:pt x="1" y="2"/>
                  </a:lnTo>
                  <a:lnTo>
                    <a:pt x="3"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8" name="Freeform 714"/>
            <p:cNvSpPr>
              <a:spLocks/>
            </p:cNvSpPr>
            <p:nvPr/>
          </p:nvSpPr>
          <p:spPr bwMode="auto">
            <a:xfrm>
              <a:off x="2702" y="2921"/>
              <a:ext cx="5" cy="3"/>
            </a:xfrm>
            <a:custGeom>
              <a:avLst/>
              <a:gdLst/>
              <a:ahLst/>
              <a:cxnLst>
                <a:cxn ang="0">
                  <a:pos x="0" y="1"/>
                </a:cxn>
                <a:cxn ang="0">
                  <a:pos x="1" y="2"/>
                </a:cxn>
                <a:cxn ang="0">
                  <a:pos x="3" y="1"/>
                </a:cxn>
                <a:cxn ang="0">
                  <a:pos x="1" y="0"/>
                </a:cxn>
                <a:cxn ang="0">
                  <a:pos x="0" y="0"/>
                </a:cxn>
                <a:cxn ang="0">
                  <a:pos x="0" y="1"/>
                </a:cxn>
              </a:cxnLst>
              <a:rect l="0" t="0" r="r" b="b"/>
              <a:pathLst>
                <a:path w="4" h="3">
                  <a:moveTo>
                    <a:pt x="0" y="1"/>
                  </a:moveTo>
                  <a:lnTo>
                    <a:pt x="1" y="2"/>
                  </a:lnTo>
                  <a:lnTo>
                    <a:pt x="3" y="1"/>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79" name="Freeform 715"/>
            <p:cNvSpPr>
              <a:spLocks/>
            </p:cNvSpPr>
            <p:nvPr/>
          </p:nvSpPr>
          <p:spPr bwMode="auto">
            <a:xfrm>
              <a:off x="2702" y="2919"/>
              <a:ext cx="2" cy="4"/>
            </a:xfrm>
            <a:custGeom>
              <a:avLst/>
              <a:gdLst/>
              <a:ahLst/>
              <a:cxnLst>
                <a:cxn ang="0">
                  <a:pos x="0" y="1"/>
                </a:cxn>
                <a:cxn ang="0">
                  <a:pos x="0" y="3"/>
                </a:cxn>
                <a:cxn ang="0">
                  <a:pos x="1" y="1"/>
                </a:cxn>
                <a:cxn ang="0">
                  <a:pos x="0" y="0"/>
                </a:cxn>
                <a:cxn ang="0">
                  <a:pos x="0" y="1"/>
                </a:cxn>
              </a:cxnLst>
              <a:rect l="0" t="0" r="r" b="b"/>
              <a:pathLst>
                <a:path w="2" h="4">
                  <a:moveTo>
                    <a:pt x="0" y="1"/>
                  </a:moveTo>
                  <a:lnTo>
                    <a:pt x="0" y="3"/>
                  </a:lnTo>
                  <a:lnTo>
                    <a:pt x="1"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0" name="Freeform 716"/>
            <p:cNvSpPr>
              <a:spLocks/>
            </p:cNvSpPr>
            <p:nvPr/>
          </p:nvSpPr>
          <p:spPr bwMode="auto">
            <a:xfrm>
              <a:off x="2702" y="2917"/>
              <a:ext cx="4" cy="5"/>
            </a:xfrm>
            <a:custGeom>
              <a:avLst/>
              <a:gdLst/>
              <a:ahLst/>
              <a:cxnLst>
                <a:cxn ang="0">
                  <a:pos x="0" y="1"/>
                </a:cxn>
                <a:cxn ang="0">
                  <a:pos x="1" y="3"/>
                </a:cxn>
                <a:cxn ang="0">
                  <a:pos x="3" y="1"/>
                </a:cxn>
                <a:cxn ang="0">
                  <a:pos x="1" y="0"/>
                </a:cxn>
                <a:cxn ang="0">
                  <a:pos x="0" y="0"/>
                </a:cxn>
                <a:cxn ang="0">
                  <a:pos x="1" y="0"/>
                </a:cxn>
                <a:cxn ang="0">
                  <a:pos x="0" y="0"/>
                </a:cxn>
                <a:cxn ang="0">
                  <a:pos x="0" y="1"/>
                </a:cxn>
              </a:cxnLst>
              <a:rect l="0" t="0" r="r" b="b"/>
              <a:pathLst>
                <a:path w="4" h="4">
                  <a:moveTo>
                    <a:pt x="0" y="1"/>
                  </a:moveTo>
                  <a:lnTo>
                    <a:pt x="1" y="3"/>
                  </a:lnTo>
                  <a:lnTo>
                    <a:pt x="3" y="1"/>
                  </a:lnTo>
                  <a:lnTo>
                    <a:pt x="1" y="0"/>
                  </a:lnTo>
                  <a:lnTo>
                    <a:pt x="0"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1" name="Freeform 717"/>
            <p:cNvSpPr>
              <a:spLocks/>
            </p:cNvSpPr>
            <p:nvPr/>
          </p:nvSpPr>
          <p:spPr bwMode="auto">
            <a:xfrm>
              <a:off x="2700" y="2917"/>
              <a:ext cx="2" cy="5"/>
            </a:xfrm>
            <a:custGeom>
              <a:avLst/>
              <a:gdLst/>
              <a:ahLst/>
              <a:cxnLst>
                <a:cxn ang="0">
                  <a:pos x="0" y="1"/>
                </a:cxn>
                <a:cxn ang="0">
                  <a:pos x="0" y="1"/>
                </a:cxn>
                <a:cxn ang="0">
                  <a:pos x="2" y="3"/>
                </a:cxn>
                <a:cxn ang="0">
                  <a:pos x="2" y="1"/>
                </a:cxn>
                <a:cxn ang="0">
                  <a:pos x="0" y="0"/>
                </a:cxn>
                <a:cxn ang="0">
                  <a:pos x="0" y="1"/>
                </a:cxn>
              </a:cxnLst>
              <a:rect l="0" t="0" r="r" b="b"/>
              <a:pathLst>
                <a:path w="3" h="4">
                  <a:moveTo>
                    <a:pt x="0" y="1"/>
                  </a:moveTo>
                  <a:lnTo>
                    <a:pt x="0" y="1"/>
                  </a:lnTo>
                  <a:lnTo>
                    <a:pt x="2" y="3"/>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2" name="Freeform 718"/>
            <p:cNvSpPr>
              <a:spLocks/>
            </p:cNvSpPr>
            <p:nvPr/>
          </p:nvSpPr>
          <p:spPr bwMode="auto">
            <a:xfrm>
              <a:off x="2697" y="2917"/>
              <a:ext cx="5" cy="3"/>
            </a:xfrm>
            <a:custGeom>
              <a:avLst/>
              <a:gdLst/>
              <a:ahLst/>
              <a:cxnLst>
                <a:cxn ang="0">
                  <a:pos x="0" y="0"/>
                </a:cxn>
                <a:cxn ang="0">
                  <a:pos x="0" y="1"/>
                </a:cxn>
                <a:cxn ang="0">
                  <a:pos x="3" y="1"/>
                </a:cxn>
                <a:cxn ang="0">
                  <a:pos x="3" y="0"/>
                </a:cxn>
                <a:cxn ang="0">
                  <a:pos x="0" y="0"/>
                </a:cxn>
                <a:cxn ang="0">
                  <a:pos x="0" y="1"/>
                </a:cxn>
                <a:cxn ang="0">
                  <a:pos x="0" y="0"/>
                </a:cxn>
              </a:cxnLst>
              <a:rect l="0" t="0" r="r" b="b"/>
              <a:pathLst>
                <a:path w="4" h="2">
                  <a:moveTo>
                    <a:pt x="0" y="0"/>
                  </a:moveTo>
                  <a:lnTo>
                    <a:pt x="0" y="1"/>
                  </a:lnTo>
                  <a:lnTo>
                    <a:pt x="3" y="1"/>
                  </a:lnTo>
                  <a:lnTo>
                    <a:pt x="3" y="0"/>
                  </a:lnTo>
                  <a:lnTo>
                    <a:pt x="0" y="0"/>
                  </a:lnTo>
                  <a:lnTo>
                    <a:pt x="0"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3" name="Freeform 719"/>
            <p:cNvSpPr>
              <a:spLocks/>
            </p:cNvSpPr>
            <p:nvPr/>
          </p:nvSpPr>
          <p:spPr bwMode="auto">
            <a:xfrm>
              <a:off x="2696" y="2917"/>
              <a:ext cx="5" cy="5"/>
            </a:xfrm>
            <a:custGeom>
              <a:avLst/>
              <a:gdLst/>
              <a:ahLst/>
              <a:cxnLst>
                <a:cxn ang="0">
                  <a:pos x="1" y="1"/>
                </a:cxn>
                <a:cxn ang="0">
                  <a:pos x="1" y="3"/>
                </a:cxn>
                <a:cxn ang="0">
                  <a:pos x="3" y="0"/>
                </a:cxn>
                <a:cxn ang="0">
                  <a:pos x="1" y="0"/>
                </a:cxn>
                <a:cxn ang="0">
                  <a:pos x="0" y="1"/>
                </a:cxn>
                <a:cxn ang="0">
                  <a:pos x="0" y="3"/>
                </a:cxn>
                <a:cxn ang="0">
                  <a:pos x="0" y="1"/>
                </a:cxn>
                <a:cxn ang="0">
                  <a:pos x="0" y="3"/>
                </a:cxn>
                <a:cxn ang="0">
                  <a:pos x="1" y="3"/>
                </a:cxn>
                <a:cxn ang="0">
                  <a:pos x="1" y="1"/>
                </a:cxn>
              </a:cxnLst>
              <a:rect l="0" t="0" r="r" b="b"/>
              <a:pathLst>
                <a:path w="4" h="4">
                  <a:moveTo>
                    <a:pt x="1" y="1"/>
                  </a:moveTo>
                  <a:lnTo>
                    <a:pt x="1" y="3"/>
                  </a:lnTo>
                  <a:lnTo>
                    <a:pt x="3" y="0"/>
                  </a:lnTo>
                  <a:lnTo>
                    <a:pt x="1" y="0"/>
                  </a:lnTo>
                  <a:lnTo>
                    <a:pt x="0" y="1"/>
                  </a:lnTo>
                  <a:lnTo>
                    <a:pt x="0" y="3"/>
                  </a:lnTo>
                  <a:lnTo>
                    <a:pt x="0" y="1"/>
                  </a:lnTo>
                  <a:lnTo>
                    <a:pt x="0" y="3"/>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4" name="Freeform 720"/>
            <p:cNvSpPr>
              <a:spLocks/>
            </p:cNvSpPr>
            <p:nvPr/>
          </p:nvSpPr>
          <p:spPr bwMode="auto">
            <a:xfrm>
              <a:off x="2696" y="2919"/>
              <a:ext cx="5" cy="4"/>
            </a:xfrm>
            <a:custGeom>
              <a:avLst/>
              <a:gdLst/>
              <a:ahLst/>
              <a:cxnLst>
                <a:cxn ang="0">
                  <a:pos x="3" y="3"/>
                </a:cxn>
                <a:cxn ang="0">
                  <a:pos x="3" y="1"/>
                </a:cxn>
                <a:cxn ang="0">
                  <a:pos x="3" y="0"/>
                </a:cxn>
                <a:cxn ang="0">
                  <a:pos x="0" y="1"/>
                </a:cxn>
                <a:cxn ang="0">
                  <a:pos x="1" y="1"/>
                </a:cxn>
                <a:cxn ang="0">
                  <a:pos x="0" y="1"/>
                </a:cxn>
                <a:cxn ang="0">
                  <a:pos x="1" y="3"/>
                </a:cxn>
                <a:cxn ang="0">
                  <a:pos x="3" y="3"/>
                </a:cxn>
                <a:cxn ang="0">
                  <a:pos x="3" y="1"/>
                </a:cxn>
                <a:cxn ang="0">
                  <a:pos x="3" y="3"/>
                </a:cxn>
              </a:cxnLst>
              <a:rect l="0" t="0" r="r" b="b"/>
              <a:pathLst>
                <a:path w="4" h="4">
                  <a:moveTo>
                    <a:pt x="3" y="3"/>
                  </a:moveTo>
                  <a:lnTo>
                    <a:pt x="3" y="1"/>
                  </a:lnTo>
                  <a:lnTo>
                    <a:pt x="3" y="0"/>
                  </a:lnTo>
                  <a:lnTo>
                    <a:pt x="0" y="1"/>
                  </a:lnTo>
                  <a:lnTo>
                    <a:pt x="1" y="1"/>
                  </a:lnTo>
                  <a:lnTo>
                    <a:pt x="0" y="1"/>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5" name="Freeform 721"/>
            <p:cNvSpPr>
              <a:spLocks/>
            </p:cNvSpPr>
            <p:nvPr/>
          </p:nvSpPr>
          <p:spPr bwMode="auto">
            <a:xfrm>
              <a:off x="2696" y="2919"/>
              <a:ext cx="5" cy="4"/>
            </a:xfrm>
            <a:custGeom>
              <a:avLst/>
              <a:gdLst/>
              <a:ahLst/>
              <a:cxnLst>
                <a:cxn ang="0">
                  <a:pos x="0" y="3"/>
                </a:cxn>
                <a:cxn ang="0">
                  <a:pos x="1" y="3"/>
                </a:cxn>
                <a:cxn ang="0">
                  <a:pos x="3" y="0"/>
                </a:cxn>
                <a:cxn ang="0">
                  <a:pos x="1" y="0"/>
                </a:cxn>
                <a:cxn ang="0">
                  <a:pos x="0" y="1"/>
                </a:cxn>
                <a:cxn ang="0">
                  <a:pos x="1" y="1"/>
                </a:cxn>
                <a:cxn ang="0">
                  <a:pos x="0" y="1"/>
                </a:cxn>
                <a:cxn ang="0">
                  <a:pos x="0" y="3"/>
                </a:cxn>
                <a:cxn ang="0">
                  <a:pos x="1" y="3"/>
                </a:cxn>
                <a:cxn ang="0">
                  <a:pos x="0" y="3"/>
                </a:cxn>
              </a:cxnLst>
              <a:rect l="0" t="0" r="r" b="b"/>
              <a:pathLst>
                <a:path w="4" h="4">
                  <a:moveTo>
                    <a:pt x="0" y="3"/>
                  </a:moveTo>
                  <a:lnTo>
                    <a:pt x="1" y="3"/>
                  </a:lnTo>
                  <a:lnTo>
                    <a:pt x="3" y="0"/>
                  </a:lnTo>
                  <a:lnTo>
                    <a:pt x="1" y="0"/>
                  </a:lnTo>
                  <a:lnTo>
                    <a:pt x="0" y="1"/>
                  </a:lnTo>
                  <a:lnTo>
                    <a:pt x="1" y="1"/>
                  </a:lnTo>
                  <a:lnTo>
                    <a:pt x="0" y="1"/>
                  </a:lnTo>
                  <a:lnTo>
                    <a:pt x="0" y="3"/>
                  </a:lnTo>
                  <a:lnTo>
                    <a:pt x="1" y="3"/>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6" name="Freeform 722"/>
            <p:cNvSpPr>
              <a:spLocks/>
            </p:cNvSpPr>
            <p:nvPr/>
          </p:nvSpPr>
          <p:spPr bwMode="auto">
            <a:xfrm>
              <a:off x="2696" y="2919"/>
              <a:ext cx="2" cy="4"/>
            </a:xfrm>
            <a:custGeom>
              <a:avLst/>
              <a:gdLst/>
              <a:ahLst/>
              <a:cxnLst>
                <a:cxn ang="0">
                  <a:pos x="0" y="0"/>
                </a:cxn>
                <a:cxn ang="0">
                  <a:pos x="1" y="3"/>
                </a:cxn>
                <a:cxn ang="0">
                  <a:pos x="2" y="3"/>
                </a:cxn>
                <a:cxn ang="0">
                  <a:pos x="1" y="0"/>
                </a:cxn>
                <a:cxn ang="0">
                  <a:pos x="0" y="0"/>
                </a:cxn>
              </a:cxnLst>
              <a:rect l="0" t="0" r="r" b="b"/>
              <a:pathLst>
                <a:path w="3" h="4">
                  <a:moveTo>
                    <a:pt x="0" y="0"/>
                  </a:moveTo>
                  <a:lnTo>
                    <a:pt x="1" y="3"/>
                  </a:lnTo>
                  <a:lnTo>
                    <a:pt x="2"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7" name="Freeform 723"/>
            <p:cNvSpPr>
              <a:spLocks/>
            </p:cNvSpPr>
            <p:nvPr/>
          </p:nvSpPr>
          <p:spPr bwMode="auto">
            <a:xfrm>
              <a:off x="2693" y="2917"/>
              <a:ext cx="4" cy="4"/>
            </a:xfrm>
            <a:custGeom>
              <a:avLst/>
              <a:gdLst/>
              <a:ahLst/>
              <a:cxnLst>
                <a:cxn ang="0">
                  <a:pos x="0" y="0"/>
                </a:cxn>
                <a:cxn ang="0">
                  <a:pos x="1" y="3"/>
                </a:cxn>
                <a:cxn ang="0">
                  <a:pos x="3" y="3"/>
                </a:cxn>
                <a:cxn ang="0">
                  <a:pos x="1" y="0"/>
                </a:cxn>
                <a:cxn ang="0">
                  <a:pos x="0" y="0"/>
                </a:cxn>
              </a:cxnLst>
              <a:rect l="0" t="0" r="r" b="b"/>
              <a:pathLst>
                <a:path w="4" h="4">
                  <a:moveTo>
                    <a:pt x="0" y="0"/>
                  </a:move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8" name="Freeform 724"/>
            <p:cNvSpPr>
              <a:spLocks/>
            </p:cNvSpPr>
            <p:nvPr/>
          </p:nvSpPr>
          <p:spPr bwMode="auto">
            <a:xfrm>
              <a:off x="2692" y="2916"/>
              <a:ext cx="4" cy="3"/>
            </a:xfrm>
            <a:custGeom>
              <a:avLst/>
              <a:gdLst/>
              <a:ahLst/>
              <a:cxnLst>
                <a:cxn ang="0">
                  <a:pos x="0" y="0"/>
                </a:cxn>
                <a:cxn ang="0">
                  <a:pos x="1" y="2"/>
                </a:cxn>
                <a:cxn ang="0">
                  <a:pos x="3" y="1"/>
                </a:cxn>
                <a:cxn ang="0">
                  <a:pos x="1" y="0"/>
                </a:cxn>
                <a:cxn ang="0">
                  <a:pos x="0" y="0"/>
                </a:cxn>
              </a:cxnLst>
              <a:rect l="0" t="0" r="r" b="b"/>
              <a:pathLst>
                <a:path w="4" h="3">
                  <a:moveTo>
                    <a:pt x="0" y="0"/>
                  </a:moveTo>
                  <a:lnTo>
                    <a:pt x="1" y="2"/>
                  </a:lnTo>
                  <a:lnTo>
                    <a:pt x="3"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89" name="Freeform 725"/>
            <p:cNvSpPr>
              <a:spLocks/>
            </p:cNvSpPr>
            <p:nvPr/>
          </p:nvSpPr>
          <p:spPr bwMode="auto">
            <a:xfrm>
              <a:off x="2691" y="2915"/>
              <a:ext cx="5" cy="3"/>
            </a:xfrm>
            <a:custGeom>
              <a:avLst/>
              <a:gdLst/>
              <a:ahLst/>
              <a:cxnLst>
                <a:cxn ang="0">
                  <a:pos x="0" y="0"/>
                </a:cxn>
                <a:cxn ang="0">
                  <a:pos x="1" y="2"/>
                </a:cxn>
                <a:cxn ang="0">
                  <a:pos x="3" y="1"/>
                </a:cxn>
                <a:cxn ang="0">
                  <a:pos x="0" y="0"/>
                </a:cxn>
              </a:cxnLst>
              <a:rect l="0" t="0" r="r" b="b"/>
              <a:pathLst>
                <a:path w="4" h="3">
                  <a:moveTo>
                    <a:pt x="0" y="0"/>
                  </a:moveTo>
                  <a:lnTo>
                    <a:pt x="1" y="2"/>
                  </a:lnTo>
                  <a:lnTo>
                    <a:pt x="3"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0" name="Freeform 726"/>
            <p:cNvSpPr>
              <a:spLocks/>
            </p:cNvSpPr>
            <p:nvPr/>
          </p:nvSpPr>
          <p:spPr bwMode="auto">
            <a:xfrm>
              <a:off x="2690" y="2912"/>
              <a:ext cx="4" cy="5"/>
            </a:xfrm>
            <a:custGeom>
              <a:avLst/>
              <a:gdLst/>
              <a:ahLst/>
              <a:cxnLst>
                <a:cxn ang="0">
                  <a:pos x="0" y="1"/>
                </a:cxn>
                <a:cxn ang="0">
                  <a:pos x="1" y="3"/>
                </a:cxn>
                <a:cxn ang="0">
                  <a:pos x="2" y="1"/>
                </a:cxn>
                <a:cxn ang="0">
                  <a:pos x="0" y="0"/>
                </a:cxn>
                <a:cxn ang="0">
                  <a:pos x="0" y="1"/>
                </a:cxn>
              </a:cxnLst>
              <a:rect l="0" t="0" r="r" b="b"/>
              <a:pathLst>
                <a:path w="3" h="4">
                  <a:moveTo>
                    <a:pt x="0" y="1"/>
                  </a:moveTo>
                  <a:lnTo>
                    <a:pt x="1" y="3"/>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1" name="Freeform 727"/>
            <p:cNvSpPr>
              <a:spLocks/>
            </p:cNvSpPr>
            <p:nvPr/>
          </p:nvSpPr>
          <p:spPr bwMode="auto">
            <a:xfrm>
              <a:off x="2688" y="2912"/>
              <a:ext cx="4" cy="4"/>
            </a:xfrm>
            <a:custGeom>
              <a:avLst/>
              <a:gdLst/>
              <a:ahLst/>
              <a:cxnLst>
                <a:cxn ang="0">
                  <a:pos x="0" y="1"/>
                </a:cxn>
                <a:cxn ang="0">
                  <a:pos x="0" y="1"/>
                </a:cxn>
                <a:cxn ang="0">
                  <a:pos x="1" y="3"/>
                </a:cxn>
                <a:cxn ang="0">
                  <a:pos x="3" y="1"/>
                </a:cxn>
                <a:cxn ang="0">
                  <a:pos x="1" y="0"/>
                </a:cxn>
                <a:cxn ang="0">
                  <a:pos x="0" y="0"/>
                </a:cxn>
                <a:cxn ang="0">
                  <a:pos x="1" y="0"/>
                </a:cxn>
                <a:cxn ang="0">
                  <a:pos x="0" y="0"/>
                </a:cxn>
                <a:cxn ang="0">
                  <a:pos x="0" y="1"/>
                </a:cxn>
              </a:cxnLst>
              <a:rect l="0" t="0" r="r" b="b"/>
              <a:pathLst>
                <a:path w="4" h="4">
                  <a:moveTo>
                    <a:pt x="0" y="1"/>
                  </a:moveTo>
                  <a:lnTo>
                    <a:pt x="0" y="1"/>
                  </a:lnTo>
                  <a:lnTo>
                    <a:pt x="1" y="3"/>
                  </a:lnTo>
                  <a:lnTo>
                    <a:pt x="3" y="1"/>
                  </a:lnTo>
                  <a:lnTo>
                    <a:pt x="1" y="0"/>
                  </a:lnTo>
                  <a:lnTo>
                    <a:pt x="0"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2" name="Freeform 728"/>
            <p:cNvSpPr>
              <a:spLocks/>
            </p:cNvSpPr>
            <p:nvPr/>
          </p:nvSpPr>
          <p:spPr bwMode="auto">
            <a:xfrm>
              <a:off x="2686" y="2912"/>
              <a:ext cx="4" cy="4"/>
            </a:xfrm>
            <a:custGeom>
              <a:avLst/>
              <a:gdLst/>
              <a:ahLst/>
              <a:cxnLst>
                <a:cxn ang="0">
                  <a:pos x="1" y="3"/>
                </a:cxn>
                <a:cxn ang="0">
                  <a:pos x="0" y="3"/>
                </a:cxn>
                <a:cxn ang="0">
                  <a:pos x="3" y="3"/>
                </a:cxn>
                <a:cxn ang="0">
                  <a:pos x="3" y="0"/>
                </a:cxn>
                <a:cxn ang="0">
                  <a:pos x="0" y="0"/>
                </a:cxn>
                <a:cxn ang="0">
                  <a:pos x="0" y="1"/>
                </a:cxn>
                <a:cxn ang="0">
                  <a:pos x="0" y="0"/>
                </a:cxn>
                <a:cxn ang="0">
                  <a:pos x="0" y="1"/>
                </a:cxn>
                <a:cxn ang="0">
                  <a:pos x="0" y="3"/>
                </a:cxn>
                <a:cxn ang="0">
                  <a:pos x="1" y="3"/>
                </a:cxn>
              </a:cxnLst>
              <a:rect l="0" t="0" r="r" b="b"/>
              <a:pathLst>
                <a:path w="4" h="4">
                  <a:moveTo>
                    <a:pt x="1" y="3"/>
                  </a:moveTo>
                  <a:lnTo>
                    <a:pt x="0" y="3"/>
                  </a:lnTo>
                  <a:lnTo>
                    <a:pt x="3" y="3"/>
                  </a:lnTo>
                  <a:lnTo>
                    <a:pt x="3" y="0"/>
                  </a:lnTo>
                  <a:lnTo>
                    <a:pt x="0" y="0"/>
                  </a:lnTo>
                  <a:lnTo>
                    <a:pt x="0" y="1"/>
                  </a:lnTo>
                  <a:lnTo>
                    <a:pt x="0" y="0"/>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3" name="Freeform 729"/>
            <p:cNvSpPr>
              <a:spLocks/>
            </p:cNvSpPr>
            <p:nvPr/>
          </p:nvSpPr>
          <p:spPr bwMode="auto">
            <a:xfrm>
              <a:off x="2686" y="2912"/>
              <a:ext cx="4" cy="5"/>
            </a:xfrm>
            <a:custGeom>
              <a:avLst/>
              <a:gdLst/>
              <a:ahLst/>
              <a:cxnLst>
                <a:cxn ang="0">
                  <a:pos x="1" y="3"/>
                </a:cxn>
                <a:cxn ang="0">
                  <a:pos x="1" y="3"/>
                </a:cxn>
                <a:cxn ang="0">
                  <a:pos x="3" y="0"/>
                </a:cxn>
                <a:cxn ang="0">
                  <a:pos x="1" y="0"/>
                </a:cxn>
                <a:cxn ang="0">
                  <a:pos x="0" y="1"/>
                </a:cxn>
                <a:cxn ang="0">
                  <a:pos x="0" y="3"/>
                </a:cxn>
                <a:cxn ang="0">
                  <a:pos x="1" y="3"/>
                </a:cxn>
              </a:cxnLst>
              <a:rect l="0" t="0" r="r" b="b"/>
              <a:pathLst>
                <a:path w="4" h="4">
                  <a:moveTo>
                    <a:pt x="1" y="3"/>
                  </a:moveTo>
                  <a:lnTo>
                    <a:pt x="1" y="3"/>
                  </a:lnTo>
                  <a:lnTo>
                    <a:pt x="3" y="0"/>
                  </a:lnTo>
                  <a:lnTo>
                    <a:pt x="1" y="0"/>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4" name="Freeform 730"/>
            <p:cNvSpPr>
              <a:spLocks/>
            </p:cNvSpPr>
            <p:nvPr/>
          </p:nvSpPr>
          <p:spPr bwMode="auto">
            <a:xfrm>
              <a:off x="2685" y="2915"/>
              <a:ext cx="4" cy="4"/>
            </a:xfrm>
            <a:custGeom>
              <a:avLst/>
              <a:gdLst/>
              <a:ahLst/>
              <a:cxnLst>
                <a:cxn ang="0">
                  <a:pos x="0" y="3"/>
                </a:cxn>
                <a:cxn ang="0">
                  <a:pos x="1" y="3"/>
                </a:cxn>
                <a:cxn ang="0">
                  <a:pos x="2" y="0"/>
                </a:cxn>
                <a:cxn ang="0">
                  <a:pos x="1" y="0"/>
                </a:cxn>
                <a:cxn ang="0">
                  <a:pos x="0" y="3"/>
                </a:cxn>
                <a:cxn ang="0">
                  <a:pos x="1" y="3"/>
                </a:cxn>
                <a:cxn ang="0">
                  <a:pos x="0" y="3"/>
                </a:cxn>
                <a:cxn ang="0">
                  <a:pos x="1" y="3"/>
                </a:cxn>
                <a:cxn ang="0">
                  <a:pos x="0" y="3"/>
                </a:cxn>
              </a:cxnLst>
              <a:rect l="0" t="0" r="r" b="b"/>
              <a:pathLst>
                <a:path w="3" h="4">
                  <a:moveTo>
                    <a:pt x="0" y="3"/>
                  </a:moveTo>
                  <a:lnTo>
                    <a:pt x="1" y="3"/>
                  </a:lnTo>
                  <a:lnTo>
                    <a:pt x="2" y="0"/>
                  </a:lnTo>
                  <a:lnTo>
                    <a:pt x="1" y="0"/>
                  </a:lnTo>
                  <a:lnTo>
                    <a:pt x="0" y="3"/>
                  </a:lnTo>
                  <a:lnTo>
                    <a:pt x="1" y="3"/>
                  </a:lnTo>
                  <a:lnTo>
                    <a:pt x="0" y="3"/>
                  </a:lnTo>
                  <a:lnTo>
                    <a:pt x="1" y="3"/>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5" name="Freeform 731"/>
            <p:cNvSpPr>
              <a:spLocks/>
            </p:cNvSpPr>
            <p:nvPr/>
          </p:nvSpPr>
          <p:spPr bwMode="auto">
            <a:xfrm>
              <a:off x="2685" y="2917"/>
              <a:ext cx="4" cy="4"/>
            </a:xfrm>
            <a:custGeom>
              <a:avLst/>
              <a:gdLst/>
              <a:ahLst/>
              <a:cxnLst>
                <a:cxn ang="0">
                  <a:pos x="0" y="1"/>
                </a:cxn>
                <a:cxn ang="0">
                  <a:pos x="0" y="3"/>
                </a:cxn>
                <a:cxn ang="0">
                  <a:pos x="2" y="3"/>
                </a:cxn>
                <a:cxn ang="0">
                  <a:pos x="2" y="1"/>
                </a:cxn>
                <a:cxn ang="0">
                  <a:pos x="2" y="0"/>
                </a:cxn>
                <a:cxn ang="0">
                  <a:pos x="2" y="1"/>
                </a:cxn>
                <a:cxn ang="0">
                  <a:pos x="2" y="0"/>
                </a:cxn>
                <a:cxn ang="0">
                  <a:pos x="1" y="0"/>
                </a:cxn>
                <a:cxn ang="0">
                  <a:pos x="0" y="0"/>
                </a:cxn>
                <a:cxn ang="0">
                  <a:pos x="0" y="1"/>
                </a:cxn>
              </a:cxnLst>
              <a:rect l="0" t="0" r="r" b="b"/>
              <a:pathLst>
                <a:path w="3" h="4">
                  <a:moveTo>
                    <a:pt x="0" y="1"/>
                  </a:moveTo>
                  <a:lnTo>
                    <a:pt x="0" y="3"/>
                  </a:lnTo>
                  <a:lnTo>
                    <a:pt x="2" y="3"/>
                  </a:lnTo>
                  <a:lnTo>
                    <a:pt x="2" y="1"/>
                  </a:lnTo>
                  <a:lnTo>
                    <a:pt x="2" y="0"/>
                  </a:lnTo>
                  <a:lnTo>
                    <a:pt x="2" y="1"/>
                  </a:lnTo>
                  <a:lnTo>
                    <a:pt x="2"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6" name="Freeform 732"/>
            <p:cNvSpPr>
              <a:spLocks/>
            </p:cNvSpPr>
            <p:nvPr/>
          </p:nvSpPr>
          <p:spPr bwMode="auto">
            <a:xfrm>
              <a:off x="2684" y="2915"/>
              <a:ext cx="4" cy="3"/>
            </a:xfrm>
            <a:custGeom>
              <a:avLst/>
              <a:gdLst/>
              <a:ahLst/>
              <a:cxnLst>
                <a:cxn ang="0">
                  <a:pos x="0" y="0"/>
                </a:cxn>
                <a:cxn ang="0">
                  <a:pos x="1" y="2"/>
                </a:cxn>
                <a:cxn ang="0">
                  <a:pos x="3" y="2"/>
                </a:cxn>
                <a:cxn ang="0">
                  <a:pos x="1" y="0"/>
                </a:cxn>
                <a:cxn ang="0">
                  <a:pos x="0" y="0"/>
                </a:cxn>
              </a:cxnLst>
              <a:rect l="0" t="0" r="r" b="b"/>
              <a:pathLst>
                <a:path w="4" h="3">
                  <a:moveTo>
                    <a:pt x="0" y="0"/>
                  </a:moveTo>
                  <a:lnTo>
                    <a:pt x="1" y="2"/>
                  </a:lnTo>
                  <a:lnTo>
                    <a:pt x="3"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7" name="Freeform 733"/>
            <p:cNvSpPr>
              <a:spLocks/>
            </p:cNvSpPr>
            <p:nvPr/>
          </p:nvSpPr>
          <p:spPr bwMode="auto">
            <a:xfrm>
              <a:off x="2684" y="2912"/>
              <a:ext cx="4" cy="4"/>
            </a:xfrm>
            <a:custGeom>
              <a:avLst/>
              <a:gdLst/>
              <a:ahLst/>
              <a:cxnLst>
                <a:cxn ang="0">
                  <a:pos x="0" y="0"/>
                </a:cxn>
                <a:cxn ang="0">
                  <a:pos x="1" y="3"/>
                </a:cxn>
                <a:cxn ang="0">
                  <a:pos x="3" y="3"/>
                </a:cxn>
                <a:cxn ang="0">
                  <a:pos x="1" y="0"/>
                </a:cxn>
                <a:cxn ang="0">
                  <a:pos x="0" y="0"/>
                </a:cxn>
              </a:cxnLst>
              <a:rect l="0" t="0" r="r" b="b"/>
              <a:pathLst>
                <a:path w="4" h="4">
                  <a:moveTo>
                    <a:pt x="0" y="0"/>
                  </a:move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8" name="Freeform 734"/>
            <p:cNvSpPr>
              <a:spLocks/>
            </p:cNvSpPr>
            <p:nvPr/>
          </p:nvSpPr>
          <p:spPr bwMode="auto">
            <a:xfrm>
              <a:off x="2682" y="2911"/>
              <a:ext cx="4" cy="4"/>
            </a:xfrm>
            <a:custGeom>
              <a:avLst/>
              <a:gdLst/>
              <a:ahLst/>
              <a:cxnLst>
                <a:cxn ang="0">
                  <a:pos x="0" y="0"/>
                </a:cxn>
                <a:cxn ang="0">
                  <a:pos x="0" y="0"/>
                </a:cxn>
                <a:cxn ang="0">
                  <a:pos x="1" y="3"/>
                </a:cxn>
                <a:cxn ang="0">
                  <a:pos x="3" y="3"/>
                </a:cxn>
                <a:cxn ang="0">
                  <a:pos x="1" y="0"/>
                </a:cxn>
                <a:cxn ang="0">
                  <a:pos x="0" y="0"/>
                </a:cxn>
                <a:cxn ang="0">
                  <a:pos x="1" y="0"/>
                </a:cxn>
                <a:cxn ang="0">
                  <a:pos x="0" y="0"/>
                </a:cxn>
              </a:cxnLst>
              <a:rect l="0" t="0" r="r" b="b"/>
              <a:pathLst>
                <a:path w="4" h="4">
                  <a:moveTo>
                    <a:pt x="0" y="0"/>
                  </a:moveTo>
                  <a:lnTo>
                    <a:pt x="0" y="0"/>
                  </a:lnTo>
                  <a:lnTo>
                    <a:pt x="1" y="3"/>
                  </a:lnTo>
                  <a:lnTo>
                    <a:pt x="3" y="3"/>
                  </a:lnTo>
                  <a:lnTo>
                    <a:pt x="1" y="0"/>
                  </a:lnTo>
                  <a:lnTo>
                    <a:pt x="0" y="0"/>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599" name="Freeform 735"/>
            <p:cNvSpPr>
              <a:spLocks/>
            </p:cNvSpPr>
            <p:nvPr/>
          </p:nvSpPr>
          <p:spPr bwMode="auto">
            <a:xfrm>
              <a:off x="2680" y="2909"/>
              <a:ext cx="4" cy="4"/>
            </a:xfrm>
            <a:custGeom>
              <a:avLst/>
              <a:gdLst/>
              <a:ahLst/>
              <a:cxnLst>
                <a:cxn ang="0">
                  <a:pos x="0" y="0"/>
                </a:cxn>
                <a:cxn ang="0">
                  <a:pos x="2" y="2"/>
                </a:cxn>
                <a:cxn ang="0">
                  <a:pos x="0" y="0"/>
                </a:cxn>
              </a:cxnLst>
              <a:rect l="0" t="0" r="r" b="b"/>
              <a:pathLst>
                <a:path w="3" h="3">
                  <a:moveTo>
                    <a:pt x="0" y="0"/>
                  </a:moveTo>
                  <a:lnTo>
                    <a:pt x="2"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0" name="Freeform 736"/>
            <p:cNvSpPr>
              <a:spLocks/>
            </p:cNvSpPr>
            <p:nvPr/>
          </p:nvSpPr>
          <p:spPr bwMode="auto">
            <a:xfrm>
              <a:off x="2678" y="2907"/>
              <a:ext cx="5" cy="4"/>
            </a:xfrm>
            <a:custGeom>
              <a:avLst/>
              <a:gdLst/>
              <a:ahLst/>
              <a:cxnLst>
                <a:cxn ang="0">
                  <a:pos x="0" y="0"/>
                </a:cxn>
                <a:cxn ang="0">
                  <a:pos x="0" y="0"/>
                </a:cxn>
                <a:cxn ang="0">
                  <a:pos x="1" y="3"/>
                </a:cxn>
                <a:cxn ang="0">
                  <a:pos x="3" y="1"/>
                </a:cxn>
                <a:cxn ang="0">
                  <a:pos x="0" y="0"/>
                </a:cxn>
              </a:cxnLst>
              <a:rect l="0" t="0" r="r" b="b"/>
              <a:pathLst>
                <a:path w="4" h="4">
                  <a:moveTo>
                    <a:pt x="0" y="0"/>
                  </a:moveTo>
                  <a:lnTo>
                    <a:pt x="0" y="0"/>
                  </a:lnTo>
                  <a:lnTo>
                    <a:pt x="1" y="3"/>
                  </a:lnTo>
                  <a:lnTo>
                    <a:pt x="3"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1" name="Freeform 737"/>
            <p:cNvSpPr>
              <a:spLocks/>
            </p:cNvSpPr>
            <p:nvPr/>
          </p:nvSpPr>
          <p:spPr bwMode="auto">
            <a:xfrm>
              <a:off x="2676" y="2907"/>
              <a:ext cx="4" cy="4"/>
            </a:xfrm>
            <a:custGeom>
              <a:avLst/>
              <a:gdLst/>
              <a:ahLst/>
              <a:cxnLst>
                <a:cxn ang="0">
                  <a:pos x="0" y="1"/>
                </a:cxn>
                <a:cxn ang="0">
                  <a:pos x="0" y="1"/>
                </a:cxn>
                <a:cxn ang="0">
                  <a:pos x="3" y="3"/>
                </a:cxn>
                <a:cxn ang="0">
                  <a:pos x="3" y="1"/>
                </a:cxn>
                <a:cxn ang="0">
                  <a:pos x="0" y="0"/>
                </a:cxn>
                <a:cxn ang="0">
                  <a:pos x="0" y="1"/>
                </a:cxn>
              </a:cxnLst>
              <a:rect l="0" t="0" r="r" b="b"/>
              <a:pathLst>
                <a:path w="4" h="4">
                  <a:moveTo>
                    <a:pt x="0" y="1"/>
                  </a:moveTo>
                  <a:lnTo>
                    <a:pt x="0" y="1"/>
                  </a:lnTo>
                  <a:lnTo>
                    <a:pt x="3" y="3"/>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2" name="Freeform 738"/>
            <p:cNvSpPr>
              <a:spLocks/>
            </p:cNvSpPr>
            <p:nvPr/>
          </p:nvSpPr>
          <p:spPr bwMode="auto">
            <a:xfrm>
              <a:off x="2675" y="2907"/>
              <a:ext cx="2" cy="4"/>
            </a:xfrm>
            <a:custGeom>
              <a:avLst/>
              <a:gdLst/>
              <a:ahLst/>
              <a:cxnLst>
                <a:cxn ang="0">
                  <a:pos x="1" y="1"/>
                </a:cxn>
                <a:cxn ang="0">
                  <a:pos x="0" y="3"/>
                </a:cxn>
                <a:cxn ang="0">
                  <a:pos x="2" y="1"/>
                </a:cxn>
                <a:cxn ang="0">
                  <a:pos x="2" y="0"/>
                </a:cxn>
                <a:cxn ang="0">
                  <a:pos x="0" y="1"/>
                </a:cxn>
                <a:cxn ang="0">
                  <a:pos x="0" y="3"/>
                </a:cxn>
                <a:cxn ang="0">
                  <a:pos x="1" y="1"/>
                </a:cxn>
              </a:cxnLst>
              <a:rect l="0" t="0" r="r" b="b"/>
              <a:pathLst>
                <a:path w="3" h="4">
                  <a:moveTo>
                    <a:pt x="1" y="1"/>
                  </a:moveTo>
                  <a:lnTo>
                    <a:pt x="0" y="3"/>
                  </a:lnTo>
                  <a:lnTo>
                    <a:pt x="2" y="1"/>
                  </a:lnTo>
                  <a:lnTo>
                    <a:pt x="2" y="0"/>
                  </a:lnTo>
                  <a:lnTo>
                    <a:pt x="0" y="1"/>
                  </a:lnTo>
                  <a:lnTo>
                    <a:pt x="0"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3" name="Freeform 739"/>
            <p:cNvSpPr>
              <a:spLocks/>
            </p:cNvSpPr>
            <p:nvPr/>
          </p:nvSpPr>
          <p:spPr bwMode="auto">
            <a:xfrm>
              <a:off x="2675" y="2909"/>
              <a:ext cx="2" cy="3"/>
            </a:xfrm>
            <a:custGeom>
              <a:avLst/>
              <a:gdLst/>
              <a:ahLst/>
              <a:cxnLst>
                <a:cxn ang="0">
                  <a:pos x="1" y="1"/>
                </a:cxn>
                <a:cxn ang="0">
                  <a:pos x="1" y="1"/>
                </a:cxn>
                <a:cxn ang="0">
                  <a:pos x="2" y="0"/>
                </a:cxn>
                <a:cxn ang="0">
                  <a:pos x="0" y="0"/>
                </a:cxn>
                <a:cxn ang="0">
                  <a:pos x="0" y="1"/>
                </a:cxn>
                <a:cxn ang="0">
                  <a:pos x="1" y="1"/>
                </a:cxn>
              </a:cxnLst>
              <a:rect l="0" t="0" r="r" b="b"/>
              <a:pathLst>
                <a:path w="3" h="2">
                  <a:moveTo>
                    <a:pt x="1" y="1"/>
                  </a:moveTo>
                  <a:lnTo>
                    <a:pt x="1" y="1"/>
                  </a:lnTo>
                  <a:lnTo>
                    <a:pt x="2" y="0"/>
                  </a:lnTo>
                  <a:lnTo>
                    <a:pt x="0" y="0"/>
                  </a:lnTo>
                  <a:lnTo>
                    <a:pt x="0"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4" name="Freeform 740"/>
            <p:cNvSpPr>
              <a:spLocks/>
            </p:cNvSpPr>
            <p:nvPr/>
          </p:nvSpPr>
          <p:spPr bwMode="auto">
            <a:xfrm>
              <a:off x="2675" y="2910"/>
              <a:ext cx="2" cy="5"/>
            </a:xfrm>
            <a:custGeom>
              <a:avLst/>
              <a:gdLst/>
              <a:ahLst/>
              <a:cxnLst>
                <a:cxn ang="0">
                  <a:pos x="2" y="4"/>
                </a:cxn>
                <a:cxn ang="0">
                  <a:pos x="2" y="4"/>
                </a:cxn>
                <a:cxn ang="0">
                  <a:pos x="2" y="0"/>
                </a:cxn>
                <a:cxn ang="0">
                  <a:pos x="0" y="0"/>
                </a:cxn>
                <a:cxn ang="0">
                  <a:pos x="0" y="4"/>
                </a:cxn>
                <a:cxn ang="0">
                  <a:pos x="2" y="4"/>
                </a:cxn>
              </a:cxnLst>
              <a:rect l="0" t="0" r="r" b="b"/>
              <a:pathLst>
                <a:path w="3" h="5">
                  <a:moveTo>
                    <a:pt x="2" y="4"/>
                  </a:moveTo>
                  <a:lnTo>
                    <a:pt x="2" y="4"/>
                  </a:lnTo>
                  <a:lnTo>
                    <a:pt x="2" y="0"/>
                  </a:lnTo>
                  <a:lnTo>
                    <a:pt x="0" y="0"/>
                  </a:lnTo>
                  <a:lnTo>
                    <a:pt x="0" y="4"/>
                  </a:lnTo>
                  <a:lnTo>
                    <a:pt x="2"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5" name="Freeform 741"/>
            <p:cNvSpPr>
              <a:spLocks/>
            </p:cNvSpPr>
            <p:nvPr/>
          </p:nvSpPr>
          <p:spPr bwMode="auto">
            <a:xfrm>
              <a:off x="2675" y="2912"/>
              <a:ext cx="2" cy="4"/>
            </a:xfrm>
            <a:custGeom>
              <a:avLst/>
              <a:gdLst/>
              <a:ahLst/>
              <a:cxnLst>
                <a:cxn ang="0">
                  <a:pos x="2" y="3"/>
                </a:cxn>
                <a:cxn ang="0">
                  <a:pos x="1" y="0"/>
                </a:cxn>
                <a:cxn ang="0">
                  <a:pos x="0" y="0"/>
                </a:cxn>
                <a:cxn ang="0">
                  <a:pos x="1" y="3"/>
                </a:cxn>
                <a:cxn ang="0">
                  <a:pos x="2" y="3"/>
                </a:cxn>
              </a:cxnLst>
              <a:rect l="0" t="0" r="r" b="b"/>
              <a:pathLst>
                <a:path w="3" h="4">
                  <a:moveTo>
                    <a:pt x="2" y="3"/>
                  </a:moveTo>
                  <a:lnTo>
                    <a:pt x="1" y="0"/>
                  </a:lnTo>
                  <a:lnTo>
                    <a:pt x="0" y="0"/>
                  </a:lnTo>
                  <a:lnTo>
                    <a:pt x="1" y="3"/>
                  </a:lnTo>
                  <a:lnTo>
                    <a:pt x="2"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6" name="Freeform 742"/>
            <p:cNvSpPr>
              <a:spLocks/>
            </p:cNvSpPr>
            <p:nvPr/>
          </p:nvSpPr>
          <p:spPr bwMode="auto">
            <a:xfrm>
              <a:off x="2675" y="2915"/>
              <a:ext cx="2" cy="3"/>
            </a:xfrm>
            <a:custGeom>
              <a:avLst/>
              <a:gdLst/>
              <a:ahLst/>
              <a:cxnLst>
                <a:cxn ang="0">
                  <a:pos x="2" y="1"/>
                </a:cxn>
                <a:cxn ang="0">
                  <a:pos x="0" y="0"/>
                </a:cxn>
                <a:cxn ang="0">
                  <a:pos x="1" y="2"/>
                </a:cxn>
                <a:cxn ang="0">
                  <a:pos x="2" y="2"/>
                </a:cxn>
                <a:cxn ang="0">
                  <a:pos x="2" y="1"/>
                </a:cxn>
              </a:cxnLst>
              <a:rect l="0" t="0" r="r" b="b"/>
              <a:pathLst>
                <a:path w="3" h="3">
                  <a:moveTo>
                    <a:pt x="2" y="1"/>
                  </a:moveTo>
                  <a:lnTo>
                    <a:pt x="0" y="0"/>
                  </a:lnTo>
                  <a:lnTo>
                    <a:pt x="1" y="2"/>
                  </a:lnTo>
                  <a:lnTo>
                    <a:pt x="2" y="2"/>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7" name="Freeform 743"/>
            <p:cNvSpPr>
              <a:spLocks/>
            </p:cNvSpPr>
            <p:nvPr/>
          </p:nvSpPr>
          <p:spPr bwMode="auto">
            <a:xfrm>
              <a:off x="2676" y="2917"/>
              <a:ext cx="4" cy="4"/>
            </a:xfrm>
            <a:custGeom>
              <a:avLst/>
              <a:gdLst/>
              <a:ahLst/>
              <a:cxnLst>
                <a:cxn ang="0">
                  <a:pos x="3" y="3"/>
                </a:cxn>
                <a:cxn ang="0">
                  <a:pos x="3" y="1"/>
                </a:cxn>
                <a:cxn ang="0">
                  <a:pos x="0" y="0"/>
                </a:cxn>
                <a:cxn ang="0">
                  <a:pos x="1" y="3"/>
                </a:cxn>
                <a:cxn ang="0">
                  <a:pos x="1" y="1"/>
                </a:cxn>
                <a:cxn ang="0">
                  <a:pos x="1" y="3"/>
                </a:cxn>
                <a:cxn ang="0">
                  <a:pos x="3" y="3"/>
                </a:cxn>
                <a:cxn ang="0">
                  <a:pos x="3" y="1"/>
                </a:cxn>
                <a:cxn ang="0">
                  <a:pos x="3" y="3"/>
                </a:cxn>
              </a:cxnLst>
              <a:rect l="0" t="0" r="r" b="b"/>
              <a:pathLst>
                <a:path w="4" h="4">
                  <a:moveTo>
                    <a:pt x="3" y="3"/>
                  </a:moveTo>
                  <a:lnTo>
                    <a:pt x="3" y="1"/>
                  </a:lnTo>
                  <a:lnTo>
                    <a:pt x="0" y="0"/>
                  </a:lnTo>
                  <a:lnTo>
                    <a:pt x="1" y="3"/>
                  </a:lnTo>
                  <a:lnTo>
                    <a:pt x="1" y="1"/>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8" name="Freeform 744"/>
            <p:cNvSpPr>
              <a:spLocks/>
            </p:cNvSpPr>
            <p:nvPr/>
          </p:nvSpPr>
          <p:spPr bwMode="auto">
            <a:xfrm>
              <a:off x="2673" y="2917"/>
              <a:ext cx="7" cy="5"/>
            </a:xfrm>
            <a:custGeom>
              <a:avLst/>
              <a:gdLst/>
              <a:ahLst/>
              <a:cxnLst>
                <a:cxn ang="0">
                  <a:pos x="0" y="3"/>
                </a:cxn>
                <a:cxn ang="0">
                  <a:pos x="6" y="1"/>
                </a:cxn>
                <a:cxn ang="0">
                  <a:pos x="6" y="0"/>
                </a:cxn>
                <a:cxn ang="0">
                  <a:pos x="0" y="1"/>
                </a:cxn>
                <a:cxn ang="0">
                  <a:pos x="0" y="3"/>
                </a:cxn>
              </a:cxnLst>
              <a:rect l="0" t="0" r="r" b="b"/>
              <a:pathLst>
                <a:path w="7" h="4">
                  <a:moveTo>
                    <a:pt x="0" y="3"/>
                  </a:moveTo>
                  <a:lnTo>
                    <a:pt x="6" y="1"/>
                  </a:lnTo>
                  <a:lnTo>
                    <a:pt x="6"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09" name="Freeform 745"/>
            <p:cNvSpPr>
              <a:spLocks/>
            </p:cNvSpPr>
            <p:nvPr/>
          </p:nvSpPr>
          <p:spPr bwMode="auto">
            <a:xfrm>
              <a:off x="2672" y="2917"/>
              <a:ext cx="2" cy="5"/>
            </a:xfrm>
            <a:custGeom>
              <a:avLst/>
              <a:gdLst/>
              <a:ahLst/>
              <a:cxnLst>
                <a:cxn ang="0">
                  <a:pos x="0" y="1"/>
                </a:cxn>
                <a:cxn ang="0">
                  <a:pos x="0" y="3"/>
                </a:cxn>
                <a:cxn ang="0">
                  <a:pos x="1" y="1"/>
                </a:cxn>
                <a:cxn ang="0">
                  <a:pos x="1" y="0"/>
                </a:cxn>
                <a:cxn ang="0">
                  <a:pos x="0" y="0"/>
                </a:cxn>
                <a:cxn ang="0">
                  <a:pos x="0" y="1"/>
                </a:cxn>
                <a:cxn ang="0">
                  <a:pos x="0" y="3"/>
                </a:cxn>
                <a:cxn ang="0">
                  <a:pos x="0" y="1"/>
                </a:cxn>
              </a:cxnLst>
              <a:rect l="0" t="0" r="r" b="b"/>
              <a:pathLst>
                <a:path w="2" h="4">
                  <a:moveTo>
                    <a:pt x="0" y="1"/>
                  </a:moveTo>
                  <a:lnTo>
                    <a:pt x="0" y="3"/>
                  </a:lnTo>
                  <a:lnTo>
                    <a:pt x="1" y="1"/>
                  </a:lnTo>
                  <a:lnTo>
                    <a:pt x="1" y="0"/>
                  </a:lnTo>
                  <a:lnTo>
                    <a:pt x="0" y="0"/>
                  </a:lnTo>
                  <a:lnTo>
                    <a:pt x="0" y="1"/>
                  </a:lnTo>
                  <a:lnTo>
                    <a:pt x="0" y="3"/>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0" name="Freeform 746"/>
            <p:cNvSpPr>
              <a:spLocks/>
            </p:cNvSpPr>
            <p:nvPr/>
          </p:nvSpPr>
          <p:spPr bwMode="auto">
            <a:xfrm>
              <a:off x="2670" y="2919"/>
              <a:ext cx="2" cy="3"/>
            </a:xfrm>
            <a:custGeom>
              <a:avLst/>
              <a:gdLst/>
              <a:ahLst/>
              <a:cxnLst>
                <a:cxn ang="0">
                  <a:pos x="1" y="1"/>
                </a:cxn>
                <a:cxn ang="0">
                  <a:pos x="2" y="0"/>
                </a:cxn>
                <a:cxn ang="0">
                  <a:pos x="1" y="0"/>
                </a:cxn>
                <a:cxn ang="0">
                  <a:pos x="0" y="1"/>
                </a:cxn>
                <a:cxn ang="0">
                  <a:pos x="1" y="1"/>
                </a:cxn>
              </a:cxnLst>
              <a:rect l="0" t="0" r="r" b="b"/>
              <a:pathLst>
                <a:path w="3" h="2">
                  <a:moveTo>
                    <a:pt x="1" y="1"/>
                  </a:moveTo>
                  <a:lnTo>
                    <a:pt x="2" y="0"/>
                  </a:lnTo>
                  <a:lnTo>
                    <a:pt x="1" y="0"/>
                  </a:lnTo>
                  <a:lnTo>
                    <a:pt x="0"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1" name="Freeform 747"/>
            <p:cNvSpPr>
              <a:spLocks/>
            </p:cNvSpPr>
            <p:nvPr/>
          </p:nvSpPr>
          <p:spPr bwMode="auto">
            <a:xfrm>
              <a:off x="2670" y="2919"/>
              <a:ext cx="2" cy="4"/>
            </a:xfrm>
            <a:custGeom>
              <a:avLst/>
              <a:gdLst/>
              <a:ahLst/>
              <a:cxnLst>
                <a:cxn ang="0">
                  <a:pos x="1" y="1"/>
                </a:cxn>
                <a:cxn ang="0">
                  <a:pos x="1" y="3"/>
                </a:cxn>
                <a:cxn ang="0">
                  <a:pos x="2" y="0"/>
                </a:cxn>
                <a:cxn ang="0">
                  <a:pos x="1" y="0"/>
                </a:cxn>
                <a:cxn ang="0">
                  <a:pos x="0" y="1"/>
                </a:cxn>
                <a:cxn ang="0">
                  <a:pos x="0" y="3"/>
                </a:cxn>
                <a:cxn ang="0">
                  <a:pos x="0" y="1"/>
                </a:cxn>
                <a:cxn ang="0">
                  <a:pos x="0" y="3"/>
                </a:cxn>
                <a:cxn ang="0">
                  <a:pos x="1" y="3"/>
                </a:cxn>
                <a:cxn ang="0">
                  <a:pos x="1" y="1"/>
                </a:cxn>
              </a:cxnLst>
              <a:rect l="0" t="0" r="r" b="b"/>
              <a:pathLst>
                <a:path w="3" h="4">
                  <a:moveTo>
                    <a:pt x="1" y="1"/>
                  </a:moveTo>
                  <a:lnTo>
                    <a:pt x="1" y="3"/>
                  </a:lnTo>
                  <a:lnTo>
                    <a:pt x="2" y="0"/>
                  </a:lnTo>
                  <a:lnTo>
                    <a:pt x="1" y="0"/>
                  </a:lnTo>
                  <a:lnTo>
                    <a:pt x="0" y="1"/>
                  </a:lnTo>
                  <a:lnTo>
                    <a:pt x="0" y="3"/>
                  </a:lnTo>
                  <a:lnTo>
                    <a:pt x="0" y="1"/>
                  </a:lnTo>
                  <a:lnTo>
                    <a:pt x="0" y="3"/>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2" name="Freeform 748"/>
            <p:cNvSpPr>
              <a:spLocks/>
            </p:cNvSpPr>
            <p:nvPr/>
          </p:nvSpPr>
          <p:spPr bwMode="auto">
            <a:xfrm>
              <a:off x="2670" y="2921"/>
              <a:ext cx="2" cy="3"/>
            </a:xfrm>
            <a:custGeom>
              <a:avLst/>
              <a:gdLst/>
              <a:ahLst/>
              <a:cxnLst>
                <a:cxn ang="0">
                  <a:pos x="2" y="1"/>
                </a:cxn>
                <a:cxn ang="0">
                  <a:pos x="2" y="1"/>
                </a:cxn>
                <a:cxn ang="0">
                  <a:pos x="0" y="0"/>
                </a:cxn>
                <a:cxn ang="0">
                  <a:pos x="0" y="1"/>
                </a:cxn>
                <a:cxn ang="0">
                  <a:pos x="1" y="2"/>
                </a:cxn>
                <a:cxn ang="0">
                  <a:pos x="2" y="2"/>
                </a:cxn>
                <a:cxn ang="0">
                  <a:pos x="2" y="1"/>
                </a:cxn>
              </a:cxnLst>
              <a:rect l="0" t="0" r="r" b="b"/>
              <a:pathLst>
                <a:path w="3" h="3">
                  <a:moveTo>
                    <a:pt x="2" y="1"/>
                  </a:moveTo>
                  <a:lnTo>
                    <a:pt x="2" y="1"/>
                  </a:lnTo>
                  <a:lnTo>
                    <a:pt x="0" y="0"/>
                  </a:lnTo>
                  <a:lnTo>
                    <a:pt x="0" y="1"/>
                  </a:lnTo>
                  <a:lnTo>
                    <a:pt x="1" y="2"/>
                  </a:lnTo>
                  <a:lnTo>
                    <a:pt x="2" y="2"/>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3" name="Freeform 749"/>
            <p:cNvSpPr>
              <a:spLocks/>
            </p:cNvSpPr>
            <p:nvPr/>
          </p:nvSpPr>
          <p:spPr bwMode="auto">
            <a:xfrm>
              <a:off x="2672" y="2923"/>
              <a:ext cx="5" cy="3"/>
            </a:xfrm>
            <a:custGeom>
              <a:avLst/>
              <a:gdLst/>
              <a:ahLst/>
              <a:cxnLst>
                <a:cxn ang="0">
                  <a:pos x="4" y="1"/>
                </a:cxn>
                <a:cxn ang="0">
                  <a:pos x="0" y="0"/>
                </a:cxn>
                <a:cxn ang="0">
                  <a:pos x="2" y="2"/>
                </a:cxn>
                <a:cxn ang="0">
                  <a:pos x="4" y="2"/>
                </a:cxn>
                <a:cxn ang="0">
                  <a:pos x="4" y="1"/>
                </a:cxn>
              </a:cxnLst>
              <a:rect l="0" t="0" r="r" b="b"/>
              <a:pathLst>
                <a:path w="5" h="3">
                  <a:moveTo>
                    <a:pt x="4" y="1"/>
                  </a:moveTo>
                  <a:lnTo>
                    <a:pt x="0" y="0"/>
                  </a:lnTo>
                  <a:lnTo>
                    <a:pt x="2" y="2"/>
                  </a:lnTo>
                  <a:lnTo>
                    <a:pt x="4" y="2"/>
                  </a:lnTo>
                  <a:lnTo>
                    <a:pt x="4"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4" name="Freeform 750"/>
            <p:cNvSpPr>
              <a:spLocks/>
            </p:cNvSpPr>
            <p:nvPr/>
          </p:nvSpPr>
          <p:spPr bwMode="auto">
            <a:xfrm>
              <a:off x="2673" y="2923"/>
              <a:ext cx="5" cy="5"/>
            </a:xfrm>
            <a:custGeom>
              <a:avLst/>
              <a:gdLst/>
              <a:ahLst/>
              <a:cxnLst>
                <a:cxn ang="0">
                  <a:pos x="4" y="1"/>
                </a:cxn>
                <a:cxn ang="0">
                  <a:pos x="0" y="0"/>
                </a:cxn>
                <a:cxn ang="0">
                  <a:pos x="0" y="1"/>
                </a:cxn>
                <a:cxn ang="0">
                  <a:pos x="2" y="3"/>
                </a:cxn>
                <a:cxn ang="0">
                  <a:pos x="4" y="3"/>
                </a:cxn>
                <a:cxn ang="0">
                  <a:pos x="4" y="1"/>
                </a:cxn>
              </a:cxnLst>
              <a:rect l="0" t="0" r="r" b="b"/>
              <a:pathLst>
                <a:path w="5" h="4">
                  <a:moveTo>
                    <a:pt x="4" y="1"/>
                  </a:moveTo>
                  <a:lnTo>
                    <a:pt x="0" y="0"/>
                  </a:lnTo>
                  <a:lnTo>
                    <a:pt x="0" y="1"/>
                  </a:lnTo>
                  <a:lnTo>
                    <a:pt x="2" y="3"/>
                  </a:lnTo>
                  <a:lnTo>
                    <a:pt x="4" y="3"/>
                  </a:lnTo>
                  <a:lnTo>
                    <a:pt x="4"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5" name="Freeform 751"/>
            <p:cNvSpPr>
              <a:spLocks/>
            </p:cNvSpPr>
            <p:nvPr/>
          </p:nvSpPr>
          <p:spPr bwMode="auto">
            <a:xfrm>
              <a:off x="2678" y="2924"/>
              <a:ext cx="5" cy="4"/>
            </a:xfrm>
            <a:custGeom>
              <a:avLst/>
              <a:gdLst/>
              <a:ahLst/>
              <a:cxnLst>
                <a:cxn ang="0">
                  <a:pos x="4" y="3"/>
                </a:cxn>
                <a:cxn ang="0">
                  <a:pos x="4" y="1"/>
                </a:cxn>
                <a:cxn ang="0">
                  <a:pos x="0" y="0"/>
                </a:cxn>
                <a:cxn ang="0">
                  <a:pos x="0" y="1"/>
                </a:cxn>
                <a:cxn ang="0">
                  <a:pos x="4" y="3"/>
                </a:cxn>
                <a:cxn ang="0">
                  <a:pos x="2" y="1"/>
                </a:cxn>
                <a:cxn ang="0">
                  <a:pos x="4" y="3"/>
                </a:cxn>
                <a:cxn ang="0">
                  <a:pos x="4" y="1"/>
                </a:cxn>
                <a:cxn ang="0">
                  <a:pos x="4" y="3"/>
                </a:cxn>
              </a:cxnLst>
              <a:rect l="0" t="0" r="r" b="b"/>
              <a:pathLst>
                <a:path w="5" h="4">
                  <a:moveTo>
                    <a:pt x="4" y="3"/>
                  </a:moveTo>
                  <a:lnTo>
                    <a:pt x="4" y="1"/>
                  </a:lnTo>
                  <a:lnTo>
                    <a:pt x="0" y="0"/>
                  </a:lnTo>
                  <a:lnTo>
                    <a:pt x="0" y="1"/>
                  </a:lnTo>
                  <a:lnTo>
                    <a:pt x="4" y="3"/>
                  </a:lnTo>
                  <a:lnTo>
                    <a:pt x="2" y="1"/>
                  </a:lnTo>
                  <a:lnTo>
                    <a:pt x="4" y="3"/>
                  </a:lnTo>
                  <a:lnTo>
                    <a:pt x="4" y="1"/>
                  </a:lnTo>
                  <a:lnTo>
                    <a:pt x="4"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6" name="Freeform 752"/>
            <p:cNvSpPr>
              <a:spLocks/>
            </p:cNvSpPr>
            <p:nvPr/>
          </p:nvSpPr>
          <p:spPr bwMode="auto">
            <a:xfrm>
              <a:off x="2678" y="2924"/>
              <a:ext cx="5" cy="4"/>
            </a:xfrm>
            <a:custGeom>
              <a:avLst/>
              <a:gdLst/>
              <a:ahLst/>
              <a:cxnLst>
                <a:cxn ang="0">
                  <a:pos x="1" y="3"/>
                </a:cxn>
                <a:cxn ang="0">
                  <a:pos x="0" y="3"/>
                </a:cxn>
                <a:cxn ang="0">
                  <a:pos x="3" y="0"/>
                </a:cxn>
                <a:cxn ang="0">
                  <a:pos x="1" y="0"/>
                </a:cxn>
                <a:cxn ang="0">
                  <a:pos x="0" y="1"/>
                </a:cxn>
                <a:cxn ang="0">
                  <a:pos x="0" y="3"/>
                </a:cxn>
                <a:cxn ang="0">
                  <a:pos x="1" y="3"/>
                </a:cxn>
              </a:cxnLst>
              <a:rect l="0" t="0" r="r" b="b"/>
              <a:pathLst>
                <a:path w="4" h="4">
                  <a:moveTo>
                    <a:pt x="1" y="3"/>
                  </a:moveTo>
                  <a:lnTo>
                    <a:pt x="0" y="3"/>
                  </a:lnTo>
                  <a:lnTo>
                    <a:pt x="3" y="0"/>
                  </a:lnTo>
                  <a:lnTo>
                    <a:pt x="1" y="0"/>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7" name="Freeform 753"/>
            <p:cNvSpPr>
              <a:spLocks/>
            </p:cNvSpPr>
            <p:nvPr/>
          </p:nvSpPr>
          <p:spPr bwMode="auto">
            <a:xfrm>
              <a:off x="2678" y="2928"/>
              <a:ext cx="5" cy="3"/>
            </a:xfrm>
            <a:custGeom>
              <a:avLst/>
              <a:gdLst/>
              <a:ahLst/>
              <a:cxnLst>
                <a:cxn ang="0">
                  <a:pos x="1" y="1"/>
                </a:cxn>
                <a:cxn ang="0">
                  <a:pos x="1" y="2"/>
                </a:cxn>
                <a:cxn ang="0">
                  <a:pos x="3" y="0"/>
                </a:cxn>
                <a:cxn ang="0">
                  <a:pos x="0" y="0"/>
                </a:cxn>
                <a:cxn ang="0">
                  <a:pos x="0" y="1"/>
                </a:cxn>
                <a:cxn ang="0">
                  <a:pos x="0" y="2"/>
                </a:cxn>
                <a:cxn ang="0">
                  <a:pos x="0" y="1"/>
                </a:cxn>
                <a:cxn ang="0">
                  <a:pos x="0" y="2"/>
                </a:cxn>
                <a:cxn ang="0">
                  <a:pos x="1" y="2"/>
                </a:cxn>
                <a:cxn ang="0">
                  <a:pos x="1" y="1"/>
                </a:cxn>
              </a:cxnLst>
              <a:rect l="0" t="0" r="r" b="b"/>
              <a:pathLst>
                <a:path w="4" h="3">
                  <a:moveTo>
                    <a:pt x="1" y="1"/>
                  </a:moveTo>
                  <a:lnTo>
                    <a:pt x="1" y="2"/>
                  </a:lnTo>
                  <a:lnTo>
                    <a:pt x="3" y="0"/>
                  </a:lnTo>
                  <a:lnTo>
                    <a:pt x="0" y="0"/>
                  </a:lnTo>
                  <a:lnTo>
                    <a:pt x="0" y="1"/>
                  </a:lnTo>
                  <a:lnTo>
                    <a:pt x="0" y="2"/>
                  </a:lnTo>
                  <a:lnTo>
                    <a:pt x="0" y="1"/>
                  </a:lnTo>
                  <a:lnTo>
                    <a:pt x="0" y="2"/>
                  </a:lnTo>
                  <a:lnTo>
                    <a:pt x="1" y="2"/>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8" name="Freeform 754"/>
            <p:cNvSpPr>
              <a:spLocks/>
            </p:cNvSpPr>
            <p:nvPr/>
          </p:nvSpPr>
          <p:spPr bwMode="auto">
            <a:xfrm>
              <a:off x="2678" y="2928"/>
              <a:ext cx="5" cy="3"/>
            </a:xfrm>
            <a:custGeom>
              <a:avLst/>
              <a:gdLst/>
              <a:ahLst/>
              <a:cxnLst>
                <a:cxn ang="0">
                  <a:pos x="3" y="1"/>
                </a:cxn>
                <a:cxn ang="0">
                  <a:pos x="3" y="0"/>
                </a:cxn>
                <a:cxn ang="0">
                  <a:pos x="1" y="0"/>
                </a:cxn>
                <a:cxn ang="0">
                  <a:pos x="0" y="0"/>
                </a:cxn>
                <a:cxn ang="0">
                  <a:pos x="1" y="1"/>
                </a:cxn>
                <a:cxn ang="0">
                  <a:pos x="3" y="1"/>
                </a:cxn>
                <a:cxn ang="0">
                  <a:pos x="3" y="0"/>
                </a:cxn>
                <a:cxn ang="0">
                  <a:pos x="3" y="1"/>
                </a:cxn>
              </a:cxnLst>
              <a:rect l="0" t="0" r="r" b="b"/>
              <a:pathLst>
                <a:path w="4" h="2">
                  <a:moveTo>
                    <a:pt x="3" y="1"/>
                  </a:moveTo>
                  <a:lnTo>
                    <a:pt x="3" y="0"/>
                  </a:lnTo>
                  <a:lnTo>
                    <a:pt x="1" y="0"/>
                  </a:lnTo>
                  <a:lnTo>
                    <a:pt x="0" y="0"/>
                  </a:lnTo>
                  <a:lnTo>
                    <a:pt x="1" y="1"/>
                  </a:lnTo>
                  <a:lnTo>
                    <a:pt x="3" y="1"/>
                  </a:lnTo>
                  <a:lnTo>
                    <a:pt x="3"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19" name="Freeform 755"/>
            <p:cNvSpPr>
              <a:spLocks/>
            </p:cNvSpPr>
            <p:nvPr/>
          </p:nvSpPr>
          <p:spPr bwMode="auto">
            <a:xfrm>
              <a:off x="2680" y="2928"/>
              <a:ext cx="4" cy="4"/>
            </a:xfrm>
            <a:custGeom>
              <a:avLst/>
              <a:gdLst/>
              <a:ahLst/>
              <a:cxnLst>
                <a:cxn ang="0">
                  <a:pos x="2" y="1"/>
                </a:cxn>
                <a:cxn ang="0">
                  <a:pos x="1" y="0"/>
                </a:cxn>
                <a:cxn ang="0">
                  <a:pos x="0" y="0"/>
                </a:cxn>
                <a:cxn ang="0">
                  <a:pos x="1" y="2"/>
                </a:cxn>
                <a:cxn ang="0">
                  <a:pos x="2" y="2"/>
                </a:cxn>
                <a:cxn ang="0">
                  <a:pos x="2" y="1"/>
                </a:cxn>
              </a:cxnLst>
              <a:rect l="0" t="0" r="r" b="b"/>
              <a:pathLst>
                <a:path w="3" h="3">
                  <a:moveTo>
                    <a:pt x="2" y="1"/>
                  </a:moveTo>
                  <a:lnTo>
                    <a:pt x="1" y="0"/>
                  </a:lnTo>
                  <a:lnTo>
                    <a:pt x="0" y="0"/>
                  </a:lnTo>
                  <a:lnTo>
                    <a:pt x="1" y="2"/>
                  </a:lnTo>
                  <a:lnTo>
                    <a:pt x="2" y="2"/>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0" name="Freeform 756"/>
            <p:cNvSpPr>
              <a:spLocks/>
            </p:cNvSpPr>
            <p:nvPr/>
          </p:nvSpPr>
          <p:spPr bwMode="auto">
            <a:xfrm>
              <a:off x="2680" y="2928"/>
              <a:ext cx="4" cy="4"/>
            </a:xfrm>
            <a:custGeom>
              <a:avLst/>
              <a:gdLst/>
              <a:ahLst/>
              <a:cxnLst>
                <a:cxn ang="0">
                  <a:pos x="2" y="1"/>
                </a:cxn>
                <a:cxn ang="0">
                  <a:pos x="0" y="0"/>
                </a:cxn>
                <a:cxn ang="0">
                  <a:pos x="0" y="1"/>
                </a:cxn>
                <a:cxn ang="0">
                  <a:pos x="1" y="2"/>
                </a:cxn>
                <a:cxn ang="0">
                  <a:pos x="2" y="2"/>
                </a:cxn>
                <a:cxn ang="0">
                  <a:pos x="2" y="1"/>
                </a:cxn>
              </a:cxnLst>
              <a:rect l="0" t="0" r="r" b="b"/>
              <a:pathLst>
                <a:path w="3" h="3">
                  <a:moveTo>
                    <a:pt x="2" y="1"/>
                  </a:moveTo>
                  <a:lnTo>
                    <a:pt x="0" y="0"/>
                  </a:lnTo>
                  <a:lnTo>
                    <a:pt x="0" y="1"/>
                  </a:lnTo>
                  <a:lnTo>
                    <a:pt x="1" y="2"/>
                  </a:lnTo>
                  <a:lnTo>
                    <a:pt x="2" y="2"/>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1" name="Freeform 757"/>
            <p:cNvSpPr>
              <a:spLocks/>
            </p:cNvSpPr>
            <p:nvPr/>
          </p:nvSpPr>
          <p:spPr bwMode="auto">
            <a:xfrm>
              <a:off x="2681" y="2929"/>
              <a:ext cx="4" cy="4"/>
            </a:xfrm>
            <a:custGeom>
              <a:avLst/>
              <a:gdLst/>
              <a:ahLst/>
              <a:cxnLst>
                <a:cxn ang="0">
                  <a:pos x="3" y="1"/>
                </a:cxn>
                <a:cxn ang="0">
                  <a:pos x="0" y="0"/>
                </a:cxn>
                <a:cxn ang="0">
                  <a:pos x="0" y="1"/>
                </a:cxn>
                <a:cxn ang="0">
                  <a:pos x="3" y="3"/>
                </a:cxn>
                <a:cxn ang="0">
                  <a:pos x="3" y="1"/>
                </a:cxn>
              </a:cxnLst>
              <a:rect l="0" t="0" r="r" b="b"/>
              <a:pathLst>
                <a:path w="4" h="4">
                  <a:moveTo>
                    <a:pt x="3" y="1"/>
                  </a:moveTo>
                  <a:lnTo>
                    <a:pt x="0" y="0"/>
                  </a:lnTo>
                  <a:lnTo>
                    <a:pt x="0" y="1"/>
                  </a:lnTo>
                  <a:lnTo>
                    <a:pt x="3" y="3"/>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2" name="Freeform 758"/>
            <p:cNvSpPr>
              <a:spLocks/>
            </p:cNvSpPr>
            <p:nvPr/>
          </p:nvSpPr>
          <p:spPr bwMode="auto">
            <a:xfrm>
              <a:off x="2684" y="2930"/>
              <a:ext cx="5" cy="4"/>
            </a:xfrm>
            <a:custGeom>
              <a:avLst/>
              <a:gdLst/>
              <a:ahLst/>
              <a:cxnLst>
                <a:cxn ang="0">
                  <a:pos x="4" y="1"/>
                </a:cxn>
                <a:cxn ang="0">
                  <a:pos x="0" y="0"/>
                </a:cxn>
                <a:cxn ang="0">
                  <a:pos x="0" y="1"/>
                </a:cxn>
                <a:cxn ang="0">
                  <a:pos x="4" y="3"/>
                </a:cxn>
                <a:cxn ang="0">
                  <a:pos x="4" y="1"/>
                </a:cxn>
              </a:cxnLst>
              <a:rect l="0" t="0" r="r" b="b"/>
              <a:pathLst>
                <a:path w="5" h="4">
                  <a:moveTo>
                    <a:pt x="4" y="1"/>
                  </a:moveTo>
                  <a:lnTo>
                    <a:pt x="0" y="0"/>
                  </a:lnTo>
                  <a:lnTo>
                    <a:pt x="0" y="1"/>
                  </a:lnTo>
                  <a:lnTo>
                    <a:pt x="4" y="3"/>
                  </a:lnTo>
                  <a:lnTo>
                    <a:pt x="4"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3" name="Freeform 759"/>
            <p:cNvSpPr>
              <a:spLocks/>
            </p:cNvSpPr>
            <p:nvPr/>
          </p:nvSpPr>
          <p:spPr bwMode="auto">
            <a:xfrm>
              <a:off x="2687" y="2930"/>
              <a:ext cx="4" cy="4"/>
            </a:xfrm>
            <a:custGeom>
              <a:avLst/>
              <a:gdLst/>
              <a:ahLst/>
              <a:cxnLst>
                <a:cxn ang="0">
                  <a:pos x="3" y="0"/>
                </a:cxn>
                <a:cxn ang="0">
                  <a:pos x="1" y="0"/>
                </a:cxn>
                <a:cxn ang="0">
                  <a:pos x="0" y="0"/>
                </a:cxn>
                <a:cxn ang="0">
                  <a:pos x="0" y="3"/>
                </a:cxn>
                <a:cxn ang="0">
                  <a:pos x="3" y="3"/>
                </a:cxn>
                <a:cxn ang="0">
                  <a:pos x="3" y="1"/>
                </a:cxn>
                <a:cxn ang="0">
                  <a:pos x="3" y="0"/>
                </a:cxn>
                <a:cxn ang="0">
                  <a:pos x="1" y="0"/>
                </a:cxn>
                <a:cxn ang="0">
                  <a:pos x="3" y="0"/>
                </a:cxn>
              </a:cxnLst>
              <a:rect l="0" t="0" r="r" b="b"/>
              <a:pathLst>
                <a:path w="4" h="4">
                  <a:moveTo>
                    <a:pt x="3" y="0"/>
                  </a:moveTo>
                  <a:lnTo>
                    <a:pt x="1" y="0"/>
                  </a:lnTo>
                  <a:lnTo>
                    <a:pt x="0" y="0"/>
                  </a:lnTo>
                  <a:lnTo>
                    <a:pt x="0" y="3"/>
                  </a:lnTo>
                  <a:lnTo>
                    <a:pt x="3" y="3"/>
                  </a:lnTo>
                  <a:lnTo>
                    <a:pt x="3" y="1"/>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4" name="Freeform 760"/>
            <p:cNvSpPr>
              <a:spLocks/>
            </p:cNvSpPr>
            <p:nvPr/>
          </p:nvSpPr>
          <p:spPr bwMode="auto">
            <a:xfrm>
              <a:off x="2690" y="2930"/>
              <a:ext cx="6" cy="4"/>
            </a:xfrm>
            <a:custGeom>
              <a:avLst/>
              <a:gdLst/>
              <a:ahLst/>
              <a:cxnLst>
                <a:cxn ang="0">
                  <a:pos x="4" y="1"/>
                </a:cxn>
                <a:cxn ang="0">
                  <a:pos x="4" y="0"/>
                </a:cxn>
                <a:cxn ang="0">
                  <a:pos x="0" y="1"/>
                </a:cxn>
                <a:cxn ang="0">
                  <a:pos x="0" y="3"/>
                </a:cxn>
                <a:cxn ang="0">
                  <a:pos x="4" y="1"/>
                </a:cxn>
                <a:cxn ang="0">
                  <a:pos x="4" y="0"/>
                </a:cxn>
                <a:cxn ang="0">
                  <a:pos x="4" y="1"/>
                </a:cxn>
                <a:cxn ang="0">
                  <a:pos x="4" y="0"/>
                </a:cxn>
                <a:cxn ang="0">
                  <a:pos x="4" y="1"/>
                </a:cxn>
              </a:cxnLst>
              <a:rect l="0" t="0" r="r" b="b"/>
              <a:pathLst>
                <a:path w="5" h="4">
                  <a:moveTo>
                    <a:pt x="4" y="1"/>
                  </a:moveTo>
                  <a:lnTo>
                    <a:pt x="4" y="0"/>
                  </a:lnTo>
                  <a:lnTo>
                    <a:pt x="0" y="1"/>
                  </a:lnTo>
                  <a:lnTo>
                    <a:pt x="0" y="3"/>
                  </a:lnTo>
                  <a:lnTo>
                    <a:pt x="4" y="1"/>
                  </a:lnTo>
                  <a:lnTo>
                    <a:pt x="4" y="0"/>
                  </a:lnTo>
                  <a:lnTo>
                    <a:pt x="4" y="1"/>
                  </a:lnTo>
                  <a:lnTo>
                    <a:pt x="4" y="0"/>
                  </a:lnTo>
                  <a:lnTo>
                    <a:pt x="4"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5" name="Freeform 761"/>
            <p:cNvSpPr>
              <a:spLocks/>
            </p:cNvSpPr>
            <p:nvPr/>
          </p:nvSpPr>
          <p:spPr bwMode="auto">
            <a:xfrm>
              <a:off x="2690" y="2930"/>
              <a:ext cx="6" cy="4"/>
            </a:xfrm>
            <a:custGeom>
              <a:avLst/>
              <a:gdLst/>
              <a:ahLst/>
              <a:cxnLst>
                <a:cxn ang="0">
                  <a:pos x="0" y="3"/>
                </a:cxn>
                <a:cxn ang="0">
                  <a:pos x="4" y="0"/>
                </a:cxn>
                <a:cxn ang="0">
                  <a:pos x="0" y="1"/>
                </a:cxn>
                <a:cxn ang="0">
                  <a:pos x="0" y="3"/>
                </a:cxn>
              </a:cxnLst>
              <a:rect l="0" t="0" r="r" b="b"/>
              <a:pathLst>
                <a:path w="5" h="4">
                  <a:moveTo>
                    <a:pt x="0" y="3"/>
                  </a:moveTo>
                  <a:lnTo>
                    <a:pt x="4"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6" name="Freeform 762"/>
            <p:cNvSpPr>
              <a:spLocks/>
            </p:cNvSpPr>
            <p:nvPr/>
          </p:nvSpPr>
          <p:spPr bwMode="auto">
            <a:xfrm>
              <a:off x="2688" y="2931"/>
              <a:ext cx="4" cy="4"/>
            </a:xfrm>
            <a:custGeom>
              <a:avLst/>
              <a:gdLst/>
              <a:ahLst/>
              <a:cxnLst>
                <a:cxn ang="0">
                  <a:pos x="1" y="3"/>
                </a:cxn>
                <a:cxn ang="0">
                  <a:pos x="1" y="3"/>
                </a:cxn>
                <a:cxn ang="0">
                  <a:pos x="3" y="1"/>
                </a:cxn>
                <a:cxn ang="0">
                  <a:pos x="1" y="0"/>
                </a:cxn>
                <a:cxn ang="0">
                  <a:pos x="0" y="1"/>
                </a:cxn>
                <a:cxn ang="0">
                  <a:pos x="0" y="3"/>
                </a:cxn>
                <a:cxn ang="0">
                  <a:pos x="1" y="3"/>
                </a:cxn>
              </a:cxnLst>
              <a:rect l="0" t="0" r="r" b="b"/>
              <a:pathLst>
                <a:path w="4" h="4">
                  <a:moveTo>
                    <a:pt x="1" y="3"/>
                  </a:moveTo>
                  <a:lnTo>
                    <a:pt x="1" y="3"/>
                  </a:lnTo>
                  <a:lnTo>
                    <a:pt x="3" y="1"/>
                  </a:lnTo>
                  <a:lnTo>
                    <a:pt x="1" y="0"/>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7" name="Freeform 763"/>
            <p:cNvSpPr>
              <a:spLocks/>
            </p:cNvSpPr>
            <p:nvPr/>
          </p:nvSpPr>
          <p:spPr bwMode="auto">
            <a:xfrm>
              <a:off x="2688" y="2933"/>
              <a:ext cx="1" cy="4"/>
            </a:xfrm>
            <a:custGeom>
              <a:avLst/>
              <a:gdLst/>
              <a:ahLst/>
              <a:cxnLst>
                <a:cxn ang="0">
                  <a:pos x="0" y="2"/>
                </a:cxn>
                <a:cxn ang="0">
                  <a:pos x="0" y="2"/>
                </a:cxn>
                <a:cxn ang="0">
                  <a:pos x="1" y="0"/>
                </a:cxn>
                <a:cxn ang="0">
                  <a:pos x="0" y="2"/>
                </a:cxn>
              </a:cxnLst>
              <a:rect l="0" t="0" r="r" b="b"/>
              <a:pathLst>
                <a:path w="2" h="3">
                  <a:moveTo>
                    <a:pt x="0" y="2"/>
                  </a:moveTo>
                  <a:lnTo>
                    <a:pt x="0" y="2"/>
                  </a:lnTo>
                  <a:lnTo>
                    <a:pt x="1"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8" name="Freeform 764"/>
            <p:cNvSpPr>
              <a:spLocks/>
            </p:cNvSpPr>
            <p:nvPr/>
          </p:nvSpPr>
          <p:spPr bwMode="auto">
            <a:xfrm>
              <a:off x="2688" y="2935"/>
              <a:ext cx="1" cy="4"/>
            </a:xfrm>
            <a:custGeom>
              <a:avLst/>
              <a:gdLst/>
              <a:ahLst/>
              <a:cxnLst>
                <a:cxn ang="0">
                  <a:pos x="0" y="1"/>
                </a:cxn>
                <a:cxn ang="0">
                  <a:pos x="1" y="1"/>
                </a:cxn>
                <a:cxn ang="0">
                  <a:pos x="1" y="0"/>
                </a:cxn>
                <a:cxn ang="0">
                  <a:pos x="0" y="0"/>
                </a:cxn>
                <a:cxn ang="0">
                  <a:pos x="0" y="1"/>
                </a:cxn>
                <a:cxn ang="0">
                  <a:pos x="0" y="3"/>
                </a:cxn>
                <a:cxn ang="0">
                  <a:pos x="0" y="1"/>
                </a:cxn>
                <a:cxn ang="0">
                  <a:pos x="0" y="3"/>
                </a:cxn>
                <a:cxn ang="0">
                  <a:pos x="1" y="1"/>
                </a:cxn>
                <a:cxn ang="0">
                  <a:pos x="0" y="1"/>
                </a:cxn>
              </a:cxnLst>
              <a:rect l="0" t="0" r="r" b="b"/>
              <a:pathLst>
                <a:path w="2" h="4">
                  <a:moveTo>
                    <a:pt x="0" y="1"/>
                  </a:moveTo>
                  <a:lnTo>
                    <a:pt x="1" y="1"/>
                  </a:lnTo>
                  <a:lnTo>
                    <a:pt x="1" y="0"/>
                  </a:lnTo>
                  <a:lnTo>
                    <a:pt x="0" y="0"/>
                  </a:lnTo>
                  <a:lnTo>
                    <a:pt x="0" y="1"/>
                  </a:lnTo>
                  <a:lnTo>
                    <a:pt x="0" y="3"/>
                  </a:lnTo>
                  <a:lnTo>
                    <a:pt x="0" y="1"/>
                  </a:lnTo>
                  <a:lnTo>
                    <a:pt x="0" y="3"/>
                  </a:lnTo>
                  <a:lnTo>
                    <a:pt x="1" y="1"/>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29" name="Freeform 765"/>
            <p:cNvSpPr>
              <a:spLocks/>
            </p:cNvSpPr>
            <p:nvPr/>
          </p:nvSpPr>
          <p:spPr bwMode="auto">
            <a:xfrm>
              <a:off x="2688" y="2935"/>
              <a:ext cx="4" cy="4"/>
            </a:xfrm>
            <a:custGeom>
              <a:avLst/>
              <a:gdLst/>
              <a:ahLst/>
              <a:cxnLst>
                <a:cxn ang="0">
                  <a:pos x="3" y="1"/>
                </a:cxn>
                <a:cxn ang="0">
                  <a:pos x="1" y="1"/>
                </a:cxn>
                <a:cxn ang="0">
                  <a:pos x="0" y="0"/>
                </a:cxn>
                <a:cxn ang="0">
                  <a:pos x="0" y="1"/>
                </a:cxn>
                <a:cxn ang="0">
                  <a:pos x="1" y="3"/>
                </a:cxn>
                <a:cxn ang="0">
                  <a:pos x="3" y="3"/>
                </a:cxn>
                <a:cxn ang="0">
                  <a:pos x="3" y="1"/>
                </a:cxn>
                <a:cxn ang="0">
                  <a:pos x="1" y="1"/>
                </a:cxn>
                <a:cxn ang="0">
                  <a:pos x="3" y="1"/>
                </a:cxn>
              </a:cxnLst>
              <a:rect l="0" t="0" r="r" b="b"/>
              <a:pathLst>
                <a:path w="4" h="4">
                  <a:moveTo>
                    <a:pt x="3" y="1"/>
                  </a:moveTo>
                  <a:lnTo>
                    <a:pt x="1" y="1"/>
                  </a:lnTo>
                  <a:lnTo>
                    <a:pt x="0" y="0"/>
                  </a:lnTo>
                  <a:lnTo>
                    <a:pt x="0" y="1"/>
                  </a:lnTo>
                  <a:lnTo>
                    <a:pt x="1" y="3"/>
                  </a:lnTo>
                  <a:lnTo>
                    <a:pt x="3" y="3"/>
                  </a:lnTo>
                  <a:lnTo>
                    <a:pt x="3" y="1"/>
                  </a:lnTo>
                  <a:lnTo>
                    <a:pt x="1" y="1"/>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0" name="Freeform 766"/>
            <p:cNvSpPr>
              <a:spLocks/>
            </p:cNvSpPr>
            <p:nvPr/>
          </p:nvSpPr>
          <p:spPr bwMode="auto">
            <a:xfrm>
              <a:off x="2690" y="2935"/>
              <a:ext cx="4" cy="4"/>
            </a:xfrm>
            <a:custGeom>
              <a:avLst/>
              <a:gdLst/>
              <a:ahLst/>
              <a:cxnLst>
                <a:cxn ang="0">
                  <a:pos x="1" y="0"/>
                </a:cxn>
                <a:cxn ang="0">
                  <a:pos x="2" y="1"/>
                </a:cxn>
                <a:cxn ang="0">
                  <a:pos x="0" y="0"/>
                </a:cxn>
                <a:cxn ang="0">
                  <a:pos x="0" y="1"/>
                </a:cxn>
                <a:cxn ang="0">
                  <a:pos x="1" y="3"/>
                </a:cxn>
                <a:cxn ang="0">
                  <a:pos x="2" y="3"/>
                </a:cxn>
                <a:cxn ang="0">
                  <a:pos x="2" y="1"/>
                </a:cxn>
                <a:cxn ang="0">
                  <a:pos x="1" y="0"/>
                </a:cxn>
              </a:cxnLst>
              <a:rect l="0" t="0" r="r" b="b"/>
              <a:pathLst>
                <a:path w="3" h="4">
                  <a:moveTo>
                    <a:pt x="1" y="0"/>
                  </a:moveTo>
                  <a:lnTo>
                    <a:pt x="2" y="1"/>
                  </a:lnTo>
                  <a:lnTo>
                    <a:pt x="0" y="0"/>
                  </a:lnTo>
                  <a:lnTo>
                    <a:pt x="0" y="1"/>
                  </a:lnTo>
                  <a:lnTo>
                    <a:pt x="1" y="3"/>
                  </a:lnTo>
                  <a:lnTo>
                    <a:pt x="2" y="3"/>
                  </a:lnTo>
                  <a:lnTo>
                    <a:pt x="2"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1" name="Freeform 767"/>
            <p:cNvSpPr>
              <a:spLocks/>
            </p:cNvSpPr>
            <p:nvPr/>
          </p:nvSpPr>
          <p:spPr bwMode="auto">
            <a:xfrm>
              <a:off x="2691" y="2935"/>
              <a:ext cx="5" cy="4"/>
            </a:xfrm>
            <a:custGeom>
              <a:avLst/>
              <a:gdLst/>
              <a:ahLst/>
              <a:cxnLst>
                <a:cxn ang="0">
                  <a:pos x="3" y="0"/>
                </a:cxn>
                <a:cxn ang="0">
                  <a:pos x="0" y="0"/>
                </a:cxn>
                <a:cxn ang="0">
                  <a:pos x="0" y="3"/>
                </a:cxn>
                <a:cxn ang="0">
                  <a:pos x="3" y="3"/>
                </a:cxn>
                <a:cxn ang="0">
                  <a:pos x="3" y="1"/>
                </a:cxn>
                <a:cxn ang="0">
                  <a:pos x="3" y="0"/>
                </a:cxn>
              </a:cxnLst>
              <a:rect l="0" t="0" r="r" b="b"/>
              <a:pathLst>
                <a:path w="4" h="4">
                  <a:moveTo>
                    <a:pt x="3" y="0"/>
                  </a:moveTo>
                  <a:lnTo>
                    <a:pt x="0" y="0"/>
                  </a:lnTo>
                  <a:lnTo>
                    <a:pt x="0" y="3"/>
                  </a:lnTo>
                  <a:lnTo>
                    <a:pt x="3" y="3"/>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2" name="Freeform 768"/>
            <p:cNvSpPr>
              <a:spLocks/>
            </p:cNvSpPr>
            <p:nvPr/>
          </p:nvSpPr>
          <p:spPr bwMode="auto">
            <a:xfrm>
              <a:off x="2693" y="2935"/>
              <a:ext cx="4" cy="4"/>
            </a:xfrm>
            <a:custGeom>
              <a:avLst/>
              <a:gdLst/>
              <a:ahLst/>
              <a:cxnLst>
                <a:cxn ang="0">
                  <a:pos x="3" y="0"/>
                </a:cxn>
                <a:cxn ang="0">
                  <a:pos x="3" y="0"/>
                </a:cxn>
                <a:cxn ang="0">
                  <a:pos x="0" y="1"/>
                </a:cxn>
                <a:cxn ang="0">
                  <a:pos x="0" y="3"/>
                </a:cxn>
                <a:cxn ang="0">
                  <a:pos x="3" y="1"/>
                </a:cxn>
                <a:cxn ang="0">
                  <a:pos x="3" y="0"/>
                </a:cxn>
              </a:cxnLst>
              <a:rect l="0" t="0" r="r" b="b"/>
              <a:pathLst>
                <a:path w="4" h="4">
                  <a:moveTo>
                    <a:pt x="3" y="0"/>
                  </a:moveTo>
                  <a:lnTo>
                    <a:pt x="3" y="0"/>
                  </a:lnTo>
                  <a:lnTo>
                    <a:pt x="0" y="1"/>
                  </a:lnTo>
                  <a:lnTo>
                    <a:pt x="0" y="3"/>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3" name="Freeform 769"/>
            <p:cNvSpPr>
              <a:spLocks/>
            </p:cNvSpPr>
            <p:nvPr/>
          </p:nvSpPr>
          <p:spPr bwMode="auto">
            <a:xfrm>
              <a:off x="2696" y="2935"/>
              <a:ext cx="5" cy="4"/>
            </a:xfrm>
            <a:custGeom>
              <a:avLst/>
              <a:gdLst/>
              <a:ahLst/>
              <a:cxnLst>
                <a:cxn ang="0">
                  <a:pos x="1" y="0"/>
                </a:cxn>
                <a:cxn ang="0">
                  <a:pos x="0" y="1"/>
                </a:cxn>
                <a:cxn ang="0">
                  <a:pos x="0" y="3"/>
                </a:cxn>
                <a:cxn ang="0">
                  <a:pos x="3" y="1"/>
                </a:cxn>
                <a:cxn ang="0">
                  <a:pos x="3" y="0"/>
                </a:cxn>
                <a:cxn ang="0">
                  <a:pos x="1" y="0"/>
                </a:cxn>
              </a:cxnLst>
              <a:rect l="0" t="0" r="r" b="b"/>
              <a:pathLst>
                <a:path w="4" h="4">
                  <a:moveTo>
                    <a:pt x="1" y="0"/>
                  </a:moveTo>
                  <a:lnTo>
                    <a:pt x="0" y="1"/>
                  </a:lnTo>
                  <a:lnTo>
                    <a:pt x="0" y="3"/>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4" name="Freeform 770"/>
            <p:cNvSpPr>
              <a:spLocks/>
            </p:cNvSpPr>
            <p:nvPr/>
          </p:nvSpPr>
          <p:spPr bwMode="auto">
            <a:xfrm>
              <a:off x="2697" y="2935"/>
              <a:ext cx="5" cy="4"/>
            </a:xfrm>
            <a:custGeom>
              <a:avLst/>
              <a:gdLst/>
              <a:ahLst/>
              <a:cxnLst>
                <a:cxn ang="0">
                  <a:pos x="1" y="0"/>
                </a:cxn>
                <a:cxn ang="0">
                  <a:pos x="0" y="0"/>
                </a:cxn>
                <a:cxn ang="0">
                  <a:pos x="0" y="3"/>
                </a:cxn>
                <a:cxn ang="0">
                  <a:pos x="3" y="3"/>
                </a:cxn>
                <a:cxn ang="0">
                  <a:pos x="3" y="0"/>
                </a:cxn>
                <a:cxn ang="0">
                  <a:pos x="1" y="0"/>
                </a:cxn>
              </a:cxnLst>
              <a:rect l="0" t="0" r="r" b="b"/>
              <a:pathLst>
                <a:path w="4" h="4">
                  <a:moveTo>
                    <a:pt x="1" y="0"/>
                  </a:moveTo>
                  <a:lnTo>
                    <a:pt x="0" y="0"/>
                  </a:lnTo>
                  <a:lnTo>
                    <a:pt x="0" y="3"/>
                  </a:lnTo>
                  <a:lnTo>
                    <a:pt x="3"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5" name="Freeform 771"/>
            <p:cNvSpPr>
              <a:spLocks/>
            </p:cNvSpPr>
            <p:nvPr/>
          </p:nvSpPr>
          <p:spPr bwMode="auto">
            <a:xfrm>
              <a:off x="2700" y="2934"/>
              <a:ext cx="2" cy="3"/>
            </a:xfrm>
            <a:custGeom>
              <a:avLst/>
              <a:gdLst/>
              <a:ahLst/>
              <a:cxnLst>
                <a:cxn ang="0">
                  <a:pos x="1" y="0"/>
                </a:cxn>
                <a:cxn ang="0">
                  <a:pos x="2" y="0"/>
                </a:cxn>
                <a:cxn ang="0">
                  <a:pos x="0" y="1"/>
                </a:cxn>
                <a:cxn ang="0">
                  <a:pos x="0" y="2"/>
                </a:cxn>
                <a:cxn ang="0">
                  <a:pos x="2" y="1"/>
                </a:cxn>
                <a:cxn ang="0">
                  <a:pos x="2" y="0"/>
                </a:cxn>
                <a:cxn ang="0">
                  <a:pos x="1" y="0"/>
                </a:cxn>
              </a:cxnLst>
              <a:rect l="0" t="0" r="r" b="b"/>
              <a:pathLst>
                <a:path w="3" h="3">
                  <a:moveTo>
                    <a:pt x="1" y="0"/>
                  </a:moveTo>
                  <a:lnTo>
                    <a:pt x="2" y="0"/>
                  </a:lnTo>
                  <a:lnTo>
                    <a:pt x="0" y="1"/>
                  </a:lnTo>
                  <a:lnTo>
                    <a:pt x="0" y="2"/>
                  </a:lnTo>
                  <a:lnTo>
                    <a:pt x="2" y="1"/>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6" name="Freeform 772"/>
            <p:cNvSpPr>
              <a:spLocks/>
            </p:cNvSpPr>
            <p:nvPr/>
          </p:nvSpPr>
          <p:spPr bwMode="auto">
            <a:xfrm>
              <a:off x="2702" y="2934"/>
              <a:ext cx="5" cy="3"/>
            </a:xfrm>
            <a:custGeom>
              <a:avLst/>
              <a:gdLst/>
              <a:ahLst/>
              <a:cxnLst>
                <a:cxn ang="0">
                  <a:pos x="3" y="0"/>
                </a:cxn>
                <a:cxn ang="0">
                  <a:pos x="1" y="0"/>
                </a:cxn>
                <a:cxn ang="0">
                  <a:pos x="0" y="1"/>
                </a:cxn>
                <a:cxn ang="0">
                  <a:pos x="3" y="0"/>
                </a:cxn>
                <a:cxn ang="0">
                  <a:pos x="1" y="0"/>
                </a:cxn>
                <a:cxn ang="0">
                  <a:pos x="3" y="0"/>
                </a:cxn>
                <a:cxn ang="0">
                  <a:pos x="1" y="0"/>
                </a:cxn>
                <a:cxn ang="0">
                  <a:pos x="3" y="0"/>
                </a:cxn>
              </a:cxnLst>
              <a:rect l="0" t="0" r="r" b="b"/>
              <a:pathLst>
                <a:path w="4" h="2">
                  <a:moveTo>
                    <a:pt x="3" y="0"/>
                  </a:moveTo>
                  <a:lnTo>
                    <a:pt x="1" y="0"/>
                  </a:lnTo>
                  <a:lnTo>
                    <a:pt x="0" y="1"/>
                  </a:lnTo>
                  <a:lnTo>
                    <a:pt x="3" y="0"/>
                  </a:lnTo>
                  <a:lnTo>
                    <a:pt x="1" y="0"/>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7" name="Freeform 773"/>
            <p:cNvSpPr>
              <a:spLocks/>
            </p:cNvSpPr>
            <p:nvPr/>
          </p:nvSpPr>
          <p:spPr bwMode="auto">
            <a:xfrm>
              <a:off x="2702" y="2934"/>
              <a:ext cx="4" cy="3"/>
            </a:xfrm>
            <a:custGeom>
              <a:avLst/>
              <a:gdLst/>
              <a:ahLst/>
              <a:cxnLst>
                <a:cxn ang="0">
                  <a:pos x="0" y="2"/>
                </a:cxn>
                <a:cxn ang="0">
                  <a:pos x="3" y="0"/>
                </a:cxn>
                <a:cxn ang="0">
                  <a:pos x="0" y="2"/>
                </a:cxn>
              </a:cxnLst>
              <a:rect l="0" t="0" r="r" b="b"/>
              <a:pathLst>
                <a:path w="4" h="3">
                  <a:moveTo>
                    <a:pt x="0" y="2"/>
                  </a:move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8" name="Freeform 774"/>
            <p:cNvSpPr>
              <a:spLocks/>
            </p:cNvSpPr>
            <p:nvPr/>
          </p:nvSpPr>
          <p:spPr bwMode="auto">
            <a:xfrm>
              <a:off x="2700" y="2937"/>
              <a:ext cx="2" cy="4"/>
            </a:xfrm>
            <a:custGeom>
              <a:avLst/>
              <a:gdLst/>
              <a:ahLst/>
              <a:cxnLst>
                <a:cxn ang="0">
                  <a:pos x="1" y="1"/>
                </a:cxn>
                <a:cxn ang="0">
                  <a:pos x="1" y="3"/>
                </a:cxn>
                <a:cxn ang="0">
                  <a:pos x="2" y="0"/>
                </a:cxn>
                <a:cxn ang="0">
                  <a:pos x="1" y="0"/>
                </a:cxn>
                <a:cxn ang="0">
                  <a:pos x="0" y="1"/>
                </a:cxn>
                <a:cxn ang="0">
                  <a:pos x="0" y="3"/>
                </a:cxn>
                <a:cxn ang="0">
                  <a:pos x="0" y="1"/>
                </a:cxn>
                <a:cxn ang="0">
                  <a:pos x="0" y="3"/>
                </a:cxn>
                <a:cxn ang="0">
                  <a:pos x="1" y="3"/>
                </a:cxn>
                <a:cxn ang="0">
                  <a:pos x="1" y="1"/>
                </a:cxn>
              </a:cxnLst>
              <a:rect l="0" t="0" r="r" b="b"/>
              <a:pathLst>
                <a:path w="3" h="4">
                  <a:moveTo>
                    <a:pt x="1" y="1"/>
                  </a:moveTo>
                  <a:lnTo>
                    <a:pt x="1" y="3"/>
                  </a:lnTo>
                  <a:lnTo>
                    <a:pt x="2" y="0"/>
                  </a:lnTo>
                  <a:lnTo>
                    <a:pt x="1" y="0"/>
                  </a:lnTo>
                  <a:lnTo>
                    <a:pt x="0" y="1"/>
                  </a:lnTo>
                  <a:lnTo>
                    <a:pt x="0" y="3"/>
                  </a:lnTo>
                  <a:lnTo>
                    <a:pt x="0" y="1"/>
                  </a:lnTo>
                  <a:lnTo>
                    <a:pt x="0" y="3"/>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39" name="Freeform 775"/>
            <p:cNvSpPr>
              <a:spLocks/>
            </p:cNvSpPr>
            <p:nvPr/>
          </p:nvSpPr>
          <p:spPr bwMode="auto">
            <a:xfrm>
              <a:off x="2700" y="2937"/>
              <a:ext cx="2" cy="3"/>
            </a:xfrm>
            <a:custGeom>
              <a:avLst/>
              <a:gdLst/>
              <a:ahLst/>
              <a:cxnLst>
                <a:cxn ang="0">
                  <a:pos x="2" y="0"/>
                </a:cxn>
                <a:cxn ang="0">
                  <a:pos x="2" y="1"/>
                </a:cxn>
                <a:cxn ang="0">
                  <a:pos x="0" y="0"/>
                </a:cxn>
                <a:cxn ang="0">
                  <a:pos x="1" y="1"/>
                </a:cxn>
                <a:cxn ang="0">
                  <a:pos x="2" y="1"/>
                </a:cxn>
                <a:cxn ang="0">
                  <a:pos x="2" y="0"/>
                </a:cxn>
              </a:cxnLst>
              <a:rect l="0" t="0" r="r" b="b"/>
              <a:pathLst>
                <a:path w="3" h="2">
                  <a:moveTo>
                    <a:pt x="2" y="0"/>
                  </a:moveTo>
                  <a:lnTo>
                    <a:pt x="2" y="1"/>
                  </a:lnTo>
                  <a:lnTo>
                    <a:pt x="0" y="0"/>
                  </a:lnTo>
                  <a:lnTo>
                    <a:pt x="1" y="1"/>
                  </a:lnTo>
                  <a:lnTo>
                    <a:pt x="2" y="1"/>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0" name="Freeform 776"/>
            <p:cNvSpPr>
              <a:spLocks/>
            </p:cNvSpPr>
            <p:nvPr/>
          </p:nvSpPr>
          <p:spPr bwMode="auto">
            <a:xfrm>
              <a:off x="2702" y="2937"/>
              <a:ext cx="2" cy="5"/>
            </a:xfrm>
            <a:custGeom>
              <a:avLst/>
              <a:gdLst/>
              <a:ahLst/>
              <a:cxnLst>
                <a:cxn ang="0">
                  <a:pos x="1" y="1"/>
                </a:cxn>
                <a:cxn ang="0">
                  <a:pos x="0" y="0"/>
                </a:cxn>
                <a:cxn ang="0">
                  <a:pos x="0" y="1"/>
                </a:cxn>
                <a:cxn ang="0">
                  <a:pos x="1" y="3"/>
                </a:cxn>
                <a:cxn ang="0">
                  <a:pos x="1" y="1"/>
                </a:cxn>
              </a:cxnLst>
              <a:rect l="0" t="0" r="r" b="b"/>
              <a:pathLst>
                <a:path w="2" h="4">
                  <a:moveTo>
                    <a:pt x="1" y="1"/>
                  </a:moveTo>
                  <a:lnTo>
                    <a:pt x="0" y="0"/>
                  </a:lnTo>
                  <a:lnTo>
                    <a:pt x="0" y="1"/>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1" name="Freeform 777"/>
            <p:cNvSpPr>
              <a:spLocks/>
            </p:cNvSpPr>
            <p:nvPr/>
          </p:nvSpPr>
          <p:spPr bwMode="auto">
            <a:xfrm>
              <a:off x="2703" y="2939"/>
              <a:ext cx="5" cy="3"/>
            </a:xfrm>
            <a:custGeom>
              <a:avLst/>
              <a:gdLst/>
              <a:ahLst/>
              <a:cxnLst>
                <a:cxn ang="0">
                  <a:pos x="3" y="0"/>
                </a:cxn>
                <a:cxn ang="0">
                  <a:pos x="3" y="0"/>
                </a:cxn>
                <a:cxn ang="0">
                  <a:pos x="0" y="0"/>
                </a:cxn>
                <a:cxn ang="0">
                  <a:pos x="3" y="1"/>
                </a:cxn>
                <a:cxn ang="0">
                  <a:pos x="3" y="0"/>
                </a:cxn>
              </a:cxnLst>
              <a:rect l="0" t="0" r="r" b="b"/>
              <a:pathLst>
                <a:path w="4" h="2">
                  <a:moveTo>
                    <a:pt x="3" y="0"/>
                  </a:moveTo>
                  <a:lnTo>
                    <a:pt x="3" y="0"/>
                  </a:lnTo>
                  <a:lnTo>
                    <a:pt x="0" y="0"/>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2" name="Freeform 778"/>
            <p:cNvSpPr>
              <a:spLocks/>
            </p:cNvSpPr>
            <p:nvPr/>
          </p:nvSpPr>
          <p:spPr bwMode="auto">
            <a:xfrm>
              <a:off x="2706" y="2939"/>
              <a:ext cx="4" cy="3"/>
            </a:xfrm>
            <a:custGeom>
              <a:avLst/>
              <a:gdLst/>
              <a:ahLst/>
              <a:cxnLst>
                <a:cxn ang="0">
                  <a:pos x="1" y="0"/>
                </a:cxn>
                <a:cxn ang="0">
                  <a:pos x="0" y="1"/>
                </a:cxn>
                <a:cxn ang="0">
                  <a:pos x="0" y="2"/>
                </a:cxn>
                <a:cxn ang="0">
                  <a:pos x="3" y="1"/>
                </a:cxn>
                <a:cxn ang="0">
                  <a:pos x="3" y="0"/>
                </a:cxn>
                <a:cxn ang="0">
                  <a:pos x="1" y="0"/>
                </a:cxn>
              </a:cxnLst>
              <a:rect l="0" t="0" r="r" b="b"/>
              <a:pathLst>
                <a:path w="4" h="3">
                  <a:moveTo>
                    <a:pt x="1" y="0"/>
                  </a:moveTo>
                  <a:lnTo>
                    <a:pt x="0" y="1"/>
                  </a:lnTo>
                  <a:lnTo>
                    <a:pt x="0" y="2"/>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3" name="Freeform 779"/>
            <p:cNvSpPr>
              <a:spLocks/>
            </p:cNvSpPr>
            <p:nvPr/>
          </p:nvSpPr>
          <p:spPr bwMode="auto">
            <a:xfrm>
              <a:off x="2708" y="2937"/>
              <a:ext cx="2" cy="5"/>
            </a:xfrm>
            <a:custGeom>
              <a:avLst/>
              <a:gdLst/>
              <a:ahLst/>
              <a:cxnLst>
                <a:cxn ang="0">
                  <a:pos x="1" y="0"/>
                </a:cxn>
                <a:cxn ang="0">
                  <a:pos x="0" y="0"/>
                </a:cxn>
                <a:cxn ang="0">
                  <a:pos x="0" y="3"/>
                </a:cxn>
                <a:cxn ang="0">
                  <a:pos x="1" y="1"/>
                </a:cxn>
                <a:cxn ang="0">
                  <a:pos x="1" y="0"/>
                </a:cxn>
              </a:cxnLst>
              <a:rect l="0" t="0" r="r" b="b"/>
              <a:pathLst>
                <a:path w="2" h="4">
                  <a:moveTo>
                    <a:pt x="1" y="0"/>
                  </a:moveTo>
                  <a:lnTo>
                    <a:pt x="0" y="0"/>
                  </a:lnTo>
                  <a:lnTo>
                    <a:pt x="0" y="3"/>
                  </a:lnTo>
                  <a:lnTo>
                    <a:pt x="1"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4" name="Freeform 780"/>
            <p:cNvSpPr>
              <a:spLocks/>
            </p:cNvSpPr>
            <p:nvPr/>
          </p:nvSpPr>
          <p:spPr bwMode="auto">
            <a:xfrm>
              <a:off x="2710" y="2937"/>
              <a:ext cx="4" cy="5"/>
            </a:xfrm>
            <a:custGeom>
              <a:avLst/>
              <a:gdLst/>
              <a:ahLst/>
              <a:cxnLst>
                <a:cxn ang="0">
                  <a:pos x="3" y="1"/>
                </a:cxn>
                <a:cxn ang="0">
                  <a:pos x="2" y="0"/>
                </a:cxn>
                <a:cxn ang="0">
                  <a:pos x="0" y="1"/>
                </a:cxn>
                <a:cxn ang="0">
                  <a:pos x="0" y="3"/>
                </a:cxn>
                <a:cxn ang="0">
                  <a:pos x="3" y="1"/>
                </a:cxn>
                <a:cxn ang="0">
                  <a:pos x="2" y="0"/>
                </a:cxn>
                <a:cxn ang="0">
                  <a:pos x="3" y="1"/>
                </a:cxn>
                <a:cxn ang="0">
                  <a:pos x="3" y="0"/>
                </a:cxn>
                <a:cxn ang="0">
                  <a:pos x="2" y="0"/>
                </a:cxn>
                <a:cxn ang="0">
                  <a:pos x="3" y="1"/>
                </a:cxn>
              </a:cxnLst>
              <a:rect l="0" t="0" r="r" b="b"/>
              <a:pathLst>
                <a:path w="4" h="4">
                  <a:moveTo>
                    <a:pt x="3" y="1"/>
                  </a:moveTo>
                  <a:lnTo>
                    <a:pt x="2" y="0"/>
                  </a:lnTo>
                  <a:lnTo>
                    <a:pt x="0" y="1"/>
                  </a:lnTo>
                  <a:lnTo>
                    <a:pt x="0" y="3"/>
                  </a:lnTo>
                  <a:lnTo>
                    <a:pt x="3" y="1"/>
                  </a:lnTo>
                  <a:lnTo>
                    <a:pt x="2" y="0"/>
                  </a:lnTo>
                  <a:lnTo>
                    <a:pt x="3" y="1"/>
                  </a:lnTo>
                  <a:lnTo>
                    <a:pt x="3" y="0"/>
                  </a:lnTo>
                  <a:lnTo>
                    <a:pt x="2"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5" name="Freeform 781"/>
            <p:cNvSpPr>
              <a:spLocks/>
            </p:cNvSpPr>
            <p:nvPr/>
          </p:nvSpPr>
          <p:spPr bwMode="auto">
            <a:xfrm>
              <a:off x="2711" y="2937"/>
              <a:ext cx="2" cy="5"/>
            </a:xfrm>
            <a:custGeom>
              <a:avLst/>
              <a:gdLst/>
              <a:ahLst/>
              <a:cxnLst>
                <a:cxn ang="0">
                  <a:pos x="0" y="3"/>
                </a:cxn>
                <a:cxn ang="0">
                  <a:pos x="2" y="0"/>
                </a:cxn>
                <a:cxn ang="0">
                  <a:pos x="1" y="0"/>
                </a:cxn>
                <a:cxn ang="0">
                  <a:pos x="0" y="3"/>
                </a:cxn>
              </a:cxnLst>
              <a:rect l="0" t="0" r="r" b="b"/>
              <a:pathLst>
                <a:path w="3" h="4">
                  <a:moveTo>
                    <a:pt x="0" y="3"/>
                  </a:moveTo>
                  <a:lnTo>
                    <a:pt x="2" y="0"/>
                  </a:lnTo>
                  <a:lnTo>
                    <a:pt x="1"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6" name="Freeform 782"/>
            <p:cNvSpPr>
              <a:spLocks/>
            </p:cNvSpPr>
            <p:nvPr/>
          </p:nvSpPr>
          <p:spPr bwMode="auto">
            <a:xfrm>
              <a:off x="2710" y="2940"/>
              <a:ext cx="2" cy="5"/>
            </a:xfrm>
            <a:custGeom>
              <a:avLst/>
              <a:gdLst/>
              <a:ahLst/>
              <a:cxnLst>
                <a:cxn ang="0">
                  <a:pos x="1" y="2"/>
                </a:cxn>
                <a:cxn ang="0">
                  <a:pos x="1" y="4"/>
                </a:cxn>
                <a:cxn ang="0">
                  <a:pos x="2" y="0"/>
                </a:cxn>
                <a:cxn ang="0">
                  <a:pos x="1" y="0"/>
                </a:cxn>
                <a:cxn ang="0">
                  <a:pos x="0" y="2"/>
                </a:cxn>
                <a:cxn ang="0">
                  <a:pos x="0" y="4"/>
                </a:cxn>
                <a:cxn ang="0">
                  <a:pos x="0" y="2"/>
                </a:cxn>
                <a:cxn ang="0">
                  <a:pos x="0" y="4"/>
                </a:cxn>
                <a:cxn ang="0">
                  <a:pos x="1" y="4"/>
                </a:cxn>
                <a:cxn ang="0">
                  <a:pos x="1" y="2"/>
                </a:cxn>
              </a:cxnLst>
              <a:rect l="0" t="0" r="r" b="b"/>
              <a:pathLst>
                <a:path w="3" h="5">
                  <a:moveTo>
                    <a:pt x="1" y="2"/>
                  </a:moveTo>
                  <a:lnTo>
                    <a:pt x="1" y="4"/>
                  </a:lnTo>
                  <a:lnTo>
                    <a:pt x="2" y="0"/>
                  </a:lnTo>
                  <a:lnTo>
                    <a:pt x="1" y="0"/>
                  </a:lnTo>
                  <a:lnTo>
                    <a:pt x="0" y="2"/>
                  </a:lnTo>
                  <a:lnTo>
                    <a:pt x="0" y="4"/>
                  </a:lnTo>
                  <a:lnTo>
                    <a:pt x="0" y="2"/>
                  </a:lnTo>
                  <a:lnTo>
                    <a:pt x="0" y="4"/>
                  </a:lnTo>
                  <a:lnTo>
                    <a:pt x="1" y="4"/>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7" name="Freeform 783"/>
            <p:cNvSpPr>
              <a:spLocks/>
            </p:cNvSpPr>
            <p:nvPr/>
          </p:nvSpPr>
          <p:spPr bwMode="auto">
            <a:xfrm>
              <a:off x="2710" y="2942"/>
              <a:ext cx="2" cy="4"/>
            </a:xfrm>
            <a:custGeom>
              <a:avLst/>
              <a:gdLst/>
              <a:ahLst/>
              <a:cxnLst>
                <a:cxn ang="0">
                  <a:pos x="2" y="1"/>
                </a:cxn>
                <a:cxn ang="0">
                  <a:pos x="2" y="1"/>
                </a:cxn>
                <a:cxn ang="0">
                  <a:pos x="0" y="0"/>
                </a:cxn>
                <a:cxn ang="0">
                  <a:pos x="0" y="1"/>
                </a:cxn>
                <a:cxn ang="0">
                  <a:pos x="1" y="3"/>
                </a:cxn>
                <a:cxn ang="0">
                  <a:pos x="2" y="3"/>
                </a:cxn>
                <a:cxn ang="0">
                  <a:pos x="1" y="3"/>
                </a:cxn>
                <a:cxn ang="0">
                  <a:pos x="2" y="3"/>
                </a:cxn>
                <a:cxn ang="0">
                  <a:pos x="2" y="1"/>
                </a:cxn>
              </a:cxnLst>
              <a:rect l="0" t="0" r="r" b="b"/>
              <a:pathLst>
                <a:path w="3" h="4">
                  <a:moveTo>
                    <a:pt x="2" y="1"/>
                  </a:moveTo>
                  <a:lnTo>
                    <a:pt x="2" y="1"/>
                  </a:lnTo>
                  <a:lnTo>
                    <a:pt x="0" y="0"/>
                  </a:lnTo>
                  <a:lnTo>
                    <a:pt x="0" y="1"/>
                  </a:lnTo>
                  <a:lnTo>
                    <a:pt x="1" y="3"/>
                  </a:lnTo>
                  <a:lnTo>
                    <a:pt x="2" y="3"/>
                  </a:lnTo>
                  <a:lnTo>
                    <a:pt x="1" y="3"/>
                  </a:lnTo>
                  <a:lnTo>
                    <a:pt x="2" y="3"/>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8" name="Freeform 784"/>
            <p:cNvSpPr>
              <a:spLocks/>
            </p:cNvSpPr>
            <p:nvPr/>
          </p:nvSpPr>
          <p:spPr bwMode="auto">
            <a:xfrm>
              <a:off x="2711" y="2943"/>
              <a:ext cx="2" cy="4"/>
            </a:xfrm>
            <a:custGeom>
              <a:avLst/>
              <a:gdLst/>
              <a:ahLst/>
              <a:cxnLst>
                <a:cxn ang="0">
                  <a:pos x="2" y="0"/>
                </a:cxn>
                <a:cxn ang="0">
                  <a:pos x="2" y="0"/>
                </a:cxn>
                <a:cxn ang="0">
                  <a:pos x="0" y="0"/>
                </a:cxn>
                <a:cxn ang="0">
                  <a:pos x="0" y="1"/>
                </a:cxn>
                <a:cxn ang="0">
                  <a:pos x="2" y="3"/>
                </a:cxn>
                <a:cxn ang="0">
                  <a:pos x="2" y="1"/>
                </a:cxn>
                <a:cxn ang="0">
                  <a:pos x="2" y="0"/>
                </a:cxn>
              </a:cxnLst>
              <a:rect l="0" t="0" r="r" b="b"/>
              <a:pathLst>
                <a:path w="3" h="4">
                  <a:moveTo>
                    <a:pt x="2" y="0"/>
                  </a:moveTo>
                  <a:lnTo>
                    <a:pt x="2" y="0"/>
                  </a:lnTo>
                  <a:lnTo>
                    <a:pt x="0" y="0"/>
                  </a:lnTo>
                  <a:lnTo>
                    <a:pt x="0" y="1"/>
                  </a:lnTo>
                  <a:lnTo>
                    <a:pt x="2" y="3"/>
                  </a:lnTo>
                  <a:lnTo>
                    <a:pt x="2" y="1"/>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49" name="Freeform 785"/>
            <p:cNvSpPr>
              <a:spLocks/>
            </p:cNvSpPr>
            <p:nvPr/>
          </p:nvSpPr>
          <p:spPr bwMode="auto">
            <a:xfrm>
              <a:off x="2712" y="2943"/>
              <a:ext cx="5" cy="4"/>
            </a:xfrm>
            <a:custGeom>
              <a:avLst/>
              <a:gdLst/>
              <a:ahLst/>
              <a:cxnLst>
                <a:cxn ang="0">
                  <a:pos x="1" y="0"/>
                </a:cxn>
                <a:cxn ang="0">
                  <a:pos x="0" y="1"/>
                </a:cxn>
                <a:cxn ang="0">
                  <a:pos x="0" y="3"/>
                </a:cxn>
                <a:cxn ang="0">
                  <a:pos x="1" y="1"/>
                </a:cxn>
                <a:cxn ang="0">
                  <a:pos x="3" y="1"/>
                </a:cxn>
                <a:cxn ang="0">
                  <a:pos x="3" y="0"/>
                </a:cxn>
                <a:cxn ang="0">
                  <a:pos x="1" y="0"/>
                </a:cxn>
              </a:cxnLst>
              <a:rect l="0" t="0" r="r" b="b"/>
              <a:pathLst>
                <a:path w="4" h="4">
                  <a:moveTo>
                    <a:pt x="1" y="0"/>
                  </a:moveTo>
                  <a:lnTo>
                    <a:pt x="0" y="1"/>
                  </a:lnTo>
                  <a:lnTo>
                    <a:pt x="0" y="3"/>
                  </a:lnTo>
                  <a:lnTo>
                    <a:pt x="1" y="1"/>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0" name="Freeform 786"/>
            <p:cNvSpPr>
              <a:spLocks/>
            </p:cNvSpPr>
            <p:nvPr/>
          </p:nvSpPr>
          <p:spPr bwMode="auto">
            <a:xfrm>
              <a:off x="2716" y="2943"/>
              <a:ext cx="5" cy="4"/>
            </a:xfrm>
            <a:custGeom>
              <a:avLst/>
              <a:gdLst/>
              <a:ahLst/>
              <a:cxnLst>
                <a:cxn ang="0">
                  <a:pos x="4" y="0"/>
                </a:cxn>
                <a:cxn ang="0">
                  <a:pos x="4" y="0"/>
                </a:cxn>
                <a:cxn ang="0">
                  <a:pos x="0" y="1"/>
                </a:cxn>
                <a:cxn ang="0">
                  <a:pos x="0" y="3"/>
                </a:cxn>
                <a:cxn ang="0">
                  <a:pos x="4" y="1"/>
                </a:cxn>
                <a:cxn ang="0">
                  <a:pos x="4" y="0"/>
                </a:cxn>
              </a:cxnLst>
              <a:rect l="0" t="0" r="r" b="b"/>
              <a:pathLst>
                <a:path w="5" h="4">
                  <a:moveTo>
                    <a:pt x="4" y="0"/>
                  </a:moveTo>
                  <a:lnTo>
                    <a:pt x="4" y="0"/>
                  </a:lnTo>
                  <a:lnTo>
                    <a:pt x="0" y="1"/>
                  </a:lnTo>
                  <a:lnTo>
                    <a:pt x="0" y="3"/>
                  </a:lnTo>
                  <a:lnTo>
                    <a:pt x="4" y="1"/>
                  </a:lnTo>
                  <a:lnTo>
                    <a:pt x="4"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1" name="Freeform 787"/>
            <p:cNvSpPr>
              <a:spLocks/>
            </p:cNvSpPr>
            <p:nvPr/>
          </p:nvSpPr>
          <p:spPr bwMode="auto">
            <a:xfrm>
              <a:off x="2718" y="2943"/>
              <a:ext cx="2" cy="3"/>
            </a:xfrm>
            <a:custGeom>
              <a:avLst/>
              <a:gdLst/>
              <a:ahLst/>
              <a:cxnLst>
                <a:cxn ang="0">
                  <a:pos x="1" y="0"/>
                </a:cxn>
                <a:cxn ang="0">
                  <a:pos x="0" y="0"/>
                </a:cxn>
                <a:cxn ang="0">
                  <a:pos x="0" y="1"/>
                </a:cxn>
                <a:cxn ang="0">
                  <a:pos x="1" y="1"/>
                </a:cxn>
                <a:cxn ang="0">
                  <a:pos x="1" y="0"/>
                </a:cxn>
              </a:cxnLst>
              <a:rect l="0" t="0" r="r" b="b"/>
              <a:pathLst>
                <a:path w="2" h="2">
                  <a:moveTo>
                    <a:pt x="1" y="0"/>
                  </a:moveTo>
                  <a:lnTo>
                    <a:pt x="0" y="0"/>
                  </a:lnTo>
                  <a:lnTo>
                    <a:pt x="0" y="1"/>
                  </a:lnTo>
                  <a:lnTo>
                    <a:pt x="1"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2" name="Freeform 788"/>
            <p:cNvSpPr>
              <a:spLocks/>
            </p:cNvSpPr>
            <p:nvPr/>
          </p:nvSpPr>
          <p:spPr bwMode="auto">
            <a:xfrm>
              <a:off x="2721" y="2942"/>
              <a:ext cx="4" cy="4"/>
            </a:xfrm>
            <a:custGeom>
              <a:avLst/>
              <a:gdLst/>
              <a:ahLst/>
              <a:cxnLst>
                <a:cxn ang="0">
                  <a:pos x="2" y="0"/>
                </a:cxn>
                <a:cxn ang="0">
                  <a:pos x="1" y="0"/>
                </a:cxn>
                <a:cxn ang="0">
                  <a:pos x="0" y="1"/>
                </a:cxn>
                <a:cxn ang="0">
                  <a:pos x="0" y="3"/>
                </a:cxn>
                <a:cxn ang="0">
                  <a:pos x="2" y="1"/>
                </a:cxn>
                <a:cxn ang="0">
                  <a:pos x="1" y="1"/>
                </a:cxn>
                <a:cxn ang="0">
                  <a:pos x="2" y="1"/>
                </a:cxn>
                <a:cxn ang="0">
                  <a:pos x="2" y="0"/>
                </a:cxn>
                <a:cxn ang="0">
                  <a:pos x="1" y="0"/>
                </a:cxn>
                <a:cxn ang="0">
                  <a:pos x="2" y="0"/>
                </a:cxn>
              </a:cxnLst>
              <a:rect l="0" t="0" r="r" b="b"/>
              <a:pathLst>
                <a:path w="3" h="4">
                  <a:moveTo>
                    <a:pt x="2" y="0"/>
                  </a:moveTo>
                  <a:lnTo>
                    <a:pt x="1" y="0"/>
                  </a:lnTo>
                  <a:lnTo>
                    <a:pt x="0" y="1"/>
                  </a:lnTo>
                  <a:lnTo>
                    <a:pt x="0" y="3"/>
                  </a:lnTo>
                  <a:lnTo>
                    <a:pt x="2" y="1"/>
                  </a:lnTo>
                  <a:lnTo>
                    <a:pt x="1" y="1"/>
                  </a:lnTo>
                  <a:lnTo>
                    <a:pt x="2" y="1"/>
                  </a:lnTo>
                  <a:lnTo>
                    <a:pt x="2" y="0"/>
                  </a:lnTo>
                  <a:lnTo>
                    <a:pt x="1"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3" name="Freeform 789"/>
            <p:cNvSpPr>
              <a:spLocks/>
            </p:cNvSpPr>
            <p:nvPr/>
          </p:nvSpPr>
          <p:spPr bwMode="auto">
            <a:xfrm>
              <a:off x="2723" y="2942"/>
              <a:ext cx="1" cy="4"/>
            </a:xfrm>
            <a:custGeom>
              <a:avLst/>
              <a:gdLst/>
              <a:ahLst/>
              <a:cxnLst>
                <a:cxn ang="0">
                  <a:pos x="0" y="3"/>
                </a:cxn>
                <a:cxn ang="0">
                  <a:pos x="0" y="0"/>
                </a:cxn>
                <a:cxn ang="0">
                  <a:pos x="0" y="3"/>
                </a:cxn>
                <a:cxn ang="0">
                  <a:pos x="0" y="0"/>
                </a:cxn>
                <a:cxn ang="0">
                  <a:pos x="0" y="3"/>
                </a:cxn>
                <a:cxn ang="0">
                  <a:pos x="0" y="0"/>
                </a:cxn>
                <a:cxn ang="0">
                  <a:pos x="0" y="3"/>
                </a:cxn>
              </a:cxnLst>
              <a:rect l="0" t="0" r="r" b="b"/>
              <a:pathLst>
                <a:path w="1" h="4">
                  <a:moveTo>
                    <a:pt x="0" y="3"/>
                  </a:moveTo>
                  <a:lnTo>
                    <a:pt x="0" y="0"/>
                  </a:lnTo>
                  <a:lnTo>
                    <a:pt x="0" y="3"/>
                  </a:lnTo>
                  <a:lnTo>
                    <a:pt x="0" y="0"/>
                  </a:lnTo>
                  <a:lnTo>
                    <a:pt x="0" y="3"/>
                  </a:lnTo>
                  <a:lnTo>
                    <a:pt x="0"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4" name="Freeform 790"/>
            <p:cNvSpPr>
              <a:spLocks/>
            </p:cNvSpPr>
            <p:nvPr/>
          </p:nvSpPr>
          <p:spPr bwMode="auto">
            <a:xfrm>
              <a:off x="2721" y="2942"/>
              <a:ext cx="4" cy="4"/>
            </a:xfrm>
            <a:custGeom>
              <a:avLst/>
              <a:gdLst/>
              <a:ahLst/>
              <a:cxnLst>
                <a:cxn ang="0">
                  <a:pos x="0" y="3"/>
                </a:cxn>
                <a:cxn ang="0">
                  <a:pos x="2" y="0"/>
                </a:cxn>
                <a:cxn ang="0">
                  <a:pos x="1" y="0"/>
                </a:cxn>
                <a:cxn ang="0">
                  <a:pos x="0" y="3"/>
                </a:cxn>
              </a:cxnLst>
              <a:rect l="0" t="0" r="r" b="b"/>
              <a:pathLst>
                <a:path w="3" h="4">
                  <a:moveTo>
                    <a:pt x="0" y="3"/>
                  </a:moveTo>
                  <a:lnTo>
                    <a:pt x="2" y="0"/>
                  </a:lnTo>
                  <a:lnTo>
                    <a:pt x="1"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5" name="Freeform 791"/>
            <p:cNvSpPr>
              <a:spLocks/>
            </p:cNvSpPr>
            <p:nvPr/>
          </p:nvSpPr>
          <p:spPr bwMode="auto">
            <a:xfrm>
              <a:off x="2718" y="2945"/>
              <a:ext cx="5" cy="3"/>
            </a:xfrm>
            <a:custGeom>
              <a:avLst/>
              <a:gdLst/>
              <a:ahLst/>
              <a:cxnLst>
                <a:cxn ang="0">
                  <a:pos x="1" y="2"/>
                </a:cxn>
                <a:cxn ang="0">
                  <a:pos x="1" y="2"/>
                </a:cxn>
                <a:cxn ang="0">
                  <a:pos x="3" y="0"/>
                </a:cxn>
                <a:cxn ang="0">
                  <a:pos x="1" y="0"/>
                </a:cxn>
                <a:cxn ang="0">
                  <a:pos x="0" y="2"/>
                </a:cxn>
                <a:cxn ang="0">
                  <a:pos x="1" y="2"/>
                </a:cxn>
              </a:cxnLst>
              <a:rect l="0" t="0" r="r" b="b"/>
              <a:pathLst>
                <a:path w="4" h="3">
                  <a:moveTo>
                    <a:pt x="1" y="2"/>
                  </a:moveTo>
                  <a:lnTo>
                    <a:pt x="1" y="2"/>
                  </a:lnTo>
                  <a:lnTo>
                    <a:pt x="3" y="0"/>
                  </a:lnTo>
                  <a:lnTo>
                    <a:pt x="1" y="0"/>
                  </a:lnTo>
                  <a:lnTo>
                    <a:pt x="0" y="2"/>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6" name="Freeform 792"/>
            <p:cNvSpPr>
              <a:spLocks/>
            </p:cNvSpPr>
            <p:nvPr/>
          </p:nvSpPr>
          <p:spPr bwMode="auto">
            <a:xfrm>
              <a:off x="2718" y="2947"/>
              <a:ext cx="5" cy="4"/>
            </a:xfrm>
            <a:custGeom>
              <a:avLst/>
              <a:gdLst/>
              <a:ahLst/>
              <a:cxnLst>
                <a:cxn ang="0">
                  <a:pos x="1" y="1"/>
                </a:cxn>
                <a:cxn ang="0">
                  <a:pos x="3" y="1"/>
                </a:cxn>
                <a:cxn ang="0">
                  <a:pos x="1" y="0"/>
                </a:cxn>
                <a:cxn ang="0">
                  <a:pos x="0" y="0"/>
                </a:cxn>
                <a:cxn ang="0">
                  <a:pos x="1" y="3"/>
                </a:cxn>
                <a:cxn ang="0">
                  <a:pos x="3" y="3"/>
                </a:cxn>
                <a:cxn ang="0">
                  <a:pos x="3" y="1"/>
                </a:cxn>
                <a:cxn ang="0">
                  <a:pos x="1" y="1"/>
                </a:cxn>
              </a:cxnLst>
              <a:rect l="0" t="0" r="r" b="b"/>
              <a:pathLst>
                <a:path w="4" h="4">
                  <a:moveTo>
                    <a:pt x="1" y="1"/>
                  </a:moveTo>
                  <a:lnTo>
                    <a:pt x="3" y="1"/>
                  </a:lnTo>
                  <a:lnTo>
                    <a:pt x="1" y="0"/>
                  </a:lnTo>
                  <a:lnTo>
                    <a:pt x="0" y="0"/>
                  </a:lnTo>
                  <a:lnTo>
                    <a:pt x="1" y="3"/>
                  </a:lnTo>
                  <a:lnTo>
                    <a:pt x="3" y="3"/>
                  </a:lnTo>
                  <a:lnTo>
                    <a:pt x="3"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7" name="Freeform 793"/>
            <p:cNvSpPr>
              <a:spLocks/>
            </p:cNvSpPr>
            <p:nvPr/>
          </p:nvSpPr>
          <p:spPr bwMode="auto">
            <a:xfrm>
              <a:off x="2721" y="2948"/>
              <a:ext cx="4" cy="3"/>
            </a:xfrm>
            <a:custGeom>
              <a:avLst/>
              <a:gdLst/>
              <a:ahLst/>
              <a:cxnLst>
                <a:cxn ang="0">
                  <a:pos x="1" y="0"/>
                </a:cxn>
                <a:cxn ang="0">
                  <a:pos x="2" y="0"/>
                </a:cxn>
                <a:cxn ang="0">
                  <a:pos x="0" y="0"/>
                </a:cxn>
                <a:cxn ang="0">
                  <a:pos x="1" y="1"/>
                </a:cxn>
                <a:cxn ang="0">
                  <a:pos x="2" y="1"/>
                </a:cxn>
                <a:cxn ang="0">
                  <a:pos x="2" y="0"/>
                </a:cxn>
                <a:cxn ang="0">
                  <a:pos x="1" y="0"/>
                </a:cxn>
              </a:cxnLst>
              <a:rect l="0" t="0" r="r" b="b"/>
              <a:pathLst>
                <a:path w="3" h="2">
                  <a:moveTo>
                    <a:pt x="1" y="0"/>
                  </a:moveTo>
                  <a:lnTo>
                    <a:pt x="2" y="0"/>
                  </a:lnTo>
                  <a:lnTo>
                    <a:pt x="0" y="0"/>
                  </a:lnTo>
                  <a:lnTo>
                    <a:pt x="1" y="1"/>
                  </a:lnTo>
                  <a:lnTo>
                    <a:pt x="2" y="1"/>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8" name="Freeform 794"/>
            <p:cNvSpPr>
              <a:spLocks/>
            </p:cNvSpPr>
            <p:nvPr/>
          </p:nvSpPr>
          <p:spPr bwMode="auto">
            <a:xfrm>
              <a:off x="2722" y="2948"/>
              <a:ext cx="4" cy="4"/>
            </a:xfrm>
            <a:custGeom>
              <a:avLst/>
              <a:gdLst/>
              <a:ahLst/>
              <a:cxnLst>
                <a:cxn ang="0">
                  <a:pos x="1" y="0"/>
                </a:cxn>
                <a:cxn ang="0">
                  <a:pos x="0" y="1"/>
                </a:cxn>
                <a:cxn ang="0">
                  <a:pos x="0" y="3"/>
                </a:cxn>
                <a:cxn ang="0">
                  <a:pos x="1" y="1"/>
                </a:cxn>
                <a:cxn ang="0">
                  <a:pos x="3" y="1"/>
                </a:cxn>
                <a:cxn ang="0">
                  <a:pos x="3" y="0"/>
                </a:cxn>
                <a:cxn ang="0">
                  <a:pos x="1" y="0"/>
                </a:cxn>
              </a:cxnLst>
              <a:rect l="0" t="0" r="r" b="b"/>
              <a:pathLst>
                <a:path w="4" h="4">
                  <a:moveTo>
                    <a:pt x="1" y="0"/>
                  </a:moveTo>
                  <a:lnTo>
                    <a:pt x="0" y="1"/>
                  </a:lnTo>
                  <a:lnTo>
                    <a:pt x="0" y="3"/>
                  </a:lnTo>
                  <a:lnTo>
                    <a:pt x="1" y="1"/>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59" name="Freeform 795"/>
            <p:cNvSpPr>
              <a:spLocks/>
            </p:cNvSpPr>
            <p:nvPr/>
          </p:nvSpPr>
          <p:spPr bwMode="auto">
            <a:xfrm>
              <a:off x="2724" y="2947"/>
              <a:ext cx="4" cy="4"/>
            </a:xfrm>
            <a:custGeom>
              <a:avLst/>
              <a:gdLst/>
              <a:ahLst/>
              <a:cxnLst>
                <a:cxn ang="0">
                  <a:pos x="1" y="0"/>
                </a:cxn>
                <a:cxn ang="0">
                  <a:pos x="0" y="1"/>
                </a:cxn>
                <a:cxn ang="0">
                  <a:pos x="0" y="3"/>
                </a:cxn>
                <a:cxn ang="0">
                  <a:pos x="3" y="1"/>
                </a:cxn>
                <a:cxn ang="0">
                  <a:pos x="3" y="0"/>
                </a:cxn>
                <a:cxn ang="0">
                  <a:pos x="1" y="0"/>
                </a:cxn>
              </a:cxnLst>
              <a:rect l="0" t="0" r="r" b="b"/>
              <a:pathLst>
                <a:path w="4" h="4">
                  <a:moveTo>
                    <a:pt x="1" y="0"/>
                  </a:moveTo>
                  <a:lnTo>
                    <a:pt x="0" y="1"/>
                  </a:lnTo>
                  <a:lnTo>
                    <a:pt x="0" y="3"/>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0" name="Freeform 796"/>
            <p:cNvSpPr>
              <a:spLocks/>
            </p:cNvSpPr>
            <p:nvPr/>
          </p:nvSpPr>
          <p:spPr bwMode="auto">
            <a:xfrm>
              <a:off x="2726" y="2947"/>
              <a:ext cx="4" cy="4"/>
            </a:xfrm>
            <a:custGeom>
              <a:avLst/>
              <a:gdLst/>
              <a:ahLst/>
              <a:cxnLst>
                <a:cxn ang="0">
                  <a:pos x="1" y="0"/>
                </a:cxn>
                <a:cxn ang="0">
                  <a:pos x="2" y="0"/>
                </a:cxn>
                <a:cxn ang="0">
                  <a:pos x="0" y="1"/>
                </a:cxn>
                <a:cxn ang="0">
                  <a:pos x="0" y="3"/>
                </a:cxn>
                <a:cxn ang="0">
                  <a:pos x="2" y="1"/>
                </a:cxn>
                <a:cxn ang="0">
                  <a:pos x="2" y="0"/>
                </a:cxn>
                <a:cxn ang="0">
                  <a:pos x="1" y="0"/>
                </a:cxn>
              </a:cxnLst>
              <a:rect l="0" t="0" r="r" b="b"/>
              <a:pathLst>
                <a:path w="3" h="4">
                  <a:moveTo>
                    <a:pt x="1" y="0"/>
                  </a:moveTo>
                  <a:lnTo>
                    <a:pt x="2" y="0"/>
                  </a:lnTo>
                  <a:lnTo>
                    <a:pt x="0" y="1"/>
                  </a:lnTo>
                  <a:lnTo>
                    <a:pt x="0" y="3"/>
                  </a:lnTo>
                  <a:lnTo>
                    <a:pt x="2" y="1"/>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1" name="Freeform 797"/>
            <p:cNvSpPr>
              <a:spLocks/>
            </p:cNvSpPr>
            <p:nvPr/>
          </p:nvSpPr>
          <p:spPr bwMode="auto">
            <a:xfrm>
              <a:off x="2727" y="2947"/>
              <a:ext cx="4" cy="3"/>
            </a:xfrm>
            <a:custGeom>
              <a:avLst/>
              <a:gdLst/>
              <a:ahLst/>
              <a:cxnLst>
                <a:cxn ang="0">
                  <a:pos x="1" y="0"/>
                </a:cxn>
                <a:cxn ang="0">
                  <a:pos x="0" y="1"/>
                </a:cxn>
                <a:cxn ang="0">
                  <a:pos x="3" y="0"/>
                </a:cxn>
                <a:cxn ang="0">
                  <a:pos x="1" y="0"/>
                </a:cxn>
              </a:cxnLst>
              <a:rect l="0" t="0" r="r" b="b"/>
              <a:pathLst>
                <a:path w="4" h="2">
                  <a:moveTo>
                    <a:pt x="1" y="0"/>
                  </a:moveTo>
                  <a:lnTo>
                    <a:pt x="0"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2" name="Freeform 798"/>
            <p:cNvSpPr>
              <a:spLocks/>
            </p:cNvSpPr>
            <p:nvPr/>
          </p:nvSpPr>
          <p:spPr bwMode="auto">
            <a:xfrm>
              <a:off x="2728" y="2945"/>
              <a:ext cx="4" cy="4"/>
            </a:xfrm>
            <a:custGeom>
              <a:avLst/>
              <a:gdLst/>
              <a:ahLst/>
              <a:cxnLst>
                <a:cxn ang="0">
                  <a:pos x="1" y="0"/>
                </a:cxn>
                <a:cxn ang="0">
                  <a:pos x="0" y="1"/>
                </a:cxn>
                <a:cxn ang="0">
                  <a:pos x="0" y="2"/>
                </a:cxn>
                <a:cxn ang="0">
                  <a:pos x="3" y="1"/>
                </a:cxn>
                <a:cxn ang="0">
                  <a:pos x="3" y="0"/>
                </a:cxn>
                <a:cxn ang="0">
                  <a:pos x="1" y="0"/>
                </a:cxn>
              </a:cxnLst>
              <a:rect l="0" t="0" r="r" b="b"/>
              <a:pathLst>
                <a:path w="4" h="3">
                  <a:moveTo>
                    <a:pt x="1" y="0"/>
                  </a:moveTo>
                  <a:lnTo>
                    <a:pt x="0" y="1"/>
                  </a:lnTo>
                  <a:lnTo>
                    <a:pt x="0" y="2"/>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3" name="Freeform 799"/>
            <p:cNvSpPr>
              <a:spLocks/>
            </p:cNvSpPr>
            <p:nvPr/>
          </p:nvSpPr>
          <p:spPr bwMode="auto">
            <a:xfrm>
              <a:off x="2730" y="2945"/>
              <a:ext cx="4" cy="3"/>
            </a:xfrm>
            <a:custGeom>
              <a:avLst/>
              <a:gdLst/>
              <a:ahLst/>
              <a:cxnLst>
                <a:cxn ang="0">
                  <a:pos x="2" y="0"/>
                </a:cxn>
                <a:cxn ang="0">
                  <a:pos x="1" y="0"/>
                </a:cxn>
                <a:cxn ang="0">
                  <a:pos x="0" y="0"/>
                </a:cxn>
                <a:cxn ang="0">
                  <a:pos x="0" y="1"/>
                </a:cxn>
                <a:cxn ang="0">
                  <a:pos x="2" y="1"/>
                </a:cxn>
                <a:cxn ang="0">
                  <a:pos x="1" y="0"/>
                </a:cxn>
                <a:cxn ang="0">
                  <a:pos x="2" y="1"/>
                </a:cxn>
                <a:cxn ang="0">
                  <a:pos x="2" y="0"/>
                </a:cxn>
                <a:cxn ang="0">
                  <a:pos x="1" y="0"/>
                </a:cxn>
                <a:cxn ang="0">
                  <a:pos x="2" y="0"/>
                </a:cxn>
              </a:cxnLst>
              <a:rect l="0" t="0" r="r" b="b"/>
              <a:pathLst>
                <a:path w="3" h="2">
                  <a:moveTo>
                    <a:pt x="2" y="0"/>
                  </a:moveTo>
                  <a:lnTo>
                    <a:pt x="1" y="0"/>
                  </a:lnTo>
                  <a:lnTo>
                    <a:pt x="0" y="0"/>
                  </a:lnTo>
                  <a:lnTo>
                    <a:pt x="0" y="1"/>
                  </a:lnTo>
                  <a:lnTo>
                    <a:pt x="2" y="1"/>
                  </a:lnTo>
                  <a:lnTo>
                    <a:pt x="1" y="0"/>
                  </a:lnTo>
                  <a:lnTo>
                    <a:pt x="2" y="1"/>
                  </a:lnTo>
                  <a:lnTo>
                    <a:pt x="2" y="0"/>
                  </a:lnTo>
                  <a:lnTo>
                    <a:pt x="1"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4" name="Freeform 800"/>
            <p:cNvSpPr>
              <a:spLocks/>
            </p:cNvSpPr>
            <p:nvPr/>
          </p:nvSpPr>
          <p:spPr bwMode="auto">
            <a:xfrm>
              <a:off x="2730" y="2945"/>
              <a:ext cx="4" cy="4"/>
            </a:xfrm>
            <a:custGeom>
              <a:avLst/>
              <a:gdLst/>
              <a:ahLst/>
              <a:cxnLst>
                <a:cxn ang="0">
                  <a:pos x="0" y="2"/>
                </a:cxn>
                <a:cxn ang="0">
                  <a:pos x="2" y="0"/>
                </a:cxn>
                <a:cxn ang="0">
                  <a:pos x="1" y="0"/>
                </a:cxn>
                <a:cxn ang="0">
                  <a:pos x="0" y="1"/>
                </a:cxn>
                <a:cxn ang="0">
                  <a:pos x="0" y="2"/>
                </a:cxn>
              </a:cxnLst>
              <a:rect l="0" t="0" r="r" b="b"/>
              <a:pathLst>
                <a:path w="3" h="3">
                  <a:moveTo>
                    <a:pt x="0" y="2"/>
                  </a:moveTo>
                  <a:lnTo>
                    <a:pt x="2" y="0"/>
                  </a:lnTo>
                  <a:lnTo>
                    <a:pt x="1"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5" name="Freeform 801"/>
            <p:cNvSpPr>
              <a:spLocks/>
            </p:cNvSpPr>
            <p:nvPr/>
          </p:nvSpPr>
          <p:spPr bwMode="auto">
            <a:xfrm>
              <a:off x="2729" y="2947"/>
              <a:ext cx="4" cy="4"/>
            </a:xfrm>
            <a:custGeom>
              <a:avLst/>
              <a:gdLst/>
              <a:ahLst/>
              <a:cxnLst>
                <a:cxn ang="0">
                  <a:pos x="1" y="3"/>
                </a:cxn>
                <a:cxn ang="0">
                  <a:pos x="1" y="3"/>
                </a:cxn>
                <a:cxn ang="0">
                  <a:pos x="3" y="0"/>
                </a:cxn>
                <a:cxn ang="0">
                  <a:pos x="1" y="0"/>
                </a:cxn>
                <a:cxn ang="0">
                  <a:pos x="0" y="1"/>
                </a:cxn>
                <a:cxn ang="0">
                  <a:pos x="0" y="3"/>
                </a:cxn>
                <a:cxn ang="0">
                  <a:pos x="1" y="3"/>
                </a:cxn>
              </a:cxnLst>
              <a:rect l="0" t="0" r="r" b="b"/>
              <a:pathLst>
                <a:path w="4" h="4">
                  <a:moveTo>
                    <a:pt x="1" y="3"/>
                  </a:moveTo>
                  <a:lnTo>
                    <a:pt x="1" y="3"/>
                  </a:lnTo>
                  <a:lnTo>
                    <a:pt x="3" y="0"/>
                  </a:lnTo>
                  <a:lnTo>
                    <a:pt x="1" y="0"/>
                  </a:lnTo>
                  <a:lnTo>
                    <a:pt x="0" y="1"/>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6" name="Freeform 802"/>
            <p:cNvSpPr>
              <a:spLocks/>
            </p:cNvSpPr>
            <p:nvPr/>
          </p:nvSpPr>
          <p:spPr bwMode="auto">
            <a:xfrm>
              <a:off x="2729" y="2948"/>
              <a:ext cx="4" cy="4"/>
            </a:xfrm>
            <a:custGeom>
              <a:avLst/>
              <a:gdLst/>
              <a:ahLst/>
              <a:cxnLst>
                <a:cxn ang="0">
                  <a:pos x="1" y="1"/>
                </a:cxn>
                <a:cxn ang="0">
                  <a:pos x="3" y="0"/>
                </a:cxn>
                <a:cxn ang="0">
                  <a:pos x="1" y="0"/>
                </a:cxn>
                <a:cxn ang="0">
                  <a:pos x="0" y="1"/>
                </a:cxn>
                <a:cxn ang="0">
                  <a:pos x="1" y="3"/>
                </a:cxn>
                <a:cxn ang="0">
                  <a:pos x="1" y="1"/>
                </a:cxn>
              </a:cxnLst>
              <a:rect l="0" t="0" r="r" b="b"/>
              <a:pathLst>
                <a:path w="4" h="4">
                  <a:moveTo>
                    <a:pt x="1" y="1"/>
                  </a:moveTo>
                  <a:lnTo>
                    <a:pt x="3" y="0"/>
                  </a:lnTo>
                  <a:lnTo>
                    <a:pt x="1" y="0"/>
                  </a:lnTo>
                  <a:lnTo>
                    <a:pt x="0" y="1"/>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7" name="Freeform 803"/>
            <p:cNvSpPr>
              <a:spLocks/>
            </p:cNvSpPr>
            <p:nvPr/>
          </p:nvSpPr>
          <p:spPr bwMode="auto">
            <a:xfrm>
              <a:off x="2728" y="2948"/>
              <a:ext cx="4" cy="4"/>
            </a:xfrm>
            <a:custGeom>
              <a:avLst/>
              <a:gdLst/>
              <a:ahLst/>
              <a:cxnLst>
                <a:cxn ang="0">
                  <a:pos x="0" y="1"/>
                </a:cxn>
                <a:cxn ang="0">
                  <a:pos x="1" y="3"/>
                </a:cxn>
                <a:cxn ang="0">
                  <a:pos x="3" y="0"/>
                </a:cxn>
                <a:cxn ang="0">
                  <a:pos x="1" y="0"/>
                </a:cxn>
                <a:cxn ang="0">
                  <a:pos x="0" y="3"/>
                </a:cxn>
                <a:cxn ang="0">
                  <a:pos x="1" y="3"/>
                </a:cxn>
                <a:cxn ang="0">
                  <a:pos x="0" y="1"/>
                </a:cxn>
              </a:cxnLst>
              <a:rect l="0" t="0" r="r" b="b"/>
              <a:pathLst>
                <a:path w="4" h="4">
                  <a:moveTo>
                    <a:pt x="0" y="1"/>
                  </a:moveTo>
                  <a:lnTo>
                    <a:pt x="1" y="3"/>
                  </a:lnTo>
                  <a:lnTo>
                    <a:pt x="3" y="0"/>
                  </a:lnTo>
                  <a:lnTo>
                    <a:pt x="1" y="0"/>
                  </a:lnTo>
                  <a:lnTo>
                    <a:pt x="0" y="3"/>
                  </a:lnTo>
                  <a:lnTo>
                    <a:pt x="1" y="3"/>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8" name="Freeform 804"/>
            <p:cNvSpPr>
              <a:spLocks/>
            </p:cNvSpPr>
            <p:nvPr/>
          </p:nvSpPr>
          <p:spPr bwMode="auto">
            <a:xfrm>
              <a:off x="2728" y="2950"/>
              <a:ext cx="4" cy="4"/>
            </a:xfrm>
            <a:custGeom>
              <a:avLst/>
              <a:gdLst/>
              <a:ahLst/>
              <a:cxnLst>
                <a:cxn ang="0">
                  <a:pos x="3" y="1"/>
                </a:cxn>
                <a:cxn ang="0">
                  <a:pos x="3" y="1"/>
                </a:cxn>
                <a:cxn ang="0">
                  <a:pos x="0" y="0"/>
                </a:cxn>
                <a:cxn ang="0">
                  <a:pos x="0" y="1"/>
                </a:cxn>
                <a:cxn ang="0">
                  <a:pos x="1" y="2"/>
                </a:cxn>
                <a:cxn ang="0">
                  <a:pos x="3" y="2"/>
                </a:cxn>
                <a:cxn ang="0">
                  <a:pos x="3" y="1"/>
                </a:cxn>
              </a:cxnLst>
              <a:rect l="0" t="0" r="r" b="b"/>
              <a:pathLst>
                <a:path w="4" h="3">
                  <a:moveTo>
                    <a:pt x="3" y="1"/>
                  </a:moveTo>
                  <a:lnTo>
                    <a:pt x="3" y="1"/>
                  </a:lnTo>
                  <a:lnTo>
                    <a:pt x="0" y="0"/>
                  </a:lnTo>
                  <a:lnTo>
                    <a:pt x="0" y="1"/>
                  </a:lnTo>
                  <a:lnTo>
                    <a:pt x="1" y="2"/>
                  </a:lnTo>
                  <a:lnTo>
                    <a:pt x="3" y="2"/>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69" name="Freeform 805"/>
            <p:cNvSpPr>
              <a:spLocks/>
            </p:cNvSpPr>
            <p:nvPr/>
          </p:nvSpPr>
          <p:spPr bwMode="auto">
            <a:xfrm>
              <a:off x="2736" y="2937"/>
              <a:ext cx="5" cy="0"/>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0" name="Freeform 806"/>
            <p:cNvSpPr>
              <a:spLocks/>
            </p:cNvSpPr>
            <p:nvPr/>
          </p:nvSpPr>
          <p:spPr bwMode="auto">
            <a:xfrm>
              <a:off x="2736" y="2937"/>
              <a:ext cx="5" cy="6"/>
            </a:xfrm>
            <a:custGeom>
              <a:avLst/>
              <a:gdLst/>
              <a:ahLst/>
              <a:cxnLst>
                <a:cxn ang="0">
                  <a:pos x="1" y="6"/>
                </a:cxn>
                <a:cxn ang="0">
                  <a:pos x="3" y="5"/>
                </a:cxn>
                <a:cxn ang="0">
                  <a:pos x="3" y="3"/>
                </a:cxn>
                <a:cxn ang="0">
                  <a:pos x="3" y="2"/>
                </a:cxn>
                <a:cxn ang="0">
                  <a:pos x="3" y="1"/>
                </a:cxn>
                <a:cxn ang="0">
                  <a:pos x="3" y="0"/>
                </a:cxn>
                <a:cxn ang="0">
                  <a:pos x="0" y="0"/>
                </a:cxn>
                <a:cxn ang="0">
                  <a:pos x="0" y="1"/>
                </a:cxn>
                <a:cxn ang="0">
                  <a:pos x="0" y="2"/>
                </a:cxn>
                <a:cxn ang="0">
                  <a:pos x="0" y="3"/>
                </a:cxn>
                <a:cxn ang="0">
                  <a:pos x="0" y="5"/>
                </a:cxn>
                <a:cxn ang="0">
                  <a:pos x="0" y="6"/>
                </a:cxn>
                <a:cxn ang="0">
                  <a:pos x="1" y="5"/>
                </a:cxn>
                <a:cxn ang="0">
                  <a:pos x="0" y="6"/>
                </a:cxn>
                <a:cxn ang="0">
                  <a:pos x="1" y="6"/>
                </a:cxn>
                <a:cxn ang="0">
                  <a:pos x="3" y="6"/>
                </a:cxn>
                <a:cxn ang="0">
                  <a:pos x="3" y="5"/>
                </a:cxn>
                <a:cxn ang="0">
                  <a:pos x="1" y="6"/>
                </a:cxn>
              </a:cxnLst>
              <a:rect l="0" t="0" r="r" b="b"/>
              <a:pathLst>
                <a:path w="4" h="7">
                  <a:moveTo>
                    <a:pt x="1" y="6"/>
                  </a:moveTo>
                  <a:lnTo>
                    <a:pt x="3" y="5"/>
                  </a:lnTo>
                  <a:lnTo>
                    <a:pt x="3" y="3"/>
                  </a:lnTo>
                  <a:lnTo>
                    <a:pt x="3" y="2"/>
                  </a:lnTo>
                  <a:lnTo>
                    <a:pt x="3" y="1"/>
                  </a:lnTo>
                  <a:lnTo>
                    <a:pt x="3" y="0"/>
                  </a:lnTo>
                  <a:lnTo>
                    <a:pt x="0" y="0"/>
                  </a:lnTo>
                  <a:lnTo>
                    <a:pt x="0" y="1"/>
                  </a:lnTo>
                  <a:lnTo>
                    <a:pt x="0" y="2"/>
                  </a:lnTo>
                  <a:lnTo>
                    <a:pt x="0" y="3"/>
                  </a:lnTo>
                  <a:lnTo>
                    <a:pt x="0" y="5"/>
                  </a:lnTo>
                  <a:lnTo>
                    <a:pt x="0" y="6"/>
                  </a:lnTo>
                  <a:lnTo>
                    <a:pt x="1" y="5"/>
                  </a:lnTo>
                  <a:lnTo>
                    <a:pt x="0" y="6"/>
                  </a:lnTo>
                  <a:lnTo>
                    <a:pt x="1" y="6"/>
                  </a:lnTo>
                  <a:lnTo>
                    <a:pt x="3" y="6"/>
                  </a:lnTo>
                  <a:lnTo>
                    <a:pt x="3" y="5"/>
                  </a:lnTo>
                  <a:lnTo>
                    <a:pt x="1" y="6"/>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1" name="Freeform 807"/>
            <p:cNvSpPr>
              <a:spLocks/>
            </p:cNvSpPr>
            <p:nvPr/>
          </p:nvSpPr>
          <p:spPr bwMode="auto">
            <a:xfrm>
              <a:off x="2730" y="2942"/>
              <a:ext cx="7" cy="6"/>
            </a:xfrm>
            <a:custGeom>
              <a:avLst/>
              <a:gdLst/>
              <a:ahLst/>
              <a:cxnLst>
                <a:cxn ang="0">
                  <a:pos x="0" y="5"/>
                </a:cxn>
                <a:cxn ang="0">
                  <a:pos x="1" y="4"/>
                </a:cxn>
                <a:cxn ang="0">
                  <a:pos x="2" y="4"/>
                </a:cxn>
                <a:cxn ang="0">
                  <a:pos x="3" y="2"/>
                </a:cxn>
                <a:cxn ang="0">
                  <a:pos x="5" y="1"/>
                </a:cxn>
                <a:cxn ang="0">
                  <a:pos x="6" y="1"/>
                </a:cxn>
                <a:cxn ang="0">
                  <a:pos x="6" y="0"/>
                </a:cxn>
                <a:cxn ang="0">
                  <a:pos x="5" y="0"/>
                </a:cxn>
                <a:cxn ang="0">
                  <a:pos x="3" y="1"/>
                </a:cxn>
                <a:cxn ang="0">
                  <a:pos x="2" y="1"/>
                </a:cxn>
                <a:cxn ang="0">
                  <a:pos x="1" y="2"/>
                </a:cxn>
                <a:cxn ang="0">
                  <a:pos x="1" y="4"/>
                </a:cxn>
                <a:cxn ang="0">
                  <a:pos x="0" y="4"/>
                </a:cxn>
                <a:cxn ang="0">
                  <a:pos x="0" y="5"/>
                </a:cxn>
              </a:cxnLst>
              <a:rect l="0" t="0" r="r" b="b"/>
              <a:pathLst>
                <a:path w="7" h="6">
                  <a:moveTo>
                    <a:pt x="0" y="5"/>
                  </a:moveTo>
                  <a:lnTo>
                    <a:pt x="1" y="4"/>
                  </a:lnTo>
                  <a:lnTo>
                    <a:pt x="2" y="4"/>
                  </a:lnTo>
                  <a:lnTo>
                    <a:pt x="3" y="2"/>
                  </a:lnTo>
                  <a:lnTo>
                    <a:pt x="5" y="1"/>
                  </a:lnTo>
                  <a:lnTo>
                    <a:pt x="6" y="1"/>
                  </a:lnTo>
                  <a:lnTo>
                    <a:pt x="6" y="0"/>
                  </a:lnTo>
                  <a:lnTo>
                    <a:pt x="5" y="0"/>
                  </a:lnTo>
                  <a:lnTo>
                    <a:pt x="3" y="1"/>
                  </a:lnTo>
                  <a:lnTo>
                    <a:pt x="2" y="1"/>
                  </a:lnTo>
                  <a:lnTo>
                    <a:pt x="1" y="2"/>
                  </a:lnTo>
                  <a:lnTo>
                    <a:pt x="1" y="4"/>
                  </a:lnTo>
                  <a:lnTo>
                    <a:pt x="0" y="4"/>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2" name="Freeform 808"/>
            <p:cNvSpPr>
              <a:spLocks/>
            </p:cNvSpPr>
            <p:nvPr/>
          </p:nvSpPr>
          <p:spPr bwMode="auto">
            <a:xfrm>
              <a:off x="2730" y="2945"/>
              <a:ext cx="4" cy="4"/>
            </a:xfrm>
            <a:custGeom>
              <a:avLst/>
              <a:gdLst/>
              <a:ahLst/>
              <a:cxnLst>
                <a:cxn ang="0">
                  <a:pos x="0" y="0"/>
                </a:cxn>
                <a:cxn ang="0">
                  <a:pos x="0" y="2"/>
                </a:cxn>
                <a:cxn ang="0">
                  <a:pos x="1" y="2"/>
                </a:cxn>
                <a:cxn ang="0">
                  <a:pos x="2" y="2"/>
                </a:cxn>
                <a:cxn ang="0">
                  <a:pos x="0" y="0"/>
                </a:cxn>
              </a:cxnLst>
              <a:rect l="0" t="0" r="r" b="b"/>
              <a:pathLst>
                <a:path w="3" h="3">
                  <a:moveTo>
                    <a:pt x="0" y="0"/>
                  </a:moveTo>
                  <a:lnTo>
                    <a:pt x="0" y="2"/>
                  </a:lnTo>
                  <a:lnTo>
                    <a:pt x="1" y="2"/>
                  </a:lnTo>
                  <a:lnTo>
                    <a:pt x="2"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3" name="Freeform 809"/>
            <p:cNvSpPr>
              <a:spLocks/>
            </p:cNvSpPr>
            <p:nvPr/>
          </p:nvSpPr>
          <p:spPr bwMode="auto">
            <a:xfrm>
              <a:off x="2680" y="2924"/>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4" name="Freeform 810"/>
            <p:cNvSpPr>
              <a:spLocks/>
            </p:cNvSpPr>
            <p:nvPr/>
          </p:nvSpPr>
          <p:spPr bwMode="auto">
            <a:xfrm>
              <a:off x="2680" y="2924"/>
              <a:ext cx="2" cy="4"/>
            </a:xfrm>
            <a:custGeom>
              <a:avLst/>
              <a:gdLst/>
              <a:ahLst/>
              <a:cxnLst>
                <a:cxn ang="0">
                  <a:pos x="1" y="0"/>
                </a:cxn>
                <a:cxn ang="0">
                  <a:pos x="1" y="1"/>
                </a:cxn>
                <a:cxn ang="0">
                  <a:pos x="1" y="3"/>
                </a:cxn>
                <a:cxn ang="0">
                  <a:pos x="1" y="1"/>
                </a:cxn>
                <a:cxn ang="0">
                  <a:pos x="1" y="0"/>
                </a:cxn>
                <a:cxn ang="0">
                  <a:pos x="0" y="0"/>
                </a:cxn>
                <a:cxn ang="0">
                  <a:pos x="0" y="1"/>
                </a:cxn>
                <a:cxn ang="0">
                  <a:pos x="1" y="0"/>
                </a:cxn>
              </a:cxnLst>
              <a:rect l="0" t="0" r="r" b="b"/>
              <a:pathLst>
                <a:path w="2" h="4">
                  <a:moveTo>
                    <a:pt x="1" y="0"/>
                  </a:moveTo>
                  <a:lnTo>
                    <a:pt x="1" y="1"/>
                  </a:lnTo>
                  <a:lnTo>
                    <a:pt x="1" y="3"/>
                  </a:lnTo>
                  <a:lnTo>
                    <a:pt x="1" y="1"/>
                  </a:lnTo>
                  <a:lnTo>
                    <a:pt x="1" y="0"/>
                  </a:lnTo>
                  <a:lnTo>
                    <a:pt x="0" y="0"/>
                  </a:lnTo>
                  <a:lnTo>
                    <a:pt x="0"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5" name="Freeform 811"/>
            <p:cNvSpPr>
              <a:spLocks/>
            </p:cNvSpPr>
            <p:nvPr/>
          </p:nvSpPr>
          <p:spPr bwMode="auto">
            <a:xfrm>
              <a:off x="2680" y="2924"/>
              <a:ext cx="4" cy="4"/>
            </a:xfrm>
            <a:custGeom>
              <a:avLst/>
              <a:gdLst/>
              <a:ahLst/>
              <a:cxnLst>
                <a:cxn ang="0">
                  <a:pos x="2" y="0"/>
                </a:cxn>
                <a:cxn ang="0">
                  <a:pos x="0" y="0"/>
                </a:cxn>
                <a:cxn ang="0">
                  <a:pos x="0" y="3"/>
                </a:cxn>
                <a:cxn ang="0">
                  <a:pos x="2" y="3"/>
                </a:cxn>
                <a:cxn ang="0">
                  <a:pos x="2" y="1"/>
                </a:cxn>
                <a:cxn ang="0">
                  <a:pos x="2" y="0"/>
                </a:cxn>
              </a:cxnLst>
              <a:rect l="0" t="0" r="r" b="b"/>
              <a:pathLst>
                <a:path w="3" h="4">
                  <a:moveTo>
                    <a:pt x="2" y="0"/>
                  </a:moveTo>
                  <a:lnTo>
                    <a:pt x="0" y="0"/>
                  </a:lnTo>
                  <a:lnTo>
                    <a:pt x="0" y="3"/>
                  </a:lnTo>
                  <a:lnTo>
                    <a:pt x="2" y="3"/>
                  </a:lnTo>
                  <a:lnTo>
                    <a:pt x="2" y="1"/>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6" name="Freeform 812"/>
            <p:cNvSpPr>
              <a:spLocks/>
            </p:cNvSpPr>
            <p:nvPr/>
          </p:nvSpPr>
          <p:spPr bwMode="auto">
            <a:xfrm>
              <a:off x="2682" y="2924"/>
              <a:ext cx="4" cy="4"/>
            </a:xfrm>
            <a:custGeom>
              <a:avLst/>
              <a:gdLst/>
              <a:ahLst/>
              <a:cxnLst>
                <a:cxn ang="0">
                  <a:pos x="3" y="0"/>
                </a:cxn>
                <a:cxn ang="0">
                  <a:pos x="1" y="0"/>
                </a:cxn>
                <a:cxn ang="0">
                  <a:pos x="0" y="0"/>
                </a:cxn>
                <a:cxn ang="0">
                  <a:pos x="0" y="3"/>
                </a:cxn>
                <a:cxn ang="0">
                  <a:pos x="3" y="3"/>
                </a:cxn>
                <a:cxn ang="0">
                  <a:pos x="1" y="3"/>
                </a:cxn>
                <a:cxn ang="0">
                  <a:pos x="3" y="3"/>
                </a:cxn>
                <a:cxn ang="0">
                  <a:pos x="3" y="1"/>
                </a:cxn>
                <a:cxn ang="0">
                  <a:pos x="3" y="0"/>
                </a:cxn>
                <a:cxn ang="0">
                  <a:pos x="1" y="0"/>
                </a:cxn>
                <a:cxn ang="0">
                  <a:pos x="3" y="0"/>
                </a:cxn>
              </a:cxnLst>
              <a:rect l="0" t="0" r="r" b="b"/>
              <a:pathLst>
                <a:path w="4" h="4">
                  <a:moveTo>
                    <a:pt x="3" y="0"/>
                  </a:moveTo>
                  <a:lnTo>
                    <a:pt x="1" y="0"/>
                  </a:lnTo>
                  <a:lnTo>
                    <a:pt x="0" y="0"/>
                  </a:lnTo>
                  <a:lnTo>
                    <a:pt x="0" y="3"/>
                  </a:lnTo>
                  <a:lnTo>
                    <a:pt x="3" y="3"/>
                  </a:lnTo>
                  <a:lnTo>
                    <a:pt x="1" y="3"/>
                  </a:lnTo>
                  <a:lnTo>
                    <a:pt x="3" y="3"/>
                  </a:lnTo>
                  <a:lnTo>
                    <a:pt x="3" y="1"/>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7" name="Freeform 813"/>
            <p:cNvSpPr>
              <a:spLocks/>
            </p:cNvSpPr>
            <p:nvPr/>
          </p:nvSpPr>
          <p:spPr bwMode="auto">
            <a:xfrm>
              <a:off x="2685" y="2924"/>
              <a:ext cx="5" cy="4"/>
            </a:xfrm>
            <a:custGeom>
              <a:avLst/>
              <a:gdLst/>
              <a:ahLst/>
              <a:cxnLst>
                <a:cxn ang="0">
                  <a:pos x="4" y="0"/>
                </a:cxn>
                <a:cxn ang="0">
                  <a:pos x="0" y="0"/>
                </a:cxn>
                <a:cxn ang="0">
                  <a:pos x="0" y="3"/>
                </a:cxn>
                <a:cxn ang="0">
                  <a:pos x="4" y="3"/>
                </a:cxn>
                <a:cxn ang="0">
                  <a:pos x="4" y="1"/>
                </a:cxn>
                <a:cxn ang="0">
                  <a:pos x="4" y="0"/>
                </a:cxn>
              </a:cxnLst>
              <a:rect l="0" t="0" r="r" b="b"/>
              <a:pathLst>
                <a:path w="5" h="4">
                  <a:moveTo>
                    <a:pt x="4" y="0"/>
                  </a:moveTo>
                  <a:lnTo>
                    <a:pt x="0" y="0"/>
                  </a:lnTo>
                  <a:lnTo>
                    <a:pt x="0" y="3"/>
                  </a:lnTo>
                  <a:lnTo>
                    <a:pt x="4" y="3"/>
                  </a:lnTo>
                  <a:lnTo>
                    <a:pt x="4" y="1"/>
                  </a:lnTo>
                  <a:lnTo>
                    <a:pt x="4"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8" name="Freeform 814"/>
            <p:cNvSpPr>
              <a:spLocks/>
            </p:cNvSpPr>
            <p:nvPr/>
          </p:nvSpPr>
          <p:spPr bwMode="auto">
            <a:xfrm>
              <a:off x="2688" y="2924"/>
              <a:ext cx="4" cy="4"/>
            </a:xfrm>
            <a:custGeom>
              <a:avLst/>
              <a:gdLst/>
              <a:ahLst/>
              <a:cxnLst>
                <a:cxn ang="0">
                  <a:pos x="3" y="1"/>
                </a:cxn>
                <a:cxn ang="0">
                  <a:pos x="3" y="0"/>
                </a:cxn>
                <a:cxn ang="0">
                  <a:pos x="0" y="0"/>
                </a:cxn>
                <a:cxn ang="0">
                  <a:pos x="0" y="1"/>
                </a:cxn>
                <a:cxn ang="0">
                  <a:pos x="1" y="3"/>
                </a:cxn>
                <a:cxn ang="0">
                  <a:pos x="3" y="3"/>
                </a:cxn>
                <a:cxn ang="0">
                  <a:pos x="3" y="1"/>
                </a:cxn>
                <a:cxn ang="0">
                  <a:pos x="3" y="0"/>
                </a:cxn>
                <a:cxn ang="0">
                  <a:pos x="3" y="1"/>
                </a:cxn>
              </a:cxnLst>
              <a:rect l="0" t="0" r="r" b="b"/>
              <a:pathLst>
                <a:path w="4" h="4">
                  <a:moveTo>
                    <a:pt x="3" y="1"/>
                  </a:moveTo>
                  <a:lnTo>
                    <a:pt x="3" y="0"/>
                  </a:lnTo>
                  <a:lnTo>
                    <a:pt x="0" y="0"/>
                  </a:lnTo>
                  <a:lnTo>
                    <a:pt x="0" y="1"/>
                  </a:lnTo>
                  <a:lnTo>
                    <a:pt x="1" y="3"/>
                  </a:lnTo>
                  <a:lnTo>
                    <a:pt x="3" y="3"/>
                  </a:lnTo>
                  <a:lnTo>
                    <a:pt x="3" y="1"/>
                  </a:lnTo>
                  <a:lnTo>
                    <a:pt x="3"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79" name="Freeform 815"/>
            <p:cNvSpPr>
              <a:spLocks/>
            </p:cNvSpPr>
            <p:nvPr/>
          </p:nvSpPr>
          <p:spPr bwMode="auto">
            <a:xfrm>
              <a:off x="2691" y="2925"/>
              <a:ext cx="5" cy="4"/>
            </a:xfrm>
            <a:custGeom>
              <a:avLst/>
              <a:gdLst/>
              <a:ahLst/>
              <a:cxnLst>
                <a:cxn ang="0">
                  <a:pos x="3" y="1"/>
                </a:cxn>
                <a:cxn ang="0">
                  <a:pos x="3" y="1"/>
                </a:cxn>
                <a:cxn ang="0">
                  <a:pos x="0" y="0"/>
                </a:cxn>
                <a:cxn ang="0">
                  <a:pos x="0" y="1"/>
                </a:cxn>
                <a:cxn ang="0">
                  <a:pos x="3" y="3"/>
                </a:cxn>
                <a:cxn ang="0">
                  <a:pos x="3" y="1"/>
                </a:cxn>
              </a:cxnLst>
              <a:rect l="0" t="0" r="r" b="b"/>
              <a:pathLst>
                <a:path w="4" h="4">
                  <a:moveTo>
                    <a:pt x="3" y="1"/>
                  </a:moveTo>
                  <a:lnTo>
                    <a:pt x="3" y="1"/>
                  </a:lnTo>
                  <a:lnTo>
                    <a:pt x="0" y="0"/>
                  </a:lnTo>
                  <a:lnTo>
                    <a:pt x="0" y="1"/>
                  </a:lnTo>
                  <a:lnTo>
                    <a:pt x="3" y="3"/>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0" name="Freeform 816"/>
            <p:cNvSpPr>
              <a:spLocks/>
            </p:cNvSpPr>
            <p:nvPr/>
          </p:nvSpPr>
          <p:spPr bwMode="auto">
            <a:xfrm>
              <a:off x="2693" y="2925"/>
              <a:ext cx="4" cy="4"/>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1" name="Freeform 817"/>
            <p:cNvSpPr>
              <a:spLocks/>
            </p:cNvSpPr>
            <p:nvPr/>
          </p:nvSpPr>
          <p:spPr bwMode="auto">
            <a:xfrm>
              <a:off x="2728" y="2934"/>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2" name="Freeform 818"/>
            <p:cNvSpPr>
              <a:spLocks/>
            </p:cNvSpPr>
            <p:nvPr/>
          </p:nvSpPr>
          <p:spPr bwMode="auto">
            <a:xfrm>
              <a:off x="2728" y="2935"/>
              <a:ext cx="4" cy="6"/>
            </a:xfrm>
            <a:custGeom>
              <a:avLst/>
              <a:gdLst/>
              <a:ahLst/>
              <a:cxnLst>
                <a:cxn ang="0">
                  <a:pos x="3" y="5"/>
                </a:cxn>
                <a:cxn ang="0">
                  <a:pos x="3" y="4"/>
                </a:cxn>
                <a:cxn ang="0">
                  <a:pos x="1" y="4"/>
                </a:cxn>
                <a:cxn ang="0">
                  <a:pos x="1" y="2"/>
                </a:cxn>
                <a:cxn ang="0">
                  <a:pos x="1" y="1"/>
                </a:cxn>
                <a:cxn ang="0">
                  <a:pos x="1" y="0"/>
                </a:cxn>
                <a:cxn ang="0">
                  <a:pos x="0" y="0"/>
                </a:cxn>
                <a:cxn ang="0">
                  <a:pos x="0" y="1"/>
                </a:cxn>
                <a:cxn ang="0">
                  <a:pos x="0" y="2"/>
                </a:cxn>
                <a:cxn ang="0">
                  <a:pos x="1" y="4"/>
                </a:cxn>
                <a:cxn ang="0">
                  <a:pos x="1" y="5"/>
                </a:cxn>
                <a:cxn ang="0">
                  <a:pos x="3" y="5"/>
                </a:cxn>
              </a:cxnLst>
              <a:rect l="0" t="0" r="r" b="b"/>
              <a:pathLst>
                <a:path w="4" h="6">
                  <a:moveTo>
                    <a:pt x="3" y="5"/>
                  </a:moveTo>
                  <a:lnTo>
                    <a:pt x="3" y="4"/>
                  </a:lnTo>
                  <a:lnTo>
                    <a:pt x="1" y="4"/>
                  </a:lnTo>
                  <a:lnTo>
                    <a:pt x="1" y="2"/>
                  </a:lnTo>
                  <a:lnTo>
                    <a:pt x="1" y="1"/>
                  </a:lnTo>
                  <a:lnTo>
                    <a:pt x="1" y="0"/>
                  </a:lnTo>
                  <a:lnTo>
                    <a:pt x="0" y="0"/>
                  </a:lnTo>
                  <a:lnTo>
                    <a:pt x="0" y="1"/>
                  </a:lnTo>
                  <a:lnTo>
                    <a:pt x="0" y="2"/>
                  </a:lnTo>
                  <a:lnTo>
                    <a:pt x="1" y="4"/>
                  </a:lnTo>
                  <a:lnTo>
                    <a:pt x="1" y="5"/>
                  </a:lnTo>
                  <a:lnTo>
                    <a:pt x="3"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3" name="Freeform 819"/>
            <p:cNvSpPr>
              <a:spLocks/>
            </p:cNvSpPr>
            <p:nvPr/>
          </p:nvSpPr>
          <p:spPr bwMode="auto">
            <a:xfrm>
              <a:off x="2729" y="2940"/>
              <a:ext cx="4" cy="3"/>
            </a:xfrm>
            <a:custGeom>
              <a:avLst/>
              <a:gdLst/>
              <a:ahLst/>
              <a:cxnLst>
                <a:cxn ang="0">
                  <a:pos x="0" y="2"/>
                </a:cxn>
                <a:cxn ang="0">
                  <a:pos x="1" y="2"/>
                </a:cxn>
                <a:cxn ang="0">
                  <a:pos x="3" y="2"/>
                </a:cxn>
                <a:cxn ang="0">
                  <a:pos x="3" y="0"/>
                </a:cxn>
                <a:cxn ang="0">
                  <a:pos x="0" y="2"/>
                </a:cxn>
              </a:cxnLst>
              <a:rect l="0" t="0" r="r" b="b"/>
              <a:pathLst>
                <a:path w="4" h="3">
                  <a:moveTo>
                    <a:pt x="0" y="2"/>
                  </a:moveTo>
                  <a:lnTo>
                    <a:pt x="1" y="2"/>
                  </a:lnTo>
                  <a:lnTo>
                    <a:pt x="3" y="2"/>
                  </a:ln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4" name="Freeform 820"/>
            <p:cNvSpPr>
              <a:spLocks/>
            </p:cNvSpPr>
            <p:nvPr/>
          </p:nvSpPr>
          <p:spPr bwMode="auto">
            <a:xfrm>
              <a:off x="2718" y="2930"/>
              <a:ext cx="5"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5" name="Freeform 821"/>
            <p:cNvSpPr>
              <a:spLocks/>
            </p:cNvSpPr>
            <p:nvPr/>
          </p:nvSpPr>
          <p:spPr bwMode="auto">
            <a:xfrm>
              <a:off x="2718" y="2930"/>
              <a:ext cx="5" cy="6"/>
            </a:xfrm>
            <a:custGeom>
              <a:avLst/>
              <a:gdLst/>
              <a:ahLst/>
              <a:cxnLst>
                <a:cxn ang="0">
                  <a:pos x="3" y="5"/>
                </a:cxn>
                <a:cxn ang="0">
                  <a:pos x="3" y="5"/>
                </a:cxn>
                <a:cxn ang="0">
                  <a:pos x="1" y="5"/>
                </a:cxn>
                <a:cxn ang="0">
                  <a:pos x="1" y="3"/>
                </a:cxn>
                <a:cxn ang="0">
                  <a:pos x="1" y="2"/>
                </a:cxn>
                <a:cxn ang="0">
                  <a:pos x="1" y="1"/>
                </a:cxn>
                <a:cxn ang="0">
                  <a:pos x="1" y="0"/>
                </a:cxn>
                <a:cxn ang="0">
                  <a:pos x="0" y="0"/>
                </a:cxn>
                <a:cxn ang="0">
                  <a:pos x="0" y="1"/>
                </a:cxn>
                <a:cxn ang="0">
                  <a:pos x="0" y="2"/>
                </a:cxn>
                <a:cxn ang="0">
                  <a:pos x="0" y="3"/>
                </a:cxn>
                <a:cxn ang="0">
                  <a:pos x="0" y="5"/>
                </a:cxn>
                <a:cxn ang="0">
                  <a:pos x="1" y="5"/>
                </a:cxn>
                <a:cxn ang="0">
                  <a:pos x="1" y="6"/>
                </a:cxn>
                <a:cxn ang="0">
                  <a:pos x="3" y="5"/>
                </a:cxn>
              </a:cxnLst>
              <a:rect l="0" t="0" r="r" b="b"/>
              <a:pathLst>
                <a:path w="4" h="7">
                  <a:moveTo>
                    <a:pt x="3" y="5"/>
                  </a:moveTo>
                  <a:lnTo>
                    <a:pt x="3" y="5"/>
                  </a:lnTo>
                  <a:lnTo>
                    <a:pt x="1" y="5"/>
                  </a:lnTo>
                  <a:lnTo>
                    <a:pt x="1" y="3"/>
                  </a:lnTo>
                  <a:lnTo>
                    <a:pt x="1" y="2"/>
                  </a:lnTo>
                  <a:lnTo>
                    <a:pt x="1" y="1"/>
                  </a:lnTo>
                  <a:lnTo>
                    <a:pt x="1" y="0"/>
                  </a:lnTo>
                  <a:lnTo>
                    <a:pt x="0" y="0"/>
                  </a:lnTo>
                  <a:lnTo>
                    <a:pt x="0" y="1"/>
                  </a:lnTo>
                  <a:lnTo>
                    <a:pt x="0" y="2"/>
                  </a:lnTo>
                  <a:lnTo>
                    <a:pt x="0" y="3"/>
                  </a:lnTo>
                  <a:lnTo>
                    <a:pt x="0" y="5"/>
                  </a:lnTo>
                  <a:lnTo>
                    <a:pt x="1" y="5"/>
                  </a:lnTo>
                  <a:lnTo>
                    <a:pt x="1" y="6"/>
                  </a:lnTo>
                  <a:lnTo>
                    <a:pt x="3"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6" name="Freeform 822"/>
            <p:cNvSpPr>
              <a:spLocks/>
            </p:cNvSpPr>
            <p:nvPr/>
          </p:nvSpPr>
          <p:spPr bwMode="auto">
            <a:xfrm>
              <a:off x="2721" y="2937"/>
              <a:ext cx="4" cy="4"/>
            </a:xfrm>
            <a:custGeom>
              <a:avLst/>
              <a:gdLst/>
              <a:ahLst/>
              <a:cxnLst>
                <a:cxn ang="0">
                  <a:pos x="0" y="3"/>
                </a:cxn>
                <a:cxn ang="0">
                  <a:pos x="2" y="3"/>
                </a:cxn>
                <a:cxn ang="0">
                  <a:pos x="2" y="1"/>
                </a:cxn>
                <a:cxn ang="0">
                  <a:pos x="2" y="0"/>
                </a:cxn>
                <a:cxn ang="0">
                  <a:pos x="0" y="3"/>
                </a:cxn>
              </a:cxnLst>
              <a:rect l="0" t="0" r="r" b="b"/>
              <a:pathLst>
                <a:path w="3" h="4">
                  <a:moveTo>
                    <a:pt x="0" y="3"/>
                  </a:moveTo>
                  <a:lnTo>
                    <a:pt x="2" y="3"/>
                  </a:lnTo>
                  <a:lnTo>
                    <a:pt x="2" y="1"/>
                  </a:lnTo>
                  <a:lnTo>
                    <a:pt x="2"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7" name="Freeform 823"/>
            <p:cNvSpPr>
              <a:spLocks/>
            </p:cNvSpPr>
            <p:nvPr/>
          </p:nvSpPr>
          <p:spPr bwMode="auto">
            <a:xfrm>
              <a:off x="2712" y="2937"/>
              <a:ext cx="4" cy="5"/>
            </a:xfrm>
            <a:custGeom>
              <a:avLst/>
              <a:gdLst/>
              <a:ahLst/>
              <a:cxnLst>
                <a:cxn ang="0">
                  <a:pos x="0" y="0"/>
                </a:cxn>
                <a:cxn ang="0">
                  <a:pos x="0" y="1"/>
                </a:cxn>
                <a:cxn ang="0">
                  <a:pos x="0" y="3"/>
                </a:cxn>
                <a:cxn ang="0">
                  <a:pos x="3" y="3"/>
                </a:cxn>
                <a:cxn ang="0">
                  <a:pos x="0" y="0"/>
                </a:cxn>
              </a:cxnLst>
              <a:rect l="0" t="0" r="r" b="b"/>
              <a:pathLst>
                <a:path w="4" h="4">
                  <a:moveTo>
                    <a:pt x="0" y="0"/>
                  </a:moveTo>
                  <a:lnTo>
                    <a:pt x="0" y="1"/>
                  </a:lnTo>
                  <a:lnTo>
                    <a:pt x="0"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8" name="Freeform 824"/>
            <p:cNvSpPr>
              <a:spLocks/>
            </p:cNvSpPr>
            <p:nvPr/>
          </p:nvSpPr>
          <p:spPr bwMode="auto">
            <a:xfrm>
              <a:off x="2712" y="2937"/>
              <a:ext cx="11" cy="4"/>
            </a:xfrm>
            <a:custGeom>
              <a:avLst/>
              <a:gdLst/>
              <a:ahLst/>
              <a:cxnLst>
                <a:cxn ang="0">
                  <a:pos x="10" y="0"/>
                </a:cxn>
                <a:cxn ang="0">
                  <a:pos x="10" y="0"/>
                </a:cxn>
                <a:cxn ang="0">
                  <a:pos x="9" y="0"/>
                </a:cxn>
                <a:cxn ang="0">
                  <a:pos x="7" y="0"/>
                </a:cxn>
                <a:cxn ang="0">
                  <a:pos x="6" y="0"/>
                </a:cxn>
                <a:cxn ang="0">
                  <a:pos x="5" y="0"/>
                </a:cxn>
                <a:cxn ang="0">
                  <a:pos x="4" y="0"/>
                </a:cxn>
                <a:cxn ang="0">
                  <a:pos x="4" y="1"/>
                </a:cxn>
                <a:cxn ang="0">
                  <a:pos x="2" y="1"/>
                </a:cxn>
                <a:cxn ang="0">
                  <a:pos x="1" y="1"/>
                </a:cxn>
                <a:cxn ang="0">
                  <a:pos x="0" y="1"/>
                </a:cxn>
                <a:cxn ang="0">
                  <a:pos x="0" y="3"/>
                </a:cxn>
                <a:cxn ang="0">
                  <a:pos x="1" y="3"/>
                </a:cxn>
                <a:cxn ang="0">
                  <a:pos x="2" y="1"/>
                </a:cxn>
                <a:cxn ang="0">
                  <a:pos x="4" y="1"/>
                </a:cxn>
                <a:cxn ang="0">
                  <a:pos x="5" y="1"/>
                </a:cxn>
                <a:cxn ang="0">
                  <a:pos x="6" y="1"/>
                </a:cxn>
                <a:cxn ang="0">
                  <a:pos x="7" y="1"/>
                </a:cxn>
                <a:cxn ang="0">
                  <a:pos x="9" y="1"/>
                </a:cxn>
                <a:cxn ang="0">
                  <a:pos x="10" y="1"/>
                </a:cxn>
                <a:cxn ang="0">
                  <a:pos x="10" y="0"/>
                </a:cxn>
              </a:cxnLst>
              <a:rect l="0" t="0" r="r" b="b"/>
              <a:pathLst>
                <a:path w="11" h="4">
                  <a:moveTo>
                    <a:pt x="10" y="0"/>
                  </a:moveTo>
                  <a:lnTo>
                    <a:pt x="10" y="0"/>
                  </a:lnTo>
                  <a:lnTo>
                    <a:pt x="9" y="0"/>
                  </a:lnTo>
                  <a:lnTo>
                    <a:pt x="7" y="0"/>
                  </a:lnTo>
                  <a:lnTo>
                    <a:pt x="6" y="0"/>
                  </a:lnTo>
                  <a:lnTo>
                    <a:pt x="5" y="0"/>
                  </a:lnTo>
                  <a:lnTo>
                    <a:pt x="4" y="0"/>
                  </a:lnTo>
                  <a:lnTo>
                    <a:pt x="4" y="1"/>
                  </a:lnTo>
                  <a:lnTo>
                    <a:pt x="2" y="1"/>
                  </a:lnTo>
                  <a:lnTo>
                    <a:pt x="1" y="1"/>
                  </a:lnTo>
                  <a:lnTo>
                    <a:pt x="0" y="1"/>
                  </a:lnTo>
                  <a:lnTo>
                    <a:pt x="0" y="3"/>
                  </a:lnTo>
                  <a:lnTo>
                    <a:pt x="1" y="3"/>
                  </a:lnTo>
                  <a:lnTo>
                    <a:pt x="2" y="1"/>
                  </a:lnTo>
                  <a:lnTo>
                    <a:pt x="4" y="1"/>
                  </a:lnTo>
                  <a:lnTo>
                    <a:pt x="5" y="1"/>
                  </a:lnTo>
                  <a:lnTo>
                    <a:pt x="6" y="1"/>
                  </a:lnTo>
                  <a:lnTo>
                    <a:pt x="7" y="1"/>
                  </a:lnTo>
                  <a:lnTo>
                    <a:pt x="9" y="1"/>
                  </a:lnTo>
                  <a:lnTo>
                    <a:pt x="10" y="1"/>
                  </a:lnTo>
                  <a:lnTo>
                    <a:pt x="1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89" name="Freeform 825"/>
            <p:cNvSpPr>
              <a:spLocks/>
            </p:cNvSpPr>
            <p:nvPr/>
          </p:nvSpPr>
          <p:spPr bwMode="auto">
            <a:xfrm>
              <a:off x="2722" y="2937"/>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0" name="Freeform 826"/>
            <p:cNvSpPr>
              <a:spLocks/>
            </p:cNvSpPr>
            <p:nvPr/>
          </p:nvSpPr>
          <p:spPr bwMode="auto">
            <a:xfrm>
              <a:off x="2712" y="2930"/>
              <a:ext cx="4" cy="1"/>
            </a:xfrm>
            <a:custGeom>
              <a:avLst/>
              <a:gdLst/>
              <a:ahLst/>
              <a:cxnLst>
                <a:cxn ang="0">
                  <a:pos x="3" y="1"/>
                </a:cxn>
                <a:cxn ang="0">
                  <a:pos x="3" y="0"/>
                </a:cxn>
                <a:cxn ang="0">
                  <a:pos x="1" y="0"/>
                </a:cxn>
                <a:cxn ang="0">
                  <a:pos x="0" y="0"/>
                </a:cxn>
                <a:cxn ang="0">
                  <a:pos x="3" y="1"/>
                </a:cxn>
              </a:cxnLst>
              <a:rect l="0" t="0" r="r" b="b"/>
              <a:pathLst>
                <a:path w="4" h="2">
                  <a:moveTo>
                    <a:pt x="3" y="1"/>
                  </a:moveTo>
                  <a:lnTo>
                    <a:pt x="3" y="0"/>
                  </a:lnTo>
                  <a:lnTo>
                    <a:pt x="1" y="0"/>
                  </a:lnTo>
                  <a:lnTo>
                    <a:pt x="0"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1" name="Freeform 827"/>
            <p:cNvSpPr>
              <a:spLocks/>
            </p:cNvSpPr>
            <p:nvPr/>
          </p:nvSpPr>
          <p:spPr bwMode="auto">
            <a:xfrm>
              <a:off x="2712" y="2930"/>
              <a:ext cx="10" cy="6"/>
            </a:xfrm>
            <a:custGeom>
              <a:avLst/>
              <a:gdLst/>
              <a:ahLst/>
              <a:cxnLst>
                <a:cxn ang="0">
                  <a:pos x="9" y="5"/>
                </a:cxn>
                <a:cxn ang="0">
                  <a:pos x="7" y="5"/>
                </a:cxn>
                <a:cxn ang="0">
                  <a:pos x="6" y="5"/>
                </a:cxn>
                <a:cxn ang="0">
                  <a:pos x="5" y="3"/>
                </a:cxn>
                <a:cxn ang="0">
                  <a:pos x="4" y="3"/>
                </a:cxn>
                <a:cxn ang="0">
                  <a:pos x="4" y="2"/>
                </a:cxn>
                <a:cxn ang="0">
                  <a:pos x="2" y="2"/>
                </a:cxn>
                <a:cxn ang="0">
                  <a:pos x="1" y="1"/>
                </a:cxn>
                <a:cxn ang="0">
                  <a:pos x="1" y="0"/>
                </a:cxn>
                <a:cxn ang="0">
                  <a:pos x="0" y="0"/>
                </a:cxn>
                <a:cxn ang="0">
                  <a:pos x="0" y="1"/>
                </a:cxn>
                <a:cxn ang="0">
                  <a:pos x="0" y="2"/>
                </a:cxn>
                <a:cxn ang="0">
                  <a:pos x="1" y="2"/>
                </a:cxn>
                <a:cxn ang="0">
                  <a:pos x="2" y="2"/>
                </a:cxn>
                <a:cxn ang="0">
                  <a:pos x="2" y="3"/>
                </a:cxn>
                <a:cxn ang="0">
                  <a:pos x="4" y="3"/>
                </a:cxn>
                <a:cxn ang="0">
                  <a:pos x="5" y="5"/>
                </a:cxn>
                <a:cxn ang="0">
                  <a:pos x="6" y="5"/>
                </a:cxn>
                <a:cxn ang="0">
                  <a:pos x="7" y="6"/>
                </a:cxn>
                <a:cxn ang="0">
                  <a:pos x="9" y="6"/>
                </a:cxn>
                <a:cxn ang="0">
                  <a:pos x="9" y="5"/>
                </a:cxn>
              </a:cxnLst>
              <a:rect l="0" t="0" r="r" b="b"/>
              <a:pathLst>
                <a:path w="10" h="7">
                  <a:moveTo>
                    <a:pt x="9" y="5"/>
                  </a:moveTo>
                  <a:lnTo>
                    <a:pt x="7" y="5"/>
                  </a:lnTo>
                  <a:lnTo>
                    <a:pt x="6" y="5"/>
                  </a:lnTo>
                  <a:lnTo>
                    <a:pt x="5" y="3"/>
                  </a:lnTo>
                  <a:lnTo>
                    <a:pt x="4" y="3"/>
                  </a:lnTo>
                  <a:lnTo>
                    <a:pt x="4" y="2"/>
                  </a:lnTo>
                  <a:lnTo>
                    <a:pt x="2" y="2"/>
                  </a:lnTo>
                  <a:lnTo>
                    <a:pt x="1" y="1"/>
                  </a:lnTo>
                  <a:lnTo>
                    <a:pt x="1" y="0"/>
                  </a:lnTo>
                  <a:lnTo>
                    <a:pt x="0" y="0"/>
                  </a:lnTo>
                  <a:lnTo>
                    <a:pt x="0" y="1"/>
                  </a:lnTo>
                  <a:lnTo>
                    <a:pt x="0" y="2"/>
                  </a:lnTo>
                  <a:lnTo>
                    <a:pt x="1" y="2"/>
                  </a:lnTo>
                  <a:lnTo>
                    <a:pt x="2" y="2"/>
                  </a:lnTo>
                  <a:lnTo>
                    <a:pt x="2" y="3"/>
                  </a:lnTo>
                  <a:lnTo>
                    <a:pt x="4" y="3"/>
                  </a:lnTo>
                  <a:lnTo>
                    <a:pt x="5" y="5"/>
                  </a:lnTo>
                  <a:lnTo>
                    <a:pt x="6" y="5"/>
                  </a:lnTo>
                  <a:lnTo>
                    <a:pt x="7" y="6"/>
                  </a:lnTo>
                  <a:lnTo>
                    <a:pt x="9" y="6"/>
                  </a:lnTo>
                  <a:lnTo>
                    <a:pt x="9"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2" name="Freeform 828"/>
            <p:cNvSpPr>
              <a:spLocks/>
            </p:cNvSpPr>
            <p:nvPr/>
          </p:nvSpPr>
          <p:spPr bwMode="auto">
            <a:xfrm>
              <a:off x="2721" y="2937"/>
              <a:ext cx="2" cy="4"/>
            </a:xfrm>
            <a:custGeom>
              <a:avLst/>
              <a:gdLst/>
              <a:ahLst/>
              <a:cxnLst>
                <a:cxn ang="0">
                  <a:pos x="0" y="3"/>
                </a:cxn>
                <a:cxn ang="0">
                  <a:pos x="1" y="3"/>
                </a:cxn>
                <a:cxn ang="0">
                  <a:pos x="1" y="1"/>
                </a:cxn>
                <a:cxn ang="0">
                  <a:pos x="1" y="0"/>
                </a:cxn>
                <a:cxn ang="0">
                  <a:pos x="0" y="3"/>
                </a:cxn>
              </a:cxnLst>
              <a:rect l="0" t="0" r="r" b="b"/>
              <a:pathLst>
                <a:path w="2" h="4">
                  <a:moveTo>
                    <a:pt x="0" y="3"/>
                  </a:moveTo>
                  <a:lnTo>
                    <a:pt x="1" y="3"/>
                  </a:lnTo>
                  <a:lnTo>
                    <a:pt x="1" y="1"/>
                  </a:lnTo>
                  <a:lnTo>
                    <a:pt x="1"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3" name="Freeform 829"/>
            <p:cNvSpPr>
              <a:spLocks/>
            </p:cNvSpPr>
            <p:nvPr/>
          </p:nvSpPr>
          <p:spPr bwMode="auto">
            <a:xfrm>
              <a:off x="2716" y="2934"/>
              <a:ext cx="1" cy="3"/>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4" name="Freeform 830"/>
            <p:cNvSpPr>
              <a:spLocks/>
            </p:cNvSpPr>
            <p:nvPr/>
          </p:nvSpPr>
          <p:spPr bwMode="auto">
            <a:xfrm>
              <a:off x="2703" y="2933"/>
              <a:ext cx="14" cy="4"/>
            </a:xfrm>
            <a:custGeom>
              <a:avLst/>
              <a:gdLst/>
              <a:ahLst/>
              <a:cxnLst>
                <a:cxn ang="0">
                  <a:pos x="1" y="2"/>
                </a:cxn>
                <a:cxn ang="0">
                  <a:pos x="1" y="1"/>
                </a:cxn>
                <a:cxn ang="0">
                  <a:pos x="3" y="1"/>
                </a:cxn>
                <a:cxn ang="0">
                  <a:pos x="4" y="1"/>
                </a:cxn>
                <a:cxn ang="0">
                  <a:pos x="5" y="1"/>
                </a:cxn>
                <a:cxn ang="0">
                  <a:pos x="6" y="1"/>
                </a:cxn>
                <a:cxn ang="0">
                  <a:pos x="8" y="1"/>
                </a:cxn>
                <a:cxn ang="0">
                  <a:pos x="9" y="1"/>
                </a:cxn>
                <a:cxn ang="0">
                  <a:pos x="10" y="1"/>
                </a:cxn>
                <a:cxn ang="0">
                  <a:pos x="11" y="2"/>
                </a:cxn>
                <a:cxn ang="0">
                  <a:pos x="13" y="2"/>
                </a:cxn>
                <a:cxn ang="0">
                  <a:pos x="13" y="1"/>
                </a:cxn>
                <a:cxn ang="0">
                  <a:pos x="11" y="1"/>
                </a:cxn>
                <a:cxn ang="0">
                  <a:pos x="10" y="1"/>
                </a:cxn>
                <a:cxn ang="0">
                  <a:pos x="10" y="0"/>
                </a:cxn>
                <a:cxn ang="0">
                  <a:pos x="9" y="0"/>
                </a:cxn>
                <a:cxn ang="0">
                  <a:pos x="8" y="0"/>
                </a:cxn>
                <a:cxn ang="0">
                  <a:pos x="6" y="0"/>
                </a:cxn>
                <a:cxn ang="0">
                  <a:pos x="5" y="0"/>
                </a:cxn>
                <a:cxn ang="0">
                  <a:pos x="4" y="0"/>
                </a:cxn>
                <a:cxn ang="0">
                  <a:pos x="3" y="0"/>
                </a:cxn>
                <a:cxn ang="0">
                  <a:pos x="1" y="0"/>
                </a:cxn>
                <a:cxn ang="0">
                  <a:pos x="1" y="1"/>
                </a:cxn>
                <a:cxn ang="0">
                  <a:pos x="0" y="1"/>
                </a:cxn>
                <a:cxn ang="0">
                  <a:pos x="1" y="2"/>
                </a:cxn>
              </a:cxnLst>
              <a:rect l="0" t="0" r="r" b="b"/>
              <a:pathLst>
                <a:path w="14" h="3">
                  <a:moveTo>
                    <a:pt x="1" y="2"/>
                  </a:moveTo>
                  <a:lnTo>
                    <a:pt x="1" y="1"/>
                  </a:lnTo>
                  <a:lnTo>
                    <a:pt x="3" y="1"/>
                  </a:lnTo>
                  <a:lnTo>
                    <a:pt x="4" y="1"/>
                  </a:lnTo>
                  <a:lnTo>
                    <a:pt x="5" y="1"/>
                  </a:lnTo>
                  <a:lnTo>
                    <a:pt x="6" y="1"/>
                  </a:lnTo>
                  <a:lnTo>
                    <a:pt x="8" y="1"/>
                  </a:lnTo>
                  <a:lnTo>
                    <a:pt x="9" y="1"/>
                  </a:lnTo>
                  <a:lnTo>
                    <a:pt x="10" y="1"/>
                  </a:lnTo>
                  <a:lnTo>
                    <a:pt x="11" y="2"/>
                  </a:lnTo>
                  <a:lnTo>
                    <a:pt x="13" y="2"/>
                  </a:lnTo>
                  <a:lnTo>
                    <a:pt x="13" y="1"/>
                  </a:lnTo>
                  <a:lnTo>
                    <a:pt x="11" y="1"/>
                  </a:lnTo>
                  <a:lnTo>
                    <a:pt x="10" y="1"/>
                  </a:lnTo>
                  <a:lnTo>
                    <a:pt x="10" y="0"/>
                  </a:lnTo>
                  <a:lnTo>
                    <a:pt x="9" y="0"/>
                  </a:lnTo>
                  <a:lnTo>
                    <a:pt x="8" y="0"/>
                  </a:lnTo>
                  <a:lnTo>
                    <a:pt x="6" y="0"/>
                  </a:lnTo>
                  <a:lnTo>
                    <a:pt x="5" y="0"/>
                  </a:lnTo>
                  <a:lnTo>
                    <a:pt x="4" y="0"/>
                  </a:lnTo>
                  <a:lnTo>
                    <a:pt x="3" y="0"/>
                  </a:lnTo>
                  <a:lnTo>
                    <a:pt x="1" y="0"/>
                  </a:lnTo>
                  <a:lnTo>
                    <a:pt x="1" y="1"/>
                  </a:lnTo>
                  <a:lnTo>
                    <a:pt x="0" y="1"/>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5" name="Freeform 831"/>
            <p:cNvSpPr>
              <a:spLocks/>
            </p:cNvSpPr>
            <p:nvPr/>
          </p:nvSpPr>
          <p:spPr bwMode="auto">
            <a:xfrm>
              <a:off x="2703" y="2934"/>
              <a:ext cx="2" cy="3"/>
            </a:xfrm>
            <a:custGeom>
              <a:avLst/>
              <a:gdLst/>
              <a:ahLst/>
              <a:cxnLst>
                <a:cxn ang="0">
                  <a:pos x="0" y="0"/>
                </a:cxn>
                <a:cxn ang="0">
                  <a:pos x="0" y="1"/>
                </a:cxn>
                <a:cxn ang="0">
                  <a:pos x="0" y="2"/>
                </a:cxn>
                <a:cxn ang="0">
                  <a:pos x="1" y="2"/>
                </a:cxn>
                <a:cxn ang="0">
                  <a:pos x="0" y="0"/>
                </a:cxn>
              </a:cxnLst>
              <a:rect l="0" t="0" r="r" b="b"/>
              <a:pathLst>
                <a:path w="2" h="3">
                  <a:moveTo>
                    <a:pt x="0" y="0"/>
                  </a:moveTo>
                  <a:lnTo>
                    <a:pt x="0" y="1"/>
                  </a:lnTo>
                  <a:lnTo>
                    <a:pt x="0" y="2"/>
                  </a:lnTo>
                  <a:lnTo>
                    <a:pt x="1"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6" name="Freeform 832"/>
            <p:cNvSpPr>
              <a:spLocks/>
            </p:cNvSpPr>
            <p:nvPr/>
          </p:nvSpPr>
          <p:spPr bwMode="auto">
            <a:xfrm>
              <a:off x="2706" y="2933"/>
              <a:ext cx="4" cy="4"/>
            </a:xfrm>
            <a:custGeom>
              <a:avLst/>
              <a:gdLst/>
              <a:ahLst/>
              <a:cxnLst>
                <a:cxn ang="0">
                  <a:pos x="0" y="2"/>
                </a:cxn>
                <a:cxn ang="0">
                  <a:pos x="1" y="2"/>
                </a:cxn>
                <a:cxn ang="0">
                  <a:pos x="3" y="2"/>
                </a:cxn>
                <a:cxn ang="0">
                  <a:pos x="3" y="1"/>
                </a:cxn>
                <a:cxn ang="0">
                  <a:pos x="3" y="0"/>
                </a:cxn>
                <a:cxn ang="0">
                  <a:pos x="0" y="2"/>
                </a:cxn>
              </a:cxnLst>
              <a:rect l="0" t="0" r="r" b="b"/>
              <a:pathLst>
                <a:path w="4" h="3">
                  <a:moveTo>
                    <a:pt x="0" y="2"/>
                  </a:moveTo>
                  <a:lnTo>
                    <a:pt x="1" y="2"/>
                  </a:lnTo>
                  <a:lnTo>
                    <a:pt x="3" y="2"/>
                  </a:lnTo>
                  <a:lnTo>
                    <a:pt x="3" y="1"/>
                  </a:ln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7" name="Freeform 833"/>
            <p:cNvSpPr>
              <a:spLocks/>
            </p:cNvSpPr>
            <p:nvPr/>
          </p:nvSpPr>
          <p:spPr bwMode="auto">
            <a:xfrm>
              <a:off x="2703" y="2928"/>
              <a:ext cx="5" cy="8"/>
            </a:xfrm>
            <a:custGeom>
              <a:avLst/>
              <a:gdLst/>
              <a:ahLst/>
              <a:cxnLst>
                <a:cxn ang="0">
                  <a:pos x="0" y="0"/>
                </a:cxn>
                <a:cxn ang="0">
                  <a:pos x="0" y="0"/>
                </a:cxn>
                <a:cxn ang="0">
                  <a:pos x="0" y="1"/>
                </a:cxn>
                <a:cxn ang="0">
                  <a:pos x="0" y="2"/>
                </a:cxn>
                <a:cxn ang="0">
                  <a:pos x="0" y="3"/>
                </a:cxn>
                <a:cxn ang="0">
                  <a:pos x="1" y="5"/>
                </a:cxn>
                <a:cxn ang="0">
                  <a:pos x="1" y="6"/>
                </a:cxn>
                <a:cxn ang="0">
                  <a:pos x="1" y="7"/>
                </a:cxn>
                <a:cxn ang="0">
                  <a:pos x="3" y="6"/>
                </a:cxn>
                <a:cxn ang="0">
                  <a:pos x="1" y="6"/>
                </a:cxn>
                <a:cxn ang="0">
                  <a:pos x="1" y="5"/>
                </a:cxn>
                <a:cxn ang="0">
                  <a:pos x="1" y="3"/>
                </a:cxn>
                <a:cxn ang="0">
                  <a:pos x="1" y="2"/>
                </a:cxn>
                <a:cxn ang="0">
                  <a:pos x="1" y="1"/>
                </a:cxn>
                <a:cxn ang="0">
                  <a:pos x="1" y="0"/>
                </a:cxn>
                <a:cxn ang="0">
                  <a:pos x="0" y="0"/>
                </a:cxn>
              </a:cxnLst>
              <a:rect l="0" t="0" r="r" b="b"/>
              <a:pathLst>
                <a:path w="4" h="8">
                  <a:moveTo>
                    <a:pt x="0" y="0"/>
                  </a:moveTo>
                  <a:lnTo>
                    <a:pt x="0" y="0"/>
                  </a:lnTo>
                  <a:lnTo>
                    <a:pt x="0" y="1"/>
                  </a:lnTo>
                  <a:lnTo>
                    <a:pt x="0" y="2"/>
                  </a:lnTo>
                  <a:lnTo>
                    <a:pt x="0" y="3"/>
                  </a:lnTo>
                  <a:lnTo>
                    <a:pt x="1" y="5"/>
                  </a:lnTo>
                  <a:lnTo>
                    <a:pt x="1" y="6"/>
                  </a:lnTo>
                  <a:lnTo>
                    <a:pt x="1" y="7"/>
                  </a:lnTo>
                  <a:lnTo>
                    <a:pt x="3" y="6"/>
                  </a:lnTo>
                  <a:lnTo>
                    <a:pt x="1" y="6"/>
                  </a:lnTo>
                  <a:lnTo>
                    <a:pt x="1" y="5"/>
                  </a:lnTo>
                  <a:lnTo>
                    <a:pt x="1" y="3"/>
                  </a:lnTo>
                  <a:lnTo>
                    <a:pt x="1" y="2"/>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8" name="Freeform 834"/>
            <p:cNvSpPr>
              <a:spLocks/>
            </p:cNvSpPr>
            <p:nvPr/>
          </p:nvSpPr>
          <p:spPr bwMode="auto">
            <a:xfrm>
              <a:off x="2703" y="2928"/>
              <a:ext cx="5" cy="0"/>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699" name="Freeform 835"/>
            <p:cNvSpPr>
              <a:spLocks/>
            </p:cNvSpPr>
            <p:nvPr/>
          </p:nvSpPr>
          <p:spPr bwMode="auto">
            <a:xfrm>
              <a:off x="2706" y="2933"/>
              <a:ext cx="4" cy="4"/>
            </a:xfrm>
            <a:custGeom>
              <a:avLst/>
              <a:gdLst/>
              <a:ahLst/>
              <a:cxnLst>
                <a:cxn ang="0">
                  <a:pos x="0" y="2"/>
                </a:cxn>
                <a:cxn ang="0">
                  <a:pos x="1" y="2"/>
                </a:cxn>
                <a:cxn ang="0">
                  <a:pos x="3" y="2"/>
                </a:cxn>
                <a:cxn ang="0">
                  <a:pos x="3" y="1"/>
                </a:cxn>
                <a:cxn ang="0">
                  <a:pos x="3" y="0"/>
                </a:cxn>
                <a:cxn ang="0">
                  <a:pos x="0" y="2"/>
                </a:cxn>
              </a:cxnLst>
              <a:rect l="0" t="0" r="r" b="b"/>
              <a:pathLst>
                <a:path w="4" h="3">
                  <a:moveTo>
                    <a:pt x="0" y="2"/>
                  </a:moveTo>
                  <a:lnTo>
                    <a:pt x="1" y="2"/>
                  </a:lnTo>
                  <a:lnTo>
                    <a:pt x="3" y="2"/>
                  </a:lnTo>
                  <a:lnTo>
                    <a:pt x="3" y="1"/>
                  </a:ln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0" name="Freeform 836"/>
            <p:cNvSpPr>
              <a:spLocks/>
            </p:cNvSpPr>
            <p:nvPr/>
          </p:nvSpPr>
          <p:spPr bwMode="auto">
            <a:xfrm>
              <a:off x="2698" y="2929"/>
              <a:ext cx="10" cy="5"/>
            </a:xfrm>
            <a:custGeom>
              <a:avLst/>
              <a:gdLst/>
              <a:ahLst/>
              <a:cxnLst>
                <a:cxn ang="0">
                  <a:pos x="0" y="1"/>
                </a:cxn>
                <a:cxn ang="0">
                  <a:pos x="0" y="1"/>
                </a:cxn>
                <a:cxn ang="0">
                  <a:pos x="1" y="1"/>
                </a:cxn>
                <a:cxn ang="0">
                  <a:pos x="3" y="1"/>
                </a:cxn>
                <a:cxn ang="0">
                  <a:pos x="4" y="1"/>
                </a:cxn>
                <a:cxn ang="0">
                  <a:pos x="5" y="2"/>
                </a:cxn>
                <a:cxn ang="0">
                  <a:pos x="6" y="2"/>
                </a:cxn>
                <a:cxn ang="0">
                  <a:pos x="6" y="4"/>
                </a:cxn>
                <a:cxn ang="0">
                  <a:pos x="8" y="2"/>
                </a:cxn>
                <a:cxn ang="0">
                  <a:pos x="6" y="2"/>
                </a:cxn>
                <a:cxn ang="0">
                  <a:pos x="5" y="1"/>
                </a:cxn>
                <a:cxn ang="0">
                  <a:pos x="4" y="1"/>
                </a:cxn>
                <a:cxn ang="0">
                  <a:pos x="3" y="0"/>
                </a:cxn>
                <a:cxn ang="0">
                  <a:pos x="1" y="0"/>
                </a:cxn>
                <a:cxn ang="0">
                  <a:pos x="0" y="0"/>
                </a:cxn>
                <a:cxn ang="0">
                  <a:pos x="0" y="1"/>
                </a:cxn>
              </a:cxnLst>
              <a:rect l="0" t="0" r="r" b="b"/>
              <a:pathLst>
                <a:path w="9" h="5">
                  <a:moveTo>
                    <a:pt x="0" y="1"/>
                  </a:moveTo>
                  <a:lnTo>
                    <a:pt x="0" y="1"/>
                  </a:lnTo>
                  <a:lnTo>
                    <a:pt x="1" y="1"/>
                  </a:lnTo>
                  <a:lnTo>
                    <a:pt x="3" y="1"/>
                  </a:lnTo>
                  <a:lnTo>
                    <a:pt x="4" y="1"/>
                  </a:lnTo>
                  <a:lnTo>
                    <a:pt x="5" y="2"/>
                  </a:lnTo>
                  <a:lnTo>
                    <a:pt x="6" y="2"/>
                  </a:lnTo>
                  <a:lnTo>
                    <a:pt x="6" y="4"/>
                  </a:lnTo>
                  <a:lnTo>
                    <a:pt x="8" y="2"/>
                  </a:lnTo>
                  <a:lnTo>
                    <a:pt x="6" y="2"/>
                  </a:lnTo>
                  <a:lnTo>
                    <a:pt x="5" y="1"/>
                  </a:lnTo>
                  <a:lnTo>
                    <a:pt x="4" y="1"/>
                  </a:lnTo>
                  <a:lnTo>
                    <a:pt x="3"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1" name="Freeform 837"/>
            <p:cNvSpPr>
              <a:spLocks/>
            </p:cNvSpPr>
            <p:nvPr/>
          </p:nvSpPr>
          <p:spPr bwMode="auto">
            <a:xfrm>
              <a:off x="2693" y="2929"/>
              <a:ext cx="7" cy="4"/>
            </a:xfrm>
            <a:custGeom>
              <a:avLst/>
              <a:gdLst/>
              <a:ahLst/>
              <a:cxnLst>
                <a:cxn ang="0">
                  <a:pos x="0" y="3"/>
                </a:cxn>
                <a:cxn ang="0">
                  <a:pos x="1" y="3"/>
                </a:cxn>
                <a:cxn ang="0">
                  <a:pos x="1" y="1"/>
                </a:cxn>
                <a:cxn ang="0">
                  <a:pos x="3" y="1"/>
                </a:cxn>
                <a:cxn ang="0">
                  <a:pos x="4" y="1"/>
                </a:cxn>
                <a:cxn ang="0">
                  <a:pos x="6" y="1"/>
                </a:cxn>
                <a:cxn ang="0">
                  <a:pos x="6" y="0"/>
                </a:cxn>
                <a:cxn ang="0">
                  <a:pos x="4" y="0"/>
                </a:cxn>
                <a:cxn ang="0">
                  <a:pos x="3" y="0"/>
                </a:cxn>
                <a:cxn ang="0">
                  <a:pos x="1" y="0"/>
                </a:cxn>
                <a:cxn ang="0">
                  <a:pos x="1" y="1"/>
                </a:cxn>
                <a:cxn ang="0">
                  <a:pos x="0" y="1"/>
                </a:cxn>
                <a:cxn ang="0">
                  <a:pos x="0" y="3"/>
                </a:cxn>
              </a:cxnLst>
              <a:rect l="0" t="0" r="r" b="b"/>
              <a:pathLst>
                <a:path w="7" h="4">
                  <a:moveTo>
                    <a:pt x="0" y="3"/>
                  </a:moveTo>
                  <a:lnTo>
                    <a:pt x="1" y="3"/>
                  </a:lnTo>
                  <a:lnTo>
                    <a:pt x="1" y="1"/>
                  </a:lnTo>
                  <a:lnTo>
                    <a:pt x="3" y="1"/>
                  </a:lnTo>
                  <a:lnTo>
                    <a:pt x="4" y="1"/>
                  </a:lnTo>
                  <a:lnTo>
                    <a:pt x="6" y="1"/>
                  </a:lnTo>
                  <a:lnTo>
                    <a:pt x="6" y="0"/>
                  </a:lnTo>
                  <a:lnTo>
                    <a:pt x="4" y="0"/>
                  </a:lnTo>
                  <a:lnTo>
                    <a:pt x="3" y="0"/>
                  </a:lnTo>
                  <a:lnTo>
                    <a:pt x="1" y="0"/>
                  </a:lnTo>
                  <a:lnTo>
                    <a:pt x="1" y="1"/>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2" name="Freeform 838"/>
            <p:cNvSpPr>
              <a:spLocks/>
            </p:cNvSpPr>
            <p:nvPr/>
          </p:nvSpPr>
          <p:spPr bwMode="auto">
            <a:xfrm>
              <a:off x="2692" y="2930"/>
              <a:ext cx="4" cy="4"/>
            </a:xfrm>
            <a:custGeom>
              <a:avLst/>
              <a:gdLst/>
              <a:ahLst/>
              <a:cxnLst>
                <a:cxn ang="0">
                  <a:pos x="3" y="0"/>
                </a:cxn>
                <a:cxn ang="0">
                  <a:pos x="0" y="1"/>
                </a:cxn>
                <a:cxn ang="0">
                  <a:pos x="0" y="3"/>
                </a:cxn>
                <a:cxn ang="0">
                  <a:pos x="3" y="3"/>
                </a:cxn>
                <a:cxn ang="0">
                  <a:pos x="3" y="0"/>
                </a:cxn>
              </a:cxnLst>
              <a:rect l="0" t="0" r="r" b="b"/>
              <a:pathLst>
                <a:path w="4" h="4">
                  <a:moveTo>
                    <a:pt x="3" y="0"/>
                  </a:moveTo>
                  <a:lnTo>
                    <a:pt x="0" y="1"/>
                  </a:lnTo>
                  <a:lnTo>
                    <a:pt x="0" y="3"/>
                  </a:lnTo>
                  <a:lnTo>
                    <a:pt x="3" y="3"/>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3" name="Freeform 839"/>
            <p:cNvSpPr>
              <a:spLocks/>
            </p:cNvSpPr>
            <p:nvPr/>
          </p:nvSpPr>
          <p:spPr bwMode="auto">
            <a:xfrm>
              <a:off x="2702" y="2929"/>
              <a:ext cx="4" cy="4"/>
            </a:xfrm>
            <a:custGeom>
              <a:avLst/>
              <a:gdLst/>
              <a:ahLst/>
              <a:cxnLst>
                <a:cxn ang="0">
                  <a:pos x="0" y="3"/>
                </a:cxn>
                <a:cxn ang="0">
                  <a:pos x="3" y="3"/>
                </a:cxn>
                <a:cxn ang="0">
                  <a:pos x="3" y="0"/>
                </a:cxn>
                <a:cxn ang="0">
                  <a:pos x="0" y="3"/>
                </a:cxn>
              </a:cxnLst>
              <a:rect l="0" t="0" r="r" b="b"/>
              <a:pathLst>
                <a:path w="4" h="4">
                  <a:moveTo>
                    <a:pt x="0" y="3"/>
                  </a:moveTo>
                  <a:lnTo>
                    <a:pt x="3" y="3"/>
                  </a:lnTo>
                  <a:lnTo>
                    <a:pt x="3"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4" name="Freeform 840"/>
            <p:cNvSpPr>
              <a:spLocks/>
            </p:cNvSpPr>
            <p:nvPr/>
          </p:nvSpPr>
          <p:spPr bwMode="auto">
            <a:xfrm>
              <a:off x="2696" y="2921"/>
              <a:ext cx="6" cy="10"/>
            </a:xfrm>
            <a:custGeom>
              <a:avLst/>
              <a:gdLst/>
              <a:ahLst/>
              <a:cxnLst>
                <a:cxn ang="0">
                  <a:pos x="0" y="0"/>
                </a:cxn>
                <a:cxn ang="0">
                  <a:pos x="0" y="0"/>
                </a:cxn>
                <a:cxn ang="0">
                  <a:pos x="0" y="1"/>
                </a:cxn>
                <a:cxn ang="0">
                  <a:pos x="0" y="2"/>
                </a:cxn>
                <a:cxn ang="0">
                  <a:pos x="0" y="3"/>
                </a:cxn>
                <a:cxn ang="0">
                  <a:pos x="1" y="3"/>
                </a:cxn>
                <a:cxn ang="0">
                  <a:pos x="1" y="4"/>
                </a:cxn>
                <a:cxn ang="0">
                  <a:pos x="1" y="6"/>
                </a:cxn>
                <a:cxn ang="0">
                  <a:pos x="2" y="7"/>
                </a:cxn>
                <a:cxn ang="0">
                  <a:pos x="2" y="8"/>
                </a:cxn>
                <a:cxn ang="0">
                  <a:pos x="4" y="8"/>
                </a:cxn>
                <a:cxn ang="0">
                  <a:pos x="4" y="9"/>
                </a:cxn>
                <a:cxn ang="0">
                  <a:pos x="5" y="9"/>
                </a:cxn>
                <a:cxn ang="0">
                  <a:pos x="4" y="8"/>
                </a:cxn>
                <a:cxn ang="0">
                  <a:pos x="4" y="7"/>
                </a:cxn>
                <a:cxn ang="0">
                  <a:pos x="2" y="7"/>
                </a:cxn>
                <a:cxn ang="0">
                  <a:pos x="2" y="6"/>
                </a:cxn>
                <a:cxn ang="0">
                  <a:pos x="2" y="4"/>
                </a:cxn>
                <a:cxn ang="0">
                  <a:pos x="1" y="3"/>
                </a:cxn>
                <a:cxn ang="0">
                  <a:pos x="1" y="2"/>
                </a:cxn>
                <a:cxn ang="0">
                  <a:pos x="1" y="1"/>
                </a:cxn>
                <a:cxn ang="0">
                  <a:pos x="1" y="0"/>
                </a:cxn>
                <a:cxn ang="0">
                  <a:pos x="0" y="0"/>
                </a:cxn>
              </a:cxnLst>
              <a:rect l="0" t="0" r="r" b="b"/>
              <a:pathLst>
                <a:path w="6" h="10">
                  <a:moveTo>
                    <a:pt x="0" y="0"/>
                  </a:moveTo>
                  <a:lnTo>
                    <a:pt x="0" y="0"/>
                  </a:lnTo>
                  <a:lnTo>
                    <a:pt x="0" y="1"/>
                  </a:lnTo>
                  <a:lnTo>
                    <a:pt x="0" y="2"/>
                  </a:lnTo>
                  <a:lnTo>
                    <a:pt x="0" y="3"/>
                  </a:lnTo>
                  <a:lnTo>
                    <a:pt x="1" y="3"/>
                  </a:lnTo>
                  <a:lnTo>
                    <a:pt x="1" y="4"/>
                  </a:lnTo>
                  <a:lnTo>
                    <a:pt x="1" y="6"/>
                  </a:lnTo>
                  <a:lnTo>
                    <a:pt x="2" y="7"/>
                  </a:lnTo>
                  <a:lnTo>
                    <a:pt x="2" y="8"/>
                  </a:lnTo>
                  <a:lnTo>
                    <a:pt x="4" y="8"/>
                  </a:lnTo>
                  <a:lnTo>
                    <a:pt x="4" y="9"/>
                  </a:lnTo>
                  <a:lnTo>
                    <a:pt x="5" y="9"/>
                  </a:lnTo>
                  <a:lnTo>
                    <a:pt x="4" y="8"/>
                  </a:lnTo>
                  <a:lnTo>
                    <a:pt x="4" y="7"/>
                  </a:lnTo>
                  <a:lnTo>
                    <a:pt x="2" y="7"/>
                  </a:lnTo>
                  <a:lnTo>
                    <a:pt x="2" y="6"/>
                  </a:lnTo>
                  <a:lnTo>
                    <a:pt x="2" y="4"/>
                  </a:lnTo>
                  <a:lnTo>
                    <a:pt x="1" y="3"/>
                  </a:lnTo>
                  <a:lnTo>
                    <a:pt x="1" y="2"/>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5" name="Freeform 841"/>
            <p:cNvSpPr>
              <a:spLocks/>
            </p:cNvSpPr>
            <p:nvPr/>
          </p:nvSpPr>
          <p:spPr bwMode="auto">
            <a:xfrm>
              <a:off x="2696" y="2919"/>
              <a:ext cx="5"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6" name="Freeform 842"/>
            <p:cNvSpPr>
              <a:spLocks/>
            </p:cNvSpPr>
            <p:nvPr/>
          </p:nvSpPr>
          <p:spPr bwMode="auto">
            <a:xfrm>
              <a:off x="2678" y="2917"/>
              <a:ext cx="0" cy="5"/>
            </a:xfrm>
            <a:custGeom>
              <a:avLst/>
              <a:gdLst/>
              <a:ahLst/>
              <a:cxnLst>
                <a:cxn ang="0">
                  <a:pos x="0" y="0"/>
                </a:cxn>
                <a:cxn ang="0">
                  <a:pos x="0" y="3"/>
                </a:cxn>
                <a:cxn ang="0">
                  <a:pos x="0" y="0"/>
                </a:cxn>
              </a:cxnLst>
              <a:rect l="0" t="0" r="r" b="b"/>
              <a:pathLst>
                <a:path w="1" h="4">
                  <a:moveTo>
                    <a:pt x="0" y="0"/>
                  </a:move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7" name="Freeform 843"/>
            <p:cNvSpPr>
              <a:spLocks/>
            </p:cNvSpPr>
            <p:nvPr/>
          </p:nvSpPr>
          <p:spPr bwMode="auto">
            <a:xfrm>
              <a:off x="2678" y="2917"/>
              <a:ext cx="10" cy="5"/>
            </a:xfrm>
            <a:custGeom>
              <a:avLst/>
              <a:gdLst/>
              <a:ahLst/>
              <a:cxnLst>
                <a:cxn ang="0">
                  <a:pos x="9" y="1"/>
                </a:cxn>
                <a:cxn ang="0">
                  <a:pos x="7" y="1"/>
                </a:cxn>
                <a:cxn ang="0">
                  <a:pos x="6" y="1"/>
                </a:cxn>
                <a:cxn ang="0">
                  <a:pos x="5" y="1"/>
                </a:cxn>
                <a:cxn ang="0">
                  <a:pos x="5" y="0"/>
                </a:cxn>
                <a:cxn ang="0">
                  <a:pos x="4" y="0"/>
                </a:cxn>
                <a:cxn ang="0">
                  <a:pos x="2" y="0"/>
                </a:cxn>
                <a:cxn ang="0">
                  <a:pos x="1" y="0"/>
                </a:cxn>
                <a:cxn ang="0">
                  <a:pos x="0" y="0"/>
                </a:cxn>
                <a:cxn ang="0">
                  <a:pos x="0" y="1"/>
                </a:cxn>
                <a:cxn ang="0">
                  <a:pos x="1" y="1"/>
                </a:cxn>
                <a:cxn ang="0">
                  <a:pos x="2" y="1"/>
                </a:cxn>
                <a:cxn ang="0">
                  <a:pos x="4" y="1"/>
                </a:cxn>
                <a:cxn ang="0">
                  <a:pos x="5" y="1"/>
                </a:cxn>
                <a:cxn ang="0">
                  <a:pos x="6" y="1"/>
                </a:cxn>
                <a:cxn ang="0">
                  <a:pos x="7" y="3"/>
                </a:cxn>
                <a:cxn ang="0">
                  <a:pos x="9" y="3"/>
                </a:cxn>
                <a:cxn ang="0">
                  <a:pos x="9" y="1"/>
                </a:cxn>
              </a:cxnLst>
              <a:rect l="0" t="0" r="r" b="b"/>
              <a:pathLst>
                <a:path w="10" h="4">
                  <a:moveTo>
                    <a:pt x="9" y="1"/>
                  </a:moveTo>
                  <a:lnTo>
                    <a:pt x="7" y="1"/>
                  </a:lnTo>
                  <a:lnTo>
                    <a:pt x="6" y="1"/>
                  </a:lnTo>
                  <a:lnTo>
                    <a:pt x="5" y="1"/>
                  </a:lnTo>
                  <a:lnTo>
                    <a:pt x="5" y="0"/>
                  </a:lnTo>
                  <a:lnTo>
                    <a:pt x="4" y="0"/>
                  </a:lnTo>
                  <a:lnTo>
                    <a:pt x="2" y="0"/>
                  </a:lnTo>
                  <a:lnTo>
                    <a:pt x="1" y="0"/>
                  </a:lnTo>
                  <a:lnTo>
                    <a:pt x="0" y="0"/>
                  </a:lnTo>
                  <a:lnTo>
                    <a:pt x="0" y="1"/>
                  </a:lnTo>
                  <a:lnTo>
                    <a:pt x="1" y="1"/>
                  </a:lnTo>
                  <a:lnTo>
                    <a:pt x="2" y="1"/>
                  </a:lnTo>
                  <a:lnTo>
                    <a:pt x="4" y="1"/>
                  </a:lnTo>
                  <a:lnTo>
                    <a:pt x="5" y="1"/>
                  </a:lnTo>
                  <a:lnTo>
                    <a:pt x="6" y="1"/>
                  </a:lnTo>
                  <a:lnTo>
                    <a:pt x="7" y="3"/>
                  </a:lnTo>
                  <a:lnTo>
                    <a:pt x="9" y="3"/>
                  </a:lnTo>
                  <a:lnTo>
                    <a:pt x="9"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8" name="Freeform 844"/>
            <p:cNvSpPr>
              <a:spLocks/>
            </p:cNvSpPr>
            <p:nvPr/>
          </p:nvSpPr>
          <p:spPr bwMode="auto">
            <a:xfrm>
              <a:off x="2686" y="2919"/>
              <a:ext cx="4" cy="4"/>
            </a:xfrm>
            <a:custGeom>
              <a:avLst/>
              <a:gdLst/>
              <a:ahLst/>
              <a:cxnLst>
                <a:cxn ang="0">
                  <a:pos x="0" y="3"/>
                </a:cxn>
                <a:cxn ang="0">
                  <a:pos x="1" y="3"/>
                </a:cxn>
                <a:cxn ang="0">
                  <a:pos x="3" y="1"/>
                </a:cxn>
                <a:cxn ang="0">
                  <a:pos x="1" y="0"/>
                </a:cxn>
                <a:cxn ang="0">
                  <a:pos x="0" y="3"/>
                </a:cxn>
              </a:cxnLst>
              <a:rect l="0" t="0" r="r" b="b"/>
              <a:pathLst>
                <a:path w="4" h="4">
                  <a:moveTo>
                    <a:pt x="0" y="3"/>
                  </a:moveTo>
                  <a:lnTo>
                    <a:pt x="1" y="3"/>
                  </a:lnTo>
                  <a:lnTo>
                    <a:pt x="3" y="1"/>
                  </a:lnTo>
                  <a:lnTo>
                    <a:pt x="1"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09" name="Freeform 845"/>
            <p:cNvSpPr>
              <a:spLocks/>
            </p:cNvSpPr>
            <p:nvPr/>
          </p:nvSpPr>
          <p:spPr bwMode="auto">
            <a:xfrm>
              <a:off x="2722" y="2937"/>
              <a:ext cx="4" cy="4"/>
            </a:xfrm>
            <a:custGeom>
              <a:avLst/>
              <a:gdLst/>
              <a:ahLst/>
              <a:cxnLst>
                <a:cxn ang="0">
                  <a:pos x="0" y="0"/>
                </a:cxn>
                <a:cxn ang="0">
                  <a:pos x="0" y="1"/>
                </a:cxn>
                <a:cxn ang="0">
                  <a:pos x="0" y="3"/>
                </a:cxn>
                <a:cxn ang="0">
                  <a:pos x="3" y="3"/>
                </a:cxn>
                <a:cxn ang="0">
                  <a:pos x="0" y="0"/>
                </a:cxn>
              </a:cxnLst>
              <a:rect l="0" t="0" r="r" b="b"/>
              <a:pathLst>
                <a:path w="4" h="4">
                  <a:moveTo>
                    <a:pt x="0" y="0"/>
                  </a:moveTo>
                  <a:lnTo>
                    <a:pt x="0" y="1"/>
                  </a:lnTo>
                  <a:lnTo>
                    <a:pt x="0"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0" name="Freeform 846"/>
            <p:cNvSpPr>
              <a:spLocks/>
            </p:cNvSpPr>
            <p:nvPr/>
          </p:nvSpPr>
          <p:spPr bwMode="auto">
            <a:xfrm>
              <a:off x="2722" y="2937"/>
              <a:ext cx="8" cy="5"/>
            </a:xfrm>
            <a:custGeom>
              <a:avLst/>
              <a:gdLst/>
              <a:ahLst/>
              <a:cxnLst>
                <a:cxn ang="0">
                  <a:pos x="8" y="2"/>
                </a:cxn>
                <a:cxn ang="0">
                  <a:pos x="6" y="2"/>
                </a:cxn>
                <a:cxn ang="0">
                  <a:pos x="5" y="2"/>
                </a:cxn>
                <a:cxn ang="0">
                  <a:pos x="4" y="2"/>
                </a:cxn>
                <a:cxn ang="0">
                  <a:pos x="4" y="1"/>
                </a:cxn>
                <a:cxn ang="0">
                  <a:pos x="3" y="1"/>
                </a:cxn>
                <a:cxn ang="0">
                  <a:pos x="3" y="0"/>
                </a:cxn>
                <a:cxn ang="0">
                  <a:pos x="1" y="0"/>
                </a:cxn>
                <a:cxn ang="0">
                  <a:pos x="0" y="0"/>
                </a:cxn>
                <a:cxn ang="0">
                  <a:pos x="1" y="0"/>
                </a:cxn>
                <a:cxn ang="0">
                  <a:pos x="1" y="1"/>
                </a:cxn>
                <a:cxn ang="0">
                  <a:pos x="3" y="1"/>
                </a:cxn>
                <a:cxn ang="0">
                  <a:pos x="3" y="2"/>
                </a:cxn>
                <a:cxn ang="0">
                  <a:pos x="4" y="2"/>
                </a:cxn>
                <a:cxn ang="0">
                  <a:pos x="5" y="2"/>
                </a:cxn>
                <a:cxn ang="0">
                  <a:pos x="6" y="4"/>
                </a:cxn>
                <a:cxn ang="0">
                  <a:pos x="8" y="4"/>
                </a:cxn>
                <a:cxn ang="0">
                  <a:pos x="8" y="2"/>
                </a:cxn>
              </a:cxnLst>
              <a:rect l="0" t="0" r="r" b="b"/>
              <a:pathLst>
                <a:path w="9" h="5">
                  <a:moveTo>
                    <a:pt x="8" y="2"/>
                  </a:moveTo>
                  <a:lnTo>
                    <a:pt x="6" y="2"/>
                  </a:lnTo>
                  <a:lnTo>
                    <a:pt x="5" y="2"/>
                  </a:lnTo>
                  <a:lnTo>
                    <a:pt x="4" y="2"/>
                  </a:lnTo>
                  <a:lnTo>
                    <a:pt x="4" y="1"/>
                  </a:lnTo>
                  <a:lnTo>
                    <a:pt x="3" y="1"/>
                  </a:lnTo>
                  <a:lnTo>
                    <a:pt x="3" y="0"/>
                  </a:lnTo>
                  <a:lnTo>
                    <a:pt x="1" y="0"/>
                  </a:lnTo>
                  <a:lnTo>
                    <a:pt x="0" y="0"/>
                  </a:lnTo>
                  <a:lnTo>
                    <a:pt x="1" y="0"/>
                  </a:lnTo>
                  <a:lnTo>
                    <a:pt x="1" y="1"/>
                  </a:lnTo>
                  <a:lnTo>
                    <a:pt x="3" y="1"/>
                  </a:lnTo>
                  <a:lnTo>
                    <a:pt x="3" y="2"/>
                  </a:lnTo>
                  <a:lnTo>
                    <a:pt x="4" y="2"/>
                  </a:lnTo>
                  <a:lnTo>
                    <a:pt x="5" y="2"/>
                  </a:lnTo>
                  <a:lnTo>
                    <a:pt x="6" y="4"/>
                  </a:lnTo>
                  <a:lnTo>
                    <a:pt x="8" y="4"/>
                  </a:lnTo>
                  <a:lnTo>
                    <a:pt x="8"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1" name="Freeform 847"/>
            <p:cNvSpPr>
              <a:spLocks/>
            </p:cNvSpPr>
            <p:nvPr/>
          </p:nvSpPr>
          <p:spPr bwMode="auto">
            <a:xfrm>
              <a:off x="2729" y="2940"/>
              <a:ext cx="8" cy="3"/>
            </a:xfrm>
            <a:custGeom>
              <a:avLst/>
              <a:gdLst/>
              <a:ahLst/>
              <a:cxnLst>
                <a:cxn ang="0">
                  <a:pos x="8" y="1"/>
                </a:cxn>
                <a:cxn ang="0">
                  <a:pos x="8" y="1"/>
                </a:cxn>
                <a:cxn ang="0">
                  <a:pos x="6" y="1"/>
                </a:cxn>
                <a:cxn ang="0">
                  <a:pos x="5" y="1"/>
                </a:cxn>
                <a:cxn ang="0">
                  <a:pos x="4" y="1"/>
                </a:cxn>
                <a:cxn ang="0">
                  <a:pos x="3" y="0"/>
                </a:cxn>
                <a:cxn ang="0">
                  <a:pos x="1" y="0"/>
                </a:cxn>
                <a:cxn ang="0">
                  <a:pos x="0" y="0"/>
                </a:cxn>
                <a:cxn ang="0">
                  <a:pos x="0" y="1"/>
                </a:cxn>
                <a:cxn ang="0">
                  <a:pos x="1" y="1"/>
                </a:cxn>
                <a:cxn ang="0">
                  <a:pos x="3" y="1"/>
                </a:cxn>
                <a:cxn ang="0">
                  <a:pos x="4" y="1"/>
                </a:cxn>
                <a:cxn ang="0">
                  <a:pos x="5" y="1"/>
                </a:cxn>
                <a:cxn ang="0">
                  <a:pos x="6" y="2"/>
                </a:cxn>
                <a:cxn ang="0">
                  <a:pos x="8" y="2"/>
                </a:cxn>
                <a:cxn ang="0">
                  <a:pos x="8" y="1"/>
                </a:cxn>
              </a:cxnLst>
              <a:rect l="0" t="0" r="r" b="b"/>
              <a:pathLst>
                <a:path w="9" h="3">
                  <a:moveTo>
                    <a:pt x="8" y="1"/>
                  </a:moveTo>
                  <a:lnTo>
                    <a:pt x="8" y="1"/>
                  </a:lnTo>
                  <a:lnTo>
                    <a:pt x="6" y="1"/>
                  </a:lnTo>
                  <a:lnTo>
                    <a:pt x="5" y="1"/>
                  </a:lnTo>
                  <a:lnTo>
                    <a:pt x="4" y="1"/>
                  </a:lnTo>
                  <a:lnTo>
                    <a:pt x="3" y="0"/>
                  </a:lnTo>
                  <a:lnTo>
                    <a:pt x="1" y="0"/>
                  </a:lnTo>
                  <a:lnTo>
                    <a:pt x="0" y="0"/>
                  </a:lnTo>
                  <a:lnTo>
                    <a:pt x="0" y="1"/>
                  </a:lnTo>
                  <a:lnTo>
                    <a:pt x="1" y="1"/>
                  </a:lnTo>
                  <a:lnTo>
                    <a:pt x="3" y="1"/>
                  </a:lnTo>
                  <a:lnTo>
                    <a:pt x="4" y="1"/>
                  </a:lnTo>
                  <a:lnTo>
                    <a:pt x="5" y="1"/>
                  </a:lnTo>
                  <a:lnTo>
                    <a:pt x="6" y="2"/>
                  </a:lnTo>
                  <a:lnTo>
                    <a:pt x="8" y="2"/>
                  </a:lnTo>
                  <a:lnTo>
                    <a:pt x="8"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2" name="Freeform 848"/>
            <p:cNvSpPr>
              <a:spLocks/>
            </p:cNvSpPr>
            <p:nvPr/>
          </p:nvSpPr>
          <p:spPr bwMode="auto">
            <a:xfrm>
              <a:off x="2736" y="2942"/>
              <a:ext cx="5" cy="4"/>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3" name="Freeform 849"/>
            <p:cNvSpPr>
              <a:spLocks/>
            </p:cNvSpPr>
            <p:nvPr/>
          </p:nvSpPr>
          <p:spPr bwMode="auto">
            <a:xfrm>
              <a:off x="2723" y="2942"/>
              <a:ext cx="4" cy="4"/>
            </a:xfrm>
            <a:custGeom>
              <a:avLst/>
              <a:gdLst/>
              <a:ahLst/>
              <a:cxnLst>
                <a:cxn ang="0">
                  <a:pos x="0" y="0"/>
                </a:cxn>
                <a:cxn ang="0">
                  <a:pos x="0" y="3"/>
                </a:cxn>
                <a:cxn ang="0">
                  <a:pos x="1" y="3"/>
                </a:cxn>
                <a:cxn ang="0">
                  <a:pos x="3" y="3"/>
                </a:cxn>
                <a:cxn ang="0">
                  <a:pos x="0" y="0"/>
                </a:cxn>
              </a:cxnLst>
              <a:rect l="0" t="0" r="r" b="b"/>
              <a:pathLst>
                <a:path w="4" h="4">
                  <a:moveTo>
                    <a:pt x="0" y="0"/>
                  </a:moveTo>
                  <a:lnTo>
                    <a:pt x="0" y="3"/>
                  </a:lnTo>
                  <a:lnTo>
                    <a:pt x="1"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4" name="Freeform 850"/>
            <p:cNvSpPr>
              <a:spLocks/>
            </p:cNvSpPr>
            <p:nvPr/>
          </p:nvSpPr>
          <p:spPr bwMode="auto">
            <a:xfrm>
              <a:off x="2723" y="2940"/>
              <a:ext cx="7" cy="3"/>
            </a:xfrm>
            <a:custGeom>
              <a:avLst/>
              <a:gdLst/>
              <a:ahLst/>
              <a:cxnLst>
                <a:cxn ang="0">
                  <a:pos x="7" y="0"/>
                </a:cxn>
                <a:cxn ang="0">
                  <a:pos x="5" y="0"/>
                </a:cxn>
                <a:cxn ang="0">
                  <a:pos x="4" y="0"/>
                </a:cxn>
                <a:cxn ang="0">
                  <a:pos x="3" y="1"/>
                </a:cxn>
                <a:cxn ang="0">
                  <a:pos x="1" y="1"/>
                </a:cxn>
                <a:cxn ang="0">
                  <a:pos x="0" y="1"/>
                </a:cxn>
                <a:cxn ang="0">
                  <a:pos x="0" y="2"/>
                </a:cxn>
                <a:cxn ang="0">
                  <a:pos x="1" y="2"/>
                </a:cxn>
                <a:cxn ang="0">
                  <a:pos x="1" y="1"/>
                </a:cxn>
                <a:cxn ang="0">
                  <a:pos x="3" y="1"/>
                </a:cxn>
                <a:cxn ang="0">
                  <a:pos x="4" y="1"/>
                </a:cxn>
                <a:cxn ang="0">
                  <a:pos x="5" y="1"/>
                </a:cxn>
                <a:cxn ang="0">
                  <a:pos x="7" y="1"/>
                </a:cxn>
                <a:cxn ang="0">
                  <a:pos x="7" y="0"/>
                </a:cxn>
              </a:cxnLst>
              <a:rect l="0" t="0" r="r" b="b"/>
              <a:pathLst>
                <a:path w="8" h="3">
                  <a:moveTo>
                    <a:pt x="7" y="0"/>
                  </a:moveTo>
                  <a:lnTo>
                    <a:pt x="5" y="0"/>
                  </a:lnTo>
                  <a:lnTo>
                    <a:pt x="4" y="0"/>
                  </a:lnTo>
                  <a:lnTo>
                    <a:pt x="3" y="1"/>
                  </a:lnTo>
                  <a:lnTo>
                    <a:pt x="1" y="1"/>
                  </a:lnTo>
                  <a:lnTo>
                    <a:pt x="0" y="1"/>
                  </a:lnTo>
                  <a:lnTo>
                    <a:pt x="0" y="2"/>
                  </a:lnTo>
                  <a:lnTo>
                    <a:pt x="1" y="2"/>
                  </a:lnTo>
                  <a:lnTo>
                    <a:pt x="1" y="1"/>
                  </a:lnTo>
                  <a:lnTo>
                    <a:pt x="3" y="1"/>
                  </a:lnTo>
                  <a:lnTo>
                    <a:pt x="4" y="1"/>
                  </a:lnTo>
                  <a:lnTo>
                    <a:pt x="5" y="1"/>
                  </a:lnTo>
                  <a:lnTo>
                    <a:pt x="7" y="1"/>
                  </a:lnTo>
                  <a:lnTo>
                    <a:pt x="7"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5" name="Freeform 851"/>
            <p:cNvSpPr>
              <a:spLocks/>
            </p:cNvSpPr>
            <p:nvPr/>
          </p:nvSpPr>
          <p:spPr bwMode="auto">
            <a:xfrm>
              <a:off x="2729" y="2940"/>
              <a:ext cx="1" cy="3"/>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6" name="Freeform 852"/>
            <p:cNvSpPr>
              <a:spLocks/>
            </p:cNvSpPr>
            <p:nvPr/>
          </p:nvSpPr>
          <p:spPr bwMode="auto">
            <a:xfrm>
              <a:off x="2686" y="2917"/>
              <a:ext cx="4" cy="5"/>
            </a:xfrm>
            <a:custGeom>
              <a:avLst/>
              <a:gdLst/>
              <a:ahLst/>
              <a:cxnLst>
                <a:cxn ang="0">
                  <a:pos x="3" y="3"/>
                </a:cxn>
                <a:cxn ang="0">
                  <a:pos x="3" y="0"/>
                </a:cxn>
                <a:cxn ang="0">
                  <a:pos x="0" y="0"/>
                </a:cxn>
                <a:cxn ang="0">
                  <a:pos x="3" y="3"/>
                </a:cxn>
              </a:cxnLst>
              <a:rect l="0" t="0" r="r" b="b"/>
              <a:pathLst>
                <a:path w="4" h="4">
                  <a:moveTo>
                    <a:pt x="3" y="3"/>
                  </a:moveTo>
                  <a:lnTo>
                    <a:pt x="3" y="0"/>
                  </a:lnTo>
                  <a:lnTo>
                    <a:pt x="0" y="0"/>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7" name="Freeform 853"/>
            <p:cNvSpPr>
              <a:spLocks/>
            </p:cNvSpPr>
            <p:nvPr/>
          </p:nvSpPr>
          <p:spPr bwMode="auto">
            <a:xfrm>
              <a:off x="2685" y="2917"/>
              <a:ext cx="11" cy="10"/>
            </a:xfrm>
            <a:custGeom>
              <a:avLst/>
              <a:gdLst/>
              <a:ahLst/>
              <a:cxnLst>
                <a:cxn ang="0">
                  <a:pos x="9" y="6"/>
                </a:cxn>
                <a:cxn ang="0">
                  <a:pos x="7" y="6"/>
                </a:cxn>
                <a:cxn ang="0">
                  <a:pos x="6" y="6"/>
                </a:cxn>
                <a:cxn ang="0">
                  <a:pos x="6" y="5"/>
                </a:cxn>
                <a:cxn ang="0">
                  <a:pos x="5" y="5"/>
                </a:cxn>
                <a:cxn ang="0">
                  <a:pos x="5" y="4"/>
                </a:cxn>
                <a:cxn ang="0">
                  <a:pos x="4" y="4"/>
                </a:cxn>
                <a:cxn ang="0">
                  <a:pos x="2" y="3"/>
                </a:cxn>
                <a:cxn ang="0">
                  <a:pos x="1" y="3"/>
                </a:cxn>
                <a:cxn ang="0">
                  <a:pos x="1" y="1"/>
                </a:cxn>
                <a:cxn ang="0">
                  <a:pos x="1" y="0"/>
                </a:cxn>
                <a:cxn ang="0">
                  <a:pos x="0" y="0"/>
                </a:cxn>
                <a:cxn ang="0">
                  <a:pos x="0" y="1"/>
                </a:cxn>
                <a:cxn ang="0">
                  <a:pos x="0" y="3"/>
                </a:cxn>
                <a:cxn ang="0">
                  <a:pos x="1" y="3"/>
                </a:cxn>
                <a:cxn ang="0">
                  <a:pos x="2" y="3"/>
                </a:cxn>
                <a:cxn ang="0">
                  <a:pos x="2" y="4"/>
                </a:cxn>
                <a:cxn ang="0">
                  <a:pos x="4" y="4"/>
                </a:cxn>
                <a:cxn ang="0">
                  <a:pos x="4" y="5"/>
                </a:cxn>
                <a:cxn ang="0">
                  <a:pos x="5" y="5"/>
                </a:cxn>
                <a:cxn ang="0">
                  <a:pos x="5" y="6"/>
                </a:cxn>
                <a:cxn ang="0">
                  <a:pos x="6" y="6"/>
                </a:cxn>
                <a:cxn ang="0">
                  <a:pos x="7" y="6"/>
                </a:cxn>
                <a:cxn ang="0">
                  <a:pos x="7" y="8"/>
                </a:cxn>
                <a:cxn ang="0">
                  <a:pos x="9" y="8"/>
                </a:cxn>
                <a:cxn ang="0">
                  <a:pos x="9" y="6"/>
                </a:cxn>
              </a:cxnLst>
              <a:rect l="0" t="0" r="r" b="b"/>
              <a:pathLst>
                <a:path w="10" h="9">
                  <a:moveTo>
                    <a:pt x="9" y="6"/>
                  </a:moveTo>
                  <a:lnTo>
                    <a:pt x="7" y="6"/>
                  </a:lnTo>
                  <a:lnTo>
                    <a:pt x="6" y="6"/>
                  </a:lnTo>
                  <a:lnTo>
                    <a:pt x="6" y="5"/>
                  </a:lnTo>
                  <a:lnTo>
                    <a:pt x="5" y="5"/>
                  </a:lnTo>
                  <a:lnTo>
                    <a:pt x="5" y="4"/>
                  </a:lnTo>
                  <a:lnTo>
                    <a:pt x="4" y="4"/>
                  </a:lnTo>
                  <a:lnTo>
                    <a:pt x="2" y="3"/>
                  </a:lnTo>
                  <a:lnTo>
                    <a:pt x="1" y="3"/>
                  </a:lnTo>
                  <a:lnTo>
                    <a:pt x="1" y="1"/>
                  </a:lnTo>
                  <a:lnTo>
                    <a:pt x="1" y="0"/>
                  </a:lnTo>
                  <a:lnTo>
                    <a:pt x="0" y="0"/>
                  </a:lnTo>
                  <a:lnTo>
                    <a:pt x="0" y="1"/>
                  </a:lnTo>
                  <a:lnTo>
                    <a:pt x="0" y="3"/>
                  </a:lnTo>
                  <a:lnTo>
                    <a:pt x="1" y="3"/>
                  </a:lnTo>
                  <a:lnTo>
                    <a:pt x="2" y="3"/>
                  </a:lnTo>
                  <a:lnTo>
                    <a:pt x="2" y="4"/>
                  </a:lnTo>
                  <a:lnTo>
                    <a:pt x="4" y="4"/>
                  </a:lnTo>
                  <a:lnTo>
                    <a:pt x="4" y="5"/>
                  </a:lnTo>
                  <a:lnTo>
                    <a:pt x="5" y="5"/>
                  </a:lnTo>
                  <a:lnTo>
                    <a:pt x="5" y="6"/>
                  </a:lnTo>
                  <a:lnTo>
                    <a:pt x="6" y="6"/>
                  </a:lnTo>
                  <a:lnTo>
                    <a:pt x="7" y="6"/>
                  </a:lnTo>
                  <a:lnTo>
                    <a:pt x="7" y="8"/>
                  </a:lnTo>
                  <a:lnTo>
                    <a:pt x="9" y="8"/>
                  </a:lnTo>
                  <a:lnTo>
                    <a:pt x="9" y="6"/>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8" name="Freeform 854"/>
            <p:cNvSpPr>
              <a:spLocks/>
            </p:cNvSpPr>
            <p:nvPr/>
          </p:nvSpPr>
          <p:spPr bwMode="auto">
            <a:xfrm>
              <a:off x="2693" y="2925"/>
              <a:ext cx="8" cy="6"/>
            </a:xfrm>
            <a:custGeom>
              <a:avLst/>
              <a:gdLst/>
              <a:ahLst/>
              <a:cxnLst>
                <a:cxn ang="0">
                  <a:pos x="8" y="4"/>
                </a:cxn>
                <a:cxn ang="0">
                  <a:pos x="8" y="4"/>
                </a:cxn>
                <a:cxn ang="0">
                  <a:pos x="6" y="4"/>
                </a:cxn>
                <a:cxn ang="0">
                  <a:pos x="6" y="2"/>
                </a:cxn>
                <a:cxn ang="0">
                  <a:pos x="5" y="2"/>
                </a:cxn>
                <a:cxn ang="0">
                  <a:pos x="4" y="1"/>
                </a:cxn>
                <a:cxn ang="0">
                  <a:pos x="3" y="1"/>
                </a:cxn>
                <a:cxn ang="0">
                  <a:pos x="1" y="1"/>
                </a:cxn>
                <a:cxn ang="0">
                  <a:pos x="1" y="0"/>
                </a:cxn>
                <a:cxn ang="0">
                  <a:pos x="0" y="0"/>
                </a:cxn>
                <a:cxn ang="0">
                  <a:pos x="0" y="1"/>
                </a:cxn>
                <a:cxn ang="0">
                  <a:pos x="1" y="1"/>
                </a:cxn>
                <a:cxn ang="0">
                  <a:pos x="3" y="2"/>
                </a:cxn>
                <a:cxn ang="0">
                  <a:pos x="4" y="2"/>
                </a:cxn>
                <a:cxn ang="0">
                  <a:pos x="5" y="4"/>
                </a:cxn>
                <a:cxn ang="0">
                  <a:pos x="6" y="4"/>
                </a:cxn>
                <a:cxn ang="0">
                  <a:pos x="6" y="5"/>
                </a:cxn>
                <a:cxn ang="0">
                  <a:pos x="8" y="4"/>
                </a:cxn>
              </a:cxnLst>
              <a:rect l="0" t="0" r="r" b="b"/>
              <a:pathLst>
                <a:path w="9" h="6">
                  <a:moveTo>
                    <a:pt x="8" y="4"/>
                  </a:moveTo>
                  <a:lnTo>
                    <a:pt x="8" y="4"/>
                  </a:lnTo>
                  <a:lnTo>
                    <a:pt x="6" y="4"/>
                  </a:lnTo>
                  <a:lnTo>
                    <a:pt x="6" y="2"/>
                  </a:lnTo>
                  <a:lnTo>
                    <a:pt x="5" y="2"/>
                  </a:lnTo>
                  <a:lnTo>
                    <a:pt x="4" y="1"/>
                  </a:lnTo>
                  <a:lnTo>
                    <a:pt x="3" y="1"/>
                  </a:lnTo>
                  <a:lnTo>
                    <a:pt x="1" y="1"/>
                  </a:lnTo>
                  <a:lnTo>
                    <a:pt x="1" y="0"/>
                  </a:lnTo>
                  <a:lnTo>
                    <a:pt x="0" y="0"/>
                  </a:lnTo>
                  <a:lnTo>
                    <a:pt x="0" y="1"/>
                  </a:lnTo>
                  <a:lnTo>
                    <a:pt x="1" y="1"/>
                  </a:lnTo>
                  <a:lnTo>
                    <a:pt x="3" y="2"/>
                  </a:lnTo>
                  <a:lnTo>
                    <a:pt x="4" y="2"/>
                  </a:lnTo>
                  <a:lnTo>
                    <a:pt x="5" y="4"/>
                  </a:lnTo>
                  <a:lnTo>
                    <a:pt x="6" y="4"/>
                  </a:lnTo>
                  <a:lnTo>
                    <a:pt x="6" y="5"/>
                  </a:lnTo>
                  <a:lnTo>
                    <a:pt x="8"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19" name="Freeform 855"/>
            <p:cNvSpPr>
              <a:spLocks/>
            </p:cNvSpPr>
            <p:nvPr/>
          </p:nvSpPr>
          <p:spPr bwMode="auto">
            <a:xfrm>
              <a:off x="2700" y="2930"/>
              <a:ext cx="2" cy="1"/>
            </a:xfrm>
            <a:custGeom>
              <a:avLst/>
              <a:gdLst/>
              <a:ahLst/>
              <a:cxnLst>
                <a:cxn ang="0">
                  <a:pos x="0" y="1"/>
                </a:cxn>
                <a:cxn ang="0">
                  <a:pos x="2" y="1"/>
                </a:cxn>
                <a:cxn ang="0">
                  <a:pos x="2" y="0"/>
                </a:cxn>
                <a:cxn ang="0">
                  <a:pos x="0" y="1"/>
                </a:cxn>
              </a:cxnLst>
              <a:rect l="0" t="0" r="r" b="b"/>
              <a:pathLst>
                <a:path w="3" h="2">
                  <a:moveTo>
                    <a:pt x="0" y="1"/>
                  </a:moveTo>
                  <a:lnTo>
                    <a:pt x="2" y="1"/>
                  </a:lnTo>
                  <a:lnTo>
                    <a:pt x="2"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0" name="Freeform 856"/>
            <p:cNvSpPr>
              <a:spLocks/>
            </p:cNvSpPr>
            <p:nvPr/>
          </p:nvSpPr>
          <p:spPr bwMode="auto">
            <a:xfrm>
              <a:off x="2736" y="2942"/>
              <a:ext cx="0"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1" name="Freeform 857"/>
            <p:cNvSpPr>
              <a:spLocks/>
            </p:cNvSpPr>
            <p:nvPr/>
          </p:nvSpPr>
          <p:spPr bwMode="auto">
            <a:xfrm>
              <a:off x="2736" y="2942"/>
              <a:ext cx="7" cy="4"/>
            </a:xfrm>
            <a:custGeom>
              <a:avLst/>
              <a:gdLst/>
              <a:ahLst/>
              <a:cxnLst>
                <a:cxn ang="0">
                  <a:pos x="6" y="2"/>
                </a:cxn>
                <a:cxn ang="0">
                  <a:pos x="5" y="2"/>
                </a:cxn>
                <a:cxn ang="0">
                  <a:pos x="5" y="1"/>
                </a:cxn>
                <a:cxn ang="0">
                  <a:pos x="3" y="1"/>
                </a:cxn>
                <a:cxn ang="0">
                  <a:pos x="2" y="1"/>
                </a:cxn>
                <a:cxn ang="0">
                  <a:pos x="2" y="0"/>
                </a:cxn>
                <a:cxn ang="0">
                  <a:pos x="1" y="0"/>
                </a:cxn>
                <a:cxn ang="0">
                  <a:pos x="0" y="0"/>
                </a:cxn>
                <a:cxn ang="0">
                  <a:pos x="0" y="1"/>
                </a:cxn>
                <a:cxn ang="0">
                  <a:pos x="1" y="1"/>
                </a:cxn>
                <a:cxn ang="0">
                  <a:pos x="2" y="1"/>
                </a:cxn>
                <a:cxn ang="0">
                  <a:pos x="3" y="1"/>
                </a:cxn>
                <a:cxn ang="0">
                  <a:pos x="3" y="2"/>
                </a:cxn>
                <a:cxn ang="0">
                  <a:pos x="5" y="2"/>
                </a:cxn>
                <a:cxn ang="0">
                  <a:pos x="6" y="4"/>
                </a:cxn>
                <a:cxn ang="0">
                  <a:pos x="6" y="2"/>
                </a:cxn>
              </a:cxnLst>
              <a:rect l="0" t="0" r="r" b="b"/>
              <a:pathLst>
                <a:path w="7" h="5">
                  <a:moveTo>
                    <a:pt x="6" y="2"/>
                  </a:moveTo>
                  <a:lnTo>
                    <a:pt x="5" y="2"/>
                  </a:lnTo>
                  <a:lnTo>
                    <a:pt x="5" y="1"/>
                  </a:lnTo>
                  <a:lnTo>
                    <a:pt x="3" y="1"/>
                  </a:lnTo>
                  <a:lnTo>
                    <a:pt x="2" y="1"/>
                  </a:lnTo>
                  <a:lnTo>
                    <a:pt x="2" y="0"/>
                  </a:lnTo>
                  <a:lnTo>
                    <a:pt x="1" y="0"/>
                  </a:lnTo>
                  <a:lnTo>
                    <a:pt x="0" y="0"/>
                  </a:lnTo>
                  <a:lnTo>
                    <a:pt x="0" y="1"/>
                  </a:lnTo>
                  <a:lnTo>
                    <a:pt x="1" y="1"/>
                  </a:lnTo>
                  <a:lnTo>
                    <a:pt x="2" y="1"/>
                  </a:lnTo>
                  <a:lnTo>
                    <a:pt x="3" y="1"/>
                  </a:lnTo>
                  <a:lnTo>
                    <a:pt x="3" y="2"/>
                  </a:lnTo>
                  <a:lnTo>
                    <a:pt x="5" y="2"/>
                  </a:lnTo>
                  <a:lnTo>
                    <a:pt x="6" y="4"/>
                  </a:lnTo>
                  <a:lnTo>
                    <a:pt x="6"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2" name="Freeform 858"/>
            <p:cNvSpPr>
              <a:spLocks/>
            </p:cNvSpPr>
            <p:nvPr/>
          </p:nvSpPr>
          <p:spPr bwMode="auto">
            <a:xfrm>
              <a:off x="2742" y="2943"/>
              <a:ext cx="5" cy="4"/>
            </a:xfrm>
            <a:custGeom>
              <a:avLst/>
              <a:gdLst/>
              <a:ahLst/>
              <a:cxnLst>
                <a:cxn ang="0">
                  <a:pos x="0" y="3"/>
                </a:cxn>
                <a:cxn ang="0">
                  <a:pos x="1" y="3"/>
                </a:cxn>
                <a:cxn ang="0">
                  <a:pos x="3" y="3"/>
                </a:cxn>
                <a:cxn ang="0">
                  <a:pos x="3" y="1"/>
                </a:cxn>
                <a:cxn ang="0">
                  <a:pos x="3" y="0"/>
                </a:cxn>
                <a:cxn ang="0">
                  <a:pos x="0" y="3"/>
                </a:cxn>
              </a:cxnLst>
              <a:rect l="0" t="0" r="r" b="b"/>
              <a:pathLst>
                <a:path w="4" h="4">
                  <a:moveTo>
                    <a:pt x="0" y="3"/>
                  </a:moveTo>
                  <a:lnTo>
                    <a:pt x="1" y="3"/>
                  </a:lnTo>
                  <a:lnTo>
                    <a:pt x="3" y="3"/>
                  </a:lnTo>
                  <a:lnTo>
                    <a:pt x="3" y="1"/>
                  </a:lnTo>
                  <a:lnTo>
                    <a:pt x="3"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3" name="Freeform 859"/>
            <p:cNvSpPr>
              <a:spLocks/>
            </p:cNvSpPr>
            <p:nvPr/>
          </p:nvSpPr>
          <p:spPr bwMode="auto">
            <a:xfrm>
              <a:off x="2893" y="2879"/>
              <a:ext cx="35" cy="37"/>
            </a:xfrm>
            <a:custGeom>
              <a:avLst/>
              <a:gdLst/>
              <a:ahLst/>
              <a:cxnLst>
                <a:cxn ang="0">
                  <a:pos x="33" y="0"/>
                </a:cxn>
                <a:cxn ang="0">
                  <a:pos x="33" y="1"/>
                </a:cxn>
                <a:cxn ang="0">
                  <a:pos x="33" y="2"/>
                </a:cxn>
                <a:cxn ang="0">
                  <a:pos x="32" y="4"/>
                </a:cxn>
                <a:cxn ang="0">
                  <a:pos x="32" y="6"/>
                </a:cxn>
                <a:cxn ang="0">
                  <a:pos x="30" y="7"/>
                </a:cxn>
                <a:cxn ang="0">
                  <a:pos x="29" y="8"/>
                </a:cxn>
                <a:cxn ang="0">
                  <a:pos x="28" y="11"/>
                </a:cxn>
                <a:cxn ang="0">
                  <a:pos x="28" y="13"/>
                </a:cxn>
                <a:cxn ang="0">
                  <a:pos x="25" y="17"/>
                </a:cxn>
                <a:cxn ang="0">
                  <a:pos x="23" y="19"/>
                </a:cxn>
                <a:cxn ang="0">
                  <a:pos x="21" y="23"/>
                </a:cxn>
                <a:cxn ang="0">
                  <a:pos x="18" y="25"/>
                </a:cxn>
                <a:cxn ang="0">
                  <a:pos x="17" y="27"/>
                </a:cxn>
                <a:cxn ang="0">
                  <a:pos x="15" y="29"/>
                </a:cxn>
                <a:cxn ang="0">
                  <a:pos x="13" y="30"/>
                </a:cxn>
                <a:cxn ang="0">
                  <a:pos x="12" y="31"/>
                </a:cxn>
                <a:cxn ang="0">
                  <a:pos x="11" y="31"/>
                </a:cxn>
                <a:cxn ang="0">
                  <a:pos x="5" y="36"/>
                </a:cxn>
                <a:cxn ang="0">
                  <a:pos x="4" y="36"/>
                </a:cxn>
                <a:cxn ang="0">
                  <a:pos x="2" y="36"/>
                </a:cxn>
                <a:cxn ang="0">
                  <a:pos x="1" y="36"/>
                </a:cxn>
                <a:cxn ang="0">
                  <a:pos x="0" y="36"/>
                </a:cxn>
                <a:cxn ang="0">
                  <a:pos x="1" y="35"/>
                </a:cxn>
                <a:cxn ang="0">
                  <a:pos x="4" y="33"/>
                </a:cxn>
                <a:cxn ang="0">
                  <a:pos x="5" y="32"/>
                </a:cxn>
                <a:cxn ang="0">
                  <a:pos x="6" y="32"/>
                </a:cxn>
                <a:cxn ang="0">
                  <a:pos x="7" y="31"/>
                </a:cxn>
                <a:cxn ang="0">
                  <a:pos x="8" y="30"/>
                </a:cxn>
                <a:cxn ang="0">
                  <a:pos x="10" y="29"/>
                </a:cxn>
                <a:cxn ang="0">
                  <a:pos x="11" y="27"/>
                </a:cxn>
                <a:cxn ang="0">
                  <a:pos x="12" y="27"/>
                </a:cxn>
                <a:cxn ang="0">
                  <a:pos x="13" y="26"/>
                </a:cxn>
                <a:cxn ang="0">
                  <a:pos x="15" y="25"/>
                </a:cxn>
                <a:cxn ang="0">
                  <a:pos x="16" y="24"/>
                </a:cxn>
                <a:cxn ang="0">
                  <a:pos x="17" y="23"/>
                </a:cxn>
                <a:cxn ang="0">
                  <a:pos x="17" y="21"/>
                </a:cxn>
                <a:cxn ang="0">
                  <a:pos x="18" y="20"/>
                </a:cxn>
                <a:cxn ang="0">
                  <a:pos x="18" y="19"/>
                </a:cxn>
                <a:cxn ang="0">
                  <a:pos x="19" y="18"/>
                </a:cxn>
                <a:cxn ang="0">
                  <a:pos x="21" y="17"/>
                </a:cxn>
                <a:cxn ang="0">
                  <a:pos x="21" y="16"/>
                </a:cxn>
                <a:cxn ang="0">
                  <a:pos x="21" y="14"/>
                </a:cxn>
                <a:cxn ang="0">
                  <a:pos x="22" y="13"/>
                </a:cxn>
                <a:cxn ang="0">
                  <a:pos x="22" y="12"/>
                </a:cxn>
                <a:cxn ang="0">
                  <a:pos x="22" y="11"/>
                </a:cxn>
                <a:cxn ang="0">
                  <a:pos x="22" y="10"/>
                </a:cxn>
                <a:cxn ang="0">
                  <a:pos x="22" y="8"/>
                </a:cxn>
                <a:cxn ang="0">
                  <a:pos x="22" y="7"/>
                </a:cxn>
                <a:cxn ang="0">
                  <a:pos x="21" y="6"/>
                </a:cxn>
                <a:cxn ang="0">
                  <a:pos x="21" y="5"/>
                </a:cxn>
                <a:cxn ang="0">
                  <a:pos x="19" y="5"/>
                </a:cxn>
                <a:cxn ang="0">
                  <a:pos x="33" y="0"/>
                </a:cxn>
              </a:cxnLst>
              <a:rect l="0" t="0" r="r" b="b"/>
              <a:pathLst>
                <a:path w="34" h="37">
                  <a:moveTo>
                    <a:pt x="33" y="0"/>
                  </a:moveTo>
                  <a:lnTo>
                    <a:pt x="33" y="1"/>
                  </a:lnTo>
                  <a:lnTo>
                    <a:pt x="33" y="2"/>
                  </a:lnTo>
                  <a:lnTo>
                    <a:pt x="32" y="4"/>
                  </a:lnTo>
                  <a:lnTo>
                    <a:pt x="32" y="6"/>
                  </a:lnTo>
                  <a:lnTo>
                    <a:pt x="30" y="7"/>
                  </a:lnTo>
                  <a:lnTo>
                    <a:pt x="29" y="8"/>
                  </a:lnTo>
                  <a:lnTo>
                    <a:pt x="28" y="11"/>
                  </a:lnTo>
                  <a:lnTo>
                    <a:pt x="28" y="13"/>
                  </a:lnTo>
                  <a:lnTo>
                    <a:pt x="25" y="17"/>
                  </a:lnTo>
                  <a:lnTo>
                    <a:pt x="23" y="19"/>
                  </a:lnTo>
                  <a:lnTo>
                    <a:pt x="21" y="23"/>
                  </a:lnTo>
                  <a:lnTo>
                    <a:pt x="18" y="25"/>
                  </a:lnTo>
                  <a:lnTo>
                    <a:pt x="17" y="27"/>
                  </a:lnTo>
                  <a:lnTo>
                    <a:pt x="15" y="29"/>
                  </a:lnTo>
                  <a:lnTo>
                    <a:pt x="13" y="30"/>
                  </a:lnTo>
                  <a:lnTo>
                    <a:pt x="12" y="31"/>
                  </a:lnTo>
                  <a:lnTo>
                    <a:pt x="11" y="31"/>
                  </a:lnTo>
                  <a:lnTo>
                    <a:pt x="5" y="36"/>
                  </a:lnTo>
                  <a:lnTo>
                    <a:pt x="4" y="36"/>
                  </a:lnTo>
                  <a:lnTo>
                    <a:pt x="2" y="36"/>
                  </a:lnTo>
                  <a:lnTo>
                    <a:pt x="1" y="36"/>
                  </a:lnTo>
                  <a:lnTo>
                    <a:pt x="0" y="36"/>
                  </a:lnTo>
                  <a:lnTo>
                    <a:pt x="1" y="35"/>
                  </a:lnTo>
                  <a:lnTo>
                    <a:pt x="4" y="33"/>
                  </a:lnTo>
                  <a:lnTo>
                    <a:pt x="5" y="32"/>
                  </a:lnTo>
                  <a:lnTo>
                    <a:pt x="6" y="32"/>
                  </a:lnTo>
                  <a:lnTo>
                    <a:pt x="7" y="31"/>
                  </a:lnTo>
                  <a:lnTo>
                    <a:pt x="8" y="30"/>
                  </a:lnTo>
                  <a:lnTo>
                    <a:pt x="10" y="29"/>
                  </a:lnTo>
                  <a:lnTo>
                    <a:pt x="11" y="27"/>
                  </a:lnTo>
                  <a:lnTo>
                    <a:pt x="12" y="27"/>
                  </a:lnTo>
                  <a:lnTo>
                    <a:pt x="13" y="26"/>
                  </a:lnTo>
                  <a:lnTo>
                    <a:pt x="15" y="25"/>
                  </a:lnTo>
                  <a:lnTo>
                    <a:pt x="16" y="24"/>
                  </a:lnTo>
                  <a:lnTo>
                    <a:pt x="17" y="23"/>
                  </a:lnTo>
                  <a:lnTo>
                    <a:pt x="17" y="21"/>
                  </a:lnTo>
                  <a:lnTo>
                    <a:pt x="18" y="20"/>
                  </a:lnTo>
                  <a:lnTo>
                    <a:pt x="18" y="19"/>
                  </a:lnTo>
                  <a:lnTo>
                    <a:pt x="19" y="18"/>
                  </a:lnTo>
                  <a:lnTo>
                    <a:pt x="21" y="17"/>
                  </a:lnTo>
                  <a:lnTo>
                    <a:pt x="21" y="16"/>
                  </a:lnTo>
                  <a:lnTo>
                    <a:pt x="21" y="14"/>
                  </a:lnTo>
                  <a:lnTo>
                    <a:pt x="22" y="13"/>
                  </a:lnTo>
                  <a:lnTo>
                    <a:pt x="22" y="12"/>
                  </a:lnTo>
                  <a:lnTo>
                    <a:pt x="22" y="11"/>
                  </a:lnTo>
                  <a:lnTo>
                    <a:pt x="22" y="10"/>
                  </a:lnTo>
                  <a:lnTo>
                    <a:pt x="22" y="8"/>
                  </a:lnTo>
                  <a:lnTo>
                    <a:pt x="22" y="7"/>
                  </a:lnTo>
                  <a:lnTo>
                    <a:pt x="21" y="6"/>
                  </a:lnTo>
                  <a:lnTo>
                    <a:pt x="21" y="5"/>
                  </a:lnTo>
                  <a:lnTo>
                    <a:pt x="19" y="5"/>
                  </a:lnTo>
                  <a:lnTo>
                    <a:pt x="33"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4" name="Freeform 860"/>
            <p:cNvSpPr>
              <a:spLocks/>
            </p:cNvSpPr>
            <p:nvPr/>
          </p:nvSpPr>
          <p:spPr bwMode="auto">
            <a:xfrm>
              <a:off x="2893" y="2912"/>
              <a:ext cx="11" cy="4"/>
            </a:xfrm>
            <a:custGeom>
              <a:avLst/>
              <a:gdLst/>
              <a:ahLst/>
              <a:cxnLst>
                <a:cxn ang="0">
                  <a:pos x="10" y="0"/>
                </a:cxn>
                <a:cxn ang="0">
                  <a:pos x="5" y="3"/>
                </a:cxn>
                <a:cxn ang="0">
                  <a:pos x="4" y="3"/>
                </a:cxn>
                <a:cxn ang="0">
                  <a:pos x="2" y="3"/>
                </a:cxn>
                <a:cxn ang="0">
                  <a:pos x="1" y="3"/>
                </a:cxn>
                <a:cxn ang="0">
                  <a:pos x="0" y="3"/>
                </a:cxn>
                <a:cxn ang="0">
                  <a:pos x="1" y="1"/>
                </a:cxn>
                <a:cxn ang="0">
                  <a:pos x="2" y="1"/>
                </a:cxn>
                <a:cxn ang="0">
                  <a:pos x="4" y="1"/>
                </a:cxn>
                <a:cxn ang="0">
                  <a:pos x="4" y="0"/>
                </a:cxn>
                <a:cxn ang="0">
                  <a:pos x="5" y="0"/>
                </a:cxn>
                <a:cxn ang="0">
                  <a:pos x="10" y="0"/>
                </a:cxn>
              </a:cxnLst>
              <a:rect l="0" t="0" r="r" b="b"/>
              <a:pathLst>
                <a:path w="11" h="4">
                  <a:moveTo>
                    <a:pt x="10" y="0"/>
                  </a:moveTo>
                  <a:lnTo>
                    <a:pt x="5" y="3"/>
                  </a:lnTo>
                  <a:lnTo>
                    <a:pt x="4" y="3"/>
                  </a:lnTo>
                  <a:lnTo>
                    <a:pt x="2" y="3"/>
                  </a:lnTo>
                  <a:lnTo>
                    <a:pt x="1" y="3"/>
                  </a:lnTo>
                  <a:lnTo>
                    <a:pt x="0" y="3"/>
                  </a:lnTo>
                  <a:lnTo>
                    <a:pt x="1" y="1"/>
                  </a:lnTo>
                  <a:lnTo>
                    <a:pt x="2" y="1"/>
                  </a:lnTo>
                  <a:lnTo>
                    <a:pt x="4" y="1"/>
                  </a:lnTo>
                  <a:lnTo>
                    <a:pt x="4" y="0"/>
                  </a:lnTo>
                  <a:lnTo>
                    <a:pt x="5" y="0"/>
                  </a:lnTo>
                  <a:lnTo>
                    <a:pt x="1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5" name="Freeform 861"/>
            <p:cNvSpPr>
              <a:spLocks/>
            </p:cNvSpPr>
            <p:nvPr/>
          </p:nvSpPr>
          <p:spPr bwMode="auto">
            <a:xfrm>
              <a:off x="2894" y="2910"/>
              <a:ext cx="12" cy="5"/>
            </a:xfrm>
            <a:custGeom>
              <a:avLst/>
              <a:gdLst/>
              <a:ahLst/>
              <a:cxnLst>
                <a:cxn ang="0">
                  <a:pos x="11" y="0"/>
                </a:cxn>
                <a:cxn ang="0">
                  <a:pos x="11" y="0"/>
                </a:cxn>
                <a:cxn ang="0">
                  <a:pos x="10" y="0"/>
                </a:cxn>
                <a:cxn ang="0">
                  <a:pos x="10" y="1"/>
                </a:cxn>
                <a:cxn ang="0">
                  <a:pos x="5" y="4"/>
                </a:cxn>
                <a:cxn ang="0">
                  <a:pos x="0" y="4"/>
                </a:cxn>
                <a:cxn ang="0">
                  <a:pos x="1" y="4"/>
                </a:cxn>
                <a:cxn ang="0">
                  <a:pos x="1" y="2"/>
                </a:cxn>
                <a:cxn ang="0">
                  <a:pos x="2" y="2"/>
                </a:cxn>
                <a:cxn ang="0">
                  <a:pos x="4" y="1"/>
                </a:cxn>
                <a:cxn ang="0">
                  <a:pos x="5" y="1"/>
                </a:cxn>
                <a:cxn ang="0">
                  <a:pos x="5" y="0"/>
                </a:cxn>
                <a:cxn ang="0">
                  <a:pos x="6" y="0"/>
                </a:cxn>
                <a:cxn ang="0">
                  <a:pos x="11" y="0"/>
                </a:cxn>
              </a:cxnLst>
              <a:rect l="0" t="0" r="r" b="b"/>
              <a:pathLst>
                <a:path w="12" h="5">
                  <a:moveTo>
                    <a:pt x="11" y="0"/>
                  </a:moveTo>
                  <a:lnTo>
                    <a:pt x="11" y="0"/>
                  </a:lnTo>
                  <a:lnTo>
                    <a:pt x="10" y="0"/>
                  </a:lnTo>
                  <a:lnTo>
                    <a:pt x="10" y="1"/>
                  </a:lnTo>
                  <a:lnTo>
                    <a:pt x="5" y="4"/>
                  </a:lnTo>
                  <a:lnTo>
                    <a:pt x="0" y="4"/>
                  </a:lnTo>
                  <a:lnTo>
                    <a:pt x="1" y="4"/>
                  </a:lnTo>
                  <a:lnTo>
                    <a:pt x="1" y="2"/>
                  </a:lnTo>
                  <a:lnTo>
                    <a:pt x="2" y="2"/>
                  </a:lnTo>
                  <a:lnTo>
                    <a:pt x="4" y="1"/>
                  </a:lnTo>
                  <a:lnTo>
                    <a:pt x="5" y="1"/>
                  </a:lnTo>
                  <a:lnTo>
                    <a:pt x="5" y="0"/>
                  </a:lnTo>
                  <a:lnTo>
                    <a:pt x="6" y="0"/>
                  </a:lnTo>
                  <a:lnTo>
                    <a:pt x="1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6" name="Freeform 862"/>
            <p:cNvSpPr>
              <a:spLocks/>
            </p:cNvSpPr>
            <p:nvPr/>
          </p:nvSpPr>
          <p:spPr bwMode="auto">
            <a:xfrm>
              <a:off x="2897" y="2907"/>
              <a:ext cx="12" cy="5"/>
            </a:xfrm>
            <a:custGeom>
              <a:avLst/>
              <a:gdLst/>
              <a:ahLst/>
              <a:cxnLst>
                <a:cxn ang="0">
                  <a:pos x="10" y="0"/>
                </a:cxn>
                <a:cxn ang="0">
                  <a:pos x="10" y="0"/>
                </a:cxn>
                <a:cxn ang="0">
                  <a:pos x="9" y="1"/>
                </a:cxn>
                <a:cxn ang="0">
                  <a:pos x="7" y="1"/>
                </a:cxn>
                <a:cxn ang="0">
                  <a:pos x="7" y="2"/>
                </a:cxn>
                <a:cxn ang="0">
                  <a:pos x="6" y="2"/>
                </a:cxn>
                <a:cxn ang="0">
                  <a:pos x="5" y="4"/>
                </a:cxn>
                <a:cxn ang="0">
                  <a:pos x="0" y="4"/>
                </a:cxn>
                <a:cxn ang="0">
                  <a:pos x="1" y="4"/>
                </a:cxn>
                <a:cxn ang="0">
                  <a:pos x="1" y="2"/>
                </a:cxn>
                <a:cxn ang="0">
                  <a:pos x="2" y="2"/>
                </a:cxn>
                <a:cxn ang="0">
                  <a:pos x="2" y="1"/>
                </a:cxn>
                <a:cxn ang="0">
                  <a:pos x="4" y="1"/>
                </a:cxn>
                <a:cxn ang="0">
                  <a:pos x="5" y="0"/>
                </a:cxn>
                <a:cxn ang="0">
                  <a:pos x="10" y="0"/>
                </a:cxn>
              </a:cxnLst>
              <a:rect l="0" t="0" r="r" b="b"/>
              <a:pathLst>
                <a:path w="11" h="5">
                  <a:moveTo>
                    <a:pt x="10" y="0"/>
                  </a:moveTo>
                  <a:lnTo>
                    <a:pt x="10" y="0"/>
                  </a:lnTo>
                  <a:lnTo>
                    <a:pt x="9" y="1"/>
                  </a:lnTo>
                  <a:lnTo>
                    <a:pt x="7" y="1"/>
                  </a:lnTo>
                  <a:lnTo>
                    <a:pt x="7" y="2"/>
                  </a:lnTo>
                  <a:lnTo>
                    <a:pt x="6" y="2"/>
                  </a:lnTo>
                  <a:lnTo>
                    <a:pt x="5" y="4"/>
                  </a:lnTo>
                  <a:lnTo>
                    <a:pt x="0" y="4"/>
                  </a:lnTo>
                  <a:lnTo>
                    <a:pt x="1" y="4"/>
                  </a:lnTo>
                  <a:lnTo>
                    <a:pt x="1" y="2"/>
                  </a:lnTo>
                  <a:lnTo>
                    <a:pt x="2" y="2"/>
                  </a:lnTo>
                  <a:lnTo>
                    <a:pt x="2" y="1"/>
                  </a:lnTo>
                  <a:lnTo>
                    <a:pt x="4" y="1"/>
                  </a:lnTo>
                  <a:lnTo>
                    <a:pt x="5" y="0"/>
                  </a:lnTo>
                  <a:lnTo>
                    <a:pt x="1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7" name="Freeform 863"/>
            <p:cNvSpPr>
              <a:spLocks/>
            </p:cNvSpPr>
            <p:nvPr/>
          </p:nvSpPr>
          <p:spPr bwMode="auto">
            <a:xfrm>
              <a:off x="2900" y="2906"/>
              <a:ext cx="10" cy="5"/>
            </a:xfrm>
            <a:custGeom>
              <a:avLst/>
              <a:gdLst/>
              <a:ahLst/>
              <a:cxnLst>
                <a:cxn ang="0">
                  <a:pos x="5" y="4"/>
                </a:cxn>
                <a:cxn ang="0">
                  <a:pos x="5" y="4"/>
                </a:cxn>
                <a:cxn ang="0">
                  <a:pos x="6" y="2"/>
                </a:cxn>
                <a:cxn ang="0">
                  <a:pos x="7" y="1"/>
                </a:cxn>
                <a:cxn ang="0">
                  <a:pos x="7" y="0"/>
                </a:cxn>
                <a:cxn ang="0">
                  <a:pos x="9" y="0"/>
                </a:cxn>
                <a:cxn ang="0">
                  <a:pos x="5" y="0"/>
                </a:cxn>
                <a:cxn ang="0">
                  <a:pos x="4" y="0"/>
                </a:cxn>
                <a:cxn ang="0">
                  <a:pos x="4" y="1"/>
                </a:cxn>
                <a:cxn ang="0">
                  <a:pos x="2" y="1"/>
                </a:cxn>
                <a:cxn ang="0">
                  <a:pos x="1" y="2"/>
                </a:cxn>
                <a:cxn ang="0">
                  <a:pos x="0" y="4"/>
                </a:cxn>
                <a:cxn ang="0">
                  <a:pos x="5" y="4"/>
                </a:cxn>
              </a:cxnLst>
              <a:rect l="0" t="0" r="r" b="b"/>
              <a:pathLst>
                <a:path w="10" h="5">
                  <a:moveTo>
                    <a:pt x="5" y="4"/>
                  </a:moveTo>
                  <a:lnTo>
                    <a:pt x="5" y="4"/>
                  </a:lnTo>
                  <a:lnTo>
                    <a:pt x="6" y="2"/>
                  </a:lnTo>
                  <a:lnTo>
                    <a:pt x="7" y="1"/>
                  </a:lnTo>
                  <a:lnTo>
                    <a:pt x="7" y="0"/>
                  </a:lnTo>
                  <a:lnTo>
                    <a:pt x="9" y="0"/>
                  </a:lnTo>
                  <a:lnTo>
                    <a:pt x="5" y="0"/>
                  </a:lnTo>
                  <a:lnTo>
                    <a:pt x="4" y="0"/>
                  </a:lnTo>
                  <a:lnTo>
                    <a:pt x="4" y="1"/>
                  </a:lnTo>
                  <a:lnTo>
                    <a:pt x="2" y="1"/>
                  </a:lnTo>
                  <a:lnTo>
                    <a:pt x="1" y="2"/>
                  </a:lnTo>
                  <a:lnTo>
                    <a:pt x="0" y="4"/>
                  </a:lnTo>
                  <a:lnTo>
                    <a:pt x="5" y="4"/>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8" name="Freeform 864"/>
            <p:cNvSpPr>
              <a:spLocks/>
            </p:cNvSpPr>
            <p:nvPr/>
          </p:nvSpPr>
          <p:spPr bwMode="auto">
            <a:xfrm>
              <a:off x="2904" y="2903"/>
              <a:ext cx="8" cy="5"/>
            </a:xfrm>
            <a:custGeom>
              <a:avLst/>
              <a:gdLst/>
              <a:ahLst/>
              <a:cxnLst>
                <a:cxn ang="0">
                  <a:pos x="4" y="4"/>
                </a:cxn>
                <a:cxn ang="0">
                  <a:pos x="4" y="4"/>
                </a:cxn>
                <a:cxn ang="0">
                  <a:pos x="6" y="2"/>
                </a:cxn>
                <a:cxn ang="0">
                  <a:pos x="7" y="1"/>
                </a:cxn>
                <a:cxn ang="0">
                  <a:pos x="8" y="0"/>
                </a:cxn>
                <a:cxn ang="0">
                  <a:pos x="3" y="0"/>
                </a:cxn>
                <a:cxn ang="0">
                  <a:pos x="3" y="1"/>
                </a:cxn>
                <a:cxn ang="0">
                  <a:pos x="2" y="1"/>
                </a:cxn>
                <a:cxn ang="0">
                  <a:pos x="1" y="2"/>
                </a:cxn>
                <a:cxn ang="0">
                  <a:pos x="0" y="4"/>
                </a:cxn>
                <a:cxn ang="0">
                  <a:pos x="4" y="4"/>
                </a:cxn>
              </a:cxnLst>
              <a:rect l="0" t="0" r="r" b="b"/>
              <a:pathLst>
                <a:path w="9" h="5">
                  <a:moveTo>
                    <a:pt x="4" y="4"/>
                  </a:moveTo>
                  <a:lnTo>
                    <a:pt x="4" y="4"/>
                  </a:lnTo>
                  <a:lnTo>
                    <a:pt x="6" y="2"/>
                  </a:lnTo>
                  <a:lnTo>
                    <a:pt x="7" y="1"/>
                  </a:lnTo>
                  <a:lnTo>
                    <a:pt x="8" y="0"/>
                  </a:lnTo>
                  <a:lnTo>
                    <a:pt x="3" y="0"/>
                  </a:lnTo>
                  <a:lnTo>
                    <a:pt x="3" y="1"/>
                  </a:lnTo>
                  <a:lnTo>
                    <a:pt x="2" y="1"/>
                  </a:lnTo>
                  <a:lnTo>
                    <a:pt x="1" y="2"/>
                  </a:lnTo>
                  <a:lnTo>
                    <a:pt x="0" y="4"/>
                  </a:lnTo>
                  <a:lnTo>
                    <a:pt x="4" y="4"/>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29" name="Freeform 865"/>
            <p:cNvSpPr>
              <a:spLocks/>
            </p:cNvSpPr>
            <p:nvPr/>
          </p:nvSpPr>
          <p:spPr bwMode="auto">
            <a:xfrm>
              <a:off x="2905" y="2903"/>
              <a:ext cx="10" cy="4"/>
            </a:xfrm>
            <a:custGeom>
              <a:avLst/>
              <a:gdLst/>
              <a:ahLst/>
              <a:cxnLst>
                <a:cxn ang="0">
                  <a:pos x="4" y="3"/>
                </a:cxn>
                <a:cxn ang="0">
                  <a:pos x="5" y="3"/>
                </a:cxn>
                <a:cxn ang="0">
                  <a:pos x="5" y="2"/>
                </a:cxn>
                <a:cxn ang="0">
                  <a:pos x="6" y="1"/>
                </a:cxn>
                <a:cxn ang="0">
                  <a:pos x="8" y="0"/>
                </a:cxn>
                <a:cxn ang="0">
                  <a:pos x="4" y="0"/>
                </a:cxn>
                <a:cxn ang="0">
                  <a:pos x="3" y="0"/>
                </a:cxn>
                <a:cxn ang="0">
                  <a:pos x="3" y="1"/>
                </a:cxn>
                <a:cxn ang="0">
                  <a:pos x="1" y="1"/>
                </a:cxn>
                <a:cxn ang="0">
                  <a:pos x="1" y="2"/>
                </a:cxn>
                <a:cxn ang="0">
                  <a:pos x="0" y="3"/>
                </a:cxn>
                <a:cxn ang="0">
                  <a:pos x="4" y="3"/>
                </a:cxn>
              </a:cxnLst>
              <a:rect l="0" t="0" r="r" b="b"/>
              <a:pathLst>
                <a:path w="9" h="4">
                  <a:moveTo>
                    <a:pt x="4" y="3"/>
                  </a:moveTo>
                  <a:lnTo>
                    <a:pt x="5" y="3"/>
                  </a:lnTo>
                  <a:lnTo>
                    <a:pt x="5" y="2"/>
                  </a:lnTo>
                  <a:lnTo>
                    <a:pt x="6" y="1"/>
                  </a:lnTo>
                  <a:lnTo>
                    <a:pt x="8" y="0"/>
                  </a:lnTo>
                  <a:lnTo>
                    <a:pt x="4" y="0"/>
                  </a:lnTo>
                  <a:lnTo>
                    <a:pt x="3" y="0"/>
                  </a:lnTo>
                  <a:lnTo>
                    <a:pt x="3" y="1"/>
                  </a:lnTo>
                  <a:lnTo>
                    <a:pt x="1" y="1"/>
                  </a:lnTo>
                  <a:lnTo>
                    <a:pt x="1" y="2"/>
                  </a:lnTo>
                  <a:lnTo>
                    <a:pt x="0" y="3"/>
                  </a:lnTo>
                  <a:lnTo>
                    <a:pt x="4" y="3"/>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0" name="Freeform 866"/>
            <p:cNvSpPr>
              <a:spLocks/>
            </p:cNvSpPr>
            <p:nvPr/>
          </p:nvSpPr>
          <p:spPr bwMode="auto">
            <a:xfrm>
              <a:off x="2907" y="2900"/>
              <a:ext cx="8" cy="5"/>
            </a:xfrm>
            <a:custGeom>
              <a:avLst/>
              <a:gdLst/>
              <a:ahLst/>
              <a:cxnLst>
                <a:cxn ang="0">
                  <a:pos x="4" y="4"/>
                </a:cxn>
                <a:cxn ang="0">
                  <a:pos x="4" y="4"/>
                </a:cxn>
                <a:cxn ang="0">
                  <a:pos x="4" y="2"/>
                </a:cxn>
                <a:cxn ang="0">
                  <a:pos x="5" y="2"/>
                </a:cxn>
                <a:cxn ang="0">
                  <a:pos x="5" y="1"/>
                </a:cxn>
                <a:cxn ang="0">
                  <a:pos x="7" y="0"/>
                </a:cxn>
                <a:cxn ang="0">
                  <a:pos x="3" y="0"/>
                </a:cxn>
                <a:cxn ang="0">
                  <a:pos x="3" y="1"/>
                </a:cxn>
                <a:cxn ang="0">
                  <a:pos x="1" y="1"/>
                </a:cxn>
                <a:cxn ang="0">
                  <a:pos x="1" y="2"/>
                </a:cxn>
                <a:cxn ang="0">
                  <a:pos x="0" y="2"/>
                </a:cxn>
                <a:cxn ang="0">
                  <a:pos x="0" y="4"/>
                </a:cxn>
                <a:cxn ang="0">
                  <a:pos x="4" y="4"/>
                </a:cxn>
              </a:cxnLst>
              <a:rect l="0" t="0" r="r" b="b"/>
              <a:pathLst>
                <a:path w="8" h="5">
                  <a:moveTo>
                    <a:pt x="4" y="4"/>
                  </a:moveTo>
                  <a:lnTo>
                    <a:pt x="4" y="4"/>
                  </a:lnTo>
                  <a:lnTo>
                    <a:pt x="4" y="2"/>
                  </a:lnTo>
                  <a:lnTo>
                    <a:pt x="5" y="2"/>
                  </a:lnTo>
                  <a:lnTo>
                    <a:pt x="5" y="1"/>
                  </a:lnTo>
                  <a:lnTo>
                    <a:pt x="7" y="0"/>
                  </a:lnTo>
                  <a:lnTo>
                    <a:pt x="3" y="0"/>
                  </a:lnTo>
                  <a:lnTo>
                    <a:pt x="3" y="1"/>
                  </a:lnTo>
                  <a:lnTo>
                    <a:pt x="1" y="1"/>
                  </a:lnTo>
                  <a:lnTo>
                    <a:pt x="1" y="2"/>
                  </a:lnTo>
                  <a:lnTo>
                    <a:pt x="0" y="2"/>
                  </a:lnTo>
                  <a:lnTo>
                    <a:pt x="0" y="4"/>
                  </a:lnTo>
                  <a:lnTo>
                    <a:pt x="4" y="4"/>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1" name="Freeform 867"/>
            <p:cNvSpPr>
              <a:spLocks/>
            </p:cNvSpPr>
            <p:nvPr/>
          </p:nvSpPr>
          <p:spPr bwMode="auto">
            <a:xfrm>
              <a:off x="2910" y="2898"/>
              <a:ext cx="6" cy="5"/>
            </a:xfrm>
            <a:custGeom>
              <a:avLst/>
              <a:gdLst/>
              <a:ahLst/>
              <a:cxnLst>
                <a:cxn ang="0">
                  <a:pos x="3" y="5"/>
                </a:cxn>
                <a:cxn ang="0">
                  <a:pos x="3" y="4"/>
                </a:cxn>
                <a:cxn ang="0">
                  <a:pos x="5" y="2"/>
                </a:cxn>
                <a:cxn ang="0">
                  <a:pos x="5" y="1"/>
                </a:cxn>
                <a:cxn ang="0">
                  <a:pos x="6" y="1"/>
                </a:cxn>
                <a:cxn ang="0">
                  <a:pos x="6" y="0"/>
                </a:cxn>
                <a:cxn ang="0">
                  <a:pos x="2" y="0"/>
                </a:cxn>
                <a:cxn ang="0">
                  <a:pos x="2" y="1"/>
                </a:cxn>
                <a:cxn ang="0">
                  <a:pos x="1" y="1"/>
                </a:cxn>
                <a:cxn ang="0">
                  <a:pos x="1" y="2"/>
                </a:cxn>
                <a:cxn ang="0">
                  <a:pos x="1" y="4"/>
                </a:cxn>
                <a:cxn ang="0">
                  <a:pos x="0" y="4"/>
                </a:cxn>
                <a:cxn ang="0">
                  <a:pos x="0" y="5"/>
                </a:cxn>
                <a:cxn ang="0">
                  <a:pos x="3" y="5"/>
                </a:cxn>
              </a:cxnLst>
              <a:rect l="0" t="0" r="r" b="b"/>
              <a:pathLst>
                <a:path w="7" h="6">
                  <a:moveTo>
                    <a:pt x="3" y="5"/>
                  </a:moveTo>
                  <a:lnTo>
                    <a:pt x="3" y="4"/>
                  </a:lnTo>
                  <a:lnTo>
                    <a:pt x="5" y="2"/>
                  </a:lnTo>
                  <a:lnTo>
                    <a:pt x="5" y="1"/>
                  </a:lnTo>
                  <a:lnTo>
                    <a:pt x="6" y="1"/>
                  </a:lnTo>
                  <a:lnTo>
                    <a:pt x="6" y="0"/>
                  </a:lnTo>
                  <a:lnTo>
                    <a:pt x="2" y="0"/>
                  </a:lnTo>
                  <a:lnTo>
                    <a:pt x="2" y="1"/>
                  </a:lnTo>
                  <a:lnTo>
                    <a:pt x="1" y="1"/>
                  </a:lnTo>
                  <a:lnTo>
                    <a:pt x="1" y="2"/>
                  </a:lnTo>
                  <a:lnTo>
                    <a:pt x="1" y="4"/>
                  </a:lnTo>
                  <a:lnTo>
                    <a:pt x="0" y="4"/>
                  </a:lnTo>
                  <a:lnTo>
                    <a:pt x="0" y="5"/>
                  </a:lnTo>
                  <a:lnTo>
                    <a:pt x="3" y="5"/>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2" name="Freeform 868"/>
            <p:cNvSpPr>
              <a:spLocks/>
            </p:cNvSpPr>
            <p:nvPr/>
          </p:nvSpPr>
          <p:spPr bwMode="auto">
            <a:xfrm>
              <a:off x="2910" y="2897"/>
              <a:ext cx="7" cy="4"/>
            </a:xfrm>
            <a:custGeom>
              <a:avLst/>
              <a:gdLst/>
              <a:ahLst/>
              <a:cxnLst>
                <a:cxn ang="0">
                  <a:pos x="3" y="3"/>
                </a:cxn>
                <a:cxn ang="0">
                  <a:pos x="3" y="3"/>
                </a:cxn>
                <a:cxn ang="0">
                  <a:pos x="3" y="2"/>
                </a:cxn>
                <a:cxn ang="0">
                  <a:pos x="5" y="2"/>
                </a:cxn>
                <a:cxn ang="0">
                  <a:pos x="5" y="1"/>
                </a:cxn>
                <a:cxn ang="0">
                  <a:pos x="6" y="0"/>
                </a:cxn>
                <a:cxn ang="0">
                  <a:pos x="2" y="0"/>
                </a:cxn>
                <a:cxn ang="0">
                  <a:pos x="1" y="1"/>
                </a:cxn>
                <a:cxn ang="0">
                  <a:pos x="1" y="2"/>
                </a:cxn>
                <a:cxn ang="0">
                  <a:pos x="0" y="3"/>
                </a:cxn>
                <a:cxn ang="0">
                  <a:pos x="3" y="3"/>
                </a:cxn>
              </a:cxnLst>
              <a:rect l="0" t="0" r="r" b="b"/>
              <a:pathLst>
                <a:path w="7" h="4">
                  <a:moveTo>
                    <a:pt x="3" y="3"/>
                  </a:moveTo>
                  <a:lnTo>
                    <a:pt x="3" y="3"/>
                  </a:lnTo>
                  <a:lnTo>
                    <a:pt x="3" y="2"/>
                  </a:lnTo>
                  <a:lnTo>
                    <a:pt x="5" y="2"/>
                  </a:lnTo>
                  <a:lnTo>
                    <a:pt x="5" y="1"/>
                  </a:lnTo>
                  <a:lnTo>
                    <a:pt x="6" y="0"/>
                  </a:lnTo>
                  <a:lnTo>
                    <a:pt x="2" y="0"/>
                  </a:lnTo>
                  <a:lnTo>
                    <a:pt x="1" y="1"/>
                  </a:lnTo>
                  <a:lnTo>
                    <a:pt x="1" y="2"/>
                  </a:lnTo>
                  <a:lnTo>
                    <a:pt x="0" y="3"/>
                  </a:lnTo>
                  <a:lnTo>
                    <a:pt x="3" y="3"/>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3" name="Freeform 869"/>
            <p:cNvSpPr>
              <a:spLocks/>
            </p:cNvSpPr>
            <p:nvPr/>
          </p:nvSpPr>
          <p:spPr bwMode="auto">
            <a:xfrm>
              <a:off x="2911" y="2895"/>
              <a:ext cx="8" cy="4"/>
            </a:xfrm>
            <a:custGeom>
              <a:avLst/>
              <a:gdLst/>
              <a:ahLst/>
              <a:cxnLst>
                <a:cxn ang="0">
                  <a:pos x="4" y="4"/>
                </a:cxn>
                <a:cxn ang="0">
                  <a:pos x="4" y="4"/>
                </a:cxn>
                <a:cxn ang="0">
                  <a:pos x="4" y="2"/>
                </a:cxn>
                <a:cxn ang="0">
                  <a:pos x="5" y="2"/>
                </a:cxn>
                <a:cxn ang="0">
                  <a:pos x="5" y="1"/>
                </a:cxn>
                <a:cxn ang="0">
                  <a:pos x="7" y="0"/>
                </a:cxn>
                <a:cxn ang="0">
                  <a:pos x="3" y="0"/>
                </a:cxn>
                <a:cxn ang="0">
                  <a:pos x="1" y="0"/>
                </a:cxn>
                <a:cxn ang="0">
                  <a:pos x="1" y="1"/>
                </a:cxn>
                <a:cxn ang="0">
                  <a:pos x="1" y="2"/>
                </a:cxn>
                <a:cxn ang="0">
                  <a:pos x="0" y="2"/>
                </a:cxn>
                <a:cxn ang="0">
                  <a:pos x="0" y="4"/>
                </a:cxn>
                <a:cxn ang="0">
                  <a:pos x="4" y="4"/>
                </a:cxn>
              </a:cxnLst>
              <a:rect l="0" t="0" r="r" b="b"/>
              <a:pathLst>
                <a:path w="8" h="5">
                  <a:moveTo>
                    <a:pt x="4" y="4"/>
                  </a:moveTo>
                  <a:lnTo>
                    <a:pt x="4" y="4"/>
                  </a:lnTo>
                  <a:lnTo>
                    <a:pt x="4" y="2"/>
                  </a:lnTo>
                  <a:lnTo>
                    <a:pt x="5" y="2"/>
                  </a:lnTo>
                  <a:lnTo>
                    <a:pt x="5" y="1"/>
                  </a:lnTo>
                  <a:lnTo>
                    <a:pt x="7" y="0"/>
                  </a:lnTo>
                  <a:lnTo>
                    <a:pt x="3" y="0"/>
                  </a:lnTo>
                  <a:lnTo>
                    <a:pt x="1" y="0"/>
                  </a:lnTo>
                  <a:lnTo>
                    <a:pt x="1" y="1"/>
                  </a:lnTo>
                  <a:lnTo>
                    <a:pt x="1" y="2"/>
                  </a:lnTo>
                  <a:lnTo>
                    <a:pt x="0" y="2"/>
                  </a:lnTo>
                  <a:lnTo>
                    <a:pt x="0" y="4"/>
                  </a:lnTo>
                  <a:lnTo>
                    <a:pt x="4" y="4"/>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4" name="Freeform 870"/>
            <p:cNvSpPr>
              <a:spLocks/>
            </p:cNvSpPr>
            <p:nvPr/>
          </p:nvSpPr>
          <p:spPr bwMode="auto">
            <a:xfrm>
              <a:off x="2912" y="2893"/>
              <a:ext cx="8" cy="5"/>
            </a:xfrm>
            <a:custGeom>
              <a:avLst/>
              <a:gdLst/>
              <a:ahLst/>
              <a:cxnLst>
                <a:cxn ang="0">
                  <a:pos x="4" y="4"/>
                </a:cxn>
                <a:cxn ang="0">
                  <a:pos x="4" y="4"/>
                </a:cxn>
                <a:cxn ang="0">
                  <a:pos x="4" y="2"/>
                </a:cxn>
                <a:cxn ang="0">
                  <a:pos x="5" y="2"/>
                </a:cxn>
                <a:cxn ang="0">
                  <a:pos x="5" y="1"/>
                </a:cxn>
                <a:cxn ang="0">
                  <a:pos x="7" y="0"/>
                </a:cxn>
                <a:cxn ang="0">
                  <a:pos x="1" y="0"/>
                </a:cxn>
                <a:cxn ang="0">
                  <a:pos x="1" y="1"/>
                </a:cxn>
                <a:cxn ang="0">
                  <a:pos x="1" y="2"/>
                </a:cxn>
                <a:cxn ang="0">
                  <a:pos x="0" y="2"/>
                </a:cxn>
                <a:cxn ang="0">
                  <a:pos x="0" y="4"/>
                </a:cxn>
                <a:cxn ang="0">
                  <a:pos x="4" y="4"/>
                </a:cxn>
              </a:cxnLst>
              <a:rect l="0" t="0" r="r" b="b"/>
              <a:pathLst>
                <a:path w="8" h="5">
                  <a:moveTo>
                    <a:pt x="4" y="4"/>
                  </a:moveTo>
                  <a:lnTo>
                    <a:pt x="4" y="4"/>
                  </a:lnTo>
                  <a:lnTo>
                    <a:pt x="4" y="2"/>
                  </a:lnTo>
                  <a:lnTo>
                    <a:pt x="5" y="2"/>
                  </a:lnTo>
                  <a:lnTo>
                    <a:pt x="5" y="1"/>
                  </a:lnTo>
                  <a:lnTo>
                    <a:pt x="7" y="0"/>
                  </a:lnTo>
                  <a:lnTo>
                    <a:pt x="1" y="0"/>
                  </a:lnTo>
                  <a:lnTo>
                    <a:pt x="1" y="1"/>
                  </a:lnTo>
                  <a:lnTo>
                    <a:pt x="1" y="2"/>
                  </a:lnTo>
                  <a:lnTo>
                    <a:pt x="0" y="2"/>
                  </a:lnTo>
                  <a:lnTo>
                    <a:pt x="0" y="4"/>
                  </a:lnTo>
                  <a:lnTo>
                    <a:pt x="4" y="4"/>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5" name="Freeform 871"/>
            <p:cNvSpPr>
              <a:spLocks/>
            </p:cNvSpPr>
            <p:nvPr/>
          </p:nvSpPr>
          <p:spPr bwMode="auto">
            <a:xfrm>
              <a:off x="2914" y="2891"/>
              <a:ext cx="7" cy="4"/>
            </a:xfrm>
            <a:custGeom>
              <a:avLst/>
              <a:gdLst/>
              <a:ahLst/>
              <a:cxnLst>
                <a:cxn ang="0">
                  <a:pos x="6" y="0"/>
                </a:cxn>
                <a:cxn ang="0">
                  <a:pos x="6" y="0"/>
                </a:cxn>
                <a:cxn ang="0">
                  <a:pos x="5" y="1"/>
                </a:cxn>
                <a:cxn ang="0">
                  <a:pos x="5" y="2"/>
                </a:cxn>
                <a:cxn ang="0">
                  <a:pos x="3" y="3"/>
                </a:cxn>
                <a:cxn ang="0">
                  <a:pos x="0" y="3"/>
                </a:cxn>
                <a:cxn ang="0">
                  <a:pos x="0" y="2"/>
                </a:cxn>
                <a:cxn ang="0">
                  <a:pos x="1" y="1"/>
                </a:cxn>
                <a:cxn ang="0">
                  <a:pos x="1" y="0"/>
                </a:cxn>
                <a:cxn ang="0">
                  <a:pos x="6" y="0"/>
                </a:cxn>
              </a:cxnLst>
              <a:rect l="0" t="0" r="r" b="b"/>
              <a:pathLst>
                <a:path w="7" h="4">
                  <a:moveTo>
                    <a:pt x="6" y="0"/>
                  </a:moveTo>
                  <a:lnTo>
                    <a:pt x="6" y="0"/>
                  </a:lnTo>
                  <a:lnTo>
                    <a:pt x="5" y="1"/>
                  </a:lnTo>
                  <a:lnTo>
                    <a:pt x="5" y="2"/>
                  </a:lnTo>
                  <a:lnTo>
                    <a:pt x="3" y="3"/>
                  </a:lnTo>
                  <a:lnTo>
                    <a:pt x="0" y="3"/>
                  </a:lnTo>
                  <a:lnTo>
                    <a:pt x="0" y="2"/>
                  </a:lnTo>
                  <a:lnTo>
                    <a:pt x="1" y="1"/>
                  </a:lnTo>
                  <a:lnTo>
                    <a:pt x="1" y="0"/>
                  </a:lnTo>
                  <a:lnTo>
                    <a:pt x="6"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6" name="Freeform 872"/>
            <p:cNvSpPr>
              <a:spLocks/>
            </p:cNvSpPr>
            <p:nvPr/>
          </p:nvSpPr>
          <p:spPr bwMode="auto">
            <a:xfrm>
              <a:off x="2916" y="2890"/>
              <a:ext cx="6" cy="5"/>
            </a:xfrm>
            <a:custGeom>
              <a:avLst/>
              <a:gdLst/>
              <a:ahLst/>
              <a:cxnLst>
                <a:cxn ang="0">
                  <a:pos x="6" y="0"/>
                </a:cxn>
                <a:cxn ang="0">
                  <a:pos x="6" y="0"/>
                </a:cxn>
                <a:cxn ang="0">
                  <a:pos x="6" y="1"/>
                </a:cxn>
                <a:cxn ang="0">
                  <a:pos x="5" y="1"/>
                </a:cxn>
                <a:cxn ang="0">
                  <a:pos x="5" y="2"/>
                </a:cxn>
                <a:cxn ang="0">
                  <a:pos x="5" y="4"/>
                </a:cxn>
                <a:cxn ang="0">
                  <a:pos x="3" y="4"/>
                </a:cxn>
                <a:cxn ang="0">
                  <a:pos x="0" y="4"/>
                </a:cxn>
                <a:cxn ang="0">
                  <a:pos x="0" y="2"/>
                </a:cxn>
                <a:cxn ang="0">
                  <a:pos x="0" y="1"/>
                </a:cxn>
                <a:cxn ang="0">
                  <a:pos x="1" y="0"/>
                </a:cxn>
                <a:cxn ang="0">
                  <a:pos x="6" y="0"/>
                </a:cxn>
              </a:cxnLst>
              <a:rect l="0" t="0" r="r" b="b"/>
              <a:pathLst>
                <a:path w="7" h="5">
                  <a:moveTo>
                    <a:pt x="6" y="0"/>
                  </a:moveTo>
                  <a:lnTo>
                    <a:pt x="6" y="0"/>
                  </a:lnTo>
                  <a:lnTo>
                    <a:pt x="6" y="1"/>
                  </a:lnTo>
                  <a:lnTo>
                    <a:pt x="5" y="1"/>
                  </a:lnTo>
                  <a:lnTo>
                    <a:pt x="5" y="2"/>
                  </a:lnTo>
                  <a:lnTo>
                    <a:pt x="5" y="4"/>
                  </a:lnTo>
                  <a:lnTo>
                    <a:pt x="3" y="4"/>
                  </a:lnTo>
                  <a:lnTo>
                    <a:pt x="0" y="4"/>
                  </a:lnTo>
                  <a:lnTo>
                    <a:pt x="0" y="2"/>
                  </a:lnTo>
                  <a:lnTo>
                    <a:pt x="0" y="1"/>
                  </a:lnTo>
                  <a:lnTo>
                    <a:pt x="1" y="0"/>
                  </a:lnTo>
                  <a:lnTo>
                    <a:pt x="6"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7" name="Freeform 873"/>
            <p:cNvSpPr>
              <a:spLocks/>
            </p:cNvSpPr>
            <p:nvPr/>
          </p:nvSpPr>
          <p:spPr bwMode="auto">
            <a:xfrm>
              <a:off x="2916" y="2887"/>
              <a:ext cx="8" cy="5"/>
            </a:xfrm>
            <a:custGeom>
              <a:avLst/>
              <a:gdLst/>
              <a:ahLst/>
              <a:cxnLst>
                <a:cxn ang="0">
                  <a:pos x="5" y="4"/>
                </a:cxn>
                <a:cxn ang="0">
                  <a:pos x="5" y="4"/>
                </a:cxn>
                <a:cxn ang="0">
                  <a:pos x="6" y="2"/>
                </a:cxn>
                <a:cxn ang="0">
                  <a:pos x="6" y="1"/>
                </a:cxn>
                <a:cxn ang="0">
                  <a:pos x="8" y="0"/>
                </a:cxn>
                <a:cxn ang="0">
                  <a:pos x="0" y="0"/>
                </a:cxn>
                <a:cxn ang="0">
                  <a:pos x="0" y="1"/>
                </a:cxn>
                <a:cxn ang="0">
                  <a:pos x="0" y="2"/>
                </a:cxn>
                <a:cxn ang="0">
                  <a:pos x="0" y="4"/>
                </a:cxn>
                <a:cxn ang="0">
                  <a:pos x="5" y="4"/>
                </a:cxn>
              </a:cxnLst>
              <a:rect l="0" t="0" r="r" b="b"/>
              <a:pathLst>
                <a:path w="9" h="5">
                  <a:moveTo>
                    <a:pt x="5" y="4"/>
                  </a:moveTo>
                  <a:lnTo>
                    <a:pt x="5" y="4"/>
                  </a:lnTo>
                  <a:lnTo>
                    <a:pt x="6" y="2"/>
                  </a:lnTo>
                  <a:lnTo>
                    <a:pt x="6" y="1"/>
                  </a:lnTo>
                  <a:lnTo>
                    <a:pt x="8" y="0"/>
                  </a:lnTo>
                  <a:lnTo>
                    <a:pt x="0" y="0"/>
                  </a:lnTo>
                  <a:lnTo>
                    <a:pt x="0" y="1"/>
                  </a:lnTo>
                  <a:lnTo>
                    <a:pt x="0" y="2"/>
                  </a:lnTo>
                  <a:lnTo>
                    <a:pt x="0" y="4"/>
                  </a:lnTo>
                  <a:lnTo>
                    <a:pt x="5" y="4"/>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8" name="Freeform 874"/>
            <p:cNvSpPr>
              <a:spLocks/>
            </p:cNvSpPr>
            <p:nvPr/>
          </p:nvSpPr>
          <p:spPr bwMode="auto">
            <a:xfrm>
              <a:off x="2916" y="2886"/>
              <a:ext cx="10" cy="5"/>
            </a:xfrm>
            <a:custGeom>
              <a:avLst/>
              <a:gdLst/>
              <a:ahLst/>
              <a:cxnLst>
                <a:cxn ang="0">
                  <a:pos x="6" y="4"/>
                </a:cxn>
                <a:cxn ang="0">
                  <a:pos x="7" y="4"/>
                </a:cxn>
                <a:cxn ang="0">
                  <a:pos x="7" y="2"/>
                </a:cxn>
                <a:cxn ang="0">
                  <a:pos x="7" y="1"/>
                </a:cxn>
                <a:cxn ang="0">
                  <a:pos x="9" y="1"/>
                </a:cxn>
                <a:cxn ang="0">
                  <a:pos x="9" y="0"/>
                </a:cxn>
                <a:cxn ang="0">
                  <a:pos x="0" y="0"/>
                </a:cxn>
                <a:cxn ang="0">
                  <a:pos x="0" y="1"/>
                </a:cxn>
                <a:cxn ang="0">
                  <a:pos x="0" y="2"/>
                </a:cxn>
                <a:cxn ang="0">
                  <a:pos x="0" y="4"/>
                </a:cxn>
                <a:cxn ang="0">
                  <a:pos x="6" y="4"/>
                </a:cxn>
              </a:cxnLst>
              <a:rect l="0" t="0" r="r" b="b"/>
              <a:pathLst>
                <a:path w="10" h="5">
                  <a:moveTo>
                    <a:pt x="6" y="4"/>
                  </a:moveTo>
                  <a:lnTo>
                    <a:pt x="7" y="4"/>
                  </a:lnTo>
                  <a:lnTo>
                    <a:pt x="7" y="2"/>
                  </a:lnTo>
                  <a:lnTo>
                    <a:pt x="7" y="1"/>
                  </a:lnTo>
                  <a:lnTo>
                    <a:pt x="9" y="1"/>
                  </a:lnTo>
                  <a:lnTo>
                    <a:pt x="9" y="0"/>
                  </a:lnTo>
                  <a:lnTo>
                    <a:pt x="0" y="0"/>
                  </a:lnTo>
                  <a:lnTo>
                    <a:pt x="0" y="1"/>
                  </a:lnTo>
                  <a:lnTo>
                    <a:pt x="0" y="2"/>
                  </a:lnTo>
                  <a:lnTo>
                    <a:pt x="0" y="4"/>
                  </a:lnTo>
                  <a:lnTo>
                    <a:pt x="6"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39" name="Freeform 875"/>
            <p:cNvSpPr>
              <a:spLocks/>
            </p:cNvSpPr>
            <p:nvPr/>
          </p:nvSpPr>
          <p:spPr bwMode="auto">
            <a:xfrm>
              <a:off x="2914" y="2883"/>
              <a:ext cx="12" cy="5"/>
            </a:xfrm>
            <a:custGeom>
              <a:avLst/>
              <a:gdLst/>
              <a:ahLst/>
              <a:cxnLst>
                <a:cxn ang="0">
                  <a:pos x="8" y="4"/>
                </a:cxn>
                <a:cxn ang="0">
                  <a:pos x="8" y="4"/>
                </a:cxn>
                <a:cxn ang="0">
                  <a:pos x="10" y="2"/>
                </a:cxn>
                <a:cxn ang="0">
                  <a:pos x="10" y="1"/>
                </a:cxn>
                <a:cxn ang="0">
                  <a:pos x="11" y="1"/>
                </a:cxn>
                <a:cxn ang="0">
                  <a:pos x="11" y="0"/>
                </a:cxn>
                <a:cxn ang="0">
                  <a:pos x="0" y="0"/>
                </a:cxn>
                <a:cxn ang="0">
                  <a:pos x="0" y="1"/>
                </a:cxn>
                <a:cxn ang="0">
                  <a:pos x="1" y="1"/>
                </a:cxn>
                <a:cxn ang="0">
                  <a:pos x="1" y="2"/>
                </a:cxn>
                <a:cxn ang="0">
                  <a:pos x="1" y="4"/>
                </a:cxn>
                <a:cxn ang="0">
                  <a:pos x="8" y="4"/>
                </a:cxn>
              </a:cxnLst>
              <a:rect l="0" t="0" r="r" b="b"/>
              <a:pathLst>
                <a:path w="12" h="5">
                  <a:moveTo>
                    <a:pt x="8" y="4"/>
                  </a:moveTo>
                  <a:lnTo>
                    <a:pt x="8" y="4"/>
                  </a:lnTo>
                  <a:lnTo>
                    <a:pt x="10" y="2"/>
                  </a:lnTo>
                  <a:lnTo>
                    <a:pt x="10" y="1"/>
                  </a:lnTo>
                  <a:lnTo>
                    <a:pt x="11" y="1"/>
                  </a:lnTo>
                  <a:lnTo>
                    <a:pt x="11" y="0"/>
                  </a:lnTo>
                  <a:lnTo>
                    <a:pt x="0" y="0"/>
                  </a:lnTo>
                  <a:lnTo>
                    <a:pt x="0" y="1"/>
                  </a:lnTo>
                  <a:lnTo>
                    <a:pt x="1" y="1"/>
                  </a:lnTo>
                  <a:lnTo>
                    <a:pt x="1" y="2"/>
                  </a:lnTo>
                  <a:lnTo>
                    <a:pt x="1" y="4"/>
                  </a:lnTo>
                  <a:lnTo>
                    <a:pt x="8" y="4"/>
                  </a:lnTo>
                </a:path>
              </a:pathLst>
            </a:custGeom>
            <a:solidFill>
              <a:srgbClr val="FF8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0" name="Freeform 876"/>
            <p:cNvSpPr>
              <a:spLocks/>
            </p:cNvSpPr>
            <p:nvPr/>
          </p:nvSpPr>
          <p:spPr bwMode="auto">
            <a:xfrm>
              <a:off x="2912" y="2882"/>
              <a:ext cx="14" cy="4"/>
            </a:xfrm>
            <a:custGeom>
              <a:avLst/>
              <a:gdLst/>
              <a:ahLst/>
              <a:cxnLst>
                <a:cxn ang="0">
                  <a:pos x="11" y="3"/>
                </a:cxn>
                <a:cxn ang="0">
                  <a:pos x="11" y="3"/>
                </a:cxn>
                <a:cxn ang="0">
                  <a:pos x="11" y="1"/>
                </a:cxn>
                <a:cxn ang="0">
                  <a:pos x="13" y="1"/>
                </a:cxn>
                <a:cxn ang="0">
                  <a:pos x="13" y="0"/>
                </a:cxn>
                <a:cxn ang="0">
                  <a:pos x="3" y="0"/>
                </a:cxn>
                <a:cxn ang="0">
                  <a:pos x="0" y="1"/>
                </a:cxn>
                <a:cxn ang="0">
                  <a:pos x="1" y="1"/>
                </a:cxn>
                <a:cxn ang="0">
                  <a:pos x="1" y="3"/>
                </a:cxn>
                <a:cxn ang="0">
                  <a:pos x="11" y="3"/>
                </a:cxn>
              </a:cxnLst>
              <a:rect l="0" t="0" r="r" b="b"/>
              <a:pathLst>
                <a:path w="14" h="4">
                  <a:moveTo>
                    <a:pt x="11" y="3"/>
                  </a:moveTo>
                  <a:lnTo>
                    <a:pt x="11" y="3"/>
                  </a:lnTo>
                  <a:lnTo>
                    <a:pt x="11" y="1"/>
                  </a:lnTo>
                  <a:lnTo>
                    <a:pt x="13" y="1"/>
                  </a:lnTo>
                  <a:lnTo>
                    <a:pt x="13" y="0"/>
                  </a:lnTo>
                  <a:lnTo>
                    <a:pt x="3" y="0"/>
                  </a:lnTo>
                  <a:lnTo>
                    <a:pt x="0" y="1"/>
                  </a:lnTo>
                  <a:lnTo>
                    <a:pt x="1" y="1"/>
                  </a:lnTo>
                  <a:lnTo>
                    <a:pt x="1" y="3"/>
                  </a:lnTo>
                  <a:lnTo>
                    <a:pt x="11" y="3"/>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1" name="Freeform 877"/>
            <p:cNvSpPr>
              <a:spLocks/>
            </p:cNvSpPr>
            <p:nvPr/>
          </p:nvSpPr>
          <p:spPr bwMode="auto">
            <a:xfrm>
              <a:off x="2912" y="2879"/>
              <a:ext cx="16" cy="5"/>
            </a:xfrm>
            <a:custGeom>
              <a:avLst/>
              <a:gdLst/>
              <a:ahLst/>
              <a:cxnLst>
                <a:cxn ang="0">
                  <a:pos x="12" y="4"/>
                </a:cxn>
                <a:cxn ang="0">
                  <a:pos x="12" y="2"/>
                </a:cxn>
                <a:cxn ang="0">
                  <a:pos x="14" y="1"/>
                </a:cxn>
                <a:cxn ang="0">
                  <a:pos x="14" y="0"/>
                </a:cxn>
                <a:cxn ang="0">
                  <a:pos x="9" y="0"/>
                </a:cxn>
                <a:cxn ang="0">
                  <a:pos x="0" y="2"/>
                </a:cxn>
                <a:cxn ang="0">
                  <a:pos x="0" y="4"/>
                </a:cxn>
                <a:cxn ang="0">
                  <a:pos x="1" y="4"/>
                </a:cxn>
                <a:cxn ang="0">
                  <a:pos x="12" y="4"/>
                </a:cxn>
              </a:cxnLst>
              <a:rect l="0" t="0" r="r" b="b"/>
              <a:pathLst>
                <a:path w="15" h="5">
                  <a:moveTo>
                    <a:pt x="12" y="4"/>
                  </a:moveTo>
                  <a:lnTo>
                    <a:pt x="12" y="2"/>
                  </a:lnTo>
                  <a:lnTo>
                    <a:pt x="14" y="1"/>
                  </a:lnTo>
                  <a:lnTo>
                    <a:pt x="14" y="0"/>
                  </a:lnTo>
                  <a:lnTo>
                    <a:pt x="9" y="0"/>
                  </a:lnTo>
                  <a:lnTo>
                    <a:pt x="0" y="2"/>
                  </a:lnTo>
                  <a:lnTo>
                    <a:pt x="0" y="4"/>
                  </a:lnTo>
                  <a:lnTo>
                    <a:pt x="1" y="4"/>
                  </a:lnTo>
                  <a:lnTo>
                    <a:pt x="12" y="4"/>
                  </a:lnTo>
                </a:path>
              </a:pathLst>
            </a:custGeom>
            <a:solidFill>
              <a:srgbClr val="FFC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2" name="Freeform 878"/>
            <p:cNvSpPr>
              <a:spLocks/>
            </p:cNvSpPr>
            <p:nvPr/>
          </p:nvSpPr>
          <p:spPr bwMode="auto">
            <a:xfrm>
              <a:off x="2916" y="2879"/>
              <a:ext cx="12" cy="3"/>
            </a:xfrm>
            <a:custGeom>
              <a:avLst/>
              <a:gdLst/>
              <a:ahLst/>
              <a:cxnLst>
                <a:cxn ang="0">
                  <a:pos x="9" y="2"/>
                </a:cxn>
                <a:cxn ang="0">
                  <a:pos x="10" y="2"/>
                </a:cxn>
                <a:cxn ang="0">
                  <a:pos x="10" y="1"/>
                </a:cxn>
                <a:cxn ang="0">
                  <a:pos x="10" y="0"/>
                </a:cxn>
                <a:cxn ang="0">
                  <a:pos x="0" y="2"/>
                </a:cxn>
                <a:cxn ang="0">
                  <a:pos x="9" y="2"/>
                </a:cxn>
              </a:cxnLst>
              <a:rect l="0" t="0" r="r" b="b"/>
              <a:pathLst>
                <a:path w="11" h="3">
                  <a:moveTo>
                    <a:pt x="9" y="2"/>
                  </a:moveTo>
                  <a:lnTo>
                    <a:pt x="10" y="2"/>
                  </a:lnTo>
                  <a:lnTo>
                    <a:pt x="10" y="1"/>
                  </a:lnTo>
                  <a:lnTo>
                    <a:pt x="10" y="0"/>
                  </a:lnTo>
                  <a:lnTo>
                    <a:pt x="0" y="2"/>
                  </a:lnTo>
                  <a:lnTo>
                    <a:pt x="9" y="2"/>
                  </a:lnTo>
                </a:path>
              </a:pathLst>
            </a:custGeom>
            <a:solidFill>
              <a:srgbClr val="FFD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3" name="Freeform 879"/>
            <p:cNvSpPr>
              <a:spLocks/>
            </p:cNvSpPr>
            <p:nvPr/>
          </p:nvSpPr>
          <p:spPr bwMode="auto">
            <a:xfrm>
              <a:off x="2922" y="2879"/>
              <a:ext cx="6" cy="1"/>
            </a:xfrm>
            <a:custGeom>
              <a:avLst/>
              <a:gdLst/>
              <a:ahLst/>
              <a:cxnLst>
                <a:cxn ang="0">
                  <a:pos x="5" y="1"/>
                </a:cxn>
                <a:cxn ang="0">
                  <a:pos x="5" y="1"/>
                </a:cxn>
                <a:cxn ang="0">
                  <a:pos x="5" y="0"/>
                </a:cxn>
                <a:cxn ang="0">
                  <a:pos x="0" y="1"/>
                </a:cxn>
                <a:cxn ang="0">
                  <a:pos x="5" y="1"/>
                </a:cxn>
              </a:cxnLst>
              <a:rect l="0" t="0" r="r" b="b"/>
              <a:pathLst>
                <a:path w="6" h="2">
                  <a:moveTo>
                    <a:pt x="5" y="1"/>
                  </a:moveTo>
                  <a:lnTo>
                    <a:pt x="5" y="1"/>
                  </a:lnTo>
                  <a:lnTo>
                    <a:pt x="5" y="0"/>
                  </a:lnTo>
                  <a:lnTo>
                    <a:pt x="0" y="1"/>
                  </a:lnTo>
                  <a:lnTo>
                    <a:pt x="5" y="1"/>
                  </a:lnTo>
                </a:path>
              </a:pathLst>
            </a:custGeom>
            <a:solidFill>
              <a:srgbClr val="FFFF6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4" name="Freeform 880"/>
            <p:cNvSpPr>
              <a:spLocks/>
            </p:cNvSpPr>
            <p:nvPr/>
          </p:nvSpPr>
          <p:spPr bwMode="auto">
            <a:xfrm>
              <a:off x="2920" y="2879"/>
              <a:ext cx="7" cy="13"/>
            </a:xfrm>
            <a:custGeom>
              <a:avLst/>
              <a:gdLst/>
              <a:ahLst/>
              <a:cxnLst>
                <a:cxn ang="0">
                  <a:pos x="1" y="12"/>
                </a:cxn>
                <a:cxn ang="0">
                  <a:pos x="1" y="11"/>
                </a:cxn>
                <a:cxn ang="0">
                  <a:pos x="1" y="9"/>
                </a:cxn>
                <a:cxn ang="0">
                  <a:pos x="2" y="9"/>
                </a:cxn>
                <a:cxn ang="0">
                  <a:pos x="2" y="8"/>
                </a:cxn>
                <a:cxn ang="0">
                  <a:pos x="3" y="7"/>
                </a:cxn>
                <a:cxn ang="0">
                  <a:pos x="3" y="6"/>
                </a:cxn>
                <a:cxn ang="0">
                  <a:pos x="5" y="5"/>
                </a:cxn>
                <a:cxn ang="0">
                  <a:pos x="5" y="4"/>
                </a:cxn>
                <a:cxn ang="0">
                  <a:pos x="5" y="2"/>
                </a:cxn>
                <a:cxn ang="0">
                  <a:pos x="6" y="2"/>
                </a:cxn>
                <a:cxn ang="0">
                  <a:pos x="6" y="1"/>
                </a:cxn>
                <a:cxn ang="0">
                  <a:pos x="6" y="0"/>
                </a:cxn>
                <a:cxn ang="0">
                  <a:pos x="5" y="0"/>
                </a:cxn>
                <a:cxn ang="0">
                  <a:pos x="5" y="1"/>
                </a:cxn>
                <a:cxn ang="0">
                  <a:pos x="5" y="2"/>
                </a:cxn>
                <a:cxn ang="0">
                  <a:pos x="5" y="4"/>
                </a:cxn>
                <a:cxn ang="0">
                  <a:pos x="3" y="5"/>
                </a:cxn>
                <a:cxn ang="0">
                  <a:pos x="3" y="6"/>
                </a:cxn>
                <a:cxn ang="0">
                  <a:pos x="2" y="7"/>
                </a:cxn>
                <a:cxn ang="0">
                  <a:pos x="2" y="8"/>
                </a:cxn>
                <a:cxn ang="0">
                  <a:pos x="1" y="8"/>
                </a:cxn>
                <a:cxn ang="0">
                  <a:pos x="1" y="9"/>
                </a:cxn>
                <a:cxn ang="0">
                  <a:pos x="0" y="11"/>
                </a:cxn>
                <a:cxn ang="0">
                  <a:pos x="0" y="12"/>
                </a:cxn>
                <a:cxn ang="0">
                  <a:pos x="1" y="12"/>
                </a:cxn>
              </a:cxnLst>
              <a:rect l="0" t="0" r="r" b="b"/>
              <a:pathLst>
                <a:path w="7" h="13">
                  <a:moveTo>
                    <a:pt x="1" y="12"/>
                  </a:moveTo>
                  <a:lnTo>
                    <a:pt x="1" y="11"/>
                  </a:lnTo>
                  <a:lnTo>
                    <a:pt x="1" y="9"/>
                  </a:lnTo>
                  <a:lnTo>
                    <a:pt x="2" y="9"/>
                  </a:lnTo>
                  <a:lnTo>
                    <a:pt x="2" y="8"/>
                  </a:lnTo>
                  <a:lnTo>
                    <a:pt x="3" y="7"/>
                  </a:lnTo>
                  <a:lnTo>
                    <a:pt x="3" y="6"/>
                  </a:lnTo>
                  <a:lnTo>
                    <a:pt x="5" y="5"/>
                  </a:lnTo>
                  <a:lnTo>
                    <a:pt x="5" y="4"/>
                  </a:lnTo>
                  <a:lnTo>
                    <a:pt x="5" y="2"/>
                  </a:lnTo>
                  <a:lnTo>
                    <a:pt x="6" y="2"/>
                  </a:lnTo>
                  <a:lnTo>
                    <a:pt x="6" y="1"/>
                  </a:lnTo>
                  <a:lnTo>
                    <a:pt x="6" y="0"/>
                  </a:lnTo>
                  <a:lnTo>
                    <a:pt x="5" y="0"/>
                  </a:lnTo>
                  <a:lnTo>
                    <a:pt x="5" y="1"/>
                  </a:lnTo>
                  <a:lnTo>
                    <a:pt x="5" y="2"/>
                  </a:lnTo>
                  <a:lnTo>
                    <a:pt x="5" y="4"/>
                  </a:lnTo>
                  <a:lnTo>
                    <a:pt x="3" y="5"/>
                  </a:lnTo>
                  <a:lnTo>
                    <a:pt x="3" y="6"/>
                  </a:lnTo>
                  <a:lnTo>
                    <a:pt x="2" y="7"/>
                  </a:lnTo>
                  <a:lnTo>
                    <a:pt x="2" y="8"/>
                  </a:lnTo>
                  <a:lnTo>
                    <a:pt x="1" y="8"/>
                  </a:lnTo>
                  <a:lnTo>
                    <a:pt x="1" y="9"/>
                  </a:lnTo>
                  <a:lnTo>
                    <a:pt x="0" y="11"/>
                  </a:lnTo>
                  <a:lnTo>
                    <a:pt x="0" y="12"/>
                  </a:lnTo>
                  <a:lnTo>
                    <a:pt x="1" y="1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5" name="Freeform 881"/>
            <p:cNvSpPr>
              <a:spLocks/>
            </p:cNvSpPr>
            <p:nvPr/>
          </p:nvSpPr>
          <p:spPr bwMode="auto">
            <a:xfrm>
              <a:off x="2904" y="2891"/>
              <a:ext cx="18" cy="22"/>
            </a:xfrm>
            <a:custGeom>
              <a:avLst/>
              <a:gdLst/>
              <a:ahLst/>
              <a:cxnLst>
                <a:cxn ang="0">
                  <a:pos x="0" y="20"/>
                </a:cxn>
                <a:cxn ang="0">
                  <a:pos x="1" y="19"/>
                </a:cxn>
                <a:cxn ang="0">
                  <a:pos x="2" y="19"/>
                </a:cxn>
                <a:cxn ang="0">
                  <a:pos x="4" y="17"/>
                </a:cxn>
                <a:cxn ang="0">
                  <a:pos x="4" y="16"/>
                </a:cxn>
                <a:cxn ang="0">
                  <a:pos x="5" y="15"/>
                </a:cxn>
                <a:cxn ang="0">
                  <a:pos x="6" y="15"/>
                </a:cxn>
                <a:cxn ang="0">
                  <a:pos x="7" y="14"/>
                </a:cxn>
                <a:cxn ang="0">
                  <a:pos x="8" y="13"/>
                </a:cxn>
                <a:cxn ang="0">
                  <a:pos x="8" y="12"/>
                </a:cxn>
                <a:cxn ang="0">
                  <a:pos x="10" y="9"/>
                </a:cxn>
                <a:cxn ang="0">
                  <a:pos x="11" y="8"/>
                </a:cxn>
                <a:cxn ang="0">
                  <a:pos x="12" y="7"/>
                </a:cxn>
                <a:cxn ang="0">
                  <a:pos x="13" y="6"/>
                </a:cxn>
                <a:cxn ang="0">
                  <a:pos x="14" y="3"/>
                </a:cxn>
                <a:cxn ang="0">
                  <a:pos x="16" y="2"/>
                </a:cxn>
                <a:cxn ang="0">
                  <a:pos x="17" y="0"/>
                </a:cxn>
                <a:cxn ang="0">
                  <a:pos x="16" y="0"/>
                </a:cxn>
                <a:cxn ang="0">
                  <a:pos x="14" y="1"/>
                </a:cxn>
                <a:cxn ang="0">
                  <a:pos x="13" y="3"/>
                </a:cxn>
                <a:cxn ang="0">
                  <a:pos x="13" y="5"/>
                </a:cxn>
                <a:cxn ang="0">
                  <a:pos x="12" y="7"/>
                </a:cxn>
                <a:cxn ang="0">
                  <a:pos x="11" y="8"/>
                </a:cxn>
                <a:cxn ang="0">
                  <a:pos x="10" y="9"/>
                </a:cxn>
                <a:cxn ang="0">
                  <a:pos x="8" y="10"/>
                </a:cxn>
                <a:cxn ang="0">
                  <a:pos x="7" y="12"/>
                </a:cxn>
                <a:cxn ang="0">
                  <a:pos x="6" y="13"/>
                </a:cxn>
                <a:cxn ang="0">
                  <a:pos x="5" y="14"/>
                </a:cxn>
                <a:cxn ang="0">
                  <a:pos x="5" y="15"/>
                </a:cxn>
                <a:cxn ang="0">
                  <a:pos x="4" y="16"/>
                </a:cxn>
                <a:cxn ang="0">
                  <a:pos x="2" y="17"/>
                </a:cxn>
                <a:cxn ang="0">
                  <a:pos x="1" y="17"/>
                </a:cxn>
                <a:cxn ang="0">
                  <a:pos x="1" y="19"/>
                </a:cxn>
                <a:cxn ang="0">
                  <a:pos x="0" y="19"/>
                </a:cxn>
                <a:cxn ang="0">
                  <a:pos x="0" y="20"/>
                </a:cxn>
              </a:cxnLst>
              <a:rect l="0" t="0" r="r" b="b"/>
              <a:pathLst>
                <a:path w="18" h="21">
                  <a:moveTo>
                    <a:pt x="0" y="20"/>
                  </a:moveTo>
                  <a:lnTo>
                    <a:pt x="1" y="19"/>
                  </a:lnTo>
                  <a:lnTo>
                    <a:pt x="2" y="19"/>
                  </a:lnTo>
                  <a:lnTo>
                    <a:pt x="4" y="17"/>
                  </a:lnTo>
                  <a:lnTo>
                    <a:pt x="4" y="16"/>
                  </a:lnTo>
                  <a:lnTo>
                    <a:pt x="5" y="15"/>
                  </a:lnTo>
                  <a:lnTo>
                    <a:pt x="6" y="15"/>
                  </a:lnTo>
                  <a:lnTo>
                    <a:pt x="7" y="14"/>
                  </a:lnTo>
                  <a:lnTo>
                    <a:pt x="8" y="13"/>
                  </a:lnTo>
                  <a:lnTo>
                    <a:pt x="8" y="12"/>
                  </a:lnTo>
                  <a:lnTo>
                    <a:pt x="10" y="9"/>
                  </a:lnTo>
                  <a:lnTo>
                    <a:pt x="11" y="8"/>
                  </a:lnTo>
                  <a:lnTo>
                    <a:pt x="12" y="7"/>
                  </a:lnTo>
                  <a:lnTo>
                    <a:pt x="13" y="6"/>
                  </a:lnTo>
                  <a:lnTo>
                    <a:pt x="14" y="3"/>
                  </a:lnTo>
                  <a:lnTo>
                    <a:pt x="16" y="2"/>
                  </a:lnTo>
                  <a:lnTo>
                    <a:pt x="17" y="0"/>
                  </a:lnTo>
                  <a:lnTo>
                    <a:pt x="16" y="0"/>
                  </a:lnTo>
                  <a:lnTo>
                    <a:pt x="14" y="1"/>
                  </a:lnTo>
                  <a:lnTo>
                    <a:pt x="13" y="3"/>
                  </a:lnTo>
                  <a:lnTo>
                    <a:pt x="13" y="5"/>
                  </a:lnTo>
                  <a:lnTo>
                    <a:pt x="12" y="7"/>
                  </a:lnTo>
                  <a:lnTo>
                    <a:pt x="11" y="8"/>
                  </a:lnTo>
                  <a:lnTo>
                    <a:pt x="10" y="9"/>
                  </a:lnTo>
                  <a:lnTo>
                    <a:pt x="8" y="10"/>
                  </a:lnTo>
                  <a:lnTo>
                    <a:pt x="7" y="12"/>
                  </a:lnTo>
                  <a:lnTo>
                    <a:pt x="6" y="13"/>
                  </a:lnTo>
                  <a:lnTo>
                    <a:pt x="5" y="14"/>
                  </a:lnTo>
                  <a:lnTo>
                    <a:pt x="5" y="15"/>
                  </a:lnTo>
                  <a:lnTo>
                    <a:pt x="4" y="16"/>
                  </a:lnTo>
                  <a:lnTo>
                    <a:pt x="2" y="17"/>
                  </a:lnTo>
                  <a:lnTo>
                    <a:pt x="1" y="17"/>
                  </a:lnTo>
                  <a:lnTo>
                    <a:pt x="1" y="19"/>
                  </a:lnTo>
                  <a:lnTo>
                    <a:pt x="0" y="19"/>
                  </a:lnTo>
                  <a:lnTo>
                    <a:pt x="0" y="2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6" name="Freeform 882"/>
            <p:cNvSpPr>
              <a:spLocks/>
            </p:cNvSpPr>
            <p:nvPr/>
          </p:nvSpPr>
          <p:spPr bwMode="auto">
            <a:xfrm>
              <a:off x="2897" y="2911"/>
              <a:ext cx="7" cy="5"/>
            </a:xfrm>
            <a:custGeom>
              <a:avLst/>
              <a:gdLst/>
              <a:ahLst/>
              <a:cxnLst>
                <a:cxn ang="0">
                  <a:pos x="0" y="4"/>
                </a:cxn>
                <a:cxn ang="0">
                  <a:pos x="0" y="4"/>
                </a:cxn>
                <a:cxn ang="0">
                  <a:pos x="6" y="0"/>
                </a:cxn>
                <a:cxn ang="0">
                  <a:pos x="0" y="4"/>
                </a:cxn>
              </a:cxnLst>
              <a:rect l="0" t="0" r="r" b="b"/>
              <a:pathLst>
                <a:path w="7" h="5">
                  <a:moveTo>
                    <a:pt x="0" y="4"/>
                  </a:moveTo>
                  <a:lnTo>
                    <a:pt x="0" y="4"/>
                  </a:lnTo>
                  <a:lnTo>
                    <a:pt x="6" y="0"/>
                  </a:lnTo>
                  <a:lnTo>
                    <a:pt x="0"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7" name="Freeform 883"/>
            <p:cNvSpPr>
              <a:spLocks/>
            </p:cNvSpPr>
            <p:nvPr/>
          </p:nvSpPr>
          <p:spPr bwMode="auto">
            <a:xfrm>
              <a:off x="2893" y="2915"/>
              <a:ext cx="6" cy="3"/>
            </a:xfrm>
            <a:custGeom>
              <a:avLst/>
              <a:gdLst/>
              <a:ahLst/>
              <a:cxnLst>
                <a:cxn ang="0">
                  <a:pos x="0" y="0"/>
                </a:cxn>
                <a:cxn ang="0">
                  <a:pos x="0" y="1"/>
                </a:cxn>
                <a:cxn ang="0">
                  <a:pos x="1" y="2"/>
                </a:cxn>
                <a:cxn ang="0">
                  <a:pos x="2" y="2"/>
                </a:cxn>
                <a:cxn ang="0">
                  <a:pos x="4" y="2"/>
                </a:cxn>
                <a:cxn ang="0">
                  <a:pos x="4" y="1"/>
                </a:cxn>
                <a:cxn ang="0">
                  <a:pos x="5" y="1"/>
                </a:cxn>
                <a:cxn ang="0">
                  <a:pos x="5" y="0"/>
                </a:cxn>
                <a:cxn ang="0">
                  <a:pos x="4" y="0"/>
                </a:cxn>
                <a:cxn ang="0">
                  <a:pos x="4" y="1"/>
                </a:cxn>
                <a:cxn ang="0">
                  <a:pos x="2" y="1"/>
                </a:cxn>
                <a:cxn ang="0">
                  <a:pos x="1" y="1"/>
                </a:cxn>
                <a:cxn ang="0">
                  <a:pos x="1" y="0"/>
                </a:cxn>
                <a:cxn ang="0">
                  <a:pos x="0" y="1"/>
                </a:cxn>
                <a:cxn ang="0">
                  <a:pos x="1" y="1"/>
                </a:cxn>
                <a:cxn ang="0">
                  <a:pos x="0" y="1"/>
                </a:cxn>
                <a:cxn ang="0">
                  <a:pos x="1" y="1"/>
                </a:cxn>
                <a:cxn ang="0">
                  <a:pos x="1" y="0"/>
                </a:cxn>
                <a:cxn ang="0">
                  <a:pos x="0" y="0"/>
                </a:cxn>
              </a:cxnLst>
              <a:rect l="0" t="0" r="r" b="b"/>
              <a:pathLst>
                <a:path w="6" h="3">
                  <a:moveTo>
                    <a:pt x="0" y="0"/>
                  </a:moveTo>
                  <a:lnTo>
                    <a:pt x="0" y="1"/>
                  </a:lnTo>
                  <a:lnTo>
                    <a:pt x="1" y="2"/>
                  </a:lnTo>
                  <a:lnTo>
                    <a:pt x="2" y="2"/>
                  </a:lnTo>
                  <a:lnTo>
                    <a:pt x="4" y="2"/>
                  </a:lnTo>
                  <a:lnTo>
                    <a:pt x="4" y="1"/>
                  </a:lnTo>
                  <a:lnTo>
                    <a:pt x="5" y="1"/>
                  </a:lnTo>
                  <a:lnTo>
                    <a:pt x="5" y="0"/>
                  </a:lnTo>
                  <a:lnTo>
                    <a:pt x="4" y="0"/>
                  </a:lnTo>
                  <a:lnTo>
                    <a:pt x="4" y="1"/>
                  </a:lnTo>
                  <a:lnTo>
                    <a:pt x="2" y="1"/>
                  </a:lnTo>
                  <a:lnTo>
                    <a:pt x="1" y="1"/>
                  </a:lnTo>
                  <a:lnTo>
                    <a:pt x="1" y="0"/>
                  </a:lnTo>
                  <a:lnTo>
                    <a:pt x="0" y="1"/>
                  </a:lnTo>
                  <a:lnTo>
                    <a:pt x="1" y="1"/>
                  </a:lnTo>
                  <a:lnTo>
                    <a:pt x="0" y="1"/>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8" name="Freeform 884"/>
            <p:cNvSpPr>
              <a:spLocks/>
            </p:cNvSpPr>
            <p:nvPr/>
          </p:nvSpPr>
          <p:spPr bwMode="auto">
            <a:xfrm>
              <a:off x="2893" y="2882"/>
              <a:ext cx="23" cy="34"/>
            </a:xfrm>
            <a:custGeom>
              <a:avLst/>
              <a:gdLst/>
              <a:ahLst/>
              <a:cxnLst>
                <a:cxn ang="0">
                  <a:pos x="19" y="0"/>
                </a:cxn>
                <a:cxn ang="0">
                  <a:pos x="19" y="0"/>
                </a:cxn>
                <a:cxn ang="0">
                  <a:pos x="19" y="1"/>
                </a:cxn>
                <a:cxn ang="0">
                  <a:pos x="21" y="2"/>
                </a:cxn>
                <a:cxn ang="0">
                  <a:pos x="21" y="4"/>
                </a:cxn>
                <a:cxn ang="0">
                  <a:pos x="21" y="5"/>
                </a:cxn>
                <a:cxn ang="0">
                  <a:pos x="21" y="6"/>
                </a:cxn>
                <a:cxn ang="0">
                  <a:pos x="21" y="7"/>
                </a:cxn>
                <a:cxn ang="0">
                  <a:pos x="21" y="8"/>
                </a:cxn>
                <a:cxn ang="0">
                  <a:pos x="21" y="10"/>
                </a:cxn>
                <a:cxn ang="0">
                  <a:pos x="21" y="11"/>
                </a:cxn>
                <a:cxn ang="0">
                  <a:pos x="19" y="12"/>
                </a:cxn>
                <a:cxn ang="0">
                  <a:pos x="19" y="13"/>
                </a:cxn>
                <a:cxn ang="0">
                  <a:pos x="18" y="15"/>
                </a:cxn>
                <a:cxn ang="0">
                  <a:pos x="18" y="16"/>
                </a:cxn>
                <a:cxn ang="0">
                  <a:pos x="17" y="17"/>
                </a:cxn>
                <a:cxn ang="0">
                  <a:pos x="17" y="18"/>
                </a:cxn>
                <a:cxn ang="0">
                  <a:pos x="16" y="19"/>
                </a:cxn>
                <a:cxn ang="0">
                  <a:pos x="15" y="21"/>
                </a:cxn>
                <a:cxn ang="0">
                  <a:pos x="13" y="22"/>
                </a:cxn>
                <a:cxn ang="0">
                  <a:pos x="12" y="23"/>
                </a:cxn>
                <a:cxn ang="0">
                  <a:pos x="11" y="24"/>
                </a:cxn>
                <a:cxn ang="0">
                  <a:pos x="10" y="25"/>
                </a:cxn>
                <a:cxn ang="0">
                  <a:pos x="8" y="27"/>
                </a:cxn>
                <a:cxn ang="0">
                  <a:pos x="7" y="28"/>
                </a:cxn>
                <a:cxn ang="0">
                  <a:pos x="6" y="28"/>
                </a:cxn>
                <a:cxn ang="0">
                  <a:pos x="5" y="29"/>
                </a:cxn>
                <a:cxn ang="0">
                  <a:pos x="4" y="30"/>
                </a:cxn>
                <a:cxn ang="0">
                  <a:pos x="1" y="32"/>
                </a:cxn>
                <a:cxn ang="0">
                  <a:pos x="0" y="32"/>
                </a:cxn>
                <a:cxn ang="0">
                  <a:pos x="0" y="33"/>
                </a:cxn>
                <a:cxn ang="0">
                  <a:pos x="2" y="32"/>
                </a:cxn>
                <a:cxn ang="0">
                  <a:pos x="4" y="30"/>
                </a:cxn>
                <a:cxn ang="0">
                  <a:pos x="5" y="30"/>
                </a:cxn>
                <a:cxn ang="0">
                  <a:pos x="6" y="29"/>
                </a:cxn>
                <a:cxn ang="0">
                  <a:pos x="7" y="28"/>
                </a:cxn>
                <a:cxn ang="0">
                  <a:pos x="8" y="27"/>
                </a:cxn>
                <a:cxn ang="0">
                  <a:pos x="10" y="25"/>
                </a:cxn>
                <a:cxn ang="0">
                  <a:pos x="11" y="25"/>
                </a:cxn>
                <a:cxn ang="0">
                  <a:pos x="12" y="24"/>
                </a:cxn>
                <a:cxn ang="0">
                  <a:pos x="13" y="23"/>
                </a:cxn>
                <a:cxn ang="0">
                  <a:pos x="15" y="22"/>
                </a:cxn>
                <a:cxn ang="0">
                  <a:pos x="16" y="21"/>
                </a:cxn>
                <a:cxn ang="0">
                  <a:pos x="16" y="19"/>
                </a:cxn>
                <a:cxn ang="0">
                  <a:pos x="17" y="18"/>
                </a:cxn>
                <a:cxn ang="0">
                  <a:pos x="18" y="17"/>
                </a:cxn>
                <a:cxn ang="0">
                  <a:pos x="18" y="16"/>
                </a:cxn>
                <a:cxn ang="0">
                  <a:pos x="19" y="15"/>
                </a:cxn>
                <a:cxn ang="0">
                  <a:pos x="21" y="13"/>
                </a:cxn>
                <a:cxn ang="0">
                  <a:pos x="21" y="12"/>
                </a:cxn>
                <a:cxn ang="0">
                  <a:pos x="21" y="11"/>
                </a:cxn>
                <a:cxn ang="0">
                  <a:pos x="22" y="10"/>
                </a:cxn>
                <a:cxn ang="0">
                  <a:pos x="22" y="8"/>
                </a:cxn>
                <a:cxn ang="0">
                  <a:pos x="22" y="7"/>
                </a:cxn>
                <a:cxn ang="0">
                  <a:pos x="22" y="6"/>
                </a:cxn>
                <a:cxn ang="0">
                  <a:pos x="22" y="5"/>
                </a:cxn>
                <a:cxn ang="0">
                  <a:pos x="22" y="4"/>
                </a:cxn>
                <a:cxn ang="0">
                  <a:pos x="21" y="2"/>
                </a:cxn>
                <a:cxn ang="0">
                  <a:pos x="21" y="1"/>
                </a:cxn>
                <a:cxn ang="0">
                  <a:pos x="19" y="0"/>
                </a:cxn>
              </a:cxnLst>
              <a:rect l="0" t="0" r="r" b="b"/>
              <a:pathLst>
                <a:path w="23" h="34">
                  <a:moveTo>
                    <a:pt x="19" y="0"/>
                  </a:moveTo>
                  <a:lnTo>
                    <a:pt x="19" y="0"/>
                  </a:lnTo>
                  <a:lnTo>
                    <a:pt x="19" y="1"/>
                  </a:lnTo>
                  <a:lnTo>
                    <a:pt x="21" y="2"/>
                  </a:lnTo>
                  <a:lnTo>
                    <a:pt x="21" y="4"/>
                  </a:lnTo>
                  <a:lnTo>
                    <a:pt x="21" y="5"/>
                  </a:lnTo>
                  <a:lnTo>
                    <a:pt x="21" y="6"/>
                  </a:lnTo>
                  <a:lnTo>
                    <a:pt x="21" y="7"/>
                  </a:lnTo>
                  <a:lnTo>
                    <a:pt x="21" y="8"/>
                  </a:lnTo>
                  <a:lnTo>
                    <a:pt x="21" y="10"/>
                  </a:lnTo>
                  <a:lnTo>
                    <a:pt x="21" y="11"/>
                  </a:lnTo>
                  <a:lnTo>
                    <a:pt x="19" y="12"/>
                  </a:lnTo>
                  <a:lnTo>
                    <a:pt x="19" y="13"/>
                  </a:lnTo>
                  <a:lnTo>
                    <a:pt x="18" y="15"/>
                  </a:lnTo>
                  <a:lnTo>
                    <a:pt x="18" y="16"/>
                  </a:lnTo>
                  <a:lnTo>
                    <a:pt x="17" y="17"/>
                  </a:lnTo>
                  <a:lnTo>
                    <a:pt x="17" y="18"/>
                  </a:lnTo>
                  <a:lnTo>
                    <a:pt x="16" y="19"/>
                  </a:lnTo>
                  <a:lnTo>
                    <a:pt x="15" y="21"/>
                  </a:lnTo>
                  <a:lnTo>
                    <a:pt x="13" y="22"/>
                  </a:lnTo>
                  <a:lnTo>
                    <a:pt x="12" y="23"/>
                  </a:lnTo>
                  <a:lnTo>
                    <a:pt x="11" y="24"/>
                  </a:lnTo>
                  <a:lnTo>
                    <a:pt x="10" y="25"/>
                  </a:lnTo>
                  <a:lnTo>
                    <a:pt x="8" y="27"/>
                  </a:lnTo>
                  <a:lnTo>
                    <a:pt x="7" y="28"/>
                  </a:lnTo>
                  <a:lnTo>
                    <a:pt x="6" y="28"/>
                  </a:lnTo>
                  <a:lnTo>
                    <a:pt x="5" y="29"/>
                  </a:lnTo>
                  <a:lnTo>
                    <a:pt x="4" y="30"/>
                  </a:lnTo>
                  <a:lnTo>
                    <a:pt x="1" y="32"/>
                  </a:lnTo>
                  <a:lnTo>
                    <a:pt x="0" y="32"/>
                  </a:lnTo>
                  <a:lnTo>
                    <a:pt x="0" y="33"/>
                  </a:lnTo>
                  <a:lnTo>
                    <a:pt x="2" y="32"/>
                  </a:lnTo>
                  <a:lnTo>
                    <a:pt x="4" y="30"/>
                  </a:lnTo>
                  <a:lnTo>
                    <a:pt x="5" y="30"/>
                  </a:lnTo>
                  <a:lnTo>
                    <a:pt x="6" y="29"/>
                  </a:lnTo>
                  <a:lnTo>
                    <a:pt x="7" y="28"/>
                  </a:lnTo>
                  <a:lnTo>
                    <a:pt x="8" y="27"/>
                  </a:lnTo>
                  <a:lnTo>
                    <a:pt x="10" y="25"/>
                  </a:lnTo>
                  <a:lnTo>
                    <a:pt x="11" y="25"/>
                  </a:lnTo>
                  <a:lnTo>
                    <a:pt x="12" y="24"/>
                  </a:lnTo>
                  <a:lnTo>
                    <a:pt x="13" y="23"/>
                  </a:lnTo>
                  <a:lnTo>
                    <a:pt x="15" y="22"/>
                  </a:lnTo>
                  <a:lnTo>
                    <a:pt x="16" y="21"/>
                  </a:lnTo>
                  <a:lnTo>
                    <a:pt x="16" y="19"/>
                  </a:lnTo>
                  <a:lnTo>
                    <a:pt x="17" y="18"/>
                  </a:lnTo>
                  <a:lnTo>
                    <a:pt x="18" y="17"/>
                  </a:lnTo>
                  <a:lnTo>
                    <a:pt x="18" y="16"/>
                  </a:lnTo>
                  <a:lnTo>
                    <a:pt x="19" y="15"/>
                  </a:lnTo>
                  <a:lnTo>
                    <a:pt x="21" y="13"/>
                  </a:lnTo>
                  <a:lnTo>
                    <a:pt x="21" y="12"/>
                  </a:lnTo>
                  <a:lnTo>
                    <a:pt x="21" y="11"/>
                  </a:lnTo>
                  <a:lnTo>
                    <a:pt x="22" y="10"/>
                  </a:lnTo>
                  <a:lnTo>
                    <a:pt x="22" y="8"/>
                  </a:lnTo>
                  <a:lnTo>
                    <a:pt x="22" y="7"/>
                  </a:lnTo>
                  <a:lnTo>
                    <a:pt x="22" y="6"/>
                  </a:lnTo>
                  <a:lnTo>
                    <a:pt x="22" y="5"/>
                  </a:lnTo>
                  <a:lnTo>
                    <a:pt x="22" y="4"/>
                  </a:lnTo>
                  <a:lnTo>
                    <a:pt x="21" y="2"/>
                  </a:lnTo>
                  <a:lnTo>
                    <a:pt x="21" y="1"/>
                  </a:lnTo>
                  <a:lnTo>
                    <a:pt x="19"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49" name="Freeform 885"/>
            <p:cNvSpPr>
              <a:spLocks/>
            </p:cNvSpPr>
            <p:nvPr/>
          </p:nvSpPr>
          <p:spPr bwMode="auto">
            <a:xfrm>
              <a:off x="2912" y="2882"/>
              <a:ext cx="1" cy="4"/>
            </a:xfrm>
            <a:custGeom>
              <a:avLst/>
              <a:gdLst/>
              <a:ahLst/>
              <a:cxnLst>
                <a:cxn ang="0">
                  <a:pos x="0" y="0"/>
                </a:cxn>
                <a:cxn ang="0">
                  <a:pos x="0" y="3"/>
                </a:cxn>
                <a:cxn ang="0">
                  <a:pos x="0" y="0"/>
                </a:cxn>
                <a:cxn ang="0">
                  <a:pos x="0" y="3"/>
                </a:cxn>
                <a:cxn ang="0">
                  <a:pos x="0" y="0"/>
                </a:cxn>
                <a:cxn ang="0">
                  <a:pos x="0" y="3"/>
                </a:cxn>
                <a:cxn ang="0">
                  <a:pos x="0" y="0"/>
                </a:cxn>
              </a:cxnLst>
              <a:rect l="0" t="0" r="r" b="b"/>
              <a:pathLst>
                <a:path w="1" h="4">
                  <a:moveTo>
                    <a:pt x="0" y="0"/>
                  </a:moveTo>
                  <a:lnTo>
                    <a:pt x="0" y="3"/>
                  </a:lnTo>
                  <a:lnTo>
                    <a:pt x="0" y="0"/>
                  </a:lnTo>
                  <a:lnTo>
                    <a:pt x="0" y="3"/>
                  </a:lnTo>
                  <a:lnTo>
                    <a:pt x="0" y="0"/>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0" name="Freeform 886"/>
            <p:cNvSpPr>
              <a:spLocks/>
            </p:cNvSpPr>
            <p:nvPr/>
          </p:nvSpPr>
          <p:spPr bwMode="auto">
            <a:xfrm>
              <a:off x="2912" y="2877"/>
              <a:ext cx="16" cy="6"/>
            </a:xfrm>
            <a:custGeom>
              <a:avLst/>
              <a:gdLst/>
              <a:ahLst/>
              <a:cxnLst>
                <a:cxn ang="0">
                  <a:pos x="14" y="0"/>
                </a:cxn>
                <a:cxn ang="0">
                  <a:pos x="14" y="0"/>
                </a:cxn>
                <a:cxn ang="0">
                  <a:pos x="0" y="4"/>
                </a:cxn>
                <a:cxn ang="0">
                  <a:pos x="0" y="5"/>
                </a:cxn>
                <a:cxn ang="0">
                  <a:pos x="14" y="0"/>
                </a:cxn>
                <a:cxn ang="0">
                  <a:pos x="12" y="0"/>
                </a:cxn>
                <a:cxn ang="0">
                  <a:pos x="14" y="0"/>
                </a:cxn>
              </a:cxnLst>
              <a:rect l="0" t="0" r="r" b="b"/>
              <a:pathLst>
                <a:path w="15" h="6">
                  <a:moveTo>
                    <a:pt x="14" y="0"/>
                  </a:moveTo>
                  <a:lnTo>
                    <a:pt x="14" y="0"/>
                  </a:lnTo>
                  <a:lnTo>
                    <a:pt x="0" y="4"/>
                  </a:lnTo>
                  <a:lnTo>
                    <a:pt x="0" y="5"/>
                  </a:lnTo>
                  <a:lnTo>
                    <a:pt x="14" y="0"/>
                  </a:lnTo>
                  <a:lnTo>
                    <a:pt x="12" y="0"/>
                  </a:lnTo>
                  <a:lnTo>
                    <a:pt x="14"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1" name="Freeform 887"/>
            <p:cNvSpPr>
              <a:spLocks/>
            </p:cNvSpPr>
            <p:nvPr/>
          </p:nvSpPr>
          <p:spPr bwMode="auto">
            <a:xfrm>
              <a:off x="2885" y="2910"/>
              <a:ext cx="19" cy="3"/>
            </a:xfrm>
            <a:custGeom>
              <a:avLst/>
              <a:gdLst/>
              <a:ahLst/>
              <a:cxnLst>
                <a:cxn ang="0">
                  <a:pos x="19" y="0"/>
                </a:cxn>
                <a:cxn ang="0">
                  <a:pos x="17" y="1"/>
                </a:cxn>
                <a:cxn ang="0">
                  <a:pos x="16" y="2"/>
                </a:cxn>
                <a:cxn ang="0">
                  <a:pos x="0" y="2"/>
                </a:cxn>
                <a:cxn ang="0">
                  <a:pos x="0" y="0"/>
                </a:cxn>
                <a:cxn ang="0">
                  <a:pos x="19" y="0"/>
                </a:cxn>
              </a:cxnLst>
              <a:rect l="0" t="0" r="r" b="b"/>
              <a:pathLst>
                <a:path w="20" h="3">
                  <a:moveTo>
                    <a:pt x="19" y="0"/>
                  </a:moveTo>
                  <a:lnTo>
                    <a:pt x="17" y="1"/>
                  </a:lnTo>
                  <a:lnTo>
                    <a:pt x="16" y="2"/>
                  </a:lnTo>
                  <a:lnTo>
                    <a:pt x="0" y="2"/>
                  </a:lnTo>
                  <a:lnTo>
                    <a:pt x="0" y="0"/>
                  </a:lnTo>
                  <a:lnTo>
                    <a:pt x="19"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2" name="Freeform 888"/>
            <p:cNvSpPr>
              <a:spLocks/>
            </p:cNvSpPr>
            <p:nvPr/>
          </p:nvSpPr>
          <p:spPr bwMode="auto">
            <a:xfrm>
              <a:off x="2885" y="2909"/>
              <a:ext cx="20" cy="4"/>
            </a:xfrm>
            <a:custGeom>
              <a:avLst/>
              <a:gdLst/>
              <a:ahLst/>
              <a:cxnLst>
                <a:cxn ang="0">
                  <a:pos x="20" y="0"/>
                </a:cxn>
                <a:cxn ang="0">
                  <a:pos x="19" y="1"/>
                </a:cxn>
                <a:cxn ang="0">
                  <a:pos x="17" y="2"/>
                </a:cxn>
                <a:cxn ang="0">
                  <a:pos x="16" y="2"/>
                </a:cxn>
                <a:cxn ang="0">
                  <a:pos x="0" y="2"/>
                </a:cxn>
                <a:cxn ang="0">
                  <a:pos x="0" y="0"/>
                </a:cxn>
                <a:cxn ang="0">
                  <a:pos x="20" y="0"/>
                </a:cxn>
              </a:cxnLst>
              <a:rect l="0" t="0" r="r" b="b"/>
              <a:pathLst>
                <a:path w="21" h="3">
                  <a:moveTo>
                    <a:pt x="20" y="0"/>
                  </a:moveTo>
                  <a:lnTo>
                    <a:pt x="19" y="1"/>
                  </a:lnTo>
                  <a:lnTo>
                    <a:pt x="17" y="2"/>
                  </a:lnTo>
                  <a:lnTo>
                    <a:pt x="16" y="2"/>
                  </a:lnTo>
                  <a:lnTo>
                    <a:pt x="0" y="2"/>
                  </a:lnTo>
                  <a:lnTo>
                    <a:pt x="0" y="0"/>
                  </a:lnTo>
                  <a:lnTo>
                    <a:pt x="2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3" name="Freeform 889"/>
            <p:cNvSpPr>
              <a:spLocks/>
            </p:cNvSpPr>
            <p:nvPr/>
          </p:nvSpPr>
          <p:spPr bwMode="auto">
            <a:xfrm>
              <a:off x="2885" y="2907"/>
              <a:ext cx="22" cy="4"/>
            </a:xfrm>
            <a:custGeom>
              <a:avLst/>
              <a:gdLst/>
              <a:ahLst/>
              <a:cxnLst>
                <a:cxn ang="0">
                  <a:pos x="21" y="0"/>
                </a:cxn>
                <a:cxn ang="0">
                  <a:pos x="21" y="0"/>
                </a:cxn>
                <a:cxn ang="0">
                  <a:pos x="20" y="1"/>
                </a:cxn>
                <a:cxn ang="0">
                  <a:pos x="18" y="3"/>
                </a:cxn>
                <a:cxn ang="0">
                  <a:pos x="0" y="3"/>
                </a:cxn>
                <a:cxn ang="0">
                  <a:pos x="0" y="0"/>
                </a:cxn>
                <a:cxn ang="0">
                  <a:pos x="21" y="0"/>
                </a:cxn>
              </a:cxnLst>
              <a:rect l="0" t="0" r="r" b="b"/>
              <a:pathLst>
                <a:path w="22" h="4">
                  <a:moveTo>
                    <a:pt x="21" y="0"/>
                  </a:moveTo>
                  <a:lnTo>
                    <a:pt x="21" y="0"/>
                  </a:lnTo>
                  <a:lnTo>
                    <a:pt x="20" y="1"/>
                  </a:lnTo>
                  <a:lnTo>
                    <a:pt x="18" y="3"/>
                  </a:lnTo>
                  <a:lnTo>
                    <a:pt x="0" y="3"/>
                  </a:lnTo>
                  <a:lnTo>
                    <a:pt x="0" y="0"/>
                  </a:lnTo>
                  <a:lnTo>
                    <a:pt x="21" y="0"/>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4" name="Freeform 890"/>
            <p:cNvSpPr>
              <a:spLocks/>
            </p:cNvSpPr>
            <p:nvPr/>
          </p:nvSpPr>
          <p:spPr bwMode="auto">
            <a:xfrm>
              <a:off x="2885" y="2907"/>
              <a:ext cx="24" cy="1"/>
            </a:xfrm>
            <a:custGeom>
              <a:avLst/>
              <a:gdLst/>
              <a:ahLst/>
              <a:cxnLst>
                <a:cxn ang="0">
                  <a:pos x="23" y="0"/>
                </a:cxn>
                <a:cxn ang="0">
                  <a:pos x="23" y="0"/>
                </a:cxn>
                <a:cxn ang="0">
                  <a:pos x="21" y="1"/>
                </a:cxn>
                <a:cxn ang="0">
                  <a:pos x="20" y="1"/>
                </a:cxn>
                <a:cxn ang="0">
                  <a:pos x="0" y="1"/>
                </a:cxn>
                <a:cxn ang="0">
                  <a:pos x="0" y="0"/>
                </a:cxn>
                <a:cxn ang="0">
                  <a:pos x="23" y="0"/>
                </a:cxn>
              </a:cxnLst>
              <a:rect l="0" t="0" r="r" b="b"/>
              <a:pathLst>
                <a:path w="24" h="2">
                  <a:moveTo>
                    <a:pt x="23" y="0"/>
                  </a:moveTo>
                  <a:lnTo>
                    <a:pt x="23" y="0"/>
                  </a:lnTo>
                  <a:lnTo>
                    <a:pt x="21" y="1"/>
                  </a:lnTo>
                  <a:lnTo>
                    <a:pt x="20" y="1"/>
                  </a:lnTo>
                  <a:lnTo>
                    <a:pt x="0" y="1"/>
                  </a:lnTo>
                  <a:lnTo>
                    <a:pt x="0" y="0"/>
                  </a:lnTo>
                  <a:lnTo>
                    <a:pt x="23" y="0"/>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5" name="Freeform 891"/>
            <p:cNvSpPr>
              <a:spLocks/>
            </p:cNvSpPr>
            <p:nvPr/>
          </p:nvSpPr>
          <p:spPr bwMode="auto">
            <a:xfrm>
              <a:off x="2885" y="2906"/>
              <a:ext cx="24" cy="4"/>
            </a:xfrm>
            <a:custGeom>
              <a:avLst/>
              <a:gdLst/>
              <a:ahLst/>
              <a:cxnLst>
                <a:cxn ang="0">
                  <a:pos x="24" y="0"/>
                </a:cxn>
                <a:cxn ang="0">
                  <a:pos x="24" y="0"/>
                </a:cxn>
                <a:cxn ang="0">
                  <a:pos x="22" y="1"/>
                </a:cxn>
                <a:cxn ang="0">
                  <a:pos x="21" y="3"/>
                </a:cxn>
                <a:cxn ang="0">
                  <a:pos x="0" y="3"/>
                </a:cxn>
                <a:cxn ang="0">
                  <a:pos x="0" y="0"/>
                </a:cxn>
                <a:cxn ang="0">
                  <a:pos x="24" y="0"/>
                </a:cxn>
              </a:cxnLst>
              <a:rect l="0" t="0" r="r" b="b"/>
              <a:pathLst>
                <a:path w="25" h="4">
                  <a:moveTo>
                    <a:pt x="24" y="0"/>
                  </a:moveTo>
                  <a:lnTo>
                    <a:pt x="24" y="0"/>
                  </a:lnTo>
                  <a:lnTo>
                    <a:pt x="22" y="1"/>
                  </a:lnTo>
                  <a:lnTo>
                    <a:pt x="21" y="3"/>
                  </a:lnTo>
                  <a:lnTo>
                    <a:pt x="0" y="3"/>
                  </a:lnTo>
                  <a:lnTo>
                    <a:pt x="0" y="0"/>
                  </a:lnTo>
                  <a:lnTo>
                    <a:pt x="24" y="0"/>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6" name="Freeform 892"/>
            <p:cNvSpPr>
              <a:spLocks/>
            </p:cNvSpPr>
            <p:nvPr/>
          </p:nvSpPr>
          <p:spPr bwMode="auto">
            <a:xfrm>
              <a:off x="2885" y="2905"/>
              <a:ext cx="25" cy="4"/>
            </a:xfrm>
            <a:custGeom>
              <a:avLst/>
              <a:gdLst/>
              <a:ahLst/>
              <a:cxnLst>
                <a:cxn ang="0">
                  <a:pos x="24" y="0"/>
                </a:cxn>
                <a:cxn ang="0">
                  <a:pos x="22" y="1"/>
                </a:cxn>
                <a:cxn ang="0">
                  <a:pos x="21" y="3"/>
                </a:cxn>
                <a:cxn ang="0">
                  <a:pos x="0" y="3"/>
                </a:cxn>
                <a:cxn ang="0">
                  <a:pos x="0" y="0"/>
                </a:cxn>
                <a:cxn ang="0">
                  <a:pos x="24" y="0"/>
                </a:cxn>
              </a:cxnLst>
              <a:rect l="0" t="0" r="r" b="b"/>
              <a:pathLst>
                <a:path w="25" h="4">
                  <a:moveTo>
                    <a:pt x="24" y="0"/>
                  </a:moveTo>
                  <a:lnTo>
                    <a:pt x="22" y="1"/>
                  </a:lnTo>
                  <a:lnTo>
                    <a:pt x="21" y="3"/>
                  </a:lnTo>
                  <a:lnTo>
                    <a:pt x="0" y="3"/>
                  </a:lnTo>
                  <a:lnTo>
                    <a:pt x="0" y="0"/>
                  </a:lnTo>
                  <a:lnTo>
                    <a:pt x="24" y="0"/>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7" name="Freeform 893"/>
            <p:cNvSpPr>
              <a:spLocks/>
            </p:cNvSpPr>
            <p:nvPr/>
          </p:nvSpPr>
          <p:spPr bwMode="auto">
            <a:xfrm>
              <a:off x="2885" y="2903"/>
              <a:ext cx="26" cy="4"/>
            </a:xfrm>
            <a:custGeom>
              <a:avLst/>
              <a:gdLst/>
              <a:ahLst/>
              <a:cxnLst>
                <a:cxn ang="0">
                  <a:pos x="25" y="0"/>
                </a:cxn>
                <a:cxn ang="0">
                  <a:pos x="25" y="0"/>
                </a:cxn>
                <a:cxn ang="0">
                  <a:pos x="24" y="1"/>
                </a:cxn>
                <a:cxn ang="0">
                  <a:pos x="24" y="2"/>
                </a:cxn>
                <a:cxn ang="0">
                  <a:pos x="0" y="2"/>
                </a:cxn>
                <a:cxn ang="0">
                  <a:pos x="0" y="0"/>
                </a:cxn>
                <a:cxn ang="0">
                  <a:pos x="25" y="0"/>
                </a:cxn>
              </a:cxnLst>
              <a:rect l="0" t="0" r="r" b="b"/>
              <a:pathLst>
                <a:path w="26" h="3">
                  <a:moveTo>
                    <a:pt x="25" y="0"/>
                  </a:moveTo>
                  <a:lnTo>
                    <a:pt x="25" y="0"/>
                  </a:lnTo>
                  <a:lnTo>
                    <a:pt x="24" y="1"/>
                  </a:lnTo>
                  <a:lnTo>
                    <a:pt x="24" y="2"/>
                  </a:lnTo>
                  <a:lnTo>
                    <a:pt x="0" y="2"/>
                  </a:lnTo>
                  <a:lnTo>
                    <a:pt x="0" y="0"/>
                  </a:lnTo>
                  <a:lnTo>
                    <a:pt x="25" y="0"/>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8" name="Freeform 894"/>
            <p:cNvSpPr>
              <a:spLocks/>
            </p:cNvSpPr>
            <p:nvPr/>
          </p:nvSpPr>
          <p:spPr bwMode="auto">
            <a:xfrm>
              <a:off x="2885" y="2903"/>
              <a:ext cx="26" cy="3"/>
            </a:xfrm>
            <a:custGeom>
              <a:avLst/>
              <a:gdLst/>
              <a:ahLst/>
              <a:cxnLst>
                <a:cxn ang="0">
                  <a:pos x="21" y="0"/>
                </a:cxn>
                <a:cxn ang="0">
                  <a:pos x="25" y="1"/>
                </a:cxn>
                <a:cxn ang="0">
                  <a:pos x="24" y="2"/>
                </a:cxn>
                <a:cxn ang="0">
                  <a:pos x="0" y="2"/>
                </a:cxn>
                <a:cxn ang="0">
                  <a:pos x="0" y="0"/>
                </a:cxn>
                <a:cxn ang="0">
                  <a:pos x="21" y="0"/>
                </a:cxn>
              </a:cxnLst>
              <a:rect l="0" t="0" r="r" b="b"/>
              <a:pathLst>
                <a:path w="26" h="3">
                  <a:moveTo>
                    <a:pt x="21" y="0"/>
                  </a:moveTo>
                  <a:lnTo>
                    <a:pt x="25" y="1"/>
                  </a:lnTo>
                  <a:lnTo>
                    <a:pt x="24" y="2"/>
                  </a:lnTo>
                  <a:lnTo>
                    <a:pt x="0" y="2"/>
                  </a:lnTo>
                  <a:lnTo>
                    <a:pt x="0" y="0"/>
                  </a:lnTo>
                  <a:lnTo>
                    <a:pt x="21" y="0"/>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59" name="Freeform 895"/>
            <p:cNvSpPr>
              <a:spLocks/>
            </p:cNvSpPr>
            <p:nvPr/>
          </p:nvSpPr>
          <p:spPr bwMode="auto">
            <a:xfrm>
              <a:off x="2885" y="2901"/>
              <a:ext cx="26" cy="4"/>
            </a:xfrm>
            <a:custGeom>
              <a:avLst/>
              <a:gdLst/>
              <a:ahLst/>
              <a:cxnLst>
                <a:cxn ang="0">
                  <a:pos x="15" y="0"/>
                </a:cxn>
                <a:cxn ang="0">
                  <a:pos x="25" y="3"/>
                </a:cxn>
                <a:cxn ang="0">
                  <a:pos x="0" y="3"/>
                </a:cxn>
                <a:cxn ang="0">
                  <a:pos x="0" y="0"/>
                </a:cxn>
                <a:cxn ang="0">
                  <a:pos x="15" y="0"/>
                </a:cxn>
              </a:cxnLst>
              <a:rect l="0" t="0" r="r" b="b"/>
              <a:pathLst>
                <a:path w="26" h="4">
                  <a:moveTo>
                    <a:pt x="15" y="0"/>
                  </a:moveTo>
                  <a:lnTo>
                    <a:pt x="25" y="3"/>
                  </a:lnTo>
                  <a:lnTo>
                    <a:pt x="0" y="3"/>
                  </a:lnTo>
                  <a:lnTo>
                    <a:pt x="0" y="0"/>
                  </a:lnTo>
                  <a:lnTo>
                    <a:pt x="15" y="0"/>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0" name="Freeform 896"/>
            <p:cNvSpPr>
              <a:spLocks/>
            </p:cNvSpPr>
            <p:nvPr/>
          </p:nvSpPr>
          <p:spPr bwMode="auto">
            <a:xfrm>
              <a:off x="2885" y="2900"/>
              <a:ext cx="24" cy="4"/>
            </a:xfrm>
            <a:custGeom>
              <a:avLst/>
              <a:gdLst/>
              <a:ahLst/>
              <a:cxnLst>
                <a:cxn ang="0">
                  <a:pos x="13" y="0"/>
                </a:cxn>
                <a:cxn ang="0">
                  <a:pos x="13" y="0"/>
                </a:cxn>
                <a:cxn ang="0">
                  <a:pos x="22" y="3"/>
                </a:cxn>
                <a:cxn ang="0">
                  <a:pos x="0" y="3"/>
                </a:cxn>
                <a:cxn ang="0">
                  <a:pos x="0" y="0"/>
                </a:cxn>
                <a:cxn ang="0">
                  <a:pos x="13" y="0"/>
                </a:cxn>
              </a:cxnLst>
              <a:rect l="0" t="0" r="r" b="b"/>
              <a:pathLst>
                <a:path w="23" h="4">
                  <a:moveTo>
                    <a:pt x="13" y="0"/>
                  </a:moveTo>
                  <a:lnTo>
                    <a:pt x="13" y="0"/>
                  </a:lnTo>
                  <a:lnTo>
                    <a:pt x="22" y="3"/>
                  </a:lnTo>
                  <a:lnTo>
                    <a:pt x="0" y="3"/>
                  </a:lnTo>
                  <a:lnTo>
                    <a:pt x="0" y="0"/>
                  </a:lnTo>
                  <a:lnTo>
                    <a:pt x="13" y="0"/>
                  </a:lnTo>
                </a:path>
              </a:pathLst>
            </a:custGeom>
            <a:solidFill>
              <a:srgbClr val="FFC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1" name="Freeform 897"/>
            <p:cNvSpPr>
              <a:spLocks/>
            </p:cNvSpPr>
            <p:nvPr/>
          </p:nvSpPr>
          <p:spPr bwMode="auto">
            <a:xfrm>
              <a:off x="2888" y="2898"/>
              <a:ext cx="16" cy="5"/>
            </a:xfrm>
            <a:custGeom>
              <a:avLst/>
              <a:gdLst/>
              <a:ahLst/>
              <a:cxnLst>
                <a:cxn ang="0">
                  <a:pos x="11" y="0"/>
                </a:cxn>
                <a:cxn ang="0">
                  <a:pos x="11" y="1"/>
                </a:cxn>
                <a:cxn ang="0">
                  <a:pos x="14" y="3"/>
                </a:cxn>
                <a:cxn ang="0">
                  <a:pos x="0" y="3"/>
                </a:cxn>
                <a:cxn ang="0">
                  <a:pos x="0" y="0"/>
                </a:cxn>
                <a:cxn ang="0">
                  <a:pos x="11" y="0"/>
                </a:cxn>
              </a:cxnLst>
              <a:rect l="0" t="0" r="r" b="b"/>
              <a:pathLst>
                <a:path w="15" h="4">
                  <a:moveTo>
                    <a:pt x="11" y="0"/>
                  </a:moveTo>
                  <a:lnTo>
                    <a:pt x="11" y="1"/>
                  </a:lnTo>
                  <a:lnTo>
                    <a:pt x="14" y="3"/>
                  </a:lnTo>
                  <a:lnTo>
                    <a:pt x="0" y="3"/>
                  </a:lnTo>
                  <a:lnTo>
                    <a:pt x="0" y="0"/>
                  </a:lnTo>
                  <a:lnTo>
                    <a:pt x="11"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2" name="Freeform 898"/>
            <p:cNvSpPr>
              <a:spLocks/>
            </p:cNvSpPr>
            <p:nvPr/>
          </p:nvSpPr>
          <p:spPr bwMode="auto">
            <a:xfrm>
              <a:off x="2888" y="2898"/>
              <a:ext cx="12" cy="3"/>
            </a:xfrm>
            <a:custGeom>
              <a:avLst/>
              <a:gdLst/>
              <a:ahLst/>
              <a:cxnLst>
                <a:cxn ang="0">
                  <a:pos x="11" y="2"/>
                </a:cxn>
                <a:cxn ang="0">
                  <a:pos x="11" y="0"/>
                </a:cxn>
                <a:cxn ang="0">
                  <a:pos x="0" y="0"/>
                </a:cxn>
                <a:cxn ang="0">
                  <a:pos x="0" y="2"/>
                </a:cxn>
                <a:cxn ang="0">
                  <a:pos x="11" y="2"/>
                </a:cxn>
              </a:cxnLst>
              <a:rect l="0" t="0" r="r" b="b"/>
              <a:pathLst>
                <a:path w="12" h="3">
                  <a:moveTo>
                    <a:pt x="11" y="2"/>
                  </a:moveTo>
                  <a:lnTo>
                    <a:pt x="11" y="0"/>
                  </a:lnTo>
                  <a:lnTo>
                    <a:pt x="0" y="0"/>
                  </a:lnTo>
                  <a:lnTo>
                    <a:pt x="0" y="2"/>
                  </a:lnTo>
                  <a:lnTo>
                    <a:pt x="11" y="2"/>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3" name="Freeform 899"/>
            <p:cNvSpPr>
              <a:spLocks/>
            </p:cNvSpPr>
            <p:nvPr/>
          </p:nvSpPr>
          <p:spPr bwMode="auto">
            <a:xfrm>
              <a:off x="2888" y="2897"/>
              <a:ext cx="12" cy="3"/>
            </a:xfrm>
            <a:custGeom>
              <a:avLst/>
              <a:gdLst/>
              <a:ahLst/>
              <a:cxnLst>
                <a:cxn ang="0">
                  <a:pos x="11" y="2"/>
                </a:cxn>
                <a:cxn ang="0">
                  <a:pos x="11" y="0"/>
                </a:cxn>
                <a:cxn ang="0">
                  <a:pos x="0" y="0"/>
                </a:cxn>
                <a:cxn ang="0">
                  <a:pos x="0" y="2"/>
                </a:cxn>
                <a:cxn ang="0">
                  <a:pos x="11" y="2"/>
                </a:cxn>
              </a:cxnLst>
              <a:rect l="0" t="0" r="r" b="b"/>
              <a:pathLst>
                <a:path w="12" h="3">
                  <a:moveTo>
                    <a:pt x="11" y="2"/>
                  </a:moveTo>
                  <a:lnTo>
                    <a:pt x="11" y="0"/>
                  </a:lnTo>
                  <a:lnTo>
                    <a:pt x="0" y="0"/>
                  </a:lnTo>
                  <a:lnTo>
                    <a:pt x="0" y="2"/>
                  </a:lnTo>
                  <a:lnTo>
                    <a:pt x="11" y="2"/>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4" name="Freeform 900"/>
            <p:cNvSpPr>
              <a:spLocks/>
            </p:cNvSpPr>
            <p:nvPr/>
          </p:nvSpPr>
          <p:spPr bwMode="auto">
            <a:xfrm>
              <a:off x="2888" y="2895"/>
              <a:ext cx="12" cy="4"/>
            </a:xfrm>
            <a:custGeom>
              <a:avLst/>
              <a:gdLst/>
              <a:ahLst/>
              <a:cxnLst>
                <a:cxn ang="0">
                  <a:pos x="2" y="0"/>
                </a:cxn>
                <a:cxn ang="0">
                  <a:pos x="0" y="1"/>
                </a:cxn>
                <a:cxn ang="0">
                  <a:pos x="0" y="3"/>
                </a:cxn>
                <a:cxn ang="0">
                  <a:pos x="11" y="3"/>
                </a:cxn>
                <a:cxn ang="0">
                  <a:pos x="11" y="0"/>
                </a:cxn>
                <a:cxn ang="0">
                  <a:pos x="2" y="0"/>
                </a:cxn>
              </a:cxnLst>
              <a:rect l="0" t="0" r="r" b="b"/>
              <a:pathLst>
                <a:path w="12" h="4">
                  <a:moveTo>
                    <a:pt x="2" y="0"/>
                  </a:moveTo>
                  <a:lnTo>
                    <a:pt x="0" y="1"/>
                  </a:lnTo>
                  <a:lnTo>
                    <a:pt x="0" y="3"/>
                  </a:lnTo>
                  <a:lnTo>
                    <a:pt x="11" y="3"/>
                  </a:lnTo>
                  <a:lnTo>
                    <a:pt x="11" y="0"/>
                  </a:lnTo>
                  <a:lnTo>
                    <a:pt x="2"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5" name="Freeform 901"/>
            <p:cNvSpPr>
              <a:spLocks/>
            </p:cNvSpPr>
            <p:nvPr/>
          </p:nvSpPr>
          <p:spPr bwMode="auto">
            <a:xfrm>
              <a:off x="2888" y="2895"/>
              <a:ext cx="12" cy="4"/>
            </a:xfrm>
            <a:custGeom>
              <a:avLst/>
              <a:gdLst/>
              <a:ahLst/>
              <a:cxnLst>
                <a:cxn ang="0">
                  <a:pos x="4" y="0"/>
                </a:cxn>
                <a:cxn ang="0">
                  <a:pos x="0" y="3"/>
                </a:cxn>
                <a:cxn ang="0">
                  <a:pos x="11" y="3"/>
                </a:cxn>
                <a:cxn ang="0">
                  <a:pos x="11" y="0"/>
                </a:cxn>
                <a:cxn ang="0">
                  <a:pos x="4" y="0"/>
                </a:cxn>
              </a:cxnLst>
              <a:rect l="0" t="0" r="r" b="b"/>
              <a:pathLst>
                <a:path w="12" h="4">
                  <a:moveTo>
                    <a:pt x="4" y="0"/>
                  </a:moveTo>
                  <a:lnTo>
                    <a:pt x="0" y="3"/>
                  </a:lnTo>
                  <a:lnTo>
                    <a:pt x="11" y="3"/>
                  </a:lnTo>
                  <a:lnTo>
                    <a:pt x="11" y="0"/>
                  </a:lnTo>
                  <a:lnTo>
                    <a:pt x="4"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6" name="Freeform 902"/>
            <p:cNvSpPr>
              <a:spLocks/>
            </p:cNvSpPr>
            <p:nvPr/>
          </p:nvSpPr>
          <p:spPr bwMode="auto">
            <a:xfrm>
              <a:off x="2890" y="2893"/>
              <a:ext cx="10" cy="4"/>
            </a:xfrm>
            <a:custGeom>
              <a:avLst/>
              <a:gdLst/>
              <a:ahLst/>
              <a:cxnLst>
                <a:cxn ang="0">
                  <a:pos x="4" y="0"/>
                </a:cxn>
                <a:cxn ang="0">
                  <a:pos x="0" y="3"/>
                </a:cxn>
                <a:cxn ang="0">
                  <a:pos x="9" y="3"/>
                </a:cxn>
                <a:cxn ang="0">
                  <a:pos x="9" y="0"/>
                </a:cxn>
                <a:cxn ang="0">
                  <a:pos x="4" y="0"/>
                </a:cxn>
              </a:cxnLst>
              <a:rect l="0" t="0" r="r" b="b"/>
              <a:pathLst>
                <a:path w="10" h="4">
                  <a:moveTo>
                    <a:pt x="4" y="0"/>
                  </a:moveTo>
                  <a:lnTo>
                    <a:pt x="0" y="3"/>
                  </a:lnTo>
                  <a:lnTo>
                    <a:pt x="9" y="3"/>
                  </a:lnTo>
                  <a:lnTo>
                    <a:pt x="9" y="0"/>
                  </a:lnTo>
                  <a:lnTo>
                    <a:pt x="4" y="0"/>
                  </a:lnTo>
                </a:path>
              </a:pathLst>
            </a:custGeom>
            <a:solidFill>
              <a:srgbClr val="FFB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7" name="Freeform 903"/>
            <p:cNvSpPr>
              <a:spLocks/>
            </p:cNvSpPr>
            <p:nvPr/>
          </p:nvSpPr>
          <p:spPr bwMode="auto">
            <a:xfrm>
              <a:off x="2891" y="2892"/>
              <a:ext cx="8" cy="3"/>
            </a:xfrm>
            <a:custGeom>
              <a:avLst/>
              <a:gdLst/>
              <a:ahLst/>
              <a:cxnLst>
                <a:cxn ang="0">
                  <a:pos x="4" y="0"/>
                </a:cxn>
                <a:cxn ang="0">
                  <a:pos x="0" y="2"/>
                </a:cxn>
                <a:cxn ang="0">
                  <a:pos x="8" y="2"/>
                </a:cxn>
                <a:cxn ang="0">
                  <a:pos x="8" y="0"/>
                </a:cxn>
                <a:cxn ang="0">
                  <a:pos x="4" y="0"/>
                </a:cxn>
              </a:cxnLst>
              <a:rect l="0" t="0" r="r" b="b"/>
              <a:pathLst>
                <a:path w="9" h="3">
                  <a:moveTo>
                    <a:pt x="4" y="0"/>
                  </a:moveTo>
                  <a:lnTo>
                    <a:pt x="0" y="2"/>
                  </a:lnTo>
                  <a:lnTo>
                    <a:pt x="8" y="2"/>
                  </a:lnTo>
                  <a:lnTo>
                    <a:pt x="8" y="0"/>
                  </a:lnTo>
                  <a:lnTo>
                    <a:pt x="4"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8" name="Freeform 904"/>
            <p:cNvSpPr>
              <a:spLocks/>
            </p:cNvSpPr>
            <p:nvPr/>
          </p:nvSpPr>
          <p:spPr bwMode="auto">
            <a:xfrm>
              <a:off x="2894" y="2891"/>
              <a:ext cx="6" cy="4"/>
            </a:xfrm>
            <a:custGeom>
              <a:avLst/>
              <a:gdLst/>
              <a:ahLst/>
              <a:cxnLst>
                <a:cxn ang="0">
                  <a:pos x="4" y="0"/>
                </a:cxn>
                <a:cxn ang="0">
                  <a:pos x="0" y="2"/>
                </a:cxn>
                <a:cxn ang="0">
                  <a:pos x="5" y="2"/>
                </a:cxn>
                <a:cxn ang="0">
                  <a:pos x="5" y="0"/>
                </a:cxn>
                <a:cxn ang="0">
                  <a:pos x="4" y="0"/>
                </a:cxn>
              </a:cxnLst>
              <a:rect l="0" t="0" r="r" b="b"/>
              <a:pathLst>
                <a:path w="6" h="3">
                  <a:moveTo>
                    <a:pt x="4" y="0"/>
                  </a:moveTo>
                  <a:lnTo>
                    <a:pt x="0" y="2"/>
                  </a:lnTo>
                  <a:lnTo>
                    <a:pt x="5" y="2"/>
                  </a:lnTo>
                  <a:lnTo>
                    <a:pt x="5" y="0"/>
                  </a:lnTo>
                  <a:lnTo>
                    <a:pt x="4"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69" name="Freeform 905"/>
            <p:cNvSpPr>
              <a:spLocks/>
            </p:cNvSpPr>
            <p:nvPr/>
          </p:nvSpPr>
          <p:spPr bwMode="auto">
            <a:xfrm>
              <a:off x="2895" y="2891"/>
              <a:ext cx="5" cy="4"/>
            </a:xfrm>
            <a:custGeom>
              <a:avLst/>
              <a:gdLst/>
              <a:ahLst/>
              <a:cxnLst>
                <a:cxn ang="0">
                  <a:pos x="0" y="2"/>
                </a:cxn>
                <a:cxn ang="0">
                  <a:pos x="2" y="0"/>
                </a:cxn>
                <a:cxn ang="0">
                  <a:pos x="4" y="2"/>
                </a:cxn>
                <a:cxn ang="0">
                  <a:pos x="0" y="2"/>
                </a:cxn>
              </a:cxnLst>
              <a:rect l="0" t="0" r="r" b="b"/>
              <a:pathLst>
                <a:path w="5" h="3">
                  <a:moveTo>
                    <a:pt x="0" y="2"/>
                  </a:moveTo>
                  <a:lnTo>
                    <a:pt x="2" y="0"/>
                  </a:lnTo>
                  <a:lnTo>
                    <a:pt x="4" y="2"/>
                  </a:lnTo>
                  <a:lnTo>
                    <a:pt x="0"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0" name="Freeform 906"/>
            <p:cNvSpPr>
              <a:spLocks/>
            </p:cNvSpPr>
            <p:nvPr/>
          </p:nvSpPr>
          <p:spPr bwMode="auto">
            <a:xfrm>
              <a:off x="2897" y="2891"/>
              <a:ext cx="2" cy="4"/>
            </a:xfrm>
            <a:custGeom>
              <a:avLst/>
              <a:gdLst/>
              <a:ahLst/>
              <a:cxnLst>
                <a:cxn ang="0">
                  <a:pos x="0" y="2"/>
                </a:cxn>
                <a:cxn ang="0">
                  <a:pos x="1" y="0"/>
                </a:cxn>
                <a:cxn ang="0">
                  <a:pos x="1" y="2"/>
                </a:cxn>
                <a:cxn ang="0">
                  <a:pos x="0" y="2"/>
                </a:cxn>
              </a:cxnLst>
              <a:rect l="0" t="0" r="r" b="b"/>
              <a:pathLst>
                <a:path w="2" h="3">
                  <a:moveTo>
                    <a:pt x="0" y="2"/>
                  </a:moveTo>
                  <a:lnTo>
                    <a:pt x="1" y="0"/>
                  </a:lnTo>
                  <a:lnTo>
                    <a:pt x="1" y="2"/>
                  </a:lnTo>
                  <a:lnTo>
                    <a:pt x="0"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1" name="Freeform 907"/>
            <p:cNvSpPr>
              <a:spLocks/>
            </p:cNvSpPr>
            <p:nvPr/>
          </p:nvSpPr>
          <p:spPr bwMode="auto">
            <a:xfrm>
              <a:off x="2888" y="2891"/>
              <a:ext cx="12" cy="8"/>
            </a:xfrm>
            <a:custGeom>
              <a:avLst/>
              <a:gdLst/>
              <a:ahLst/>
              <a:cxnLst>
                <a:cxn ang="0">
                  <a:pos x="11" y="0"/>
                </a:cxn>
                <a:cxn ang="0">
                  <a:pos x="10" y="0"/>
                </a:cxn>
                <a:cxn ang="0">
                  <a:pos x="0" y="6"/>
                </a:cxn>
                <a:cxn ang="0">
                  <a:pos x="11" y="0"/>
                </a:cxn>
                <a:cxn ang="0">
                  <a:pos x="10" y="0"/>
                </a:cxn>
                <a:cxn ang="0">
                  <a:pos x="11" y="0"/>
                </a:cxn>
                <a:cxn ang="0">
                  <a:pos x="10" y="0"/>
                </a:cxn>
                <a:cxn ang="0">
                  <a:pos x="11" y="0"/>
                </a:cxn>
              </a:cxnLst>
              <a:rect l="0" t="0" r="r" b="b"/>
              <a:pathLst>
                <a:path w="12" h="7">
                  <a:moveTo>
                    <a:pt x="11" y="0"/>
                  </a:moveTo>
                  <a:lnTo>
                    <a:pt x="10" y="0"/>
                  </a:lnTo>
                  <a:lnTo>
                    <a:pt x="0" y="6"/>
                  </a:lnTo>
                  <a:lnTo>
                    <a:pt x="11" y="0"/>
                  </a:lnTo>
                  <a:lnTo>
                    <a:pt x="10" y="0"/>
                  </a:lnTo>
                  <a:lnTo>
                    <a:pt x="11" y="0"/>
                  </a:lnTo>
                  <a:lnTo>
                    <a:pt x="10" y="0"/>
                  </a:lnTo>
                  <a:lnTo>
                    <a:pt x="1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2" name="Freeform 908"/>
            <p:cNvSpPr>
              <a:spLocks/>
            </p:cNvSpPr>
            <p:nvPr/>
          </p:nvSpPr>
          <p:spPr bwMode="auto">
            <a:xfrm>
              <a:off x="2897" y="2891"/>
              <a:ext cx="4" cy="10"/>
            </a:xfrm>
            <a:custGeom>
              <a:avLst/>
              <a:gdLst/>
              <a:ahLst/>
              <a:cxnLst>
                <a:cxn ang="0">
                  <a:pos x="2" y="8"/>
                </a:cxn>
                <a:cxn ang="0">
                  <a:pos x="2" y="9"/>
                </a:cxn>
                <a:cxn ang="0">
                  <a:pos x="1" y="0"/>
                </a:cxn>
                <a:cxn ang="0">
                  <a:pos x="0" y="0"/>
                </a:cxn>
                <a:cxn ang="0">
                  <a:pos x="1" y="9"/>
                </a:cxn>
                <a:cxn ang="0">
                  <a:pos x="2" y="9"/>
                </a:cxn>
                <a:cxn ang="0">
                  <a:pos x="2" y="8"/>
                </a:cxn>
              </a:cxnLst>
              <a:rect l="0" t="0" r="r" b="b"/>
              <a:pathLst>
                <a:path w="3" h="10">
                  <a:moveTo>
                    <a:pt x="2" y="8"/>
                  </a:moveTo>
                  <a:lnTo>
                    <a:pt x="2" y="9"/>
                  </a:lnTo>
                  <a:lnTo>
                    <a:pt x="1" y="0"/>
                  </a:lnTo>
                  <a:lnTo>
                    <a:pt x="0" y="0"/>
                  </a:lnTo>
                  <a:lnTo>
                    <a:pt x="1" y="9"/>
                  </a:lnTo>
                  <a:lnTo>
                    <a:pt x="2" y="9"/>
                  </a:lnTo>
                  <a:lnTo>
                    <a:pt x="2" y="8"/>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3" name="Freeform 909"/>
            <p:cNvSpPr>
              <a:spLocks/>
            </p:cNvSpPr>
            <p:nvPr/>
          </p:nvSpPr>
          <p:spPr bwMode="auto">
            <a:xfrm>
              <a:off x="2900" y="2900"/>
              <a:ext cx="12" cy="5"/>
            </a:xfrm>
            <a:custGeom>
              <a:avLst/>
              <a:gdLst/>
              <a:ahLst/>
              <a:cxnLst>
                <a:cxn ang="0">
                  <a:pos x="11" y="4"/>
                </a:cxn>
                <a:cxn ang="0">
                  <a:pos x="11" y="2"/>
                </a:cxn>
                <a:cxn ang="0">
                  <a:pos x="0" y="0"/>
                </a:cxn>
                <a:cxn ang="0">
                  <a:pos x="11" y="4"/>
                </a:cxn>
                <a:cxn ang="0">
                  <a:pos x="10" y="2"/>
                </a:cxn>
                <a:cxn ang="0">
                  <a:pos x="11" y="4"/>
                </a:cxn>
                <a:cxn ang="0">
                  <a:pos x="11" y="2"/>
                </a:cxn>
                <a:cxn ang="0">
                  <a:pos x="11" y="4"/>
                </a:cxn>
              </a:cxnLst>
              <a:rect l="0" t="0" r="r" b="b"/>
              <a:pathLst>
                <a:path w="12" h="5">
                  <a:moveTo>
                    <a:pt x="11" y="4"/>
                  </a:moveTo>
                  <a:lnTo>
                    <a:pt x="11" y="2"/>
                  </a:lnTo>
                  <a:lnTo>
                    <a:pt x="0" y="0"/>
                  </a:lnTo>
                  <a:lnTo>
                    <a:pt x="11" y="4"/>
                  </a:lnTo>
                  <a:lnTo>
                    <a:pt x="10" y="2"/>
                  </a:lnTo>
                  <a:lnTo>
                    <a:pt x="11" y="4"/>
                  </a:lnTo>
                  <a:lnTo>
                    <a:pt x="11" y="2"/>
                  </a:lnTo>
                  <a:lnTo>
                    <a:pt x="11"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4" name="Freeform 910"/>
            <p:cNvSpPr>
              <a:spLocks/>
            </p:cNvSpPr>
            <p:nvPr/>
          </p:nvSpPr>
          <p:spPr bwMode="auto">
            <a:xfrm>
              <a:off x="2906" y="2903"/>
              <a:ext cx="6" cy="6"/>
            </a:xfrm>
            <a:custGeom>
              <a:avLst/>
              <a:gdLst/>
              <a:ahLst/>
              <a:cxnLst>
                <a:cxn ang="0">
                  <a:pos x="0" y="5"/>
                </a:cxn>
                <a:cxn ang="0">
                  <a:pos x="1" y="4"/>
                </a:cxn>
                <a:cxn ang="0">
                  <a:pos x="2" y="2"/>
                </a:cxn>
                <a:cxn ang="0">
                  <a:pos x="4" y="2"/>
                </a:cxn>
                <a:cxn ang="0">
                  <a:pos x="4" y="1"/>
                </a:cxn>
                <a:cxn ang="0">
                  <a:pos x="5" y="1"/>
                </a:cxn>
                <a:cxn ang="0">
                  <a:pos x="5" y="0"/>
                </a:cxn>
                <a:cxn ang="0">
                  <a:pos x="4" y="0"/>
                </a:cxn>
                <a:cxn ang="0">
                  <a:pos x="4" y="1"/>
                </a:cxn>
                <a:cxn ang="0">
                  <a:pos x="2" y="1"/>
                </a:cxn>
                <a:cxn ang="0">
                  <a:pos x="2" y="2"/>
                </a:cxn>
                <a:cxn ang="0">
                  <a:pos x="1" y="2"/>
                </a:cxn>
                <a:cxn ang="0">
                  <a:pos x="1" y="4"/>
                </a:cxn>
                <a:cxn ang="0">
                  <a:pos x="0" y="4"/>
                </a:cxn>
                <a:cxn ang="0">
                  <a:pos x="0" y="5"/>
                </a:cxn>
              </a:cxnLst>
              <a:rect l="0" t="0" r="r" b="b"/>
              <a:pathLst>
                <a:path w="6" h="6">
                  <a:moveTo>
                    <a:pt x="0" y="5"/>
                  </a:moveTo>
                  <a:lnTo>
                    <a:pt x="1" y="4"/>
                  </a:lnTo>
                  <a:lnTo>
                    <a:pt x="2" y="2"/>
                  </a:lnTo>
                  <a:lnTo>
                    <a:pt x="4" y="2"/>
                  </a:lnTo>
                  <a:lnTo>
                    <a:pt x="4" y="1"/>
                  </a:lnTo>
                  <a:lnTo>
                    <a:pt x="5" y="1"/>
                  </a:lnTo>
                  <a:lnTo>
                    <a:pt x="5" y="0"/>
                  </a:lnTo>
                  <a:lnTo>
                    <a:pt x="4" y="0"/>
                  </a:lnTo>
                  <a:lnTo>
                    <a:pt x="4" y="1"/>
                  </a:lnTo>
                  <a:lnTo>
                    <a:pt x="2" y="1"/>
                  </a:lnTo>
                  <a:lnTo>
                    <a:pt x="2" y="2"/>
                  </a:lnTo>
                  <a:lnTo>
                    <a:pt x="1" y="2"/>
                  </a:lnTo>
                  <a:lnTo>
                    <a:pt x="1" y="4"/>
                  </a:lnTo>
                  <a:lnTo>
                    <a:pt x="0" y="4"/>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5" name="Freeform 911"/>
            <p:cNvSpPr>
              <a:spLocks/>
            </p:cNvSpPr>
            <p:nvPr/>
          </p:nvSpPr>
          <p:spPr bwMode="auto">
            <a:xfrm>
              <a:off x="2901" y="2909"/>
              <a:ext cx="6" cy="4"/>
            </a:xfrm>
            <a:custGeom>
              <a:avLst/>
              <a:gdLst/>
              <a:ahLst/>
              <a:cxnLst>
                <a:cxn ang="0">
                  <a:pos x="0" y="3"/>
                </a:cxn>
                <a:cxn ang="0">
                  <a:pos x="0" y="3"/>
                </a:cxn>
                <a:cxn ang="0">
                  <a:pos x="1" y="2"/>
                </a:cxn>
                <a:cxn ang="0">
                  <a:pos x="2" y="2"/>
                </a:cxn>
                <a:cxn ang="0">
                  <a:pos x="4" y="1"/>
                </a:cxn>
                <a:cxn ang="0">
                  <a:pos x="5" y="1"/>
                </a:cxn>
                <a:cxn ang="0">
                  <a:pos x="5" y="0"/>
                </a:cxn>
                <a:cxn ang="0">
                  <a:pos x="4" y="0"/>
                </a:cxn>
                <a:cxn ang="0">
                  <a:pos x="4" y="1"/>
                </a:cxn>
                <a:cxn ang="0">
                  <a:pos x="2" y="1"/>
                </a:cxn>
                <a:cxn ang="0">
                  <a:pos x="1" y="2"/>
                </a:cxn>
                <a:cxn ang="0">
                  <a:pos x="0" y="2"/>
                </a:cxn>
                <a:cxn ang="0">
                  <a:pos x="0" y="3"/>
                </a:cxn>
              </a:cxnLst>
              <a:rect l="0" t="0" r="r" b="b"/>
              <a:pathLst>
                <a:path w="6" h="4">
                  <a:moveTo>
                    <a:pt x="0" y="3"/>
                  </a:moveTo>
                  <a:lnTo>
                    <a:pt x="0" y="3"/>
                  </a:lnTo>
                  <a:lnTo>
                    <a:pt x="1" y="2"/>
                  </a:lnTo>
                  <a:lnTo>
                    <a:pt x="2" y="2"/>
                  </a:lnTo>
                  <a:lnTo>
                    <a:pt x="4" y="1"/>
                  </a:lnTo>
                  <a:lnTo>
                    <a:pt x="5" y="1"/>
                  </a:lnTo>
                  <a:lnTo>
                    <a:pt x="5" y="0"/>
                  </a:lnTo>
                  <a:lnTo>
                    <a:pt x="4" y="0"/>
                  </a:lnTo>
                  <a:lnTo>
                    <a:pt x="4" y="1"/>
                  </a:lnTo>
                  <a:lnTo>
                    <a:pt x="2" y="1"/>
                  </a:lnTo>
                  <a:lnTo>
                    <a:pt x="1" y="2"/>
                  </a:lnTo>
                  <a:lnTo>
                    <a:pt x="0" y="2"/>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6" name="Freeform 912"/>
            <p:cNvSpPr>
              <a:spLocks/>
            </p:cNvSpPr>
            <p:nvPr/>
          </p:nvSpPr>
          <p:spPr bwMode="auto">
            <a:xfrm>
              <a:off x="2884" y="2912"/>
              <a:ext cx="19" cy="4"/>
            </a:xfrm>
            <a:custGeom>
              <a:avLst/>
              <a:gdLst/>
              <a:ahLst/>
              <a:cxnLst>
                <a:cxn ang="0">
                  <a:pos x="0" y="0"/>
                </a:cxn>
                <a:cxn ang="0">
                  <a:pos x="0" y="3"/>
                </a:cxn>
                <a:cxn ang="0">
                  <a:pos x="18" y="3"/>
                </a:cxn>
                <a:cxn ang="0">
                  <a:pos x="18" y="0"/>
                </a:cxn>
                <a:cxn ang="0">
                  <a:pos x="0" y="0"/>
                </a:cxn>
                <a:cxn ang="0">
                  <a:pos x="1" y="3"/>
                </a:cxn>
                <a:cxn ang="0">
                  <a:pos x="0" y="0"/>
                </a:cxn>
                <a:cxn ang="0">
                  <a:pos x="0" y="3"/>
                </a:cxn>
                <a:cxn ang="0">
                  <a:pos x="0" y="0"/>
                </a:cxn>
              </a:cxnLst>
              <a:rect l="0" t="0" r="r" b="b"/>
              <a:pathLst>
                <a:path w="19" h="4">
                  <a:moveTo>
                    <a:pt x="0" y="0"/>
                  </a:moveTo>
                  <a:lnTo>
                    <a:pt x="0" y="3"/>
                  </a:lnTo>
                  <a:lnTo>
                    <a:pt x="18" y="3"/>
                  </a:lnTo>
                  <a:lnTo>
                    <a:pt x="18" y="0"/>
                  </a:lnTo>
                  <a:lnTo>
                    <a:pt x="0" y="0"/>
                  </a:lnTo>
                  <a:lnTo>
                    <a:pt x="1" y="3"/>
                  </a:lnTo>
                  <a:lnTo>
                    <a:pt x="0" y="0"/>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7" name="Freeform 913"/>
            <p:cNvSpPr>
              <a:spLocks/>
            </p:cNvSpPr>
            <p:nvPr/>
          </p:nvSpPr>
          <p:spPr bwMode="auto">
            <a:xfrm>
              <a:off x="2884" y="2897"/>
              <a:ext cx="5" cy="15"/>
            </a:xfrm>
            <a:custGeom>
              <a:avLst/>
              <a:gdLst/>
              <a:ahLst/>
              <a:cxnLst>
                <a:cxn ang="0">
                  <a:pos x="2" y="0"/>
                </a:cxn>
                <a:cxn ang="0">
                  <a:pos x="2" y="0"/>
                </a:cxn>
                <a:cxn ang="0">
                  <a:pos x="0" y="15"/>
                </a:cxn>
                <a:cxn ang="0">
                  <a:pos x="1" y="15"/>
                </a:cxn>
                <a:cxn ang="0">
                  <a:pos x="4" y="0"/>
                </a:cxn>
                <a:cxn ang="0">
                  <a:pos x="2" y="0"/>
                </a:cxn>
              </a:cxnLst>
              <a:rect l="0" t="0" r="r" b="b"/>
              <a:pathLst>
                <a:path w="5" h="16">
                  <a:moveTo>
                    <a:pt x="2" y="0"/>
                  </a:moveTo>
                  <a:lnTo>
                    <a:pt x="2" y="0"/>
                  </a:lnTo>
                  <a:lnTo>
                    <a:pt x="0" y="15"/>
                  </a:lnTo>
                  <a:lnTo>
                    <a:pt x="1" y="15"/>
                  </a:lnTo>
                  <a:lnTo>
                    <a:pt x="4"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8" name="Freeform 914"/>
            <p:cNvSpPr>
              <a:spLocks/>
            </p:cNvSpPr>
            <p:nvPr/>
          </p:nvSpPr>
          <p:spPr bwMode="auto">
            <a:xfrm>
              <a:off x="2789" y="2928"/>
              <a:ext cx="82" cy="29"/>
            </a:xfrm>
            <a:custGeom>
              <a:avLst/>
              <a:gdLst/>
              <a:ahLst/>
              <a:cxnLst>
                <a:cxn ang="0">
                  <a:pos x="0" y="28"/>
                </a:cxn>
                <a:cxn ang="0">
                  <a:pos x="1" y="26"/>
                </a:cxn>
                <a:cxn ang="0">
                  <a:pos x="2" y="25"/>
                </a:cxn>
                <a:cxn ang="0">
                  <a:pos x="5" y="24"/>
                </a:cxn>
                <a:cxn ang="0">
                  <a:pos x="7" y="23"/>
                </a:cxn>
                <a:cxn ang="0">
                  <a:pos x="10" y="22"/>
                </a:cxn>
                <a:cxn ang="0">
                  <a:pos x="12" y="20"/>
                </a:cxn>
                <a:cxn ang="0">
                  <a:pos x="16" y="19"/>
                </a:cxn>
                <a:cxn ang="0">
                  <a:pos x="19" y="18"/>
                </a:cxn>
                <a:cxn ang="0">
                  <a:pos x="34" y="14"/>
                </a:cxn>
                <a:cxn ang="0">
                  <a:pos x="45" y="11"/>
                </a:cxn>
                <a:cxn ang="0">
                  <a:pos x="61" y="6"/>
                </a:cxn>
                <a:cxn ang="0">
                  <a:pos x="67" y="4"/>
                </a:cxn>
                <a:cxn ang="0">
                  <a:pos x="72" y="2"/>
                </a:cxn>
                <a:cxn ang="0">
                  <a:pos x="77" y="1"/>
                </a:cxn>
                <a:cxn ang="0">
                  <a:pos x="78" y="0"/>
                </a:cxn>
                <a:cxn ang="0">
                  <a:pos x="81" y="0"/>
                </a:cxn>
                <a:cxn ang="0">
                  <a:pos x="76" y="1"/>
                </a:cxn>
                <a:cxn ang="0">
                  <a:pos x="72" y="2"/>
                </a:cxn>
                <a:cxn ang="0">
                  <a:pos x="70" y="4"/>
                </a:cxn>
                <a:cxn ang="0">
                  <a:pos x="67" y="5"/>
                </a:cxn>
                <a:cxn ang="0">
                  <a:pos x="65" y="6"/>
                </a:cxn>
                <a:cxn ang="0">
                  <a:pos x="63" y="6"/>
                </a:cxn>
                <a:cxn ang="0">
                  <a:pos x="62" y="7"/>
                </a:cxn>
                <a:cxn ang="0">
                  <a:pos x="61" y="7"/>
                </a:cxn>
                <a:cxn ang="0">
                  <a:pos x="60" y="8"/>
                </a:cxn>
                <a:cxn ang="0">
                  <a:pos x="58" y="10"/>
                </a:cxn>
                <a:cxn ang="0">
                  <a:pos x="57" y="11"/>
                </a:cxn>
                <a:cxn ang="0">
                  <a:pos x="55" y="11"/>
                </a:cxn>
                <a:cxn ang="0">
                  <a:pos x="52" y="12"/>
                </a:cxn>
                <a:cxn ang="0">
                  <a:pos x="50" y="13"/>
                </a:cxn>
                <a:cxn ang="0">
                  <a:pos x="46" y="14"/>
                </a:cxn>
                <a:cxn ang="0">
                  <a:pos x="42" y="16"/>
                </a:cxn>
                <a:cxn ang="0">
                  <a:pos x="39" y="17"/>
                </a:cxn>
                <a:cxn ang="0">
                  <a:pos x="35" y="17"/>
                </a:cxn>
                <a:cxn ang="0">
                  <a:pos x="29" y="19"/>
                </a:cxn>
                <a:cxn ang="0">
                  <a:pos x="24" y="19"/>
                </a:cxn>
                <a:cxn ang="0">
                  <a:pos x="20" y="20"/>
                </a:cxn>
                <a:cxn ang="0">
                  <a:pos x="17" y="22"/>
                </a:cxn>
                <a:cxn ang="0">
                  <a:pos x="16" y="22"/>
                </a:cxn>
                <a:cxn ang="0">
                  <a:pos x="15" y="22"/>
                </a:cxn>
                <a:cxn ang="0">
                  <a:pos x="14" y="23"/>
                </a:cxn>
                <a:cxn ang="0">
                  <a:pos x="12" y="23"/>
                </a:cxn>
                <a:cxn ang="0">
                  <a:pos x="11" y="24"/>
                </a:cxn>
                <a:cxn ang="0">
                  <a:pos x="10" y="25"/>
                </a:cxn>
                <a:cxn ang="0">
                  <a:pos x="10" y="26"/>
                </a:cxn>
                <a:cxn ang="0">
                  <a:pos x="9" y="26"/>
                </a:cxn>
                <a:cxn ang="0">
                  <a:pos x="9" y="28"/>
                </a:cxn>
                <a:cxn ang="0">
                  <a:pos x="7" y="28"/>
                </a:cxn>
                <a:cxn ang="0">
                  <a:pos x="6" y="28"/>
                </a:cxn>
                <a:cxn ang="0">
                  <a:pos x="5" y="28"/>
                </a:cxn>
                <a:cxn ang="0">
                  <a:pos x="4" y="28"/>
                </a:cxn>
                <a:cxn ang="0">
                  <a:pos x="2" y="29"/>
                </a:cxn>
                <a:cxn ang="0">
                  <a:pos x="0" y="29"/>
                </a:cxn>
                <a:cxn ang="0">
                  <a:pos x="0" y="28"/>
                </a:cxn>
              </a:cxnLst>
              <a:rect l="0" t="0" r="r" b="b"/>
              <a:pathLst>
                <a:path w="82" h="30">
                  <a:moveTo>
                    <a:pt x="0" y="28"/>
                  </a:moveTo>
                  <a:lnTo>
                    <a:pt x="1" y="26"/>
                  </a:lnTo>
                  <a:lnTo>
                    <a:pt x="2" y="25"/>
                  </a:lnTo>
                  <a:lnTo>
                    <a:pt x="5" y="24"/>
                  </a:lnTo>
                  <a:lnTo>
                    <a:pt x="7" y="23"/>
                  </a:lnTo>
                  <a:lnTo>
                    <a:pt x="10" y="22"/>
                  </a:lnTo>
                  <a:lnTo>
                    <a:pt x="12" y="20"/>
                  </a:lnTo>
                  <a:lnTo>
                    <a:pt x="16" y="19"/>
                  </a:lnTo>
                  <a:lnTo>
                    <a:pt x="19" y="18"/>
                  </a:lnTo>
                  <a:lnTo>
                    <a:pt x="34" y="14"/>
                  </a:lnTo>
                  <a:lnTo>
                    <a:pt x="45" y="11"/>
                  </a:lnTo>
                  <a:lnTo>
                    <a:pt x="61" y="6"/>
                  </a:lnTo>
                  <a:lnTo>
                    <a:pt x="67" y="4"/>
                  </a:lnTo>
                  <a:lnTo>
                    <a:pt x="72" y="2"/>
                  </a:lnTo>
                  <a:lnTo>
                    <a:pt x="77" y="1"/>
                  </a:lnTo>
                  <a:lnTo>
                    <a:pt x="78" y="0"/>
                  </a:lnTo>
                  <a:lnTo>
                    <a:pt x="81" y="0"/>
                  </a:lnTo>
                  <a:lnTo>
                    <a:pt x="76" y="1"/>
                  </a:lnTo>
                  <a:lnTo>
                    <a:pt x="72" y="2"/>
                  </a:lnTo>
                  <a:lnTo>
                    <a:pt x="70" y="4"/>
                  </a:lnTo>
                  <a:lnTo>
                    <a:pt x="67" y="5"/>
                  </a:lnTo>
                  <a:lnTo>
                    <a:pt x="65" y="6"/>
                  </a:lnTo>
                  <a:lnTo>
                    <a:pt x="63" y="6"/>
                  </a:lnTo>
                  <a:lnTo>
                    <a:pt x="62" y="7"/>
                  </a:lnTo>
                  <a:lnTo>
                    <a:pt x="61" y="7"/>
                  </a:lnTo>
                  <a:lnTo>
                    <a:pt x="60" y="8"/>
                  </a:lnTo>
                  <a:lnTo>
                    <a:pt x="58" y="10"/>
                  </a:lnTo>
                  <a:lnTo>
                    <a:pt x="57" y="11"/>
                  </a:lnTo>
                  <a:lnTo>
                    <a:pt x="55" y="11"/>
                  </a:lnTo>
                  <a:lnTo>
                    <a:pt x="52" y="12"/>
                  </a:lnTo>
                  <a:lnTo>
                    <a:pt x="50" y="13"/>
                  </a:lnTo>
                  <a:lnTo>
                    <a:pt x="46" y="14"/>
                  </a:lnTo>
                  <a:lnTo>
                    <a:pt x="42" y="16"/>
                  </a:lnTo>
                  <a:lnTo>
                    <a:pt x="39" y="17"/>
                  </a:lnTo>
                  <a:lnTo>
                    <a:pt x="35" y="17"/>
                  </a:lnTo>
                  <a:lnTo>
                    <a:pt x="29" y="19"/>
                  </a:lnTo>
                  <a:lnTo>
                    <a:pt x="24" y="19"/>
                  </a:lnTo>
                  <a:lnTo>
                    <a:pt x="20" y="20"/>
                  </a:lnTo>
                  <a:lnTo>
                    <a:pt x="17" y="22"/>
                  </a:lnTo>
                  <a:lnTo>
                    <a:pt x="16" y="22"/>
                  </a:lnTo>
                  <a:lnTo>
                    <a:pt x="15" y="22"/>
                  </a:lnTo>
                  <a:lnTo>
                    <a:pt x="14" y="23"/>
                  </a:lnTo>
                  <a:lnTo>
                    <a:pt x="12" y="23"/>
                  </a:lnTo>
                  <a:lnTo>
                    <a:pt x="11" y="24"/>
                  </a:lnTo>
                  <a:lnTo>
                    <a:pt x="10" y="25"/>
                  </a:lnTo>
                  <a:lnTo>
                    <a:pt x="10" y="26"/>
                  </a:lnTo>
                  <a:lnTo>
                    <a:pt x="9" y="26"/>
                  </a:lnTo>
                  <a:lnTo>
                    <a:pt x="9" y="28"/>
                  </a:lnTo>
                  <a:lnTo>
                    <a:pt x="7" y="28"/>
                  </a:lnTo>
                  <a:lnTo>
                    <a:pt x="6" y="28"/>
                  </a:lnTo>
                  <a:lnTo>
                    <a:pt x="5" y="28"/>
                  </a:lnTo>
                  <a:lnTo>
                    <a:pt x="4" y="28"/>
                  </a:lnTo>
                  <a:lnTo>
                    <a:pt x="2" y="29"/>
                  </a:lnTo>
                  <a:lnTo>
                    <a:pt x="0" y="29"/>
                  </a:lnTo>
                  <a:lnTo>
                    <a:pt x="0" y="28"/>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79" name="Freeform 915"/>
            <p:cNvSpPr>
              <a:spLocks/>
            </p:cNvSpPr>
            <p:nvPr/>
          </p:nvSpPr>
          <p:spPr bwMode="auto">
            <a:xfrm>
              <a:off x="2789" y="2945"/>
              <a:ext cx="20" cy="9"/>
            </a:xfrm>
            <a:custGeom>
              <a:avLst/>
              <a:gdLst/>
              <a:ahLst/>
              <a:cxnLst>
                <a:cxn ang="0">
                  <a:pos x="20" y="0"/>
                </a:cxn>
                <a:cxn ang="0">
                  <a:pos x="17" y="0"/>
                </a:cxn>
                <a:cxn ang="0">
                  <a:pos x="16" y="1"/>
                </a:cxn>
                <a:cxn ang="0">
                  <a:pos x="14" y="1"/>
                </a:cxn>
                <a:cxn ang="0">
                  <a:pos x="12" y="2"/>
                </a:cxn>
                <a:cxn ang="0">
                  <a:pos x="11" y="2"/>
                </a:cxn>
                <a:cxn ang="0">
                  <a:pos x="10" y="3"/>
                </a:cxn>
                <a:cxn ang="0">
                  <a:pos x="9" y="3"/>
                </a:cxn>
                <a:cxn ang="0">
                  <a:pos x="7" y="3"/>
                </a:cxn>
                <a:cxn ang="0">
                  <a:pos x="6" y="4"/>
                </a:cxn>
                <a:cxn ang="0">
                  <a:pos x="5" y="4"/>
                </a:cxn>
                <a:cxn ang="0">
                  <a:pos x="4" y="6"/>
                </a:cxn>
                <a:cxn ang="0">
                  <a:pos x="2" y="6"/>
                </a:cxn>
                <a:cxn ang="0">
                  <a:pos x="1" y="7"/>
                </a:cxn>
                <a:cxn ang="0">
                  <a:pos x="0" y="7"/>
                </a:cxn>
                <a:cxn ang="0">
                  <a:pos x="0" y="8"/>
                </a:cxn>
                <a:cxn ang="0">
                  <a:pos x="1" y="8"/>
                </a:cxn>
                <a:cxn ang="0">
                  <a:pos x="1" y="7"/>
                </a:cxn>
                <a:cxn ang="0">
                  <a:pos x="2" y="7"/>
                </a:cxn>
                <a:cxn ang="0">
                  <a:pos x="4" y="6"/>
                </a:cxn>
                <a:cxn ang="0">
                  <a:pos x="5" y="6"/>
                </a:cxn>
                <a:cxn ang="0">
                  <a:pos x="6" y="4"/>
                </a:cxn>
                <a:cxn ang="0">
                  <a:pos x="7" y="4"/>
                </a:cxn>
                <a:cxn ang="0">
                  <a:pos x="9" y="3"/>
                </a:cxn>
                <a:cxn ang="0">
                  <a:pos x="10" y="3"/>
                </a:cxn>
                <a:cxn ang="0">
                  <a:pos x="11" y="3"/>
                </a:cxn>
                <a:cxn ang="0">
                  <a:pos x="12" y="2"/>
                </a:cxn>
                <a:cxn ang="0">
                  <a:pos x="15" y="2"/>
                </a:cxn>
                <a:cxn ang="0">
                  <a:pos x="16" y="1"/>
                </a:cxn>
                <a:cxn ang="0">
                  <a:pos x="17" y="1"/>
                </a:cxn>
                <a:cxn ang="0">
                  <a:pos x="20" y="0"/>
                </a:cxn>
              </a:cxnLst>
              <a:rect l="0" t="0" r="r" b="b"/>
              <a:pathLst>
                <a:path w="21" h="9">
                  <a:moveTo>
                    <a:pt x="20" y="0"/>
                  </a:moveTo>
                  <a:lnTo>
                    <a:pt x="17" y="0"/>
                  </a:lnTo>
                  <a:lnTo>
                    <a:pt x="16" y="1"/>
                  </a:lnTo>
                  <a:lnTo>
                    <a:pt x="14" y="1"/>
                  </a:lnTo>
                  <a:lnTo>
                    <a:pt x="12" y="2"/>
                  </a:lnTo>
                  <a:lnTo>
                    <a:pt x="11" y="2"/>
                  </a:lnTo>
                  <a:lnTo>
                    <a:pt x="10" y="3"/>
                  </a:lnTo>
                  <a:lnTo>
                    <a:pt x="9" y="3"/>
                  </a:lnTo>
                  <a:lnTo>
                    <a:pt x="7" y="3"/>
                  </a:lnTo>
                  <a:lnTo>
                    <a:pt x="6" y="4"/>
                  </a:lnTo>
                  <a:lnTo>
                    <a:pt x="5" y="4"/>
                  </a:lnTo>
                  <a:lnTo>
                    <a:pt x="4" y="6"/>
                  </a:lnTo>
                  <a:lnTo>
                    <a:pt x="2" y="6"/>
                  </a:lnTo>
                  <a:lnTo>
                    <a:pt x="1" y="7"/>
                  </a:lnTo>
                  <a:lnTo>
                    <a:pt x="0" y="7"/>
                  </a:lnTo>
                  <a:lnTo>
                    <a:pt x="0" y="8"/>
                  </a:lnTo>
                  <a:lnTo>
                    <a:pt x="1" y="8"/>
                  </a:lnTo>
                  <a:lnTo>
                    <a:pt x="1" y="7"/>
                  </a:lnTo>
                  <a:lnTo>
                    <a:pt x="2" y="7"/>
                  </a:lnTo>
                  <a:lnTo>
                    <a:pt x="4" y="6"/>
                  </a:lnTo>
                  <a:lnTo>
                    <a:pt x="5" y="6"/>
                  </a:lnTo>
                  <a:lnTo>
                    <a:pt x="6" y="4"/>
                  </a:lnTo>
                  <a:lnTo>
                    <a:pt x="7" y="4"/>
                  </a:lnTo>
                  <a:lnTo>
                    <a:pt x="9" y="3"/>
                  </a:lnTo>
                  <a:lnTo>
                    <a:pt x="10" y="3"/>
                  </a:lnTo>
                  <a:lnTo>
                    <a:pt x="11" y="3"/>
                  </a:lnTo>
                  <a:lnTo>
                    <a:pt x="12" y="2"/>
                  </a:lnTo>
                  <a:lnTo>
                    <a:pt x="15" y="2"/>
                  </a:lnTo>
                  <a:lnTo>
                    <a:pt x="16" y="1"/>
                  </a:lnTo>
                  <a:lnTo>
                    <a:pt x="17" y="1"/>
                  </a:lnTo>
                  <a:lnTo>
                    <a:pt x="2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0" name="Freeform 916"/>
            <p:cNvSpPr>
              <a:spLocks/>
            </p:cNvSpPr>
            <p:nvPr/>
          </p:nvSpPr>
          <p:spPr bwMode="auto">
            <a:xfrm>
              <a:off x="2809" y="2928"/>
              <a:ext cx="65" cy="19"/>
            </a:xfrm>
            <a:custGeom>
              <a:avLst/>
              <a:gdLst/>
              <a:ahLst/>
              <a:cxnLst>
                <a:cxn ang="0">
                  <a:pos x="63" y="0"/>
                </a:cxn>
                <a:cxn ang="0">
                  <a:pos x="60" y="0"/>
                </a:cxn>
                <a:cxn ang="0">
                  <a:pos x="58" y="1"/>
                </a:cxn>
                <a:cxn ang="0">
                  <a:pos x="55" y="1"/>
                </a:cxn>
                <a:cxn ang="0">
                  <a:pos x="53" y="2"/>
                </a:cxn>
                <a:cxn ang="0">
                  <a:pos x="50" y="4"/>
                </a:cxn>
                <a:cxn ang="0">
                  <a:pos x="48" y="4"/>
                </a:cxn>
                <a:cxn ang="0">
                  <a:pos x="44" y="5"/>
                </a:cxn>
                <a:cxn ang="0">
                  <a:pos x="41" y="6"/>
                </a:cxn>
                <a:cxn ang="0">
                  <a:pos x="38" y="7"/>
                </a:cxn>
                <a:cxn ang="0">
                  <a:pos x="33" y="8"/>
                </a:cxn>
                <a:cxn ang="0">
                  <a:pos x="28" y="9"/>
                </a:cxn>
                <a:cxn ang="0">
                  <a:pos x="23" y="12"/>
                </a:cxn>
                <a:cxn ang="0">
                  <a:pos x="18" y="13"/>
                </a:cxn>
                <a:cxn ang="0">
                  <a:pos x="11" y="15"/>
                </a:cxn>
                <a:cxn ang="0">
                  <a:pos x="4" y="18"/>
                </a:cxn>
                <a:cxn ang="0">
                  <a:pos x="0" y="19"/>
                </a:cxn>
                <a:cxn ang="0">
                  <a:pos x="8" y="16"/>
                </a:cxn>
                <a:cxn ang="0">
                  <a:pos x="14" y="14"/>
                </a:cxn>
                <a:cxn ang="0">
                  <a:pos x="20" y="13"/>
                </a:cxn>
                <a:cxn ang="0">
                  <a:pos x="26" y="11"/>
                </a:cxn>
                <a:cxn ang="0">
                  <a:pos x="31" y="9"/>
                </a:cxn>
                <a:cxn ang="0">
                  <a:pos x="35" y="8"/>
                </a:cxn>
                <a:cxn ang="0">
                  <a:pos x="39" y="7"/>
                </a:cxn>
                <a:cxn ang="0">
                  <a:pos x="43" y="6"/>
                </a:cxn>
                <a:cxn ang="0">
                  <a:pos x="46" y="5"/>
                </a:cxn>
                <a:cxn ang="0">
                  <a:pos x="49" y="5"/>
                </a:cxn>
                <a:cxn ang="0">
                  <a:pos x="51" y="4"/>
                </a:cxn>
                <a:cxn ang="0">
                  <a:pos x="54" y="2"/>
                </a:cxn>
                <a:cxn ang="0">
                  <a:pos x="56" y="2"/>
                </a:cxn>
                <a:cxn ang="0">
                  <a:pos x="59" y="1"/>
                </a:cxn>
                <a:cxn ang="0">
                  <a:pos x="61" y="1"/>
                </a:cxn>
                <a:cxn ang="0">
                  <a:pos x="63" y="0"/>
                </a:cxn>
                <a:cxn ang="0">
                  <a:pos x="63" y="0"/>
                </a:cxn>
              </a:cxnLst>
              <a:rect l="0" t="0" r="r" b="b"/>
              <a:pathLst>
                <a:path w="64" h="20">
                  <a:moveTo>
                    <a:pt x="63" y="1"/>
                  </a:moveTo>
                  <a:lnTo>
                    <a:pt x="63" y="0"/>
                  </a:lnTo>
                  <a:lnTo>
                    <a:pt x="61" y="0"/>
                  </a:lnTo>
                  <a:lnTo>
                    <a:pt x="60" y="0"/>
                  </a:lnTo>
                  <a:lnTo>
                    <a:pt x="59" y="1"/>
                  </a:lnTo>
                  <a:lnTo>
                    <a:pt x="58" y="1"/>
                  </a:lnTo>
                  <a:lnTo>
                    <a:pt x="56" y="1"/>
                  </a:lnTo>
                  <a:lnTo>
                    <a:pt x="55" y="1"/>
                  </a:lnTo>
                  <a:lnTo>
                    <a:pt x="54" y="2"/>
                  </a:lnTo>
                  <a:lnTo>
                    <a:pt x="53" y="2"/>
                  </a:lnTo>
                  <a:lnTo>
                    <a:pt x="51" y="2"/>
                  </a:lnTo>
                  <a:lnTo>
                    <a:pt x="50" y="4"/>
                  </a:lnTo>
                  <a:lnTo>
                    <a:pt x="49" y="4"/>
                  </a:lnTo>
                  <a:lnTo>
                    <a:pt x="48" y="4"/>
                  </a:lnTo>
                  <a:lnTo>
                    <a:pt x="46" y="5"/>
                  </a:lnTo>
                  <a:lnTo>
                    <a:pt x="44" y="5"/>
                  </a:lnTo>
                  <a:lnTo>
                    <a:pt x="43" y="6"/>
                  </a:lnTo>
                  <a:lnTo>
                    <a:pt x="41" y="6"/>
                  </a:lnTo>
                  <a:lnTo>
                    <a:pt x="39" y="7"/>
                  </a:lnTo>
                  <a:lnTo>
                    <a:pt x="38" y="7"/>
                  </a:lnTo>
                  <a:lnTo>
                    <a:pt x="35" y="7"/>
                  </a:lnTo>
                  <a:lnTo>
                    <a:pt x="33" y="8"/>
                  </a:lnTo>
                  <a:lnTo>
                    <a:pt x="30" y="9"/>
                  </a:lnTo>
                  <a:lnTo>
                    <a:pt x="28" y="9"/>
                  </a:lnTo>
                  <a:lnTo>
                    <a:pt x="26" y="11"/>
                  </a:lnTo>
                  <a:lnTo>
                    <a:pt x="23" y="12"/>
                  </a:lnTo>
                  <a:lnTo>
                    <a:pt x="20" y="12"/>
                  </a:lnTo>
                  <a:lnTo>
                    <a:pt x="18" y="13"/>
                  </a:lnTo>
                  <a:lnTo>
                    <a:pt x="14" y="14"/>
                  </a:lnTo>
                  <a:lnTo>
                    <a:pt x="11" y="15"/>
                  </a:lnTo>
                  <a:lnTo>
                    <a:pt x="8" y="16"/>
                  </a:lnTo>
                  <a:lnTo>
                    <a:pt x="4" y="18"/>
                  </a:lnTo>
                  <a:lnTo>
                    <a:pt x="0" y="18"/>
                  </a:lnTo>
                  <a:lnTo>
                    <a:pt x="0" y="19"/>
                  </a:lnTo>
                  <a:lnTo>
                    <a:pt x="4" y="18"/>
                  </a:lnTo>
                  <a:lnTo>
                    <a:pt x="8" y="16"/>
                  </a:lnTo>
                  <a:lnTo>
                    <a:pt x="11" y="15"/>
                  </a:lnTo>
                  <a:lnTo>
                    <a:pt x="14" y="14"/>
                  </a:lnTo>
                  <a:lnTo>
                    <a:pt x="18" y="14"/>
                  </a:lnTo>
                  <a:lnTo>
                    <a:pt x="20" y="13"/>
                  </a:lnTo>
                  <a:lnTo>
                    <a:pt x="24" y="12"/>
                  </a:lnTo>
                  <a:lnTo>
                    <a:pt x="26" y="11"/>
                  </a:lnTo>
                  <a:lnTo>
                    <a:pt x="29" y="11"/>
                  </a:lnTo>
                  <a:lnTo>
                    <a:pt x="31" y="9"/>
                  </a:lnTo>
                  <a:lnTo>
                    <a:pt x="33" y="9"/>
                  </a:lnTo>
                  <a:lnTo>
                    <a:pt x="35" y="8"/>
                  </a:lnTo>
                  <a:lnTo>
                    <a:pt x="38" y="7"/>
                  </a:lnTo>
                  <a:lnTo>
                    <a:pt x="39" y="7"/>
                  </a:lnTo>
                  <a:lnTo>
                    <a:pt x="41" y="7"/>
                  </a:lnTo>
                  <a:lnTo>
                    <a:pt x="43" y="6"/>
                  </a:lnTo>
                  <a:lnTo>
                    <a:pt x="44" y="6"/>
                  </a:lnTo>
                  <a:lnTo>
                    <a:pt x="46" y="5"/>
                  </a:lnTo>
                  <a:lnTo>
                    <a:pt x="48" y="5"/>
                  </a:lnTo>
                  <a:lnTo>
                    <a:pt x="49" y="5"/>
                  </a:lnTo>
                  <a:lnTo>
                    <a:pt x="50" y="4"/>
                  </a:lnTo>
                  <a:lnTo>
                    <a:pt x="51" y="4"/>
                  </a:lnTo>
                  <a:lnTo>
                    <a:pt x="53" y="2"/>
                  </a:lnTo>
                  <a:lnTo>
                    <a:pt x="54" y="2"/>
                  </a:lnTo>
                  <a:lnTo>
                    <a:pt x="55" y="2"/>
                  </a:lnTo>
                  <a:lnTo>
                    <a:pt x="56" y="2"/>
                  </a:lnTo>
                  <a:lnTo>
                    <a:pt x="58" y="1"/>
                  </a:lnTo>
                  <a:lnTo>
                    <a:pt x="59" y="1"/>
                  </a:lnTo>
                  <a:lnTo>
                    <a:pt x="60" y="1"/>
                  </a:lnTo>
                  <a:lnTo>
                    <a:pt x="61" y="1"/>
                  </a:lnTo>
                  <a:lnTo>
                    <a:pt x="63" y="1"/>
                  </a:lnTo>
                  <a:lnTo>
                    <a:pt x="63" y="0"/>
                  </a:lnTo>
                  <a:lnTo>
                    <a:pt x="63" y="1"/>
                  </a:lnTo>
                  <a:lnTo>
                    <a:pt x="63" y="0"/>
                  </a:lnTo>
                  <a:lnTo>
                    <a:pt x="6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1" name="Freeform 917"/>
            <p:cNvSpPr>
              <a:spLocks/>
            </p:cNvSpPr>
            <p:nvPr/>
          </p:nvSpPr>
          <p:spPr bwMode="auto">
            <a:xfrm>
              <a:off x="2833" y="2928"/>
              <a:ext cx="38" cy="15"/>
            </a:xfrm>
            <a:custGeom>
              <a:avLst/>
              <a:gdLst/>
              <a:ahLst/>
              <a:cxnLst>
                <a:cxn ang="0">
                  <a:pos x="0" y="15"/>
                </a:cxn>
                <a:cxn ang="0">
                  <a:pos x="2" y="14"/>
                </a:cxn>
                <a:cxn ang="0">
                  <a:pos x="5" y="14"/>
                </a:cxn>
                <a:cxn ang="0">
                  <a:pos x="7" y="13"/>
                </a:cxn>
                <a:cxn ang="0">
                  <a:pos x="9" y="13"/>
                </a:cxn>
                <a:cxn ang="0">
                  <a:pos x="10" y="11"/>
                </a:cxn>
                <a:cxn ang="0">
                  <a:pos x="11" y="11"/>
                </a:cxn>
                <a:cxn ang="0">
                  <a:pos x="12" y="11"/>
                </a:cxn>
                <a:cxn ang="0">
                  <a:pos x="13" y="10"/>
                </a:cxn>
                <a:cxn ang="0">
                  <a:pos x="15" y="10"/>
                </a:cxn>
                <a:cxn ang="0">
                  <a:pos x="16" y="10"/>
                </a:cxn>
                <a:cxn ang="0">
                  <a:pos x="16" y="9"/>
                </a:cxn>
                <a:cxn ang="0">
                  <a:pos x="17" y="9"/>
                </a:cxn>
                <a:cxn ang="0">
                  <a:pos x="18" y="8"/>
                </a:cxn>
                <a:cxn ang="0">
                  <a:pos x="19" y="8"/>
                </a:cxn>
                <a:cxn ang="0">
                  <a:pos x="19" y="7"/>
                </a:cxn>
                <a:cxn ang="0">
                  <a:pos x="21" y="7"/>
                </a:cxn>
                <a:cxn ang="0">
                  <a:pos x="22" y="6"/>
                </a:cxn>
                <a:cxn ang="0">
                  <a:pos x="23" y="6"/>
                </a:cxn>
                <a:cxn ang="0">
                  <a:pos x="23" y="5"/>
                </a:cxn>
                <a:cxn ang="0">
                  <a:pos x="24" y="5"/>
                </a:cxn>
                <a:cxn ang="0">
                  <a:pos x="26" y="5"/>
                </a:cxn>
                <a:cxn ang="0">
                  <a:pos x="27" y="3"/>
                </a:cxn>
                <a:cxn ang="0">
                  <a:pos x="28" y="3"/>
                </a:cxn>
                <a:cxn ang="0">
                  <a:pos x="29" y="3"/>
                </a:cxn>
                <a:cxn ang="0">
                  <a:pos x="32" y="2"/>
                </a:cxn>
                <a:cxn ang="0">
                  <a:pos x="33" y="2"/>
                </a:cxn>
                <a:cxn ang="0">
                  <a:pos x="35" y="1"/>
                </a:cxn>
                <a:cxn ang="0">
                  <a:pos x="38" y="1"/>
                </a:cxn>
                <a:cxn ang="0">
                  <a:pos x="38" y="0"/>
                </a:cxn>
                <a:cxn ang="0">
                  <a:pos x="35" y="1"/>
                </a:cxn>
                <a:cxn ang="0">
                  <a:pos x="33" y="1"/>
                </a:cxn>
                <a:cxn ang="0">
                  <a:pos x="32" y="2"/>
                </a:cxn>
                <a:cxn ang="0">
                  <a:pos x="29" y="2"/>
                </a:cxn>
                <a:cxn ang="0">
                  <a:pos x="28" y="3"/>
                </a:cxn>
                <a:cxn ang="0">
                  <a:pos x="27" y="3"/>
                </a:cxn>
                <a:cxn ang="0">
                  <a:pos x="26" y="3"/>
                </a:cxn>
                <a:cxn ang="0">
                  <a:pos x="24" y="5"/>
                </a:cxn>
                <a:cxn ang="0">
                  <a:pos x="23" y="5"/>
                </a:cxn>
                <a:cxn ang="0">
                  <a:pos x="22" y="5"/>
                </a:cxn>
                <a:cxn ang="0">
                  <a:pos x="22" y="6"/>
                </a:cxn>
                <a:cxn ang="0">
                  <a:pos x="21" y="6"/>
                </a:cxn>
                <a:cxn ang="0">
                  <a:pos x="19" y="7"/>
                </a:cxn>
                <a:cxn ang="0">
                  <a:pos x="18" y="7"/>
                </a:cxn>
                <a:cxn ang="0">
                  <a:pos x="18" y="8"/>
                </a:cxn>
                <a:cxn ang="0">
                  <a:pos x="17" y="8"/>
                </a:cxn>
                <a:cxn ang="0">
                  <a:pos x="17" y="9"/>
                </a:cxn>
                <a:cxn ang="0">
                  <a:pos x="16" y="9"/>
                </a:cxn>
                <a:cxn ang="0">
                  <a:pos x="15" y="9"/>
                </a:cxn>
                <a:cxn ang="0">
                  <a:pos x="15" y="10"/>
                </a:cxn>
                <a:cxn ang="0">
                  <a:pos x="13" y="10"/>
                </a:cxn>
                <a:cxn ang="0">
                  <a:pos x="12" y="10"/>
                </a:cxn>
                <a:cxn ang="0">
                  <a:pos x="11" y="11"/>
                </a:cxn>
                <a:cxn ang="0">
                  <a:pos x="10" y="11"/>
                </a:cxn>
                <a:cxn ang="0">
                  <a:pos x="9" y="11"/>
                </a:cxn>
                <a:cxn ang="0">
                  <a:pos x="6" y="13"/>
                </a:cxn>
                <a:cxn ang="0">
                  <a:pos x="5" y="13"/>
                </a:cxn>
                <a:cxn ang="0">
                  <a:pos x="2" y="14"/>
                </a:cxn>
                <a:cxn ang="0">
                  <a:pos x="0" y="14"/>
                </a:cxn>
                <a:cxn ang="0">
                  <a:pos x="0" y="15"/>
                </a:cxn>
              </a:cxnLst>
              <a:rect l="0" t="0" r="r" b="b"/>
              <a:pathLst>
                <a:path w="39" h="16">
                  <a:moveTo>
                    <a:pt x="0" y="15"/>
                  </a:moveTo>
                  <a:lnTo>
                    <a:pt x="2" y="14"/>
                  </a:lnTo>
                  <a:lnTo>
                    <a:pt x="5" y="14"/>
                  </a:lnTo>
                  <a:lnTo>
                    <a:pt x="7" y="13"/>
                  </a:lnTo>
                  <a:lnTo>
                    <a:pt x="9" y="13"/>
                  </a:lnTo>
                  <a:lnTo>
                    <a:pt x="10" y="11"/>
                  </a:lnTo>
                  <a:lnTo>
                    <a:pt x="11" y="11"/>
                  </a:lnTo>
                  <a:lnTo>
                    <a:pt x="12" y="11"/>
                  </a:lnTo>
                  <a:lnTo>
                    <a:pt x="13" y="10"/>
                  </a:lnTo>
                  <a:lnTo>
                    <a:pt x="15" y="10"/>
                  </a:lnTo>
                  <a:lnTo>
                    <a:pt x="16" y="10"/>
                  </a:lnTo>
                  <a:lnTo>
                    <a:pt x="16" y="9"/>
                  </a:lnTo>
                  <a:lnTo>
                    <a:pt x="17" y="9"/>
                  </a:lnTo>
                  <a:lnTo>
                    <a:pt x="18" y="8"/>
                  </a:lnTo>
                  <a:lnTo>
                    <a:pt x="19" y="8"/>
                  </a:lnTo>
                  <a:lnTo>
                    <a:pt x="19" y="7"/>
                  </a:lnTo>
                  <a:lnTo>
                    <a:pt x="21" y="7"/>
                  </a:lnTo>
                  <a:lnTo>
                    <a:pt x="22" y="6"/>
                  </a:lnTo>
                  <a:lnTo>
                    <a:pt x="23" y="6"/>
                  </a:lnTo>
                  <a:lnTo>
                    <a:pt x="23" y="5"/>
                  </a:lnTo>
                  <a:lnTo>
                    <a:pt x="24" y="5"/>
                  </a:lnTo>
                  <a:lnTo>
                    <a:pt x="26" y="5"/>
                  </a:lnTo>
                  <a:lnTo>
                    <a:pt x="27" y="3"/>
                  </a:lnTo>
                  <a:lnTo>
                    <a:pt x="28" y="3"/>
                  </a:lnTo>
                  <a:lnTo>
                    <a:pt x="29" y="3"/>
                  </a:lnTo>
                  <a:lnTo>
                    <a:pt x="32" y="2"/>
                  </a:lnTo>
                  <a:lnTo>
                    <a:pt x="33" y="2"/>
                  </a:lnTo>
                  <a:lnTo>
                    <a:pt x="35" y="1"/>
                  </a:lnTo>
                  <a:lnTo>
                    <a:pt x="38" y="1"/>
                  </a:lnTo>
                  <a:lnTo>
                    <a:pt x="38" y="0"/>
                  </a:lnTo>
                  <a:lnTo>
                    <a:pt x="35" y="1"/>
                  </a:lnTo>
                  <a:lnTo>
                    <a:pt x="33" y="1"/>
                  </a:lnTo>
                  <a:lnTo>
                    <a:pt x="32" y="2"/>
                  </a:lnTo>
                  <a:lnTo>
                    <a:pt x="29" y="2"/>
                  </a:lnTo>
                  <a:lnTo>
                    <a:pt x="28" y="3"/>
                  </a:lnTo>
                  <a:lnTo>
                    <a:pt x="27" y="3"/>
                  </a:lnTo>
                  <a:lnTo>
                    <a:pt x="26" y="3"/>
                  </a:lnTo>
                  <a:lnTo>
                    <a:pt x="24" y="5"/>
                  </a:lnTo>
                  <a:lnTo>
                    <a:pt x="23" y="5"/>
                  </a:lnTo>
                  <a:lnTo>
                    <a:pt x="22" y="5"/>
                  </a:lnTo>
                  <a:lnTo>
                    <a:pt x="22" y="6"/>
                  </a:lnTo>
                  <a:lnTo>
                    <a:pt x="21" y="6"/>
                  </a:lnTo>
                  <a:lnTo>
                    <a:pt x="19" y="7"/>
                  </a:lnTo>
                  <a:lnTo>
                    <a:pt x="18" y="7"/>
                  </a:lnTo>
                  <a:lnTo>
                    <a:pt x="18" y="8"/>
                  </a:lnTo>
                  <a:lnTo>
                    <a:pt x="17" y="8"/>
                  </a:lnTo>
                  <a:lnTo>
                    <a:pt x="17" y="9"/>
                  </a:lnTo>
                  <a:lnTo>
                    <a:pt x="16" y="9"/>
                  </a:lnTo>
                  <a:lnTo>
                    <a:pt x="15" y="9"/>
                  </a:lnTo>
                  <a:lnTo>
                    <a:pt x="15" y="10"/>
                  </a:lnTo>
                  <a:lnTo>
                    <a:pt x="13" y="10"/>
                  </a:lnTo>
                  <a:lnTo>
                    <a:pt x="12" y="10"/>
                  </a:lnTo>
                  <a:lnTo>
                    <a:pt x="11" y="11"/>
                  </a:lnTo>
                  <a:lnTo>
                    <a:pt x="10" y="11"/>
                  </a:lnTo>
                  <a:lnTo>
                    <a:pt x="9" y="11"/>
                  </a:lnTo>
                  <a:lnTo>
                    <a:pt x="6" y="13"/>
                  </a:lnTo>
                  <a:lnTo>
                    <a:pt x="5" y="13"/>
                  </a:lnTo>
                  <a:lnTo>
                    <a:pt x="2" y="14"/>
                  </a:lnTo>
                  <a:lnTo>
                    <a:pt x="0" y="14"/>
                  </a:lnTo>
                  <a:lnTo>
                    <a:pt x="0" y="1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2" name="Freeform 918"/>
            <p:cNvSpPr>
              <a:spLocks/>
            </p:cNvSpPr>
            <p:nvPr/>
          </p:nvSpPr>
          <p:spPr bwMode="auto">
            <a:xfrm>
              <a:off x="2800" y="2942"/>
              <a:ext cx="32" cy="11"/>
            </a:xfrm>
            <a:custGeom>
              <a:avLst/>
              <a:gdLst/>
              <a:ahLst/>
              <a:cxnLst>
                <a:cxn ang="0">
                  <a:pos x="1" y="10"/>
                </a:cxn>
                <a:cxn ang="0">
                  <a:pos x="1" y="9"/>
                </a:cxn>
                <a:cxn ang="0">
                  <a:pos x="3" y="7"/>
                </a:cxn>
                <a:cxn ang="0">
                  <a:pos x="4" y="7"/>
                </a:cxn>
                <a:cxn ang="0">
                  <a:pos x="5" y="6"/>
                </a:cxn>
                <a:cxn ang="0">
                  <a:pos x="6" y="6"/>
                </a:cxn>
                <a:cxn ang="0">
                  <a:pos x="8" y="6"/>
                </a:cxn>
                <a:cxn ang="0">
                  <a:pos x="9" y="6"/>
                </a:cxn>
                <a:cxn ang="0">
                  <a:pos x="10" y="5"/>
                </a:cxn>
                <a:cxn ang="0">
                  <a:pos x="11" y="5"/>
                </a:cxn>
                <a:cxn ang="0">
                  <a:pos x="13" y="5"/>
                </a:cxn>
                <a:cxn ang="0">
                  <a:pos x="14" y="5"/>
                </a:cxn>
                <a:cxn ang="0">
                  <a:pos x="15" y="4"/>
                </a:cxn>
                <a:cxn ang="0">
                  <a:pos x="16" y="4"/>
                </a:cxn>
                <a:cxn ang="0">
                  <a:pos x="18" y="4"/>
                </a:cxn>
                <a:cxn ang="0">
                  <a:pos x="19" y="4"/>
                </a:cxn>
                <a:cxn ang="0">
                  <a:pos x="20" y="4"/>
                </a:cxn>
                <a:cxn ang="0">
                  <a:pos x="22" y="2"/>
                </a:cxn>
                <a:cxn ang="0">
                  <a:pos x="23" y="2"/>
                </a:cxn>
                <a:cxn ang="0">
                  <a:pos x="24" y="2"/>
                </a:cxn>
                <a:cxn ang="0">
                  <a:pos x="27" y="2"/>
                </a:cxn>
                <a:cxn ang="0">
                  <a:pos x="28" y="1"/>
                </a:cxn>
                <a:cxn ang="0">
                  <a:pos x="29" y="1"/>
                </a:cxn>
                <a:cxn ang="0">
                  <a:pos x="32" y="1"/>
                </a:cxn>
                <a:cxn ang="0">
                  <a:pos x="32" y="0"/>
                </a:cxn>
                <a:cxn ang="0">
                  <a:pos x="29" y="0"/>
                </a:cxn>
                <a:cxn ang="0">
                  <a:pos x="28" y="1"/>
                </a:cxn>
                <a:cxn ang="0">
                  <a:pos x="27" y="1"/>
                </a:cxn>
                <a:cxn ang="0">
                  <a:pos x="24" y="1"/>
                </a:cxn>
                <a:cxn ang="0">
                  <a:pos x="23" y="2"/>
                </a:cxn>
                <a:cxn ang="0">
                  <a:pos x="22" y="2"/>
                </a:cxn>
                <a:cxn ang="0">
                  <a:pos x="20" y="2"/>
                </a:cxn>
                <a:cxn ang="0">
                  <a:pos x="19" y="2"/>
                </a:cxn>
                <a:cxn ang="0">
                  <a:pos x="18" y="4"/>
                </a:cxn>
                <a:cxn ang="0">
                  <a:pos x="16" y="4"/>
                </a:cxn>
                <a:cxn ang="0">
                  <a:pos x="15" y="4"/>
                </a:cxn>
                <a:cxn ang="0">
                  <a:pos x="14" y="4"/>
                </a:cxn>
                <a:cxn ang="0">
                  <a:pos x="13" y="4"/>
                </a:cxn>
                <a:cxn ang="0">
                  <a:pos x="11" y="4"/>
                </a:cxn>
                <a:cxn ang="0">
                  <a:pos x="10" y="5"/>
                </a:cxn>
                <a:cxn ang="0">
                  <a:pos x="9" y="5"/>
                </a:cxn>
                <a:cxn ang="0">
                  <a:pos x="8" y="5"/>
                </a:cxn>
                <a:cxn ang="0">
                  <a:pos x="6" y="5"/>
                </a:cxn>
                <a:cxn ang="0">
                  <a:pos x="6" y="6"/>
                </a:cxn>
                <a:cxn ang="0">
                  <a:pos x="5" y="6"/>
                </a:cxn>
                <a:cxn ang="0">
                  <a:pos x="4" y="6"/>
                </a:cxn>
                <a:cxn ang="0">
                  <a:pos x="3" y="7"/>
                </a:cxn>
                <a:cxn ang="0">
                  <a:pos x="1" y="7"/>
                </a:cxn>
                <a:cxn ang="0">
                  <a:pos x="1" y="9"/>
                </a:cxn>
                <a:cxn ang="0">
                  <a:pos x="0" y="9"/>
                </a:cxn>
                <a:cxn ang="0">
                  <a:pos x="0" y="10"/>
                </a:cxn>
                <a:cxn ang="0">
                  <a:pos x="1" y="10"/>
                </a:cxn>
              </a:cxnLst>
              <a:rect l="0" t="0" r="r" b="b"/>
              <a:pathLst>
                <a:path w="33" h="11">
                  <a:moveTo>
                    <a:pt x="1" y="10"/>
                  </a:moveTo>
                  <a:lnTo>
                    <a:pt x="1" y="9"/>
                  </a:lnTo>
                  <a:lnTo>
                    <a:pt x="3" y="7"/>
                  </a:lnTo>
                  <a:lnTo>
                    <a:pt x="4" y="7"/>
                  </a:lnTo>
                  <a:lnTo>
                    <a:pt x="5" y="6"/>
                  </a:lnTo>
                  <a:lnTo>
                    <a:pt x="6" y="6"/>
                  </a:lnTo>
                  <a:lnTo>
                    <a:pt x="8" y="6"/>
                  </a:lnTo>
                  <a:lnTo>
                    <a:pt x="9" y="6"/>
                  </a:lnTo>
                  <a:lnTo>
                    <a:pt x="10" y="5"/>
                  </a:lnTo>
                  <a:lnTo>
                    <a:pt x="11" y="5"/>
                  </a:lnTo>
                  <a:lnTo>
                    <a:pt x="13" y="5"/>
                  </a:lnTo>
                  <a:lnTo>
                    <a:pt x="14" y="5"/>
                  </a:lnTo>
                  <a:lnTo>
                    <a:pt x="15" y="4"/>
                  </a:lnTo>
                  <a:lnTo>
                    <a:pt x="16" y="4"/>
                  </a:lnTo>
                  <a:lnTo>
                    <a:pt x="18" y="4"/>
                  </a:lnTo>
                  <a:lnTo>
                    <a:pt x="19" y="4"/>
                  </a:lnTo>
                  <a:lnTo>
                    <a:pt x="20" y="4"/>
                  </a:lnTo>
                  <a:lnTo>
                    <a:pt x="22" y="2"/>
                  </a:lnTo>
                  <a:lnTo>
                    <a:pt x="23" y="2"/>
                  </a:lnTo>
                  <a:lnTo>
                    <a:pt x="24" y="2"/>
                  </a:lnTo>
                  <a:lnTo>
                    <a:pt x="27" y="2"/>
                  </a:lnTo>
                  <a:lnTo>
                    <a:pt x="28" y="1"/>
                  </a:lnTo>
                  <a:lnTo>
                    <a:pt x="29" y="1"/>
                  </a:lnTo>
                  <a:lnTo>
                    <a:pt x="32" y="1"/>
                  </a:lnTo>
                  <a:lnTo>
                    <a:pt x="32" y="0"/>
                  </a:lnTo>
                  <a:lnTo>
                    <a:pt x="29" y="0"/>
                  </a:lnTo>
                  <a:lnTo>
                    <a:pt x="28" y="1"/>
                  </a:lnTo>
                  <a:lnTo>
                    <a:pt x="27" y="1"/>
                  </a:lnTo>
                  <a:lnTo>
                    <a:pt x="24" y="1"/>
                  </a:lnTo>
                  <a:lnTo>
                    <a:pt x="23" y="2"/>
                  </a:lnTo>
                  <a:lnTo>
                    <a:pt x="22" y="2"/>
                  </a:lnTo>
                  <a:lnTo>
                    <a:pt x="20" y="2"/>
                  </a:lnTo>
                  <a:lnTo>
                    <a:pt x="19" y="2"/>
                  </a:lnTo>
                  <a:lnTo>
                    <a:pt x="18" y="4"/>
                  </a:lnTo>
                  <a:lnTo>
                    <a:pt x="16" y="4"/>
                  </a:lnTo>
                  <a:lnTo>
                    <a:pt x="15" y="4"/>
                  </a:lnTo>
                  <a:lnTo>
                    <a:pt x="14" y="4"/>
                  </a:lnTo>
                  <a:lnTo>
                    <a:pt x="13" y="4"/>
                  </a:lnTo>
                  <a:lnTo>
                    <a:pt x="11" y="4"/>
                  </a:lnTo>
                  <a:lnTo>
                    <a:pt x="10" y="5"/>
                  </a:lnTo>
                  <a:lnTo>
                    <a:pt x="9" y="5"/>
                  </a:lnTo>
                  <a:lnTo>
                    <a:pt x="8" y="5"/>
                  </a:lnTo>
                  <a:lnTo>
                    <a:pt x="6" y="5"/>
                  </a:lnTo>
                  <a:lnTo>
                    <a:pt x="6" y="6"/>
                  </a:lnTo>
                  <a:lnTo>
                    <a:pt x="5" y="6"/>
                  </a:lnTo>
                  <a:lnTo>
                    <a:pt x="4" y="6"/>
                  </a:lnTo>
                  <a:lnTo>
                    <a:pt x="3" y="7"/>
                  </a:lnTo>
                  <a:lnTo>
                    <a:pt x="1" y="7"/>
                  </a:lnTo>
                  <a:lnTo>
                    <a:pt x="1" y="9"/>
                  </a:lnTo>
                  <a:lnTo>
                    <a:pt x="0" y="9"/>
                  </a:lnTo>
                  <a:lnTo>
                    <a:pt x="0" y="10"/>
                  </a:lnTo>
                  <a:lnTo>
                    <a:pt x="1" y="1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3" name="Freeform 919"/>
            <p:cNvSpPr>
              <a:spLocks/>
            </p:cNvSpPr>
            <p:nvPr/>
          </p:nvSpPr>
          <p:spPr bwMode="auto">
            <a:xfrm>
              <a:off x="2795" y="2952"/>
              <a:ext cx="7" cy="4"/>
            </a:xfrm>
            <a:custGeom>
              <a:avLst/>
              <a:gdLst/>
              <a:ahLst/>
              <a:cxnLst>
                <a:cxn ang="0">
                  <a:pos x="0" y="3"/>
                </a:cxn>
                <a:cxn ang="0">
                  <a:pos x="1" y="3"/>
                </a:cxn>
                <a:cxn ang="0">
                  <a:pos x="3" y="3"/>
                </a:cxn>
                <a:cxn ang="0">
                  <a:pos x="3" y="1"/>
                </a:cxn>
                <a:cxn ang="0">
                  <a:pos x="4" y="1"/>
                </a:cxn>
                <a:cxn ang="0">
                  <a:pos x="6" y="0"/>
                </a:cxn>
                <a:cxn ang="0">
                  <a:pos x="4" y="0"/>
                </a:cxn>
                <a:cxn ang="0">
                  <a:pos x="4" y="1"/>
                </a:cxn>
                <a:cxn ang="0">
                  <a:pos x="3" y="1"/>
                </a:cxn>
                <a:cxn ang="0">
                  <a:pos x="1" y="1"/>
                </a:cxn>
                <a:cxn ang="0">
                  <a:pos x="1" y="3"/>
                </a:cxn>
                <a:cxn ang="0">
                  <a:pos x="0" y="3"/>
                </a:cxn>
              </a:cxnLst>
              <a:rect l="0" t="0" r="r" b="b"/>
              <a:pathLst>
                <a:path w="7" h="4">
                  <a:moveTo>
                    <a:pt x="0" y="3"/>
                  </a:moveTo>
                  <a:lnTo>
                    <a:pt x="1" y="3"/>
                  </a:lnTo>
                  <a:lnTo>
                    <a:pt x="3" y="3"/>
                  </a:lnTo>
                  <a:lnTo>
                    <a:pt x="3" y="1"/>
                  </a:lnTo>
                  <a:lnTo>
                    <a:pt x="4" y="1"/>
                  </a:lnTo>
                  <a:lnTo>
                    <a:pt x="6" y="0"/>
                  </a:lnTo>
                  <a:lnTo>
                    <a:pt x="4" y="0"/>
                  </a:lnTo>
                  <a:lnTo>
                    <a:pt x="4" y="1"/>
                  </a:lnTo>
                  <a:lnTo>
                    <a:pt x="3" y="1"/>
                  </a:lnTo>
                  <a:lnTo>
                    <a:pt x="1" y="1"/>
                  </a:lnTo>
                  <a:lnTo>
                    <a:pt x="1" y="3"/>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4" name="Freeform 920"/>
            <p:cNvSpPr>
              <a:spLocks/>
            </p:cNvSpPr>
            <p:nvPr/>
          </p:nvSpPr>
          <p:spPr bwMode="auto">
            <a:xfrm>
              <a:off x="2789" y="2954"/>
              <a:ext cx="7" cy="4"/>
            </a:xfrm>
            <a:custGeom>
              <a:avLst/>
              <a:gdLst/>
              <a:ahLst/>
              <a:cxnLst>
                <a:cxn ang="0">
                  <a:pos x="0" y="1"/>
                </a:cxn>
                <a:cxn ang="0">
                  <a:pos x="0" y="1"/>
                </a:cxn>
                <a:cxn ang="0">
                  <a:pos x="0" y="3"/>
                </a:cxn>
                <a:cxn ang="0">
                  <a:pos x="1" y="3"/>
                </a:cxn>
                <a:cxn ang="0">
                  <a:pos x="3" y="1"/>
                </a:cxn>
                <a:cxn ang="0">
                  <a:pos x="4" y="1"/>
                </a:cxn>
                <a:cxn ang="0">
                  <a:pos x="5" y="1"/>
                </a:cxn>
                <a:cxn ang="0">
                  <a:pos x="7" y="1"/>
                </a:cxn>
                <a:cxn ang="0">
                  <a:pos x="7" y="0"/>
                </a:cxn>
                <a:cxn ang="0">
                  <a:pos x="5" y="0"/>
                </a:cxn>
                <a:cxn ang="0">
                  <a:pos x="4" y="0"/>
                </a:cxn>
                <a:cxn ang="0">
                  <a:pos x="3" y="0"/>
                </a:cxn>
                <a:cxn ang="0">
                  <a:pos x="1" y="1"/>
                </a:cxn>
                <a:cxn ang="0">
                  <a:pos x="0" y="1"/>
                </a:cxn>
              </a:cxnLst>
              <a:rect l="0" t="0" r="r" b="b"/>
              <a:pathLst>
                <a:path w="8" h="4">
                  <a:moveTo>
                    <a:pt x="0" y="1"/>
                  </a:moveTo>
                  <a:lnTo>
                    <a:pt x="0" y="1"/>
                  </a:lnTo>
                  <a:lnTo>
                    <a:pt x="0" y="3"/>
                  </a:lnTo>
                  <a:lnTo>
                    <a:pt x="1" y="3"/>
                  </a:lnTo>
                  <a:lnTo>
                    <a:pt x="3" y="1"/>
                  </a:lnTo>
                  <a:lnTo>
                    <a:pt x="4" y="1"/>
                  </a:lnTo>
                  <a:lnTo>
                    <a:pt x="5" y="1"/>
                  </a:lnTo>
                  <a:lnTo>
                    <a:pt x="7" y="1"/>
                  </a:lnTo>
                  <a:lnTo>
                    <a:pt x="7" y="0"/>
                  </a:lnTo>
                  <a:lnTo>
                    <a:pt x="5" y="0"/>
                  </a:lnTo>
                  <a:lnTo>
                    <a:pt x="4" y="0"/>
                  </a:lnTo>
                  <a:lnTo>
                    <a:pt x="3" y="0"/>
                  </a:lnTo>
                  <a:lnTo>
                    <a:pt x="1" y="1"/>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5" name="Freeform 921"/>
            <p:cNvSpPr>
              <a:spLocks/>
            </p:cNvSpPr>
            <p:nvPr/>
          </p:nvSpPr>
          <p:spPr bwMode="auto">
            <a:xfrm>
              <a:off x="2789" y="2953"/>
              <a:ext cx="4" cy="4"/>
            </a:xfrm>
            <a:custGeom>
              <a:avLst/>
              <a:gdLst/>
              <a:ahLst/>
              <a:cxnLst>
                <a:cxn ang="0">
                  <a:pos x="1" y="0"/>
                </a:cxn>
                <a:cxn ang="0">
                  <a:pos x="1" y="0"/>
                </a:cxn>
                <a:cxn ang="0">
                  <a:pos x="0" y="3"/>
                </a:cxn>
                <a:cxn ang="0">
                  <a:pos x="1" y="3"/>
                </a:cxn>
                <a:cxn ang="0">
                  <a:pos x="3" y="0"/>
                </a:cxn>
                <a:cxn ang="0">
                  <a:pos x="1" y="0"/>
                </a:cxn>
              </a:cxnLst>
              <a:rect l="0" t="0" r="r" b="b"/>
              <a:pathLst>
                <a:path w="4" h="4">
                  <a:moveTo>
                    <a:pt x="1" y="0"/>
                  </a:moveTo>
                  <a:lnTo>
                    <a:pt x="1" y="0"/>
                  </a:lnTo>
                  <a:lnTo>
                    <a:pt x="0" y="3"/>
                  </a:lnTo>
                  <a:lnTo>
                    <a:pt x="1"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6" name="Freeform 922"/>
            <p:cNvSpPr>
              <a:spLocks/>
            </p:cNvSpPr>
            <p:nvPr/>
          </p:nvSpPr>
          <p:spPr bwMode="auto">
            <a:xfrm>
              <a:off x="2813" y="2907"/>
              <a:ext cx="77" cy="44"/>
            </a:xfrm>
            <a:custGeom>
              <a:avLst/>
              <a:gdLst/>
              <a:ahLst/>
              <a:cxnLst>
                <a:cxn ang="0">
                  <a:pos x="12" y="44"/>
                </a:cxn>
                <a:cxn ang="0">
                  <a:pos x="6" y="41"/>
                </a:cxn>
                <a:cxn ang="0">
                  <a:pos x="1" y="36"/>
                </a:cxn>
                <a:cxn ang="0">
                  <a:pos x="0" y="30"/>
                </a:cxn>
                <a:cxn ang="0">
                  <a:pos x="1" y="24"/>
                </a:cxn>
                <a:cxn ang="0">
                  <a:pos x="5" y="24"/>
                </a:cxn>
                <a:cxn ang="0">
                  <a:pos x="10" y="26"/>
                </a:cxn>
                <a:cxn ang="0">
                  <a:pos x="12" y="21"/>
                </a:cxn>
                <a:cxn ang="0">
                  <a:pos x="17" y="23"/>
                </a:cxn>
                <a:cxn ang="0">
                  <a:pos x="17" y="28"/>
                </a:cxn>
                <a:cxn ang="0">
                  <a:pos x="20" y="21"/>
                </a:cxn>
                <a:cxn ang="0">
                  <a:pos x="24" y="19"/>
                </a:cxn>
                <a:cxn ang="0">
                  <a:pos x="26" y="24"/>
                </a:cxn>
                <a:cxn ang="0">
                  <a:pos x="29" y="19"/>
                </a:cxn>
                <a:cxn ang="0">
                  <a:pos x="31" y="17"/>
                </a:cxn>
                <a:cxn ang="0">
                  <a:pos x="34" y="21"/>
                </a:cxn>
                <a:cxn ang="0">
                  <a:pos x="36" y="18"/>
                </a:cxn>
                <a:cxn ang="0">
                  <a:pos x="41" y="16"/>
                </a:cxn>
                <a:cxn ang="0">
                  <a:pos x="42" y="16"/>
                </a:cxn>
                <a:cxn ang="0">
                  <a:pos x="45" y="12"/>
                </a:cxn>
                <a:cxn ang="0">
                  <a:pos x="48" y="10"/>
                </a:cxn>
                <a:cxn ang="0">
                  <a:pos x="50" y="13"/>
                </a:cxn>
                <a:cxn ang="0">
                  <a:pos x="53" y="9"/>
                </a:cxn>
                <a:cxn ang="0">
                  <a:pos x="57" y="5"/>
                </a:cxn>
                <a:cxn ang="0">
                  <a:pos x="61" y="11"/>
                </a:cxn>
                <a:cxn ang="0">
                  <a:pos x="62" y="5"/>
                </a:cxn>
                <a:cxn ang="0">
                  <a:pos x="67" y="0"/>
                </a:cxn>
                <a:cxn ang="0">
                  <a:pos x="71" y="1"/>
                </a:cxn>
                <a:cxn ang="0">
                  <a:pos x="70" y="9"/>
                </a:cxn>
                <a:cxn ang="0">
                  <a:pos x="73" y="11"/>
                </a:cxn>
                <a:cxn ang="0">
                  <a:pos x="75" y="13"/>
                </a:cxn>
                <a:cxn ang="0">
                  <a:pos x="66" y="17"/>
                </a:cxn>
                <a:cxn ang="0">
                  <a:pos x="66" y="21"/>
                </a:cxn>
                <a:cxn ang="0">
                  <a:pos x="58" y="23"/>
                </a:cxn>
                <a:cxn ang="0">
                  <a:pos x="56" y="24"/>
                </a:cxn>
                <a:cxn ang="0">
                  <a:pos x="57" y="28"/>
                </a:cxn>
                <a:cxn ang="0">
                  <a:pos x="50" y="28"/>
                </a:cxn>
                <a:cxn ang="0">
                  <a:pos x="43" y="27"/>
                </a:cxn>
                <a:cxn ang="0">
                  <a:pos x="46" y="29"/>
                </a:cxn>
                <a:cxn ang="0">
                  <a:pos x="40" y="30"/>
                </a:cxn>
                <a:cxn ang="0">
                  <a:pos x="34" y="30"/>
                </a:cxn>
                <a:cxn ang="0">
                  <a:pos x="35" y="35"/>
                </a:cxn>
                <a:cxn ang="0">
                  <a:pos x="27" y="35"/>
                </a:cxn>
                <a:cxn ang="0">
                  <a:pos x="25" y="38"/>
                </a:cxn>
                <a:cxn ang="0">
                  <a:pos x="24" y="40"/>
                </a:cxn>
                <a:cxn ang="0">
                  <a:pos x="19" y="40"/>
                </a:cxn>
                <a:cxn ang="0">
                  <a:pos x="15" y="38"/>
                </a:cxn>
                <a:cxn ang="0">
                  <a:pos x="17" y="41"/>
                </a:cxn>
              </a:cxnLst>
              <a:rect l="0" t="0" r="r" b="b"/>
              <a:pathLst>
                <a:path w="77" h="45">
                  <a:moveTo>
                    <a:pt x="17" y="44"/>
                  </a:moveTo>
                  <a:lnTo>
                    <a:pt x="15" y="44"/>
                  </a:lnTo>
                  <a:lnTo>
                    <a:pt x="12" y="44"/>
                  </a:lnTo>
                  <a:lnTo>
                    <a:pt x="11" y="44"/>
                  </a:lnTo>
                  <a:lnTo>
                    <a:pt x="9" y="43"/>
                  </a:lnTo>
                  <a:lnTo>
                    <a:pt x="6" y="41"/>
                  </a:lnTo>
                  <a:lnTo>
                    <a:pt x="5" y="40"/>
                  </a:lnTo>
                  <a:lnTo>
                    <a:pt x="2" y="38"/>
                  </a:lnTo>
                  <a:lnTo>
                    <a:pt x="1" y="36"/>
                  </a:lnTo>
                  <a:lnTo>
                    <a:pt x="1" y="34"/>
                  </a:lnTo>
                  <a:lnTo>
                    <a:pt x="0" y="33"/>
                  </a:lnTo>
                  <a:lnTo>
                    <a:pt x="0" y="30"/>
                  </a:lnTo>
                  <a:lnTo>
                    <a:pt x="0" y="29"/>
                  </a:lnTo>
                  <a:lnTo>
                    <a:pt x="1" y="27"/>
                  </a:lnTo>
                  <a:lnTo>
                    <a:pt x="1" y="24"/>
                  </a:lnTo>
                  <a:lnTo>
                    <a:pt x="2" y="24"/>
                  </a:lnTo>
                  <a:lnTo>
                    <a:pt x="4" y="24"/>
                  </a:lnTo>
                  <a:lnTo>
                    <a:pt x="5" y="24"/>
                  </a:lnTo>
                  <a:lnTo>
                    <a:pt x="7" y="27"/>
                  </a:lnTo>
                  <a:lnTo>
                    <a:pt x="9" y="28"/>
                  </a:lnTo>
                  <a:lnTo>
                    <a:pt x="10" y="26"/>
                  </a:lnTo>
                  <a:lnTo>
                    <a:pt x="10" y="24"/>
                  </a:lnTo>
                  <a:lnTo>
                    <a:pt x="11" y="23"/>
                  </a:lnTo>
                  <a:lnTo>
                    <a:pt x="12" y="21"/>
                  </a:lnTo>
                  <a:lnTo>
                    <a:pt x="14" y="21"/>
                  </a:lnTo>
                  <a:lnTo>
                    <a:pt x="16" y="21"/>
                  </a:lnTo>
                  <a:lnTo>
                    <a:pt x="17" y="23"/>
                  </a:lnTo>
                  <a:lnTo>
                    <a:pt x="17" y="24"/>
                  </a:lnTo>
                  <a:lnTo>
                    <a:pt x="19" y="28"/>
                  </a:lnTo>
                  <a:lnTo>
                    <a:pt x="17" y="28"/>
                  </a:lnTo>
                  <a:lnTo>
                    <a:pt x="19" y="26"/>
                  </a:lnTo>
                  <a:lnTo>
                    <a:pt x="20" y="23"/>
                  </a:lnTo>
                  <a:lnTo>
                    <a:pt x="20" y="21"/>
                  </a:lnTo>
                  <a:lnTo>
                    <a:pt x="21" y="19"/>
                  </a:lnTo>
                  <a:lnTo>
                    <a:pt x="22" y="19"/>
                  </a:lnTo>
                  <a:lnTo>
                    <a:pt x="24" y="19"/>
                  </a:lnTo>
                  <a:lnTo>
                    <a:pt x="25" y="21"/>
                  </a:lnTo>
                  <a:lnTo>
                    <a:pt x="26" y="23"/>
                  </a:lnTo>
                  <a:lnTo>
                    <a:pt x="26" y="24"/>
                  </a:lnTo>
                  <a:lnTo>
                    <a:pt x="27" y="22"/>
                  </a:lnTo>
                  <a:lnTo>
                    <a:pt x="27" y="21"/>
                  </a:lnTo>
                  <a:lnTo>
                    <a:pt x="29" y="19"/>
                  </a:lnTo>
                  <a:lnTo>
                    <a:pt x="29" y="18"/>
                  </a:lnTo>
                  <a:lnTo>
                    <a:pt x="30" y="17"/>
                  </a:lnTo>
                  <a:lnTo>
                    <a:pt x="31" y="17"/>
                  </a:lnTo>
                  <a:lnTo>
                    <a:pt x="32" y="18"/>
                  </a:lnTo>
                  <a:lnTo>
                    <a:pt x="34" y="19"/>
                  </a:lnTo>
                  <a:lnTo>
                    <a:pt x="34" y="21"/>
                  </a:lnTo>
                  <a:lnTo>
                    <a:pt x="34" y="23"/>
                  </a:lnTo>
                  <a:lnTo>
                    <a:pt x="35" y="21"/>
                  </a:lnTo>
                  <a:lnTo>
                    <a:pt x="36" y="18"/>
                  </a:lnTo>
                  <a:lnTo>
                    <a:pt x="37" y="16"/>
                  </a:lnTo>
                  <a:lnTo>
                    <a:pt x="40" y="15"/>
                  </a:lnTo>
                  <a:lnTo>
                    <a:pt x="41" y="16"/>
                  </a:lnTo>
                  <a:lnTo>
                    <a:pt x="42" y="18"/>
                  </a:lnTo>
                  <a:lnTo>
                    <a:pt x="42" y="19"/>
                  </a:lnTo>
                  <a:lnTo>
                    <a:pt x="42" y="16"/>
                  </a:lnTo>
                  <a:lnTo>
                    <a:pt x="43" y="15"/>
                  </a:lnTo>
                  <a:lnTo>
                    <a:pt x="43" y="13"/>
                  </a:lnTo>
                  <a:lnTo>
                    <a:pt x="45" y="12"/>
                  </a:lnTo>
                  <a:lnTo>
                    <a:pt x="46" y="11"/>
                  </a:lnTo>
                  <a:lnTo>
                    <a:pt x="47" y="11"/>
                  </a:lnTo>
                  <a:lnTo>
                    <a:pt x="48" y="10"/>
                  </a:lnTo>
                  <a:lnTo>
                    <a:pt x="50" y="11"/>
                  </a:lnTo>
                  <a:lnTo>
                    <a:pt x="50" y="12"/>
                  </a:lnTo>
                  <a:lnTo>
                    <a:pt x="50" y="13"/>
                  </a:lnTo>
                  <a:lnTo>
                    <a:pt x="51" y="12"/>
                  </a:lnTo>
                  <a:lnTo>
                    <a:pt x="52" y="10"/>
                  </a:lnTo>
                  <a:lnTo>
                    <a:pt x="53" y="9"/>
                  </a:lnTo>
                  <a:lnTo>
                    <a:pt x="55" y="7"/>
                  </a:lnTo>
                  <a:lnTo>
                    <a:pt x="56" y="6"/>
                  </a:lnTo>
                  <a:lnTo>
                    <a:pt x="57" y="5"/>
                  </a:lnTo>
                  <a:lnTo>
                    <a:pt x="60" y="5"/>
                  </a:lnTo>
                  <a:lnTo>
                    <a:pt x="60" y="6"/>
                  </a:lnTo>
                  <a:lnTo>
                    <a:pt x="61" y="11"/>
                  </a:lnTo>
                  <a:lnTo>
                    <a:pt x="61" y="10"/>
                  </a:lnTo>
                  <a:lnTo>
                    <a:pt x="62" y="7"/>
                  </a:lnTo>
                  <a:lnTo>
                    <a:pt x="62" y="5"/>
                  </a:lnTo>
                  <a:lnTo>
                    <a:pt x="63" y="4"/>
                  </a:lnTo>
                  <a:lnTo>
                    <a:pt x="66" y="1"/>
                  </a:lnTo>
                  <a:lnTo>
                    <a:pt x="67" y="0"/>
                  </a:lnTo>
                  <a:lnTo>
                    <a:pt x="70" y="0"/>
                  </a:lnTo>
                  <a:lnTo>
                    <a:pt x="71" y="0"/>
                  </a:lnTo>
                  <a:lnTo>
                    <a:pt x="71" y="1"/>
                  </a:lnTo>
                  <a:lnTo>
                    <a:pt x="71" y="5"/>
                  </a:lnTo>
                  <a:lnTo>
                    <a:pt x="71" y="7"/>
                  </a:lnTo>
                  <a:lnTo>
                    <a:pt x="70" y="9"/>
                  </a:lnTo>
                  <a:lnTo>
                    <a:pt x="67" y="11"/>
                  </a:lnTo>
                  <a:lnTo>
                    <a:pt x="72" y="11"/>
                  </a:lnTo>
                  <a:lnTo>
                    <a:pt x="73" y="11"/>
                  </a:lnTo>
                  <a:lnTo>
                    <a:pt x="75" y="12"/>
                  </a:lnTo>
                  <a:lnTo>
                    <a:pt x="76" y="13"/>
                  </a:lnTo>
                  <a:lnTo>
                    <a:pt x="75" y="13"/>
                  </a:lnTo>
                  <a:lnTo>
                    <a:pt x="72" y="16"/>
                  </a:lnTo>
                  <a:lnTo>
                    <a:pt x="70" y="17"/>
                  </a:lnTo>
                  <a:lnTo>
                    <a:pt x="66" y="17"/>
                  </a:lnTo>
                  <a:lnTo>
                    <a:pt x="67" y="18"/>
                  </a:lnTo>
                  <a:lnTo>
                    <a:pt x="67" y="19"/>
                  </a:lnTo>
                  <a:lnTo>
                    <a:pt x="66" y="21"/>
                  </a:lnTo>
                  <a:lnTo>
                    <a:pt x="65" y="22"/>
                  </a:lnTo>
                  <a:lnTo>
                    <a:pt x="62" y="22"/>
                  </a:lnTo>
                  <a:lnTo>
                    <a:pt x="58" y="23"/>
                  </a:lnTo>
                  <a:lnTo>
                    <a:pt x="57" y="22"/>
                  </a:lnTo>
                  <a:lnTo>
                    <a:pt x="52" y="22"/>
                  </a:lnTo>
                  <a:lnTo>
                    <a:pt x="56" y="24"/>
                  </a:lnTo>
                  <a:lnTo>
                    <a:pt x="57" y="24"/>
                  </a:lnTo>
                  <a:lnTo>
                    <a:pt x="58" y="27"/>
                  </a:lnTo>
                  <a:lnTo>
                    <a:pt x="57" y="28"/>
                  </a:lnTo>
                  <a:lnTo>
                    <a:pt x="56" y="28"/>
                  </a:lnTo>
                  <a:lnTo>
                    <a:pt x="52" y="28"/>
                  </a:lnTo>
                  <a:lnTo>
                    <a:pt x="50" y="28"/>
                  </a:lnTo>
                  <a:lnTo>
                    <a:pt x="48" y="28"/>
                  </a:lnTo>
                  <a:lnTo>
                    <a:pt x="46" y="28"/>
                  </a:lnTo>
                  <a:lnTo>
                    <a:pt x="43" y="27"/>
                  </a:lnTo>
                  <a:lnTo>
                    <a:pt x="42" y="26"/>
                  </a:lnTo>
                  <a:lnTo>
                    <a:pt x="45" y="28"/>
                  </a:lnTo>
                  <a:lnTo>
                    <a:pt x="46" y="29"/>
                  </a:lnTo>
                  <a:lnTo>
                    <a:pt x="45" y="30"/>
                  </a:lnTo>
                  <a:lnTo>
                    <a:pt x="42" y="30"/>
                  </a:lnTo>
                  <a:lnTo>
                    <a:pt x="40" y="30"/>
                  </a:lnTo>
                  <a:lnTo>
                    <a:pt x="38" y="30"/>
                  </a:lnTo>
                  <a:lnTo>
                    <a:pt x="36" y="30"/>
                  </a:lnTo>
                  <a:lnTo>
                    <a:pt x="34" y="30"/>
                  </a:lnTo>
                  <a:lnTo>
                    <a:pt x="36" y="33"/>
                  </a:lnTo>
                  <a:lnTo>
                    <a:pt x="36" y="35"/>
                  </a:lnTo>
                  <a:lnTo>
                    <a:pt x="35" y="35"/>
                  </a:lnTo>
                  <a:lnTo>
                    <a:pt x="32" y="36"/>
                  </a:lnTo>
                  <a:lnTo>
                    <a:pt x="31" y="35"/>
                  </a:lnTo>
                  <a:lnTo>
                    <a:pt x="27" y="35"/>
                  </a:lnTo>
                  <a:lnTo>
                    <a:pt x="26" y="35"/>
                  </a:lnTo>
                  <a:lnTo>
                    <a:pt x="24" y="34"/>
                  </a:lnTo>
                  <a:lnTo>
                    <a:pt x="25" y="38"/>
                  </a:lnTo>
                  <a:lnTo>
                    <a:pt x="26" y="39"/>
                  </a:lnTo>
                  <a:lnTo>
                    <a:pt x="26" y="40"/>
                  </a:lnTo>
                  <a:lnTo>
                    <a:pt x="24" y="40"/>
                  </a:lnTo>
                  <a:lnTo>
                    <a:pt x="22" y="40"/>
                  </a:lnTo>
                  <a:lnTo>
                    <a:pt x="21" y="40"/>
                  </a:lnTo>
                  <a:lnTo>
                    <a:pt x="19" y="40"/>
                  </a:lnTo>
                  <a:lnTo>
                    <a:pt x="17" y="39"/>
                  </a:lnTo>
                  <a:lnTo>
                    <a:pt x="16" y="38"/>
                  </a:lnTo>
                  <a:lnTo>
                    <a:pt x="15" y="38"/>
                  </a:lnTo>
                  <a:lnTo>
                    <a:pt x="16" y="39"/>
                  </a:lnTo>
                  <a:lnTo>
                    <a:pt x="16" y="40"/>
                  </a:lnTo>
                  <a:lnTo>
                    <a:pt x="17" y="41"/>
                  </a:lnTo>
                  <a:lnTo>
                    <a:pt x="17" y="43"/>
                  </a:lnTo>
                  <a:lnTo>
                    <a:pt x="17" y="44"/>
                  </a:lnTo>
                </a:path>
              </a:pathLst>
            </a:custGeom>
            <a:solidFill>
              <a:srgbClr val="00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7" name="Freeform 923"/>
            <p:cNvSpPr>
              <a:spLocks/>
            </p:cNvSpPr>
            <p:nvPr/>
          </p:nvSpPr>
          <p:spPr bwMode="auto">
            <a:xfrm>
              <a:off x="2828" y="2950"/>
              <a:ext cx="5" cy="4"/>
            </a:xfrm>
            <a:custGeom>
              <a:avLst/>
              <a:gdLst/>
              <a:ahLst/>
              <a:cxnLst>
                <a:cxn ang="0">
                  <a:pos x="0" y="2"/>
                </a:cxn>
                <a:cxn ang="0">
                  <a:pos x="3" y="1"/>
                </a:cxn>
                <a:cxn ang="0">
                  <a:pos x="3" y="0"/>
                </a:cxn>
                <a:cxn ang="0">
                  <a:pos x="0" y="1"/>
                </a:cxn>
                <a:cxn ang="0">
                  <a:pos x="0" y="2"/>
                </a:cxn>
              </a:cxnLst>
              <a:rect l="0" t="0" r="r" b="b"/>
              <a:pathLst>
                <a:path w="4" h="3">
                  <a:moveTo>
                    <a:pt x="0" y="2"/>
                  </a:moveTo>
                  <a:lnTo>
                    <a:pt x="3" y="1"/>
                  </a:lnTo>
                  <a:lnTo>
                    <a:pt x="3"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8" name="Freeform 924"/>
            <p:cNvSpPr>
              <a:spLocks/>
            </p:cNvSpPr>
            <p:nvPr/>
          </p:nvSpPr>
          <p:spPr bwMode="auto">
            <a:xfrm>
              <a:off x="2827" y="2950"/>
              <a:ext cx="4" cy="4"/>
            </a:xfrm>
            <a:custGeom>
              <a:avLst/>
              <a:gdLst/>
              <a:ahLst/>
              <a:cxnLst>
                <a:cxn ang="0">
                  <a:pos x="0" y="2"/>
                </a:cxn>
                <a:cxn ang="0">
                  <a:pos x="0" y="2"/>
                </a:cxn>
                <a:cxn ang="0">
                  <a:pos x="2" y="2"/>
                </a:cxn>
                <a:cxn ang="0">
                  <a:pos x="2" y="0"/>
                </a:cxn>
                <a:cxn ang="0">
                  <a:pos x="0" y="0"/>
                </a:cxn>
                <a:cxn ang="0">
                  <a:pos x="0" y="1"/>
                </a:cxn>
                <a:cxn ang="0">
                  <a:pos x="0" y="2"/>
                </a:cxn>
              </a:cxnLst>
              <a:rect l="0" t="0" r="r" b="b"/>
              <a:pathLst>
                <a:path w="3" h="3">
                  <a:moveTo>
                    <a:pt x="0" y="2"/>
                  </a:moveTo>
                  <a:lnTo>
                    <a:pt x="0" y="2"/>
                  </a:lnTo>
                  <a:lnTo>
                    <a:pt x="2" y="2"/>
                  </a:lnTo>
                  <a:lnTo>
                    <a:pt x="2" y="0"/>
                  </a:lnTo>
                  <a:lnTo>
                    <a:pt x="0"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89" name="Freeform 925"/>
            <p:cNvSpPr>
              <a:spLocks/>
            </p:cNvSpPr>
            <p:nvPr/>
          </p:nvSpPr>
          <p:spPr bwMode="auto">
            <a:xfrm>
              <a:off x="2824" y="2950"/>
              <a:ext cx="4" cy="4"/>
            </a:xfrm>
            <a:custGeom>
              <a:avLst/>
              <a:gdLst/>
              <a:ahLst/>
              <a:cxnLst>
                <a:cxn ang="0">
                  <a:pos x="0" y="1"/>
                </a:cxn>
                <a:cxn ang="0">
                  <a:pos x="3" y="2"/>
                </a:cxn>
                <a:cxn ang="0">
                  <a:pos x="3" y="0"/>
                </a:cxn>
                <a:cxn ang="0">
                  <a:pos x="0" y="0"/>
                </a:cxn>
                <a:cxn ang="0">
                  <a:pos x="0" y="1"/>
                </a:cxn>
              </a:cxnLst>
              <a:rect l="0" t="0" r="r" b="b"/>
              <a:pathLst>
                <a:path w="4" h="3">
                  <a:moveTo>
                    <a:pt x="0" y="1"/>
                  </a:moveTo>
                  <a:lnTo>
                    <a:pt x="3" y="2"/>
                  </a:lnTo>
                  <a:lnTo>
                    <a:pt x="3"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0" name="Freeform 926"/>
            <p:cNvSpPr>
              <a:spLocks/>
            </p:cNvSpPr>
            <p:nvPr/>
          </p:nvSpPr>
          <p:spPr bwMode="auto">
            <a:xfrm>
              <a:off x="2822" y="2949"/>
              <a:ext cx="4" cy="4"/>
            </a:xfrm>
            <a:custGeom>
              <a:avLst/>
              <a:gdLst/>
              <a:ahLst/>
              <a:cxnLst>
                <a:cxn ang="0">
                  <a:pos x="0" y="1"/>
                </a:cxn>
                <a:cxn ang="0">
                  <a:pos x="0" y="1"/>
                </a:cxn>
                <a:cxn ang="0">
                  <a:pos x="2" y="3"/>
                </a:cxn>
                <a:cxn ang="0">
                  <a:pos x="2" y="1"/>
                </a:cxn>
                <a:cxn ang="0">
                  <a:pos x="0" y="0"/>
                </a:cxn>
                <a:cxn ang="0">
                  <a:pos x="0" y="1"/>
                </a:cxn>
              </a:cxnLst>
              <a:rect l="0" t="0" r="r" b="b"/>
              <a:pathLst>
                <a:path w="3" h="4">
                  <a:moveTo>
                    <a:pt x="0" y="1"/>
                  </a:moveTo>
                  <a:lnTo>
                    <a:pt x="0" y="1"/>
                  </a:lnTo>
                  <a:lnTo>
                    <a:pt x="2" y="3"/>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1" name="Freeform 927"/>
            <p:cNvSpPr>
              <a:spLocks/>
            </p:cNvSpPr>
            <p:nvPr/>
          </p:nvSpPr>
          <p:spPr bwMode="auto">
            <a:xfrm>
              <a:off x="2819" y="2948"/>
              <a:ext cx="4" cy="4"/>
            </a:xfrm>
            <a:custGeom>
              <a:avLst/>
              <a:gdLst/>
              <a:ahLst/>
              <a:cxnLst>
                <a:cxn ang="0">
                  <a:pos x="0" y="0"/>
                </a:cxn>
                <a:cxn ang="0">
                  <a:pos x="3" y="3"/>
                </a:cxn>
                <a:cxn ang="0">
                  <a:pos x="3" y="1"/>
                </a:cxn>
                <a:cxn ang="0">
                  <a:pos x="0" y="0"/>
                </a:cxn>
              </a:cxnLst>
              <a:rect l="0" t="0" r="r" b="b"/>
              <a:pathLst>
                <a:path w="4" h="4">
                  <a:moveTo>
                    <a:pt x="0" y="0"/>
                  </a:moveTo>
                  <a:lnTo>
                    <a:pt x="3" y="3"/>
                  </a:lnTo>
                  <a:lnTo>
                    <a:pt x="3"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2" name="Freeform 928"/>
            <p:cNvSpPr>
              <a:spLocks/>
            </p:cNvSpPr>
            <p:nvPr/>
          </p:nvSpPr>
          <p:spPr bwMode="auto">
            <a:xfrm>
              <a:off x="2818" y="2947"/>
              <a:ext cx="4" cy="4"/>
            </a:xfrm>
            <a:custGeom>
              <a:avLst/>
              <a:gdLst/>
              <a:ahLst/>
              <a:cxnLst>
                <a:cxn ang="0">
                  <a:pos x="0" y="0"/>
                </a:cxn>
                <a:cxn ang="0">
                  <a:pos x="1" y="3"/>
                </a:cxn>
                <a:cxn ang="0">
                  <a:pos x="3" y="3"/>
                </a:cxn>
                <a:cxn ang="0">
                  <a:pos x="0" y="0"/>
                </a:cxn>
              </a:cxnLst>
              <a:rect l="0" t="0" r="r" b="b"/>
              <a:pathLst>
                <a:path w="4" h="4">
                  <a:moveTo>
                    <a:pt x="0" y="0"/>
                  </a:moveTo>
                  <a:lnTo>
                    <a:pt x="1"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3" name="Freeform 929"/>
            <p:cNvSpPr>
              <a:spLocks/>
            </p:cNvSpPr>
            <p:nvPr/>
          </p:nvSpPr>
          <p:spPr bwMode="auto">
            <a:xfrm>
              <a:off x="2815" y="2945"/>
              <a:ext cx="5" cy="3"/>
            </a:xfrm>
            <a:custGeom>
              <a:avLst/>
              <a:gdLst/>
              <a:ahLst/>
              <a:cxnLst>
                <a:cxn ang="0">
                  <a:pos x="0" y="0"/>
                </a:cxn>
                <a:cxn ang="0">
                  <a:pos x="0" y="0"/>
                </a:cxn>
                <a:cxn ang="0">
                  <a:pos x="1" y="2"/>
                </a:cxn>
                <a:cxn ang="0">
                  <a:pos x="3" y="1"/>
                </a:cxn>
                <a:cxn ang="0">
                  <a:pos x="0" y="0"/>
                </a:cxn>
              </a:cxnLst>
              <a:rect l="0" t="0" r="r" b="b"/>
              <a:pathLst>
                <a:path w="4" h="3">
                  <a:moveTo>
                    <a:pt x="0" y="0"/>
                  </a:moveTo>
                  <a:lnTo>
                    <a:pt x="0" y="0"/>
                  </a:lnTo>
                  <a:lnTo>
                    <a:pt x="1" y="2"/>
                  </a:lnTo>
                  <a:lnTo>
                    <a:pt x="3"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4" name="Freeform 930"/>
            <p:cNvSpPr>
              <a:spLocks/>
            </p:cNvSpPr>
            <p:nvPr/>
          </p:nvSpPr>
          <p:spPr bwMode="auto">
            <a:xfrm>
              <a:off x="2815" y="2943"/>
              <a:ext cx="4" cy="4"/>
            </a:xfrm>
            <a:custGeom>
              <a:avLst/>
              <a:gdLst/>
              <a:ahLst/>
              <a:cxnLst>
                <a:cxn ang="0">
                  <a:pos x="0" y="0"/>
                </a:cxn>
                <a:cxn ang="0">
                  <a:pos x="1" y="3"/>
                </a:cxn>
                <a:cxn ang="0">
                  <a:pos x="3" y="3"/>
                </a:cxn>
                <a:cxn ang="0">
                  <a:pos x="1" y="0"/>
                </a:cxn>
                <a:cxn ang="0">
                  <a:pos x="0" y="0"/>
                </a:cxn>
              </a:cxnLst>
              <a:rect l="0" t="0" r="r" b="b"/>
              <a:pathLst>
                <a:path w="4" h="4">
                  <a:moveTo>
                    <a:pt x="0" y="0"/>
                  </a:moveTo>
                  <a:lnTo>
                    <a:pt x="1" y="3"/>
                  </a:lnTo>
                  <a:lnTo>
                    <a:pt x="3" y="3"/>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5" name="Freeform 931"/>
            <p:cNvSpPr>
              <a:spLocks/>
            </p:cNvSpPr>
            <p:nvPr/>
          </p:nvSpPr>
          <p:spPr bwMode="auto">
            <a:xfrm>
              <a:off x="2815" y="2942"/>
              <a:ext cx="1" cy="4"/>
            </a:xfrm>
            <a:custGeom>
              <a:avLst/>
              <a:gdLst/>
              <a:ahLst/>
              <a:cxnLst>
                <a:cxn ang="0">
                  <a:pos x="0" y="0"/>
                </a:cxn>
                <a:cxn ang="0">
                  <a:pos x="0" y="0"/>
                </a:cxn>
                <a:cxn ang="0">
                  <a:pos x="1" y="3"/>
                </a:cxn>
                <a:cxn ang="0">
                  <a:pos x="0" y="0"/>
                </a:cxn>
              </a:cxnLst>
              <a:rect l="0" t="0" r="r" b="b"/>
              <a:pathLst>
                <a:path w="2" h="4">
                  <a:moveTo>
                    <a:pt x="0" y="0"/>
                  </a:moveTo>
                  <a:lnTo>
                    <a:pt x="0" y="0"/>
                  </a:lnTo>
                  <a:lnTo>
                    <a:pt x="1"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6" name="Freeform 932"/>
            <p:cNvSpPr>
              <a:spLocks/>
            </p:cNvSpPr>
            <p:nvPr/>
          </p:nvSpPr>
          <p:spPr bwMode="auto">
            <a:xfrm>
              <a:off x="2813" y="2940"/>
              <a:ext cx="4" cy="3"/>
            </a:xfrm>
            <a:custGeom>
              <a:avLst/>
              <a:gdLst/>
              <a:ahLst/>
              <a:cxnLst>
                <a:cxn ang="0">
                  <a:pos x="0" y="0"/>
                </a:cxn>
                <a:cxn ang="0">
                  <a:pos x="1" y="2"/>
                </a:cxn>
                <a:cxn ang="0">
                  <a:pos x="3" y="2"/>
                </a:cxn>
                <a:cxn ang="0">
                  <a:pos x="1" y="0"/>
                </a:cxn>
                <a:cxn ang="0">
                  <a:pos x="0" y="0"/>
                </a:cxn>
              </a:cxnLst>
              <a:rect l="0" t="0" r="r" b="b"/>
              <a:pathLst>
                <a:path w="4" h="3">
                  <a:moveTo>
                    <a:pt x="0" y="0"/>
                  </a:moveTo>
                  <a:lnTo>
                    <a:pt x="1" y="2"/>
                  </a:lnTo>
                  <a:lnTo>
                    <a:pt x="3"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7" name="Freeform 933"/>
            <p:cNvSpPr>
              <a:spLocks/>
            </p:cNvSpPr>
            <p:nvPr/>
          </p:nvSpPr>
          <p:spPr bwMode="auto">
            <a:xfrm>
              <a:off x="2813" y="2939"/>
              <a:ext cx="4" cy="3"/>
            </a:xfrm>
            <a:custGeom>
              <a:avLst/>
              <a:gdLst/>
              <a:ahLst/>
              <a:cxnLst>
                <a:cxn ang="0">
                  <a:pos x="0" y="0"/>
                </a:cxn>
                <a:cxn ang="0">
                  <a:pos x="0" y="1"/>
                </a:cxn>
                <a:cxn ang="0">
                  <a:pos x="3" y="1"/>
                </a:cxn>
                <a:cxn ang="0">
                  <a:pos x="3" y="0"/>
                </a:cxn>
                <a:cxn ang="0">
                  <a:pos x="0" y="0"/>
                </a:cxn>
              </a:cxnLst>
              <a:rect l="0" t="0" r="r" b="b"/>
              <a:pathLst>
                <a:path w="4" h="2">
                  <a:moveTo>
                    <a:pt x="0" y="0"/>
                  </a:moveTo>
                  <a:lnTo>
                    <a:pt x="0" y="1"/>
                  </a:lnTo>
                  <a:lnTo>
                    <a:pt x="3" y="1"/>
                  </a:lnTo>
                  <a:lnTo>
                    <a:pt x="3"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8" name="Freeform 934"/>
            <p:cNvSpPr>
              <a:spLocks/>
            </p:cNvSpPr>
            <p:nvPr/>
          </p:nvSpPr>
          <p:spPr bwMode="auto">
            <a:xfrm>
              <a:off x="2813" y="2937"/>
              <a:ext cx="4" cy="4"/>
            </a:xfrm>
            <a:custGeom>
              <a:avLst/>
              <a:gdLst/>
              <a:ahLst/>
              <a:cxnLst>
                <a:cxn ang="0">
                  <a:pos x="0" y="0"/>
                </a:cxn>
                <a:cxn ang="0">
                  <a:pos x="0" y="3"/>
                </a:cxn>
                <a:cxn ang="0">
                  <a:pos x="3" y="3"/>
                </a:cxn>
                <a:cxn ang="0">
                  <a:pos x="3" y="0"/>
                </a:cxn>
                <a:cxn ang="0">
                  <a:pos x="1" y="0"/>
                </a:cxn>
                <a:cxn ang="0">
                  <a:pos x="0" y="0"/>
                </a:cxn>
              </a:cxnLst>
              <a:rect l="0" t="0" r="r" b="b"/>
              <a:pathLst>
                <a:path w="4" h="4">
                  <a:moveTo>
                    <a:pt x="0" y="0"/>
                  </a:moveTo>
                  <a:lnTo>
                    <a:pt x="0" y="3"/>
                  </a:lnTo>
                  <a:lnTo>
                    <a:pt x="3" y="3"/>
                  </a:lnTo>
                  <a:lnTo>
                    <a:pt x="3" y="0"/>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799" name="Freeform 935"/>
            <p:cNvSpPr>
              <a:spLocks/>
            </p:cNvSpPr>
            <p:nvPr/>
          </p:nvSpPr>
          <p:spPr bwMode="auto">
            <a:xfrm>
              <a:off x="2813" y="2934"/>
              <a:ext cx="4" cy="3"/>
            </a:xfrm>
            <a:custGeom>
              <a:avLst/>
              <a:gdLst/>
              <a:ahLst/>
              <a:cxnLst>
                <a:cxn ang="0">
                  <a:pos x="1" y="0"/>
                </a:cxn>
                <a:cxn ang="0">
                  <a:pos x="0" y="2"/>
                </a:cxn>
                <a:cxn ang="0">
                  <a:pos x="1" y="2"/>
                </a:cxn>
                <a:cxn ang="0">
                  <a:pos x="3" y="0"/>
                </a:cxn>
                <a:cxn ang="0">
                  <a:pos x="1" y="0"/>
                </a:cxn>
              </a:cxnLst>
              <a:rect l="0" t="0" r="r" b="b"/>
              <a:pathLst>
                <a:path w="4" h="3">
                  <a:moveTo>
                    <a:pt x="1" y="0"/>
                  </a:moveTo>
                  <a:lnTo>
                    <a:pt x="0" y="2"/>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0" name="Freeform 936"/>
            <p:cNvSpPr>
              <a:spLocks/>
            </p:cNvSpPr>
            <p:nvPr/>
          </p:nvSpPr>
          <p:spPr bwMode="auto">
            <a:xfrm>
              <a:off x="2815" y="2933"/>
              <a:ext cx="4" cy="3"/>
            </a:xfrm>
            <a:custGeom>
              <a:avLst/>
              <a:gdLst/>
              <a:ahLst/>
              <a:cxnLst>
                <a:cxn ang="0">
                  <a:pos x="1" y="0"/>
                </a:cxn>
                <a:cxn ang="0">
                  <a:pos x="1" y="0"/>
                </a:cxn>
                <a:cxn ang="0">
                  <a:pos x="0" y="1"/>
                </a:cxn>
                <a:cxn ang="0">
                  <a:pos x="1" y="1"/>
                </a:cxn>
                <a:cxn ang="0">
                  <a:pos x="3" y="0"/>
                </a:cxn>
                <a:cxn ang="0">
                  <a:pos x="1" y="0"/>
                </a:cxn>
                <a:cxn ang="0">
                  <a:pos x="3" y="0"/>
                </a:cxn>
                <a:cxn ang="0">
                  <a:pos x="1" y="0"/>
                </a:cxn>
              </a:cxnLst>
              <a:rect l="0" t="0" r="r" b="b"/>
              <a:pathLst>
                <a:path w="4" h="2">
                  <a:moveTo>
                    <a:pt x="1" y="0"/>
                  </a:moveTo>
                  <a:lnTo>
                    <a:pt x="1" y="0"/>
                  </a:lnTo>
                  <a:lnTo>
                    <a:pt x="0" y="1"/>
                  </a:lnTo>
                  <a:lnTo>
                    <a:pt x="1" y="1"/>
                  </a:lnTo>
                  <a:lnTo>
                    <a:pt x="3" y="0"/>
                  </a:lnTo>
                  <a:lnTo>
                    <a:pt x="1" y="0"/>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1" name="Freeform 937"/>
            <p:cNvSpPr>
              <a:spLocks/>
            </p:cNvSpPr>
            <p:nvPr/>
          </p:nvSpPr>
          <p:spPr bwMode="auto">
            <a:xfrm>
              <a:off x="2815" y="2931"/>
              <a:ext cx="4" cy="4"/>
            </a:xfrm>
            <a:custGeom>
              <a:avLst/>
              <a:gdLst/>
              <a:ahLst/>
              <a:cxnLst>
                <a:cxn ang="0">
                  <a:pos x="1" y="0"/>
                </a:cxn>
                <a:cxn ang="0">
                  <a:pos x="1" y="0"/>
                </a:cxn>
                <a:cxn ang="0">
                  <a:pos x="0" y="1"/>
                </a:cxn>
                <a:cxn ang="0">
                  <a:pos x="0" y="3"/>
                </a:cxn>
                <a:cxn ang="0">
                  <a:pos x="3" y="1"/>
                </a:cxn>
                <a:cxn ang="0">
                  <a:pos x="1" y="1"/>
                </a:cxn>
                <a:cxn ang="0">
                  <a:pos x="3" y="1"/>
                </a:cxn>
                <a:cxn ang="0">
                  <a:pos x="3" y="0"/>
                </a:cxn>
                <a:cxn ang="0">
                  <a:pos x="1" y="0"/>
                </a:cxn>
              </a:cxnLst>
              <a:rect l="0" t="0" r="r" b="b"/>
              <a:pathLst>
                <a:path w="4" h="4">
                  <a:moveTo>
                    <a:pt x="1" y="0"/>
                  </a:moveTo>
                  <a:lnTo>
                    <a:pt x="1" y="0"/>
                  </a:lnTo>
                  <a:lnTo>
                    <a:pt x="0" y="1"/>
                  </a:lnTo>
                  <a:lnTo>
                    <a:pt x="0" y="3"/>
                  </a:lnTo>
                  <a:lnTo>
                    <a:pt x="3" y="1"/>
                  </a:lnTo>
                  <a:lnTo>
                    <a:pt x="1" y="1"/>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2" name="Freeform 938"/>
            <p:cNvSpPr>
              <a:spLocks/>
            </p:cNvSpPr>
            <p:nvPr/>
          </p:nvSpPr>
          <p:spPr bwMode="auto">
            <a:xfrm>
              <a:off x="2815" y="2931"/>
              <a:ext cx="5" cy="4"/>
            </a:xfrm>
            <a:custGeom>
              <a:avLst/>
              <a:gdLst/>
              <a:ahLst/>
              <a:cxnLst>
                <a:cxn ang="0">
                  <a:pos x="3" y="0"/>
                </a:cxn>
                <a:cxn ang="0">
                  <a:pos x="1" y="0"/>
                </a:cxn>
                <a:cxn ang="0">
                  <a:pos x="0" y="0"/>
                </a:cxn>
                <a:cxn ang="0">
                  <a:pos x="0" y="3"/>
                </a:cxn>
                <a:cxn ang="0">
                  <a:pos x="1" y="3"/>
                </a:cxn>
                <a:cxn ang="0">
                  <a:pos x="3" y="3"/>
                </a:cxn>
                <a:cxn ang="0">
                  <a:pos x="3" y="0"/>
                </a:cxn>
                <a:cxn ang="0">
                  <a:pos x="1" y="0"/>
                </a:cxn>
                <a:cxn ang="0">
                  <a:pos x="3" y="0"/>
                </a:cxn>
              </a:cxnLst>
              <a:rect l="0" t="0" r="r" b="b"/>
              <a:pathLst>
                <a:path w="4" h="4">
                  <a:moveTo>
                    <a:pt x="3" y="0"/>
                  </a:moveTo>
                  <a:lnTo>
                    <a:pt x="1" y="0"/>
                  </a:lnTo>
                  <a:lnTo>
                    <a:pt x="0" y="0"/>
                  </a:lnTo>
                  <a:lnTo>
                    <a:pt x="0" y="3"/>
                  </a:lnTo>
                  <a:lnTo>
                    <a:pt x="1" y="3"/>
                  </a:lnTo>
                  <a:lnTo>
                    <a:pt x="3" y="3"/>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3" name="Freeform 939"/>
            <p:cNvSpPr>
              <a:spLocks/>
            </p:cNvSpPr>
            <p:nvPr/>
          </p:nvSpPr>
          <p:spPr bwMode="auto">
            <a:xfrm>
              <a:off x="2817" y="2931"/>
              <a:ext cx="4" cy="4"/>
            </a:xfrm>
            <a:custGeom>
              <a:avLst/>
              <a:gdLst/>
              <a:ahLst/>
              <a:cxnLst>
                <a:cxn ang="0">
                  <a:pos x="2" y="1"/>
                </a:cxn>
                <a:cxn ang="0">
                  <a:pos x="0" y="0"/>
                </a:cxn>
                <a:cxn ang="0">
                  <a:pos x="0" y="1"/>
                </a:cxn>
                <a:cxn ang="0">
                  <a:pos x="1" y="3"/>
                </a:cxn>
                <a:cxn ang="0">
                  <a:pos x="2" y="1"/>
                </a:cxn>
              </a:cxnLst>
              <a:rect l="0" t="0" r="r" b="b"/>
              <a:pathLst>
                <a:path w="3" h="4">
                  <a:moveTo>
                    <a:pt x="2" y="1"/>
                  </a:moveTo>
                  <a:lnTo>
                    <a:pt x="0" y="0"/>
                  </a:lnTo>
                  <a:lnTo>
                    <a:pt x="0" y="1"/>
                  </a:lnTo>
                  <a:lnTo>
                    <a:pt x="1" y="3"/>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4" name="Freeform 940"/>
            <p:cNvSpPr>
              <a:spLocks/>
            </p:cNvSpPr>
            <p:nvPr/>
          </p:nvSpPr>
          <p:spPr bwMode="auto">
            <a:xfrm>
              <a:off x="2818" y="2933"/>
              <a:ext cx="4" cy="3"/>
            </a:xfrm>
            <a:custGeom>
              <a:avLst/>
              <a:gdLst/>
              <a:ahLst/>
              <a:cxnLst>
                <a:cxn ang="0">
                  <a:pos x="3" y="1"/>
                </a:cxn>
                <a:cxn ang="0">
                  <a:pos x="0" y="0"/>
                </a:cxn>
                <a:cxn ang="0">
                  <a:pos x="1" y="1"/>
                </a:cxn>
                <a:cxn ang="0">
                  <a:pos x="3" y="1"/>
                </a:cxn>
              </a:cxnLst>
              <a:rect l="0" t="0" r="r" b="b"/>
              <a:pathLst>
                <a:path w="4" h="2">
                  <a:moveTo>
                    <a:pt x="3" y="1"/>
                  </a:moveTo>
                  <a:lnTo>
                    <a:pt x="0" y="0"/>
                  </a:lnTo>
                  <a:lnTo>
                    <a:pt x="1" y="1"/>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5" name="Freeform 941"/>
            <p:cNvSpPr>
              <a:spLocks/>
            </p:cNvSpPr>
            <p:nvPr/>
          </p:nvSpPr>
          <p:spPr bwMode="auto">
            <a:xfrm>
              <a:off x="2821" y="2934"/>
              <a:ext cx="4" cy="3"/>
            </a:xfrm>
            <a:custGeom>
              <a:avLst/>
              <a:gdLst/>
              <a:ahLst/>
              <a:cxnLst>
                <a:cxn ang="0">
                  <a:pos x="1" y="2"/>
                </a:cxn>
                <a:cxn ang="0">
                  <a:pos x="3" y="1"/>
                </a:cxn>
                <a:cxn ang="0">
                  <a:pos x="0" y="0"/>
                </a:cxn>
                <a:cxn ang="0">
                  <a:pos x="1" y="2"/>
                </a:cxn>
                <a:cxn ang="0">
                  <a:pos x="3" y="2"/>
                </a:cxn>
                <a:cxn ang="0">
                  <a:pos x="1" y="2"/>
                </a:cxn>
                <a:cxn ang="0">
                  <a:pos x="3" y="2"/>
                </a:cxn>
                <a:cxn ang="0">
                  <a:pos x="3" y="1"/>
                </a:cxn>
                <a:cxn ang="0">
                  <a:pos x="1" y="2"/>
                </a:cxn>
              </a:cxnLst>
              <a:rect l="0" t="0" r="r" b="b"/>
              <a:pathLst>
                <a:path w="4" h="3">
                  <a:moveTo>
                    <a:pt x="1" y="2"/>
                  </a:moveTo>
                  <a:lnTo>
                    <a:pt x="3" y="1"/>
                  </a:lnTo>
                  <a:lnTo>
                    <a:pt x="0" y="0"/>
                  </a:lnTo>
                  <a:lnTo>
                    <a:pt x="1" y="2"/>
                  </a:lnTo>
                  <a:lnTo>
                    <a:pt x="3" y="2"/>
                  </a:lnTo>
                  <a:lnTo>
                    <a:pt x="1" y="2"/>
                  </a:lnTo>
                  <a:lnTo>
                    <a:pt x="3" y="2"/>
                  </a:lnTo>
                  <a:lnTo>
                    <a:pt x="3" y="1"/>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6" name="Freeform 942"/>
            <p:cNvSpPr>
              <a:spLocks/>
            </p:cNvSpPr>
            <p:nvPr/>
          </p:nvSpPr>
          <p:spPr bwMode="auto">
            <a:xfrm>
              <a:off x="2822" y="2933"/>
              <a:ext cx="4" cy="4"/>
            </a:xfrm>
            <a:custGeom>
              <a:avLst/>
              <a:gdLst/>
              <a:ahLst/>
              <a:cxnLst>
                <a:cxn ang="0">
                  <a:pos x="0" y="0"/>
                </a:cxn>
                <a:cxn ang="0">
                  <a:pos x="0" y="3"/>
                </a:cxn>
                <a:cxn ang="0">
                  <a:pos x="1" y="3"/>
                </a:cxn>
                <a:cxn ang="0">
                  <a:pos x="2" y="0"/>
                </a:cxn>
                <a:cxn ang="0">
                  <a:pos x="1" y="0"/>
                </a:cxn>
                <a:cxn ang="0">
                  <a:pos x="0" y="0"/>
                </a:cxn>
              </a:cxnLst>
              <a:rect l="0" t="0" r="r" b="b"/>
              <a:pathLst>
                <a:path w="3" h="4">
                  <a:moveTo>
                    <a:pt x="0" y="0"/>
                  </a:moveTo>
                  <a:lnTo>
                    <a:pt x="0" y="3"/>
                  </a:lnTo>
                  <a:lnTo>
                    <a:pt x="1" y="3"/>
                  </a:lnTo>
                  <a:lnTo>
                    <a:pt x="2" y="0"/>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7" name="Freeform 943"/>
            <p:cNvSpPr>
              <a:spLocks/>
            </p:cNvSpPr>
            <p:nvPr/>
          </p:nvSpPr>
          <p:spPr bwMode="auto">
            <a:xfrm>
              <a:off x="2823" y="2931"/>
              <a:ext cx="4" cy="4"/>
            </a:xfrm>
            <a:custGeom>
              <a:avLst/>
              <a:gdLst/>
              <a:ahLst/>
              <a:cxnLst>
                <a:cxn ang="0">
                  <a:pos x="1" y="0"/>
                </a:cxn>
                <a:cxn ang="0">
                  <a:pos x="0" y="3"/>
                </a:cxn>
                <a:cxn ang="0">
                  <a:pos x="1" y="3"/>
                </a:cxn>
                <a:cxn ang="0">
                  <a:pos x="3" y="0"/>
                </a:cxn>
                <a:cxn ang="0">
                  <a:pos x="1" y="0"/>
                </a:cxn>
              </a:cxnLst>
              <a:rect l="0" t="0" r="r" b="b"/>
              <a:pathLst>
                <a:path w="4" h="4">
                  <a:moveTo>
                    <a:pt x="1" y="0"/>
                  </a:moveTo>
                  <a:lnTo>
                    <a:pt x="0" y="3"/>
                  </a:lnTo>
                  <a:lnTo>
                    <a:pt x="1"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8" name="Freeform 944"/>
            <p:cNvSpPr>
              <a:spLocks/>
            </p:cNvSpPr>
            <p:nvPr/>
          </p:nvSpPr>
          <p:spPr bwMode="auto">
            <a:xfrm>
              <a:off x="2823" y="2930"/>
              <a:ext cx="4" cy="1"/>
            </a:xfrm>
            <a:custGeom>
              <a:avLst/>
              <a:gdLst/>
              <a:ahLst/>
              <a:cxnLst>
                <a:cxn ang="0">
                  <a:pos x="1" y="0"/>
                </a:cxn>
                <a:cxn ang="0">
                  <a:pos x="1" y="0"/>
                </a:cxn>
                <a:cxn ang="0">
                  <a:pos x="0" y="1"/>
                </a:cxn>
                <a:cxn ang="0">
                  <a:pos x="1" y="1"/>
                </a:cxn>
                <a:cxn ang="0">
                  <a:pos x="3" y="0"/>
                </a:cxn>
                <a:cxn ang="0">
                  <a:pos x="1" y="0"/>
                </a:cxn>
              </a:cxnLst>
              <a:rect l="0" t="0" r="r" b="b"/>
              <a:pathLst>
                <a:path w="4" h="2">
                  <a:moveTo>
                    <a:pt x="1" y="0"/>
                  </a:moveTo>
                  <a:lnTo>
                    <a:pt x="1" y="0"/>
                  </a:lnTo>
                  <a:lnTo>
                    <a:pt x="0" y="1"/>
                  </a:lnTo>
                  <a:lnTo>
                    <a:pt x="1"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09" name="Freeform 945"/>
            <p:cNvSpPr>
              <a:spLocks/>
            </p:cNvSpPr>
            <p:nvPr/>
          </p:nvSpPr>
          <p:spPr bwMode="auto">
            <a:xfrm>
              <a:off x="2824" y="2928"/>
              <a:ext cx="4" cy="4"/>
            </a:xfrm>
            <a:custGeom>
              <a:avLst/>
              <a:gdLst/>
              <a:ahLst/>
              <a:cxnLst>
                <a:cxn ang="0">
                  <a:pos x="1" y="0"/>
                </a:cxn>
                <a:cxn ang="0">
                  <a:pos x="1" y="0"/>
                </a:cxn>
                <a:cxn ang="0">
                  <a:pos x="0" y="2"/>
                </a:cxn>
                <a:cxn ang="0">
                  <a:pos x="3" y="0"/>
                </a:cxn>
                <a:cxn ang="0">
                  <a:pos x="1" y="0"/>
                </a:cxn>
              </a:cxnLst>
              <a:rect l="0" t="0" r="r" b="b"/>
              <a:pathLst>
                <a:path w="4" h="3">
                  <a:moveTo>
                    <a:pt x="1" y="0"/>
                  </a:moveTo>
                  <a:lnTo>
                    <a:pt x="1" y="0"/>
                  </a:lnTo>
                  <a:lnTo>
                    <a:pt x="0"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0" name="Freeform 946"/>
            <p:cNvSpPr>
              <a:spLocks/>
            </p:cNvSpPr>
            <p:nvPr/>
          </p:nvSpPr>
          <p:spPr bwMode="auto">
            <a:xfrm>
              <a:off x="2825" y="2928"/>
              <a:ext cx="4" cy="4"/>
            </a:xfrm>
            <a:custGeom>
              <a:avLst/>
              <a:gdLst/>
              <a:ahLst/>
              <a:cxnLst>
                <a:cxn ang="0">
                  <a:pos x="3" y="0"/>
                </a:cxn>
                <a:cxn ang="0">
                  <a:pos x="3" y="0"/>
                </a:cxn>
                <a:cxn ang="0">
                  <a:pos x="0" y="1"/>
                </a:cxn>
                <a:cxn ang="0">
                  <a:pos x="0" y="2"/>
                </a:cxn>
                <a:cxn ang="0">
                  <a:pos x="3" y="1"/>
                </a:cxn>
                <a:cxn ang="0">
                  <a:pos x="3" y="0"/>
                </a:cxn>
              </a:cxnLst>
              <a:rect l="0" t="0" r="r" b="b"/>
              <a:pathLst>
                <a:path w="4" h="3">
                  <a:moveTo>
                    <a:pt x="3" y="0"/>
                  </a:moveTo>
                  <a:lnTo>
                    <a:pt x="3" y="0"/>
                  </a:lnTo>
                  <a:lnTo>
                    <a:pt x="0" y="1"/>
                  </a:lnTo>
                  <a:lnTo>
                    <a:pt x="0" y="2"/>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1" name="Freeform 947"/>
            <p:cNvSpPr>
              <a:spLocks/>
            </p:cNvSpPr>
            <p:nvPr/>
          </p:nvSpPr>
          <p:spPr bwMode="auto">
            <a:xfrm>
              <a:off x="2828" y="2928"/>
              <a:ext cx="5" cy="4"/>
            </a:xfrm>
            <a:custGeom>
              <a:avLst/>
              <a:gdLst/>
              <a:ahLst/>
              <a:cxnLst>
                <a:cxn ang="0">
                  <a:pos x="3" y="1"/>
                </a:cxn>
                <a:cxn ang="0">
                  <a:pos x="3" y="1"/>
                </a:cxn>
                <a:cxn ang="0">
                  <a:pos x="0" y="0"/>
                </a:cxn>
                <a:cxn ang="0">
                  <a:pos x="0" y="1"/>
                </a:cxn>
                <a:cxn ang="0">
                  <a:pos x="1" y="2"/>
                </a:cxn>
                <a:cxn ang="0">
                  <a:pos x="3" y="2"/>
                </a:cxn>
                <a:cxn ang="0">
                  <a:pos x="3" y="1"/>
                </a:cxn>
              </a:cxnLst>
              <a:rect l="0" t="0" r="r" b="b"/>
              <a:pathLst>
                <a:path w="4" h="3">
                  <a:moveTo>
                    <a:pt x="3" y="1"/>
                  </a:moveTo>
                  <a:lnTo>
                    <a:pt x="3" y="1"/>
                  </a:lnTo>
                  <a:lnTo>
                    <a:pt x="0" y="0"/>
                  </a:lnTo>
                  <a:lnTo>
                    <a:pt x="0" y="1"/>
                  </a:lnTo>
                  <a:lnTo>
                    <a:pt x="1" y="2"/>
                  </a:lnTo>
                  <a:lnTo>
                    <a:pt x="3" y="2"/>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2" name="Freeform 948"/>
            <p:cNvSpPr>
              <a:spLocks/>
            </p:cNvSpPr>
            <p:nvPr/>
          </p:nvSpPr>
          <p:spPr bwMode="auto">
            <a:xfrm>
              <a:off x="2829" y="2928"/>
              <a:ext cx="4" cy="4"/>
            </a:xfrm>
            <a:custGeom>
              <a:avLst/>
              <a:gdLst/>
              <a:ahLst/>
              <a:cxnLst>
                <a:cxn ang="0">
                  <a:pos x="3" y="2"/>
                </a:cxn>
                <a:cxn ang="0">
                  <a:pos x="1" y="0"/>
                </a:cxn>
                <a:cxn ang="0">
                  <a:pos x="0" y="0"/>
                </a:cxn>
                <a:cxn ang="0">
                  <a:pos x="1" y="2"/>
                </a:cxn>
                <a:cxn ang="0">
                  <a:pos x="3" y="2"/>
                </a:cxn>
              </a:cxnLst>
              <a:rect l="0" t="0" r="r" b="b"/>
              <a:pathLst>
                <a:path w="4" h="3">
                  <a:moveTo>
                    <a:pt x="3" y="2"/>
                  </a:moveTo>
                  <a:lnTo>
                    <a:pt x="1" y="0"/>
                  </a:lnTo>
                  <a:lnTo>
                    <a:pt x="0" y="0"/>
                  </a:lnTo>
                  <a:lnTo>
                    <a:pt x="1" y="2"/>
                  </a:lnTo>
                  <a:lnTo>
                    <a:pt x="3"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3" name="Freeform 949"/>
            <p:cNvSpPr>
              <a:spLocks/>
            </p:cNvSpPr>
            <p:nvPr/>
          </p:nvSpPr>
          <p:spPr bwMode="auto">
            <a:xfrm>
              <a:off x="2830" y="2930"/>
              <a:ext cx="4" cy="4"/>
            </a:xfrm>
            <a:custGeom>
              <a:avLst/>
              <a:gdLst/>
              <a:ahLst/>
              <a:cxnLst>
                <a:cxn ang="0">
                  <a:pos x="3" y="1"/>
                </a:cxn>
                <a:cxn ang="0">
                  <a:pos x="1" y="0"/>
                </a:cxn>
                <a:cxn ang="0">
                  <a:pos x="0" y="0"/>
                </a:cxn>
                <a:cxn ang="0">
                  <a:pos x="0" y="3"/>
                </a:cxn>
                <a:cxn ang="0">
                  <a:pos x="1" y="3"/>
                </a:cxn>
                <a:cxn ang="0">
                  <a:pos x="0" y="3"/>
                </a:cxn>
                <a:cxn ang="0">
                  <a:pos x="1" y="3"/>
                </a:cxn>
                <a:cxn ang="0">
                  <a:pos x="3" y="3"/>
                </a:cxn>
                <a:cxn ang="0">
                  <a:pos x="3" y="1"/>
                </a:cxn>
              </a:cxnLst>
              <a:rect l="0" t="0" r="r" b="b"/>
              <a:pathLst>
                <a:path w="4" h="4">
                  <a:moveTo>
                    <a:pt x="3" y="1"/>
                  </a:moveTo>
                  <a:lnTo>
                    <a:pt x="1" y="0"/>
                  </a:lnTo>
                  <a:lnTo>
                    <a:pt x="0" y="0"/>
                  </a:lnTo>
                  <a:lnTo>
                    <a:pt x="0" y="3"/>
                  </a:lnTo>
                  <a:lnTo>
                    <a:pt x="1" y="3"/>
                  </a:lnTo>
                  <a:lnTo>
                    <a:pt x="0" y="3"/>
                  </a:lnTo>
                  <a:lnTo>
                    <a:pt x="1" y="3"/>
                  </a:lnTo>
                  <a:lnTo>
                    <a:pt x="3" y="3"/>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4" name="Freeform 950"/>
            <p:cNvSpPr>
              <a:spLocks/>
            </p:cNvSpPr>
            <p:nvPr/>
          </p:nvSpPr>
          <p:spPr bwMode="auto">
            <a:xfrm>
              <a:off x="2830" y="2931"/>
              <a:ext cx="4" cy="5"/>
            </a:xfrm>
            <a:custGeom>
              <a:avLst/>
              <a:gdLst/>
              <a:ahLst/>
              <a:cxnLst>
                <a:cxn ang="0">
                  <a:pos x="3" y="4"/>
                </a:cxn>
                <a:cxn ang="0">
                  <a:pos x="3" y="4"/>
                </a:cxn>
                <a:cxn ang="0">
                  <a:pos x="0" y="0"/>
                </a:cxn>
                <a:cxn ang="0">
                  <a:pos x="1" y="4"/>
                </a:cxn>
                <a:cxn ang="0">
                  <a:pos x="3" y="4"/>
                </a:cxn>
              </a:cxnLst>
              <a:rect l="0" t="0" r="r" b="b"/>
              <a:pathLst>
                <a:path w="4" h="5">
                  <a:moveTo>
                    <a:pt x="3" y="4"/>
                  </a:moveTo>
                  <a:lnTo>
                    <a:pt x="3" y="4"/>
                  </a:lnTo>
                  <a:lnTo>
                    <a:pt x="0" y="0"/>
                  </a:lnTo>
                  <a:lnTo>
                    <a:pt x="1" y="4"/>
                  </a:lnTo>
                  <a:lnTo>
                    <a:pt x="3"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5" name="Freeform 951"/>
            <p:cNvSpPr>
              <a:spLocks/>
            </p:cNvSpPr>
            <p:nvPr/>
          </p:nvSpPr>
          <p:spPr bwMode="auto">
            <a:xfrm>
              <a:off x="2833" y="2935"/>
              <a:ext cx="1" cy="4"/>
            </a:xfrm>
            <a:custGeom>
              <a:avLst/>
              <a:gdLst/>
              <a:ahLst/>
              <a:cxnLst>
                <a:cxn ang="0">
                  <a:pos x="0" y="1"/>
                </a:cxn>
                <a:cxn ang="0">
                  <a:pos x="0" y="3"/>
                </a:cxn>
                <a:cxn ang="0">
                  <a:pos x="1" y="0"/>
                </a:cxn>
                <a:cxn ang="0">
                  <a:pos x="0" y="0"/>
                </a:cxn>
                <a:cxn ang="0">
                  <a:pos x="0" y="1"/>
                </a:cxn>
                <a:cxn ang="0">
                  <a:pos x="0" y="3"/>
                </a:cxn>
                <a:cxn ang="0">
                  <a:pos x="0" y="1"/>
                </a:cxn>
              </a:cxnLst>
              <a:rect l="0" t="0" r="r" b="b"/>
              <a:pathLst>
                <a:path w="2" h="4">
                  <a:moveTo>
                    <a:pt x="0" y="1"/>
                  </a:moveTo>
                  <a:lnTo>
                    <a:pt x="0" y="3"/>
                  </a:lnTo>
                  <a:lnTo>
                    <a:pt x="1" y="0"/>
                  </a:lnTo>
                  <a:lnTo>
                    <a:pt x="0" y="0"/>
                  </a:lnTo>
                  <a:lnTo>
                    <a:pt x="0" y="1"/>
                  </a:lnTo>
                  <a:lnTo>
                    <a:pt x="0" y="3"/>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6" name="Freeform 952"/>
            <p:cNvSpPr>
              <a:spLocks/>
            </p:cNvSpPr>
            <p:nvPr/>
          </p:nvSpPr>
          <p:spPr bwMode="auto">
            <a:xfrm>
              <a:off x="2833" y="2933"/>
              <a:ext cx="1" cy="4"/>
            </a:xfrm>
            <a:custGeom>
              <a:avLst/>
              <a:gdLst/>
              <a:ahLst/>
              <a:cxnLst>
                <a:cxn ang="0">
                  <a:pos x="0" y="0"/>
                </a:cxn>
                <a:cxn ang="0">
                  <a:pos x="0" y="2"/>
                </a:cxn>
                <a:cxn ang="0">
                  <a:pos x="1" y="0"/>
                </a:cxn>
                <a:cxn ang="0">
                  <a:pos x="0" y="0"/>
                </a:cxn>
              </a:cxnLst>
              <a:rect l="0" t="0" r="r" b="b"/>
              <a:pathLst>
                <a:path w="2" h="3">
                  <a:moveTo>
                    <a:pt x="0" y="0"/>
                  </a:moveTo>
                  <a:lnTo>
                    <a:pt x="0" y="2"/>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7" name="Freeform 953"/>
            <p:cNvSpPr>
              <a:spLocks/>
            </p:cNvSpPr>
            <p:nvPr/>
          </p:nvSpPr>
          <p:spPr bwMode="auto">
            <a:xfrm>
              <a:off x="2833" y="2930"/>
              <a:ext cx="2" cy="4"/>
            </a:xfrm>
            <a:custGeom>
              <a:avLst/>
              <a:gdLst/>
              <a:ahLst/>
              <a:cxnLst>
                <a:cxn ang="0">
                  <a:pos x="1" y="0"/>
                </a:cxn>
                <a:cxn ang="0">
                  <a:pos x="0" y="3"/>
                </a:cxn>
                <a:cxn ang="0">
                  <a:pos x="1" y="3"/>
                </a:cxn>
                <a:cxn ang="0">
                  <a:pos x="2" y="0"/>
                </a:cxn>
                <a:cxn ang="0">
                  <a:pos x="1" y="0"/>
                </a:cxn>
              </a:cxnLst>
              <a:rect l="0" t="0" r="r" b="b"/>
              <a:pathLst>
                <a:path w="3" h="4">
                  <a:moveTo>
                    <a:pt x="1" y="0"/>
                  </a:moveTo>
                  <a:lnTo>
                    <a:pt x="0" y="3"/>
                  </a:lnTo>
                  <a:lnTo>
                    <a:pt x="1" y="3"/>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8" name="Freeform 954"/>
            <p:cNvSpPr>
              <a:spLocks/>
            </p:cNvSpPr>
            <p:nvPr/>
          </p:nvSpPr>
          <p:spPr bwMode="auto">
            <a:xfrm>
              <a:off x="2833" y="2928"/>
              <a:ext cx="5" cy="4"/>
            </a:xfrm>
            <a:custGeom>
              <a:avLst/>
              <a:gdLst/>
              <a:ahLst/>
              <a:cxnLst>
                <a:cxn ang="0">
                  <a:pos x="1" y="0"/>
                </a:cxn>
                <a:cxn ang="0">
                  <a:pos x="1" y="0"/>
                </a:cxn>
                <a:cxn ang="0">
                  <a:pos x="0" y="2"/>
                </a:cxn>
                <a:cxn ang="0">
                  <a:pos x="1" y="2"/>
                </a:cxn>
                <a:cxn ang="0">
                  <a:pos x="3" y="0"/>
                </a:cxn>
                <a:cxn ang="0">
                  <a:pos x="1" y="0"/>
                </a:cxn>
              </a:cxnLst>
              <a:rect l="0" t="0" r="r" b="b"/>
              <a:pathLst>
                <a:path w="4" h="3">
                  <a:moveTo>
                    <a:pt x="1" y="0"/>
                  </a:moveTo>
                  <a:lnTo>
                    <a:pt x="1" y="0"/>
                  </a:lnTo>
                  <a:lnTo>
                    <a:pt x="0" y="2"/>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19" name="Freeform 955"/>
            <p:cNvSpPr>
              <a:spLocks/>
            </p:cNvSpPr>
            <p:nvPr/>
          </p:nvSpPr>
          <p:spPr bwMode="auto">
            <a:xfrm>
              <a:off x="2833" y="2928"/>
              <a:ext cx="5" cy="3"/>
            </a:xfrm>
            <a:custGeom>
              <a:avLst/>
              <a:gdLst/>
              <a:ahLst/>
              <a:cxnLst>
                <a:cxn ang="0">
                  <a:pos x="1" y="0"/>
                </a:cxn>
                <a:cxn ang="0">
                  <a:pos x="0" y="1"/>
                </a:cxn>
                <a:cxn ang="0">
                  <a:pos x="0" y="2"/>
                </a:cxn>
                <a:cxn ang="0">
                  <a:pos x="3" y="1"/>
                </a:cxn>
                <a:cxn ang="0">
                  <a:pos x="3" y="0"/>
                </a:cxn>
                <a:cxn ang="0">
                  <a:pos x="1" y="0"/>
                </a:cxn>
              </a:cxnLst>
              <a:rect l="0" t="0" r="r" b="b"/>
              <a:pathLst>
                <a:path w="4" h="3">
                  <a:moveTo>
                    <a:pt x="1" y="0"/>
                  </a:moveTo>
                  <a:lnTo>
                    <a:pt x="0" y="1"/>
                  </a:lnTo>
                  <a:lnTo>
                    <a:pt x="0" y="2"/>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0" name="Freeform 956"/>
            <p:cNvSpPr>
              <a:spLocks/>
            </p:cNvSpPr>
            <p:nvPr/>
          </p:nvSpPr>
          <p:spPr bwMode="auto">
            <a:xfrm>
              <a:off x="2834" y="2928"/>
              <a:ext cx="5" cy="3"/>
            </a:xfrm>
            <a:custGeom>
              <a:avLst/>
              <a:gdLst/>
              <a:ahLst/>
              <a:cxnLst>
                <a:cxn ang="0">
                  <a:pos x="1" y="0"/>
                </a:cxn>
                <a:cxn ang="0">
                  <a:pos x="1" y="0"/>
                </a:cxn>
                <a:cxn ang="0">
                  <a:pos x="0" y="1"/>
                </a:cxn>
                <a:cxn ang="0">
                  <a:pos x="0" y="2"/>
                </a:cxn>
                <a:cxn ang="0">
                  <a:pos x="3" y="1"/>
                </a:cxn>
                <a:cxn ang="0">
                  <a:pos x="1" y="1"/>
                </a:cxn>
                <a:cxn ang="0">
                  <a:pos x="3" y="1"/>
                </a:cxn>
                <a:cxn ang="0">
                  <a:pos x="3" y="0"/>
                </a:cxn>
                <a:cxn ang="0">
                  <a:pos x="1" y="0"/>
                </a:cxn>
              </a:cxnLst>
              <a:rect l="0" t="0" r="r" b="b"/>
              <a:pathLst>
                <a:path w="4" h="3">
                  <a:moveTo>
                    <a:pt x="1" y="0"/>
                  </a:moveTo>
                  <a:lnTo>
                    <a:pt x="1" y="0"/>
                  </a:lnTo>
                  <a:lnTo>
                    <a:pt x="0" y="1"/>
                  </a:lnTo>
                  <a:lnTo>
                    <a:pt x="0" y="2"/>
                  </a:lnTo>
                  <a:lnTo>
                    <a:pt x="3" y="1"/>
                  </a:lnTo>
                  <a:lnTo>
                    <a:pt x="1" y="1"/>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1" name="Freeform 957"/>
            <p:cNvSpPr>
              <a:spLocks/>
            </p:cNvSpPr>
            <p:nvPr/>
          </p:nvSpPr>
          <p:spPr bwMode="auto">
            <a:xfrm>
              <a:off x="2835" y="2928"/>
              <a:ext cx="4" cy="3"/>
            </a:xfrm>
            <a:custGeom>
              <a:avLst/>
              <a:gdLst/>
              <a:ahLst/>
              <a:cxnLst>
                <a:cxn ang="0">
                  <a:pos x="3" y="1"/>
                </a:cxn>
                <a:cxn ang="0">
                  <a:pos x="3" y="0"/>
                </a:cxn>
                <a:cxn ang="0">
                  <a:pos x="0" y="0"/>
                </a:cxn>
                <a:cxn ang="0">
                  <a:pos x="0" y="1"/>
                </a:cxn>
                <a:cxn ang="0">
                  <a:pos x="1" y="2"/>
                </a:cxn>
                <a:cxn ang="0">
                  <a:pos x="3" y="2"/>
                </a:cxn>
                <a:cxn ang="0">
                  <a:pos x="3" y="1"/>
                </a:cxn>
                <a:cxn ang="0">
                  <a:pos x="3" y="0"/>
                </a:cxn>
                <a:cxn ang="0">
                  <a:pos x="3" y="1"/>
                </a:cxn>
              </a:cxnLst>
              <a:rect l="0" t="0" r="r" b="b"/>
              <a:pathLst>
                <a:path w="4" h="3">
                  <a:moveTo>
                    <a:pt x="3" y="1"/>
                  </a:moveTo>
                  <a:lnTo>
                    <a:pt x="3" y="0"/>
                  </a:lnTo>
                  <a:lnTo>
                    <a:pt x="0" y="0"/>
                  </a:lnTo>
                  <a:lnTo>
                    <a:pt x="0" y="1"/>
                  </a:lnTo>
                  <a:lnTo>
                    <a:pt x="1" y="2"/>
                  </a:lnTo>
                  <a:lnTo>
                    <a:pt x="3" y="2"/>
                  </a:lnTo>
                  <a:lnTo>
                    <a:pt x="3" y="1"/>
                  </a:lnTo>
                  <a:lnTo>
                    <a:pt x="3"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2" name="Freeform 958"/>
            <p:cNvSpPr>
              <a:spLocks/>
            </p:cNvSpPr>
            <p:nvPr/>
          </p:nvSpPr>
          <p:spPr bwMode="auto">
            <a:xfrm>
              <a:off x="2837" y="2928"/>
              <a:ext cx="2" cy="3"/>
            </a:xfrm>
            <a:custGeom>
              <a:avLst/>
              <a:gdLst/>
              <a:ahLst/>
              <a:cxnLst>
                <a:cxn ang="0">
                  <a:pos x="2" y="1"/>
                </a:cxn>
                <a:cxn ang="0">
                  <a:pos x="1" y="0"/>
                </a:cxn>
                <a:cxn ang="0">
                  <a:pos x="0" y="0"/>
                </a:cxn>
                <a:cxn ang="0">
                  <a:pos x="1" y="2"/>
                </a:cxn>
                <a:cxn ang="0">
                  <a:pos x="2" y="2"/>
                </a:cxn>
                <a:cxn ang="0">
                  <a:pos x="2" y="1"/>
                </a:cxn>
              </a:cxnLst>
              <a:rect l="0" t="0" r="r" b="b"/>
              <a:pathLst>
                <a:path w="3" h="3">
                  <a:moveTo>
                    <a:pt x="2" y="1"/>
                  </a:moveTo>
                  <a:lnTo>
                    <a:pt x="1" y="0"/>
                  </a:lnTo>
                  <a:lnTo>
                    <a:pt x="0" y="0"/>
                  </a:lnTo>
                  <a:lnTo>
                    <a:pt x="1" y="2"/>
                  </a:lnTo>
                  <a:lnTo>
                    <a:pt x="2" y="2"/>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3" name="Freeform 959"/>
            <p:cNvSpPr>
              <a:spLocks/>
            </p:cNvSpPr>
            <p:nvPr/>
          </p:nvSpPr>
          <p:spPr bwMode="auto">
            <a:xfrm>
              <a:off x="2839" y="2928"/>
              <a:ext cx="2" cy="4"/>
            </a:xfrm>
            <a:custGeom>
              <a:avLst/>
              <a:gdLst/>
              <a:ahLst/>
              <a:cxnLst>
                <a:cxn ang="0">
                  <a:pos x="2" y="2"/>
                </a:cxn>
                <a:cxn ang="0">
                  <a:pos x="2" y="1"/>
                </a:cxn>
                <a:cxn ang="0">
                  <a:pos x="0" y="0"/>
                </a:cxn>
                <a:cxn ang="0">
                  <a:pos x="1" y="2"/>
                </a:cxn>
                <a:cxn ang="0">
                  <a:pos x="2" y="2"/>
                </a:cxn>
                <a:cxn ang="0">
                  <a:pos x="2" y="1"/>
                </a:cxn>
                <a:cxn ang="0">
                  <a:pos x="2" y="2"/>
                </a:cxn>
              </a:cxnLst>
              <a:rect l="0" t="0" r="r" b="b"/>
              <a:pathLst>
                <a:path w="3" h="3">
                  <a:moveTo>
                    <a:pt x="2" y="2"/>
                  </a:moveTo>
                  <a:lnTo>
                    <a:pt x="2" y="1"/>
                  </a:lnTo>
                  <a:lnTo>
                    <a:pt x="0" y="0"/>
                  </a:lnTo>
                  <a:lnTo>
                    <a:pt x="1" y="2"/>
                  </a:lnTo>
                  <a:lnTo>
                    <a:pt x="2" y="2"/>
                  </a:lnTo>
                  <a:lnTo>
                    <a:pt x="2" y="1"/>
                  </a:lnTo>
                  <a:lnTo>
                    <a:pt x="2"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4" name="Freeform 960"/>
            <p:cNvSpPr>
              <a:spLocks/>
            </p:cNvSpPr>
            <p:nvPr/>
          </p:nvSpPr>
          <p:spPr bwMode="auto">
            <a:xfrm>
              <a:off x="2839" y="2930"/>
              <a:ext cx="5" cy="4"/>
            </a:xfrm>
            <a:custGeom>
              <a:avLst/>
              <a:gdLst/>
              <a:ahLst/>
              <a:cxnLst>
                <a:cxn ang="0">
                  <a:pos x="0" y="3"/>
                </a:cxn>
                <a:cxn ang="0">
                  <a:pos x="1" y="3"/>
                </a:cxn>
                <a:cxn ang="0">
                  <a:pos x="3" y="0"/>
                </a:cxn>
                <a:cxn ang="0">
                  <a:pos x="1" y="0"/>
                </a:cxn>
                <a:cxn ang="0">
                  <a:pos x="0" y="3"/>
                </a:cxn>
                <a:cxn ang="0">
                  <a:pos x="1" y="3"/>
                </a:cxn>
                <a:cxn ang="0">
                  <a:pos x="0" y="3"/>
                </a:cxn>
                <a:cxn ang="0">
                  <a:pos x="1" y="3"/>
                </a:cxn>
                <a:cxn ang="0">
                  <a:pos x="0" y="3"/>
                </a:cxn>
              </a:cxnLst>
              <a:rect l="0" t="0" r="r" b="b"/>
              <a:pathLst>
                <a:path w="4" h="4">
                  <a:moveTo>
                    <a:pt x="0" y="3"/>
                  </a:moveTo>
                  <a:lnTo>
                    <a:pt x="1" y="3"/>
                  </a:lnTo>
                  <a:lnTo>
                    <a:pt x="3" y="0"/>
                  </a:lnTo>
                  <a:lnTo>
                    <a:pt x="1" y="0"/>
                  </a:lnTo>
                  <a:lnTo>
                    <a:pt x="0" y="3"/>
                  </a:lnTo>
                  <a:lnTo>
                    <a:pt x="1" y="3"/>
                  </a:lnTo>
                  <a:lnTo>
                    <a:pt x="0" y="3"/>
                  </a:lnTo>
                  <a:lnTo>
                    <a:pt x="1" y="3"/>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5" name="Freeform 961"/>
            <p:cNvSpPr>
              <a:spLocks/>
            </p:cNvSpPr>
            <p:nvPr/>
          </p:nvSpPr>
          <p:spPr bwMode="auto">
            <a:xfrm>
              <a:off x="2839" y="2928"/>
              <a:ext cx="5" cy="5"/>
            </a:xfrm>
            <a:custGeom>
              <a:avLst/>
              <a:gdLst/>
              <a:ahLst/>
              <a:cxnLst>
                <a:cxn ang="0">
                  <a:pos x="1" y="0"/>
                </a:cxn>
                <a:cxn ang="0">
                  <a:pos x="0" y="4"/>
                </a:cxn>
                <a:cxn ang="0">
                  <a:pos x="3" y="0"/>
                </a:cxn>
                <a:cxn ang="0">
                  <a:pos x="1" y="0"/>
                </a:cxn>
              </a:cxnLst>
              <a:rect l="0" t="0" r="r" b="b"/>
              <a:pathLst>
                <a:path w="4" h="5">
                  <a:moveTo>
                    <a:pt x="1" y="0"/>
                  </a:moveTo>
                  <a:lnTo>
                    <a:pt x="0" y="4"/>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6" name="Freeform 962"/>
            <p:cNvSpPr>
              <a:spLocks/>
            </p:cNvSpPr>
            <p:nvPr/>
          </p:nvSpPr>
          <p:spPr bwMode="auto">
            <a:xfrm>
              <a:off x="2840" y="2928"/>
              <a:ext cx="4" cy="3"/>
            </a:xfrm>
            <a:custGeom>
              <a:avLst/>
              <a:gdLst/>
              <a:ahLst/>
              <a:cxnLst>
                <a:cxn ang="0">
                  <a:pos x="1" y="0"/>
                </a:cxn>
                <a:cxn ang="0">
                  <a:pos x="0" y="1"/>
                </a:cxn>
                <a:cxn ang="0">
                  <a:pos x="1" y="1"/>
                </a:cxn>
                <a:cxn ang="0">
                  <a:pos x="3" y="0"/>
                </a:cxn>
                <a:cxn ang="0">
                  <a:pos x="1" y="0"/>
                </a:cxn>
              </a:cxnLst>
              <a:rect l="0" t="0" r="r" b="b"/>
              <a:pathLst>
                <a:path w="4" h="2">
                  <a:moveTo>
                    <a:pt x="1" y="0"/>
                  </a:moveTo>
                  <a:lnTo>
                    <a:pt x="0" y="1"/>
                  </a:lnTo>
                  <a:lnTo>
                    <a:pt x="1"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7" name="Freeform 963"/>
            <p:cNvSpPr>
              <a:spLocks/>
            </p:cNvSpPr>
            <p:nvPr/>
          </p:nvSpPr>
          <p:spPr bwMode="auto">
            <a:xfrm>
              <a:off x="2841" y="2928"/>
              <a:ext cx="4" cy="3"/>
            </a:xfrm>
            <a:custGeom>
              <a:avLst/>
              <a:gdLst/>
              <a:ahLst/>
              <a:cxnLst>
                <a:cxn ang="0">
                  <a:pos x="1" y="0"/>
                </a:cxn>
                <a:cxn ang="0">
                  <a:pos x="0" y="0"/>
                </a:cxn>
                <a:cxn ang="0">
                  <a:pos x="0" y="2"/>
                </a:cxn>
                <a:cxn ang="0">
                  <a:pos x="1" y="2"/>
                </a:cxn>
                <a:cxn ang="0">
                  <a:pos x="3" y="0"/>
                </a:cxn>
                <a:cxn ang="0">
                  <a:pos x="1" y="1"/>
                </a:cxn>
                <a:cxn ang="0">
                  <a:pos x="3" y="0"/>
                </a:cxn>
                <a:cxn ang="0">
                  <a:pos x="1" y="0"/>
                </a:cxn>
                <a:cxn ang="0">
                  <a:pos x="0" y="0"/>
                </a:cxn>
                <a:cxn ang="0">
                  <a:pos x="1" y="0"/>
                </a:cxn>
              </a:cxnLst>
              <a:rect l="0" t="0" r="r" b="b"/>
              <a:pathLst>
                <a:path w="4" h="3">
                  <a:moveTo>
                    <a:pt x="1" y="0"/>
                  </a:moveTo>
                  <a:lnTo>
                    <a:pt x="0" y="0"/>
                  </a:lnTo>
                  <a:lnTo>
                    <a:pt x="0" y="2"/>
                  </a:lnTo>
                  <a:lnTo>
                    <a:pt x="1" y="2"/>
                  </a:lnTo>
                  <a:lnTo>
                    <a:pt x="3" y="0"/>
                  </a:lnTo>
                  <a:lnTo>
                    <a:pt x="1" y="1"/>
                  </a:lnTo>
                  <a:lnTo>
                    <a:pt x="3" y="0"/>
                  </a:lnTo>
                  <a:lnTo>
                    <a:pt x="1" y="0"/>
                  </a:lnTo>
                  <a:lnTo>
                    <a:pt x="0"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8" name="Freeform 964"/>
            <p:cNvSpPr>
              <a:spLocks/>
            </p:cNvSpPr>
            <p:nvPr/>
          </p:nvSpPr>
          <p:spPr bwMode="auto">
            <a:xfrm>
              <a:off x="2841" y="2925"/>
              <a:ext cx="4" cy="4"/>
            </a:xfrm>
            <a:custGeom>
              <a:avLst/>
              <a:gdLst/>
              <a:ahLst/>
              <a:cxnLst>
                <a:cxn ang="0">
                  <a:pos x="1" y="0"/>
                </a:cxn>
                <a:cxn ang="0">
                  <a:pos x="0" y="1"/>
                </a:cxn>
                <a:cxn ang="0">
                  <a:pos x="1" y="3"/>
                </a:cxn>
                <a:cxn ang="0">
                  <a:pos x="3" y="1"/>
                </a:cxn>
                <a:cxn ang="0">
                  <a:pos x="3" y="0"/>
                </a:cxn>
                <a:cxn ang="0">
                  <a:pos x="1" y="0"/>
                </a:cxn>
              </a:cxnLst>
              <a:rect l="0" t="0" r="r" b="b"/>
              <a:pathLst>
                <a:path w="4" h="4">
                  <a:moveTo>
                    <a:pt x="1" y="0"/>
                  </a:moveTo>
                  <a:lnTo>
                    <a:pt x="0" y="1"/>
                  </a:lnTo>
                  <a:lnTo>
                    <a:pt x="1" y="3"/>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29" name="Freeform 965"/>
            <p:cNvSpPr>
              <a:spLocks/>
            </p:cNvSpPr>
            <p:nvPr/>
          </p:nvSpPr>
          <p:spPr bwMode="auto">
            <a:xfrm>
              <a:off x="2843" y="2924"/>
              <a:ext cx="1" cy="4"/>
            </a:xfrm>
            <a:custGeom>
              <a:avLst/>
              <a:gdLst/>
              <a:ahLst/>
              <a:cxnLst>
                <a:cxn ang="0">
                  <a:pos x="1" y="0"/>
                </a:cxn>
                <a:cxn ang="0">
                  <a:pos x="1" y="0"/>
                </a:cxn>
                <a:cxn ang="0">
                  <a:pos x="0" y="1"/>
                </a:cxn>
                <a:cxn ang="0">
                  <a:pos x="0" y="3"/>
                </a:cxn>
                <a:cxn ang="0">
                  <a:pos x="1" y="1"/>
                </a:cxn>
                <a:cxn ang="0">
                  <a:pos x="1" y="0"/>
                </a:cxn>
              </a:cxnLst>
              <a:rect l="0" t="0" r="r" b="b"/>
              <a:pathLst>
                <a:path w="2" h="4">
                  <a:moveTo>
                    <a:pt x="1" y="0"/>
                  </a:moveTo>
                  <a:lnTo>
                    <a:pt x="1" y="0"/>
                  </a:lnTo>
                  <a:lnTo>
                    <a:pt x="0" y="1"/>
                  </a:lnTo>
                  <a:lnTo>
                    <a:pt x="0" y="3"/>
                  </a:lnTo>
                  <a:lnTo>
                    <a:pt x="1"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0" name="Freeform 966"/>
            <p:cNvSpPr>
              <a:spLocks/>
            </p:cNvSpPr>
            <p:nvPr/>
          </p:nvSpPr>
          <p:spPr bwMode="auto">
            <a:xfrm>
              <a:off x="2843" y="2924"/>
              <a:ext cx="5" cy="4"/>
            </a:xfrm>
            <a:custGeom>
              <a:avLst/>
              <a:gdLst/>
              <a:ahLst/>
              <a:cxnLst>
                <a:cxn ang="0">
                  <a:pos x="3" y="0"/>
                </a:cxn>
                <a:cxn ang="0">
                  <a:pos x="1" y="0"/>
                </a:cxn>
                <a:cxn ang="0">
                  <a:pos x="0" y="0"/>
                </a:cxn>
                <a:cxn ang="0">
                  <a:pos x="0" y="3"/>
                </a:cxn>
                <a:cxn ang="0">
                  <a:pos x="3" y="1"/>
                </a:cxn>
                <a:cxn ang="0">
                  <a:pos x="1" y="1"/>
                </a:cxn>
                <a:cxn ang="0">
                  <a:pos x="3" y="1"/>
                </a:cxn>
                <a:cxn ang="0">
                  <a:pos x="3" y="0"/>
                </a:cxn>
                <a:cxn ang="0">
                  <a:pos x="1" y="0"/>
                </a:cxn>
                <a:cxn ang="0">
                  <a:pos x="3" y="0"/>
                </a:cxn>
              </a:cxnLst>
              <a:rect l="0" t="0" r="r" b="b"/>
              <a:pathLst>
                <a:path w="4" h="4">
                  <a:moveTo>
                    <a:pt x="3" y="0"/>
                  </a:moveTo>
                  <a:lnTo>
                    <a:pt x="1" y="0"/>
                  </a:lnTo>
                  <a:lnTo>
                    <a:pt x="0" y="0"/>
                  </a:lnTo>
                  <a:lnTo>
                    <a:pt x="0" y="3"/>
                  </a:lnTo>
                  <a:lnTo>
                    <a:pt x="3" y="1"/>
                  </a:lnTo>
                  <a:lnTo>
                    <a:pt x="1" y="1"/>
                  </a:lnTo>
                  <a:lnTo>
                    <a:pt x="3" y="1"/>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1" name="Freeform 967"/>
            <p:cNvSpPr>
              <a:spLocks/>
            </p:cNvSpPr>
            <p:nvPr/>
          </p:nvSpPr>
          <p:spPr bwMode="auto">
            <a:xfrm>
              <a:off x="2845" y="2924"/>
              <a:ext cx="2" cy="4"/>
            </a:xfrm>
            <a:custGeom>
              <a:avLst/>
              <a:gdLst/>
              <a:ahLst/>
              <a:cxnLst>
                <a:cxn ang="0">
                  <a:pos x="1" y="1"/>
                </a:cxn>
                <a:cxn ang="0">
                  <a:pos x="0" y="0"/>
                </a:cxn>
                <a:cxn ang="0">
                  <a:pos x="1" y="3"/>
                </a:cxn>
                <a:cxn ang="0">
                  <a:pos x="1" y="1"/>
                </a:cxn>
              </a:cxnLst>
              <a:rect l="0" t="0" r="r" b="b"/>
              <a:pathLst>
                <a:path w="2" h="4">
                  <a:moveTo>
                    <a:pt x="1" y="1"/>
                  </a:moveTo>
                  <a:lnTo>
                    <a:pt x="0" y="0"/>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2" name="Freeform 968"/>
            <p:cNvSpPr>
              <a:spLocks/>
            </p:cNvSpPr>
            <p:nvPr/>
          </p:nvSpPr>
          <p:spPr bwMode="auto">
            <a:xfrm>
              <a:off x="2845" y="2925"/>
              <a:ext cx="5" cy="4"/>
            </a:xfrm>
            <a:custGeom>
              <a:avLst/>
              <a:gdLst/>
              <a:ahLst/>
              <a:cxnLst>
                <a:cxn ang="0">
                  <a:pos x="3" y="1"/>
                </a:cxn>
                <a:cxn ang="0">
                  <a:pos x="1" y="0"/>
                </a:cxn>
                <a:cxn ang="0">
                  <a:pos x="0" y="0"/>
                </a:cxn>
                <a:cxn ang="0">
                  <a:pos x="1" y="3"/>
                </a:cxn>
                <a:cxn ang="0">
                  <a:pos x="3" y="3"/>
                </a:cxn>
                <a:cxn ang="0">
                  <a:pos x="3" y="1"/>
                </a:cxn>
              </a:cxnLst>
              <a:rect l="0" t="0" r="r" b="b"/>
              <a:pathLst>
                <a:path w="4" h="4">
                  <a:moveTo>
                    <a:pt x="3" y="1"/>
                  </a:moveTo>
                  <a:lnTo>
                    <a:pt x="1" y="0"/>
                  </a:lnTo>
                  <a:lnTo>
                    <a:pt x="0" y="0"/>
                  </a:lnTo>
                  <a:lnTo>
                    <a:pt x="1" y="3"/>
                  </a:lnTo>
                  <a:lnTo>
                    <a:pt x="3" y="3"/>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3" name="Freeform 969"/>
            <p:cNvSpPr>
              <a:spLocks/>
            </p:cNvSpPr>
            <p:nvPr/>
          </p:nvSpPr>
          <p:spPr bwMode="auto">
            <a:xfrm>
              <a:off x="2846" y="2928"/>
              <a:ext cx="4" cy="3"/>
            </a:xfrm>
            <a:custGeom>
              <a:avLst/>
              <a:gdLst/>
              <a:ahLst/>
              <a:cxnLst>
                <a:cxn ang="0">
                  <a:pos x="3" y="2"/>
                </a:cxn>
                <a:cxn ang="0">
                  <a:pos x="3" y="1"/>
                </a:cxn>
                <a:cxn ang="0">
                  <a:pos x="1" y="0"/>
                </a:cxn>
                <a:cxn ang="0">
                  <a:pos x="0" y="0"/>
                </a:cxn>
                <a:cxn ang="0">
                  <a:pos x="1" y="2"/>
                </a:cxn>
                <a:cxn ang="0">
                  <a:pos x="1" y="1"/>
                </a:cxn>
                <a:cxn ang="0">
                  <a:pos x="1" y="2"/>
                </a:cxn>
                <a:cxn ang="0">
                  <a:pos x="3" y="2"/>
                </a:cxn>
                <a:cxn ang="0">
                  <a:pos x="3" y="1"/>
                </a:cxn>
                <a:cxn ang="0">
                  <a:pos x="3" y="2"/>
                </a:cxn>
              </a:cxnLst>
              <a:rect l="0" t="0" r="r" b="b"/>
              <a:pathLst>
                <a:path w="4" h="3">
                  <a:moveTo>
                    <a:pt x="3" y="2"/>
                  </a:moveTo>
                  <a:lnTo>
                    <a:pt x="3" y="1"/>
                  </a:lnTo>
                  <a:lnTo>
                    <a:pt x="1" y="0"/>
                  </a:lnTo>
                  <a:lnTo>
                    <a:pt x="0" y="0"/>
                  </a:lnTo>
                  <a:lnTo>
                    <a:pt x="1" y="2"/>
                  </a:lnTo>
                  <a:lnTo>
                    <a:pt x="1" y="1"/>
                  </a:lnTo>
                  <a:lnTo>
                    <a:pt x="1" y="2"/>
                  </a:lnTo>
                  <a:lnTo>
                    <a:pt x="3" y="2"/>
                  </a:lnTo>
                  <a:lnTo>
                    <a:pt x="3" y="1"/>
                  </a:lnTo>
                  <a:lnTo>
                    <a:pt x="3"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4" name="Freeform 970"/>
            <p:cNvSpPr>
              <a:spLocks/>
            </p:cNvSpPr>
            <p:nvPr/>
          </p:nvSpPr>
          <p:spPr bwMode="auto">
            <a:xfrm>
              <a:off x="2846" y="2928"/>
              <a:ext cx="4" cy="4"/>
            </a:xfrm>
            <a:custGeom>
              <a:avLst/>
              <a:gdLst/>
              <a:ahLst/>
              <a:cxnLst>
                <a:cxn ang="0">
                  <a:pos x="0" y="1"/>
                </a:cxn>
                <a:cxn ang="0">
                  <a:pos x="1" y="1"/>
                </a:cxn>
                <a:cxn ang="0">
                  <a:pos x="3" y="0"/>
                </a:cxn>
                <a:cxn ang="0">
                  <a:pos x="0" y="0"/>
                </a:cxn>
                <a:cxn ang="0">
                  <a:pos x="0" y="1"/>
                </a:cxn>
                <a:cxn ang="0">
                  <a:pos x="1" y="2"/>
                </a:cxn>
                <a:cxn ang="0">
                  <a:pos x="0" y="1"/>
                </a:cxn>
                <a:cxn ang="0">
                  <a:pos x="0" y="2"/>
                </a:cxn>
                <a:cxn ang="0">
                  <a:pos x="1" y="2"/>
                </a:cxn>
                <a:cxn ang="0">
                  <a:pos x="1" y="1"/>
                </a:cxn>
                <a:cxn ang="0">
                  <a:pos x="0" y="1"/>
                </a:cxn>
              </a:cxnLst>
              <a:rect l="0" t="0" r="r" b="b"/>
              <a:pathLst>
                <a:path w="4" h="3">
                  <a:moveTo>
                    <a:pt x="0" y="1"/>
                  </a:moveTo>
                  <a:lnTo>
                    <a:pt x="1" y="1"/>
                  </a:lnTo>
                  <a:lnTo>
                    <a:pt x="3" y="0"/>
                  </a:lnTo>
                  <a:lnTo>
                    <a:pt x="0" y="0"/>
                  </a:lnTo>
                  <a:lnTo>
                    <a:pt x="0" y="1"/>
                  </a:lnTo>
                  <a:lnTo>
                    <a:pt x="1" y="2"/>
                  </a:lnTo>
                  <a:lnTo>
                    <a:pt x="0" y="1"/>
                  </a:lnTo>
                  <a:lnTo>
                    <a:pt x="0" y="2"/>
                  </a:lnTo>
                  <a:lnTo>
                    <a:pt x="1" y="2"/>
                  </a:lnTo>
                  <a:lnTo>
                    <a:pt x="1" y="1"/>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5" name="Freeform 971"/>
            <p:cNvSpPr>
              <a:spLocks/>
            </p:cNvSpPr>
            <p:nvPr/>
          </p:nvSpPr>
          <p:spPr bwMode="auto">
            <a:xfrm>
              <a:off x="2846" y="2928"/>
              <a:ext cx="4" cy="4"/>
            </a:xfrm>
            <a:custGeom>
              <a:avLst/>
              <a:gdLst/>
              <a:ahLst/>
              <a:cxnLst>
                <a:cxn ang="0">
                  <a:pos x="1" y="0"/>
                </a:cxn>
                <a:cxn ang="0">
                  <a:pos x="0" y="1"/>
                </a:cxn>
                <a:cxn ang="0">
                  <a:pos x="1" y="2"/>
                </a:cxn>
                <a:cxn ang="0">
                  <a:pos x="3" y="0"/>
                </a:cxn>
                <a:cxn ang="0">
                  <a:pos x="1" y="0"/>
                </a:cxn>
              </a:cxnLst>
              <a:rect l="0" t="0" r="r" b="b"/>
              <a:pathLst>
                <a:path w="4" h="3">
                  <a:moveTo>
                    <a:pt x="1" y="0"/>
                  </a:moveTo>
                  <a:lnTo>
                    <a:pt x="0" y="1"/>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6" name="Freeform 972"/>
            <p:cNvSpPr>
              <a:spLocks/>
            </p:cNvSpPr>
            <p:nvPr/>
          </p:nvSpPr>
          <p:spPr bwMode="auto">
            <a:xfrm>
              <a:off x="2848" y="2925"/>
              <a:ext cx="2" cy="4"/>
            </a:xfrm>
            <a:custGeom>
              <a:avLst/>
              <a:gdLst/>
              <a:ahLst/>
              <a:cxnLst>
                <a:cxn ang="0">
                  <a:pos x="1" y="0"/>
                </a:cxn>
                <a:cxn ang="0">
                  <a:pos x="0" y="3"/>
                </a:cxn>
                <a:cxn ang="0">
                  <a:pos x="2" y="0"/>
                </a:cxn>
                <a:cxn ang="0">
                  <a:pos x="1" y="0"/>
                </a:cxn>
              </a:cxnLst>
              <a:rect l="0" t="0" r="r" b="b"/>
              <a:pathLst>
                <a:path w="3" h="4">
                  <a:moveTo>
                    <a:pt x="1" y="0"/>
                  </a:moveTo>
                  <a:lnTo>
                    <a:pt x="0" y="3"/>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7" name="Freeform 973"/>
            <p:cNvSpPr>
              <a:spLocks/>
            </p:cNvSpPr>
            <p:nvPr/>
          </p:nvSpPr>
          <p:spPr bwMode="auto">
            <a:xfrm>
              <a:off x="2849" y="2923"/>
              <a:ext cx="5" cy="5"/>
            </a:xfrm>
            <a:custGeom>
              <a:avLst/>
              <a:gdLst/>
              <a:ahLst/>
              <a:cxnLst>
                <a:cxn ang="0">
                  <a:pos x="2" y="0"/>
                </a:cxn>
                <a:cxn ang="0">
                  <a:pos x="1" y="0"/>
                </a:cxn>
                <a:cxn ang="0">
                  <a:pos x="0" y="3"/>
                </a:cxn>
                <a:cxn ang="0">
                  <a:pos x="1" y="3"/>
                </a:cxn>
                <a:cxn ang="0">
                  <a:pos x="4" y="0"/>
                </a:cxn>
                <a:cxn ang="0">
                  <a:pos x="2" y="0"/>
                </a:cxn>
                <a:cxn ang="0">
                  <a:pos x="4" y="0"/>
                </a:cxn>
                <a:cxn ang="0">
                  <a:pos x="2" y="0"/>
                </a:cxn>
                <a:cxn ang="0">
                  <a:pos x="1" y="0"/>
                </a:cxn>
                <a:cxn ang="0">
                  <a:pos x="2" y="0"/>
                </a:cxn>
              </a:cxnLst>
              <a:rect l="0" t="0" r="r" b="b"/>
              <a:pathLst>
                <a:path w="5" h="4">
                  <a:moveTo>
                    <a:pt x="2" y="0"/>
                  </a:moveTo>
                  <a:lnTo>
                    <a:pt x="1" y="0"/>
                  </a:lnTo>
                  <a:lnTo>
                    <a:pt x="0" y="3"/>
                  </a:lnTo>
                  <a:lnTo>
                    <a:pt x="1" y="3"/>
                  </a:lnTo>
                  <a:lnTo>
                    <a:pt x="4" y="0"/>
                  </a:lnTo>
                  <a:lnTo>
                    <a:pt x="2" y="0"/>
                  </a:lnTo>
                  <a:lnTo>
                    <a:pt x="4" y="0"/>
                  </a:lnTo>
                  <a:lnTo>
                    <a:pt x="2" y="0"/>
                  </a:lnTo>
                  <a:lnTo>
                    <a:pt x="1"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8" name="Freeform 974"/>
            <p:cNvSpPr>
              <a:spLocks/>
            </p:cNvSpPr>
            <p:nvPr/>
          </p:nvSpPr>
          <p:spPr bwMode="auto">
            <a:xfrm>
              <a:off x="2851" y="2923"/>
              <a:ext cx="2" cy="3"/>
            </a:xfrm>
            <a:custGeom>
              <a:avLst/>
              <a:gdLst/>
              <a:ahLst/>
              <a:cxnLst>
                <a:cxn ang="0">
                  <a:pos x="1" y="0"/>
                </a:cxn>
                <a:cxn ang="0">
                  <a:pos x="1" y="0"/>
                </a:cxn>
                <a:cxn ang="0">
                  <a:pos x="0" y="1"/>
                </a:cxn>
                <a:cxn ang="0">
                  <a:pos x="0" y="2"/>
                </a:cxn>
                <a:cxn ang="0">
                  <a:pos x="1" y="1"/>
                </a:cxn>
                <a:cxn ang="0">
                  <a:pos x="1" y="0"/>
                </a:cxn>
              </a:cxnLst>
              <a:rect l="0" t="0" r="r" b="b"/>
              <a:pathLst>
                <a:path w="2" h="3">
                  <a:moveTo>
                    <a:pt x="1" y="0"/>
                  </a:moveTo>
                  <a:lnTo>
                    <a:pt x="1" y="0"/>
                  </a:lnTo>
                  <a:lnTo>
                    <a:pt x="0" y="1"/>
                  </a:lnTo>
                  <a:lnTo>
                    <a:pt x="0" y="2"/>
                  </a:lnTo>
                  <a:lnTo>
                    <a:pt x="1"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39" name="Freeform 975"/>
            <p:cNvSpPr>
              <a:spLocks/>
            </p:cNvSpPr>
            <p:nvPr/>
          </p:nvSpPr>
          <p:spPr bwMode="auto">
            <a:xfrm>
              <a:off x="2853" y="2923"/>
              <a:ext cx="2" cy="3"/>
            </a:xfrm>
            <a:custGeom>
              <a:avLst/>
              <a:gdLst/>
              <a:ahLst/>
              <a:cxnLst>
                <a:cxn ang="0">
                  <a:pos x="2" y="0"/>
                </a:cxn>
                <a:cxn ang="0">
                  <a:pos x="1" y="0"/>
                </a:cxn>
                <a:cxn ang="0">
                  <a:pos x="0" y="1"/>
                </a:cxn>
                <a:cxn ang="0">
                  <a:pos x="0" y="2"/>
                </a:cxn>
                <a:cxn ang="0">
                  <a:pos x="2" y="1"/>
                </a:cxn>
                <a:cxn ang="0">
                  <a:pos x="1" y="1"/>
                </a:cxn>
                <a:cxn ang="0">
                  <a:pos x="2" y="1"/>
                </a:cxn>
                <a:cxn ang="0">
                  <a:pos x="2" y="0"/>
                </a:cxn>
                <a:cxn ang="0">
                  <a:pos x="1" y="0"/>
                </a:cxn>
                <a:cxn ang="0">
                  <a:pos x="2" y="0"/>
                </a:cxn>
              </a:cxnLst>
              <a:rect l="0" t="0" r="r" b="b"/>
              <a:pathLst>
                <a:path w="3" h="3">
                  <a:moveTo>
                    <a:pt x="2" y="0"/>
                  </a:moveTo>
                  <a:lnTo>
                    <a:pt x="1" y="0"/>
                  </a:lnTo>
                  <a:lnTo>
                    <a:pt x="0" y="1"/>
                  </a:lnTo>
                  <a:lnTo>
                    <a:pt x="0" y="2"/>
                  </a:lnTo>
                  <a:lnTo>
                    <a:pt x="2" y="1"/>
                  </a:lnTo>
                  <a:lnTo>
                    <a:pt x="1" y="1"/>
                  </a:lnTo>
                  <a:lnTo>
                    <a:pt x="2" y="1"/>
                  </a:lnTo>
                  <a:lnTo>
                    <a:pt x="2" y="0"/>
                  </a:lnTo>
                  <a:lnTo>
                    <a:pt x="1"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0" name="Freeform 976"/>
            <p:cNvSpPr>
              <a:spLocks/>
            </p:cNvSpPr>
            <p:nvPr/>
          </p:nvSpPr>
          <p:spPr bwMode="auto">
            <a:xfrm>
              <a:off x="2854" y="2923"/>
              <a:ext cx="4" cy="3"/>
            </a:xfrm>
            <a:custGeom>
              <a:avLst/>
              <a:gdLst/>
              <a:ahLst/>
              <a:cxnLst>
                <a:cxn ang="0">
                  <a:pos x="3" y="1"/>
                </a:cxn>
                <a:cxn ang="0">
                  <a:pos x="3" y="1"/>
                </a:cxn>
                <a:cxn ang="0">
                  <a:pos x="0" y="0"/>
                </a:cxn>
                <a:cxn ang="0">
                  <a:pos x="0" y="1"/>
                </a:cxn>
                <a:cxn ang="0">
                  <a:pos x="1" y="2"/>
                </a:cxn>
                <a:cxn ang="0">
                  <a:pos x="3" y="2"/>
                </a:cxn>
                <a:cxn ang="0">
                  <a:pos x="3" y="1"/>
                </a:cxn>
              </a:cxnLst>
              <a:rect l="0" t="0" r="r" b="b"/>
              <a:pathLst>
                <a:path w="4" h="3">
                  <a:moveTo>
                    <a:pt x="3" y="1"/>
                  </a:moveTo>
                  <a:lnTo>
                    <a:pt x="3" y="1"/>
                  </a:lnTo>
                  <a:lnTo>
                    <a:pt x="0" y="0"/>
                  </a:lnTo>
                  <a:lnTo>
                    <a:pt x="0" y="1"/>
                  </a:lnTo>
                  <a:lnTo>
                    <a:pt x="1" y="2"/>
                  </a:lnTo>
                  <a:lnTo>
                    <a:pt x="3" y="2"/>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1" name="Freeform 977"/>
            <p:cNvSpPr>
              <a:spLocks/>
            </p:cNvSpPr>
            <p:nvPr/>
          </p:nvSpPr>
          <p:spPr bwMode="auto">
            <a:xfrm>
              <a:off x="2854" y="2923"/>
              <a:ext cx="4" cy="5"/>
            </a:xfrm>
            <a:custGeom>
              <a:avLst/>
              <a:gdLst/>
              <a:ahLst/>
              <a:cxnLst>
                <a:cxn ang="0">
                  <a:pos x="3" y="3"/>
                </a:cxn>
                <a:cxn ang="0">
                  <a:pos x="1" y="0"/>
                </a:cxn>
                <a:cxn ang="0">
                  <a:pos x="0" y="0"/>
                </a:cxn>
                <a:cxn ang="0">
                  <a:pos x="1" y="3"/>
                </a:cxn>
                <a:cxn ang="0">
                  <a:pos x="3" y="3"/>
                </a:cxn>
              </a:cxnLst>
              <a:rect l="0" t="0" r="r" b="b"/>
              <a:pathLst>
                <a:path w="4" h="4">
                  <a:moveTo>
                    <a:pt x="3" y="3"/>
                  </a:moveTo>
                  <a:lnTo>
                    <a:pt x="1" y="0"/>
                  </a:lnTo>
                  <a:lnTo>
                    <a:pt x="0" y="0"/>
                  </a:lnTo>
                  <a:lnTo>
                    <a:pt x="1" y="3"/>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2" name="Freeform 978"/>
            <p:cNvSpPr>
              <a:spLocks/>
            </p:cNvSpPr>
            <p:nvPr/>
          </p:nvSpPr>
          <p:spPr bwMode="auto">
            <a:xfrm>
              <a:off x="2855" y="2925"/>
              <a:ext cx="4" cy="4"/>
            </a:xfrm>
            <a:custGeom>
              <a:avLst/>
              <a:gdLst/>
              <a:ahLst/>
              <a:cxnLst>
                <a:cxn ang="0">
                  <a:pos x="0" y="3"/>
                </a:cxn>
                <a:cxn ang="0">
                  <a:pos x="3" y="3"/>
                </a:cxn>
                <a:cxn ang="0">
                  <a:pos x="3" y="0"/>
                </a:cxn>
                <a:cxn ang="0">
                  <a:pos x="0" y="0"/>
                </a:cxn>
                <a:cxn ang="0">
                  <a:pos x="0" y="3"/>
                </a:cxn>
                <a:cxn ang="0">
                  <a:pos x="3" y="3"/>
                </a:cxn>
                <a:cxn ang="0">
                  <a:pos x="0" y="3"/>
                </a:cxn>
                <a:cxn ang="0">
                  <a:pos x="3" y="3"/>
                </a:cxn>
                <a:cxn ang="0">
                  <a:pos x="0" y="3"/>
                </a:cxn>
              </a:cxnLst>
              <a:rect l="0" t="0" r="r" b="b"/>
              <a:pathLst>
                <a:path w="4" h="4">
                  <a:moveTo>
                    <a:pt x="0" y="3"/>
                  </a:moveTo>
                  <a:lnTo>
                    <a:pt x="3" y="3"/>
                  </a:lnTo>
                  <a:lnTo>
                    <a:pt x="3" y="0"/>
                  </a:lnTo>
                  <a:lnTo>
                    <a:pt x="0" y="0"/>
                  </a:lnTo>
                  <a:lnTo>
                    <a:pt x="0" y="3"/>
                  </a:lnTo>
                  <a:lnTo>
                    <a:pt x="3" y="3"/>
                  </a:lnTo>
                  <a:lnTo>
                    <a:pt x="0" y="3"/>
                  </a:lnTo>
                  <a:lnTo>
                    <a:pt x="3" y="3"/>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3" name="Freeform 979"/>
            <p:cNvSpPr>
              <a:spLocks/>
            </p:cNvSpPr>
            <p:nvPr/>
          </p:nvSpPr>
          <p:spPr bwMode="auto">
            <a:xfrm>
              <a:off x="2855" y="2923"/>
              <a:ext cx="4" cy="5"/>
            </a:xfrm>
            <a:custGeom>
              <a:avLst/>
              <a:gdLst/>
              <a:ahLst/>
              <a:cxnLst>
                <a:cxn ang="0">
                  <a:pos x="1" y="0"/>
                </a:cxn>
                <a:cxn ang="0">
                  <a:pos x="1" y="0"/>
                </a:cxn>
                <a:cxn ang="0">
                  <a:pos x="0" y="4"/>
                </a:cxn>
                <a:cxn ang="0">
                  <a:pos x="1" y="4"/>
                </a:cxn>
                <a:cxn ang="0">
                  <a:pos x="3" y="0"/>
                </a:cxn>
                <a:cxn ang="0">
                  <a:pos x="1" y="0"/>
                </a:cxn>
              </a:cxnLst>
              <a:rect l="0" t="0" r="r" b="b"/>
              <a:pathLst>
                <a:path w="4" h="5">
                  <a:moveTo>
                    <a:pt x="1" y="0"/>
                  </a:moveTo>
                  <a:lnTo>
                    <a:pt x="1" y="0"/>
                  </a:lnTo>
                  <a:lnTo>
                    <a:pt x="0" y="4"/>
                  </a:lnTo>
                  <a:lnTo>
                    <a:pt x="1" y="4"/>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4" name="Freeform 980"/>
            <p:cNvSpPr>
              <a:spLocks/>
            </p:cNvSpPr>
            <p:nvPr/>
          </p:nvSpPr>
          <p:spPr bwMode="auto">
            <a:xfrm>
              <a:off x="2855" y="2923"/>
              <a:ext cx="4" cy="1"/>
            </a:xfrm>
            <a:custGeom>
              <a:avLst/>
              <a:gdLst/>
              <a:ahLst/>
              <a:cxnLst>
                <a:cxn ang="0">
                  <a:pos x="1" y="0"/>
                </a:cxn>
                <a:cxn ang="0">
                  <a:pos x="0" y="1"/>
                </a:cxn>
                <a:cxn ang="0">
                  <a:pos x="1" y="1"/>
                </a:cxn>
                <a:cxn ang="0">
                  <a:pos x="3" y="0"/>
                </a:cxn>
                <a:cxn ang="0">
                  <a:pos x="1" y="0"/>
                </a:cxn>
              </a:cxnLst>
              <a:rect l="0" t="0" r="r" b="b"/>
              <a:pathLst>
                <a:path w="4" h="2">
                  <a:moveTo>
                    <a:pt x="1" y="0"/>
                  </a:moveTo>
                  <a:lnTo>
                    <a:pt x="0" y="1"/>
                  </a:lnTo>
                  <a:lnTo>
                    <a:pt x="1"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5" name="Freeform 981"/>
            <p:cNvSpPr>
              <a:spLocks/>
            </p:cNvSpPr>
            <p:nvPr/>
          </p:nvSpPr>
          <p:spPr bwMode="auto">
            <a:xfrm>
              <a:off x="2855" y="2921"/>
              <a:ext cx="5" cy="3"/>
            </a:xfrm>
            <a:custGeom>
              <a:avLst/>
              <a:gdLst/>
              <a:ahLst/>
              <a:cxnLst>
                <a:cxn ang="0">
                  <a:pos x="1" y="0"/>
                </a:cxn>
                <a:cxn ang="0">
                  <a:pos x="0" y="1"/>
                </a:cxn>
                <a:cxn ang="0">
                  <a:pos x="1" y="2"/>
                </a:cxn>
                <a:cxn ang="0">
                  <a:pos x="3" y="0"/>
                </a:cxn>
                <a:cxn ang="0">
                  <a:pos x="1" y="0"/>
                </a:cxn>
              </a:cxnLst>
              <a:rect l="0" t="0" r="r" b="b"/>
              <a:pathLst>
                <a:path w="4" h="3">
                  <a:moveTo>
                    <a:pt x="1" y="0"/>
                  </a:moveTo>
                  <a:lnTo>
                    <a:pt x="0" y="1"/>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6" name="Freeform 982"/>
            <p:cNvSpPr>
              <a:spLocks/>
            </p:cNvSpPr>
            <p:nvPr/>
          </p:nvSpPr>
          <p:spPr bwMode="auto">
            <a:xfrm>
              <a:off x="2858" y="2919"/>
              <a:ext cx="2" cy="4"/>
            </a:xfrm>
            <a:custGeom>
              <a:avLst/>
              <a:gdLst/>
              <a:ahLst/>
              <a:cxnLst>
                <a:cxn ang="0">
                  <a:pos x="0" y="0"/>
                </a:cxn>
                <a:cxn ang="0">
                  <a:pos x="0" y="1"/>
                </a:cxn>
                <a:cxn ang="0">
                  <a:pos x="0" y="3"/>
                </a:cxn>
                <a:cxn ang="0">
                  <a:pos x="1" y="1"/>
                </a:cxn>
                <a:cxn ang="0">
                  <a:pos x="1" y="0"/>
                </a:cxn>
                <a:cxn ang="0">
                  <a:pos x="0" y="0"/>
                </a:cxn>
              </a:cxnLst>
              <a:rect l="0" t="0" r="r" b="b"/>
              <a:pathLst>
                <a:path w="2" h="4">
                  <a:moveTo>
                    <a:pt x="0" y="0"/>
                  </a:moveTo>
                  <a:lnTo>
                    <a:pt x="0" y="1"/>
                  </a:lnTo>
                  <a:lnTo>
                    <a:pt x="0" y="3"/>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7" name="Freeform 983"/>
            <p:cNvSpPr>
              <a:spLocks/>
            </p:cNvSpPr>
            <p:nvPr/>
          </p:nvSpPr>
          <p:spPr bwMode="auto">
            <a:xfrm>
              <a:off x="2858" y="2917"/>
              <a:ext cx="4" cy="5"/>
            </a:xfrm>
            <a:custGeom>
              <a:avLst/>
              <a:gdLst/>
              <a:ahLst/>
              <a:cxnLst>
                <a:cxn ang="0">
                  <a:pos x="1" y="0"/>
                </a:cxn>
                <a:cxn ang="0">
                  <a:pos x="1" y="0"/>
                </a:cxn>
                <a:cxn ang="0">
                  <a:pos x="0" y="1"/>
                </a:cxn>
                <a:cxn ang="0">
                  <a:pos x="0" y="3"/>
                </a:cxn>
                <a:cxn ang="0">
                  <a:pos x="2" y="0"/>
                </a:cxn>
                <a:cxn ang="0">
                  <a:pos x="2" y="1"/>
                </a:cxn>
                <a:cxn ang="0">
                  <a:pos x="2" y="0"/>
                </a:cxn>
                <a:cxn ang="0">
                  <a:pos x="1" y="0"/>
                </a:cxn>
              </a:cxnLst>
              <a:rect l="0" t="0" r="r" b="b"/>
              <a:pathLst>
                <a:path w="3" h="4">
                  <a:moveTo>
                    <a:pt x="1" y="0"/>
                  </a:moveTo>
                  <a:lnTo>
                    <a:pt x="1" y="0"/>
                  </a:lnTo>
                  <a:lnTo>
                    <a:pt x="0" y="1"/>
                  </a:lnTo>
                  <a:lnTo>
                    <a:pt x="0" y="3"/>
                  </a:lnTo>
                  <a:lnTo>
                    <a:pt x="2" y="0"/>
                  </a:lnTo>
                  <a:lnTo>
                    <a:pt x="2" y="1"/>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8" name="Freeform 984"/>
            <p:cNvSpPr>
              <a:spLocks/>
            </p:cNvSpPr>
            <p:nvPr/>
          </p:nvSpPr>
          <p:spPr bwMode="auto">
            <a:xfrm>
              <a:off x="2859" y="2917"/>
              <a:ext cx="4" cy="4"/>
            </a:xfrm>
            <a:custGeom>
              <a:avLst/>
              <a:gdLst/>
              <a:ahLst/>
              <a:cxnLst>
                <a:cxn ang="0">
                  <a:pos x="3" y="0"/>
                </a:cxn>
                <a:cxn ang="0">
                  <a:pos x="1" y="0"/>
                </a:cxn>
                <a:cxn ang="0">
                  <a:pos x="0" y="1"/>
                </a:cxn>
                <a:cxn ang="0">
                  <a:pos x="0" y="3"/>
                </a:cxn>
                <a:cxn ang="0">
                  <a:pos x="3" y="1"/>
                </a:cxn>
                <a:cxn ang="0">
                  <a:pos x="3" y="0"/>
                </a:cxn>
                <a:cxn ang="0">
                  <a:pos x="1" y="0"/>
                </a:cxn>
                <a:cxn ang="0">
                  <a:pos x="3" y="0"/>
                </a:cxn>
              </a:cxnLst>
              <a:rect l="0" t="0" r="r" b="b"/>
              <a:pathLst>
                <a:path w="4" h="4">
                  <a:moveTo>
                    <a:pt x="3" y="0"/>
                  </a:moveTo>
                  <a:lnTo>
                    <a:pt x="1" y="0"/>
                  </a:lnTo>
                  <a:lnTo>
                    <a:pt x="0" y="1"/>
                  </a:lnTo>
                  <a:lnTo>
                    <a:pt x="0" y="3"/>
                  </a:lnTo>
                  <a:lnTo>
                    <a:pt x="3" y="1"/>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49" name="Freeform 985"/>
            <p:cNvSpPr>
              <a:spLocks/>
            </p:cNvSpPr>
            <p:nvPr/>
          </p:nvSpPr>
          <p:spPr bwMode="auto">
            <a:xfrm>
              <a:off x="2860" y="2917"/>
              <a:ext cx="4" cy="4"/>
            </a:xfrm>
            <a:custGeom>
              <a:avLst/>
              <a:gdLst/>
              <a:ahLst/>
              <a:cxnLst>
                <a:cxn ang="0">
                  <a:pos x="3" y="1"/>
                </a:cxn>
                <a:cxn ang="0">
                  <a:pos x="1" y="0"/>
                </a:cxn>
                <a:cxn ang="0">
                  <a:pos x="0" y="1"/>
                </a:cxn>
                <a:cxn ang="0">
                  <a:pos x="0" y="3"/>
                </a:cxn>
                <a:cxn ang="0">
                  <a:pos x="3" y="1"/>
                </a:cxn>
                <a:cxn ang="0">
                  <a:pos x="1" y="1"/>
                </a:cxn>
                <a:cxn ang="0">
                  <a:pos x="3" y="1"/>
                </a:cxn>
                <a:cxn ang="0">
                  <a:pos x="3" y="0"/>
                </a:cxn>
                <a:cxn ang="0">
                  <a:pos x="1" y="0"/>
                </a:cxn>
                <a:cxn ang="0">
                  <a:pos x="3" y="1"/>
                </a:cxn>
              </a:cxnLst>
              <a:rect l="0" t="0" r="r" b="b"/>
              <a:pathLst>
                <a:path w="4" h="4">
                  <a:moveTo>
                    <a:pt x="3" y="1"/>
                  </a:moveTo>
                  <a:lnTo>
                    <a:pt x="1" y="0"/>
                  </a:lnTo>
                  <a:lnTo>
                    <a:pt x="0" y="1"/>
                  </a:lnTo>
                  <a:lnTo>
                    <a:pt x="0" y="3"/>
                  </a:lnTo>
                  <a:lnTo>
                    <a:pt x="3" y="1"/>
                  </a:lnTo>
                  <a:lnTo>
                    <a:pt x="1" y="1"/>
                  </a:lnTo>
                  <a:lnTo>
                    <a:pt x="3" y="1"/>
                  </a:lnTo>
                  <a:lnTo>
                    <a:pt x="3" y="0"/>
                  </a:lnTo>
                  <a:lnTo>
                    <a:pt x="1"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0" name="Freeform 986"/>
            <p:cNvSpPr>
              <a:spLocks/>
            </p:cNvSpPr>
            <p:nvPr/>
          </p:nvSpPr>
          <p:spPr bwMode="auto">
            <a:xfrm>
              <a:off x="2863" y="2917"/>
              <a:ext cx="4" cy="4"/>
            </a:xfrm>
            <a:custGeom>
              <a:avLst/>
              <a:gdLst/>
              <a:ahLst/>
              <a:cxnLst>
                <a:cxn ang="0">
                  <a:pos x="2" y="3"/>
                </a:cxn>
                <a:cxn ang="0">
                  <a:pos x="2" y="1"/>
                </a:cxn>
                <a:cxn ang="0">
                  <a:pos x="1" y="0"/>
                </a:cxn>
                <a:cxn ang="0">
                  <a:pos x="0" y="0"/>
                </a:cxn>
                <a:cxn ang="0">
                  <a:pos x="1" y="3"/>
                </a:cxn>
                <a:cxn ang="0">
                  <a:pos x="1" y="1"/>
                </a:cxn>
                <a:cxn ang="0">
                  <a:pos x="1" y="3"/>
                </a:cxn>
                <a:cxn ang="0">
                  <a:pos x="2" y="3"/>
                </a:cxn>
                <a:cxn ang="0">
                  <a:pos x="2" y="1"/>
                </a:cxn>
                <a:cxn ang="0">
                  <a:pos x="2" y="3"/>
                </a:cxn>
              </a:cxnLst>
              <a:rect l="0" t="0" r="r" b="b"/>
              <a:pathLst>
                <a:path w="3" h="4">
                  <a:moveTo>
                    <a:pt x="2" y="3"/>
                  </a:moveTo>
                  <a:lnTo>
                    <a:pt x="2" y="1"/>
                  </a:lnTo>
                  <a:lnTo>
                    <a:pt x="1" y="0"/>
                  </a:lnTo>
                  <a:lnTo>
                    <a:pt x="0" y="0"/>
                  </a:lnTo>
                  <a:lnTo>
                    <a:pt x="1" y="3"/>
                  </a:lnTo>
                  <a:lnTo>
                    <a:pt x="1" y="1"/>
                  </a:lnTo>
                  <a:lnTo>
                    <a:pt x="1" y="3"/>
                  </a:lnTo>
                  <a:lnTo>
                    <a:pt x="2" y="3"/>
                  </a:lnTo>
                  <a:lnTo>
                    <a:pt x="2" y="1"/>
                  </a:lnTo>
                  <a:lnTo>
                    <a:pt x="2"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1" name="Freeform 987"/>
            <p:cNvSpPr>
              <a:spLocks/>
            </p:cNvSpPr>
            <p:nvPr/>
          </p:nvSpPr>
          <p:spPr bwMode="auto">
            <a:xfrm>
              <a:off x="2863" y="2917"/>
              <a:ext cx="4" cy="5"/>
            </a:xfrm>
            <a:custGeom>
              <a:avLst/>
              <a:gdLst/>
              <a:ahLst/>
              <a:cxnLst>
                <a:cxn ang="0">
                  <a:pos x="1" y="1"/>
                </a:cxn>
                <a:cxn ang="0">
                  <a:pos x="1" y="1"/>
                </a:cxn>
                <a:cxn ang="0">
                  <a:pos x="2" y="0"/>
                </a:cxn>
                <a:cxn ang="0">
                  <a:pos x="1" y="0"/>
                </a:cxn>
                <a:cxn ang="0">
                  <a:pos x="0" y="1"/>
                </a:cxn>
                <a:cxn ang="0">
                  <a:pos x="1" y="3"/>
                </a:cxn>
                <a:cxn ang="0">
                  <a:pos x="1" y="1"/>
                </a:cxn>
              </a:cxnLst>
              <a:rect l="0" t="0" r="r" b="b"/>
              <a:pathLst>
                <a:path w="3" h="4">
                  <a:moveTo>
                    <a:pt x="1" y="1"/>
                  </a:moveTo>
                  <a:lnTo>
                    <a:pt x="1" y="1"/>
                  </a:lnTo>
                  <a:lnTo>
                    <a:pt x="2" y="0"/>
                  </a:lnTo>
                  <a:lnTo>
                    <a:pt x="1" y="0"/>
                  </a:lnTo>
                  <a:lnTo>
                    <a:pt x="0" y="1"/>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2" name="Freeform 988"/>
            <p:cNvSpPr>
              <a:spLocks/>
            </p:cNvSpPr>
            <p:nvPr/>
          </p:nvSpPr>
          <p:spPr bwMode="auto">
            <a:xfrm>
              <a:off x="2863" y="2919"/>
              <a:ext cx="4" cy="4"/>
            </a:xfrm>
            <a:custGeom>
              <a:avLst/>
              <a:gdLst/>
              <a:ahLst/>
              <a:cxnLst>
                <a:cxn ang="0">
                  <a:pos x="1" y="1"/>
                </a:cxn>
                <a:cxn ang="0">
                  <a:pos x="2" y="1"/>
                </a:cxn>
                <a:cxn ang="0">
                  <a:pos x="1" y="0"/>
                </a:cxn>
                <a:cxn ang="0">
                  <a:pos x="0" y="0"/>
                </a:cxn>
                <a:cxn ang="0">
                  <a:pos x="1" y="3"/>
                </a:cxn>
                <a:cxn ang="0">
                  <a:pos x="2" y="3"/>
                </a:cxn>
                <a:cxn ang="0">
                  <a:pos x="1" y="3"/>
                </a:cxn>
                <a:cxn ang="0">
                  <a:pos x="2" y="3"/>
                </a:cxn>
                <a:cxn ang="0">
                  <a:pos x="2" y="1"/>
                </a:cxn>
                <a:cxn ang="0">
                  <a:pos x="1" y="1"/>
                </a:cxn>
              </a:cxnLst>
              <a:rect l="0" t="0" r="r" b="b"/>
              <a:pathLst>
                <a:path w="3" h="4">
                  <a:moveTo>
                    <a:pt x="1" y="1"/>
                  </a:moveTo>
                  <a:lnTo>
                    <a:pt x="2" y="1"/>
                  </a:lnTo>
                  <a:lnTo>
                    <a:pt x="1" y="0"/>
                  </a:lnTo>
                  <a:lnTo>
                    <a:pt x="0" y="0"/>
                  </a:lnTo>
                  <a:lnTo>
                    <a:pt x="1" y="3"/>
                  </a:lnTo>
                  <a:lnTo>
                    <a:pt x="2" y="3"/>
                  </a:lnTo>
                  <a:lnTo>
                    <a:pt x="1" y="3"/>
                  </a:lnTo>
                  <a:lnTo>
                    <a:pt x="2" y="3"/>
                  </a:lnTo>
                  <a:lnTo>
                    <a:pt x="2" y="1"/>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3" name="Freeform 989"/>
            <p:cNvSpPr>
              <a:spLocks/>
            </p:cNvSpPr>
            <p:nvPr/>
          </p:nvSpPr>
          <p:spPr bwMode="auto">
            <a:xfrm>
              <a:off x="2864" y="2919"/>
              <a:ext cx="4" cy="4"/>
            </a:xfrm>
            <a:custGeom>
              <a:avLst/>
              <a:gdLst/>
              <a:ahLst/>
              <a:cxnLst>
                <a:cxn ang="0">
                  <a:pos x="1" y="0"/>
                </a:cxn>
                <a:cxn ang="0">
                  <a:pos x="0" y="1"/>
                </a:cxn>
                <a:cxn ang="0">
                  <a:pos x="1" y="3"/>
                </a:cxn>
                <a:cxn ang="0">
                  <a:pos x="3" y="1"/>
                </a:cxn>
                <a:cxn ang="0">
                  <a:pos x="3" y="0"/>
                </a:cxn>
                <a:cxn ang="0">
                  <a:pos x="1" y="0"/>
                </a:cxn>
              </a:cxnLst>
              <a:rect l="0" t="0" r="r" b="b"/>
              <a:pathLst>
                <a:path w="4" h="4">
                  <a:moveTo>
                    <a:pt x="1" y="0"/>
                  </a:moveTo>
                  <a:lnTo>
                    <a:pt x="0" y="1"/>
                  </a:lnTo>
                  <a:lnTo>
                    <a:pt x="1" y="3"/>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4" name="Freeform 990"/>
            <p:cNvSpPr>
              <a:spLocks/>
            </p:cNvSpPr>
            <p:nvPr/>
          </p:nvSpPr>
          <p:spPr bwMode="auto">
            <a:xfrm>
              <a:off x="2864" y="2917"/>
              <a:ext cx="4" cy="4"/>
            </a:xfrm>
            <a:custGeom>
              <a:avLst/>
              <a:gdLst/>
              <a:ahLst/>
              <a:cxnLst>
                <a:cxn ang="0">
                  <a:pos x="1" y="0"/>
                </a:cxn>
                <a:cxn ang="0">
                  <a:pos x="1" y="0"/>
                </a:cxn>
                <a:cxn ang="0">
                  <a:pos x="0" y="3"/>
                </a:cxn>
                <a:cxn ang="0">
                  <a:pos x="3" y="0"/>
                </a:cxn>
                <a:cxn ang="0">
                  <a:pos x="1" y="0"/>
                </a:cxn>
              </a:cxnLst>
              <a:rect l="0" t="0" r="r" b="b"/>
              <a:pathLst>
                <a:path w="4" h="4">
                  <a:moveTo>
                    <a:pt x="1" y="0"/>
                  </a:moveTo>
                  <a:lnTo>
                    <a:pt x="1" y="0"/>
                  </a:lnTo>
                  <a:lnTo>
                    <a:pt x="0"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5" name="Freeform 991"/>
            <p:cNvSpPr>
              <a:spLocks/>
            </p:cNvSpPr>
            <p:nvPr/>
          </p:nvSpPr>
          <p:spPr bwMode="auto">
            <a:xfrm>
              <a:off x="2865" y="2916"/>
              <a:ext cx="4" cy="3"/>
            </a:xfrm>
            <a:custGeom>
              <a:avLst/>
              <a:gdLst/>
              <a:ahLst/>
              <a:cxnLst>
                <a:cxn ang="0">
                  <a:pos x="1" y="0"/>
                </a:cxn>
                <a:cxn ang="0">
                  <a:pos x="1" y="0"/>
                </a:cxn>
                <a:cxn ang="0">
                  <a:pos x="0" y="1"/>
                </a:cxn>
                <a:cxn ang="0">
                  <a:pos x="1" y="2"/>
                </a:cxn>
                <a:cxn ang="0">
                  <a:pos x="3" y="0"/>
                </a:cxn>
                <a:cxn ang="0">
                  <a:pos x="1" y="0"/>
                </a:cxn>
              </a:cxnLst>
              <a:rect l="0" t="0" r="r" b="b"/>
              <a:pathLst>
                <a:path w="4" h="3">
                  <a:moveTo>
                    <a:pt x="1" y="0"/>
                  </a:moveTo>
                  <a:lnTo>
                    <a:pt x="1" y="0"/>
                  </a:lnTo>
                  <a:lnTo>
                    <a:pt x="0" y="1"/>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6" name="Freeform 992"/>
            <p:cNvSpPr>
              <a:spLocks/>
            </p:cNvSpPr>
            <p:nvPr/>
          </p:nvSpPr>
          <p:spPr bwMode="auto">
            <a:xfrm>
              <a:off x="2866" y="2912"/>
              <a:ext cx="4" cy="5"/>
            </a:xfrm>
            <a:custGeom>
              <a:avLst/>
              <a:gdLst/>
              <a:ahLst/>
              <a:cxnLst>
                <a:cxn ang="0">
                  <a:pos x="1" y="0"/>
                </a:cxn>
                <a:cxn ang="0">
                  <a:pos x="1" y="0"/>
                </a:cxn>
                <a:cxn ang="0">
                  <a:pos x="0" y="3"/>
                </a:cxn>
                <a:cxn ang="0">
                  <a:pos x="3" y="0"/>
                </a:cxn>
                <a:cxn ang="0">
                  <a:pos x="1" y="0"/>
                </a:cxn>
              </a:cxnLst>
              <a:rect l="0" t="0" r="r" b="b"/>
              <a:pathLst>
                <a:path w="4" h="4">
                  <a:moveTo>
                    <a:pt x="1" y="0"/>
                  </a:moveTo>
                  <a:lnTo>
                    <a:pt x="1" y="0"/>
                  </a:lnTo>
                  <a:lnTo>
                    <a:pt x="0"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7" name="Freeform 993"/>
            <p:cNvSpPr>
              <a:spLocks/>
            </p:cNvSpPr>
            <p:nvPr/>
          </p:nvSpPr>
          <p:spPr bwMode="auto">
            <a:xfrm>
              <a:off x="2869" y="2912"/>
              <a:ext cx="5" cy="4"/>
            </a:xfrm>
            <a:custGeom>
              <a:avLst/>
              <a:gdLst/>
              <a:ahLst/>
              <a:cxnLst>
                <a:cxn ang="0">
                  <a:pos x="1" y="0"/>
                </a:cxn>
                <a:cxn ang="0">
                  <a:pos x="0" y="1"/>
                </a:cxn>
                <a:cxn ang="0">
                  <a:pos x="0" y="3"/>
                </a:cxn>
                <a:cxn ang="0">
                  <a:pos x="3" y="0"/>
                </a:cxn>
                <a:cxn ang="0">
                  <a:pos x="1" y="0"/>
                </a:cxn>
              </a:cxnLst>
              <a:rect l="0" t="0" r="r" b="b"/>
              <a:pathLst>
                <a:path w="4" h="4">
                  <a:moveTo>
                    <a:pt x="1" y="0"/>
                  </a:moveTo>
                  <a:lnTo>
                    <a:pt x="0" y="1"/>
                  </a:lnTo>
                  <a:lnTo>
                    <a:pt x="0"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8" name="Freeform 994"/>
            <p:cNvSpPr>
              <a:spLocks/>
            </p:cNvSpPr>
            <p:nvPr/>
          </p:nvSpPr>
          <p:spPr bwMode="auto">
            <a:xfrm>
              <a:off x="2870" y="2912"/>
              <a:ext cx="4" cy="4"/>
            </a:xfrm>
            <a:custGeom>
              <a:avLst/>
              <a:gdLst/>
              <a:ahLst/>
              <a:cxnLst>
                <a:cxn ang="0">
                  <a:pos x="3" y="0"/>
                </a:cxn>
                <a:cxn ang="0">
                  <a:pos x="1" y="0"/>
                </a:cxn>
                <a:cxn ang="0">
                  <a:pos x="0" y="1"/>
                </a:cxn>
                <a:cxn ang="0">
                  <a:pos x="0" y="3"/>
                </a:cxn>
                <a:cxn ang="0">
                  <a:pos x="3" y="1"/>
                </a:cxn>
                <a:cxn ang="0">
                  <a:pos x="1" y="1"/>
                </a:cxn>
                <a:cxn ang="0">
                  <a:pos x="3" y="1"/>
                </a:cxn>
                <a:cxn ang="0">
                  <a:pos x="3" y="0"/>
                </a:cxn>
                <a:cxn ang="0">
                  <a:pos x="1" y="0"/>
                </a:cxn>
                <a:cxn ang="0">
                  <a:pos x="3" y="0"/>
                </a:cxn>
              </a:cxnLst>
              <a:rect l="0" t="0" r="r" b="b"/>
              <a:pathLst>
                <a:path w="4" h="4">
                  <a:moveTo>
                    <a:pt x="3" y="0"/>
                  </a:moveTo>
                  <a:lnTo>
                    <a:pt x="1" y="0"/>
                  </a:lnTo>
                  <a:lnTo>
                    <a:pt x="0" y="1"/>
                  </a:lnTo>
                  <a:lnTo>
                    <a:pt x="0" y="3"/>
                  </a:lnTo>
                  <a:lnTo>
                    <a:pt x="3" y="1"/>
                  </a:lnTo>
                  <a:lnTo>
                    <a:pt x="1" y="1"/>
                  </a:lnTo>
                  <a:lnTo>
                    <a:pt x="3" y="1"/>
                  </a:lnTo>
                  <a:lnTo>
                    <a:pt x="3" y="0"/>
                  </a:lnTo>
                  <a:lnTo>
                    <a:pt x="1"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59" name="Freeform 995"/>
            <p:cNvSpPr>
              <a:spLocks/>
            </p:cNvSpPr>
            <p:nvPr/>
          </p:nvSpPr>
          <p:spPr bwMode="auto">
            <a:xfrm>
              <a:off x="2871" y="2912"/>
              <a:ext cx="4" cy="4"/>
            </a:xfrm>
            <a:custGeom>
              <a:avLst/>
              <a:gdLst/>
              <a:ahLst/>
              <a:cxnLst>
                <a:cxn ang="0">
                  <a:pos x="3" y="1"/>
                </a:cxn>
                <a:cxn ang="0">
                  <a:pos x="3" y="0"/>
                </a:cxn>
                <a:cxn ang="0">
                  <a:pos x="0" y="0"/>
                </a:cxn>
                <a:cxn ang="0">
                  <a:pos x="0" y="3"/>
                </a:cxn>
                <a:cxn ang="0">
                  <a:pos x="3" y="3"/>
                </a:cxn>
                <a:cxn ang="0">
                  <a:pos x="1" y="3"/>
                </a:cxn>
                <a:cxn ang="0">
                  <a:pos x="3" y="3"/>
                </a:cxn>
                <a:cxn ang="0">
                  <a:pos x="3" y="1"/>
                </a:cxn>
                <a:cxn ang="0">
                  <a:pos x="3" y="0"/>
                </a:cxn>
                <a:cxn ang="0">
                  <a:pos x="3" y="1"/>
                </a:cxn>
              </a:cxnLst>
              <a:rect l="0" t="0" r="r" b="b"/>
              <a:pathLst>
                <a:path w="4" h="4">
                  <a:moveTo>
                    <a:pt x="3" y="1"/>
                  </a:moveTo>
                  <a:lnTo>
                    <a:pt x="3" y="0"/>
                  </a:lnTo>
                  <a:lnTo>
                    <a:pt x="0" y="0"/>
                  </a:lnTo>
                  <a:lnTo>
                    <a:pt x="0" y="3"/>
                  </a:lnTo>
                  <a:lnTo>
                    <a:pt x="3" y="3"/>
                  </a:lnTo>
                  <a:lnTo>
                    <a:pt x="1" y="3"/>
                  </a:lnTo>
                  <a:lnTo>
                    <a:pt x="3" y="3"/>
                  </a:lnTo>
                  <a:lnTo>
                    <a:pt x="3" y="1"/>
                  </a:lnTo>
                  <a:lnTo>
                    <a:pt x="3"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0" name="Freeform 996"/>
            <p:cNvSpPr>
              <a:spLocks/>
            </p:cNvSpPr>
            <p:nvPr/>
          </p:nvSpPr>
          <p:spPr bwMode="auto">
            <a:xfrm>
              <a:off x="2873" y="2912"/>
              <a:ext cx="2" cy="4"/>
            </a:xfrm>
            <a:custGeom>
              <a:avLst/>
              <a:gdLst/>
              <a:ahLst/>
              <a:cxnLst>
                <a:cxn ang="0">
                  <a:pos x="2" y="1"/>
                </a:cxn>
                <a:cxn ang="0">
                  <a:pos x="1" y="0"/>
                </a:cxn>
                <a:cxn ang="0">
                  <a:pos x="0" y="0"/>
                </a:cxn>
                <a:cxn ang="0">
                  <a:pos x="1" y="3"/>
                </a:cxn>
                <a:cxn ang="0">
                  <a:pos x="2" y="3"/>
                </a:cxn>
                <a:cxn ang="0">
                  <a:pos x="2" y="1"/>
                </a:cxn>
              </a:cxnLst>
              <a:rect l="0" t="0" r="r" b="b"/>
              <a:pathLst>
                <a:path w="3" h="4">
                  <a:moveTo>
                    <a:pt x="2" y="1"/>
                  </a:moveTo>
                  <a:lnTo>
                    <a:pt x="1" y="0"/>
                  </a:lnTo>
                  <a:lnTo>
                    <a:pt x="0" y="0"/>
                  </a:lnTo>
                  <a:lnTo>
                    <a:pt x="1" y="3"/>
                  </a:lnTo>
                  <a:lnTo>
                    <a:pt x="2" y="3"/>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1" name="Freeform 997"/>
            <p:cNvSpPr>
              <a:spLocks/>
            </p:cNvSpPr>
            <p:nvPr/>
          </p:nvSpPr>
          <p:spPr bwMode="auto">
            <a:xfrm>
              <a:off x="2873" y="2912"/>
              <a:ext cx="2" cy="6"/>
            </a:xfrm>
            <a:custGeom>
              <a:avLst/>
              <a:gdLst/>
              <a:ahLst/>
              <a:cxnLst>
                <a:cxn ang="0">
                  <a:pos x="0" y="5"/>
                </a:cxn>
                <a:cxn ang="0">
                  <a:pos x="1" y="5"/>
                </a:cxn>
                <a:cxn ang="0">
                  <a:pos x="0" y="0"/>
                </a:cxn>
                <a:cxn ang="0">
                  <a:pos x="0" y="5"/>
                </a:cxn>
                <a:cxn ang="0">
                  <a:pos x="1" y="5"/>
                </a:cxn>
                <a:cxn ang="0">
                  <a:pos x="0" y="5"/>
                </a:cxn>
                <a:cxn ang="0">
                  <a:pos x="1" y="5"/>
                </a:cxn>
                <a:cxn ang="0">
                  <a:pos x="0" y="5"/>
                </a:cxn>
              </a:cxnLst>
              <a:rect l="0" t="0" r="r" b="b"/>
              <a:pathLst>
                <a:path w="2" h="6">
                  <a:moveTo>
                    <a:pt x="0" y="5"/>
                  </a:moveTo>
                  <a:lnTo>
                    <a:pt x="1" y="5"/>
                  </a:lnTo>
                  <a:lnTo>
                    <a:pt x="0" y="0"/>
                  </a:lnTo>
                  <a:lnTo>
                    <a:pt x="0" y="5"/>
                  </a:lnTo>
                  <a:lnTo>
                    <a:pt x="1" y="5"/>
                  </a:lnTo>
                  <a:lnTo>
                    <a:pt x="0" y="5"/>
                  </a:lnTo>
                  <a:lnTo>
                    <a:pt x="1" y="5"/>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2" name="Freeform 998"/>
            <p:cNvSpPr>
              <a:spLocks/>
            </p:cNvSpPr>
            <p:nvPr/>
          </p:nvSpPr>
          <p:spPr bwMode="auto">
            <a:xfrm>
              <a:off x="2873" y="2917"/>
              <a:ext cx="5" cy="4"/>
            </a:xfrm>
            <a:custGeom>
              <a:avLst/>
              <a:gdLst/>
              <a:ahLst/>
              <a:cxnLst>
                <a:cxn ang="0">
                  <a:pos x="0" y="0"/>
                </a:cxn>
                <a:cxn ang="0">
                  <a:pos x="0" y="3"/>
                </a:cxn>
                <a:cxn ang="0">
                  <a:pos x="3" y="3"/>
                </a:cxn>
                <a:cxn ang="0">
                  <a:pos x="3" y="0"/>
                </a:cxn>
                <a:cxn ang="0">
                  <a:pos x="3" y="1"/>
                </a:cxn>
                <a:cxn ang="0">
                  <a:pos x="3" y="0"/>
                </a:cxn>
                <a:cxn ang="0">
                  <a:pos x="0" y="0"/>
                </a:cxn>
              </a:cxnLst>
              <a:rect l="0" t="0" r="r" b="b"/>
              <a:pathLst>
                <a:path w="4" h="4">
                  <a:moveTo>
                    <a:pt x="0" y="0"/>
                  </a:moveTo>
                  <a:lnTo>
                    <a:pt x="0" y="3"/>
                  </a:lnTo>
                  <a:lnTo>
                    <a:pt x="3" y="3"/>
                  </a:lnTo>
                  <a:lnTo>
                    <a:pt x="3" y="0"/>
                  </a:lnTo>
                  <a:lnTo>
                    <a:pt x="3" y="1"/>
                  </a:lnTo>
                  <a:lnTo>
                    <a:pt x="3"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3" name="Freeform 999"/>
            <p:cNvSpPr>
              <a:spLocks/>
            </p:cNvSpPr>
            <p:nvPr/>
          </p:nvSpPr>
          <p:spPr bwMode="auto">
            <a:xfrm>
              <a:off x="2873" y="2915"/>
              <a:ext cx="5" cy="3"/>
            </a:xfrm>
            <a:custGeom>
              <a:avLst/>
              <a:gdLst/>
              <a:ahLst/>
              <a:cxnLst>
                <a:cxn ang="0">
                  <a:pos x="1" y="0"/>
                </a:cxn>
                <a:cxn ang="0">
                  <a:pos x="0" y="2"/>
                </a:cxn>
                <a:cxn ang="0">
                  <a:pos x="1" y="2"/>
                </a:cxn>
                <a:cxn ang="0">
                  <a:pos x="3" y="0"/>
                </a:cxn>
                <a:cxn ang="0">
                  <a:pos x="1" y="0"/>
                </a:cxn>
              </a:cxnLst>
              <a:rect l="0" t="0" r="r" b="b"/>
              <a:pathLst>
                <a:path w="4" h="3">
                  <a:moveTo>
                    <a:pt x="1" y="0"/>
                  </a:moveTo>
                  <a:lnTo>
                    <a:pt x="0" y="2"/>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4" name="Freeform 1000"/>
            <p:cNvSpPr>
              <a:spLocks/>
            </p:cNvSpPr>
            <p:nvPr/>
          </p:nvSpPr>
          <p:spPr bwMode="auto">
            <a:xfrm>
              <a:off x="2875" y="2912"/>
              <a:ext cx="5" cy="4"/>
            </a:xfrm>
            <a:custGeom>
              <a:avLst/>
              <a:gdLst/>
              <a:ahLst/>
              <a:cxnLst>
                <a:cxn ang="0">
                  <a:pos x="1" y="0"/>
                </a:cxn>
                <a:cxn ang="0">
                  <a:pos x="1" y="0"/>
                </a:cxn>
                <a:cxn ang="0">
                  <a:pos x="0" y="3"/>
                </a:cxn>
                <a:cxn ang="0">
                  <a:pos x="1" y="3"/>
                </a:cxn>
                <a:cxn ang="0">
                  <a:pos x="3" y="0"/>
                </a:cxn>
                <a:cxn ang="0">
                  <a:pos x="1" y="0"/>
                </a:cxn>
              </a:cxnLst>
              <a:rect l="0" t="0" r="r" b="b"/>
              <a:pathLst>
                <a:path w="4" h="4">
                  <a:moveTo>
                    <a:pt x="1" y="0"/>
                  </a:moveTo>
                  <a:lnTo>
                    <a:pt x="1" y="0"/>
                  </a:lnTo>
                  <a:lnTo>
                    <a:pt x="0" y="3"/>
                  </a:lnTo>
                  <a:lnTo>
                    <a:pt x="1" y="3"/>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5" name="Freeform 1001"/>
            <p:cNvSpPr>
              <a:spLocks/>
            </p:cNvSpPr>
            <p:nvPr/>
          </p:nvSpPr>
          <p:spPr bwMode="auto">
            <a:xfrm>
              <a:off x="2876" y="2910"/>
              <a:ext cx="4" cy="3"/>
            </a:xfrm>
            <a:custGeom>
              <a:avLst/>
              <a:gdLst/>
              <a:ahLst/>
              <a:cxnLst>
                <a:cxn ang="0">
                  <a:pos x="1" y="0"/>
                </a:cxn>
                <a:cxn ang="0">
                  <a:pos x="1" y="0"/>
                </a:cxn>
                <a:cxn ang="0">
                  <a:pos x="0" y="2"/>
                </a:cxn>
                <a:cxn ang="0">
                  <a:pos x="1" y="2"/>
                </a:cxn>
                <a:cxn ang="0">
                  <a:pos x="3" y="0"/>
                </a:cxn>
                <a:cxn ang="0">
                  <a:pos x="1" y="0"/>
                </a:cxn>
              </a:cxnLst>
              <a:rect l="0" t="0" r="r" b="b"/>
              <a:pathLst>
                <a:path w="4" h="3">
                  <a:moveTo>
                    <a:pt x="1" y="0"/>
                  </a:moveTo>
                  <a:lnTo>
                    <a:pt x="1" y="0"/>
                  </a:lnTo>
                  <a:lnTo>
                    <a:pt x="0" y="2"/>
                  </a:lnTo>
                  <a:lnTo>
                    <a:pt x="1" y="2"/>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6" name="Freeform 1002"/>
            <p:cNvSpPr>
              <a:spLocks/>
            </p:cNvSpPr>
            <p:nvPr/>
          </p:nvSpPr>
          <p:spPr bwMode="auto">
            <a:xfrm>
              <a:off x="2878" y="2909"/>
              <a:ext cx="2" cy="4"/>
            </a:xfrm>
            <a:custGeom>
              <a:avLst/>
              <a:gdLst/>
              <a:ahLst/>
              <a:cxnLst>
                <a:cxn ang="0">
                  <a:pos x="1" y="0"/>
                </a:cxn>
                <a:cxn ang="0">
                  <a:pos x="1" y="0"/>
                </a:cxn>
                <a:cxn ang="0">
                  <a:pos x="0" y="2"/>
                </a:cxn>
                <a:cxn ang="0">
                  <a:pos x="2" y="0"/>
                </a:cxn>
                <a:cxn ang="0">
                  <a:pos x="1" y="0"/>
                </a:cxn>
              </a:cxnLst>
              <a:rect l="0" t="0" r="r" b="b"/>
              <a:pathLst>
                <a:path w="3" h="3">
                  <a:moveTo>
                    <a:pt x="1" y="0"/>
                  </a:moveTo>
                  <a:lnTo>
                    <a:pt x="1" y="0"/>
                  </a:lnTo>
                  <a:lnTo>
                    <a:pt x="0" y="2"/>
                  </a:lnTo>
                  <a:lnTo>
                    <a:pt x="2"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7" name="Freeform 1003"/>
            <p:cNvSpPr>
              <a:spLocks/>
            </p:cNvSpPr>
            <p:nvPr/>
          </p:nvSpPr>
          <p:spPr bwMode="auto">
            <a:xfrm>
              <a:off x="2879" y="2907"/>
              <a:ext cx="4" cy="4"/>
            </a:xfrm>
            <a:custGeom>
              <a:avLst/>
              <a:gdLst/>
              <a:ahLst/>
              <a:cxnLst>
                <a:cxn ang="0">
                  <a:pos x="1" y="0"/>
                </a:cxn>
                <a:cxn ang="0">
                  <a:pos x="1" y="0"/>
                </a:cxn>
                <a:cxn ang="0">
                  <a:pos x="0" y="1"/>
                </a:cxn>
                <a:cxn ang="0">
                  <a:pos x="0" y="3"/>
                </a:cxn>
                <a:cxn ang="0">
                  <a:pos x="3" y="0"/>
                </a:cxn>
                <a:cxn ang="0">
                  <a:pos x="3" y="1"/>
                </a:cxn>
                <a:cxn ang="0">
                  <a:pos x="3" y="0"/>
                </a:cxn>
                <a:cxn ang="0">
                  <a:pos x="1" y="0"/>
                </a:cxn>
              </a:cxnLst>
              <a:rect l="0" t="0" r="r" b="b"/>
              <a:pathLst>
                <a:path w="4" h="4">
                  <a:moveTo>
                    <a:pt x="1" y="0"/>
                  </a:moveTo>
                  <a:lnTo>
                    <a:pt x="1" y="0"/>
                  </a:lnTo>
                  <a:lnTo>
                    <a:pt x="0" y="1"/>
                  </a:lnTo>
                  <a:lnTo>
                    <a:pt x="0" y="3"/>
                  </a:lnTo>
                  <a:lnTo>
                    <a:pt x="3" y="0"/>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8" name="Freeform 1004"/>
            <p:cNvSpPr>
              <a:spLocks/>
            </p:cNvSpPr>
            <p:nvPr/>
          </p:nvSpPr>
          <p:spPr bwMode="auto">
            <a:xfrm>
              <a:off x="2881" y="2907"/>
              <a:ext cx="5" cy="4"/>
            </a:xfrm>
            <a:custGeom>
              <a:avLst/>
              <a:gdLst/>
              <a:ahLst/>
              <a:cxnLst>
                <a:cxn ang="0">
                  <a:pos x="1" y="0"/>
                </a:cxn>
                <a:cxn ang="0">
                  <a:pos x="1" y="0"/>
                </a:cxn>
                <a:cxn ang="0">
                  <a:pos x="0" y="0"/>
                </a:cxn>
                <a:cxn ang="0">
                  <a:pos x="0" y="3"/>
                </a:cxn>
                <a:cxn ang="0">
                  <a:pos x="1" y="1"/>
                </a:cxn>
                <a:cxn ang="0">
                  <a:pos x="3" y="1"/>
                </a:cxn>
                <a:cxn ang="0">
                  <a:pos x="3" y="0"/>
                </a:cxn>
                <a:cxn ang="0">
                  <a:pos x="1" y="0"/>
                </a:cxn>
              </a:cxnLst>
              <a:rect l="0" t="0" r="r" b="b"/>
              <a:pathLst>
                <a:path w="4" h="4">
                  <a:moveTo>
                    <a:pt x="1" y="0"/>
                  </a:moveTo>
                  <a:lnTo>
                    <a:pt x="1" y="0"/>
                  </a:lnTo>
                  <a:lnTo>
                    <a:pt x="0" y="0"/>
                  </a:lnTo>
                  <a:lnTo>
                    <a:pt x="0" y="3"/>
                  </a:lnTo>
                  <a:lnTo>
                    <a:pt x="1" y="1"/>
                  </a:lnTo>
                  <a:lnTo>
                    <a:pt x="3" y="1"/>
                  </a:lnTo>
                  <a:lnTo>
                    <a:pt x="3"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69" name="Freeform 1005"/>
            <p:cNvSpPr>
              <a:spLocks/>
            </p:cNvSpPr>
            <p:nvPr/>
          </p:nvSpPr>
          <p:spPr bwMode="auto">
            <a:xfrm>
              <a:off x="2883" y="2907"/>
              <a:ext cx="2" cy="4"/>
            </a:xfrm>
            <a:custGeom>
              <a:avLst/>
              <a:gdLst/>
              <a:ahLst/>
              <a:cxnLst>
                <a:cxn ang="0">
                  <a:pos x="2" y="1"/>
                </a:cxn>
                <a:cxn ang="0">
                  <a:pos x="2" y="0"/>
                </a:cxn>
                <a:cxn ang="0">
                  <a:pos x="0" y="0"/>
                </a:cxn>
                <a:cxn ang="0">
                  <a:pos x="0" y="1"/>
                </a:cxn>
                <a:cxn ang="0">
                  <a:pos x="2" y="3"/>
                </a:cxn>
                <a:cxn ang="0">
                  <a:pos x="1" y="1"/>
                </a:cxn>
                <a:cxn ang="0">
                  <a:pos x="2" y="3"/>
                </a:cxn>
                <a:cxn ang="0">
                  <a:pos x="2" y="1"/>
                </a:cxn>
                <a:cxn ang="0">
                  <a:pos x="2" y="0"/>
                </a:cxn>
                <a:cxn ang="0">
                  <a:pos x="2" y="1"/>
                </a:cxn>
              </a:cxnLst>
              <a:rect l="0" t="0" r="r" b="b"/>
              <a:pathLst>
                <a:path w="3" h="4">
                  <a:moveTo>
                    <a:pt x="2" y="1"/>
                  </a:moveTo>
                  <a:lnTo>
                    <a:pt x="2" y="0"/>
                  </a:lnTo>
                  <a:lnTo>
                    <a:pt x="0" y="0"/>
                  </a:lnTo>
                  <a:lnTo>
                    <a:pt x="0" y="1"/>
                  </a:lnTo>
                  <a:lnTo>
                    <a:pt x="2" y="3"/>
                  </a:lnTo>
                  <a:lnTo>
                    <a:pt x="1" y="1"/>
                  </a:lnTo>
                  <a:lnTo>
                    <a:pt x="2" y="3"/>
                  </a:lnTo>
                  <a:lnTo>
                    <a:pt x="2" y="1"/>
                  </a:lnTo>
                  <a:lnTo>
                    <a:pt x="2" y="0"/>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0" name="Freeform 1006"/>
            <p:cNvSpPr>
              <a:spLocks/>
            </p:cNvSpPr>
            <p:nvPr/>
          </p:nvSpPr>
          <p:spPr bwMode="auto">
            <a:xfrm>
              <a:off x="2884" y="2907"/>
              <a:ext cx="4" cy="4"/>
            </a:xfrm>
            <a:custGeom>
              <a:avLst/>
              <a:gdLst/>
              <a:ahLst/>
              <a:cxnLst>
                <a:cxn ang="0">
                  <a:pos x="3" y="3"/>
                </a:cxn>
                <a:cxn ang="0">
                  <a:pos x="3" y="1"/>
                </a:cxn>
                <a:cxn ang="0">
                  <a:pos x="1" y="0"/>
                </a:cxn>
                <a:cxn ang="0">
                  <a:pos x="0" y="0"/>
                </a:cxn>
                <a:cxn ang="0">
                  <a:pos x="0" y="3"/>
                </a:cxn>
                <a:cxn ang="0">
                  <a:pos x="1" y="3"/>
                </a:cxn>
                <a:cxn ang="0">
                  <a:pos x="3" y="3"/>
                </a:cxn>
                <a:cxn ang="0">
                  <a:pos x="3" y="1"/>
                </a:cxn>
                <a:cxn ang="0">
                  <a:pos x="3" y="3"/>
                </a:cxn>
              </a:cxnLst>
              <a:rect l="0" t="0" r="r" b="b"/>
              <a:pathLst>
                <a:path w="4" h="4">
                  <a:moveTo>
                    <a:pt x="3" y="3"/>
                  </a:moveTo>
                  <a:lnTo>
                    <a:pt x="3" y="1"/>
                  </a:lnTo>
                  <a:lnTo>
                    <a:pt x="1" y="0"/>
                  </a:lnTo>
                  <a:lnTo>
                    <a:pt x="0" y="0"/>
                  </a:lnTo>
                  <a:lnTo>
                    <a:pt x="0" y="3"/>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1" name="Freeform 1007"/>
            <p:cNvSpPr>
              <a:spLocks/>
            </p:cNvSpPr>
            <p:nvPr/>
          </p:nvSpPr>
          <p:spPr bwMode="auto">
            <a:xfrm>
              <a:off x="2885" y="2909"/>
              <a:ext cx="4" cy="4"/>
            </a:xfrm>
            <a:custGeom>
              <a:avLst/>
              <a:gdLst/>
              <a:ahLst/>
              <a:cxnLst>
                <a:cxn ang="0">
                  <a:pos x="3" y="3"/>
                </a:cxn>
                <a:cxn ang="0">
                  <a:pos x="3" y="2"/>
                </a:cxn>
                <a:cxn ang="0">
                  <a:pos x="3" y="0"/>
                </a:cxn>
                <a:cxn ang="0">
                  <a:pos x="0" y="0"/>
                </a:cxn>
                <a:cxn ang="0">
                  <a:pos x="0" y="2"/>
                </a:cxn>
                <a:cxn ang="0">
                  <a:pos x="0" y="3"/>
                </a:cxn>
                <a:cxn ang="0">
                  <a:pos x="1" y="3"/>
                </a:cxn>
                <a:cxn ang="0">
                  <a:pos x="3" y="3"/>
                </a:cxn>
                <a:cxn ang="0">
                  <a:pos x="3" y="2"/>
                </a:cxn>
                <a:cxn ang="0">
                  <a:pos x="3" y="3"/>
                </a:cxn>
              </a:cxnLst>
              <a:rect l="0" t="0" r="r" b="b"/>
              <a:pathLst>
                <a:path w="4" h="4">
                  <a:moveTo>
                    <a:pt x="3" y="3"/>
                  </a:moveTo>
                  <a:lnTo>
                    <a:pt x="3" y="2"/>
                  </a:lnTo>
                  <a:lnTo>
                    <a:pt x="3" y="0"/>
                  </a:lnTo>
                  <a:lnTo>
                    <a:pt x="0" y="0"/>
                  </a:lnTo>
                  <a:lnTo>
                    <a:pt x="0" y="2"/>
                  </a:lnTo>
                  <a:lnTo>
                    <a:pt x="0" y="3"/>
                  </a:lnTo>
                  <a:lnTo>
                    <a:pt x="1" y="3"/>
                  </a:lnTo>
                  <a:lnTo>
                    <a:pt x="3" y="3"/>
                  </a:lnTo>
                  <a:lnTo>
                    <a:pt x="3" y="2"/>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2" name="Freeform 1008"/>
            <p:cNvSpPr>
              <a:spLocks/>
            </p:cNvSpPr>
            <p:nvPr/>
          </p:nvSpPr>
          <p:spPr bwMode="auto">
            <a:xfrm>
              <a:off x="2884" y="2912"/>
              <a:ext cx="4" cy="4"/>
            </a:xfrm>
            <a:custGeom>
              <a:avLst/>
              <a:gdLst/>
              <a:ahLst/>
              <a:cxnLst>
                <a:cxn ang="0">
                  <a:pos x="1" y="3"/>
                </a:cxn>
                <a:cxn ang="0">
                  <a:pos x="1" y="3"/>
                </a:cxn>
                <a:cxn ang="0">
                  <a:pos x="3" y="0"/>
                </a:cxn>
                <a:cxn ang="0">
                  <a:pos x="1" y="0"/>
                </a:cxn>
                <a:cxn ang="0">
                  <a:pos x="0" y="3"/>
                </a:cxn>
                <a:cxn ang="0">
                  <a:pos x="1" y="3"/>
                </a:cxn>
              </a:cxnLst>
              <a:rect l="0" t="0" r="r" b="b"/>
              <a:pathLst>
                <a:path w="4" h="4">
                  <a:moveTo>
                    <a:pt x="1" y="3"/>
                  </a:moveTo>
                  <a:lnTo>
                    <a:pt x="1" y="3"/>
                  </a:lnTo>
                  <a:lnTo>
                    <a:pt x="3" y="0"/>
                  </a:lnTo>
                  <a:lnTo>
                    <a:pt x="1" y="0"/>
                  </a:lnTo>
                  <a:lnTo>
                    <a:pt x="0" y="3"/>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3" name="Freeform 1009"/>
            <p:cNvSpPr>
              <a:spLocks/>
            </p:cNvSpPr>
            <p:nvPr/>
          </p:nvSpPr>
          <p:spPr bwMode="auto">
            <a:xfrm>
              <a:off x="2883" y="2915"/>
              <a:ext cx="2" cy="3"/>
            </a:xfrm>
            <a:custGeom>
              <a:avLst/>
              <a:gdLst/>
              <a:ahLst/>
              <a:cxnLst>
                <a:cxn ang="0">
                  <a:pos x="0" y="2"/>
                </a:cxn>
                <a:cxn ang="0">
                  <a:pos x="1" y="2"/>
                </a:cxn>
                <a:cxn ang="0">
                  <a:pos x="2" y="0"/>
                </a:cxn>
                <a:cxn ang="0">
                  <a:pos x="1" y="0"/>
                </a:cxn>
                <a:cxn ang="0">
                  <a:pos x="0" y="1"/>
                </a:cxn>
                <a:cxn ang="0">
                  <a:pos x="0" y="2"/>
                </a:cxn>
                <a:cxn ang="0">
                  <a:pos x="1" y="2"/>
                </a:cxn>
                <a:cxn ang="0">
                  <a:pos x="0" y="2"/>
                </a:cxn>
              </a:cxnLst>
              <a:rect l="0" t="0" r="r" b="b"/>
              <a:pathLst>
                <a:path w="3" h="3">
                  <a:moveTo>
                    <a:pt x="0" y="2"/>
                  </a:moveTo>
                  <a:lnTo>
                    <a:pt x="1" y="2"/>
                  </a:lnTo>
                  <a:lnTo>
                    <a:pt x="2" y="0"/>
                  </a:lnTo>
                  <a:lnTo>
                    <a:pt x="1" y="0"/>
                  </a:lnTo>
                  <a:lnTo>
                    <a:pt x="0" y="1"/>
                  </a:lnTo>
                  <a:lnTo>
                    <a:pt x="0" y="2"/>
                  </a:lnTo>
                  <a:lnTo>
                    <a:pt x="1" y="2"/>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4" name="Freeform 1010"/>
            <p:cNvSpPr>
              <a:spLocks/>
            </p:cNvSpPr>
            <p:nvPr/>
          </p:nvSpPr>
          <p:spPr bwMode="auto">
            <a:xfrm>
              <a:off x="2881" y="2916"/>
              <a:ext cx="5" cy="3"/>
            </a:xfrm>
            <a:custGeom>
              <a:avLst/>
              <a:gdLst/>
              <a:ahLst/>
              <a:cxnLst>
                <a:cxn ang="0">
                  <a:pos x="0" y="1"/>
                </a:cxn>
                <a:cxn ang="0">
                  <a:pos x="0" y="2"/>
                </a:cxn>
                <a:cxn ang="0">
                  <a:pos x="3" y="0"/>
                </a:cxn>
                <a:cxn ang="0">
                  <a:pos x="1" y="0"/>
                </a:cxn>
                <a:cxn ang="0">
                  <a:pos x="0" y="1"/>
                </a:cxn>
                <a:cxn ang="0">
                  <a:pos x="0" y="2"/>
                </a:cxn>
                <a:cxn ang="0">
                  <a:pos x="0" y="1"/>
                </a:cxn>
                <a:cxn ang="0">
                  <a:pos x="0" y="2"/>
                </a:cxn>
                <a:cxn ang="0">
                  <a:pos x="0" y="1"/>
                </a:cxn>
              </a:cxnLst>
              <a:rect l="0" t="0" r="r" b="b"/>
              <a:pathLst>
                <a:path w="4" h="3">
                  <a:moveTo>
                    <a:pt x="0" y="1"/>
                  </a:moveTo>
                  <a:lnTo>
                    <a:pt x="0" y="2"/>
                  </a:lnTo>
                  <a:lnTo>
                    <a:pt x="3" y="0"/>
                  </a:lnTo>
                  <a:lnTo>
                    <a:pt x="1" y="0"/>
                  </a:lnTo>
                  <a:lnTo>
                    <a:pt x="0" y="1"/>
                  </a:lnTo>
                  <a:lnTo>
                    <a:pt x="0" y="2"/>
                  </a:lnTo>
                  <a:lnTo>
                    <a:pt x="0" y="1"/>
                  </a:lnTo>
                  <a:lnTo>
                    <a:pt x="0" y="2"/>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5" name="Freeform 1011"/>
            <p:cNvSpPr>
              <a:spLocks/>
            </p:cNvSpPr>
            <p:nvPr/>
          </p:nvSpPr>
          <p:spPr bwMode="auto">
            <a:xfrm>
              <a:off x="2881" y="2917"/>
              <a:ext cx="7" cy="3"/>
            </a:xfrm>
            <a:custGeom>
              <a:avLst/>
              <a:gdLst/>
              <a:ahLst/>
              <a:cxnLst>
                <a:cxn ang="0">
                  <a:pos x="6" y="0"/>
                </a:cxn>
                <a:cxn ang="0">
                  <a:pos x="0" y="0"/>
                </a:cxn>
                <a:cxn ang="0">
                  <a:pos x="6" y="1"/>
                </a:cxn>
                <a:cxn ang="0">
                  <a:pos x="6" y="0"/>
                </a:cxn>
              </a:cxnLst>
              <a:rect l="0" t="0" r="r" b="b"/>
              <a:pathLst>
                <a:path w="7" h="2">
                  <a:moveTo>
                    <a:pt x="6" y="0"/>
                  </a:moveTo>
                  <a:lnTo>
                    <a:pt x="0" y="0"/>
                  </a:lnTo>
                  <a:lnTo>
                    <a:pt x="6" y="1"/>
                  </a:lnTo>
                  <a:lnTo>
                    <a:pt x="6"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6" name="Freeform 1012"/>
            <p:cNvSpPr>
              <a:spLocks/>
            </p:cNvSpPr>
            <p:nvPr/>
          </p:nvSpPr>
          <p:spPr bwMode="auto">
            <a:xfrm>
              <a:off x="2885" y="2917"/>
              <a:ext cx="5" cy="5"/>
            </a:xfrm>
            <a:custGeom>
              <a:avLst/>
              <a:gdLst/>
              <a:ahLst/>
              <a:cxnLst>
                <a:cxn ang="0">
                  <a:pos x="3" y="1"/>
                </a:cxn>
                <a:cxn ang="0">
                  <a:pos x="3" y="0"/>
                </a:cxn>
                <a:cxn ang="0">
                  <a:pos x="0" y="0"/>
                </a:cxn>
                <a:cxn ang="0">
                  <a:pos x="0" y="3"/>
                </a:cxn>
                <a:cxn ang="0">
                  <a:pos x="1" y="3"/>
                </a:cxn>
                <a:cxn ang="0">
                  <a:pos x="3" y="3"/>
                </a:cxn>
                <a:cxn ang="0">
                  <a:pos x="3" y="1"/>
                </a:cxn>
                <a:cxn ang="0">
                  <a:pos x="3" y="0"/>
                </a:cxn>
                <a:cxn ang="0">
                  <a:pos x="3" y="1"/>
                </a:cxn>
              </a:cxnLst>
              <a:rect l="0" t="0" r="r" b="b"/>
              <a:pathLst>
                <a:path w="4" h="4">
                  <a:moveTo>
                    <a:pt x="3" y="1"/>
                  </a:moveTo>
                  <a:lnTo>
                    <a:pt x="3" y="0"/>
                  </a:lnTo>
                  <a:lnTo>
                    <a:pt x="0" y="0"/>
                  </a:lnTo>
                  <a:lnTo>
                    <a:pt x="0" y="3"/>
                  </a:lnTo>
                  <a:lnTo>
                    <a:pt x="1" y="3"/>
                  </a:lnTo>
                  <a:lnTo>
                    <a:pt x="3" y="3"/>
                  </a:lnTo>
                  <a:lnTo>
                    <a:pt x="3" y="1"/>
                  </a:lnTo>
                  <a:lnTo>
                    <a:pt x="3" y="0"/>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7" name="Freeform 1013"/>
            <p:cNvSpPr>
              <a:spLocks/>
            </p:cNvSpPr>
            <p:nvPr/>
          </p:nvSpPr>
          <p:spPr bwMode="auto">
            <a:xfrm>
              <a:off x="2888" y="2917"/>
              <a:ext cx="4" cy="5"/>
            </a:xfrm>
            <a:custGeom>
              <a:avLst/>
              <a:gdLst/>
              <a:ahLst/>
              <a:cxnLst>
                <a:cxn ang="0">
                  <a:pos x="2" y="1"/>
                </a:cxn>
                <a:cxn ang="0">
                  <a:pos x="0" y="0"/>
                </a:cxn>
                <a:cxn ang="0">
                  <a:pos x="1" y="3"/>
                </a:cxn>
                <a:cxn ang="0">
                  <a:pos x="2" y="3"/>
                </a:cxn>
                <a:cxn ang="0">
                  <a:pos x="2" y="1"/>
                </a:cxn>
              </a:cxnLst>
              <a:rect l="0" t="0" r="r" b="b"/>
              <a:pathLst>
                <a:path w="3" h="4">
                  <a:moveTo>
                    <a:pt x="2" y="1"/>
                  </a:moveTo>
                  <a:lnTo>
                    <a:pt x="0" y="0"/>
                  </a:lnTo>
                  <a:lnTo>
                    <a:pt x="1" y="3"/>
                  </a:lnTo>
                  <a:lnTo>
                    <a:pt x="2" y="3"/>
                  </a:lnTo>
                  <a:lnTo>
                    <a:pt x="2"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8" name="Freeform 1014"/>
            <p:cNvSpPr>
              <a:spLocks/>
            </p:cNvSpPr>
            <p:nvPr/>
          </p:nvSpPr>
          <p:spPr bwMode="auto">
            <a:xfrm>
              <a:off x="2889" y="2919"/>
              <a:ext cx="4" cy="4"/>
            </a:xfrm>
            <a:custGeom>
              <a:avLst/>
              <a:gdLst/>
              <a:ahLst/>
              <a:cxnLst>
                <a:cxn ang="0">
                  <a:pos x="1" y="3"/>
                </a:cxn>
                <a:cxn ang="0">
                  <a:pos x="3" y="1"/>
                </a:cxn>
                <a:cxn ang="0">
                  <a:pos x="1" y="0"/>
                </a:cxn>
                <a:cxn ang="0">
                  <a:pos x="0" y="0"/>
                </a:cxn>
                <a:cxn ang="0">
                  <a:pos x="1" y="3"/>
                </a:cxn>
                <a:cxn ang="0">
                  <a:pos x="1" y="1"/>
                </a:cxn>
                <a:cxn ang="0">
                  <a:pos x="1" y="3"/>
                </a:cxn>
                <a:cxn ang="0">
                  <a:pos x="3" y="3"/>
                </a:cxn>
                <a:cxn ang="0">
                  <a:pos x="3" y="1"/>
                </a:cxn>
                <a:cxn ang="0">
                  <a:pos x="1" y="3"/>
                </a:cxn>
              </a:cxnLst>
              <a:rect l="0" t="0" r="r" b="b"/>
              <a:pathLst>
                <a:path w="4" h="4">
                  <a:moveTo>
                    <a:pt x="1" y="3"/>
                  </a:moveTo>
                  <a:lnTo>
                    <a:pt x="3" y="1"/>
                  </a:lnTo>
                  <a:lnTo>
                    <a:pt x="1" y="0"/>
                  </a:lnTo>
                  <a:lnTo>
                    <a:pt x="0" y="0"/>
                  </a:lnTo>
                  <a:lnTo>
                    <a:pt x="1" y="3"/>
                  </a:lnTo>
                  <a:lnTo>
                    <a:pt x="1" y="1"/>
                  </a:lnTo>
                  <a:lnTo>
                    <a:pt x="1" y="3"/>
                  </a:lnTo>
                  <a:lnTo>
                    <a:pt x="3" y="3"/>
                  </a:lnTo>
                  <a:lnTo>
                    <a:pt x="3" y="1"/>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79" name="Freeform 1015"/>
            <p:cNvSpPr>
              <a:spLocks/>
            </p:cNvSpPr>
            <p:nvPr/>
          </p:nvSpPr>
          <p:spPr bwMode="auto">
            <a:xfrm>
              <a:off x="2889" y="2921"/>
              <a:ext cx="4" cy="3"/>
            </a:xfrm>
            <a:custGeom>
              <a:avLst/>
              <a:gdLst/>
              <a:ahLst/>
              <a:cxnLst>
                <a:cxn ang="0">
                  <a:pos x="1" y="2"/>
                </a:cxn>
                <a:cxn ang="0">
                  <a:pos x="3" y="0"/>
                </a:cxn>
                <a:cxn ang="0">
                  <a:pos x="1" y="0"/>
                </a:cxn>
                <a:cxn ang="0">
                  <a:pos x="0" y="1"/>
                </a:cxn>
                <a:cxn ang="0">
                  <a:pos x="0" y="2"/>
                </a:cxn>
                <a:cxn ang="0">
                  <a:pos x="1" y="2"/>
                </a:cxn>
              </a:cxnLst>
              <a:rect l="0" t="0" r="r" b="b"/>
              <a:pathLst>
                <a:path w="4" h="3">
                  <a:moveTo>
                    <a:pt x="1" y="2"/>
                  </a:moveTo>
                  <a:lnTo>
                    <a:pt x="3" y="0"/>
                  </a:lnTo>
                  <a:lnTo>
                    <a:pt x="1" y="0"/>
                  </a:lnTo>
                  <a:lnTo>
                    <a:pt x="0" y="1"/>
                  </a:lnTo>
                  <a:lnTo>
                    <a:pt x="0" y="2"/>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0" name="Freeform 1016"/>
            <p:cNvSpPr>
              <a:spLocks/>
            </p:cNvSpPr>
            <p:nvPr/>
          </p:nvSpPr>
          <p:spPr bwMode="auto">
            <a:xfrm>
              <a:off x="2885" y="2921"/>
              <a:ext cx="5" cy="3"/>
            </a:xfrm>
            <a:custGeom>
              <a:avLst/>
              <a:gdLst/>
              <a:ahLst/>
              <a:cxnLst>
                <a:cxn ang="0">
                  <a:pos x="0" y="2"/>
                </a:cxn>
                <a:cxn ang="0">
                  <a:pos x="0" y="2"/>
                </a:cxn>
                <a:cxn ang="0">
                  <a:pos x="4" y="0"/>
                </a:cxn>
                <a:cxn ang="0">
                  <a:pos x="2" y="0"/>
                </a:cxn>
                <a:cxn ang="0">
                  <a:pos x="0" y="1"/>
                </a:cxn>
                <a:cxn ang="0">
                  <a:pos x="0" y="2"/>
                </a:cxn>
              </a:cxnLst>
              <a:rect l="0" t="0" r="r" b="b"/>
              <a:pathLst>
                <a:path w="5" h="3">
                  <a:moveTo>
                    <a:pt x="0" y="2"/>
                  </a:moveTo>
                  <a:lnTo>
                    <a:pt x="0" y="2"/>
                  </a:lnTo>
                  <a:lnTo>
                    <a:pt x="4" y="0"/>
                  </a:lnTo>
                  <a:lnTo>
                    <a:pt x="2"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1" name="Freeform 1017"/>
            <p:cNvSpPr>
              <a:spLocks/>
            </p:cNvSpPr>
            <p:nvPr/>
          </p:nvSpPr>
          <p:spPr bwMode="auto">
            <a:xfrm>
              <a:off x="2883" y="2923"/>
              <a:ext cx="2" cy="3"/>
            </a:xfrm>
            <a:custGeom>
              <a:avLst/>
              <a:gdLst/>
              <a:ahLst/>
              <a:cxnLst>
                <a:cxn ang="0">
                  <a:pos x="0" y="1"/>
                </a:cxn>
                <a:cxn ang="0">
                  <a:pos x="0" y="1"/>
                </a:cxn>
                <a:cxn ang="0">
                  <a:pos x="2" y="0"/>
                </a:cxn>
                <a:cxn ang="0">
                  <a:pos x="0" y="1"/>
                </a:cxn>
              </a:cxnLst>
              <a:rect l="0" t="0" r="r" b="b"/>
              <a:pathLst>
                <a:path w="3" h="2">
                  <a:moveTo>
                    <a:pt x="0" y="1"/>
                  </a:moveTo>
                  <a:lnTo>
                    <a:pt x="0" y="1"/>
                  </a:lnTo>
                  <a:lnTo>
                    <a:pt x="2"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2" name="Freeform 1018"/>
            <p:cNvSpPr>
              <a:spLocks/>
            </p:cNvSpPr>
            <p:nvPr/>
          </p:nvSpPr>
          <p:spPr bwMode="auto">
            <a:xfrm>
              <a:off x="2879" y="2923"/>
              <a:ext cx="5" cy="5"/>
            </a:xfrm>
            <a:custGeom>
              <a:avLst/>
              <a:gdLst/>
              <a:ahLst/>
              <a:cxnLst>
                <a:cxn ang="0">
                  <a:pos x="0" y="1"/>
                </a:cxn>
                <a:cxn ang="0">
                  <a:pos x="0" y="3"/>
                </a:cxn>
                <a:cxn ang="0">
                  <a:pos x="4" y="1"/>
                </a:cxn>
                <a:cxn ang="0">
                  <a:pos x="4" y="0"/>
                </a:cxn>
                <a:cxn ang="0">
                  <a:pos x="0" y="1"/>
                </a:cxn>
                <a:cxn ang="0">
                  <a:pos x="0" y="3"/>
                </a:cxn>
                <a:cxn ang="0">
                  <a:pos x="0" y="1"/>
                </a:cxn>
              </a:cxnLst>
              <a:rect l="0" t="0" r="r" b="b"/>
              <a:pathLst>
                <a:path w="5" h="4">
                  <a:moveTo>
                    <a:pt x="0" y="1"/>
                  </a:moveTo>
                  <a:lnTo>
                    <a:pt x="0" y="3"/>
                  </a:lnTo>
                  <a:lnTo>
                    <a:pt x="4" y="1"/>
                  </a:lnTo>
                  <a:lnTo>
                    <a:pt x="4" y="0"/>
                  </a:lnTo>
                  <a:lnTo>
                    <a:pt x="0" y="1"/>
                  </a:lnTo>
                  <a:lnTo>
                    <a:pt x="0" y="3"/>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3" name="Freeform 1019"/>
            <p:cNvSpPr>
              <a:spLocks/>
            </p:cNvSpPr>
            <p:nvPr/>
          </p:nvSpPr>
          <p:spPr bwMode="auto">
            <a:xfrm>
              <a:off x="2879" y="2924"/>
              <a:ext cx="4" cy="4"/>
            </a:xfrm>
            <a:custGeom>
              <a:avLst/>
              <a:gdLst/>
              <a:ahLst/>
              <a:cxnLst>
                <a:cxn ang="0">
                  <a:pos x="3" y="1"/>
                </a:cxn>
                <a:cxn ang="0">
                  <a:pos x="0" y="0"/>
                </a:cxn>
                <a:cxn ang="0">
                  <a:pos x="1" y="3"/>
                </a:cxn>
                <a:cxn ang="0">
                  <a:pos x="3" y="3"/>
                </a:cxn>
                <a:cxn ang="0">
                  <a:pos x="3" y="1"/>
                </a:cxn>
              </a:cxnLst>
              <a:rect l="0" t="0" r="r" b="b"/>
              <a:pathLst>
                <a:path w="4" h="4">
                  <a:moveTo>
                    <a:pt x="3" y="1"/>
                  </a:moveTo>
                  <a:lnTo>
                    <a:pt x="0" y="0"/>
                  </a:lnTo>
                  <a:lnTo>
                    <a:pt x="1" y="3"/>
                  </a:lnTo>
                  <a:lnTo>
                    <a:pt x="3" y="3"/>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4" name="Freeform 1020"/>
            <p:cNvSpPr>
              <a:spLocks/>
            </p:cNvSpPr>
            <p:nvPr/>
          </p:nvSpPr>
          <p:spPr bwMode="auto">
            <a:xfrm>
              <a:off x="2879" y="2925"/>
              <a:ext cx="5" cy="4"/>
            </a:xfrm>
            <a:custGeom>
              <a:avLst/>
              <a:gdLst/>
              <a:ahLst/>
              <a:cxnLst>
                <a:cxn ang="0">
                  <a:pos x="3" y="3"/>
                </a:cxn>
                <a:cxn ang="0">
                  <a:pos x="3" y="1"/>
                </a:cxn>
                <a:cxn ang="0">
                  <a:pos x="1" y="0"/>
                </a:cxn>
                <a:cxn ang="0">
                  <a:pos x="0" y="0"/>
                </a:cxn>
                <a:cxn ang="0">
                  <a:pos x="1" y="3"/>
                </a:cxn>
                <a:cxn ang="0">
                  <a:pos x="1" y="1"/>
                </a:cxn>
                <a:cxn ang="0">
                  <a:pos x="1" y="3"/>
                </a:cxn>
                <a:cxn ang="0">
                  <a:pos x="3" y="3"/>
                </a:cxn>
                <a:cxn ang="0">
                  <a:pos x="3" y="1"/>
                </a:cxn>
                <a:cxn ang="0">
                  <a:pos x="3" y="3"/>
                </a:cxn>
              </a:cxnLst>
              <a:rect l="0" t="0" r="r" b="b"/>
              <a:pathLst>
                <a:path w="4" h="4">
                  <a:moveTo>
                    <a:pt x="3" y="3"/>
                  </a:moveTo>
                  <a:lnTo>
                    <a:pt x="3" y="1"/>
                  </a:lnTo>
                  <a:lnTo>
                    <a:pt x="1" y="0"/>
                  </a:lnTo>
                  <a:lnTo>
                    <a:pt x="0" y="0"/>
                  </a:lnTo>
                  <a:lnTo>
                    <a:pt x="1" y="3"/>
                  </a:lnTo>
                  <a:lnTo>
                    <a:pt x="1" y="1"/>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5" name="Freeform 1021"/>
            <p:cNvSpPr>
              <a:spLocks/>
            </p:cNvSpPr>
            <p:nvPr/>
          </p:nvSpPr>
          <p:spPr bwMode="auto">
            <a:xfrm>
              <a:off x="2879" y="2928"/>
              <a:ext cx="5" cy="3"/>
            </a:xfrm>
            <a:custGeom>
              <a:avLst/>
              <a:gdLst/>
              <a:ahLst/>
              <a:cxnLst>
                <a:cxn ang="0">
                  <a:pos x="1" y="1"/>
                </a:cxn>
                <a:cxn ang="0">
                  <a:pos x="1" y="2"/>
                </a:cxn>
                <a:cxn ang="0">
                  <a:pos x="3" y="1"/>
                </a:cxn>
                <a:cxn ang="0">
                  <a:pos x="1" y="0"/>
                </a:cxn>
                <a:cxn ang="0">
                  <a:pos x="0" y="1"/>
                </a:cxn>
                <a:cxn ang="0">
                  <a:pos x="0" y="2"/>
                </a:cxn>
                <a:cxn ang="0">
                  <a:pos x="1" y="2"/>
                </a:cxn>
                <a:cxn ang="0">
                  <a:pos x="1" y="1"/>
                </a:cxn>
              </a:cxnLst>
              <a:rect l="0" t="0" r="r" b="b"/>
              <a:pathLst>
                <a:path w="4" h="3">
                  <a:moveTo>
                    <a:pt x="1" y="1"/>
                  </a:moveTo>
                  <a:lnTo>
                    <a:pt x="1" y="2"/>
                  </a:lnTo>
                  <a:lnTo>
                    <a:pt x="3" y="1"/>
                  </a:lnTo>
                  <a:lnTo>
                    <a:pt x="1" y="0"/>
                  </a:lnTo>
                  <a:lnTo>
                    <a:pt x="0" y="1"/>
                  </a:lnTo>
                  <a:lnTo>
                    <a:pt x="0" y="2"/>
                  </a:lnTo>
                  <a:lnTo>
                    <a:pt x="1" y="2"/>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6" name="Freeform 1022"/>
            <p:cNvSpPr>
              <a:spLocks/>
            </p:cNvSpPr>
            <p:nvPr/>
          </p:nvSpPr>
          <p:spPr bwMode="auto">
            <a:xfrm>
              <a:off x="2879" y="2928"/>
              <a:ext cx="4" cy="4"/>
            </a:xfrm>
            <a:custGeom>
              <a:avLst/>
              <a:gdLst/>
              <a:ahLst/>
              <a:cxnLst>
                <a:cxn ang="0">
                  <a:pos x="1" y="2"/>
                </a:cxn>
                <a:cxn ang="0">
                  <a:pos x="1" y="2"/>
                </a:cxn>
                <a:cxn ang="0">
                  <a:pos x="3" y="1"/>
                </a:cxn>
                <a:cxn ang="0">
                  <a:pos x="1" y="0"/>
                </a:cxn>
                <a:cxn ang="0">
                  <a:pos x="0" y="1"/>
                </a:cxn>
                <a:cxn ang="0">
                  <a:pos x="0" y="2"/>
                </a:cxn>
                <a:cxn ang="0">
                  <a:pos x="1" y="2"/>
                </a:cxn>
              </a:cxnLst>
              <a:rect l="0" t="0" r="r" b="b"/>
              <a:pathLst>
                <a:path w="4" h="3">
                  <a:moveTo>
                    <a:pt x="1" y="2"/>
                  </a:moveTo>
                  <a:lnTo>
                    <a:pt x="1" y="2"/>
                  </a:lnTo>
                  <a:lnTo>
                    <a:pt x="3" y="1"/>
                  </a:lnTo>
                  <a:lnTo>
                    <a:pt x="1" y="0"/>
                  </a:lnTo>
                  <a:lnTo>
                    <a:pt x="0" y="1"/>
                  </a:lnTo>
                  <a:lnTo>
                    <a:pt x="0" y="2"/>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7" name="Freeform 1023"/>
            <p:cNvSpPr>
              <a:spLocks/>
            </p:cNvSpPr>
            <p:nvPr/>
          </p:nvSpPr>
          <p:spPr bwMode="auto">
            <a:xfrm>
              <a:off x="2879" y="2928"/>
              <a:ext cx="1" cy="4"/>
            </a:xfrm>
            <a:custGeom>
              <a:avLst/>
              <a:gdLst/>
              <a:ahLst/>
              <a:cxnLst>
                <a:cxn ang="0">
                  <a:pos x="0" y="2"/>
                </a:cxn>
                <a:cxn ang="0">
                  <a:pos x="0" y="2"/>
                </a:cxn>
                <a:cxn ang="0">
                  <a:pos x="1" y="1"/>
                </a:cxn>
                <a:cxn ang="0">
                  <a:pos x="1" y="0"/>
                </a:cxn>
                <a:cxn ang="0">
                  <a:pos x="0" y="1"/>
                </a:cxn>
                <a:cxn ang="0">
                  <a:pos x="0" y="2"/>
                </a:cxn>
              </a:cxnLst>
              <a:rect l="0" t="0" r="r" b="b"/>
              <a:pathLst>
                <a:path w="2" h="3">
                  <a:moveTo>
                    <a:pt x="0" y="2"/>
                  </a:moveTo>
                  <a:lnTo>
                    <a:pt x="0" y="2"/>
                  </a:lnTo>
                  <a:lnTo>
                    <a:pt x="1" y="1"/>
                  </a:lnTo>
                  <a:lnTo>
                    <a:pt x="1" y="0"/>
                  </a:lnTo>
                  <a:lnTo>
                    <a:pt x="0" y="1"/>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8" name="Freeform 1024"/>
            <p:cNvSpPr>
              <a:spLocks/>
            </p:cNvSpPr>
            <p:nvPr/>
          </p:nvSpPr>
          <p:spPr bwMode="auto">
            <a:xfrm>
              <a:off x="2876" y="2929"/>
              <a:ext cx="4" cy="4"/>
            </a:xfrm>
            <a:custGeom>
              <a:avLst/>
              <a:gdLst/>
              <a:ahLst/>
              <a:cxnLst>
                <a:cxn ang="0">
                  <a:pos x="0" y="3"/>
                </a:cxn>
                <a:cxn ang="0">
                  <a:pos x="3" y="1"/>
                </a:cxn>
                <a:cxn ang="0">
                  <a:pos x="3" y="0"/>
                </a:cxn>
                <a:cxn ang="0">
                  <a:pos x="0" y="1"/>
                </a:cxn>
                <a:cxn ang="0">
                  <a:pos x="0" y="3"/>
                </a:cxn>
              </a:cxnLst>
              <a:rect l="0" t="0" r="r" b="b"/>
              <a:pathLst>
                <a:path w="4" h="4">
                  <a:moveTo>
                    <a:pt x="0" y="3"/>
                  </a:moveTo>
                  <a:lnTo>
                    <a:pt x="3" y="1"/>
                  </a:lnTo>
                  <a:lnTo>
                    <a:pt x="3"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89" name="Freeform 1025"/>
            <p:cNvSpPr>
              <a:spLocks/>
            </p:cNvSpPr>
            <p:nvPr/>
          </p:nvSpPr>
          <p:spPr bwMode="auto">
            <a:xfrm>
              <a:off x="2873" y="2929"/>
              <a:ext cx="5" cy="4"/>
            </a:xfrm>
            <a:custGeom>
              <a:avLst/>
              <a:gdLst/>
              <a:ahLst/>
              <a:cxnLst>
                <a:cxn ang="0">
                  <a:pos x="0" y="3"/>
                </a:cxn>
                <a:cxn ang="0">
                  <a:pos x="0" y="3"/>
                </a:cxn>
                <a:cxn ang="0">
                  <a:pos x="4" y="1"/>
                </a:cxn>
                <a:cxn ang="0">
                  <a:pos x="4" y="0"/>
                </a:cxn>
                <a:cxn ang="0">
                  <a:pos x="0" y="1"/>
                </a:cxn>
                <a:cxn ang="0">
                  <a:pos x="0" y="3"/>
                </a:cxn>
              </a:cxnLst>
              <a:rect l="0" t="0" r="r" b="b"/>
              <a:pathLst>
                <a:path w="5" h="4">
                  <a:moveTo>
                    <a:pt x="0" y="3"/>
                  </a:moveTo>
                  <a:lnTo>
                    <a:pt x="0" y="3"/>
                  </a:lnTo>
                  <a:lnTo>
                    <a:pt x="4" y="1"/>
                  </a:lnTo>
                  <a:lnTo>
                    <a:pt x="4"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0" name="Freeform 1026"/>
            <p:cNvSpPr>
              <a:spLocks/>
            </p:cNvSpPr>
            <p:nvPr/>
          </p:nvSpPr>
          <p:spPr bwMode="auto">
            <a:xfrm>
              <a:off x="2870" y="2929"/>
              <a:ext cx="4" cy="4"/>
            </a:xfrm>
            <a:custGeom>
              <a:avLst/>
              <a:gdLst/>
              <a:ahLst/>
              <a:cxnLst>
                <a:cxn ang="0">
                  <a:pos x="0" y="3"/>
                </a:cxn>
                <a:cxn ang="0">
                  <a:pos x="3" y="3"/>
                </a:cxn>
                <a:cxn ang="0">
                  <a:pos x="3" y="0"/>
                </a:cxn>
                <a:cxn ang="0">
                  <a:pos x="0" y="0"/>
                </a:cxn>
                <a:cxn ang="0">
                  <a:pos x="0" y="1"/>
                </a:cxn>
                <a:cxn ang="0">
                  <a:pos x="0" y="3"/>
                </a:cxn>
              </a:cxnLst>
              <a:rect l="0" t="0" r="r" b="b"/>
              <a:pathLst>
                <a:path w="4" h="4">
                  <a:moveTo>
                    <a:pt x="0" y="3"/>
                  </a:moveTo>
                  <a:lnTo>
                    <a:pt x="3" y="3"/>
                  </a:lnTo>
                  <a:lnTo>
                    <a:pt x="3" y="0"/>
                  </a:lnTo>
                  <a:lnTo>
                    <a:pt x="0"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1" name="Freeform 1027"/>
            <p:cNvSpPr>
              <a:spLocks/>
            </p:cNvSpPr>
            <p:nvPr/>
          </p:nvSpPr>
          <p:spPr bwMode="auto">
            <a:xfrm>
              <a:off x="2866" y="2929"/>
              <a:ext cx="5" cy="4"/>
            </a:xfrm>
            <a:custGeom>
              <a:avLst/>
              <a:gdLst/>
              <a:ahLst/>
              <a:cxnLst>
                <a:cxn ang="0">
                  <a:pos x="0" y="0"/>
                </a:cxn>
                <a:cxn ang="0">
                  <a:pos x="0" y="3"/>
                </a:cxn>
                <a:cxn ang="0">
                  <a:pos x="4" y="3"/>
                </a:cxn>
                <a:cxn ang="0">
                  <a:pos x="4" y="0"/>
                </a:cxn>
                <a:cxn ang="0">
                  <a:pos x="0" y="0"/>
                </a:cxn>
                <a:cxn ang="0">
                  <a:pos x="0" y="3"/>
                </a:cxn>
                <a:cxn ang="0">
                  <a:pos x="0" y="0"/>
                </a:cxn>
                <a:cxn ang="0">
                  <a:pos x="0" y="1"/>
                </a:cxn>
                <a:cxn ang="0">
                  <a:pos x="0" y="3"/>
                </a:cxn>
                <a:cxn ang="0">
                  <a:pos x="0" y="0"/>
                </a:cxn>
              </a:cxnLst>
              <a:rect l="0" t="0" r="r" b="b"/>
              <a:pathLst>
                <a:path w="5" h="4">
                  <a:moveTo>
                    <a:pt x="0" y="0"/>
                  </a:moveTo>
                  <a:lnTo>
                    <a:pt x="0" y="3"/>
                  </a:lnTo>
                  <a:lnTo>
                    <a:pt x="4" y="3"/>
                  </a:lnTo>
                  <a:lnTo>
                    <a:pt x="4" y="0"/>
                  </a:lnTo>
                  <a:lnTo>
                    <a:pt x="0" y="0"/>
                  </a:lnTo>
                  <a:lnTo>
                    <a:pt x="0" y="3"/>
                  </a:lnTo>
                  <a:lnTo>
                    <a:pt x="0" y="0"/>
                  </a:lnTo>
                  <a:lnTo>
                    <a:pt x="0" y="1"/>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2" name="Freeform 1028"/>
            <p:cNvSpPr>
              <a:spLocks/>
            </p:cNvSpPr>
            <p:nvPr/>
          </p:nvSpPr>
          <p:spPr bwMode="auto">
            <a:xfrm>
              <a:off x="2866" y="2929"/>
              <a:ext cx="5" cy="4"/>
            </a:xfrm>
            <a:custGeom>
              <a:avLst/>
              <a:gdLst/>
              <a:ahLst/>
              <a:cxnLst>
                <a:cxn ang="0">
                  <a:pos x="4" y="1"/>
                </a:cxn>
                <a:cxn ang="0">
                  <a:pos x="0" y="0"/>
                </a:cxn>
                <a:cxn ang="0">
                  <a:pos x="4" y="3"/>
                </a:cxn>
                <a:cxn ang="0">
                  <a:pos x="2" y="3"/>
                </a:cxn>
                <a:cxn ang="0">
                  <a:pos x="4" y="3"/>
                </a:cxn>
                <a:cxn ang="0">
                  <a:pos x="4" y="1"/>
                </a:cxn>
              </a:cxnLst>
              <a:rect l="0" t="0" r="r" b="b"/>
              <a:pathLst>
                <a:path w="5" h="4">
                  <a:moveTo>
                    <a:pt x="4" y="1"/>
                  </a:moveTo>
                  <a:lnTo>
                    <a:pt x="0" y="0"/>
                  </a:lnTo>
                  <a:lnTo>
                    <a:pt x="4" y="3"/>
                  </a:lnTo>
                  <a:lnTo>
                    <a:pt x="2" y="3"/>
                  </a:lnTo>
                  <a:lnTo>
                    <a:pt x="4" y="3"/>
                  </a:lnTo>
                  <a:lnTo>
                    <a:pt x="4"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3" name="Freeform 1029"/>
            <p:cNvSpPr>
              <a:spLocks/>
            </p:cNvSpPr>
            <p:nvPr/>
          </p:nvSpPr>
          <p:spPr bwMode="auto">
            <a:xfrm>
              <a:off x="2870" y="2931"/>
              <a:ext cx="2" cy="4"/>
            </a:xfrm>
            <a:custGeom>
              <a:avLst/>
              <a:gdLst/>
              <a:ahLst/>
              <a:cxnLst>
                <a:cxn ang="0">
                  <a:pos x="1" y="1"/>
                </a:cxn>
                <a:cxn ang="0">
                  <a:pos x="0" y="0"/>
                </a:cxn>
                <a:cxn ang="0">
                  <a:pos x="0" y="1"/>
                </a:cxn>
                <a:cxn ang="0">
                  <a:pos x="1" y="3"/>
                </a:cxn>
                <a:cxn ang="0">
                  <a:pos x="1" y="1"/>
                </a:cxn>
              </a:cxnLst>
              <a:rect l="0" t="0" r="r" b="b"/>
              <a:pathLst>
                <a:path w="2" h="4">
                  <a:moveTo>
                    <a:pt x="1" y="1"/>
                  </a:moveTo>
                  <a:lnTo>
                    <a:pt x="0" y="0"/>
                  </a:lnTo>
                  <a:lnTo>
                    <a:pt x="0" y="1"/>
                  </a:lnTo>
                  <a:lnTo>
                    <a:pt x="1" y="3"/>
                  </a:lnTo>
                  <a:lnTo>
                    <a:pt x="1"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4" name="Freeform 1030"/>
            <p:cNvSpPr>
              <a:spLocks/>
            </p:cNvSpPr>
            <p:nvPr/>
          </p:nvSpPr>
          <p:spPr bwMode="auto">
            <a:xfrm>
              <a:off x="2870" y="2933"/>
              <a:ext cx="4" cy="3"/>
            </a:xfrm>
            <a:custGeom>
              <a:avLst/>
              <a:gdLst/>
              <a:ahLst/>
              <a:cxnLst>
                <a:cxn ang="0">
                  <a:pos x="3" y="1"/>
                </a:cxn>
                <a:cxn ang="0">
                  <a:pos x="3" y="1"/>
                </a:cxn>
                <a:cxn ang="0">
                  <a:pos x="1" y="0"/>
                </a:cxn>
                <a:cxn ang="0">
                  <a:pos x="0" y="0"/>
                </a:cxn>
                <a:cxn ang="0">
                  <a:pos x="1" y="1"/>
                </a:cxn>
                <a:cxn ang="0">
                  <a:pos x="3" y="1"/>
                </a:cxn>
              </a:cxnLst>
              <a:rect l="0" t="0" r="r" b="b"/>
              <a:pathLst>
                <a:path w="4" h="2">
                  <a:moveTo>
                    <a:pt x="3" y="1"/>
                  </a:moveTo>
                  <a:lnTo>
                    <a:pt x="3" y="1"/>
                  </a:lnTo>
                  <a:lnTo>
                    <a:pt x="1" y="0"/>
                  </a:lnTo>
                  <a:lnTo>
                    <a:pt x="0" y="0"/>
                  </a:lnTo>
                  <a:lnTo>
                    <a:pt x="1" y="1"/>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5" name="Freeform 1031"/>
            <p:cNvSpPr>
              <a:spLocks/>
            </p:cNvSpPr>
            <p:nvPr/>
          </p:nvSpPr>
          <p:spPr bwMode="auto">
            <a:xfrm>
              <a:off x="2871" y="2934"/>
              <a:ext cx="4" cy="3"/>
            </a:xfrm>
            <a:custGeom>
              <a:avLst/>
              <a:gdLst/>
              <a:ahLst/>
              <a:cxnLst>
                <a:cxn ang="0">
                  <a:pos x="1" y="2"/>
                </a:cxn>
                <a:cxn ang="0">
                  <a:pos x="1" y="2"/>
                </a:cxn>
                <a:cxn ang="0">
                  <a:pos x="3" y="0"/>
                </a:cxn>
                <a:cxn ang="0">
                  <a:pos x="1" y="0"/>
                </a:cxn>
                <a:cxn ang="0">
                  <a:pos x="0" y="1"/>
                </a:cxn>
                <a:cxn ang="0">
                  <a:pos x="1" y="1"/>
                </a:cxn>
                <a:cxn ang="0">
                  <a:pos x="0" y="1"/>
                </a:cxn>
                <a:cxn ang="0">
                  <a:pos x="0" y="2"/>
                </a:cxn>
                <a:cxn ang="0">
                  <a:pos x="1" y="2"/>
                </a:cxn>
              </a:cxnLst>
              <a:rect l="0" t="0" r="r" b="b"/>
              <a:pathLst>
                <a:path w="4" h="3">
                  <a:moveTo>
                    <a:pt x="1" y="2"/>
                  </a:moveTo>
                  <a:lnTo>
                    <a:pt x="1" y="2"/>
                  </a:lnTo>
                  <a:lnTo>
                    <a:pt x="3" y="0"/>
                  </a:lnTo>
                  <a:lnTo>
                    <a:pt x="1" y="0"/>
                  </a:lnTo>
                  <a:lnTo>
                    <a:pt x="0" y="1"/>
                  </a:lnTo>
                  <a:lnTo>
                    <a:pt x="1" y="1"/>
                  </a:lnTo>
                  <a:lnTo>
                    <a:pt x="0" y="1"/>
                  </a:lnTo>
                  <a:lnTo>
                    <a:pt x="0" y="2"/>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6" name="Freeform 1032"/>
            <p:cNvSpPr>
              <a:spLocks/>
            </p:cNvSpPr>
            <p:nvPr/>
          </p:nvSpPr>
          <p:spPr bwMode="auto">
            <a:xfrm>
              <a:off x="2870" y="2935"/>
              <a:ext cx="4" cy="4"/>
            </a:xfrm>
            <a:custGeom>
              <a:avLst/>
              <a:gdLst/>
              <a:ahLst/>
              <a:cxnLst>
                <a:cxn ang="0">
                  <a:pos x="0" y="3"/>
                </a:cxn>
                <a:cxn ang="0">
                  <a:pos x="3" y="1"/>
                </a:cxn>
                <a:cxn ang="0">
                  <a:pos x="3" y="0"/>
                </a:cxn>
                <a:cxn ang="0">
                  <a:pos x="0" y="1"/>
                </a:cxn>
                <a:cxn ang="0">
                  <a:pos x="0" y="3"/>
                </a:cxn>
              </a:cxnLst>
              <a:rect l="0" t="0" r="r" b="b"/>
              <a:pathLst>
                <a:path w="4" h="4">
                  <a:moveTo>
                    <a:pt x="0" y="3"/>
                  </a:moveTo>
                  <a:lnTo>
                    <a:pt x="3" y="1"/>
                  </a:lnTo>
                  <a:lnTo>
                    <a:pt x="3"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7" name="Freeform 1033"/>
            <p:cNvSpPr>
              <a:spLocks/>
            </p:cNvSpPr>
            <p:nvPr/>
          </p:nvSpPr>
          <p:spPr bwMode="auto">
            <a:xfrm>
              <a:off x="2869" y="2935"/>
              <a:ext cx="5" cy="4"/>
            </a:xfrm>
            <a:custGeom>
              <a:avLst/>
              <a:gdLst/>
              <a:ahLst/>
              <a:cxnLst>
                <a:cxn ang="0">
                  <a:pos x="0" y="3"/>
                </a:cxn>
                <a:cxn ang="0">
                  <a:pos x="0" y="3"/>
                </a:cxn>
                <a:cxn ang="0">
                  <a:pos x="3" y="1"/>
                </a:cxn>
                <a:cxn ang="0">
                  <a:pos x="3" y="0"/>
                </a:cxn>
                <a:cxn ang="0">
                  <a:pos x="0" y="1"/>
                </a:cxn>
                <a:cxn ang="0">
                  <a:pos x="0" y="3"/>
                </a:cxn>
              </a:cxnLst>
              <a:rect l="0" t="0" r="r" b="b"/>
              <a:pathLst>
                <a:path w="4" h="4">
                  <a:moveTo>
                    <a:pt x="0" y="3"/>
                  </a:moveTo>
                  <a:lnTo>
                    <a:pt x="0" y="3"/>
                  </a:lnTo>
                  <a:lnTo>
                    <a:pt x="3" y="1"/>
                  </a:lnTo>
                  <a:lnTo>
                    <a:pt x="3"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8" name="Freeform 1034"/>
            <p:cNvSpPr>
              <a:spLocks/>
            </p:cNvSpPr>
            <p:nvPr/>
          </p:nvSpPr>
          <p:spPr bwMode="auto">
            <a:xfrm>
              <a:off x="2866" y="2935"/>
              <a:ext cx="4" cy="4"/>
            </a:xfrm>
            <a:custGeom>
              <a:avLst/>
              <a:gdLst/>
              <a:ahLst/>
              <a:cxnLst>
                <a:cxn ang="0">
                  <a:pos x="0" y="3"/>
                </a:cxn>
                <a:cxn ang="0">
                  <a:pos x="3" y="3"/>
                </a:cxn>
                <a:cxn ang="0">
                  <a:pos x="3" y="0"/>
                </a:cxn>
                <a:cxn ang="0">
                  <a:pos x="0" y="0"/>
                </a:cxn>
                <a:cxn ang="0">
                  <a:pos x="0" y="3"/>
                </a:cxn>
              </a:cxnLst>
              <a:rect l="0" t="0" r="r" b="b"/>
              <a:pathLst>
                <a:path w="4" h="4">
                  <a:moveTo>
                    <a:pt x="0" y="3"/>
                  </a:moveTo>
                  <a:lnTo>
                    <a:pt x="3" y="3"/>
                  </a:lnTo>
                  <a:lnTo>
                    <a:pt x="3" y="0"/>
                  </a:lnTo>
                  <a:lnTo>
                    <a:pt x="0"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899" name="Freeform 1035"/>
            <p:cNvSpPr>
              <a:spLocks/>
            </p:cNvSpPr>
            <p:nvPr/>
          </p:nvSpPr>
          <p:spPr bwMode="auto">
            <a:xfrm>
              <a:off x="2863" y="2935"/>
              <a:ext cx="5" cy="4"/>
            </a:xfrm>
            <a:custGeom>
              <a:avLst/>
              <a:gdLst/>
              <a:ahLst/>
              <a:cxnLst>
                <a:cxn ang="0">
                  <a:pos x="0" y="3"/>
                </a:cxn>
                <a:cxn ang="0">
                  <a:pos x="4" y="3"/>
                </a:cxn>
                <a:cxn ang="0">
                  <a:pos x="4" y="0"/>
                </a:cxn>
                <a:cxn ang="0">
                  <a:pos x="0" y="0"/>
                </a:cxn>
                <a:cxn ang="0">
                  <a:pos x="0" y="1"/>
                </a:cxn>
                <a:cxn ang="0">
                  <a:pos x="0" y="3"/>
                </a:cxn>
              </a:cxnLst>
              <a:rect l="0" t="0" r="r" b="b"/>
              <a:pathLst>
                <a:path w="5" h="4">
                  <a:moveTo>
                    <a:pt x="0" y="3"/>
                  </a:moveTo>
                  <a:lnTo>
                    <a:pt x="4" y="3"/>
                  </a:lnTo>
                  <a:lnTo>
                    <a:pt x="4" y="0"/>
                  </a:lnTo>
                  <a:lnTo>
                    <a:pt x="0"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0" name="Freeform 1036"/>
            <p:cNvSpPr>
              <a:spLocks/>
            </p:cNvSpPr>
            <p:nvPr/>
          </p:nvSpPr>
          <p:spPr bwMode="auto">
            <a:xfrm>
              <a:off x="2861" y="2935"/>
              <a:ext cx="4" cy="4"/>
            </a:xfrm>
            <a:custGeom>
              <a:avLst/>
              <a:gdLst/>
              <a:ahLst/>
              <a:cxnLst>
                <a:cxn ang="0">
                  <a:pos x="0" y="1"/>
                </a:cxn>
                <a:cxn ang="0">
                  <a:pos x="0" y="1"/>
                </a:cxn>
                <a:cxn ang="0">
                  <a:pos x="3" y="3"/>
                </a:cxn>
                <a:cxn ang="0">
                  <a:pos x="3" y="1"/>
                </a:cxn>
                <a:cxn ang="0">
                  <a:pos x="1" y="0"/>
                </a:cxn>
                <a:cxn ang="0">
                  <a:pos x="0" y="0"/>
                </a:cxn>
                <a:cxn ang="0">
                  <a:pos x="1" y="0"/>
                </a:cxn>
                <a:cxn ang="0">
                  <a:pos x="0" y="0"/>
                </a:cxn>
                <a:cxn ang="0">
                  <a:pos x="0" y="1"/>
                </a:cxn>
              </a:cxnLst>
              <a:rect l="0" t="0" r="r" b="b"/>
              <a:pathLst>
                <a:path w="4" h="4">
                  <a:moveTo>
                    <a:pt x="0" y="1"/>
                  </a:moveTo>
                  <a:lnTo>
                    <a:pt x="0" y="1"/>
                  </a:lnTo>
                  <a:lnTo>
                    <a:pt x="3" y="3"/>
                  </a:lnTo>
                  <a:lnTo>
                    <a:pt x="3" y="1"/>
                  </a:lnTo>
                  <a:lnTo>
                    <a:pt x="1" y="0"/>
                  </a:lnTo>
                  <a:lnTo>
                    <a:pt x="0"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1" name="Freeform 1037"/>
            <p:cNvSpPr>
              <a:spLocks/>
            </p:cNvSpPr>
            <p:nvPr/>
          </p:nvSpPr>
          <p:spPr bwMode="auto">
            <a:xfrm>
              <a:off x="2860" y="2935"/>
              <a:ext cx="4" cy="4"/>
            </a:xfrm>
            <a:custGeom>
              <a:avLst/>
              <a:gdLst/>
              <a:ahLst/>
              <a:cxnLst>
                <a:cxn ang="0">
                  <a:pos x="0" y="1"/>
                </a:cxn>
                <a:cxn ang="0">
                  <a:pos x="0" y="3"/>
                </a:cxn>
                <a:cxn ang="0">
                  <a:pos x="3" y="3"/>
                </a:cxn>
                <a:cxn ang="0">
                  <a:pos x="3" y="0"/>
                </a:cxn>
                <a:cxn ang="0">
                  <a:pos x="0" y="0"/>
                </a:cxn>
                <a:cxn ang="0">
                  <a:pos x="0" y="1"/>
                </a:cxn>
                <a:cxn ang="0">
                  <a:pos x="0" y="3"/>
                </a:cxn>
                <a:cxn ang="0">
                  <a:pos x="0" y="1"/>
                </a:cxn>
              </a:cxnLst>
              <a:rect l="0" t="0" r="r" b="b"/>
              <a:pathLst>
                <a:path w="4" h="4">
                  <a:moveTo>
                    <a:pt x="0" y="1"/>
                  </a:moveTo>
                  <a:lnTo>
                    <a:pt x="0" y="3"/>
                  </a:lnTo>
                  <a:lnTo>
                    <a:pt x="3" y="3"/>
                  </a:lnTo>
                  <a:lnTo>
                    <a:pt x="3" y="0"/>
                  </a:lnTo>
                  <a:lnTo>
                    <a:pt x="0" y="0"/>
                  </a:lnTo>
                  <a:lnTo>
                    <a:pt x="0" y="1"/>
                  </a:lnTo>
                  <a:lnTo>
                    <a:pt x="0" y="3"/>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2" name="Freeform 1038"/>
            <p:cNvSpPr>
              <a:spLocks/>
            </p:cNvSpPr>
            <p:nvPr/>
          </p:nvSpPr>
          <p:spPr bwMode="auto">
            <a:xfrm>
              <a:off x="2858" y="2934"/>
              <a:ext cx="4" cy="3"/>
            </a:xfrm>
            <a:custGeom>
              <a:avLst/>
              <a:gdLst/>
              <a:ahLst/>
              <a:cxnLst>
                <a:cxn ang="0">
                  <a:pos x="0" y="1"/>
                </a:cxn>
                <a:cxn ang="0">
                  <a:pos x="0" y="1"/>
                </a:cxn>
                <a:cxn ang="0">
                  <a:pos x="2" y="2"/>
                </a:cxn>
                <a:cxn ang="0">
                  <a:pos x="2" y="1"/>
                </a:cxn>
                <a:cxn ang="0">
                  <a:pos x="0" y="0"/>
                </a:cxn>
                <a:cxn ang="0">
                  <a:pos x="0" y="1"/>
                </a:cxn>
              </a:cxnLst>
              <a:rect l="0" t="0" r="r" b="b"/>
              <a:pathLst>
                <a:path w="3" h="3">
                  <a:moveTo>
                    <a:pt x="0" y="1"/>
                  </a:moveTo>
                  <a:lnTo>
                    <a:pt x="0" y="1"/>
                  </a:lnTo>
                  <a:lnTo>
                    <a:pt x="2" y="2"/>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3" name="Freeform 1039"/>
            <p:cNvSpPr>
              <a:spLocks/>
            </p:cNvSpPr>
            <p:nvPr/>
          </p:nvSpPr>
          <p:spPr bwMode="auto">
            <a:xfrm>
              <a:off x="2855" y="2933"/>
              <a:ext cx="5" cy="4"/>
            </a:xfrm>
            <a:custGeom>
              <a:avLst/>
              <a:gdLst/>
              <a:ahLst/>
              <a:cxnLst>
                <a:cxn ang="0">
                  <a:pos x="1" y="0"/>
                </a:cxn>
                <a:cxn ang="0">
                  <a:pos x="0" y="1"/>
                </a:cxn>
                <a:cxn ang="0">
                  <a:pos x="1" y="2"/>
                </a:cxn>
                <a:cxn ang="0">
                  <a:pos x="3" y="1"/>
                </a:cxn>
                <a:cxn ang="0">
                  <a:pos x="1" y="0"/>
                </a:cxn>
                <a:cxn ang="0">
                  <a:pos x="0" y="1"/>
                </a:cxn>
                <a:cxn ang="0">
                  <a:pos x="1" y="0"/>
                </a:cxn>
                <a:cxn ang="0">
                  <a:pos x="0" y="0"/>
                </a:cxn>
                <a:cxn ang="0">
                  <a:pos x="0" y="1"/>
                </a:cxn>
                <a:cxn ang="0">
                  <a:pos x="1" y="0"/>
                </a:cxn>
              </a:cxnLst>
              <a:rect l="0" t="0" r="r" b="b"/>
              <a:pathLst>
                <a:path w="4" h="3">
                  <a:moveTo>
                    <a:pt x="1" y="0"/>
                  </a:moveTo>
                  <a:lnTo>
                    <a:pt x="0" y="1"/>
                  </a:lnTo>
                  <a:lnTo>
                    <a:pt x="1" y="2"/>
                  </a:lnTo>
                  <a:lnTo>
                    <a:pt x="3" y="1"/>
                  </a:lnTo>
                  <a:lnTo>
                    <a:pt x="1" y="0"/>
                  </a:lnTo>
                  <a:lnTo>
                    <a:pt x="0" y="1"/>
                  </a:lnTo>
                  <a:lnTo>
                    <a:pt x="1" y="0"/>
                  </a:lnTo>
                  <a:lnTo>
                    <a:pt x="0" y="0"/>
                  </a:lnTo>
                  <a:lnTo>
                    <a:pt x="0"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4" name="Freeform 1040"/>
            <p:cNvSpPr>
              <a:spLocks/>
            </p:cNvSpPr>
            <p:nvPr/>
          </p:nvSpPr>
          <p:spPr bwMode="auto">
            <a:xfrm>
              <a:off x="2855" y="2933"/>
              <a:ext cx="5" cy="4"/>
            </a:xfrm>
            <a:custGeom>
              <a:avLst/>
              <a:gdLst/>
              <a:ahLst/>
              <a:cxnLst>
                <a:cxn ang="0">
                  <a:pos x="3" y="2"/>
                </a:cxn>
                <a:cxn ang="0">
                  <a:pos x="0" y="0"/>
                </a:cxn>
                <a:cxn ang="0">
                  <a:pos x="1" y="2"/>
                </a:cxn>
                <a:cxn ang="0">
                  <a:pos x="3" y="2"/>
                </a:cxn>
              </a:cxnLst>
              <a:rect l="0" t="0" r="r" b="b"/>
              <a:pathLst>
                <a:path w="4" h="3">
                  <a:moveTo>
                    <a:pt x="3" y="2"/>
                  </a:moveTo>
                  <a:lnTo>
                    <a:pt x="0" y="0"/>
                  </a:lnTo>
                  <a:lnTo>
                    <a:pt x="1" y="2"/>
                  </a:lnTo>
                  <a:lnTo>
                    <a:pt x="3"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5" name="Freeform 1041"/>
            <p:cNvSpPr>
              <a:spLocks/>
            </p:cNvSpPr>
            <p:nvPr/>
          </p:nvSpPr>
          <p:spPr bwMode="auto">
            <a:xfrm>
              <a:off x="2859" y="2935"/>
              <a:ext cx="4" cy="4"/>
            </a:xfrm>
            <a:custGeom>
              <a:avLst/>
              <a:gdLst/>
              <a:ahLst/>
              <a:cxnLst>
                <a:cxn ang="0">
                  <a:pos x="3" y="3"/>
                </a:cxn>
                <a:cxn ang="0">
                  <a:pos x="3" y="1"/>
                </a:cxn>
                <a:cxn ang="0">
                  <a:pos x="1" y="0"/>
                </a:cxn>
                <a:cxn ang="0">
                  <a:pos x="0" y="0"/>
                </a:cxn>
                <a:cxn ang="0">
                  <a:pos x="1" y="3"/>
                </a:cxn>
                <a:cxn ang="0">
                  <a:pos x="1" y="1"/>
                </a:cxn>
                <a:cxn ang="0">
                  <a:pos x="1" y="3"/>
                </a:cxn>
                <a:cxn ang="0">
                  <a:pos x="3" y="3"/>
                </a:cxn>
                <a:cxn ang="0">
                  <a:pos x="3" y="1"/>
                </a:cxn>
                <a:cxn ang="0">
                  <a:pos x="3" y="3"/>
                </a:cxn>
              </a:cxnLst>
              <a:rect l="0" t="0" r="r" b="b"/>
              <a:pathLst>
                <a:path w="4" h="4">
                  <a:moveTo>
                    <a:pt x="3" y="3"/>
                  </a:moveTo>
                  <a:lnTo>
                    <a:pt x="3" y="1"/>
                  </a:lnTo>
                  <a:lnTo>
                    <a:pt x="1" y="0"/>
                  </a:lnTo>
                  <a:lnTo>
                    <a:pt x="0" y="0"/>
                  </a:lnTo>
                  <a:lnTo>
                    <a:pt x="1" y="3"/>
                  </a:lnTo>
                  <a:lnTo>
                    <a:pt x="1" y="1"/>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6" name="Freeform 1042"/>
            <p:cNvSpPr>
              <a:spLocks/>
            </p:cNvSpPr>
            <p:nvPr/>
          </p:nvSpPr>
          <p:spPr bwMode="auto">
            <a:xfrm>
              <a:off x="2858" y="2937"/>
              <a:ext cx="4" cy="4"/>
            </a:xfrm>
            <a:custGeom>
              <a:avLst/>
              <a:gdLst/>
              <a:ahLst/>
              <a:cxnLst>
                <a:cxn ang="0">
                  <a:pos x="0" y="3"/>
                </a:cxn>
                <a:cxn ang="0">
                  <a:pos x="2" y="1"/>
                </a:cxn>
                <a:cxn ang="0">
                  <a:pos x="1" y="0"/>
                </a:cxn>
                <a:cxn ang="0">
                  <a:pos x="0" y="1"/>
                </a:cxn>
                <a:cxn ang="0">
                  <a:pos x="0" y="3"/>
                </a:cxn>
              </a:cxnLst>
              <a:rect l="0" t="0" r="r" b="b"/>
              <a:pathLst>
                <a:path w="3" h="4">
                  <a:moveTo>
                    <a:pt x="0" y="3"/>
                  </a:moveTo>
                  <a:lnTo>
                    <a:pt x="2" y="1"/>
                  </a:lnTo>
                  <a:lnTo>
                    <a:pt x="1"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7" name="Freeform 1043"/>
            <p:cNvSpPr>
              <a:spLocks/>
            </p:cNvSpPr>
            <p:nvPr/>
          </p:nvSpPr>
          <p:spPr bwMode="auto">
            <a:xfrm>
              <a:off x="2855" y="2937"/>
              <a:ext cx="5" cy="5"/>
            </a:xfrm>
            <a:custGeom>
              <a:avLst/>
              <a:gdLst/>
              <a:ahLst/>
              <a:cxnLst>
                <a:cxn ang="0">
                  <a:pos x="0" y="3"/>
                </a:cxn>
                <a:cxn ang="0">
                  <a:pos x="3" y="1"/>
                </a:cxn>
                <a:cxn ang="0">
                  <a:pos x="3" y="0"/>
                </a:cxn>
                <a:cxn ang="0">
                  <a:pos x="0" y="1"/>
                </a:cxn>
                <a:cxn ang="0">
                  <a:pos x="0" y="3"/>
                </a:cxn>
              </a:cxnLst>
              <a:rect l="0" t="0" r="r" b="b"/>
              <a:pathLst>
                <a:path w="4" h="4">
                  <a:moveTo>
                    <a:pt x="0" y="3"/>
                  </a:moveTo>
                  <a:lnTo>
                    <a:pt x="3" y="1"/>
                  </a:lnTo>
                  <a:lnTo>
                    <a:pt x="3"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8" name="Freeform 1044"/>
            <p:cNvSpPr>
              <a:spLocks/>
            </p:cNvSpPr>
            <p:nvPr/>
          </p:nvSpPr>
          <p:spPr bwMode="auto">
            <a:xfrm>
              <a:off x="2854" y="2937"/>
              <a:ext cx="4" cy="5"/>
            </a:xfrm>
            <a:custGeom>
              <a:avLst/>
              <a:gdLst/>
              <a:ahLst/>
              <a:cxnLst>
                <a:cxn ang="0">
                  <a:pos x="0" y="3"/>
                </a:cxn>
                <a:cxn ang="0">
                  <a:pos x="0" y="3"/>
                </a:cxn>
                <a:cxn ang="0">
                  <a:pos x="3" y="1"/>
                </a:cxn>
                <a:cxn ang="0">
                  <a:pos x="3" y="0"/>
                </a:cxn>
                <a:cxn ang="0">
                  <a:pos x="0" y="0"/>
                </a:cxn>
                <a:cxn ang="0">
                  <a:pos x="0" y="1"/>
                </a:cxn>
                <a:cxn ang="0">
                  <a:pos x="0" y="3"/>
                </a:cxn>
              </a:cxnLst>
              <a:rect l="0" t="0" r="r" b="b"/>
              <a:pathLst>
                <a:path w="4" h="4">
                  <a:moveTo>
                    <a:pt x="0" y="3"/>
                  </a:moveTo>
                  <a:lnTo>
                    <a:pt x="0" y="3"/>
                  </a:lnTo>
                  <a:lnTo>
                    <a:pt x="3" y="1"/>
                  </a:lnTo>
                  <a:lnTo>
                    <a:pt x="3" y="0"/>
                  </a:lnTo>
                  <a:lnTo>
                    <a:pt x="0"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09" name="Freeform 1045"/>
            <p:cNvSpPr>
              <a:spLocks/>
            </p:cNvSpPr>
            <p:nvPr/>
          </p:nvSpPr>
          <p:spPr bwMode="auto">
            <a:xfrm>
              <a:off x="2851" y="2937"/>
              <a:ext cx="5" cy="5"/>
            </a:xfrm>
            <a:custGeom>
              <a:avLst/>
              <a:gdLst/>
              <a:ahLst/>
              <a:cxnLst>
                <a:cxn ang="0">
                  <a:pos x="0" y="1"/>
                </a:cxn>
                <a:cxn ang="0">
                  <a:pos x="3" y="3"/>
                </a:cxn>
                <a:cxn ang="0">
                  <a:pos x="3" y="1"/>
                </a:cxn>
                <a:cxn ang="0">
                  <a:pos x="0" y="0"/>
                </a:cxn>
                <a:cxn ang="0">
                  <a:pos x="0" y="1"/>
                </a:cxn>
              </a:cxnLst>
              <a:rect l="0" t="0" r="r" b="b"/>
              <a:pathLst>
                <a:path w="4" h="4">
                  <a:moveTo>
                    <a:pt x="0" y="1"/>
                  </a:moveTo>
                  <a:lnTo>
                    <a:pt x="3" y="3"/>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0" name="Freeform 1046"/>
            <p:cNvSpPr>
              <a:spLocks/>
            </p:cNvSpPr>
            <p:nvPr/>
          </p:nvSpPr>
          <p:spPr bwMode="auto">
            <a:xfrm>
              <a:off x="2849" y="2937"/>
              <a:ext cx="4" cy="5"/>
            </a:xfrm>
            <a:custGeom>
              <a:avLst/>
              <a:gdLst/>
              <a:ahLst/>
              <a:cxnLst>
                <a:cxn ang="0">
                  <a:pos x="0" y="1"/>
                </a:cxn>
                <a:cxn ang="0">
                  <a:pos x="3" y="3"/>
                </a:cxn>
                <a:cxn ang="0">
                  <a:pos x="3" y="0"/>
                </a:cxn>
                <a:cxn ang="0">
                  <a:pos x="0" y="0"/>
                </a:cxn>
                <a:cxn ang="0">
                  <a:pos x="0" y="1"/>
                </a:cxn>
              </a:cxnLst>
              <a:rect l="0" t="0" r="r" b="b"/>
              <a:pathLst>
                <a:path w="4" h="4">
                  <a:moveTo>
                    <a:pt x="0" y="1"/>
                  </a:moveTo>
                  <a:lnTo>
                    <a:pt x="3" y="3"/>
                  </a:lnTo>
                  <a:lnTo>
                    <a:pt x="3"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1" name="Freeform 1047"/>
            <p:cNvSpPr>
              <a:spLocks/>
            </p:cNvSpPr>
            <p:nvPr/>
          </p:nvSpPr>
          <p:spPr bwMode="auto">
            <a:xfrm>
              <a:off x="2846" y="2937"/>
              <a:ext cx="4" cy="5"/>
            </a:xfrm>
            <a:custGeom>
              <a:avLst/>
              <a:gdLst/>
              <a:ahLst/>
              <a:cxnLst>
                <a:cxn ang="0">
                  <a:pos x="0" y="0"/>
                </a:cxn>
                <a:cxn ang="0">
                  <a:pos x="0" y="1"/>
                </a:cxn>
                <a:cxn ang="0">
                  <a:pos x="3" y="3"/>
                </a:cxn>
                <a:cxn ang="0">
                  <a:pos x="3" y="1"/>
                </a:cxn>
                <a:cxn ang="0">
                  <a:pos x="0" y="0"/>
                </a:cxn>
                <a:cxn ang="0">
                  <a:pos x="0" y="1"/>
                </a:cxn>
                <a:cxn ang="0">
                  <a:pos x="0" y="0"/>
                </a:cxn>
                <a:cxn ang="0">
                  <a:pos x="0" y="1"/>
                </a:cxn>
                <a:cxn ang="0">
                  <a:pos x="0" y="0"/>
                </a:cxn>
              </a:cxnLst>
              <a:rect l="0" t="0" r="r" b="b"/>
              <a:pathLst>
                <a:path w="4" h="4">
                  <a:moveTo>
                    <a:pt x="0" y="0"/>
                  </a:moveTo>
                  <a:lnTo>
                    <a:pt x="0" y="1"/>
                  </a:lnTo>
                  <a:lnTo>
                    <a:pt x="3" y="3"/>
                  </a:lnTo>
                  <a:lnTo>
                    <a:pt x="3" y="1"/>
                  </a:lnTo>
                  <a:lnTo>
                    <a:pt x="0" y="0"/>
                  </a:lnTo>
                  <a:lnTo>
                    <a:pt x="0" y="1"/>
                  </a:lnTo>
                  <a:lnTo>
                    <a:pt x="0" y="0"/>
                  </a:lnTo>
                  <a:lnTo>
                    <a:pt x="0"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2" name="Freeform 1048"/>
            <p:cNvSpPr>
              <a:spLocks/>
            </p:cNvSpPr>
            <p:nvPr/>
          </p:nvSpPr>
          <p:spPr bwMode="auto">
            <a:xfrm>
              <a:off x="2846" y="2937"/>
              <a:ext cx="4" cy="5"/>
            </a:xfrm>
            <a:custGeom>
              <a:avLst/>
              <a:gdLst/>
              <a:ahLst/>
              <a:cxnLst>
                <a:cxn ang="0">
                  <a:pos x="3" y="3"/>
                </a:cxn>
                <a:cxn ang="0">
                  <a:pos x="3" y="3"/>
                </a:cxn>
                <a:cxn ang="0">
                  <a:pos x="0" y="0"/>
                </a:cxn>
                <a:cxn ang="0">
                  <a:pos x="1" y="3"/>
                </a:cxn>
                <a:cxn ang="0">
                  <a:pos x="3" y="3"/>
                </a:cxn>
              </a:cxnLst>
              <a:rect l="0" t="0" r="r" b="b"/>
              <a:pathLst>
                <a:path w="4" h="4">
                  <a:moveTo>
                    <a:pt x="3" y="3"/>
                  </a:moveTo>
                  <a:lnTo>
                    <a:pt x="3" y="3"/>
                  </a:lnTo>
                  <a:lnTo>
                    <a:pt x="0" y="0"/>
                  </a:lnTo>
                  <a:lnTo>
                    <a:pt x="1" y="3"/>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3" name="Freeform 1049"/>
            <p:cNvSpPr>
              <a:spLocks/>
            </p:cNvSpPr>
            <p:nvPr/>
          </p:nvSpPr>
          <p:spPr bwMode="auto">
            <a:xfrm>
              <a:off x="2849" y="2940"/>
              <a:ext cx="4" cy="3"/>
            </a:xfrm>
            <a:custGeom>
              <a:avLst/>
              <a:gdLst/>
              <a:ahLst/>
              <a:cxnLst>
                <a:cxn ang="0">
                  <a:pos x="3" y="2"/>
                </a:cxn>
                <a:cxn ang="0">
                  <a:pos x="3" y="2"/>
                </a:cxn>
                <a:cxn ang="0">
                  <a:pos x="1" y="0"/>
                </a:cxn>
                <a:cxn ang="0">
                  <a:pos x="0" y="0"/>
                </a:cxn>
                <a:cxn ang="0">
                  <a:pos x="1" y="2"/>
                </a:cxn>
                <a:cxn ang="0">
                  <a:pos x="3" y="2"/>
                </a:cxn>
              </a:cxnLst>
              <a:rect l="0" t="0" r="r" b="b"/>
              <a:pathLst>
                <a:path w="4" h="3">
                  <a:moveTo>
                    <a:pt x="3" y="2"/>
                  </a:moveTo>
                  <a:lnTo>
                    <a:pt x="3" y="2"/>
                  </a:lnTo>
                  <a:lnTo>
                    <a:pt x="1" y="0"/>
                  </a:lnTo>
                  <a:lnTo>
                    <a:pt x="0" y="0"/>
                  </a:lnTo>
                  <a:lnTo>
                    <a:pt x="1" y="2"/>
                  </a:lnTo>
                  <a:lnTo>
                    <a:pt x="3"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4" name="Freeform 1050"/>
            <p:cNvSpPr>
              <a:spLocks/>
            </p:cNvSpPr>
            <p:nvPr/>
          </p:nvSpPr>
          <p:spPr bwMode="auto">
            <a:xfrm>
              <a:off x="2848" y="2942"/>
              <a:ext cx="2" cy="4"/>
            </a:xfrm>
            <a:custGeom>
              <a:avLst/>
              <a:gdLst/>
              <a:ahLst/>
              <a:cxnLst>
                <a:cxn ang="0">
                  <a:pos x="0" y="3"/>
                </a:cxn>
                <a:cxn ang="0">
                  <a:pos x="0" y="3"/>
                </a:cxn>
                <a:cxn ang="0">
                  <a:pos x="2" y="1"/>
                </a:cxn>
                <a:cxn ang="0">
                  <a:pos x="2" y="0"/>
                </a:cxn>
                <a:cxn ang="0">
                  <a:pos x="0" y="1"/>
                </a:cxn>
                <a:cxn ang="0">
                  <a:pos x="0" y="3"/>
                </a:cxn>
              </a:cxnLst>
              <a:rect l="0" t="0" r="r" b="b"/>
              <a:pathLst>
                <a:path w="3" h="4">
                  <a:moveTo>
                    <a:pt x="0" y="3"/>
                  </a:moveTo>
                  <a:lnTo>
                    <a:pt x="0" y="3"/>
                  </a:lnTo>
                  <a:lnTo>
                    <a:pt x="2" y="1"/>
                  </a:lnTo>
                  <a:lnTo>
                    <a:pt x="2"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5" name="Freeform 1051"/>
            <p:cNvSpPr>
              <a:spLocks/>
            </p:cNvSpPr>
            <p:nvPr/>
          </p:nvSpPr>
          <p:spPr bwMode="auto">
            <a:xfrm>
              <a:off x="2846" y="2943"/>
              <a:ext cx="2" cy="4"/>
            </a:xfrm>
            <a:custGeom>
              <a:avLst/>
              <a:gdLst/>
              <a:ahLst/>
              <a:cxnLst>
                <a:cxn ang="0">
                  <a:pos x="0" y="3"/>
                </a:cxn>
                <a:cxn ang="0">
                  <a:pos x="0" y="3"/>
                </a:cxn>
                <a:cxn ang="0">
                  <a:pos x="1" y="1"/>
                </a:cxn>
                <a:cxn ang="0">
                  <a:pos x="1" y="0"/>
                </a:cxn>
                <a:cxn ang="0">
                  <a:pos x="0" y="1"/>
                </a:cxn>
                <a:cxn ang="0">
                  <a:pos x="0" y="3"/>
                </a:cxn>
              </a:cxnLst>
              <a:rect l="0" t="0" r="r" b="b"/>
              <a:pathLst>
                <a:path w="2" h="4">
                  <a:moveTo>
                    <a:pt x="0" y="3"/>
                  </a:moveTo>
                  <a:lnTo>
                    <a:pt x="0" y="3"/>
                  </a:lnTo>
                  <a:lnTo>
                    <a:pt x="1" y="1"/>
                  </a:lnTo>
                  <a:lnTo>
                    <a:pt x="1"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6" name="Freeform 1052"/>
            <p:cNvSpPr>
              <a:spLocks/>
            </p:cNvSpPr>
            <p:nvPr/>
          </p:nvSpPr>
          <p:spPr bwMode="auto">
            <a:xfrm>
              <a:off x="2843" y="2943"/>
              <a:ext cx="5" cy="3"/>
            </a:xfrm>
            <a:custGeom>
              <a:avLst/>
              <a:gdLst/>
              <a:ahLst/>
              <a:cxnLst>
                <a:cxn ang="0">
                  <a:pos x="0" y="1"/>
                </a:cxn>
                <a:cxn ang="0">
                  <a:pos x="3" y="1"/>
                </a:cxn>
                <a:cxn ang="0">
                  <a:pos x="3" y="0"/>
                </a:cxn>
                <a:cxn ang="0">
                  <a:pos x="0" y="0"/>
                </a:cxn>
                <a:cxn ang="0">
                  <a:pos x="0" y="1"/>
                </a:cxn>
              </a:cxnLst>
              <a:rect l="0" t="0" r="r" b="b"/>
              <a:pathLst>
                <a:path w="4" h="2">
                  <a:moveTo>
                    <a:pt x="0" y="1"/>
                  </a:moveTo>
                  <a:lnTo>
                    <a:pt x="3" y="1"/>
                  </a:lnTo>
                  <a:lnTo>
                    <a:pt x="3"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7" name="Freeform 1053"/>
            <p:cNvSpPr>
              <a:spLocks/>
            </p:cNvSpPr>
            <p:nvPr/>
          </p:nvSpPr>
          <p:spPr bwMode="auto">
            <a:xfrm>
              <a:off x="2840" y="2942"/>
              <a:ext cx="5" cy="4"/>
            </a:xfrm>
            <a:custGeom>
              <a:avLst/>
              <a:gdLst/>
              <a:ahLst/>
              <a:cxnLst>
                <a:cxn ang="0">
                  <a:pos x="0" y="1"/>
                </a:cxn>
                <a:cxn ang="0">
                  <a:pos x="4" y="3"/>
                </a:cxn>
                <a:cxn ang="0">
                  <a:pos x="4" y="0"/>
                </a:cxn>
                <a:cxn ang="0">
                  <a:pos x="0" y="0"/>
                </a:cxn>
                <a:cxn ang="0">
                  <a:pos x="0" y="1"/>
                </a:cxn>
              </a:cxnLst>
              <a:rect l="0" t="0" r="r" b="b"/>
              <a:pathLst>
                <a:path w="5" h="4">
                  <a:moveTo>
                    <a:pt x="0" y="1"/>
                  </a:moveTo>
                  <a:lnTo>
                    <a:pt x="4" y="3"/>
                  </a:lnTo>
                  <a:lnTo>
                    <a:pt x="4"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8" name="Freeform 1054"/>
            <p:cNvSpPr>
              <a:spLocks/>
            </p:cNvSpPr>
            <p:nvPr/>
          </p:nvSpPr>
          <p:spPr bwMode="auto">
            <a:xfrm>
              <a:off x="2839" y="2942"/>
              <a:ext cx="5" cy="4"/>
            </a:xfrm>
            <a:custGeom>
              <a:avLst/>
              <a:gdLst/>
              <a:ahLst/>
              <a:cxnLst>
                <a:cxn ang="0">
                  <a:pos x="0" y="1"/>
                </a:cxn>
                <a:cxn ang="0">
                  <a:pos x="3" y="3"/>
                </a:cxn>
                <a:cxn ang="0">
                  <a:pos x="3" y="0"/>
                </a:cxn>
                <a:cxn ang="0">
                  <a:pos x="0" y="0"/>
                </a:cxn>
                <a:cxn ang="0">
                  <a:pos x="0" y="1"/>
                </a:cxn>
              </a:cxnLst>
              <a:rect l="0" t="0" r="r" b="b"/>
              <a:pathLst>
                <a:path w="4" h="4">
                  <a:moveTo>
                    <a:pt x="0" y="1"/>
                  </a:moveTo>
                  <a:lnTo>
                    <a:pt x="3" y="3"/>
                  </a:lnTo>
                  <a:lnTo>
                    <a:pt x="3"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19" name="Freeform 1055"/>
            <p:cNvSpPr>
              <a:spLocks/>
            </p:cNvSpPr>
            <p:nvPr/>
          </p:nvSpPr>
          <p:spPr bwMode="auto">
            <a:xfrm>
              <a:off x="2837" y="2942"/>
              <a:ext cx="2" cy="4"/>
            </a:xfrm>
            <a:custGeom>
              <a:avLst/>
              <a:gdLst/>
              <a:ahLst/>
              <a:cxnLst>
                <a:cxn ang="0">
                  <a:pos x="0" y="1"/>
                </a:cxn>
                <a:cxn ang="0">
                  <a:pos x="0" y="1"/>
                </a:cxn>
                <a:cxn ang="0">
                  <a:pos x="2" y="3"/>
                </a:cxn>
                <a:cxn ang="0">
                  <a:pos x="2" y="1"/>
                </a:cxn>
                <a:cxn ang="0">
                  <a:pos x="0" y="0"/>
                </a:cxn>
                <a:cxn ang="0">
                  <a:pos x="0" y="1"/>
                </a:cxn>
              </a:cxnLst>
              <a:rect l="0" t="0" r="r" b="b"/>
              <a:pathLst>
                <a:path w="3" h="4">
                  <a:moveTo>
                    <a:pt x="0" y="1"/>
                  </a:moveTo>
                  <a:lnTo>
                    <a:pt x="0" y="1"/>
                  </a:lnTo>
                  <a:lnTo>
                    <a:pt x="2" y="3"/>
                  </a:lnTo>
                  <a:lnTo>
                    <a:pt x="2"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0" name="Freeform 1056"/>
            <p:cNvSpPr>
              <a:spLocks/>
            </p:cNvSpPr>
            <p:nvPr/>
          </p:nvSpPr>
          <p:spPr bwMode="auto">
            <a:xfrm>
              <a:off x="2837" y="2942"/>
              <a:ext cx="2" cy="4"/>
            </a:xfrm>
            <a:custGeom>
              <a:avLst/>
              <a:gdLst/>
              <a:ahLst/>
              <a:cxnLst>
                <a:cxn ang="0">
                  <a:pos x="2" y="0"/>
                </a:cxn>
                <a:cxn ang="0">
                  <a:pos x="2" y="3"/>
                </a:cxn>
                <a:cxn ang="0">
                  <a:pos x="2" y="0"/>
                </a:cxn>
                <a:cxn ang="0">
                  <a:pos x="0" y="0"/>
                </a:cxn>
                <a:cxn ang="0">
                  <a:pos x="0" y="3"/>
                </a:cxn>
                <a:cxn ang="0">
                  <a:pos x="0" y="0"/>
                </a:cxn>
                <a:cxn ang="0">
                  <a:pos x="0" y="3"/>
                </a:cxn>
                <a:cxn ang="0">
                  <a:pos x="2" y="3"/>
                </a:cxn>
                <a:cxn ang="0">
                  <a:pos x="2" y="0"/>
                </a:cxn>
              </a:cxnLst>
              <a:rect l="0" t="0" r="r" b="b"/>
              <a:pathLst>
                <a:path w="3" h="4">
                  <a:moveTo>
                    <a:pt x="2" y="0"/>
                  </a:moveTo>
                  <a:lnTo>
                    <a:pt x="2" y="3"/>
                  </a:lnTo>
                  <a:lnTo>
                    <a:pt x="2" y="0"/>
                  </a:lnTo>
                  <a:lnTo>
                    <a:pt x="0" y="0"/>
                  </a:lnTo>
                  <a:lnTo>
                    <a:pt x="0" y="3"/>
                  </a:lnTo>
                  <a:lnTo>
                    <a:pt x="0" y="0"/>
                  </a:lnTo>
                  <a:lnTo>
                    <a:pt x="0" y="3"/>
                  </a:lnTo>
                  <a:lnTo>
                    <a:pt x="2" y="3"/>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1" name="Freeform 1057"/>
            <p:cNvSpPr>
              <a:spLocks/>
            </p:cNvSpPr>
            <p:nvPr/>
          </p:nvSpPr>
          <p:spPr bwMode="auto">
            <a:xfrm>
              <a:off x="2837" y="2942"/>
              <a:ext cx="2" cy="4"/>
            </a:xfrm>
            <a:custGeom>
              <a:avLst/>
              <a:gdLst/>
              <a:ahLst/>
              <a:cxnLst>
                <a:cxn ang="0">
                  <a:pos x="2" y="4"/>
                </a:cxn>
                <a:cxn ang="0">
                  <a:pos x="0" y="0"/>
                </a:cxn>
                <a:cxn ang="0">
                  <a:pos x="1" y="4"/>
                </a:cxn>
                <a:cxn ang="0">
                  <a:pos x="2" y="4"/>
                </a:cxn>
              </a:cxnLst>
              <a:rect l="0" t="0" r="r" b="b"/>
              <a:pathLst>
                <a:path w="3" h="5">
                  <a:moveTo>
                    <a:pt x="2" y="4"/>
                  </a:moveTo>
                  <a:lnTo>
                    <a:pt x="0" y="0"/>
                  </a:lnTo>
                  <a:lnTo>
                    <a:pt x="1" y="4"/>
                  </a:lnTo>
                  <a:lnTo>
                    <a:pt x="2"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2" name="Freeform 1058"/>
            <p:cNvSpPr>
              <a:spLocks/>
            </p:cNvSpPr>
            <p:nvPr/>
          </p:nvSpPr>
          <p:spPr bwMode="auto">
            <a:xfrm>
              <a:off x="2839" y="2945"/>
              <a:ext cx="2" cy="3"/>
            </a:xfrm>
            <a:custGeom>
              <a:avLst/>
              <a:gdLst/>
              <a:ahLst/>
              <a:cxnLst>
                <a:cxn ang="0">
                  <a:pos x="2" y="2"/>
                </a:cxn>
                <a:cxn ang="0">
                  <a:pos x="2" y="1"/>
                </a:cxn>
                <a:cxn ang="0">
                  <a:pos x="1" y="0"/>
                </a:cxn>
                <a:cxn ang="0">
                  <a:pos x="0" y="0"/>
                </a:cxn>
                <a:cxn ang="0">
                  <a:pos x="1" y="2"/>
                </a:cxn>
                <a:cxn ang="0">
                  <a:pos x="2" y="2"/>
                </a:cxn>
                <a:cxn ang="0">
                  <a:pos x="2" y="1"/>
                </a:cxn>
                <a:cxn ang="0">
                  <a:pos x="2" y="2"/>
                </a:cxn>
              </a:cxnLst>
              <a:rect l="0" t="0" r="r" b="b"/>
              <a:pathLst>
                <a:path w="3" h="3">
                  <a:moveTo>
                    <a:pt x="2" y="2"/>
                  </a:moveTo>
                  <a:lnTo>
                    <a:pt x="2" y="1"/>
                  </a:lnTo>
                  <a:lnTo>
                    <a:pt x="1" y="0"/>
                  </a:lnTo>
                  <a:lnTo>
                    <a:pt x="0" y="0"/>
                  </a:lnTo>
                  <a:lnTo>
                    <a:pt x="1" y="2"/>
                  </a:lnTo>
                  <a:lnTo>
                    <a:pt x="2" y="2"/>
                  </a:lnTo>
                  <a:lnTo>
                    <a:pt x="2" y="1"/>
                  </a:lnTo>
                  <a:lnTo>
                    <a:pt x="2"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3" name="Freeform 1059"/>
            <p:cNvSpPr>
              <a:spLocks/>
            </p:cNvSpPr>
            <p:nvPr/>
          </p:nvSpPr>
          <p:spPr bwMode="auto">
            <a:xfrm>
              <a:off x="2839" y="2945"/>
              <a:ext cx="5" cy="4"/>
            </a:xfrm>
            <a:custGeom>
              <a:avLst/>
              <a:gdLst/>
              <a:ahLst/>
              <a:cxnLst>
                <a:cxn ang="0">
                  <a:pos x="1" y="2"/>
                </a:cxn>
                <a:cxn ang="0">
                  <a:pos x="1" y="2"/>
                </a:cxn>
                <a:cxn ang="0">
                  <a:pos x="3" y="0"/>
                </a:cxn>
                <a:cxn ang="0">
                  <a:pos x="1" y="0"/>
                </a:cxn>
                <a:cxn ang="0">
                  <a:pos x="0" y="1"/>
                </a:cxn>
                <a:cxn ang="0">
                  <a:pos x="0" y="2"/>
                </a:cxn>
                <a:cxn ang="0">
                  <a:pos x="1" y="2"/>
                </a:cxn>
              </a:cxnLst>
              <a:rect l="0" t="0" r="r" b="b"/>
              <a:pathLst>
                <a:path w="4" h="3">
                  <a:moveTo>
                    <a:pt x="1" y="2"/>
                  </a:moveTo>
                  <a:lnTo>
                    <a:pt x="1" y="2"/>
                  </a:lnTo>
                  <a:lnTo>
                    <a:pt x="3" y="0"/>
                  </a:lnTo>
                  <a:lnTo>
                    <a:pt x="1" y="0"/>
                  </a:lnTo>
                  <a:lnTo>
                    <a:pt x="0" y="1"/>
                  </a:lnTo>
                  <a:lnTo>
                    <a:pt x="0" y="2"/>
                  </a:lnTo>
                  <a:lnTo>
                    <a:pt x="1"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4" name="Freeform 1060"/>
            <p:cNvSpPr>
              <a:spLocks/>
            </p:cNvSpPr>
            <p:nvPr/>
          </p:nvSpPr>
          <p:spPr bwMode="auto">
            <a:xfrm>
              <a:off x="2837" y="2947"/>
              <a:ext cx="2" cy="4"/>
            </a:xfrm>
            <a:custGeom>
              <a:avLst/>
              <a:gdLst/>
              <a:ahLst/>
              <a:cxnLst>
                <a:cxn ang="0">
                  <a:pos x="0" y="3"/>
                </a:cxn>
                <a:cxn ang="0">
                  <a:pos x="0" y="3"/>
                </a:cxn>
                <a:cxn ang="0">
                  <a:pos x="2" y="1"/>
                </a:cxn>
                <a:cxn ang="0">
                  <a:pos x="2" y="0"/>
                </a:cxn>
                <a:cxn ang="0">
                  <a:pos x="0" y="1"/>
                </a:cxn>
                <a:cxn ang="0">
                  <a:pos x="0" y="3"/>
                </a:cxn>
              </a:cxnLst>
              <a:rect l="0" t="0" r="r" b="b"/>
              <a:pathLst>
                <a:path w="3" h="4">
                  <a:moveTo>
                    <a:pt x="0" y="3"/>
                  </a:moveTo>
                  <a:lnTo>
                    <a:pt x="0" y="3"/>
                  </a:lnTo>
                  <a:lnTo>
                    <a:pt x="2" y="1"/>
                  </a:lnTo>
                  <a:lnTo>
                    <a:pt x="2"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5" name="Freeform 1061"/>
            <p:cNvSpPr>
              <a:spLocks/>
            </p:cNvSpPr>
            <p:nvPr/>
          </p:nvSpPr>
          <p:spPr bwMode="auto">
            <a:xfrm>
              <a:off x="2835" y="2947"/>
              <a:ext cx="4" cy="4"/>
            </a:xfrm>
            <a:custGeom>
              <a:avLst/>
              <a:gdLst/>
              <a:ahLst/>
              <a:cxnLst>
                <a:cxn ang="0">
                  <a:pos x="0" y="1"/>
                </a:cxn>
                <a:cxn ang="0">
                  <a:pos x="3" y="3"/>
                </a:cxn>
                <a:cxn ang="0">
                  <a:pos x="3" y="1"/>
                </a:cxn>
                <a:cxn ang="0">
                  <a:pos x="0" y="0"/>
                </a:cxn>
                <a:cxn ang="0">
                  <a:pos x="0" y="1"/>
                </a:cxn>
              </a:cxnLst>
              <a:rect l="0" t="0" r="r" b="b"/>
              <a:pathLst>
                <a:path w="4" h="4">
                  <a:moveTo>
                    <a:pt x="0" y="1"/>
                  </a:moveTo>
                  <a:lnTo>
                    <a:pt x="3" y="3"/>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6" name="Freeform 1062"/>
            <p:cNvSpPr>
              <a:spLocks/>
            </p:cNvSpPr>
            <p:nvPr/>
          </p:nvSpPr>
          <p:spPr bwMode="auto">
            <a:xfrm>
              <a:off x="2834" y="2947"/>
              <a:ext cx="5" cy="4"/>
            </a:xfrm>
            <a:custGeom>
              <a:avLst/>
              <a:gdLst/>
              <a:ahLst/>
              <a:cxnLst>
                <a:cxn ang="0">
                  <a:pos x="0" y="1"/>
                </a:cxn>
                <a:cxn ang="0">
                  <a:pos x="3" y="3"/>
                </a:cxn>
                <a:cxn ang="0">
                  <a:pos x="3" y="1"/>
                </a:cxn>
                <a:cxn ang="0">
                  <a:pos x="0" y="0"/>
                </a:cxn>
                <a:cxn ang="0">
                  <a:pos x="0" y="1"/>
                </a:cxn>
              </a:cxnLst>
              <a:rect l="0" t="0" r="r" b="b"/>
              <a:pathLst>
                <a:path w="4" h="4">
                  <a:moveTo>
                    <a:pt x="0" y="1"/>
                  </a:moveTo>
                  <a:lnTo>
                    <a:pt x="3" y="3"/>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7" name="Freeform 1063"/>
            <p:cNvSpPr>
              <a:spLocks/>
            </p:cNvSpPr>
            <p:nvPr/>
          </p:nvSpPr>
          <p:spPr bwMode="auto">
            <a:xfrm>
              <a:off x="2833" y="2947"/>
              <a:ext cx="5" cy="4"/>
            </a:xfrm>
            <a:custGeom>
              <a:avLst/>
              <a:gdLst/>
              <a:ahLst/>
              <a:cxnLst>
                <a:cxn ang="0">
                  <a:pos x="0" y="1"/>
                </a:cxn>
                <a:cxn ang="0">
                  <a:pos x="0" y="1"/>
                </a:cxn>
                <a:cxn ang="0">
                  <a:pos x="3" y="3"/>
                </a:cxn>
                <a:cxn ang="0">
                  <a:pos x="3" y="0"/>
                </a:cxn>
                <a:cxn ang="0">
                  <a:pos x="0" y="0"/>
                </a:cxn>
                <a:cxn ang="0">
                  <a:pos x="0" y="1"/>
                </a:cxn>
              </a:cxnLst>
              <a:rect l="0" t="0" r="r" b="b"/>
              <a:pathLst>
                <a:path w="4" h="4">
                  <a:moveTo>
                    <a:pt x="0" y="1"/>
                  </a:moveTo>
                  <a:lnTo>
                    <a:pt x="0" y="1"/>
                  </a:lnTo>
                  <a:lnTo>
                    <a:pt x="3" y="3"/>
                  </a:lnTo>
                  <a:lnTo>
                    <a:pt x="3"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8" name="Freeform 1064"/>
            <p:cNvSpPr>
              <a:spLocks/>
            </p:cNvSpPr>
            <p:nvPr/>
          </p:nvSpPr>
          <p:spPr bwMode="auto">
            <a:xfrm>
              <a:off x="2830" y="2945"/>
              <a:ext cx="4" cy="4"/>
            </a:xfrm>
            <a:custGeom>
              <a:avLst/>
              <a:gdLst/>
              <a:ahLst/>
              <a:cxnLst>
                <a:cxn ang="0">
                  <a:pos x="0" y="1"/>
                </a:cxn>
                <a:cxn ang="0">
                  <a:pos x="1" y="2"/>
                </a:cxn>
                <a:cxn ang="0">
                  <a:pos x="3" y="1"/>
                </a:cxn>
                <a:cxn ang="0">
                  <a:pos x="0" y="0"/>
                </a:cxn>
                <a:cxn ang="0">
                  <a:pos x="0" y="1"/>
                </a:cxn>
              </a:cxnLst>
              <a:rect l="0" t="0" r="r" b="b"/>
              <a:pathLst>
                <a:path w="4" h="3">
                  <a:moveTo>
                    <a:pt x="0" y="1"/>
                  </a:moveTo>
                  <a:lnTo>
                    <a:pt x="1" y="2"/>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29" name="Freeform 1065"/>
            <p:cNvSpPr>
              <a:spLocks/>
            </p:cNvSpPr>
            <p:nvPr/>
          </p:nvSpPr>
          <p:spPr bwMode="auto">
            <a:xfrm>
              <a:off x="2829" y="2945"/>
              <a:ext cx="4" cy="3"/>
            </a:xfrm>
            <a:custGeom>
              <a:avLst/>
              <a:gdLst/>
              <a:ahLst/>
              <a:cxnLst>
                <a:cxn ang="0">
                  <a:pos x="0" y="1"/>
                </a:cxn>
                <a:cxn ang="0">
                  <a:pos x="3" y="2"/>
                </a:cxn>
                <a:cxn ang="0">
                  <a:pos x="3" y="1"/>
                </a:cxn>
                <a:cxn ang="0">
                  <a:pos x="0" y="0"/>
                </a:cxn>
                <a:cxn ang="0">
                  <a:pos x="0" y="1"/>
                </a:cxn>
              </a:cxnLst>
              <a:rect l="0" t="0" r="r" b="b"/>
              <a:pathLst>
                <a:path w="4" h="3">
                  <a:moveTo>
                    <a:pt x="0" y="1"/>
                  </a:moveTo>
                  <a:lnTo>
                    <a:pt x="3" y="2"/>
                  </a:lnTo>
                  <a:lnTo>
                    <a:pt x="3" y="1"/>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0" name="Freeform 1066"/>
            <p:cNvSpPr>
              <a:spLocks/>
            </p:cNvSpPr>
            <p:nvPr/>
          </p:nvSpPr>
          <p:spPr bwMode="auto">
            <a:xfrm>
              <a:off x="2828" y="2945"/>
              <a:ext cx="5" cy="3"/>
            </a:xfrm>
            <a:custGeom>
              <a:avLst/>
              <a:gdLst/>
              <a:ahLst/>
              <a:cxnLst>
                <a:cxn ang="0">
                  <a:pos x="1" y="0"/>
                </a:cxn>
                <a:cxn ang="0">
                  <a:pos x="0" y="1"/>
                </a:cxn>
                <a:cxn ang="0">
                  <a:pos x="3" y="2"/>
                </a:cxn>
                <a:cxn ang="0">
                  <a:pos x="3" y="1"/>
                </a:cxn>
                <a:cxn ang="0">
                  <a:pos x="0" y="0"/>
                </a:cxn>
                <a:cxn ang="0">
                  <a:pos x="0" y="1"/>
                </a:cxn>
                <a:cxn ang="0">
                  <a:pos x="0" y="0"/>
                </a:cxn>
                <a:cxn ang="0">
                  <a:pos x="0" y="1"/>
                </a:cxn>
                <a:cxn ang="0">
                  <a:pos x="1" y="0"/>
                </a:cxn>
              </a:cxnLst>
              <a:rect l="0" t="0" r="r" b="b"/>
              <a:pathLst>
                <a:path w="4" h="3">
                  <a:moveTo>
                    <a:pt x="1" y="0"/>
                  </a:moveTo>
                  <a:lnTo>
                    <a:pt x="0" y="1"/>
                  </a:lnTo>
                  <a:lnTo>
                    <a:pt x="3" y="2"/>
                  </a:lnTo>
                  <a:lnTo>
                    <a:pt x="3" y="1"/>
                  </a:lnTo>
                  <a:lnTo>
                    <a:pt x="0" y="0"/>
                  </a:lnTo>
                  <a:lnTo>
                    <a:pt x="0" y="1"/>
                  </a:lnTo>
                  <a:lnTo>
                    <a:pt x="0" y="0"/>
                  </a:lnTo>
                  <a:lnTo>
                    <a:pt x="0"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1" name="Freeform 1067"/>
            <p:cNvSpPr>
              <a:spLocks/>
            </p:cNvSpPr>
            <p:nvPr/>
          </p:nvSpPr>
          <p:spPr bwMode="auto">
            <a:xfrm>
              <a:off x="2828" y="2945"/>
              <a:ext cx="5" cy="3"/>
            </a:xfrm>
            <a:custGeom>
              <a:avLst/>
              <a:gdLst/>
              <a:ahLst/>
              <a:cxnLst>
                <a:cxn ang="0">
                  <a:pos x="3" y="1"/>
                </a:cxn>
                <a:cxn ang="0">
                  <a:pos x="3" y="2"/>
                </a:cxn>
                <a:cxn ang="0">
                  <a:pos x="0" y="0"/>
                </a:cxn>
                <a:cxn ang="0">
                  <a:pos x="1" y="2"/>
                </a:cxn>
                <a:cxn ang="0">
                  <a:pos x="3" y="2"/>
                </a:cxn>
                <a:cxn ang="0">
                  <a:pos x="3" y="1"/>
                </a:cxn>
              </a:cxnLst>
              <a:rect l="0" t="0" r="r" b="b"/>
              <a:pathLst>
                <a:path w="4" h="3">
                  <a:moveTo>
                    <a:pt x="3" y="1"/>
                  </a:moveTo>
                  <a:lnTo>
                    <a:pt x="3" y="2"/>
                  </a:lnTo>
                  <a:lnTo>
                    <a:pt x="0" y="0"/>
                  </a:lnTo>
                  <a:lnTo>
                    <a:pt x="1" y="2"/>
                  </a:lnTo>
                  <a:lnTo>
                    <a:pt x="3" y="2"/>
                  </a:lnTo>
                  <a:lnTo>
                    <a:pt x="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2" name="Freeform 1068"/>
            <p:cNvSpPr>
              <a:spLocks/>
            </p:cNvSpPr>
            <p:nvPr/>
          </p:nvSpPr>
          <p:spPr bwMode="auto">
            <a:xfrm>
              <a:off x="2829" y="2947"/>
              <a:ext cx="4" cy="4"/>
            </a:xfrm>
            <a:custGeom>
              <a:avLst/>
              <a:gdLst/>
              <a:ahLst/>
              <a:cxnLst>
                <a:cxn ang="0">
                  <a:pos x="3" y="3"/>
                </a:cxn>
                <a:cxn ang="0">
                  <a:pos x="3" y="1"/>
                </a:cxn>
                <a:cxn ang="0">
                  <a:pos x="1" y="0"/>
                </a:cxn>
                <a:cxn ang="0">
                  <a:pos x="0" y="0"/>
                </a:cxn>
                <a:cxn ang="0">
                  <a:pos x="1" y="3"/>
                </a:cxn>
                <a:cxn ang="0">
                  <a:pos x="3" y="3"/>
                </a:cxn>
                <a:cxn ang="0">
                  <a:pos x="3" y="1"/>
                </a:cxn>
                <a:cxn ang="0">
                  <a:pos x="3" y="3"/>
                </a:cxn>
              </a:cxnLst>
              <a:rect l="0" t="0" r="r" b="b"/>
              <a:pathLst>
                <a:path w="4" h="4">
                  <a:moveTo>
                    <a:pt x="3" y="3"/>
                  </a:moveTo>
                  <a:lnTo>
                    <a:pt x="3" y="1"/>
                  </a:lnTo>
                  <a:lnTo>
                    <a:pt x="1" y="0"/>
                  </a:lnTo>
                  <a:lnTo>
                    <a:pt x="0" y="0"/>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3" name="Freeform 1069"/>
            <p:cNvSpPr>
              <a:spLocks/>
            </p:cNvSpPr>
            <p:nvPr/>
          </p:nvSpPr>
          <p:spPr bwMode="auto">
            <a:xfrm>
              <a:off x="2830" y="2948"/>
              <a:ext cx="2" cy="3"/>
            </a:xfrm>
            <a:custGeom>
              <a:avLst/>
              <a:gdLst/>
              <a:ahLst/>
              <a:cxnLst>
                <a:cxn ang="0">
                  <a:pos x="1" y="0"/>
                </a:cxn>
                <a:cxn ang="0">
                  <a:pos x="1" y="1"/>
                </a:cxn>
                <a:cxn ang="0">
                  <a:pos x="1" y="0"/>
                </a:cxn>
                <a:cxn ang="0">
                  <a:pos x="0" y="0"/>
                </a:cxn>
                <a:cxn ang="0">
                  <a:pos x="0" y="1"/>
                </a:cxn>
                <a:cxn ang="0">
                  <a:pos x="1" y="1"/>
                </a:cxn>
                <a:cxn ang="0">
                  <a:pos x="1" y="0"/>
                </a:cxn>
              </a:cxnLst>
              <a:rect l="0" t="0" r="r" b="b"/>
              <a:pathLst>
                <a:path w="2" h="2">
                  <a:moveTo>
                    <a:pt x="1" y="0"/>
                  </a:moveTo>
                  <a:lnTo>
                    <a:pt x="1" y="1"/>
                  </a:lnTo>
                  <a:lnTo>
                    <a:pt x="1" y="0"/>
                  </a:lnTo>
                  <a:lnTo>
                    <a:pt x="0" y="0"/>
                  </a:lnTo>
                  <a:lnTo>
                    <a:pt x="0" y="1"/>
                  </a:lnTo>
                  <a:lnTo>
                    <a:pt x="1" y="1"/>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4" name="Freeform 1070"/>
            <p:cNvSpPr>
              <a:spLocks/>
            </p:cNvSpPr>
            <p:nvPr/>
          </p:nvSpPr>
          <p:spPr bwMode="auto">
            <a:xfrm>
              <a:off x="2830" y="2948"/>
              <a:ext cx="4" cy="4"/>
            </a:xfrm>
            <a:custGeom>
              <a:avLst/>
              <a:gdLst/>
              <a:ahLst/>
              <a:cxnLst>
                <a:cxn ang="0">
                  <a:pos x="3" y="3"/>
                </a:cxn>
                <a:cxn ang="0">
                  <a:pos x="3" y="1"/>
                </a:cxn>
                <a:cxn ang="0">
                  <a:pos x="1" y="0"/>
                </a:cxn>
                <a:cxn ang="0">
                  <a:pos x="0" y="0"/>
                </a:cxn>
                <a:cxn ang="0">
                  <a:pos x="1" y="3"/>
                </a:cxn>
                <a:cxn ang="0">
                  <a:pos x="1" y="1"/>
                </a:cxn>
                <a:cxn ang="0">
                  <a:pos x="1" y="3"/>
                </a:cxn>
                <a:cxn ang="0">
                  <a:pos x="3" y="3"/>
                </a:cxn>
                <a:cxn ang="0">
                  <a:pos x="3" y="1"/>
                </a:cxn>
                <a:cxn ang="0">
                  <a:pos x="3" y="3"/>
                </a:cxn>
              </a:cxnLst>
              <a:rect l="0" t="0" r="r" b="b"/>
              <a:pathLst>
                <a:path w="4" h="4">
                  <a:moveTo>
                    <a:pt x="3" y="3"/>
                  </a:moveTo>
                  <a:lnTo>
                    <a:pt x="3" y="1"/>
                  </a:lnTo>
                  <a:lnTo>
                    <a:pt x="1" y="0"/>
                  </a:lnTo>
                  <a:lnTo>
                    <a:pt x="0" y="0"/>
                  </a:lnTo>
                  <a:lnTo>
                    <a:pt x="1" y="3"/>
                  </a:lnTo>
                  <a:lnTo>
                    <a:pt x="1" y="1"/>
                  </a:lnTo>
                  <a:lnTo>
                    <a:pt x="1" y="3"/>
                  </a:lnTo>
                  <a:lnTo>
                    <a:pt x="3" y="3"/>
                  </a:lnTo>
                  <a:lnTo>
                    <a:pt x="3" y="1"/>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5" name="Freeform 1071"/>
            <p:cNvSpPr>
              <a:spLocks/>
            </p:cNvSpPr>
            <p:nvPr/>
          </p:nvSpPr>
          <p:spPr bwMode="auto">
            <a:xfrm>
              <a:off x="2830" y="2949"/>
              <a:ext cx="4" cy="4"/>
            </a:xfrm>
            <a:custGeom>
              <a:avLst/>
              <a:gdLst/>
              <a:ahLst/>
              <a:cxnLst>
                <a:cxn ang="0">
                  <a:pos x="0" y="3"/>
                </a:cxn>
                <a:cxn ang="0">
                  <a:pos x="3" y="1"/>
                </a:cxn>
                <a:cxn ang="0">
                  <a:pos x="1" y="0"/>
                </a:cxn>
                <a:cxn ang="0">
                  <a:pos x="0" y="1"/>
                </a:cxn>
                <a:cxn ang="0">
                  <a:pos x="0" y="3"/>
                </a:cxn>
              </a:cxnLst>
              <a:rect l="0" t="0" r="r" b="b"/>
              <a:pathLst>
                <a:path w="4" h="4">
                  <a:moveTo>
                    <a:pt x="0" y="3"/>
                  </a:moveTo>
                  <a:lnTo>
                    <a:pt x="3" y="1"/>
                  </a:lnTo>
                  <a:lnTo>
                    <a:pt x="1"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6" name="Freeform 1072"/>
            <p:cNvSpPr>
              <a:spLocks/>
            </p:cNvSpPr>
            <p:nvPr/>
          </p:nvSpPr>
          <p:spPr bwMode="auto">
            <a:xfrm>
              <a:off x="2822" y="2935"/>
              <a:ext cx="4" cy="1"/>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7" name="Freeform 1073"/>
            <p:cNvSpPr>
              <a:spLocks/>
            </p:cNvSpPr>
            <p:nvPr/>
          </p:nvSpPr>
          <p:spPr bwMode="auto">
            <a:xfrm>
              <a:off x="2822" y="2937"/>
              <a:ext cx="4" cy="6"/>
            </a:xfrm>
            <a:custGeom>
              <a:avLst/>
              <a:gdLst/>
              <a:ahLst/>
              <a:cxnLst>
                <a:cxn ang="0">
                  <a:pos x="1" y="5"/>
                </a:cxn>
                <a:cxn ang="0">
                  <a:pos x="2" y="6"/>
                </a:cxn>
                <a:cxn ang="0">
                  <a:pos x="2" y="5"/>
                </a:cxn>
                <a:cxn ang="0">
                  <a:pos x="2" y="3"/>
                </a:cxn>
                <a:cxn ang="0">
                  <a:pos x="2" y="2"/>
                </a:cxn>
                <a:cxn ang="0">
                  <a:pos x="2" y="1"/>
                </a:cxn>
                <a:cxn ang="0">
                  <a:pos x="2" y="0"/>
                </a:cxn>
                <a:cxn ang="0">
                  <a:pos x="0" y="0"/>
                </a:cxn>
                <a:cxn ang="0">
                  <a:pos x="0" y="1"/>
                </a:cxn>
                <a:cxn ang="0">
                  <a:pos x="0" y="2"/>
                </a:cxn>
                <a:cxn ang="0">
                  <a:pos x="0" y="3"/>
                </a:cxn>
                <a:cxn ang="0">
                  <a:pos x="0" y="5"/>
                </a:cxn>
                <a:cxn ang="0">
                  <a:pos x="0" y="6"/>
                </a:cxn>
                <a:cxn ang="0">
                  <a:pos x="1" y="6"/>
                </a:cxn>
                <a:cxn ang="0">
                  <a:pos x="0" y="6"/>
                </a:cxn>
                <a:cxn ang="0">
                  <a:pos x="1" y="6"/>
                </a:cxn>
                <a:cxn ang="0">
                  <a:pos x="2" y="6"/>
                </a:cxn>
                <a:cxn ang="0">
                  <a:pos x="1" y="5"/>
                </a:cxn>
              </a:cxnLst>
              <a:rect l="0" t="0" r="r" b="b"/>
              <a:pathLst>
                <a:path w="3" h="7">
                  <a:moveTo>
                    <a:pt x="1" y="5"/>
                  </a:moveTo>
                  <a:lnTo>
                    <a:pt x="2" y="6"/>
                  </a:lnTo>
                  <a:lnTo>
                    <a:pt x="2" y="5"/>
                  </a:lnTo>
                  <a:lnTo>
                    <a:pt x="2" y="3"/>
                  </a:lnTo>
                  <a:lnTo>
                    <a:pt x="2" y="2"/>
                  </a:lnTo>
                  <a:lnTo>
                    <a:pt x="2" y="1"/>
                  </a:lnTo>
                  <a:lnTo>
                    <a:pt x="2" y="0"/>
                  </a:lnTo>
                  <a:lnTo>
                    <a:pt x="0" y="0"/>
                  </a:lnTo>
                  <a:lnTo>
                    <a:pt x="0" y="1"/>
                  </a:lnTo>
                  <a:lnTo>
                    <a:pt x="0" y="2"/>
                  </a:lnTo>
                  <a:lnTo>
                    <a:pt x="0" y="3"/>
                  </a:lnTo>
                  <a:lnTo>
                    <a:pt x="0" y="5"/>
                  </a:lnTo>
                  <a:lnTo>
                    <a:pt x="0" y="6"/>
                  </a:lnTo>
                  <a:lnTo>
                    <a:pt x="1" y="6"/>
                  </a:lnTo>
                  <a:lnTo>
                    <a:pt x="0" y="6"/>
                  </a:lnTo>
                  <a:lnTo>
                    <a:pt x="1" y="6"/>
                  </a:lnTo>
                  <a:lnTo>
                    <a:pt x="2" y="6"/>
                  </a:lnTo>
                  <a:lnTo>
                    <a:pt x="1"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8" name="Freeform 1074"/>
            <p:cNvSpPr>
              <a:spLocks/>
            </p:cNvSpPr>
            <p:nvPr/>
          </p:nvSpPr>
          <p:spPr bwMode="auto">
            <a:xfrm>
              <a:off x="2823" y="2942"/>
              <a:ext cx="6" cy="5"/>
            </a:xfrm>
            <a:custGeom>
              <a:avLst/>
              <a:gdLst/>
              <a:ahLst/>
              <a:cxnLst>
                <a:cxn ang="0">
                  <a:pos x="5" y="4"/>
                </a:cxn>
                <a:cxn ang="0">
                  <a:pos x="4" y="4"/>
                </a:cxn>
                <a:cxn ang="0">
                  <a:pos x="4" y="2"/>
                </a:cxn>
                <a:cxn ang="0">
                  <a:pos x="2" y="1"/>
                </a:cxn>
                <a:cxn ang="0">
                  <a:pos x="1" y="1"/>
                </a:cxn>
                <a:cxn ang="0">
                  <a:pos x="1" y="0"/>
                </a:cxn>
                <a:cxn ang="0">
                  <a:pos x="0" y="0"/>
                </a:cxn>
                <a:cxn ang="0">
                  <a:pos x="0" y="1"/>
                </a:cxn>
                <a:cxn ang="0">
                  <a:pos x="1" y="1"/>
                </a:cxn>
                <a:cxn ang="0">
                  <a:pos x="1" y="2"/>
                </a:cxn>
                <a:cxn ang="0">
                  <a:pos x="2" y="2"/>
                </a:cxn>
                <a:cxn ang="0">
                  <a:pos x="2" y="4"/>
                </a:cxn>
                <a:cxn ang="0">
                  <a:pos x="4" y="4"/>
                </a:cxn>
                <a:cxn ang="0">
                  <a:pos x="5" y="5"/>
                </a:cxn>
                <a:cxn ang="0">
                  <a:pos x="5" y="4"/>
                </a:cxn>
              </a:cxnLst>
              <a:rect l="0" t="0" r="r" b="b"/>
              <a:pathLst>
                <a:path w="6" h="6">
                  <a:moveTo>
                    <a:pt x="5" y="4"/>
                  </a:moveTo>
                  <a:lnTo>
                    <a:pt x="4" y="4"/>
                  </a:lnTo>
                  <a:lnTo>
                    <a:pt x="4" y="2"/>
                  </a:lnTo>
                  <a:lnTo>
                    <a:pt x="2" y="1"/>
                  </a:lnTo>
                  <a:lnTo>
                    <a:pt x="1" y="1"/>
                  </a:lnTo>
                  <a:lnTo>
                    <a:pt x="1" y="0"/>
                  </a:lnTo>
                  <a:lnTo>
                    <a:pt x="0" y="0"/>
                  </a:lnTo>
                  <a:lnTo>
                    <a:pt x="0" y="1"/>
                  </a:lnTo>
                  <a:lnTo>
                    <a:pt x="1" y="1"/>
                  </a:lnTo>
                  <a:lnTo>
                    <a:pt x="1" y="2"/>
                  </a:lnTo>
                  <a:lnTo>
                    <a:pt x="2" y="2"/>
                  </a:lnTo>
                  <a:lnTo>
                    <a:pt x="2" y="4"/>
                  </a:lnTo>
                  <a:lnTo>
                    <a:pt x="4" y="4"/>
                  </a:lnTo>
                  <a:lnTo>
                    <a:pt x="5" y="5"/>
                  </a:lnTo>
                  <a:lnTo>
                    <a:pt x="5"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39" name="Freeform 1075"/>
            <p:cNvSpPr>
              <a:spLocks/>
            </p:cNvSpPr>
            <p:nvPr/>
          </p:nvSpPr>
          <p:spPr bwMode="auto">
            <a:xfrm>
              <a:off x="2828" y="2945"/>
              <a:ext cx="5" cy="4"/>
            </a:xfrm>
            <a:custGeom>
              <a:avLst/>
              <a:gdLst/>
              <a:ahLst/>
              <a:cxnLst>
                <a:cxn ang="0">
                  <a:pos x="0" y="2"/>
                </a:cxn>
                <a:cxn ang="0">
                  <a:pos x="1" y="2"/>
                </a:cxn>
                <a:cxn ang="0">
                  <a:pos x="3" y="2"/>
                </a:cxn>
                <a:cxn ang="0">
                  <a:pos x="3" y="0"/>
                </a:cxn>
                <a:cxn ang="0">
                  <a:pos x="0" y="2"/>
                </a:cxn>
              </a:cxnLst>
              <a:rect l="0" t="0" r="r" b="b"/>
              <a:pathLst>
                <a:path w="4" h="3">
                  <a:moveTo>
                    <a:pt x="0" y="2"/>
                  </a:moveTo>
                  <a:lnTo>
                    <a:pt x="1" y="2"/>
                  </a:lnTo>
                  <a:lnTo>
                    <a:pt x="3" y="2"/>
                  </a:ln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0" name="Freeform 1076"/>
            <p:cNvSpPr>
              <a:spLocks/>
            </p:cNvSpPr>
            <p:nvPr/>
          </p:nvSpPr>
          <p:spPr bwMode="auto">
            <a:xfrm>
              <a:off x="2879" y="2924"/>
              <a:ext cx="5" cy="4"/>
            </a:xfrm>
            <a:custGeom>
              <a:avLst/>
              <a:gdLst/>
              <a:ahLst/>
              <a:cxnLst>
                <a:cxn ang="0">
                  <a:pos x="3" y="3"/>
                </a:cxn>
                <a:cxn ang="0">
                  <a:pos x="0" y="1"/>
                </a:cxn>
                <a:cxn ang="0">
                  <a:pos x="3" y="0"/>
                </a:cxn>
                <a:cxn ang="0">
                  <a:pos x="3" y="3"/>
                </a:cxn>
              </a:cxnLst>
              <a:rect l="0" t="0" r="r" b="b"/>
              <a:pathLst>
                <a:path w="4" h="4">
                  <a:moveTo>
                    <a:pt x="3" y="3"/>
                  </a:moveTo>
                  <a:lnTo>
                    <a:pt x="0" y="1"/>
                  </a:lnTo>
                  <a:lnTo>
                    <a:pt x="3" y="0"/>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1" name="Freeform 1077"/>
            <p:cNvSpPr>
              <a:spLocks/>
            </p:cNvSpPr>
            <p:nvPr/>
          </p:nvSpPr>
          <p:spPr bwMode="auto">
            <a:xfrm>
              <a:off x="2879" y="2924"/>
              <a:ext cx="5" cy="4"/>
            </a:xfrm>
            <a:custGeom>
              <a:avLst/>
              <a:gdLst/>
              <a:ahLst/>
              <a:cxnLst>
                <a:cxn ang="0">
                  <a:pos x="1" y="3"/>
                </a:cxn>
                <a:cxn ang="0">
                  <a:pos x="1" y="1"/>
                </a:cxn>
                <a:cxn ang="0">
                  <a:pos x="1" y="0"/>
                </a:cxn>
                <a:cxn ang="0">
                  <a:pos x="3" y="1"/>
                </a:cxn>
                <a:cxn ang="0">
                  <a:pos x="1" y="0"/>
                </a:cxn>
                <a:cxn ang="0">
                  <a:pos x="0" y="1"/>
                </a:cxn>
                <a:cxn ang="0">
                  <a:pos x="1" y="3"/>
                </a:cxn>
              </a:cxnLst>
              <a:rect l="0" t="0" r="r" b="b"/>
              <a:pathLst>
                <a:path w="4" h="4">
                  <a:moveTo>
                    <a:pt x="1" y="3"/>
                  </a:moveTo>
                  <a:lnTo>
                    <a:pt x="1" y="1"/>
                  </a:lnTo>
                  <a:lnTo>
                    <a:pt x="1" y="0"/>
                  </a:lnTo>
                  <a:lnTo>
                    <a:pt x="3" y="1"/>
                  </a:lnTo>
                  <a:lnTo>
                    <a:pt x="1" y="0"/>
                  </a:lnTo>
                  <a:lnTo>
                    <a:pt x="0" y="1"/>
                  </a:lnTo>
                  <a:lnTo>
                    <a:pt x="1"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2" name="Freeform 1078"/>
            <p:cNvSpPr>
              <a:spLocks/>
            </p:cNvSpPr>
            <p:nvPr/>
          </p:nvSpPr>
          <p:spPr bwMode="auto">
            <a:xfrm>
              <a:off x="2876" y="2924"/>
              <a:ext cx="5" cy="4"/>
            </a:xfrm>
            <a:custGeom>
              <a:avLst/>
              <a:gdLst/>
              <a:ahLst/>
              <a:cxnLst>
                <a:cxn ang="0">
                  <a:pos x="0" y="3"/>
                </a:cxn>
                <a:cxn ang="0">
                  <a:pos x="0" y="3"/>
                </a:cxn>
                <a:cxn ang="0">
                  <a:pos x="4" y="3"/>
                </a:cxn>
                <a:cxn ang="0">
                  <a:pos x="4" y="0"/>
                </a:cxn>
                <a:cxn ang="0">
                  <a:pos x="0" y="0"/>
                </a:cxn>
                <a:cxn ang="0">
                  <a:pos x="0" y="1"/>
                </a:cxn>
                <a:cxn ang="0">
                  <a:pos x="0" y="3"/>
                </a:cxn>
              </a:cxnLst>
              <a:rect l="0" t="0" r="r" b="b"/>
              <a:pathLst>
                <a:path w="5" h="4">
                  <a:moveTo>
                    <a:pt x="0" y="3"/>
                  </a:moveTo>
                  <a:lnTo>
                    <a:pt x="0" y="3"/>
                  </a:lnTo>
                  <a:lnTo>
                    <a:pt x="4" y="3"/>
                  </a:lnTo>
                  <a:lnTo>
                    <a:pt x="4" y="0"/>
                  </a:lnTo>
                  <a:lnTo>
                    <a:pt x="0"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3" name="Freeform 1079"/>
            <p:cNvSpPr>
              <a:spLocks/>
            </p:cNvSpPr>
            <p:nvPr/>
          </p:nvSpPr>
          <p:spPr bwMode="auto">
            <a:xfrm>
              <a:off x="2875" y="2924"/>
              <a:ext cx="5" cy="3"/>
            </a:xfrm>
            <a:custGeom>
              <a:avLst/>
              <a:gdLst/>
              <a:ahLst/>
              <a:cxnLst>
                <a:cxn ang="0">
                  <a:pos x="0" y="1"/>
                </a:cxn>
                <a:cxn ang="0">
                  <a:pos x="0" y="1"/>
                </a:cxn>
                <a:cxn ang="0">
                  <a:pos x="3" y="1"/>
                </a:cxn>
                <a:cxn ang="0">
                  <a:pos x="3" y="0"/>
                </a:cxn>
                <a:cxn ang="0">
                  <a:pos x="0" y="0"/>
                </a:cxn>
                <a:cxn ang="0">
                  <a:pos x="0" y="1"/>
                </a:cxn>
              </a:cxnLst>
              <a:rect l="0" t="0" r="r" b="b"/>
              <a:pathLst>
                <a:path w="4" h="2">
                  <a:moveTo>
                    <a:pt x="0" y="1"/>
                  </a:moveTo>
                  <a:lnTo>
                    <a:pt x="0" y="1"/>
                  </a:lnTo>
                  <a:lnTo>
                    <a:pt x="3" y="1"/>
                  </a:lnTo>
                  <a:lnTo>
                    <a:pt x="3"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4" name="Freeform 1080"/>
            <p:cNvSpPr>
              <a:spLocks/>
            </p:cNvSpPr>
            <p:nvPr/>
          </p:nvSpPr>
          <p:spPr bwMode="auto">
            <a:xfrm>
              <a:off x="2871" y="2924"/>
              <a:ext cx="5" cy="3"/>
            </a:xfrm>
            <a:custGeom>
              <a:avLst/>
              <a:gdLst/>
              <a:ahLst/>
              <a:cxnLst>
                <a:cxn ang="0">
                  <a:pos x="0" y="1"/>
                </a:cxn>
                <a:cxn ang="0">
                  <a:pos x="4" y="1"/>
                </a:cxn>
                <a:cxn ang="0">
                  <a:pos x="4" y="0"/>
                </a:cxn>
                <a:cxn ang="0">
                  <a:pos x="0" y="0"/>
                </a:cxn>
                <a:cxn ang="0">
                  <a:pos x="0" y="1"/>
                </a:cxn>
              </a:cxnLst>
              <a:rect l="0" t="0" r="r" b="b"/>
              <a:pathLst>
                <a:path w="5" h="2">
                  <a:moveTo>
                    <a:pt x="0" y="1"/>
                  </a:moveTo>
                  <a:lnTo>
                    <a:pt x="4" y="1"/>
                  </a:lnTo>
                  <a:lnTo>
                    <a:pt x="4"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5" name="Freeform 1081"/>
            <p:cNvSpPr>
              <a:spLocks/>
            </p:cNvSpPr>
            <p:nvPr/>
          </p:nvSpPr>
          <p:spPr bwMode="auto">
            <a:xfrm>
              <a:off x="2869" y="2924"/>
              <a:ext cx="5" cy="4"/>
            </a:xfrm>
            <a:custGeom>
              <a:avLst/>
              <a:gdLst/>
              <a:ahLst/>
              <a:cxnLst>
                <a:cxn ang="0">
                  <a:pos x="0" y="3"/>
                </a:cxn>
                <a:cxn ang="0">
                  <a:pos x="0" y="3"/>
                </a:cxn>
                <a:cxn ang="0">
                  <a:pos x="3" y="1"/>
                </a:cxn>
                <a:cxn ang="0">
                  <a:pos x="3" y="0"/>
                </a:cxn>
                <a:cxn ang="0">
                  <a:pos x="0" y="0"/>
                </a:cxn>
                <a:cxn ang="0">
                  <a:pos x="0" y="1"/>
                </a:cxn>
                <a:cxn ang="0">
                  <a:pos x="0" y="0"/>
                </a:cxn>
                <a:cxn ang="0">
                  <a:pos x="0" y="1"/>
                </a:cxn>
                <a:cxn ang="0">
                  <a:pos x="0" y="3"/>
                </a:cxn>
              </a:cxnLst>
              <a:rect l="0" t="0" r="r" b="b"/>
              <a:pathLst>
                <a:path w="4" h="4">
                  <a:moveTo>
                    <a:pt x="0" y="3"/>
                  </a:moveTo>
                  <a:lnTo>
                    <a:pt x="0" y="3"/>
                  </a:lnTo>
                  <a:lnTo>
                    <a:pt x="3" y="1"/>
                  </a:lnTo>
                  <a:lnTo>
                    <a:pt x="3" y="0"/>
                  </a:lnTo>
                  <a:lnTo>
                    <a:pt x="0" y="0"/>
                  </a:lnTo>
                  <a:lnTo>
                    <a:pt x="0" y="1"/>
                  </a:lnTo>
                  <a:lnTo>
                    <a:pt x="0"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6" name="Freeform 1082"/>
            <p:cNvSpPr>
              <a:spLocks/>
            </p:cNvSpPr>
            <p:nvPr/>
          </p:nvSpPr>
          <p:spPr bwMode="auto">
            <a:xfrm>
              <a:off x="2866" y="2924"/>
              <a:ext cx="4" cy="4"/>
            </a:xfrm>
            <a:custGeom>
              <a:avLst/>
              <a:gdLst/>
              <a:ahLst/>
              <a:cxnLst>
                <a:cxn ang="0">
                  <a:pos x="0" y="3"/>
                </a:cxn>
                <a:cxn ang="0">
                  <a:pos x="0" y="3"/>
                </a:cxn>
                <a:cxn ang="0">
                  <a:pos x="3" y="1"/>
                </a:cxn>
                <a:cxn ang="0">
                  <a:pos x="3" y="0"/>
                </a:cxn>
                <a:cxn ang="0">
                  <a:pos x="0" y="1"/>
                </a:cxn>
                <a:cxn ang="0">
                  <a:pos x="0" y="3"/>
                </a:cxn>
              </a:cxnLst>
              <a:rect l="0" t="0" r="r" b="b"/>
              <a:pathLst>
                <a:path w="4" h="4">
                  <a:moveTo>
                    <a:pt x="0" y="3"/>
                  </a:moveTo>
                  <a:lnTo>
                    <a:pt x="0" y="3"/>
                  </a:lnTo>
                  <a:lnTo>
                    <a:pt x="3" y="1"/>
                  </a:lnTo>
                  <a:lnTo>
                    <a:pt x="3" y="0"/>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7" name="Freeform 1083"/>
            <p:cNvSpPr>
              <a:spLocks/>
            </p:cNvSpPr>
            <p:nvPr/>
          </p:nvSpPr>
          <p:spPr bwMode="auto">
            <a:xfrm>
              <a:off x="2865" y="2925"/>
              <a:ext cx="4" cy="4"/>
            </a:xfrm>
            <a:custGeom>
              <a:avLst/>
              <a:gdLst/>
              <a:ahLst/>
              <a:cxnLst>
                <a:cxn ang="0">
                  <a:pos x="3" y="0"/>
                </a:cxn>
                <a:cxn ang="0">
                  <a:pos x="0" y="0"/>
                </a:cxn>
                <a:cxn ang="0">
                  <a:pos x="0" y="1"/>
                </a:cxn>
                <a:cxn ang="0">
                  <a:pos x="0" y="3"/>
                </a:cxn>
                <a:cxn ang="0">
                  <a:pos x="3" y="3"/>
                </a:cxn>
                <a:cxn ang="0">
                  <a:pos x="3" y="0"/>
                </a:cxn>
              </a:cxnLst>
              <a:rect l="0" t="0" r="r" b="b"/>
              <a:pathLst>
                <a:path w="4" h="4">
                  <a:moveTo>
                    <a:pt x="3" y="0"/>
                  </a:moveTo>
                  <a:lnTo>
                    <a:pt x="0" y="0"/>
                  </a:lnTo>
                  <a:lnTo>
                    <a:pt x="0" y="1"/>
                  </a:lnTo>
                  <a:lnTo>
                    <a:pt x="0" y="3"/>
                  </a:lnTo>
                  <a:lnTo>
                    <a:pt x="3" y="3"/>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8" name="Freeform 1084"/>
            <p:cNvSpPr>
              <a:spLocks/>
            </p:cNvSpPr>
            <p:nvPr/>
          </p:nvSpPr>
          <p:spPr bwMode="auto">
            <a:xfrm>
              <a:off x="2830" y="2934"/>
              <a:ext cx="4" cy="3"/>
            </a:xfrm>
            <a:custGeom>
              <a:avLst/>
              <a:gdLst/>
              <a:ahLst/>
              <a:cxnLst>
                <a:cxn ang="0">
                  <a:pos x="3" y="0"/>
                </a:cxn>
                <a:cxn ang="0">
                  <a:pos x="1" y="2"/>
                </a:cxn>
                <a:cxn ang="0">
                  <a:pos x="0" y="2"/>
                </a:cxn>
                <a:cxn ang="0">
                  <a:pos x="0" y="0"/>
                </a:cxn>
                <a:cxn ang="0">
                  <a:pos x="3" y="0"/>
                </a:cxn>
              </a:cxnLst>
              <a:rect l="0" t="0" r="r" b="b"/>
              <a:pathLst>
                <a:path w="4" h="3">
                  <a:moveTo>
                    <a:pt x="3" y="0"/>
                  </a:moveTo>
                  <a:lnTo>
                    <a:pt x="1" y="2"/>
                  </a:lnTo>
                  <a:lnTo>
                    <a:pt x="0" y="2"/>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49" name="Freeform 1085"/>
            <p:cNvSpPr>
              <a:spLocks/>
            </p:cNvSpPr>
            <p:nvPr/>
          </p:nvSpPr>
          <p:spPr bwMode="auto">
            <a:xfrm>
              <a:off x="2829" y="2934"/>
              <a:ext cx="4" cy="8"/>
            </a:xfrm>
            <a:custGeom>
              <a:avLst/>
              <a:gdLst/>
              <a:ahLst/>
              <a:cxnLst>
                <a:cxn ang="0">
                  <a:pos x="1" y="6"/>
                </a:cxn>
                <a:cxn ang="0">
                  <a:pos x="1" y="6"/>
                </a:cxn>
                <a:cxn ang="0">
                  <a:pos x="1" y="5"/>
                </a:cxn>
                <a:cxn ang="0">
                  <a:pos x="1" y="3"/>
                </a:cxn>
                <a:cxn ang="0">
                  <a:pos x="1" y="2"/>
                </a:cxn>
                <a:cxn ang="0">
                  <a:pos x="3" y="2"/>
                </a:cxn>
                <a:cxn ang="0">
                  <a:pos x="3" y="1"/>
                </a:cxn>
                <a:cxn ang="0">
                  <a:pos x="3" y="0"/>
                </a:cxn>
                <a:cxn ang="0">
                  <a:pos x="1" y="0"/>
                </a:cxn>
                <a:cxn ang="0">
                  <a:pos x="1" y="1"/>
                </a:cxn>
                <a:cxn ang="0">
                  <a:pos x="1" y="2"/>
                </a:cxn>
                <a:cxn ang="0">
                  <a:pos x="1" y="3"/>
                </a:cxn>
                <a:cxn ang="0">
                  <a:pos x="0" y="3"/>
                </a:cxn>
                <a:cxn ang="0">
                  <a:pos x="0" y="5"/>
                </a:cxn>
                <a:cxn ang="0">
                  <a:pos x="0" y="6"/>
                </a:cxn>
                <a:cxn ang="0">
                  <a:pos x="1" y="6"/>
                </a:cxn>
              </a:cxnLst>
              <a:rect l="0" t="0" r="r" b="b"/>
              <a:pathLst>
                <a:path w="4" h="7">
                  <a:moveTo>
                    <a:pt x="1" y="6"/>
                  </a:moveTo>
                  <a:lnTo>
                    <a:pt x="1" y="6"/>
                  </a:lnTo>
                  <a:lnTo>
                    <a:pt x="1" y="5"/>
                  </a:lnTo>
                  <a:lnTo>
                    <a:pt x="1" y="3"/>
                  </a:lnTo>
                  <a:lnTo>
                    <a:pt x="1" y="2"/>
                  </a:lnTo>
                  <a:lnTo>
                    <a:pt x="3" y="2"/>
                  </a:lnTo>
                  <a:lnTo>
                    <a:pt x="3" y="1"/>
                  </a:lnTo>
                  <a:lnTo>
                    <a:pt x="3" y="0"/>
                  </a:lnTo>
                  <a:lnTo>
                    <a:pt x="1" y="0"/>
                  </a:lnTo>
                  <a:lnTo>
                    <a:pt x="1" y="1"/>
                  </a:lnTo>
                  <a:lnTo>
                    <a:pt x="1" y="2"/>
                  </a:lnTo>
                  <a:lnTo>
                    <a:pt x="1" y="3"/>
                  </a:lnTo>
                  <a:lnTo>
                    <a:pt x="0" y="3"/>
                  </a:lnTo>
                  <a:lnTo>
                    <a:pt x="0" y="5"/>
                  </a:lnTo>
                  <a:lnTo>
                    <a:pt x="0" y="6"/>
                  </a:lnTo>
                  <a:lnTo>
                    <a:pt x="1" y="6"/>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0" name="Freeform 1086"/>
            <p:cNvSpPr>
              <a:spLocks/>
            </p:cNvSpPr>
            <p:nvPr/>
          </p:nvSpPr>
          <p:spPr bwMode="auto">
            <a:xfrm>
              <a:off x="2829" y="2940"/>
              <a:ext cx="4" cy="3"/>
            </a:xfrm>
            <a:custGeom>
              <a:avLst/>
              <a:gdLst/>
              <a:ahLst/>
              <a:cxnLst>
                <a:cxn ang="0">
                  <a:pos x="0" y="0"/>
                </a:cxn>
                <a:cxn ang="0">
                  <a:pos x="0" y="2"/>
                </a:cxn>
                <a:cxn ang="0">
                  <a:pos x="1" y="2"/>
                </a:cxn>
                <a:cxn ang="0">
                  <a:pos x="3" y="2"/>
                </a:cxn>
                <a:cxn ang="0">
                  <a:pos x="0" y="0"/>
                </a:cxn>
              </a:cxnLst>
              <a:rect l="0" t="0" r="r" b="b"/>
              <a:pathLst>
                <a:path w="4" h="3">
                  <a:moveTo>
                    <a:pt x="0" y="0"/>
                  </a:moveTo>
                  <a:lnTo>
                    <a:pt x="0" y="2"/>
                  </a:lnTo>
                  <a:lnTo>
                    <a:pt x="1" y="2"/>
                  </a:lnTo>
                  <a:lnTo>
                    <a:pt x="3"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1" name="Freeform 1087"/>
            <p:cNvSpPr>
              <a:spLocks/>
            </p:cNvSpPr>
            <p:nvPr/>
          </p:nvSpPr>
          <p:spPr bwMode="auto">
            <a:xfrm>
              <a:off x="2839" y="2930"/>
              <a:ext cx="5"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2" name="Freeform 1088"/>
            <p:cNvSpPr>
              <a:spLocks/>
            </p:cNvSpPr>
            <p:nvPr/>
          </p:nvSpPr>
          <p:spPr bwMode="auto">
            <a:xfrm>
              <a:off x="2839" y="2930"/>
              <a:ext cx="2" cy="6"/>
            </a:xfrm>
            <a:custGeom>
              <a:avLst/>
              <a:gdLst/>
              <a:ahLst/>
              <a:cxnLst>
                <a:cxn ang="0">
                  <a:pos x="0" y="6"/>
                </a:cxn>
                <a:cxn ang="0">
                  <a:pos x="1" y="6"/>
                </a:cxn>
                <a:cxn ang="0">
                  <a:pos x="1" y="5"/>
                </a:cxn>
                <a:cxn ang="0">
                  <a:pos x="2" y="5"/>
                </a:cxn>
                <a:cxn ang="0">
                  <a:pos x="2" y="3"/>
                </a:cxn>
                <a:cxn ang="0">
                  <a:pos x="2" y="2"/>
                </a:cxn>
                <a:cxn ang="0">
                  <a:pos x="2" y="1"/>
                </a:cxn>
                <a:cxn ang="0">
                  <a:pos x="2" y="0"/>
                </a:cxn>
                <a:cxn ang="0">
                  <a:pos x="1" y="0"/>
                </a:cxn>
                <a:cxn ang="0">
                  <a:pos x="1" y="1"/>
                </a:cxn>
                <a:cxn ang="0">
                  <a:pos x="1" y="2"/>
                </a:cxn>
                <a:cxn ang="0">
                  <a:pos x="1" y="3"/>
                </a:cxn>
                <a:cxn ang="0">
                  <a:pos x="1" y="5"/>
                </a:cxn>
                <a:cxn ang="0">
                  <a:pos x="0" y="5"/>
                </a:cxn>
                <a:cxn ang="0">
                  <a:pos x="0" y="6"/>
                </a:cxn>
              </a:cxnLst>
              <a:rect l="0" t="0" r="r" b="b"/>
              <a:pathLst>
                <a:path w="3" h="7">
                  <a:moveTo>
                    <a:pt x="0" y="6"/>
                  </a:moveTo>
                  <a:lnTo>
                    <a:pt x="1" y="6"/>
                  </a:lnTo>
                  <a:lnTo>
                    <a:pt x="1" y="5"/>
                  </a:lnTo>
                  <a:lnTo>
                    <a:pt x="2" y="5"/>
                  </a:lnTo>
                  <a:lnTo>
                    <a:pt x="2" y="3"/>
                  </a:lnTo>
                  <a:lnTo>
                    <a:pt x="2" y="2"/>
                  </a:lnTo>
                  <a:lnTo>
                    <a:pt x="2" y="1"/>
                  </a:lnTo>
                  <a:lnTo>
                    <a:pt x="2" y="0"/>
                  </a:lnTo>
                  <a:lnTo>
                    <a:pt x="1" y="0"/>
                  </a:lnTo>
                  <a:lnTo>
                    <a:pt x="1" y="1"/>
                  </a:lnTo>
                  <a:lnTo>
                    <a:pt x="1" y="2"/>
                  </a:lnTo>
                  <a:lnTo>
                    <a:pt x="1" y="3"/>
                  </a:lnTo>
                  <a:lnTo>
                    <a:pt x="1" y="5"/>
                  </a:lnTo>
                  <a:lnTo>
                    <a:pt x="0" y="5"/>
                  </a:lnTo>
                  <a:lnTo>
                    <a:pt x="0" y="6"/>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3" name="Freeform 1089"/>
            <p:cNvSpPr>
              <a:spLocks/>
            </p:cNvSpPr>
            <p:nvPr/>
          </p:nvSpPr>
          <p:spPr bwMode="auto">
            <a:xfrm>
              <a:off x="2839" y="2935"/>
              <a:ext cx="2" cy="4"/>
            </a:xfrm>
            <a:custGeom>
              <a:avLst/>
              <a:gdLst/>
              <a:ahLst/>
              <a:cxnLst>
                <a:cxn ang="0">
                  <a:pos x="0" y="0"/>
                </a:cxn>
                <a:cxn ang="0">
                  <a:pos x="0" y="1"/>
                </a:cxn>
                <a:cxn ang="0">
                  <a:pos x="2" y="3"/>
                </a:cxn>
                <a:cxn ang="0">
                  <a:pos x="0" y="0"/>
                </a:cxn>
              </a:cxnLst>
              <a:rect l="0" t="0" r="r" b="b"/>
              <a:pathLst>
                <a:path w="3" h="4">
                  <a:moveTo>
                    <a:pt x="0" y="0"/>
                  </a:moveTo>
                  <a:lnTo>
                    <a:pt x="0" y="1"/>
                  </a:lnTo>
                  <a:lnTo>
                    <a:pt x="2"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4" name="Freeform 1090"/>
            <p:cNvSpPr>
              <a:spLocks/>
            </p:cNvSpPr>
            <p:nvPr/>
          </p:nvSpPr>
          <p:spPr bwMode="auto">
            <a:xfrm>
              <a:off x="2848" y="2937"/>
              <a:ext cx="1" cy="5"/>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5" name="Freeform 1091"/>
            <p:cNvSpPr>
              <a:spLocks/>
            </p:cNvSpPr>
            <p:nvPr/>
          </p:nvSpPr>
          <p:spPr bwMode="auto">
            <a:xfrm>
              <a:off x="2839" y="2937"/>
              <a:ext cx="11" cy="4"/>
            </a:xfrm>
            <a:custGeom>
              <a:avLst/>
              <a:gdLst/>
              <a:ahLst/>
              <a:cxnLst>
                <a:cxn ang="0">
                  <a:pos x="0" y="1"/>
                </a:cxn>
                <a:cxn ang="0">
                  <a:pos x="0" y="1"/>
                </a:cxn>
                <a:cxn ang="0">
                  <a:pos x="1" y="1"/>
                </a:cxn>
                <a:cxn ang="0">
                  <a:pos x="2" y="1"/>
                </a:cxn>
                <a:cxn ang="0">
                  <a:pos x="4" y="1"/>
                </a:cxn>
                <a:cxn ang="0">
                  <a:pos x="5" y="1"/>
                </a:cxn>
                <a:cxn ang="0">
                  <a:pos x="6" y="1"/>
                </a:cxn>
                <a:cxn ang="0">
                  <a:pos x="7" y="1"/>
                </a:cxn>
                <a:cxn ang="0">
                  <a:pos x="9" y="3"/>
                </a:cxn>
                <a:cxn ang="0">
                  <a:pos x="10" y="3"/>
                </a:cxn>
                <a:cxn ang="0">
                  <a:pos x="10" y="1"/>
                </a:cxn>
                <a:cxn ang="0">
                  <a:pos x="9" y="1"/>
                </a:cxn>
                <a:cxn ang="0">
                  <a:pos x="7" y="1"/>
                </a:cxn>
                <a:cxn ang="0">
                  <a:pos x="6" y="1"/>
                </a:cxn>
                <a:cxn ang="0">
                  <a:pos x="6" y="0"/>
                </a:cxn>
                <a:cxn ang="0">
                  <a:pos x="5" y="0"/>
                </a:cxn>
                <a:cxn ang="0">
                  <a:pos x="4" y="0"/>
                </a:cxn>
                <a:cxn ang="0">
                  <a:pos x="2" y="0"/>
                </a:cxn>
                <a:cxn ang="0">
                  <a:pos x="1" y="0"/>
                </a:cxn>
                <a:cxn ang="0">
                  <a:pos x="0" y="0"/>
                </a:cxn>
                <a:cxn ang="0">
                  <a:pos x="0" y="1"/>
                </a:cxn>
              </a:cxnLst>
              <a:rect l="0" t="0" r="r" b="b"/>
              <a:pathLst>
                <a:path w="11" h="4">
                  <a:moveTo>
                    <a:pt x="0" y="1"/>
                  </a:moveTo>
                  <a:lnTo>
                    <a:pt x="0" y="1"/>
                  </a:lnTo>
                  <a:lnTo>
                    <a:pt x="1" y="1"/>
                  </a:lnTo>
                  <a:lnTo>
                    <a:pt x="2" y="1"/>
                  </a:lnTo>
                  <a:lnTo>
                    <a:pt x="4" y="1"/>
                  </a:lnTo>
                  <a:lnTo>
                    <a:pt x="5" y="1"/>
                  </a:lnTo>
                  <a:lnTo>
                    <a:pt x="6" y="1"/>
                  </a:lnTo>
                  <a:lnTo>
                    <a:pt x="7" y="1"/>
                  </a:lnTo>
                  <a:lnTo>
                    <a:pt x="9" y="3"/>
                  </a:lnTo>
                  <a:lnTo>
                    <a:pt x="10" y="3"/>
                  </a:lnTo>
                  <a:lnTo>
                    <a:pt x="10" y="1"/>
                  </a:lnTo>
                  <a:lnTo>
                    <a:pt x="9" y="1"/>
                  </a:lnTo>
                  <a:lnTo>
                    <a:pt x="7" y="1"/>
                  </a:lnTo>
                  <a:lnTo>
                    <a:pt x="6" y="1"/>
                  </a:lnTo>
                  <a:lnTo>
                    <a:pt x="6" y="0"/>
                  </a:lnTo>
                  <a:lnTo>
                    <a:pt x="5" y="0"/>
                  </a:lnTo>
                  <a:lnTo>
                    <a:pt x="4" y="0"/>
                  </a:lnTo>
                  <a:lnTo>
                    <a:pt x="2"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6" name="Freeform 1092"/>
            <p:cNvSpPr>
              <a:spLocks/>
            </p:cNvSpPr>
            <p:nvPr/>
          </p:nvSpPr>
          <p:spPr bwMode="auto">
            <a:xfrm>
              <a:off x="2839" y="2937"/>
              <a:ext cx="0"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7" name="Freeform 1093"/>
            <p:cNvSpPr>
              <a:spLocks/>
            </p:cNvSpPr>
            <p:nvPr/>
          </p:nvSpPr>
          <p:spPr bwMode="auto">
            <a:xfrm>
              <a:off x="2846" y="2929"/>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8" name="Freeform 1094"/>
            <p:cNvSpPr>
              <a:spLocks/>
            </p:cNvSpPr>
            <p:nvPr/>
          </p:nvSpPr>
          <p:spPr bwMode="auto">
            <a:xfrm>
              <a:off x="2839" y="2929"/>
              <a:ext cx="11" cy="8"/>
            </a:xfrm>
            <a:custGeom>
              <a:avLst/>
              <a:gdLst/>
              <a:ahLst/>
              <a:cxnLst>
                <a:cxn ang="0">
                  <a:pos x="0" y="7"/>
                </a:cxn>
                <a:cxn ang="0">
                  <a:pos x="1" y="7"/>
                </a:cxn>
                <a:cxn ang="0">
                  <a:pos x="2" y="6"/>
                </a:cxn>
                <a:cxn ang="0">
                  <a:pos x="4" y="5"/>
                </a:cxn>
                <a:cxn ang="0">
                  <a:pos x="5" y="5"/>
                </a:cxn>
                <a:cxn ang="0">
                  <a:pos x="6" y="3"/>
                </a:cxn>
                <a:cxn ang="0">
                  <a:pos x="7" y="3"/>
                </a:cxn>
                <a:cxn ang="0">
                  <a:pos x="7" y="2"/>
                </a:cxn>
                <a:cxn ang="0">
                  <a:pos x="9" y="1"/>
                </a:cxn>
                <a:cxn ang="0">
                  <a:pos x="9" y="0"/>
                </a:cxn>
                <a:cxn ang="0">
                  <a:pos x="7" y="0"/>
                </a:cxn>
                <a:cxn ang="0">
                  <a:pos x="7" y="1"/>
                </a:cxn>
                <a:cxn ang="0">
                  <a:pos x="6" y="2"/>
                </a:cxn>
                <a:cxn ang="0">
                  <a:pos x="5" y="3"/>
                </a:cxn>
                <a:cxn ang="0">
                  <a:pos x="4" y="5"/>
                </a:cxn>
                <a:cxn ang="0">
                  <a:pos x="2" y="5"/>
                </a:cxn>
                <a:cxn ang="0">
                  <a:pos x="1" y="5"/>
                </a:cxn>
                <a:cxn ang="0">
                  <a:pos x="1" y="6"/>
                </a:cxn>
                <a:cxn ang="0">
                  <a:pos x="0" y="6"/>
                </a:cxn>
                <a:cxn ang="0">
                  <a:pos x="0" y="7"/>
                </a:cxn>
              </a:cxnLst>
              <a:rect l="0" t="0" r="r" b="b"/>
              <a:pathLst>
                <a:path w="10" h="8">
                  <a:moveTo>
                    <a:pt x="0" y="7"/>
                  </a:moveTo>
                  <a:lnTo>
                    <a:pt x="1" y="7"/>
                  </a:lnTo>
                  <a:lnTo>
                    <a:pt x="2" y="6"/>
                  </a:lnTo>
                  <a:lnTo>
                    <a:pt x="4" y="5"/>
                  </a:lnTo>
                  <a:lnTo>
                    <a:pt x="5" y="5"/>
                  </a:lnTo>
                  <a:lnTo>
                    <a:pt x="6" y="3"/>
                  </a:lnTo>
                  <a:lnTo>
                    <a:pt x="7" y="3"/>
                  </a:lnTo>
                  <a:lnTo>
                    <a:pt x="7" y="2"/>
                  </a:lnTo>
                  <a:lnTo>
                    <a:pt x="9" y="1"/>
                  </a:lnTo>
                  <a:lnTo>
                    <a:pt x="9" y="0"/>
                  </a:lnTo>
                  <a:lnTo>
                    <a:pt x="7" y="0"/>
                  </a:lnTo>
                  <a:lnTo>
                    <a:pt x="7" y="1"/>
                  </a:lnTo>
                  <a:lnTo>
                    <a:pt x="6" y="2"/>
                  </a:lnTo>
                  <a:lnTo>
                    <a:pt x="5" y="3"/>
                  </a:lnTo>
                  <a:lnTo>
                    <a:pt x="4" y="5"/>
                  </a:lnTo>
                  <a:lnTo>
                    <a:pt x="2" y="5"/>
                  </a:lnTo>
                  <a:lnTo>
                    <a:pt x="1" y="5"/>
                  </a:lnTo>
                  <a:lnTo>
                    <a:pt x="1" y="6"/>
                  </a:lnTo>
                  <a:lnTo>
                    <a:pt x="0" y="6"/>
                  </a:lnTo>
                  <a:lnTo>
                    <a:pt x="0" y="7"/>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59" name="Freeform 1095"/>
            <p:cNvSpPr>
              <a:spLocks/>
            </p:cNvSpPr>
            <p:nvPr/>
          </p:nvSpPr>
          <p:spPr bwMode="auto">
            <a:xfrm>
              <a:off x="2839" y="2935"/>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0" name="Freeform 1096"/>
            <p:cNvSpPr>
              <a:spLocks/>
            </p:cNvSpPr>
            <p:nvPr/>
          </p:nvSpPr>
          <p:spPr bwMode="auto">
            <a:xfrm>
              <a:off x="2843" y="2934"/>
              <a:ext cx="5" cy="3"/>
            </a:xfrm>
            <a:custGeom>
              <a:avLst/>
              <a:gdLst/>
              <a:ahLst/>
              <a:cxnLst>
                <a:cxn ang="0">
                  <a:pos x="1" y="0"/>
                </a:cxn>
                <a:cxn ang="0">
                  <a:pos x="0" y="1"/>
                </a:cxn>
                <a:cxn ang="0">
                  <a:pos x="1" y="2"/>
                </a:cxn>
                <a:cxn ang="0">
                  <a:pos x="3" y="2"/>
                </a:cxn>
                <a:cxn ang="0">
                  <a:pos x="1" y="0"/>
                </a:cxn>
              </a:cxnLst>
              <a:rect l="0" t="0" r="r" b="b"/>
              <a:pathLst>
                <a:path w="4" h="3">
                  <a:moveTo>
                    <a:pt x="1" y="0"/>
                  </a:moveTo>
                  <a:lnTo>
                    <a:pt x="0" y="1"/>
                  </a:lnTo>
                  <a:lnTo>
                    <a:pt x="1" y="2"/>
                  </a:lnTo>
                  <a:lnTo>
                    <a:pt x="3" y="2"/>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1" name="Freeform 1097"/>
            <p:cNvSpPr>
              <a:spLocks/>
            </p:cNvSpPr>
            <p:nvPr/>
          </p:nvSpPr>
          <p:spPr bwMode="auto">
            <a:xfrm>
              <a:off x="2843" y="2933"/>
              <a:ext cx="14" cy="3"/>
            </a:xfrm>
            <a:custGeom>
              <a:avLst/>
              <a:gdLst/>
              <a:ahLst/>
              <a:cxnLst>
                <a:cxn ang="0">
                  <a:pos x="13" y="1"/>
                </a:cxn>
                <a:cxn ang="0">
                  <a:pos x="13" y="1"/>
                </a:cxn>
                <a:cxn ang="0">
                  <a:pos x="11" y="0"/>
                </a:cxn>
                <a:cxn ang="0">
                  <a:pos x="10" y="0"/>
                </a:cxn>
                <a:cxn ang="0">
                  <a:pos x="9" y="0"/>
                </a:cxn>
                <a:cxn ang="0">
                  <a:pos x="8" y="0"/>
                </a:cxn>
                <a:cxn ang="0">
                  <a:pos x="6" y="0"/>
                </a:cxn>
                <a:cxn ang="0">
                  <a:pos x="5" y="0"/>
                </a:cxn>
                <a:cxn ang="0">
                  <a:pos x="4" y="0"/>
                </a:cxn>
                <a:cxn ang="0">
                  <a:pos x="3" y="0"/>
                </a:cxn>
                <a:cxn ang="0">
                  <a:pos x="1" y="0"/>
                </a:cxn>
                <a:cxn ang="0">
                  <a:pos x="0" y="1"/>
                </a:cxn>
                <a:cxn ang="0">
                  <a:pos x="1" y="1"/>
                </a:cxn>
                <a:cxn ang="0">
                  <a:pos x="3" y="1"/>
                </a:cxn>
                <a:cxn ang="0">
                  <a:pos x="4" y="1"/>
                </a:cxn>
                <a:cxn ang="0">
                  <a:pos x="4" y="0"/>
                </a:cxn>
                <a:cxn ang="0">
                  <a:pos x="5" y="0"/>
                </a:cxn>
                <a:cxn ang="0">
                  <a:pos x="6" y="0"/>
                </a:cxn>
                <a:cxn ang="0">
                  <a:pos x="8" y="0"/>
                </a:cxn>
                <a:cxn ang="0">
                  <a:pos x="9" y="0"/>
                </a:cxn>
                <a:cxn ang="0">
                  <a:pos x="10" y="0"/>
                </a:cxn>
                <a:cxn ang="0">
                  <a:pos x="10" y="1"/>
                </a:cxn>
                <a:cxn ang="0">
                  <a:pos x="11" y="1"/>
                </a:cxn>
                <a:cxn ang="0">
                  <a:pos x="13" y="1"/>
                </a:cxn>
              </a:cxnLst>
              <a:rect l="0" t="0" r="r" b="b"/>
              <a:pathLst>
                <a:path w="14" h="2">
                  <a:moveTo>
                    <a:pt x="13" y="1"/>
                  </a:moveTo>
                  <a:lnTo>
                    <a:pt x="13" y="1"/>
                  </a:lnTo>
                  <a:lnTo>
                    <a:pt x="11" y="0"/>
                  </a:lnTo>
                  <a:lnTo>
                    <a:pt x="10" y="0"/>
                  </a:lnTo>
                  <a:lnTo>
                    <a:pt x="9" y="0"/>
                  </a:lnTo>
                  <a:lnTo>
                    <a:pt x="8" y="0"/>
                  </a:lnTo>
                  <a:lnTo>
                    <a:pt x="6" y="0"/>
                  </a:lnTo>
                  <a:lnTo>
                    <a:pt x="5" y="0"/>
                  </a:lnTo>
                  <a:lnTo>
                    <a:pt x="4" y="0"/>
                  </a:lnTo>
                  <a:lnTo>
                    <a:pt x="3" y="0"/>
                  </a:lnTo>
                  <a:lnTo>
                    <a:pt x="1" y="0"/>
                  </a:lnTo>
                  <a:lnTo>
                    <a:pt x="0" y="1"/>
                  </a:lnTo>
                  <a:lnTo>
                    <a:pt x="1" y="1"/>
                  </a:lnTo>
                  <a:lnTo>
                    <a:pt x="3" y="1"/>
                  </a:lnTo>
                  <a:lnTo>
                    <a:pt x="4" y="1"/>
                  </a:lnTo>
                  <a:lnTo>
                    <a:pt x="4" y="0"/>
                  </a:lnTo>
                  <a:lnTo>
                    <a:pt x="5" y="0"/>
                  </a:lnTo>
                  <a:lnTo>
                    <a:pt x="6" y="0"/>
                  </a:lnTo>
                  <a:lnTo>
                    <a:pt x="8" y="0"/>
                  </a:lnTo>
                  <a:lnTo>
                    <a:pt x="9" y="0"/>
                  </a:lnTo>
                  <a:lnTo>
                    <a:pt x="10" y="0"/>
                  </a:lnTo>
                  <a:lnTo>
                    <a:pt x="10" y="1"/>
                  </a:lnTo>
                  <a:lnTo>
                    <a:pt x="11" y="1"/>
                  </a:lnTo>
                  <a:lnTo>
                    <a:pt x="13"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2" name="Freeform 1098"/>
            <p:cNvSpPr>
              <a:spLocks/>
            </p:cNvSpPr>
            <p:nvPr/>
          </p:nvSpPr>
          <p:spPr bwMode="auto">
            <a:xfrm>
              <a:off x="2855" y="2934"/>
              <a:ext cx="5" cy="3"/>
            </a:xfrm>
            <a:custGeom>
              <a:avLst/>
              <a:gdLst/>
              <a:ahLst/>
              <a:cxnLst>
                <a:cxn ang="0">
                  <a:pos x="0" y="2"/>
                </a:cxn>
                <a:cxn ang="0">
                  <a:pos x="1" y="2"/>
                </a:cxn>
                <a:cxn ang="0">
                  <a:pos x="3" y="2"/>
                </a:cxn>
                <a:cxn ang="0">
                  <a:pos x="3" y="0"/>
                </a:cxn>
                <a:cxn ang="0">
                  <a:pos x="0" y="2"/>
                </a:cxn>
              </a:cxnLst>
              <a:rect l="0" t="0" r="r" b="b"/>
              <a:pathLst>
                <a:path w="4" h="3">
                  <a:moveTo>
                    <a:pt x="0" y="2"/>
                  </a:moveTo>
                  <a:lnTo>
                    <a:pt x="1" y="2"/>
                  </a:lnTo>
                  <a:lnTo>
                    <a:pt x="3" y="2"/>
                  </a:lnTo>
                  <a:lnTo>
                    <a:pt x="3"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3" name="Freeform 1099"/>
            <p:cNvSpPr>
              <a:spLocks/>
            </p:cNvSpPr>
            <p:nvPr/>
          </p:nvSpPr>
          <p:spPr bwMode="auto">
            <a:xfrm>
              <a:off x="2853" y="2933"/>
              <a:ext cx="2" cy="4"/>
            </a:xfrm>
            <a:custGeom>
              <a:avLst/>
              <a:gdLst/>
              <a:ahLst/>
              <a:cxnLst>
                <a:cxn ang="0">
                  <a:pos x="0" y="0"/>
                </a:cxn>
                <a:cxn ang="0">
                  <a:pos x="0" y="1"/>
                </a:cxn>
                <a:cxn ang="0">
                  <a:pos x="0" y="2"/>
                </a:cxn>
                <a:cxn ang="0">
                  <a:pos x="1" y="2"/>
                </a:cxn>
                <a:cxn ang="0">
                  <a:pos x="2" y="2"/>
                </a:cxn>
                <a:cxn ang="0">
                  <a:pos x="0" y="0"/>
                </a:cxn>
              </a:cxnLst>
              <a:rect l="0" t="0" r="r" b="b"/>
              <a:pathLst>
                <a:path w="3" h="3">
                  <a:moveTo>
                    <a:pt x="0" y="0"/>
                  </a:moveTo>
                  <a:lnTo>
                    <a:pt x="0" y="1"/>
                  </a:lnTo>
                  <a:lnTo>
                    <a:pt x="0" y="2"/>
                  </a:lnTo>
                  <a:lnTo>
                    <a:pt x="1" y="2"/>
                  </a:lnTo>
                  <a:lnTo>
                    <a:pt x="2"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4" name="Freeform 1100"/>
            <p:cNvSpPr>
              <a:spLocks/>
            </p:cNvSpPr>
            <p:nvPr/>
          </p:nvSpPr>
          <p:spPr bwMode="auto">
            <a:xfrm>
              <a:off x="2853" y="2928"/>
              <a:ext cx="5" cy="6"/>
            </a:xfrm>
            <a:custGeom>
              <a:avLst/>
              <a:gdLst/>
              <a:ahLst/>
              <a:cxnLst>
                <a:cxn ang="0">
                  <a:pos x="2" y="0"/>
                </a:cxn>
                <a:cxn ang="0">
                  <a:pos x="2" y="0"/>
                </a:cxn>
                <a:cxn ang="0">
                  <a:pos x="2" y="1"/>
                </a:cxn>
                <a:cxn ang="0">
                  <a:pos x="2" y="2"/>
                </a:cxn>
                <a:cxn ang="0">
                  <a:pos x="1" y="2"/>
                </a:cxn>
                <a:cxn ang="0">
                  <a:pos x="1" y="3"/>
                </a:cxn>
                <a:cxn ang="0">
                  <a:pos x="1" y="5"/>
                </a:cxn>
                <a:cxn ang="0">
                  <a:pos x="0" y="5"/>
                </a:cxn>
                <a:cxn ang="0">
                  <a:pos x="1" y="6"/>
                </a:cxn>
                <a:cxn ang="0">
                  <a:pos x="1" y="5"/>
                </a:cxn>
                <a:cxn ang="0">
                  <a:pos x="2" y="5"/>
                </a:cxn>
                <a:cxn ang="0">
                  <a:pos x="2" y="3"/>
                </a:cxn>
                <a:cxn ang="0">
                  <a:pos x="2" y="2"/>
                </a:cxn>
                <a:cxn ang="0">
                  <a:pos x="4" y="1"/>
                </a:cxn>
                <a:cxn ang="0">
                  <a:pos x="4" y="0"/>
                </a:cxn>
                <a:cxn ang="0">
                  <a:pos x="2" y="0"/>
                </a:cxn>
              </a:cxnLst>
              <a:rect l="0" t="0" r="r" b="b"/>
              <a:pathLst>
                <a:path w="5" h="7">
                  <a:moveTo>
                    <a:pt x="2" y="0"/>
                  </a:moveTo>
                  <a:lnTo>
                    <a:pt x="2" y="0"/>
                  </a:lnTo>
                  <a:lnTo>
                    <a:pt x="2" y="1"/>
                  </a:lnTo>
                  <a:lnTo>
                    <a:pt x="2" y="2"/>
                  </a:lnTo>
                  <a:lnTo>
                    <a:pt x="1" y="2"/>
                  </a:lnTo>
                  <a:lnTo>
                    <a:pt x="1" y="3"/>
                  </a:lnTo>
                  <a:lnTo>
                    <a:pt x="1" y="5"/>
                  </a:lnTo>
                  <a:lnTo>
                    <a:pt x="0" y="5"/>
                  </a:lnTo>
                  <a:lnTo>
                    <a:pt x="1" y="6"/>
                  </a:lnTo>
                  <a:lnTo>
                    <a:pt x="1" y="5"/>
                  </a:lnTo>
                  <a:lnTo>
                    <a:pt x="2" y="5"/>
                  </a:lnTo>
                  <a:lnTo>
                    <a:pt x="2" y="3"/>
                  </a:lnTo>
                  <a:lnTo>
                    <a:pt x="2" y="2"/>
                  </a:lnTo>
                  <a:lnTo>
                    <a:pt x="4" y="1"/>
                  </a:lnTo>
                  <a:lnTo>
                    <a:pt x="4"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5" name="Freeform 1101"/>
            <p:cNvSpPr>
              <a:spLocks/>
            </p:cNvSpPr>
            <p:nvPr/>
          </p:nvSpPr>
          <p:spPr bwMode="auto">
            <a:xfrm>
              <a:off x="2855" y="2928"/>
              <a:ext cx="4" cy="3"/>
            </a:xfrm>
            <a:custGeom>
              <a:avLst/>
              <a:gdLst/>
              <a:ahLst/>
              <a:cxnLst>
                <a:cxn ang="0">
                  <a:pos x="3" y="0"/>
                </a:cxn>
                <a:cxn ang="0">
                  <a:pos x="3" y="2"/>
                </a:cxn>
                <a:cxn ang="0">
                  <a:pos x="1" y="2"/>
                </a:cxn>
                <a:cxn ang="0">
                  <a:pos x="0" y="2"/>
                </a:cxn>
                <a:cxn ang="0">
                  <a:pos x="0" y="0"/>
                </a:cxn>
                <a:cxn ang="0">
                  <a:pos x="3" y="0"/>
                </a:cxn>
              </a:cxnLst>
              <a:rect l="0" t="0" r="r" b="b"/>
              <a:pathLst>
                <a:path w="4" h="3">
                  <a:moveTo>
                    <a:pt x="3" y="0"/>
                  </a:moveTo>
                  <a:lnTo>
                    <a:pt x="3" y="2"/>
                  </a:lnTo>
                  <a:lnTo>
                    <a:pt x="1" y="2"/>
                  </a:lnTo>
                  <a:lnTo>
                    <a:pt x="0" y="2"/>
                  </a:lnTo>
                  <a:lnTo>
                    <a:pt x="0" y="0"/>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6" name="Freeform 1102"/>
            <p:cNvSpPr>
              <a:spLocks/>
            </p:cNvSpPr>
            <p:nvPr/>
          </p:nvSpPr>
          <p:spPr bwMode="auto">
            <a:xfrm>
              <a:off x="2854" y="2933"/>
              <a:ext cx="4" cy="3"/>
            </a:xfrm>
            <a:custGeom>
              <a:avLst/>
              <a:gdLst/>
              <a:ahLst/>
              <a:cxnLst>
                <a:cxn ang="0">
                  <a:pos x="0" y="0"/>
                </a:cxn>
                <a:cxn ang="0">
                  <a:pos x="0" y="1"/>
                </a:cxn>
                <a:cxn ang="0">
                  <a:pos x="1" y="1"/>
                </a:cxn>
                <a:cxn ang="0">
                  <a:pos x="3" y="1"/>
                </a:cxn>
                <a:cxn ang="0">
                  <a:pos x="0" y="0"/>
                </a:cxn>
              </a:cxnLst>
              <a:rect l="0" t="0" r="r" b="b"/>
              <a:pathLst>
                <a:path w="4" h="2">
                  <a:moveTo>
                    <a:pt x="0" y="0"/>
                  </a:moveTo>
                  <a:lnTo>
                    <a:pt x="0" y="1"/>
                  </a:lnTo>
                  <a:lnTo>
                    <a:pt x="1" y="1"/>
                  </a:lnTo>
                  <a:lnTo>
                    <a:pt x="3"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7" name="Freeform 1103"/>
            <p:cNvSpPr>
              <a:spLocks/>
            </p:cNvSpPr>
            <p:nvPr/>
          </p:nvSpPr>
          <p:spPr bwMode="auto">
            <a:xfrm>
              <a:off x="2854" y="2928"/>
              <a:ext cx="8" cy="6"/>
            </a:xfrm>
            <a:custGeom>
              <a:avLst/>
              <a:gdLst/>
              <a:ahLst/>
              <a:cxnLst>
                <a:cxn ang="0">
                  <a:pos x="8" y="0"/>
                </a:cxn>
                <a:cxn ang="0">
                  <a:pos x="6" y="0"/>
                </a:cxn>
                <a:cxn ang="0">
                  <a:pos x="5" y="0"/>
                </a:cxn>
                <a:cxn ang="0">
                  <a:pos x="5" y="1"/>
                </a:cxn>
                <a:cxn ang="0">
                  <a:pos x="4" y="1"/>
                </a:cxn>
                <a:cxn ang="0">
                  <a:pos x="3" y="1"/>
                </a:cxn>
                <a:cxn ang="0">
                  <a:pos x="3" y="2"/>
                </a:cxn>
                <a:cxn ang="0">
                  <a:pos x="1" y="2"/>
                </a:cxn>
                <a:cxn ang="0">
                  <a:pos x="1" y="4"/>
                </a:cxn>
                <a:cxn ang="0">
                  <a:pos x="0" y="4"/>
                </a:cxn>
                <a:cxn ang="0">
                  <a:pos x="1" y="5"/>
                </a:cxn>
                <a:cxn ang="0">
                  <a:pos x="1" y="4"/>
                </a:cxn>
                <a:cxn ang="0">
                  <a:pos x="3" y="4"/>
                </a:cxn>
                <a:cxn ang="0">
                  <a:pos x="3" y="2"/>
                </a:cxn>
                <a:cxn ang="0">
                  <a:pos x="4" y="2"/>
                </a:cxn>
                <a:cxn ang="0">
                  <a:pos x="5" y="1"/>
                </a:cxn>
                <a:cxn ang="0">
                  <a:pos x="6" y="1"/>
                </a:cxn>
                <a:cxn ang="0">
                  <a:pos x="8" y="1"/>
                </a:cxn>
                <a:cxn ang="0">
                  <a:pos x="8" y="0"/>
                </a:cxn>
                <a:cxn ang="0">
                  <a:pos x="6" y="0"/>
                </a:cxn>
                <a:cxn ang="0">
                  <a:pos x="8" y="0"/>
                </a:cxn>
              </a:cxnLst>
              <a:rect l="0" t="0" r="r" b="b"/>
              <a:pathLst>
                <a:path w="9" h="6">
                  <a:moveTo>
                    <a:pt x="8" y="0"/>
                  </a:moveTo>
                  <a:lnTo>
                    <a:pt x="6" y="0"/>
                  </a:lnTo>
                  <a:lnTo>
                    <a:pt x="5" y="0"/>
                  </a:lnTo>
                  <a:lnTo>
                    <a:pt x="5" y="1"/>
                  </a:lnTo>
                  <a:lnTo>
                    <a:pt x="4" y="1"/>
                  </a:lnTo>
                  <a:lnTo>
                    <a:pt x="3" y="1"/>
                  </a:lnTo>
                  <a:lnTo>
                    <a:pt x="3" y="2"/>
                  </a:lnTo>
                  <a:lnTo>
                    <a:pt x="1" y="2"/>
                  </a:lnTo>
                  <a:lnTo>
                    <a:pt x="1" y="4"/>
                  </a:lnTo>
                  <a:lnTo>
                    <a:pt x="0" y="4"/>
                  </a:lnTo>
                  <a:lnTo>
                    <a:pt x="1" y="5"/>
                  </a:lnTo>
                  <a:lnTo>
                    <a:pt x="1" y="4"/>
                  </a:lnTo>
                  <a:lnTo>
                    <a:pt x="3" y="4"/>
                  </a:lnTo>
                  <a:lnTo>
                    <a:pt x="3" y="2"/>
                  </a:lnTo>
                  <a:lnTo>
                    <a:pt x="4" y="2"/>
                  </a:lnTo>
                  <a:lnTo>
                    <a:pt x="5" y="1"/>
                  </a:lnTo>
                  <a:lnTo>
                    <a:pt x="6" y="1"/>
                  </a:lnTo>
                  <a:lnTo>
                    <a:pt x="8" y="1"/>
                  </a:lnTo>
                  <a:lnTo>
                    <a:pt x="8" y="0"/>
                  </a:lnTo>
                  <a:lnTo>
                    <a:pt x="6" y="0"/>
                  </a:lnTo>
                  <a:lnTo>
                    <a:pt x="8"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8" name="Freeform 1104"/>
            <p:cNvSpPr>
              <a:spLocks/>
            </p:cNvSpPr>
            <p:nvPr/>
          </p:nvSpPr>
          <p:spPr bwMode="auto">
            <a:xfrm>
              <a:off x="2861" y="2928"/>
              <a:ext cx="6" cy="4"/>
            </a:xfrm>
            <a:custGeom>
              <a:avLst/>
              <a:gdLst/>
              <a:ahLst/>
              <a:cxnLst>
                <a:cxn ang="0">
                  <a:pos x="6" y="1"/>
                </a:cxn>
                <a:cxn ang="0">
                  <a:pos x="4" y="1"/>
                </a:cxn>
                <a:cxn ang="0">
                  <a:pos x="4" y="0"/>
                </a:cxn>
                <a:cxn ang="0">
                  <a:pos x="3" y="0"/>
                </a:cxn>
                <a:cxn ang="0">
                  <a:pos x="1" y="0"/>
                </a:cxn>
                <a:cxn ang="0">
                  <a:pos x="0" y="0"/>
                </a:cxn>
                <a:cxn ang="0">
                  <a:pos x="0" y="1"/>
                </a:cxn>
                <a:cxn ang="0">
                  <a:pos x="1" y="1"/>
                </a:cxn>
                <a:cxn ang="0">
                  <a:pos x="3" y="1"/>
                </a:cxn>
                <a:cxn ang="0">
                  <a:pos x="4" y="2"/>
                </a:cxn>
                <a:cxn ang="0">
                  <a:pos x="6" y="2"/>
                </a:cxn>
                <a:cxn ang="0">
                  <a:pos x="6" y="1"/>
                </a:cxn>
              </a:cxnLst>
              <a:rect l="0" t="0" r="r" b="b"/>
              <a:pathLst>
                <a:path w="7" h="3">
                  <a:moveTo>
                    <a:pt x="6" y="1"/>
                  </a:moveTo>
                  <a:lnTo>
                    <a:pt x="4" y="1"/>
                  </a:lnTo>
                  <a:lnTo>
                    <a:pt x="4" y="0"/>
                  </a:lnTo>
                  <a:lnTo>
                    <a:pt x="3" y="0"/>
                  </a:lnTo>
                  <a:lnTo>
                    <a:pt x="1" y="0"/>
                  </a:lnTo>
                  <a:lnTo>
                    <a:pt x="0" y="0"/>
                  </a:lnTo>
                  <a:lnTo>
                    <a:pt x="0" y="1"/>
                  </a:lnTo>
                  <a:lnTo>
                    <a:pt x="1" y="1"/>
                  </a:lnTo>
                  <a:lnTo>
                    <a:pt x="3" y="1"/>
                  </a:lnTo>
                  <a:lnTo>
                    <a:pt x="4" y="2"/>
                  </a:lnTo>
                  <a:lnTo>
                    <a:pt x="6" y="2"/>
                  </a:lnTo>
                  <a:lnTo>
                    <a:pt x="6"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69" name="Freeform 1105"/>
            <p:cNvSpPr>
              <a:spLocks/>
            </p:cNvSpPr>
            <p:nvPr/>
          </p:nvSpPr>
          <p:spPr bwMode="auto">
            <a:xfrm>
              <a:off x="2866" y="2929"/>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0" name="Freeform 1106"/>
            <p:cNvSpPr>
              <a:spLocks/>
            </p:cNvSpPr>
            <p:nvPr/>
          </p:nvSpPr>
          <p:spPr bwMode="auto">
            <a:xfrm>
              <a:off x="2859" y="2929"/>
              <a:ext cx="4" cy="4"/>
            </a:xfrm>
            <a:custGeom>
              <a:avLst/>
              <a:gdLst/>
              <a:ahLst/>
              <a:cxnLst>
                <a:cxn ang="0">
                  <a:pos x="0" y="0"/>
                </a:cxn>
                <a:cxn ang="0">
                  <a:pos x="0" y="3"/>
                </a:cxn>
                <a:cxn ang="0">
                  <a:pos x="1" y="3"/>
                </a:cxn>
                <a:cxn ang="0">
                  <a:pos x="3" y="3"/>
                </a:cxn>
                <a:cxn ang="0">
                  <a:pos x="0" y="0"/>
                </a:cxn>
              </a:cxnLst>
              <a:rect l="0" t="0" r="r" b="b"/>
              <a:pathLst>
                <a:path w="4" h="4">
                  <a:moveTo>
                    <a:pt x="0" y="0"/>
                  </a:moveTo>
                  <a:lnTo>
                    <a:pt x="0" y="3"/>
                  </a:lnTo>
                  <a:lnTo>
                    <a:pt x="1"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1" name="Freeform 1107"/>
            <p:cNvSpPr>
              <a:spLocks/>
            </p:cNvSpPr>
            <p:nvPr/>
          </p:nvSpPr>
          <p:spPr bwMode="auto">
            <a:xfrm>
              <a:off x="2859" y="2919"/>
              <a:ext cx="6" cy="11"/>
            </a:xfrm>
            <a:custGeom>
              <a:avLst/>
              <a:gdLst/>
              <a:ahLst/>
              <a:cxnLst>
                <a:cxn ang="0">
                  <a:pos x="4" y="0"/>
                </a:cxn>
                <a:cxn ang="0">
                  <a:pos x="4" y="0"/>
                </a:cxn>
                <a:cxn ang="0">
                  <a:pos x="4" y="1"/>
                </a:cxn>
                <a:cxn ang="0">
                  <a:pos x="4" y="2"/>
                </a:cxn>
                <a:cxn ang="0">
                  <a:pos x="4" y="4"/>
                </a:cxn>
                <a:cxn ang="0">
                  <a:pos x="2" y="5"/>
                </a:cxn>
                <a:cxn ang="0">
                  <a:pos x="2" y="6"/>
                </a:cxn>
                <a:cxn ang="0">
                  <a:pos x="1" y="7"/>
                </a:cxn>
                <a:cxn ang="0">
                  <a:pos x="0" y="9"/>
                </a:cxn>
                <a:cxn ang="0">
                  <a:pos x="0" y="10"/>
                </a:cxn>
                <a:cxn ang="0">
                  <a:pos x="1" y="10"/>
                </a:cxn>
                <a:cxn ang="0">
                  <a:pos x="1" y="9"/>
                </a:cxn>
                <a:cxn ang="0">
                  <a:pos x="2" y="7"/>
                </a:cxn>
                <a:cxn ang="0">
                  <a:pos x="2" y="6"/>
                </a:cxn>
                <a:cxn ang="0">
                  <a:pos x="4" y="6"/>
                </a:cxn>
                <a:cxn ang="0">
                  <a:pos x="4" y="5"/>
                </a:cxn>
                <a:cxn ang="0">
                  <a:pos x="4" y="4"/>
                </a:cxn>
                <a:cxn ang="0">
                  <a:pos x="5" y="4"/>
                </a:cxn>
                <a:cxn ang="0">
                  <a:pos x="5" y="2"/>
                </a:cxn>
                <a:cxn ang="0">
                  <a:pos x="5" y="1"/>
                </a:cxn>
                <a:cxn ang="0">
                  <a:pos x="5" y="0"/>
                </a:cxn>
                <a:cxn ang="0">
                  <a:pos x="4" y="0"/>
                </a:cxn>
              </a:cxnLst>
              <a:rect l="0" t="0" r="r" b="b"/>
              <a:pathLst>
                <a:path w="6" h="11">
                  <a:moveTo>
                    <a:pt x="4" y="0"/>
                  </a:moveTo>
                  <a:lnTo>
                    <a:pt x="4" y="0"/>
                  </a:lnTo>
                  <a:lnTo>
                    <a:pt x="4" y="1"/>
                  </a:lnTo>
                  <a:lnTo>
                    <a:pt x="4" y="2"/>
                  </a:lnTo>
                  <a:lnTo>
                    <a:pt x="4" y="4"/>
                  </a:lnTo>
                  <a:lnTo>
                    <a:pt x="2" y="5"/>
                  </a:lnTo>
                  <a:lnTo>
                    <a:pt x="2" y="6"/>
                  </a:lnTo>
                  <a:lnTo>
                    <a:pt x="1" y="7"/>
                  </a:lnTo>
                  <a:lnTo>
                    <a:pt x="0" y="9"/>
                  </a:lnTo>
                  <a:lnTo>
                    <a:pt x="0" y="10"/>
                  </a:lnTo>
                  <a:lnTo>
                    <a:pt x="1" y="10"/>
                  </a:lnTo>
                  <a:lnTo>
                    <a:pt x="1" y="9"/>
                  </a:lnTo>
                  <a:lnTo>
                    <a:pt x="2" y="7"/>
                  </a:lnTo>
                  <a:lnTo>
                    <a:pt x="2" y="6"/>
                  </a:lnTo>
                  <a:lnTo>
                    <a:pt x="4" y="6"/>
                  </a:lnTo>
                  <a:lnTo>
                    <a:pt x="4" y="5"/>
                  </a:lnTo>
                  <a:lnTo>
                    <a:pt x="4" y="4"/>
                  </a:lnTo>
                  <a:lnTo>
                    <a:pt x="5" y="4"/>
                  </a:lnTo>
                  <a:lnTo>
                    <a:pt x="5" y="2"/>
                  </a:lnTo>
                  <a:lnTo>
                    <a:pt x="5" y="1"/>
                  </a:lnTo>
                  <a:lnTo>
                    <a:pt x="5" y="0"/>
                  </a:lnTo>
                  <a:lnTo>
                    <a:pt x="4"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2" name="Freeform 1108"/>
            <p:cNvSpPr>
              <a:spLocks/>
            </p:cNvSpPr>
            <p:nvPr/>
          </p:nvSpPr>
          <p:spPr bwMode="auto">
            <a:xfrm>
              <a:off x="2863" y="2919"/>
              <a:ext cx="4" cy="1"/>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3" name="Freeform 1109"/>
            <p:cNvSpPr>
              <a:spLocks/>
            </p:cNvSpPr>
            <p:nvPr/>
          </p:nvSpPr>
          <p:spPr bwMode="auto">
            <a:xfrm>
              <a:off x="2883" y="2917"/>
              <a:ext cx="2" cy="3"/>
            </a:xfrm>
            <a:custGeom>
              <a:avLst/>
              <a:gdLst/>
              <a:ahLst/>
              <a:cxnLst>
                <a:cxn ang="0">
                  <a:pos x="0" y="1"/>
                </a:cxn>
                <a:cxn ang="0">
                  <a:pos x="1" y="1"/>
                </a:cxn>
                <a:cxn ang="0">
                  <a:pos x="1" y="0"/>
                </a:cxn>
                <a:cxn ang="0">
                  <a:pos x="0" y="1"/>
                </a:cxn>
              </a:cxnLst>
              <a:rect l="0" t="0" r="r" b="b"/>
              <a:pathLst>
                <a:path w="2" h="2">
                  <a:moveTo>
                    <a:pt x="0" y="1"/>
                  </a:moveTo>
                  <a:lnTo>
                    <a:pt x="1" y="1"/>
                  </a:lnTo>
                  <a:lnTo>
                    <a:pt x="1"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4" name="Freeform 1110"/>
            <p:cNvSpPr>
              <a:spLocks/>
            </p:cNvSpPr>
            <p:nvPr/>
          </p:nvSpPr>
          <p:spPr bwMode="auto">
            <a:xfrm>
              <a:off x="2873" y="2917"/>
              <a:ext cx="11" cy="4"/>
            </a:xfrm>
            <a:custGeom>
              <a:avLst/>
              <a:gdLst/>
              <a:ahLst/>
              <a:cxnLst>
                <a:cxn ang="0">
                  <a:pos x="0" y="3"/>
                </a:cxn>
                <a:cxn ang="0">
                  <a:pos x="1" y="3"/>
                </a:cxn>
                <a:cxn ang="0">
                  <a:pos x="2" y="1"/>
                </a:cxn>
                <a:cxn ang="0">
                  <a:pos x="4" y="1"/>
                </a:cxn>
                <a:cxn ang="0">
                  <a:pos x="5" y="1"/>
                </a:cxn>
                <a:cxn ang="0">
                  <a:pos x="6" y="1"/>
                </a:cxn>
                <a:cxn ang="0">
                  <a:pos x="7" y="1"/>
                </a:cxn>
                <a:cxn ang="0">
                  <a:pos x="9" y="1"/>
                </a:cxn>
                <a:cxn ang="0">
                  <a:pos x="9" y="0"/>
                </a:cxn>
                <a:cxn ang="0">
                  <a:pos x="7" y="0"/>
                </a:cxn>
                <a:cxn ang="0">
                  <a:pos x="6" y="0"/>
                </a:cxn>
                <a:cxn ang="0">
                  <a:pos x="5" y="0"/>
                </a:cxn>
                <a:cxn ang="0">
                  <a:pos x="4" y="0"/>
                </a:cxn>
                <a:cxn ang="0">
                  <a:pos x="4" y="1"/>
                </a:cxn>
                <a:cxn ang="0">
                  <a:pos x="2" y="1"/>
                </a:cxn>
                <a:cxn ang="0">
                  <a:pos x="1" y="1"/>
                </a:cxn>
                <a:cxn ang="0">
                  <a:pos x="0" y="1"/>
                </a:cxn>
                <a:cxn ang="0">
                  <a:pos x="0" y="3"/>
                </a:cxn>
              </a:cxnLst>
              <a:rect l="0" t="0" r="r" b="b"/>
              <a:pathLst>
                <a:path w="10" h="4">
                  <a:moveTo>
                    <a:pt x="0" y="3"/>
                  </a:moveTo>
                  <a:lnTo>
                    <a:pt x="1" y="3"/>
                  </a:lnTo>
                  <a:lnTo>
                    <a:pt x="2" y="1"/>
                  </a:lnTo>
                  <a:lnTo>
                    <a:pt x="4" y="1"/>
                  </a:lnTo>
                  <a:lnTo>
                    <a:pt x="5" y="1"/>
                  </a:lnTo>
                  <a:lnTo>
                    <a:pt x="6" y="1"/>
                  </a:lnTo>
                  <a:lnTo>
                    <a:pt x="7" y="1"/>
                  </a:lnTo>
                  <a:lnTo>
                    <a:pt x="9" y="1"/>
                  </a:lnTo>
                  <a:lnTo>
                    <a:pt x="9" y="0"/>
                  </a:lnTo>
                  <a:lnTo>
                    <a:pt x="7" y="0"/>
                  </a:lnTo>
                  <a:lnTo>
                    <a:pt x="6" y="0"/>
                  </a:lnTo>
                  <a:lnTo>
                    <a:pt x="5" y="0"/>
                  </a:lnTo>
                  <a:lnTo>
                    <a:pt x="4" y="0"/>
                  </a:lnTo>
                  <a:lnTo>
                    <a:pt x="4" y="1"/>
                  </a:lnTo>
                  <a:lnTo>
                    <a:pt x="2" y="1"/>
                  </a:lnTo>
                  <a:lnTo>
                    <a:pt x="1" y="1"/>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5" name="Freeform 1111"/>
            <p:cNvSpPr>
              <a:spLocks/>
            </p:cNvSpPr>
            <p:nvPr/>
          </p:nvSpPr>
          <p:spPr bwMode="auto">
            <a:xfrm>
              <a:off x="2873" y="2919"/>
              <a:ext cx="2" cy="4"/>
            </a:xfrm>
            <a:custGeom>
              <a:avLst/>
              <a:gdLst/>
              <a:ahLst/>
              <a:cxnLst>
                <a:cxn ang="0">
                  <a:pos x="0" y="0"/>
                </a:cxn>
                <a:cxn ang="0">
                  <a:pos x="0" y="1"/>
                </a:cxn>
                <a:cxn ang="0">
                  <a:pos x="0" y="3"/>
                </a:cxn>
                <a:cxn ang="0">
                  <a:pos x="1" y="3"/>
                </a:cxn>
                <a:cxn ang="0">
                  <a:pos x="0" y="0"/>
                </a:cxn>
              </a:cxnLst>
              <a:rect l="0" t="0" r="r" b="b"/>
              <a:pathLst>
                <a:path w="2" h="4">
                  <a:moveTo>
                    <a:pt x="0" y="0"/>
                  </a:moveTo>
                  <a:lnTo>
                    <a:pt x="0" y="1"/>
                  </a:lnTo>
                  <a:lnTo>
                    <a:pt x="0" y="3"/>
                  </a:lnTo>
                  <a:lnTo>
                    <a:pt x="1"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6" name="Freeform 1112"/>
            <p:cNvSpPr>
              <a:spLocks/>
            </p:cNvSpPr>
            <p:nvPr/>
          </p:nvSpPr>
          <p:spPr bwMode="auto">
            <a:xfrm>
              <a:off x="2839" y="2937"/>
              <a:ext cx="2" cy="4"/>
            </a:xfrm>
            <a:custGeom>
              <a:avLst/>
              <a:gdLst/>
              <a:ahLst/>
              <a:cxnLst>
                <a:cxn ang="0">
                  <a:pos x="0" y="3"/>
                </a:cxn>
                <a:cxn ang="0">
                  <a:pos x="1" y="3"/>
                </a:cxn>
                <a:cxn ang="0">
                  <a:pos x="2" y="3"/>
                </a:cxn>
                <a:cxn ang="0">
                  <a:pos x="2" y="0"/>
                </a:cxn>
                <a:cxn ang="0">
                  <a:pos x="0" y="3"/>
                </a:cxn>
              </a:cxnLst>
              <a:rect l="0" t="0" r="r" b="b"/>
              <a:pathLst>
                <a:path w="3" h="4">
                  <a:moveTo>
                    <a:pt x="0" y="3"/>
                  </a:moveTo>
                  <a:lnTo>
                    <a:pt x="1" y="3"/>
                  </a:lnTo>
                  <a:lnTo>
                    <a:pt x="2" y="3"/>
                  </a:lnTo>
                  <a:lnTo>
                    <a:pt x="2"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7" name="Freeform 1113"/>
            <p:cNvSpPr>
              <a:spLocks/>
            </p:cNvSpPr>
            <p:nvPr/>
          </p:nvSpPr>
          <p:spPr bwMode="auto">
            <a:xfrm>
              <a:off x="2830" y="2935"/>
              <a:ext cx="8" cy="6"/>
            </a:xfrm>
            <a:custGeom>
              <a:avLst/>
              <a:gdLst/>
              <a:ahLst/>
              <a:cxnLst>
                <a:cxn ang="0">
                  <a:pos x="0" y="5"/>
                </a:cxn>
                <a:cxn ang="0">
                  <a:pos x="1" y="5"/>
                </a:cxn>
                <a:cxn ang="0">
                  <a:pos x="3" y="4"/>
                </a:cxn>
                <a:cxn ang="0">
                  <a:pos x="4" y="4"/>
                </a:cxn>
                <a:cxn ang="0">
                  <a:pos x="4" y="2"/>
                </a:cxn>
                <a:cxn ang="0">
                  <a:pos x="5" y="2"/>
                </a:cxn>
                <a:cxn ang="0">
                  <a:pos x="6" y="2"/>
                </a:cxn>
                <a:cxn ang="0">
                  <a:pos x="6" y="1"/>
                </a:cxn>
                <a:cxn ang="0">
                  <a:pos x="8" y="0"/>
                </a:cxn>
                <a:cxn ang="0">
                  <a:pos x="6" y="0"/>
                </a:cxn>
                <a:cxn ang="0">
                  <a:pos x="5" y="1"/>
                </a:cxn>
                <a:cxn ang="0">
                  <a:pos x="4" y="2"/>
                </a:cxn>
                <a:cxn ang="0">
                  <a:pos x="3" y="2"/>
                </a:cxn>
                <a:cxn ang="0">
                  <a:pos x="3" y="4"/>
                </a:cxn>
                <a:cxn ang="0">
                  <a:pos x="1" y="4"/>
                </a:cxn>
                <a:cxn ang="0">
                  <a:pos x="0" y="4"/>
                </a:cxn>
                <a:cxn ang="0">
                  <a:pos x="0" y="5"/>
                </a:cxn>
              </a:cxnLst>
              <a:rect l="0" t="0" r="r" b="b"/>
              <a:pathLst>
                <a:path w="9" h="6">
                  <a:moveTo>
                    <a:pt x="0" y="5"/>
                  </a:moveTo>
                  <a:lnTo>
                    <a:pt x="1" y="5"/>
                  </a:lnTo>
                  <a:lnTo>
                    <a:pt x="3" y="4"/>
                  </a:lnTo>
                  <a:lnTo>
                    <a:pt x="4" y="4"/>
                  </a:lnTo>
                  <a:lnTo>
                    <a:pt x="4" y="2"/>
                  </a:lnTo>
                  <a:lnTo>
                    <a:pt x="5" y="2"/>
                  </a:lnTo>
                  <a:lnTo>
                    <a:pt x="6" y="2"/>
                  </a:lnTo>
                  <a:lnTo>
                    <a:pt x="6" y="1"/>
                  </a:lnTo>
                  <a:lnTo>
                    <a:pt x="8" y="0"/>
                  </a:lnTo>
                  <a:lnTo>
                    <a:pt x="6" y="0"/>
                  </a:lnTo>
                  <a:lnTo>
                    <a:pt x="5" y="1"/>
                  </a:lnTo>
                  <a:lnTo>
                    <a:pt x="4" y="2"/>
                  </a:lnTo>
                  <a:lnTo>
                    <a:pt x="3" y="2"/>
                  </a:lnTo>
                  <a:lnTo>
                    <a:pt x="3" y="4"/>
                  </a:lnTo>
                  <a:lnTo>
                    <a:pt x="1" y="4"/>
                  </a:lnTo>
                  <a:lnTo>
                    <a:pt x="0" y="4"/>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8" name="Freeform 1114"/>
            <p:cNvSpPr>
              <a:spLocks/>
            </p:cNvSpPr>
            <p:nvPr/>
          </p:nvSpPr>
          <p:spPr bwMode="auto">
            <a:xfrm>
              <a:off x="2823" y="2939"/>
              <a:ext cx="10" cy="4"/>
            </a:xfrm>
            <a:custGeom>
              <a:avLst/>
              <a:gdLst/>
              <a:ahLst/>
              <a:cxnLst>
                <a:cxn ang="0">
                  <a:pos x="0" y="3"/>
                </a:cxn>
                <a:cxn ang="0">
                  <a:pos x="0" y="3"/>
                </a:cxn>
                <a:cxn ang="0">
                  <a:pos x="1" y="3"/>
                </a:cxn>
                <a:cxn ang="0">
                  <a:pos x="1" y="2"/>
                </a:cxn>
                <a:cxn ang="0">
                  <a:pos x="3" y="2"/>
                </a:cxn>
                <a:cxn ang="0">
                  <a:pos x="4" y="2"/>
                </a:cxn>
                <a:cxn ang="0">
                  <a:pos x="5" y="1"/>
                </a:cxn>
                <a:cxn ang="0">
                  <a:pos x="6" y="1"/>
                </a:cxn>
                <a:cxn ang="0">
                  <a:pos x="8" y="1"/>
                </a:cxn>
                <a:cxn ang="0">
                  <a:pos x="8" y="0"/>
                </a:cxn>
                <a:cxn ang="0">
                  <a:pos x="6" y="0"/>
                </a:cxn>
                <a:cxn ang="0">
                  <a:pos x="5" y="0"/>
                </a:cxn>
                <a:cxn ang="0">
                  <a:pos x="5" y="1"/>
                </a:cxn>
                <a:cxn ang="0">
                  <a:pos x="4" y="1"/>
                </a:cxn>
                <a:cxn ang="0">
                  <a:pos x="3" y="1"/>
                </a:cxn>
                <a:cxn ang="0">
                  <a:pos x="1" y="2"/>
                </a:cxn>
                <a:cxn ang="0">
                  <a:pos x="0" y="2"/>
                </a:cxn>
                <a:cxn ang="0">
                  <a:pos x="0" y="3"/>
                </a:cxn>
              </a:cxnLst>
              <a:rect l="0" t="0" r="r" b="b"/>
              <a:pathLst>
                <a:path w="9" h="4">
                  <a:moveTo>
                    <a:pt x="0" y="3"/>
                  </a:moveTo>
                  <a:lnTo>
                    <a:pt x="0" y="3"/>
                  </a:lnTo>
                  <a:lnTo>
                    <a:pt x="1" y="3"/>
                  </a:lnTo>
                  <a:lnTo>
                    <a:pt x="1" y="2"/>
                  </a:lnTo>
                  <a:lnTo>
                    <a:pt x="3" y="2"/>
                  </a:lnTo>
                  <a:lnTo>
                    <a:pt x="4" y="2"/>
                  </a:lnTo>
                  <a:lnTo>
                    <a:pt x="5" y="1"/>
                  </a:lnTo>
                  <a:lnTo>
                    <a:pt x="6" y="1"/>
                  </a:lnTo>
                  <a:lnTo>
                    <a:pt x="8" y="1"/>
                  </a:lnTo>
                  <a:lnTo>
                    <a:pt x="8" y="0"/>
                  </a:lnTo>
                  <a:lnTo>
                    <a:pt x="6" y="0"/>
                  </a:lnTo>
                  <a:lnTo>
                    <a:pt x="5" y="0"/>
                  </a:lnTo>
                  <a:lnTo>
                    <a:pt x="5" y="1"/>
                  </a:lnTo>
                  <a:lnTo>
                    <a:pt x="4" y="1"/>
                  </a:lnTo>
                  <a:lnTo>
                    <a:pt x="3" y="1"/>
                  </a:lnTo>
                  <a:lnTo>
                    <a:pt x="1" y="2"/>
                  </a:lnTo>
                  <a:lnTo>
                    <a:pt x="0" y="2"/>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79" name="Freeform 1115"/>
            <p:cNvSpPr>
              <a:spLocks/>
            </p:cNvSpPr>
            <p:nvPr/>
          </p:nvSpPr>
          <p:spPr bwMode="auto">
            <a:xfrm>
              <a:off x="2823" y="2942"/>
              <a:ext cx="4" cy="4"/>
            </a:xfrm>
            <a:custGeom>
              <a:avLst/>
              <a:gdLst/>
              <a:ahLst/>
              <a:cxnLst>
                <a:cxn ang="0">
                  <a:pos x="0" y="0"/>
                </a:cxn>
                <a:cxn ang="0">
                  <a:pos x="0" y="1"/>
                </a:cxn>
                <a:cxn ang="0">
                  <a:pos x="0" y="3"/>
                </a:cxn>
                <a:cxn ang="0">
                  <a:pos x="3" y="3"/>
                </a:cxn>
                <a:cxn ang="0">
                  <a:pos x="0" y="0"/>
                </a:cxn>
              </a:cxnLst>
              <a:rect l="0" t="0" r="r" b="b"/>
              <a:pathLst>
                <a:path w="4" h="4">
                  <a:moveTo>
                    <a:pt x="0" y="0"/>
                  </a:moveTo>
                  <a:lnTo>
                    <a:pt x="0" y="1"/>
                  </a:lnTo>
                  <a:lnTo>
                    <a:pt x="0"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0" name="Freeform 1116"/>
            <p:cNvSpPr>
              <a:spLocks/>
            </p:cNvSpPr>
            <p:nvPr/>
          </p:nvSpPr>
          <p:spPr bwMode="auto">
            <a:xfrm>
              <a:off x="2835" y="2942"/>
              <a:ext cx="4" cy="4"/>
            </a:xfrm>
            <a:custGeom>
              <a:avLst/>
              <a:gdLst/>
              <a:ahLst/>
              <a:cxnLst>
                <a:cxn ang="0">
                  <a:pos x="0" y="1"/>
                </a:cxn>
                <a:cxn ang="0">
                  <a:pos x="1" y="3"/>
                </a:cxn>
                <a:cxn ang="0">
                  <a:pos x="3" y="3"/>
                </a:cxn>
                <a:cxn ang="0">
                  <a:pos x="3" y="1"/>
                </a:cxn>
                <a:cxn ang="0">
                  <a:pos x="3" y="0"/>
                </a:cxn>
                <a:cxn ang="0">
                  <a:pos x="0" y="1"/>
                </a:cxn>
              </a:cxnLst>
              <a:rect l="0" t="0" r="r" b="b"/>
              <a:pathLst>
                <a:path w="4" h="4">
                  <a:moveTo>
                    <a:pt x="0" y="1"/>
                  </a:moveTo>
                  <a:lnTo>
                    <a:pt x="1" y="3"/>
                  </a:lnTo>
                  <a:lnTo>
                    <a:pt x="3" y="3"/>
                  </a:lnTo>
                  <a:lnTo>
                    <a:pt x="3" y="1"/>
                  </a:lnTo>
                  <a:lnTo>
                    <a:pt x="3"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1" name="Freeform 1117"/>
            <p:cNvSpPr>
              <a:spLocks/>
            </p:cNvSpPr>
            <p:nvPr/>
          </p:nvSpPr>
          <p:spPr bwMode="auto">
            <a:xfrm>
              <a:off x="2830" y="2939"/>
              <a:ext cx="8" cy="3"/>
            </a:xfrm>
            <a:custGeom>
              <a:avLst/>
              <a:gdLst/>
              <a:ahLst/>
              <a:cxnLst>
                <a:cxn ang="0">
                  <a:pos x="0" y="1"/>
                </a:cxn>
                <a:cxn ang="0">
                  <a:pos x="1" y="1"/>
                </a:cxn>
                <a:cxn ang="0">
                  <a:pos x="3" y="1"/>
                </a:cxn>
                <a:cxn ang="0">
                  <a:pos x="4" y="1"/>
                </a:cxn>
                <a:cxn ang="0">
                  <a:pos x="5" y="1"/>
                </a:cxn>
                <a:cxn ang="0">
                  <a:pos x="5" y="2"/>
                </a:cxn>
                <a:cxn ang="0">
                  <a:pos x="7" y="2"/>
                </a:cxn>
                <a:cxn ang="0">
                  <a:pos x="7" y="1"/>
                </a:cxn>
                <a:cxn ang="0">
                  <a:pos x="5" y="1"/>
                </a:cxn>
                <a:cxn ang="0">
                  <a:pos x="4" y="1"/>
                </a:cxn>
                <a:cxn ang="0">
                  <a:pos x="3" y="0"/>
                </a:cxn>
                <a:cxn ang="0">
                  <a:pos x="1" y="0"/>
                </a:cxn>
                <a:cxn ang="0">
                  <a:pos x="0" y="0"/>
                </a:cxn>
                <a:cxn ang="0">
                  <a:pos x="0" y="1"/>
                </a:cxn>
              </a:cxnLst>
              <a:rect l="0" t="0" r="r" b="b"/>
              <a:pathLst>
                <a:path w="8" h="3">
                  <a:moveTo>
                    <a:pt x="0" y="1"/>
                  </a:moveTo>
                  <a:lnTo>
                    <a:pt x="1" y="1"/>
                  </a:lnTo>
                  <a:lnTo>
                    <a:pt x="3" y="1"/>
                  </a:lnTo>
                  <a:lnTo>
                    <a:pt x="4" y="1"/>
                  </a:lnTo>
                  <a:lnTo>
                    <a:pt x="5" y="1"/>
                  </a:lnTo>
                  <a:lnTo>
                    <a:pt x="5" y="2"/>
                  </a:lnTo>
                  <a:lnTo>
                    <a:pt x="7" y="2"/>
                  </a:lnTo>
                  <a:lnTo>
                    <a:pt x="7" y="1"/>
                  </a:lnTo>
                  <a:lnTo>
                    <a:pt x="5" y="1"/>
                  </a:lnTo>
                  <a:lnTo>
                    <a:pt x="4" y="1"/>
                  </a:lnTo>
                  <a:lnTo>
                    <a:pt x="3" y="0"/>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2" name="Freeform 1118"/>
            <p:cNvSpPr>
              <a:spLocks/>
            </p:cNvSpPr>
            <p:nvPr/>
          </p:nvSpPr>
          <p:spPr bwMode="auto">
            <a:xfrm>
              <a:off x="2830" y="2939"/>
              <a:ext cx="1" cy="3"/>
            </a:xfrm>
            <a:custGeom>
              <a:avLst/>
              <a:gdLst/>
              <a:ahLst/>
              <a:cxnLst>
                <a:cxn ang="0">
                  <a:pos x="0" y="0"/>
                </a:cxn>
                <a:cxn ang="0">
                  <a:pos x="0" y="1"/>
                </a:cxn>
                <a:cxn ang="0">
                  <a:pos x="0" y="2"/>
                </a:cxn>
                <a:cxn ang="0">
                  <a:pos x="0" y="0"/>
                </a:cxn>
              </a:cxnLst>
              <a:rect l="0" t="0" r="r" b="b"/>
              <a:pathLst>
                <a:path w="1" h="3">
                  <a:moveTo>
                    <a:pt x="0" y="0"/>
                  </a:moveTo>
                  <a:lnTo>
                    <a:pt x="0" y="1"/>
                  </a:lnTo>
                  <a:lnTo>
                    <a:pt x="0"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3" name="Freeform 1119"/>
            <p:cNvSpPr>
              <a:spLocks/>
            </p:cNvSpPr>
            <p:nvPr/>
          </p:nvSpPr>
          <p:spPr bwMode="auto">
            <a:xfrm>
              <a:off x="2873" y="2917"/>
              <a:ext cx="5" cy="4"/>
            </a:xfrm>
            <a:custGeom>
              <a:avLst/>
              <a:gdLst/>
              <a:ahLst/>
              <a:cxnLst>
                <a:cxn ang="0">
                  <a:pos x="3" y="0"/>
                </a:cxn>
                <a:cxn ang="0">
                  <a:pos x="0" y="0"/>
                </a:cxn>
                <a:cxn ang="0">
                  <a:pos x="0" y="1"/>
                </a:cxn>
                <a:cxn ang="0">
                  <a:pos x="0" y="3"/>
                </a:cxn>
                <a:cxn ang="0">
                  <a:pos x="3" y="0"/>
                </a:cxn>
              </a:cxnLst>
              <a:rect l="0" t="0" r="r" b="b"/>
              <a:pathLst>
                <a:path w="4" h="4">
                  <a:moveTo>
                    <a:pt x="3" y="0"/>
                  </a:moveTo>
                  <a:lnTo>
                    <a:pt x="0" y="0"/>
                  </a:lnTo>
                  <a:lnTo>
                    <a:pt x="0" y="1"/>
                  </a:lnTo>
                  <a:lnTo>
                    <a:pt x="0" y="3"/>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4" name="Freeform 1120"/>
            <p:cNvSpPr>
              <a:spLocks/>
            </p:cNvSpPr>
            <p:nvPr/>
          </p:nvSpPr>
          <p:spPr bwMode="auto">
            <a:xfrm>
              <a:off x="2866" y="2917"/>
              <a:ext cx="10" cy="10"/>
            </a:xfrm>
            <a:custGeom>
              <a:avLst/>
              <a:gdLst/>
              <a:ahLst/>
              <a:cxnLst>
                <a:cxn ang="0">
                  <a:pos x="0" y="9"/>
                </a:cxn>
                <a:cxn ang="0">
                  <a:pos x="1" y="9"/>
                </a:cxn>
                <a:cxn ang="0">
                  <a:pos x="2" y="7"/>
                </a:cxn>
                <a:cxn ang="0">
                  <a:pos x="4" y="6"/>
                </a:cxn>
                <a:cxn ang="0">
                  <a:pos x="5" y="6"/>
                </a:cxn>
                <a:cxn ang="0">
                  <a:pos x="5" y="5"/>
                </a:cxn>
                <a:cxn ang="0">
                  <a:pos x="6" y="5"/>
                </a:cxn>
                <a:cxn ang="0">
                  <a:pos x="6" y="4"/>
                </a:cxn>
                <a:cxn ang="0">
                  <a:pos x="7" y="4"/>
                </a:cxn>
                <a:cxn ang="0">
                  <a:pos x="7" y="2"/>
                </a:cxn>
                <a:cxn ang="0">
                  <a:pos x="9" y="1"/>
                </a:cxn>
                <a:cxn ang="0">
                  <a:pos x="9" y="0"/>
                </a:cxn>
                <a:cxn ang="0">
                  <a:pos x="7" y="0"/>
                </a:cxn>
                <a:cxn ang="0">
                  <a:pos x="7" y="1"/>
                </a:cxn>
                <a:cxn ang="0">
                  <a:pos x="7" y="2"/>
                </a:cxn>
                <a:cxn ang="0">
                  <a:pos x="6" y="2"/>
                </a:cxn>
                <a:cxn ang="0">
                  <a:pos x="6" y="4"/>
                </a:cxn>
                <a:cxn ang="0">
                  <a:pos x="5" y="4"/>
                </a:cxn>
                <a:cxn ang="0">
                  <a:pos x="4" y="5"/>
                </a:cxn>
                <a:cxn ang="0">
                  <a:pos x="2" y="6"/>
                </a:cxn>
                <a:cxn ang="0">
                  <a:pos x="1" y="7"/>
                </a:cxn>
                <a:cxn ang="0">
                  <a:pos x="0" y="7"/>
                </a:cxn>
                <a:cxn ang="0">
                  <a:pos x="0" y="9"/>
                </a:cxn>
              </a:cxnLst>
              <a:rect l="0" t="0" r="r" b="b"/>
              <a:pathLst>
                <a:path w="10" h="10">
                  <a:moveTo>
                    <a:pt x="0" y="9"/>
                  </a:moveTo>
                  <a:lnTo>
                    <a:pt x="1" y="9"/>
                  </a:lnTo>
                  <a:lnTo>
                    <a:pt x="2" y="7"/>
                  </a:lnTo>
                  <a:lnTo>
                    <a:pt x="4" y="6"/>
                  </a:lnTo>
                  <a:lnTo>
                    <a:pt x="5" y="6"/>
                  </a:lnTo>
                  <a:lnTo>
                    <a:pt x="5" y="5"/>
                  </a:lnTo>
                  <a:lnTo>
                    <a:pt x="6" y="5"/>
                  </a:lnTo>
                  <a:lnTo>
                    <a:pt x="6" y="4"/>
                  </a:lnTo>
                  <a:lnTo>
                    <a:pt x="7" y="4"/>
                  </a:lnTo>
                  <a:lnTo>
                    <a:pt x="7" y="2"/>
                  </a:lnTo>
                  <a:lnTo>
                    <a:pt x="9" y="1"/>
                  </a:lnTo>
                  <a:lnTo>
                    <a:pt x="9" y="0"/>
                  </a:lnTo>
                  <a:lnTo>
                    <a:pt x="7" y="0"/>
                  </a:lnTo>
                  <a:lnTo>
                    <a:pt x="7" y="1"/>
                  </a:lnTo>
                  <a:lnTo>
                    <a:pt x="7" y="2"/>
                  </a:lnTo>
                  <a:lnTo>
                    <a:pt x="6" y="2"/>
                  </a:lnTo>
                  <a:lnTo>
                    <a:pt x="6" y="4"/>
                  </a:lnTo>
                  <a:lnTo>
                    <a:pt x="5" y="4"/>
                  </a:lnTo>
                  <a:lnTo>
                    <a:pt x="4" y="5"/>
                  </a:lnTo>
                  <a:lnTo>
                    <a:pt x="2" y="6"/>
                  </a:lnTo>
                  <a:lnTo>
                    <a:pt x="1" y="7"/>
                  </a:lnTo>
                  <a:lnTo>
                    <a:pt x="0" y="7"/>
                  </a:lnTo>
                  <a:lnTo>
                    <a:pt x="0" y="9"/>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5" name="Freeform 1121"/>
            <p:cNvSpPr>
              <a:spLocks/>
            </p:cNvSpPr>
            <p:nvPr/>
          </p:nvSpPr>
          <p:spPr bwMode="auto">
            <a:xfrm>
              <a:off x="2859" y="2925"/>
              <a:ext cx="8" cy="5"/>
            </a:xfrm>
            <a:custGeom>
              <a:avLst/>
              <a:gdLst/>
              <a:ahLst/>
              <a:cxnLst>
                <a:cxn ang="0">
                  <a:pos x="0" y="4"/>
                </a:cxn>
                <a:cxn ang="0">
                  <a:pos x="1" y="4"/>
                </a:cxn>
                <a:cxn ang="0">
                  <a:pos x="1" y="2"/>
                </a:cxn>
                <a:cxn ang="0">
                  <a:pos x="3" y="2"/>
                </a:cxn>
                <a:cxn ang="0">
                  <a:pos x="4" y="2"/>
                </a:cxn>
                <a:cxn ang="0">
                  <a:pos x="5" y="1"/>
                </a:cxn>
                <a:cxn ang="0">
                  <a:pos x="6" y="1"/>
                </a:cxn>
                <a:cxn ang="0">
                  <a:pos x="8" y="0"/>
                </a:cxn>
                <a:cxn ang="0">
                  <a:pos x="6" y="0"/>
                </a:cxn>
                <a:cxn ang="0">
                  <a:pos x="5" y="0"/>
                </a:cxn>
                <a:cxn ang="0">
                  <a:pos x="5" y="1"/>
                </a:cxn>
                <a:cxn ang="0">
                  <a:pos x="4" y="1"/>
                </a:cxn>
                <a:cxn ang="0">
                  <a:pos x="3" y="1"/>
                </a:cxn>
                <a:cxn ang="0">
                  <a:pos x="3" y="2"/>
                </a:cxn>
                <a:cxn ang="0">
                  <a:pos x="1" y="2"/>
                </a:cxn>
                <a:cxn ang="0">
                  <a:pos x="0" y="2"/>
                </a:cxn>
                <a:cxn ang="0">
                  <a:pos x="0" y="4"/>
                </a:cxn>
              </a:cxnLst>
              <a:rect l="0" t="0" r="r" b="b"/>
              <a:pathLst>
                <a:path w="9" h="5">
                  <a:moveTo>
                    <a:pt x="0" y="4"/>
                  </a:moveTo>
                  <a:lnTo>
                    <a:pt x="1" y="4"/>
                  </a:lnTo>
                  <a:lnTo>
                    <a:pt x="1" y="2"/>
                  </a:lnTo>
                  <a:lnTo>
                    <a:pt x="3" y="2"/>
                  </a:lnTo>
                  <a:lnTo>
                    <a:pt x="4" y="2"/>
                  </a:lnTo>
                  <a:lnTo>
                    <a:pt x="5" y="1"/>
                  </a:lnTo>
                  <a:lnTo>
                    <a:pt x="6" y="1"/>
                  </a:lnTo>
                  <a:lnTo>
                    <a:pt x="8" y="0"/>
                  </a:lnTo>
                  <a:lnTo>
                    <a:pt x="6" y="0"/>
                  </a:lnTo>
                  <a:lnTo>
                    <a:pt x="5" y="0"/>
                  </a:lnTo>
                  <a:lnTo>
                    <a:pt x="5" y="1"/>
                  </a:lnTo>
                  <a:lnTo>
                    <a:pt x="4" y="1"/>
                  </a:lnTo>
                  <a:lnTo>
                    <a:pt x="3" y="1"/>
                  </a:lnTo>
                  <a:lnTo>
                    <a:pt x="3" y="2"/>
                  </a:lnTo>
                  <a:lnTo>
                    <a:pt x="1" y="2"/>
                  </a:lnTo>
                  <a:lnTo>
                    <a:pt x="0" y="2"/>
                  </a:lnTo>
                  <a:lnTo>
                    <a:pt x="0"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6" name="Freeform 1122"/>
            <p:cNvSpPr>
              <a:spLocks/>
            </p:cNvSpPr>
            <p:nvPr/>
          </p:nvSpPr>
          <p:spPr bwMode="auto">
            <a:xfrm>
              <a:off x="2859" y="2929"/>
              <a:ext cx="4" cy="4"/>
            </a:xfrm>
            <a:custGeom>
              <a:avLst/>
              <a:gdLst/>
              <a:ahLst/>
              <a:cxnLst>
                <a:cxn ang="0">
                  <a:pos x="0" y="0"/>
                </a:cxn>
                <a:cxn ang="0">
                  <a:pos x="0" y="3"/>
                </a:cxn>
                <a:cxn ang="0">
                  <a:pos x="1" y="3"/>
                </a:cxn>
                <a:cxn ang="0">
                  <a:pos x="3" y="3"/>
                </a:cxn>
                <a:cxn ang="0">
                  <a:pos x="0" y="0"/>
                </a:cxn>
              </a:cxnLst>
              <a:rect l="0" t="0" r="r" b="b"/>
              <a:pathLst>
                <a:path w="4" h="4">
                  <a:moveTo>
                    <a:pt x="0" y="0"/>
                  </a:moveTo>
                  <a:lnTo>
                    <a:pt x="0" y="3"/>
                  </a:lnTo>
                  <a:lnTo>
                    <a:pt x="1" y="3"/>
                  </a:lnTo>
                  <a:lnTo>
                    <a:pt x="3" y="3"/>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7" name="Freeform 1123"/>
            <p:cNvSpPr>
              <a:spLocks/>
            </p:cNvSpPr>
            <p:nvPr/>
          </p:nvSpPr>
          <p:spPr bwMode="auto">
            <a:xfrm>
              <a:off x="2823" y="2942"/>
              <a:ext cx="4" cy="4"/>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8" name="Freeform 1124"/>
            <p:cNvSpPr>
              <a:spLocks/>
            </p:cNvSpPr>
            <p:nvPr/>
          </p:nvSpPr>
          <p:spPr bwMode="auto">
            <a:xfrm>
              <a:off x="2817" y="2942"/>
              <a:ext cx="7" cy="4"/>
            </a:xfrm>
            <a:custGeom>
              <a:avLst/>
              <a:gdLst/>
              <a:ahLst/>
              <a:cxnLst>
                <a:cxn ang="0">
                  <a:pos x="0" y="3"/>
                </a:cxn>
                <a:cxn ang="0">
                  <a:pos x="1" y="3"/>
                </a:cxn>
                <a:cxn ang="0">
                  <a:pos x="1" y="1"/>
                </a:cxn>
                <a:cxn ang="0">
                  <a:pos x="2" y="1"/>
                </a:cxn>
                <a:cxn ang="0">
                  <a:pos x="3" y="1"/>
                </a:cxn>
                <a:cxn ang="0">
                  <a:pos x="5" y="1"/>
                </a:cxn>
                <a:cxn ang="0">
                  <a:pos x="5" y="0"/>
                </a:cxn>
                <a:cxn ang="0">
                  <a:pos x="6" y="1"/>
                </a:cxn>
                <a:cxn ang="0">
                  <a:pos x="6" y="0"/>
                </a:cxn>
                <a:cxn ang="0">
                  <a:pos x="5" y="0"/>
                </a:cxn>
                <a:cxn ang="0">
                  <a:pos x="3" y="0"/>
                </a:cxn>
                <a:cxn ang="0">
                  <a:pos x="2" y="1"/>
                </a:cxn>
                <a:cxn ang="0">
                  <a:pos x="1" y="1"/>
                </a:cxn>
                <a:cxn ang="0">
                  <a:pos x="0" y="1"/>
                </a:cxn>
                <a:cxn ang="0">
                  <a:pos x="0" y="3"/>
                </a:cxn>
              </a:cxnLst>
              <a:rect l="0" t="0" r="r" b="b"/>
              <a:pathLst>
                <a:path w="7" h="4">
                  <a:moveTo>
                    <a:pt x="0" y="3"/>
                  </a:moveTo>
                  <a:lnTo>
                    <a:pt x="1" y="3"/>
                  </a:lnTo>
                  <a:lnTo>
                    <a:pt x="1" y="1"/>
                  </a:lnTo>
                  <a:lnTo>
                    <a:pt x="2" y="1"/>
                  </a:lnTo>
                  <a:lnTo>
                    <a:pt x="3" y="1"/>
                  </a:lnTo>
                  <a:lnTo>
                    <a:pt x="5" y="1"/>
                  </a:lnTo>
                  <a:lnTo>
                    <a:pt x="5" y="0"/>
                  </a:lnTo>
                  <a:lnTo>
                    <a:pt x="6" y="1"/>
                  </a:lnTo>
                  <a:lnTo>
                    <a:pt x="6" y="0"/>
                  </a:lnTo>
                  <a:lnTo>
                    <a:pt x="5" y="0"/>
                  </a:lnTo>
                  <a:lnTo>
                    <a:pt x="3" y="0"/>
                  </a:lnTo>
                  <a:lnTo>
                    <a:pt x="2" y="1"/>
                  </a:lnTo>
                  <a:lnTo>
                    <a:pt x="1" y="1"/>
                  </a:lnTo>
                  <a:lnTo>
                    <a:pt x="0" y="1"/>
                  </a:lnTo>
                  <a:lnTo>
                    <a:pt x="0"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89" name="Freeform 1125"/>
            <p:cNvSpPr>
              <a:spLocks/>
            </p:cNvSpPr>
            <p:nvPr/>
          </p:nvSpPr>
          <p:spPr bwMode="auto">
            <a:xfrm>
              <a:off x="2815" y="2943"/>
              <a:ext cx="5" cy="4"/>
            </a:xfrm>
            <a:custGeom>
              <a:avLst/>
              <a:gdLst/>
              <a:ahLst/>
              <a:cxnLst>
                <a:cxn ang="0">
                  <a:pos x="1" y="0"/>
                </a:cxn>
                <a:cxn ang="0">
                  <a:pos x="0" y="1"/>
                </a:cxn>
                <a:cxn ang="0">
                  <a:pos x="1" y="3"/>
                </a:cxn>
                <a:cxn ang="0">
                  <a:pos x="3" y="3"/>
                </a:cxn>
                <a:cxn ang="0">
                  <a:pos x="1" y="0"/>
                </a:cxn>
              </a:cxnLst>
              <a:rect l="0" t="0" r="r" b="b"/>
              <a:pathLst>
                <a:path w="4" h="4">
                  <a:moveTo>
                    <a:pt x="1" y="0"/>
                  </a:moveTo>
                  <a:lnTo>
                    <a:pt x="0" y="1"/>
                  </a:lnTo>
                  <a:lnTo>
                    <a:pt x="1" y="3"/>
                  </a:lnTo>
                  <a:lnTo>
                    <a:pt x="3" y="3"/>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0" name="Freeform 1126"/>
            <p:cNvSpPr>
              <a:spLocks/>
            </p:cNvSpPr>
            <p:nvPr/>
          </p:nvSpPr>
          <p:spPr bwMode="auto">
            <a:xfrm>
              <a:off x="2654" y="2912"/>
              <a:ext cx="12" cy="5"/>
            </a:xfrm>
            <a:custGeom>
              <a:avLst/>
              <a:gdLst/>
              <a:ahLst/>
              <a:cxnLst>
                <a:cxn ang="0">
                  <a:pos x="0" y="0"/>
                </a:cxn>
                <a:cxn ang="0">
                  <a:pos x="5" y="3"/>
                </a:cxn>
                <a:cxn ang="0">
                  <a:pos x="7" y="3"/>
                </a:cxn>
                <a:cxn ang="0">
                  <a:pos x="8" y="3"/>
                </a:cxn>
                <a:cxn ang="0">
                  <a:pos x="9" y="3"/>
                </a:cxn>
                <a:cxn ang="0">
                  <a:pos x="11" y="3"/>
                </a:cxn>
                <a:cxn ang="0">
                  <a:pos x="9" y="1"/>
                </a:cxn>
                <a:cxn ang="0">
                  <a:pos x="7" y="1"/>
                </a:cxn>
                <a:cxn ang="0">
                  <a:pos x="5" y="0"/>
                </a:cxn>
                <a:cxn ang="0">
                  <a:pos x="0" y="0"/>
                </a:cxn>
              </a:cxnLst>
              <a:rect l="0" t="0" r="r" b="b"/>
              <a:pathLst>
                <a:path w="12" h="4">
                  <a:moveTo>
                    <a:pt x="0" y="0"/>
                  </a:moveTo>
                  <a:lnTo>
                    <a:pt x="5" y="3"/>
                  </a:lnTo>
                  <a:lnTo>
                    <a:pt x="7" y="3"/>
                  </a:lnTo>
                  <a:lnTo>
                    <a:pt x="8" y="3"/>
                  </a:lnTo>
                  <a:lnTo>
                    <a:pt x="9" y="3"/>
                  </a:lnTo>
                  <a:lnTo>
                    <a:pt x="11" y="3"/>
                  </a:lnTo>
                  <a:lnTo>
                    <a:pt x="9" y="1"/>
                  </a:lnTo>
                  <a:lnTo>
                    <a:pt x="7" y="1"/>
                  </a:lnTo>
                  <a:lnTo>
                    <a:pt x="5"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1" name="Freeform 1127"/>
            <p:cNvSpPr>
              <a:spLocks/>
            </p:cNvSpPr>
            <p:nvPr/>
          </p:nvSpPr>
          <p:spPr bwMode="auto">
            <a:xfrm>
              <a:off x="2651" y="2911"/>
              <a:ext cx="11" cy="5"/>
            </a:xfrm>
            <a:custGeom>
              <a:avLst/>
              <a:gdLst/>
              <a:ahLst/>
              <a:cxnLst>
                <a:cxn ang="0">
                  <a:pos x="0" y="0"/>
                </a:cxn>
                <a:cxn ang="0">
                  <a:pos x="0" y="0"/>
                </a:cxn>
                <a:cxn ang="0">
                  <a:pos x="1" y="1"/>
                </a:cxn>
                <a:cxn ang="0">
                  <a:pos x="5" y="4"/>
                </a:cxn>
                <a:cxn ang="0">
                  <a:pos x="10" y="4"/>
                </a:cxn>
                <a:cxn ang="0">
                  <a:pos x="9" y="2"/>
                </a:cxn>
                <a:cxn ang="0">
                  <a:pos x="7" y="2"/>
                </a:cxn>
                <a:cxn ang="0">
                  <a:pos x="6" y="1"/>
                </a:cxn>
                <a:cxn ang="0">
                  <a:pos x="5" y="0"/>
                </a:cxn>
                <a:cxn ang="0">
                  <a:pos x="0" y="0"/>
                </a:cxn>
              </a:cxnLst>
              <a:rect l="0" t="0" r="r" b="b"/>
              <a:pathLst>
                <a:path w="11" h="5">
                  <a:moveTo>
                    <a:pt x="0" y="0"/>
                  </a:moveTo>
                  <a:lnTo>
                    <a:pt x="0" y="0"/>
                  </a:lnTo>
                  <a:lnTo>
                    <a:pt x="1" y="1"/>
                  </a:lnTo>
                  <a:lnTo>
                    <a:pt x="5" y="4"/>
                  </a:lnTo>
                  <a:lnTo>
                    <a:pt x="10" y="4"/>
                  </a:lnTo>
                  <a:lnTo>
                    <a:pt x="9" y="2"/>
                  </a:lnTo>
                  <a:lnTo>
                    <a:pt x="7" y="2"/>
                  </a:lnTo>
                  <a:lnTo>
                    <a:pt x="6" y="1"/>
                  </a:lnTo>
                  <a:lnTo>
                    <a:pt x="5"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2" name="Freeform 1128"/>
            <p:cNvSpPr>
              <a:spLocks/>
            </p:cNvSpPr>
            <p:nvPr/>
          </p:nvSpPr>
          <p:spPr bwMode="auto">
            <a:xfrm>
              <a:off x="2649" y="2910"/>
              <a:ext cx="11" cy="5"/>
            </a:xfrm>
            <a:custGeom>
              <a:avLst/>
              <a:gdLst/>
              <a:ahLst/>
              <a:cxnLst>
                <a:cxn ang="0">
                  <a:pos x="0" y="0"/>
                </a:cxn>
                <a:cxn ang="0">
                  <a:pos x="0" y="0"/>
                </a:cxn>
                <a:cxn ang="0">
                  <a:pos x="1" y="1"/>
                </a:cxn>
                <a:cxn ang="0">
                  <a:pos x="2" y="2"/>
                </a:cxn>
                <a:cxn ang="0">
                  <a:pos x="4" y="2"/>
                </a:cxn>
                <a:cxn ang="0">
                  <a:pos x="5" y="4"/>
                </a:cxn>
                <a:cxn ang="0">
                  <a:pos x="10" y="4"/>
                </a:cxn>
                <a:cxn ang="0">
                  <a:pos x="9" y="2"/>
                </a:cxn>
                <a:cxn ang="0">
                  <a:pos x="7" y="2"/>
                </a:cxn>
                <a:cxn ang="0">
                  <a:pos x="6" y="1"/>
                </a:cxn>
                <a:cxn ang="0">
                  <a:pos x="5" y="0"/>
                </a:cxn>
                <a:cxn ang="0">
                  <a:pos x="0" y="0"/>
                </a:cxn>
              </a:cxnLst>
              <a:rect l="0" t="0" r="r" b="b"/>
              <a:pathLst>
                <a:path w="11" h="5">
                  <a:moveTo>
                    <a:pt x="0" y="0"/>
                  </a:moveTo>
                  <a:lnTo>
                    <a:pt x="0" y="0"/>
                  </a:lnTo>
                  <a:lnTo>
                    <a:pt x="1" y="1"/>
                  </a:lnTo>
                  <a:lnTo>
                    <a:pt x="2" y="2"/>
                  </a:lnTo>
                  <a:lnTo>
                    <a:pt x="4" y="2"/>
                  </a:lnTo>
                  <a:lnTo>
                    <a:pt x="5" y="4"/>
                  </a:lnTo>
                  <a:lnTo>
                    <a:pt x="10" y="4"/>
                  </a:lnTo>
                  <a:lnTo>
                    <a:pt x="9" y="2"/>
                  </a:lnTo>
                  <a:lnTo>
                    <a:pt x="7" y="2"/>
                  </a:lnTo>
                  <a:lnTo>
                    <a:pt x="6" y="1"/>
                  </a:lnTo>
                  <a:lnTo>
                    <a:pt x="5"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3" name="Freeform 1129"/>
            <p:cNvSpPr>
              <a:spLocks/>
            </p:cNvSpPr>
            <p:nvPr/>
          </p:nvSpPr>
          <p:spPr bwMode="auto">
            <a:xfrm>
              <a:off x="2647" y="2907"/>
              <a:ext cx="10" cy="5"/>
            </a:xfrm>
            <a:custGeom>
              <a:avLst/>
              <a:gdLst/>
              <a:ahLst/>
              <a:cxnLst>
                <a:cxn ang="0">
                  <a:pos x="0" y="0"/>
                </a:cxn>
                <a:cxn ang="0">
                  <a:pos x="1" y="1"/>
                </a:cxn>
                <a:cxn ang="0">
                  <a:pos x="2" y="2"/>
                </a:cxn>
                <a:cxn ang="0">
                  <a:pos x="4" y="4"/>
                </a:cxn>
                <a:cxn ang="0">
                  <a:pos x="9" y="4"/>
                </a:cxn>
                <a:cxn ang="0">
                  <a:pos x="7" y="2"/>
                </a:cxn>
                <a:cxn ang="0">
                  <a:pos x="6" y="1"/>
                </a:cxn>
                <a:cxn ang="0">
                  <a:pos x="5" y="1"/>
                </a:cxn>
                <a:cxn ang="0">
                  <a:pos x="4" y="0"/>
                </a:cxn>
                <a:cxn ang="0">
                  <a:pos x="0" y="0"/>
                </a:cxn>
              </a:cxnLst>
              <a:rect l="0" t="0" r="r" b="b"/>
              <a:pathLst>
                <a:path w="10" h="5">
                  <a:moveTo>
                    <a:pt x="0" y="0"/>
                  </a:moveTo>
                  <a:lnTo>
                    <a:pt x="1" y="1"/>
                  </a:lnTo>
                  <a:lnTo>
                    <a:pt x="2" y="2"/>
                  </a:lnTo>
                  <a:lnTo>
                    <a:pt x="4" y="4"/>
                  </a:lnTo>
                  <a:lnTo>
                    <a:pt x="9" y="4"/>
                  </a:lnTo>
                  <a:lnTo>
                    <a:pt x="7" y="2"/>
                  </a:lnTo>
                  <a:lnTo>
                    <a:pt x="6" y="1"/>
                  </a:lnTo>
                  <a:lnTo>
                    <a:pt x="5" y="1"/>
                  </a:lnTo>
                  <a:lnTo>
                    <a:pt x="4"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4" name="Freeform 1130"/>
            <p:cNvSpPr>
              <a:spLocks/>
            </p:cNvSpPr>
            <p:nvPr/>
          </p:nvSpPr>
          <p:spPr bwMode="auto">
            <a:xfrm>
              <a:off x="2645" y="2906"/>
              <a:ext cx="10" cy="4"/>
            </a:xfrm>
            <a:custGeom>
              <a:avLst/>
              <a:gdLst/>
              <a:ahLst/>
              <a:cxnLst>
                <a:cxn ang="0">
                  <a:pos x="0" y="0"/>
                </a:cxn>
                <a:cxn ang="0">
                  <a:pos x="1" y="1"/>
                </a:cxn>
                <a:cxn ang="0">
                  <a:pos x="4" y="3"/>
                </a:cxn>
                <a:cxn ang="0">
                  <a:pos x="9" y="3"/>
                </a:cxn>
                <a:cxn ang="0">
                  <a:pos x="7" y="1"/>
                </a:cxn>
                <a:cxn ang="0">
                  <a:pos x="6" y="1"/>
                </a:cxn>
                <a:cxn ang="0">
                  <a:pos x="5" y="0"/>
                </a:cxn>
                <a:cxn ang="0">
                  <a:pos x="4" y="0"/>
                </a:cxn>
                <a:cxn ang="0">
                  <a:pos x="0" y="0"/>
                </a:cxn>
              </a:cxnLst>
              <a:rect l="0" t="0" r="r" b="b"/>
              <a:pathLst>
                <a:path w="10" h="4">
                  <a:moveTo>
                    <a:pt x="0" y="0"/>
                  </a:moveTo>
                  <a:lnTo>
                    <a:pt x="1" y="1"/>
                  </a:lnTo>
                  <a:lnTo>
                    <a:pt x="4" y="3"/>
                  </a:lnTo>
                  <a:lnTo>
                    <a:pt x="9" y="3"/>
                  </a:lnTo>
                  <a:lnTo>
                    <a:pt x="7" y="1"/>
                  </a:lnTo>
                  <a:lnTo>
                    <a:pt x="6" y="1"/>
                  </a:lnTo>
                  <a:lnTo>
                    <a:pt x="5" y="0"/>
                  </a:lnTo>
                  <a:lnTo>
                    <a:pt x="4"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5" name="Freeform 1131"/>
            <p:cNvSpPr>
              <a:spLocks/>
            </p:cNvSpPr>
            <p:nvPr/>
          </p:nvSpPr>
          <p:spPr bwMode="auto">
            <a:xfrm>
              <a:off x="2644" y="2903"/>
              <a:ext cx="8" cy="5"/>
            </a:xfrm>
            <a:custGeom>
              <a:avLst/>
              <a:gdLst/>
              <a:ahLst/>
              <a:cxnLst>
                <a:cxn ang="0">
                  <a:pos x="0" y="0"/>
                </a:cxn>
                <a:cxn ang="0">
                  <a:pos x="1" y="1"/>
                </a:cxn>
                <a:cxn ang="0">
                  <a:pos x="2" y="4"/>
                </a:cxn>
                <a:cxn ang="0">
                  <a:pos x="7" y="4"/>
                </a:cxn>
                <a:cxn ang="0">
                  <a:pos x="6" y="2"/>
                </a:cxn>
                <a:cxn ang="0">
                  <a:pos x="5" y="1"/>
                </a:cxn>
                <a:cxn ang="0">
                  <a:pos x="3" y="0"/>
                </a:cxn>
                <a:cxn ang="0">
                  <a:pos x="0" y="0"/>
                </a:cxn>
              </a:cxnLst>
              <a:rect l="0" t="0" r="r" b="b"/>
              <a:pathLst>
                <a:path w="8" h="5">
                  <a:moveTo>
                    <a:pt x="0" y="0"/>
                  </a:moveTo>
                  <a:lnTo>
                    <a:pt x="1" y="1"/>
                  </a:lnTo>
                  <a:lnTo>
                    <a:pt x="2" y="4"/>
                  </a:lnTo>
                  <a:lnTo>
                    <a:pt x="7" y="4"/>
                  </a:lnTo>
                  <a:lnTo>
                    <a:pt x="6" y="2"/>
                  </a:lnTo>
                  <a:lnTo>
                    <a:pt x="5" y="1"/>
                  </a:lnTo>
                  <a:lnTo>
                    <a:pt x="3"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6" name="Freeform 1132"/>
            <p:cNvSpPr>
              <a:spLocks/>
            </p:cNvSpPr>
            <p:nvPr/>
          </p:nvSpPr>
          <p:spPr bwMode="auto">
            <a:xfrm>
              <a:off x="2641" y="2903"/>
              <a:ext cx="8" cy="3"/>
            </a:xfrm>
            <a:custGeom>
              <a:avLst/>
              <a:gdLst/>
              <a:ahLst/>
              <a:cxnLst>
                <a:cxn ang="0">
                  <a:pos x="0" y="0"/>
                </a:cxn>
                <a:cxn ang="0">
                  <a:pos x="0" y="0"/>
                </a:cxn>
                <a:cxn ang="0">
                  <a:pos x="3" y="2"/>
                </a:cxn>
                <a:cxn ang="0">
                  <a:pos x="7" y="2"/>
                </a:cxn>
                <a:cxn ang="0">
                  <a:pos x="5" y="1"/>
                </a:cxn>
                <a:cxn ang="0">
                  <a:pos x="4" y="1"/>
                </a:cxn>
                <a:cxn ang="0">
                  <a:pos x="4" y="0"/>
                </a:cxn>
                <a:cxn ang="0">
                  <a:pos x="0" y="0"/>
                </a:cxn>
              </a:cxnLst>
              <a:rect l="0" t="0" r="r" b="b"/>
              <a:pathLst>
                <a:path w="8" h="3">
                  <a:moveTo>
                    <a:pt x="0" y="0"/>
                  </a:moveTo>
                  <a:lnTo>
                    <a:pt x="0" y="0"/>
                  </a:lnTo>
                  <a:lnTo>
                    <a:pt x="3" y="2"/>
                  </a:lnTo>
                  <a:lnTo>
                    <a:pt x="7" y="2"/>
                  </a:lnTo>
                  <a:lnTo>
                    <a:pt x="5" y="1"/>
                  </a:lnTo>
                  <a:lnTo>
                    <a:pt x="4" y="1"/>
                  </a:lnTo>
                  <a:lnTo>
                    <a:pt x="4"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7" name="Freeform 1133"/>
            <p:cNvSpPr>
              <a:spLocks/>
            </p:cNvSpPr>
            <p:nvPr/>
          </p:nvSpPr>
          <p:spPr bwMode="auto">
            <a:xfrm>
              <a:off x="2641" y="2900"/>
              <a:ext cx="7" cy="5"/>
            </a:xfrm>
            <a:custGeom>
              <a:avLst/>
              <a:gdLst/>
              <a:ahLst/>
              <a:cxnLst>
                <a:cxn ang="0">
                  <a:pos x="0" y="0"/>
                </a:cxn>
                <a:cxn ang="0">
                  <a:pos x="1" y="2"/>
                </a:cxn>
                <a:cxn ang="0">
                  <a:pos x="3" y="4"/>
                </a:cxn>
                <a:cxn ang="0">
                  <a:pos x="7" y="4"/>
                </a:cxn>
                <a:cxn ang="0">
                  <a:pos x="5" y="2"/>
                </a:cxn>
                <a:cxn ang="0">
                  <a:pos x="4" y="1"/>
                </a:cxn>
                <a:cxn ang="0">
                  <a:pos x="4" y="0"/>
                </a:cxn>
                <a:cxn ang="0">
                  <a:pos x="0" y="0"/>
                </a:cxn>
              </a:cxnLst>
              <a:rect l="0" t="0" r="r" b="b"/>
              <a:pathLst>
                <a:path w="8" h="5">
                  <a:moveTo>
                    <a:pt x="0" y="0"/>
                  </a:moveTo>
                  <a:lnTo>
                    <a:pt x="1" y="2"/>
                  </a:lnTo>
                  <a:lnTo>
                    <a:pt x="3" y="4"/>
                  </a:lnTo>
                  <a:lnTo>
                    <a:pt x="7" y="4"/>
                  </a:lnTo>
                  <a:lnTo>
                    <a:pt x="5" y="2"/>
                  </a:lnTo>
                  <a:lnTo>
                    <a:pt x="4" y="1"/>
                  </a:lnTo>
                  <a:lnTo>
                    <a:pt x="4"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8" name="Freeform 1134"/>
            <p:cNvSpPr>
              <a:spLocks/>
            </p:cNvSpPr>
            <p:nvPr/>
          </p:nvSpPr>
          <p:spPr bwMode="auto">
            <a:xfrm>
              <a:off x="2640" y="2898"/>
              <a:ext cx="7" cy="5"/>
            </a:xfrm>
            <a:custGeom>
              <a:avLst/>
              <a:gdLst/>
              <a:ahLst/>
              <a:cxnLst>
                <a:cxn ang="0">
                  <a:pos x="0" y="0"/>
                </a:cxn>
                <a:cxn ang="0">
                  <a:pos x="1" y="1"/>
                </a:cxn>
                <a:cxn ang="0">
                  <a:pos x="2" y="4"/>
                </a:cxn>
                <a:cxn ang="0">
                  <a:pos x="6" y="4"/>
                </a:cxn>
                <a:cxn ang="0">
                  <a:pos x="5" y="2"/>
                </a:cxn>
                <a:cxn ang="0">
                  <a:pos x="5" y="1"/>
                </a:cxn>
                <a:cxn ang="0">
                  <a:pos x="3" y="1"/>
                </a:cxn>
                <a:cxn ang="0">
                  <a:pos x="3" y="0"/>
                </a:cxn>
                <a:cxn ang="0">
                  <a:pos x="0" y="0"/>
                </a:cxn>
              </a:cxnLst>
              <a:rect l="0" t="0" r="r" b="b"/>
              <a:pathLst>
                <a:path w="7" h="5">
                  <a:moveTo>
                    <a:pt x="0" y="0"/>
                  </a:moveTo>
                  <a:lnTo>
                    <a:pt x="1" y="1"/>
                  </a:lnTo>
                  <a:lnTo>
                    <a:pt x="2" y="4"/>
                  </a:lnTo>
                  <a:lnTo>
                    <a:pt x="6" y="4"/>
                  </a:lnTo>
                  <a:lnTo>
                    <a:pt x="5" y="2"/>
                  </a:lnTo>
                  <a:lnTo>
                    <a:pt x="5" y="1"/>
                  </a:lnTo>
                  <a:lnTo>
                    <a:pt x="3" y="1"/>
                  </a:lnTo>
                  <a:lnTo>
                    <a:pt x="3"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49999" name="Freeform 1135"/>
            <p:cNvSpPr>
              <a:spLocks/>
            </p:cNvSpPr>
            <p:nvPr/>
          </p:nvSpPr>
          <p:spPr bwMode="auto">
            <a:xfrm>
              <a:off x="2639" y="2897"/>
              <a:ext cx="7" cy="4"/>
            </a:xfrm>
            <a:custGeom>
              <a:avLst/>
              <a:gdLst/>
              <a:ahLst/>
              <a:cxnLst>
                <a:cxn ang="0">
                  <a:pos x="0" y="0"/>
                </a:cxn>
                <a:cxn ang="0">
                  <a:pos x="2" y="2"/>
                </a:cxn>
                <a:cxn ang="0">
                  <a:pos x="2" y="3"/>
                </a:cxn>
                <a:cxn ang="0">
                  <a:pos x="6" y="3"/>
                </a:cxn>
                <a:cxn ang="0">
                  <a:pos x="5" y="2"/>
                </a:cxn>
                <a:cxn ang="0">
                  <a:pos x="5" y="1"/>
                </a:cxn>
                <a:cxn ang="0">
                  <a:pos x="3" y="0"/>
                </a:cxn>
                <a:cxn ang="0">
                  <a:pos x="0" y="0"/>
                </a:cxn>
              </a:cxnLst>
              <a:rect l="0" t="0" r="r" b="b"/>
              <a:pathLst>
                <a:path w="7" h="4">
                  <a:moveTo>
                    <a:pt x="0" y="0"/>
                  </a:moveTo>
                  <a:lnTo>
                    <a:pt x="2" y="2"/>
                  </a:lnTo>
                  <a:lnTo>
                    <a:pt x="2" y="3"/>
                  </a:lnTo>
                  <a:lnTo>
                    <a:pt x="6" y="3"/>
                  </a:lnTo>
                  <a:lnTo>
                    <a:pt x="5" y="2"/>
                  </a:lnTo>
                  <a:lnTo>
                    <a:pt x="5" y="1"/>
                  </a:lnTo>
                  <a:lnTo>
                    <a:pt x="3"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0" name="Freeform 1136"/>
            <p:cNvSpPr>
              <a:spLocks/>
            </p:cNvSpPr>
            <p:nvPr/>
          </p:nvSpPr>
          <p:spPr bwMode="auto">
            <a:xfrm>
              <a:off x="2637" y="2895"/>
              <a:ext cx="8" cy="4"/>
            </a:xfrm>
            <a:custGeom>
              <a:avLst/>
              <a:gdLst/>
              <a:ahLst/>
              <a:cxnLst>
                <a:cxn ang="0">
                  <a:pos x="0" y="0"/>
                </a:cxn>
                <a:cxn ang="0">
                  <a:pos x="1" y="1"/>
                </a:cxn>
                <a:cxn ang="0">
                  <a:pos x="3" y="4"/>
                </a:cxn>
                <a:cxn ang="0">
                  <a:pos x="7" y="4"/>
                </a:cxn>
                <a:cxn ang="0">
                  <a:pos x="5" y="2"/>
                </a:cxn>
                <a:cxn ang="0">
                  <a:pos x="5" y="1"/>
                </a:cxn>
                <a:cxn ang="0">
                  <a:pos x="5" y="0"/>
                </a:cxn>
                <a:cxn ang="0">
                  <a:pos x="0" y="0"/>
                </a:cxn>
              </a:cxnLst>
              <a:rect l="0" t="0" r="r" b="b"/>
              <a:pathLst>
                <a:path w="8" h="5">
                  <a:moveTo>
                    <a:pt x="0" y="0"/>
                  </a:moveTo>
                  <a:lnTo>
                    <a:pt x="1" y="1"/>
                  </a:lnTo>
                  <a:lnTo>
                    <a:pt x="3" y="4"/>
                  </a:lnTo>
                  <a:lnTo>
                    <a:pt x="7" y="4"/>
                  </a:lnTo>
                  <a:lnTo>
                    <a:pt x="5" y="2"/>
                  </a:lnTo>
                  <a:lnTo>
                    <a:pt x="5" y="1"/>
                  </a:lnTo>
                  <a:lnTo>
                    <a:pt x="5"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1" name="Freeform 1137"/>
            <p:cNvSpPr>
              <a:spLocks/>
            </p:cNvSpPr>
            <p:nvPr/>
          </p:nvSpPr>
          <p:spPr bwMode="auto">
            <a:xfrm>
              <a:off x="2635" y="2893"/>
              <a:ext cx="8" cy="4"/>
            </a:xfrm>
            <a:custGeom>
              <a:avLst/>
              <a:gdLst/>
              <a:ahLst/>
              <a:cxnLst>
                <a:cxn ang="0">
                  <a:pos x="0" y="0"/>
                </a:cxn>
                <a:cxn ang="0">
                  <a:pos x="0" y="0"/>
                </a:cxn>
                <a:cxn ang="0">
                  <a:pos x="3" y="3"/>
                </a:cxn>
                <a:cxn ang="0">
                  <a:pos x="7" y="3"/>
                </a:cxn>
                <a:cxn ang="0">
                  <a:pos x="7" y="1"/>
                </a:cxn>
                <a:cxn ang="0">
                  <a:pos x="5" y="1"/>
                </a:cxn>
                <a:cxn ang="0">
                  <a:pos x="5" y="0"/>
                </a:cxn>
                <a:cxn ang="0">
                  <a:pos x="0" y="0"/>
                </a:cxn>
              </a:cxnLst>
              <a:rect l="0" t="0" r="r" b="b"/>
              <a:pathLst>
                <a:path w="8" h="4">
                  <a:moveTo>
                    <a:pt x="0" y="0"/>
                  </a:moveTo>
                  <a:lnTo>
                    <a:pt x="0" y="0"/>
                  </a:lnTo>
                  <a:lnTo>
                    <a:pt x="3" y="3"/>
                  </a:lnTo>
                  <a:lnTo>
                    <a:pt x="7" y="3"/>
                  </a:lnTo>
                  <a:lnTo>
                    <a:pt x="7" y="1"/>
                  </a:lnTo>
                  <a:lnTo>
                    <a:pt x="5" y="1"/>
                  </a:lnTo>
                  <a:lnTo>
                    <a:pt x="5"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2" name="Freeform 1138"/>
            <p:cNvSpPr>
              <a:spLocks/>
            </p:cNvSpPr>
            <p:nvPr/>
          </p:nvSpPr>
          <p:spPr bwMode="auto">
            <a:xfrm>
              <a:off x="2635" y="2891"/>
              <a:ext cx="6" cy="4"/>
            </a:xfrm>
            <a:custGeom>
              <a:avLst/>
              <a:gdLst/>
              <a:ahLst/>
              <a:cxnLst>
                <a:cxn ang="0">
                  <a:pos x="0" y="0"/>
                </a:cxn>
                <a:cxn ang="0">
                  <a:pos x="0" y="0"/>
                </a:cxn>
                <a:cxn ang="0">
                  <a:pos x="1" y="1"/>
                </a:cxn>
                <a:cxn ang="0">
                  <a:pos x="1" y="3"/>
                </a:cxn>
                <a:cxn ang="0">
                  <a:pos x="6" y="3"/>
                </a:cxn>
                <a:cxn ang="0">
                  <a:pos x="6" y="2"/>
                </a:cxn>
                <a:cxn ang="0">
                  <a:pos x="6" y="1"/>
                </a:cxn>
                <a:cxn ang="0">
                  <a:pos x="5" y="1"/>
                </a:cxn>
                <a:cxn ang="0">
                  <a:pos x="5" y="0"/>
                </a:cxn>
                <a:cxn ang="0">
                  <a:pos x="0" y="0"/>
                </a:cxn>
              </a:cxnLst>
              <a:rect l="0" t="0" r="r" b="b"/>
              <a:pathLst>
                <a:path w="7" h="4">
                  <a:moveTo>
                    <a:pt x="0" y="0"/>
                  </a:moveTo>
                  <a:lnTo>
                    <a:pt x="0" y="0"/>
                  </a:lnTo>
                  <a:lnTo>
                    <a:pt x="1" y="1"/>
                  </a:lnTo>
                  <a:lnTo>
                    <a:pt x="1" y="3"/>
                  </a:lnTo>
                  <a:lnTo>
                    <a:pt x="6" y="3"/>
                  </a:lnTo>
                  <a:lnTo>
                    <a:pt x="6" y="2"/>
                  </a:lnTo>
                  <a:lnTo>
                    <a:pt x="6" y="1"/>
                  </a:lnTo>
                  <a:lnTo>
                    <a:pt x="5" y="1"/>
                  </a:lnTo>
                  <a:lnTo>
                    <a:pt x="5"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3" name="Freeform 1139"/>
            <p:cNvSpPr>
              <a:spLocks/>
            </p:cNvSpPr>
            <p:nvPr/>
          </p:nvSpPr>
          <p:spPr bwMode="auto">
            <a:xfrm>
              <a:off x="2634" y="2888"/>
              <a:ext cx="7" cy="5"/>
            </a:xfrm>
            <a:custGeom>
              <a:avLst/>
              <a:gdLst/>
              <a:ahLst/>
              <a:cxnLst>
                <a:cxn ang="0">
                  <a:pos x="0" y="0"/>
                </a:cxn>
                <a:cxn ang="0">
                  <a:pos x="0" y="0"/>
                </a:cxn>
                <a:cxn ang="0">
                  <a:pos x="1" y="2"/>
                </a:cxn>
                <a:cxn ang="0">
                  <a:pos x="2" y="4"/>
                </a:cxn>
                <a:cxn ang="0">
                  <a:pos x="7" y="4"/>
                </a:cxn>
                <a:cxn ang="0">
                  <a:pos x="7" y="2"/>
                </a:cxn>
                <a:cxn ang="0">
                  <a:pos x="7" y="1"/>
                </a:cxn>
                <a:cxn ang="0">
                  <a:pos x="7" y="0"/>
                </a:cxn>
                <a:cxn ang="0">
                  <a:pos x="0" y="0"/>
                </a:cxn>
              </a:cxnLst>
              <a:rect l="0" t="0" r="r" b="b"/>
              <a:pathLst>
                <a:path w="8" h="5">
                  <a:moveTo>
                    <a:pt x="0" y="0"/>
                  </a:moveTo>
                  <a:lnTo>
                    <a:pt x="0" y="0"/>
                  </a:lnTo>
                  <a:lnTo>
                    <a:pt x="1" y="2"/>
                  </a:lnTo>
                  <a:lnTo>
                    <a:pt x="2" y="4"/>
                  </a:lnTo>
                  <a:lnTo>
                    <a:pt x="7" y="4"/>
                  </a:lnTo>
                  <a:lnTo>
                    <a:pt x="7" y="2"/>
                  </a:lnTo>
                  <a:lnTo>
                    <a:pt x="7" y="1"/>
                  </a:lnTo>
                  <a:lnTo>
                    <a:pt x="7"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4" name="Freeform 1140"/>
            <p:cNvSpPr>
              <a:spLocks/>
            </p:cNvSpPr>
            <p:nvPr/>
          </p:nvSpPr>
          <p:spPr bwMode="auto">
            <a:xfrm>
              <a:off x="2632" y="2887"/>
              <a:ext cx="10" cy="5"/>
            </a:xfrm>
            <a:custGeom>
              <a:avLst/>
              <a:gdLst/>
              <a:ahLst/>
              <a:cxnLst>
                <a:cxn ang="0">
                  <a:pos x="0" y="0"/>
                </a:cxn>
                <a:cxn ang="0">
                  <a:pos x="0" y="0"/>
                </a:cxn>
                <a:cxn ang="0">
                  <a:pos x="1" y="2"/>
                </a:cxn>
                <a:cxn ang="0">
                  <a:pos x="2" y="4"/>
                </a:cxn>
                <a:cxn ang="0">
                  <a:pos x="7" y="4"/>
                </a:cxn>
                <a:cxn ang="0">
                  <a:pos x="7" y="2"/>
                </a:cxn>
                <a:cxn ang="0">
                  <a:pos x="9" y="1"/>
                </a:cxn>
                <a:cxn ang="0">
                  <a:pos x="9" y="0"/>
                </a:cxn>
                <a:cxn ang="0">
                  <a:pos x="0" y="0"/>
                </a:cxn>
              </a:cxnLst>
              <a:rect l="0" t="0" r="r" b="b"/>
              <a:pathLst>
                <a:path w="10" h="5">
                  <a:moveTo>
                    <a:pt x="0" y="0"/>
                  </a:moveTo>
                  <a:lnTo>
                    <a:pt x="0" y="0"/>
                  </a:lnTo>
                  <a:lnTo>
                    <a:pt x="1" y="2"/>
                  </a:lnTo>
                  <a:lnTo>
                    <a:pt x="2" y="4"/>
                  </a:lnTo>
                  <a:lnTo>
                    <a:pt x="7" y="4"/>
                  </a:lnTo>
                  <a:lnTo>
                    <a:pt x="7" y="2"/>
                  </a:lnTo>
                  <a:lnTo>
                    <a:pt x="9" y="1"/>
                  </a:lnTo>
                  <a:lnTo>
                    <a:pt x="9"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5" name="Freeform 1141"/>
            <p:cNvSpPr>
              <a:spLocks/>
            </p:cNvSpPr>
            <p:nvPr/>
          </p:nvSpPr>
          <p:spPr bwMode="auto">
            <a:xfrm>
              <a:off x="2632" y="2884"/>
              <a:ext cx="12" cy="5"/>
            </a:xfrm>
            <a:custGeom>
              <a:avLst/>
              <a:gdLst/>
              <a:ahLst/>
              <a:cxnLst>
                <a:cxn ang="0">
                  <a:pos x="0" y="0"/>
                </a:cxn>
                <a:cxn ang="0">
                  <a:pos x="0" y="0"/>
                </a:cxn>
                <a:cxn ang="0">
                  <a:pos x="1" y="2"/>
                </a:cxn>
                <a:cxn ang="0">
                  <a:pos x="1" y="3"/>
                </a:cxn>
                <a:cxn ang="0">
                  <a:pos x="9" y="3"/>
                </a:cxn>
                <a:cxn ang="0">
                  <a:pos x="9" y="2"/>
                </a:cxn>
                <a:cxn ang="0">
                  <a:pos x="9" y="1"/>
                </a:cxn>
                <a:cxn ang="0">
                  <a:pos x="11" y="0"/>
                </a:cxn>
                <a:cxn ang="0">
                  <a:pos x="0" y="0"/>
                </a:cxn>
              </a:cxnLst>
              <a:rect l="0" t="0" r="r" b="b"/>
              <a:pathLst>
                <a:path w="12" h="4">
                  <a:moveTo>
                    <a:pt x="0" y="0"/>
                  </a:moveTo>
                  <a:lnTo>
                    <a:pt x="0" y="0"/>
                  </a:lnTo>
                  <a:lnTo>
                    <a:pt x="1" y="2"/>
                  </a:lnTo>
                  <a:lnTo>
                    <a:pt x="1" y="3"/>
                  </a:lnTo>
                  <a:lnTo>
                    <a:pt x="9" y="3"/>
                  </a:lnTo>
                  <a:lnTo>
                    <a:pt x="9" y="2"/>
                  </a:lnTo>
                  <a:lnTo>
                    <a:pt x="9" y="1"/>
                  </a:lnTo>
                  <a:lnTo>
                    <a:pt x="11" y="0"/>
                  </a:lnTo>
                  <a:lnTo>
                    <a:pt x="0" y="0"/>
                  </a:lnTo>
                </a:path>
              </a:pathLst>
            </a:custGeom>
            <a:solidFill>
              <a:srgbClr val="FF8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6" name="Freeform 1142"/>
            <p:cNvSpPr>
              <a:spLocks/>
            </p:cNvSpPr>
            <p:nvPr/>
          </p:nvSpPr>
          <p:spPr bwMode="auto">
            <a:xfrm>
              <a:off x="2631" y="2883"/>
              <a:ext cx="14" cy="5"/>
            </a:xfrm>
            <a:custGeom>
              <a:avLst/>
              <a:gdLst/>
              <a:ahLst/>
              <a:cxnLst>
                <a:cxn ang="0">
                  <a:pos x="0" y="0"/>
                </a:cxn>
                <a:cxn ang="0">
                  <a:pos x="0" y="1"/>
                </a:cxn>
                <a:cxn ang="0">
                  <a:pos x="1" y="2"/>
                </a:cxn>
                <a:cxn ang="0">
                  <a:pos x="1" y="4"/>
                </a:cxn>
                <a:cxn ang="0">
                  <a:pos x="11" y="4"/>
                </a:cxn>
                <a:cxn ang="0">
                  <a:pos x="11" y="2"/>
                </a:cxn>
                <a:cxn ang="0">
                  <a:pos x="13" y="1"/>
                </a:cxn>
                <a:cxn ang="0">
                  <a:pos x="9" y="0"/>
                </a:cxn>
                <a:cxn ang="0">
                  <a:pos x="0" y="0"/>
                </a:cxn>
              </a:cxnLst>
              <a:rect l="0" t="0" r="r" b="b"/>
              <a:pathLst>
                <a:path w="14" h="5">
                  <a:moveTo>
                    <a:pt x="0" y="0"/>
                  </a:moveTo>
                  <a:lnTo>
                    <a:pt x="0" y="1"/>
                  </a:lnTo>
                  <a:lnTo>
                    <a:pt x="1" y="2"/>
                  </a:lnTo>
                  <a:lnTo>
                    <a:pt x="1" y="4"/>
                  </a:lnTo>
                  <a:lnTo>
                    <a:pt x="11" y="4"/>
                  </a:lnTo>
                  <a:lnTo>
                    <a:pt x="11" y="2"/>
                  </a:lnTo>
                  <a:lnTo>
                    <a:pt x="13" y="1"/>
                  </a:lnTo>
                  <a:lnTo>
                    <a:pt x="9" y="0"/>
                  </a:lnTo>
                  <a:lnTo>
                    <a:pt x="0"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7" name="Freeform 1143"/>
            <p:cNvSpPr>
              <a:spLocks/>
            </p:cNvSpPr>
            <p:nvPr/>
          </p:nvSpPr>
          <p:spPr bwMode="auto">
            <a:xfrm>
              <a:off x="2631" y="2881"/>
              <a:ext cx="14" cy="5"/>
            </a:xfrm>
            <a:custGeom>
              <a:avLst/>
              <a:gdLst/>
              <a:ahLst/>
              <a:cxnLst>
                <a:cxn ang="0">
                  <a:pos x="0" y="0"/>
                </a:cxn>
                <a:cxn ang="0">
                  <a:pos x="0" y="1"/>
                </a:cxn>
                <a:cxn ang="0">
                  <a:pos x="0" y="2"/>
                </a:cxn>
                <a:cxn ang="0">
                  <a:pos x="1" y="4"/>
                </a:cxn>
                <a:cxn ang="0">
                  <a:pos x="11" y="4"/>
                </a:cxn>
                <a:cxn ang="0">
                  <a:pos x="13" y="2"/>
                </a:cxn>
                <a:cxn ang="0">
                  <a:pos x="5" y="0"/>
                </a:cxn>
                <a:cxn ang="0">
                  <a:pos x="0" y="0"/>
                </a:cxn>
              </a:cxnLst>
              <a:rect l="0" t="0" r="r" b="b"/>
              <a:pathLst>
                <a:path w="14" h="5">
                  <a:moveTo>
                    <a:pt x="0" y="0"/>
                  </a:moveTo>
                  <a:lnTo>
                    <a:pt x="0" y="1"/>
                  </a:lnTo>
                  <a:lnTo>
                    <a:pt x="0" y="2"/>
                  </a:lnTo>
                  <a:lnTo>
                    <a:pt x="1" y="4"/>
                  </a:lnTo>
                  <a:lnTo>
                    <a:pt x="11" y="4"/>
                  </a:lnTo>
                  <a:lnTo>
                    <a:pt x="13" y="2"/>
                  </a:lnTo>
                  <a:lnTo>
                    <a:pt x="5" y="0"/>
                  </a:lnTo>
                  <a:lnTo>
                    <a:pt x="0" y="0"/>
                  </a:lnTo>
                </a:path>
              </a:pathLst>
            </a:custGeom>
            <a:solidFill>
              <a:srgbClr val="FFC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8" name="Freeform 1144"/>
            <p:cNvSpPr>
              <a:spLocks/>
            </p:cNvSpPr>
            <p:nvPr/>
          </p:nvSpPr>
          <p:spPr bwMode="auto">
            <a:xfrm>
              <a:off x="2631" y="2879"/>
              <a:ext cx="11" cy="4"/>
            </a:xfrm>
            <a:custGeom>
              <a:avLst/>
              <a:gdLst/>
              <a:ahLst/>
              <a:cxnLst>
                <a:cxn ang="0">
                  <a:pos x="0" y="0"/>
                </a:cxn>
                <a:cxn ang="0">
                  <a:pos x="0" y="1"/>
                </a:cxn>
                <a:cxn ang="0">
                  <a:pos x="0" y="2"/>
                </a:cxn>
                <a:cxn ang="0">
                  <a:pos x="9" y="2"/>
                </a:cxn>
                <a:cxn ang="0">
                  <a:pos x="0" y="0"/>
                </a:cxn>
              </a:cxnLst>
              <a:rect l="0" t="0" r="r" b="b"/>
              <a:pathLst>
                <a:path w="10" h="3">
                  <a:moveTo>
                    <a:pt x="0" y="0"/>
                  </a:moveTo>
                  <a:lnTo>
                    <a:pt x="0" y="1"/>
                  </a:lnTo>
                  <a:lnTo>
                    <a:pt x="0" y="2"/>
                  </a:lnTo>
                  <a:lnTo>
                    <a:pt x="9" y="2"/>
                  </a:lnTo>
                  <a:lnTo>
                    <a:pt x="0" y="0"/>
                  </a:lnTo>
                </a:path>
              </a:pathLst>
            </a:custGeom>
            <a:solidFill>
              <a:srgbClr val="FFD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09" name="Freeform 1145"/>
            <p:cNvSpPr>
              <a:spLocks/>
            </p:cNvSpPr>
            <p:nvPr/>
          </p:nvSpPr>
          <p:spPr bwMode="auto">
            <a:xfrm>
              <a:off x="2631" y="2879"/>
              <a:ext cx="5" cy="4"/>
            </a:xfrm>
            <a:custGeom>
              <a:avLst/>
              <a:gdLst/>
              <a:ahLst/>
              <a:cxnLst>
                <a:cxn ang="0">
                  <a:pos x="0" y="0"/>
                </a:cxn>
                <a:cxn ang="0">
                  <a:pos x="0" y="1"/>
                </a:cxn>
                <a:cxn ang="0">
                  <a:pos x="0" y="2"/>
                </a:cxn>
                <a:cxn ang="0">
                  <a:pos x="4" y="2"/>
                </a:cxn>
                <a:cxn ang="0">
                  <a:pos x="0" y="0"/>
                </a:cxn>
              </a:cxnLst>
              <a:rect l="0" t="0" r="r" b="b"/>
              <a:pathLst>
                <a:path w="5" h="3">
                  <a:moveTo>
                    <a:pt x="0" y="0"/>
                  </a:moveTo>
                  <a:lnTo>
                    <a:pt x="0" y="1"/>
                  </a:lnTo>
                  <a:lnTo>
                    <a:pt x="0" y="2"/>
                  </a:lnTo>
                  <a:lnTo>
                    <a:pt x="4" y="2"/>
                  </a:lnTo>
                  <a:lnTo>
                    <a:pt x="0" y="0"/>
                  </a:lnTo>
                </a:path>
              </a:pathLst>
            </a:custGeom>
            <a:solidFill>
              <a:srgbClr val="FFFF6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0" name="Freeform 1146"/>
            <p:cNvSpPr>
              <a:spLocks/>
            </p:cNvSpPr>
            <p:nvPr/>
          </p:nvSpPr>
          <p:spPr bwMode="auto">
            <a:xfrm>
              <a:off x="2629" y="2879"/>
              <a:ext cx="7" cy="15"/>
            </a:xfrm>
            <a:custGeom>
              <a:avLst/>
              <a:gdLst/>
              <a:ahLst/>
              <a:cxnLst>
                <a:cxn ang="0">
                  <a:pos x="6" y="13"/>
                </a:cxn>
                <a:cxn ang="0">
                  <a:pos x="5" y="12"/>
                </a:cxn>
                <a:cxn ang="0">
                  <a:pos x="5" y="10"/>
                </a:cxn>
                <a:cxn ang="0">
                  <a:pos x="3" y="9"/>
                </a:cxn>
                <a:cxn ang="0">
                  <a:pos x="3" y="8"/>
                </a:cxn>
                <a:cxn ang="0">
                  <a:pos x="2" y="7"/>
                </a:cxn>
                <a:cxn ang="0">
                  <a:pos x="2" y="6"/>
                </a:cxn>
                <a:cxn ang="0">
                  <a:pos x="1" y="5"/>
                </a:cxn>
                <a:cxn ang="0">
                  <a:pos x="1" y="3"/>
                </a:cxn>
                <a:cxn ang="0">
                  <a:pos x="1" y="2"/>
                </a:cxn>
                <a:cxn ang="0">
                  <a:pos x="1" y="1"/>
                </a:cxn>
                <a:cxn ang="0">
                  <a:pos x="1" y="0"/>
                </a:cxn>
                <a:cxn ang="0">
                  <a:pos x="0" y="0"/>
                </a:cxn>
                <a:cxn ang="0">
                  <a:pos x="0" y="1"/>
                </a:cxn>
                <a:cxn ang="0">
                  <a:pos x="0" y="2"/>
                </a:cxn>
                <a:cxn ang="0">
                  <a:pos x="0" y="3"/>
                </a:cxn>
                <a:cxn ang="0">
                  <a:pos x="1" y="5"/>
                </a:cxn>
                <a:cxn ang="0">
                  <a:pos x="1" y="6"/>
                </a:cxn>
                <a:cxn ang="0">
                  <a:pos x="2" y="6"/>
                </a:cxn>
                <a:cxn ang="0">
                  <a:pos x="2" y="7"/>
                </a:cxn>
                <a:cxn ang="0">
                  <a:pos x="2" y="8"/>
                </a:cxn>
                <a:cxn ang="0">
                  <a:pos x="2" y="9"/>
                </a:cxn>
                <a:cxn ang="0">
                  <a:pos x="3" y="9"/>
                </a:cxn>
                <a:cxn ang="0">
                  <a:pos x="3" y="10"/>
                </a:cxn>
                <a:cxn ang="0">
                  <a:pos x="5" y="12"/>
                </a:cxn>
                <a:cxn ang="0">
                  <a:pos x="5" y="13"/>
                </a:cxn>
                <a:cxn ang="0">
                  <a:pos x="6" y="13"/>
                </a:cxn>
              </a:cxnLst>
              <a:rect l="0" t="0" r="r" b="b"/>
              <a:pathLst>
                <a:path w="7" h="14">
                  <a:moveTo>
                    <a:pt x="6" y="13"/>
                  </a:moveTo>
                  <a:lnTo>
                    <a:pt x="5" y="12"/>
                  </a:lnTo>
                  <a:lnTo>
                    <a:pt x="5" y="10"/>
                  </a:lnTo>
                  <a:lnTo>
                    <a:pt x="3" y="9"/>
                  </a:lnTo>
                  <a:lnTo>
                    <a:pt x="3" y="8"/>
                  </a:lnTo>
                  <a:lnTo>
                    <a:pt x="2" y="7"/>
                  </a:lnTo>
                  <a:lnTo>
                    <a:pt x="2" y="6"/>
                  </a:lnTo>
                  <a:lnTo>
                    <a:pt x="1" y="5"/>
                  </a:lnTo>
                  <a:lnTo>
                    <a:pt x="1" y="3"/>
                  </a:lnTo>
                  <a:lnTo>
                    <a:pt x="1" y="2"/>
                  </a:lnTo>
                  <a:lnTo>
                    <a:pt x="1" y="1"/>
                  </a:lnTo>
                  <a:lnTo>
                    <a:pt x="1" y="0"/>
                  </a:lnTo>
                  <a:lnTo>
                    <a:pt x="0" y="0"/>
                  </a:lnTo>
                  <a:lnTo>
                    <a:pt x="0" y="1"/>
                  </a:lnTo>
                  <a:lnTo>
                    <a:pt x="0" y="2"/>
                  </a:lnTo>
                  <a:lnTo>
                    <a:pt x="0" y="3"/>
                  </a:lnTo>
                  <a:lnTo>
                    <a:pt x="1" y="5"/>
                  </a:lnTo>
                  <a:lnTo>
                    <a:pt x="1" y="6"/>
                  </a:lnTo>
                  <a:lnTo>
                    <a:pt x="2" y="6"/>
                  </a:lnTo>
                  <a:lnTo>
                    <a:pt x="2" y="7"/>
                  </a:lnTo>
                  <a:lnTo>
                    <a:pt x="2" y="8"/>
                  </a:lnTo>
                  <a:lnTo>
                    <a:pt x="2" y="9"/>
                  </a:lnTo>
                  <a:lnTo>
                    <a:pt x="3" y="9"/>
                  </a:lnTo>
                  <a:lnTo>
                    <a:pt x="3" y="10"/>
                  </a:lnTo>
                  <a:lnTo>
                    <a:pt x="5" y="12"/>
                  </a:lnTo>
                  <a:lnTo>
                    <a:pt x="5" y="13"/>
                  </a:lnTo>
                  <a:lnTo>
                    <a:pt x="6" y="1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1" name="Freeform 1147"/>
            <p:cNvSpPr>
              <a:spLocks/>
            </p:cNvSpPr>
            <p:nvPr/>
          </p:nvSpPr>
          <p:spPr bwMode="auto">
            <a:xfrm>
              <a:off x="2635" y="2893"/>
              <a:ext cx="18" cy="19"/>
            </a:xfrm>
            <a:custGeom>
              <a:avLst/>
              <a:gdLst/>
              <a:ahLst/>
              <a:cxnLst>
                <a:cxn ang="0">
                  <a:pos x="16" y="18"/>
                </a:cxn>
                <a:cxn ang="0">
                  <a:pos x="15" y="18"/>
                </a:cxn>
                <a:cxn ang="0">
                  <a:pos x="13" y="16"/>
                </a:cxn>
                <a:cxn ang="0">
                  <a:pos x="12" y="15"/>
                </a:cxn>
                <a:cxn ang="0">
                  <a:pos x="11" y="14"/>
                </a:cxn>
                <a:cxn ang="0">
                  <a:pos x="10" y="13"/>
                </a:cxn>
                <a:cxn ang="0">
                  <a:pos x="8" y="12"/>
                </a:cxn>
                <a:cxn ang="0">
                  <a:pos x="7" y="11"/>
                </a:cxn>
                <a:cxn ang="0">
                  <a:pos x="6" y="9"/>
                </a:cxn>
                <a:cxn ang="0">
                  <a:pos x="6" y="8"/>
                </a:cxn>
                <a:cxn ang="0">
                  <a:pos x="5" y="6"/>
                </a:cxn>
                <a:cxn ang="0">
                  <a:pos x="4" y="5"/>
                </a:cxn>
                <a:cxn ang="0">
                  <a:pos x="2" y="4"/>
                </a:cxn>
                <a:cxn ang="0">
                  <a:pos x="1" y="2"/>
                </a:cxn>
                <a:cxn ang="0">
                  <a:pos x="0" y="0"/>
                </a:cxn>
                <a:cxn ang="0">
                  <a:pos x="1" y="2"/>
                </a:cxn>
                <a:cxn ang="0">
                  <a:pos x="2" y="4"/>
                </a:cxn>
                <a:cxn ang="0">
                  <a:pos x="4" y="5"/>
                </a:cxn>
                <a:cxn ang="0">
                  <a:pos x="4" y="7"/>
                </a:cxn>
                <a:cxn ang="0">
                  <a:pos x="5" y="8"/>
                </a:cxn>
                <a:cxn ang="0">
                  <a:pos x="6" y="9"/>
                </a:cxn>
                <a:cxn ang="0">
                  <a:pos x="7" y="11"/>
                </a:cxn>
                <a:cxn ang="0">
                  <a:pos x="8" y="12"/>
                </a:cxn>
                <a:cxn ang="0">
                  <a:pos x="10" y="13"/>
                </a:cxn>
                <a:cxn ang="0">
                  <a:pos x="10" y="14"/>
                </a:cxn>
                <a:cxn ang="0">
                  <a:pos x="11" y="15"/>
                </a:cxn>
                <a:cxn ang="0">
                  <a:pos x="12" y="15"/>
                </a:cxn>
                <a:cxn ang="0">
                  <a:pos x="12" y="16"/>
                </a:cxn>
                <a:cxn ang="0">
                  <a:pos x="13" y="18"/>
                </a:cxn>
                <a:cxn ang="0">
                  <a:pos x="15" y="18"/>
                </a:cxn>
                <a:cxn ang="0">
                  <a:pos x="15" y="19"/>
                </a:cxn>
                <a:cxn ang="0">
                  <a:pos x="16" y="19"/>
                </a:cxn>
                <a:cxn ang="0">
                  <a:pos x="16" y="18"/>
                </a:cxn>
              </a:cxnLst>
              <a:rect l="0" t="0" r="r" b="b"/>
              <a:pathLst>
                <a:path w="17" h="20">
                  <a:moveTo>
                    <a:pt x="16" y="18"/>
                  </a:moveTo>
                  <a:lnTo>
                    <a:pt x="15" y="18"/>
                  </a:lnTo>
                  <a:lnTo>
                    <a:pt x="13" y="16"/>
                  </a:lnTo>
                  <a:lnTo>
                    <a:pt x="12" y="15"/>
                  </a:lnTo>
                  <a:lnTo>
                    <a:pt x="11" y="14"/>
                  </a:lnTo>
                  <a:lnTo>
                    <a:pt x="10" y="13"/>
                  </a:lnTo>
                  <a:lnTo>
                    <a:pt x="8" y="12"/>
                  </a:lnTo>
                  <a:lnTo>
                    <a:pt x="7" y="11"/>
                  </a:lnTo>
                  <a:lnTo>
                    <a:pt x="6" y="9"/>
                  </a:lnTo>
                  <a:lnTo>
                    <a:pt x="6" y="8"/>
                  </a:lnTo>
                  <a:lnTo>
                    <a:pt x="5" y="6"/>
                  </a:lnTo>
                  <a:lnTo>
                    <a:pt x="4" y="5"/>
                  </a:lnTo>
                  <a:lnTo>
                    <a:pt x="2" y="4"/>
                  </a:lnTo>
                  <a:lnTo>
                    <a:pt x="1" y="2"/>
                  </a:lnTo>
                  <a:lnTo>
                    <a:pt x="0" y="0"/>
                  </a:lnTo>
                  <a:lnTo>
                    <a:pt x="1" y="2"/>
                  </a:lnTo>
                  <a:lnTo>
                    <a:pt x="2" y="4"/>
                  </a:lnTo>
                  <a:lnTo>
                    <a:pt x="4" y="5"/>
                  </a:lnTo>
                  <a:lnTo>
                    <a:pt x="4" y="7"/>
                  </a:lnTo>
                  <a:lnTo>
                    <a:pt x="5" y="8"/>
                  </a:lnTo>
                  <a:lnTo>
                    <a:pt x="6" y="9"/>
                  </a:lnTo>
                  <a:lnTo>
                    <a:pt x="7" y="11"/>
                  </a:lnTo>
                  <a:lnTo>
                    <a:pt x="8" y="12"/>
                  </a:lnTo>
                  <a:lnTo>
                    <a:pt x="10" y="13"/>
                  </a:lnTo>
                  <a:lnTo>
                    <a:pt x="10" y="14"/>
                  </a:lnTo>
                  <a:lnTo>
                    <a:pt x="11" y="15"/>
                  </a:lnTo>
                  <a:lnTo>
                    <a:pt x="12" y="15"/>
                  </a:lnTo>
                  <a:lnTo>
                    <a:pt x="12" y="16"/>
                  </a:lnTo>
                  <a:lnTo>
                    <a:pt x="13" y="18"/>
                  </a:lnTo>
                  <a:lnTo>
                    <a:pt x="15" y="18"/>
                  </a:lnTo>
                  <a:lnTo>
                    <a:pt x="15" y="19"/>
                  </a:lnTo>
                  <a:lnTo>
                    <a:pt x="16" y="19"/>
                  </a:lnTo>
                  <a:lnTo>
                    <a:pt x="16" y="18"/>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2" name="Freeform 1148"/>
            <p:cNvSpPr>
              <a:spLocks/>
            </p:cNvSpPr>
            <p:nvPr/>
          </p:nvSpPr>
          <p:spPr bwMode="auto">
            <a:xfrm>
              <a:off x="2652" y="2912"/>
              <a:ext cx="7" cy="5"/>
            </a:xfrm>
            <a:custGeom>
              <a:avLst/>
              <a:gdLst/>
              <a:ahLst/>
              <a:cxnLst>
                <a:cxn ang="0">
                  <a:pos x="7" y="2"/>
                </a:cxn>
                <a:cxn ang="0">
                  <a:pos x="7" y="2"/>
                </a:cxn>
                <a:cxn ang="0">
                  <a:pos x="0" y="0"/>
                </a:cxn>
                <a:cxn ang="0">
                  <a:pos x="5" y="4"/>
                </a:cxn>
                <a:cxn ang="0">
                  <a:pos x="7" y="4"/>
                </a:cxn>
                <a:cxn ang="0">
                  <a:pos x="5" y="4"/>
                </a:cxn>
                <a:cxn ang="0">
                  <a:pos x="7" y="4"/>
                </a:cxn>
                <a:cxn ang="0">
                  <a:pos x="7" y="2"/>
                </a:cxn>
              </a:cxnLst>
              <a:rect l="0" t="0" r="r" b="b"/>
              <a:pathLst>
                <a:path w="8" h="5">
                  <a:moveTo>
                    <a:pt x="7" y="2"/>
                  </a:moveTo>
                  <a:lnTo>
                    <a:pt x="7" y="2"/>
                  </a:lnTo>
                  <a:lnTo>
                    <a:pt x="0" y="0"/>
                  </a:lnTo>
                  <a:lnTo>
                    <a:pt x="5" y="4"/>
                  </a:lnTo>
                  <a:lnTo>
                    <a:pt x="7" y="4"/>
                  </a:lnTo>
                  <a:lnTo>
                    <a:pt x="5" y="4"/>
                  </a:lnTo>
                  <a:lnTo>
                    <a:pt x="7" y="4"/>
                  </a:lnTo>
                  <a:lnTo>
                    <a:pt x="7"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3" name="Freeform 1149"/>
            <p:cNvSpPr>
              <a:spLocks/>
            </p:cNvSpPr>
            <p:nvPr/>
          </p:nvSpPr>
          <p:spPr bwMode="auto">
            <a:xfrm>
              <a:off x="2658" y="2916"/>
              <a:ext cx="7" cy="3"/>
            </a:xfrm>
            <a:custGeom>
              <a:avLst/>
              <a:gdLst/>
              <a:ahLst/>
              <a:cxnLst>
                <a:cxn ang="0">
                  <a:pos x="4" y="1"/>
                </a:cxn>
                <a:cxn ang="0">
                  <a:pos x="4" y="1"/>
                </a:cxn>
                <a:cxn ang="0">
                  <a:pos x="4" y="0"/>
                </a:cxn>
                <a:cxn ang="0">
                  <a:pos x="4" y="1"/>
                </a:cxn>
                <a:cxn ang="0">
                  <a:pos x="3" y="1"/>
                </a:cxn>
                <a:cxn ang="0">
                  <a:pos x="1" y="1"/>
                </a:cxn>
                <a:cxn ang="0">
                  <a:pos x="0" y="0"/>
                </a:cxn>
                <a:cxn ang="0">
                  <a:pos x="0" y="1"/>
                </a:cxn>
                <a:cxn ang="0">
                  <a:pos x="1" y="2"/>
                </a:cxn>
                <a:cxn ang="0">
                  <a:pos x="3" y="2"/>
                </a:cxn>
                <a:cxn ang="0">
                  <a:pos x="4" y="2"/>
                </a:cxn>
                <a:cxn ang="0">
                  <a:pos x="4" y="1"/>
                </a:cxn>
                <a:cxn ang="0">
                  <a:pos x="6" y="1"/>
                </a:cxn>
                <a:cxn ang="0">
                  <a:pos x="6" y="0"/>
                </a:cxn>
                <a:cxn ang="0">
                  <a:pos x="4" y="0"/>
                </a:cxn>
                <a:cxn ang="0">
                  <a:pos x="4" y="1"/>
                </a:cxn>
              </a:cxnLst>
              <a:rect l="0" t="0" r="r" b="b"/>
              <a:pathLst>
                <a:path w="7" h="3">
                  <a:moveTo>
                    <a:pt x="4" y="1"/>
                  </a:moveTo>
                  <a:lnTo>
                    <a:pt x="4" y="1"/>
                  </a:lnTo>
                  <a:lnTo>
                    <a:pt x="4" y="0"/>
                  </a:lnTo>
                  <a:lnTo>
                    <a:pt x="4" y="1"/>
                  </a:lnTo>
                  <a:lnTo>
                    <a:pt x="3" y="1"/>
                  </a:lnTo>
                  <a:lnTo>
                    <a:pt x="1" y="1"/>
                  </a:lnTo>
                  <a:lnTo>
                    <a:pt x="0" y="0"/>
                  </a:lnTo>
                  <a:lnTo>
                    <a:pt x="0" y="1"/>
                  </a:lnTo>
                  <a:lnTo>
                    <a:pt x="1" y="2"/>
                  </a:lnTo>
                  <a:lnTo>
                    <a:pt x="3" y="2"/>
                  </a:lnTo>
                  <a:lnTo>
                    <a:pt x="4" y="2"/>
                  </a:lnTo>
                  <a:lnTo>
                    <a:pt x="4" y="1"/>
                  </a:lnTo>
                  <a:lnTo>
                    <a:pt x="6" y="1"/>
                  </a:lnTo>
                  <a:lnTo>
                    <a:pt x="6" y="0"/>
                  </a:lnTo>
                  <a:lnTo>
                    <a:pt x="4" y="0"/>
                  </a:lnTo>
                  <a:lnTo>
                    <a:pt x="4"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4" name="Freeform 1150"/>
            <p:cNvSpPr>
              <a:spLocks/>
            </p:cNvSpPr>
            <p:nvPr/>
          </p:nvSpPr>
          <p:spPr bwMode="auto">
            <a:xfrm>
              <a:off x="2641" y="2884"/>
              <a:ext cx="24" cy="33"/>
            </a:xfrm>
            <a:custGeom>
              <a:avLst/>
              <a:gdLst/>
              <a:ahLst/>
              <a:cxnLst>
                <a:cxn ang="0">
                  <a:pos x="3" y="0"/>
                </a:cxn>
                <a:cxn ang="0">
                  <a:pos x="1" y="2"/>
                </a:cxn>
                <a:cxn ang="0">
                  <a:pos x="0" y="5"/>
                </a:cxn>
                <a:cxn ang="0">
                  <a:pos x="0" y="7"/>
                </a:cxn>
                <a:cxn ang="0">
                  <a:pos x="0" y="9"/>
                </a:cxn>
                <a:cxn ang="0">
                  <a:pos x="1" y="11"/>
                </a:cxn>
                <a:cxn ang="0">
                  <a:pos x="3" y="13"/>
                </a:cxn>
                <a:cxn ang="0">
                  <a:pos x="4" y="15"/>
                </a:cxn>
                <a:cxn ang="0">
                  <a:pos x="5" y="18"/>
                </a:cxn>
                <a:cxn ang="0">
                  <a:pos x="6" y="19"/>
                </a:cxn>
                <a:cxn ang="0">
                  <a:pos x="9" y="21"/>
                </a:cxn>
                <a:cxn ang="0">
                  <a:pos x="11" y="24"/>
                </a:cxn>
                <a:cxn ang="0">
                  <a:pos x="14" y="26"/>
                </a:cxn>
                <a:cxn ang="0">
                  <a:pos x="16" y="27"/>
                </a:cxn>
                <a:cxn ang="0">
                  <a:pos x="19" y="28"/>
                </a:cxn>
                <a:cxn ang="0">
                  <a:pos x="23" y="31"/>
                </a:cxn>
                <a:cxn ang="0">
                  <a:pos x="21" y="30"/>
                </a:cxn>
                <a:cxn ang="0">
                  <a:pos x="18" y="27"/>
                </a:cxn>
                <a:cxn ang="0">
                  <a:pos x="15" y="26"/>
                </a:cxn>
                <a:cxn ang="0">
                  <a:pos x="13" y="24"/>
                </a:cxn>
                <a:cxn ang="0">
                  <a:pos x="10" y="23"/>
                </a:cxn>
                <a:cxn ang="0">
                  <a:pos x="8" y="20"/>
                </a:cxn>
                <a:cxn ang="0">
                  <a:pos x="6" y="18"/>
                </a:cxn>
                <a:cxn ang="0">
                  <a:pos x="5" y="15"/>
                </a:cxn>
                <a:cxn ang="0">
                  <a:pos x="4" y="14"/>
                </a:cxn>
                <a:cxn ang="0">
                  <a:pos x="3" y="12"/>
                </a:cxn>
                <a:cxn ang="0">
                  <a:pos x="1" y="9"/>
                </a:cxn>
                <a:cxn ang="0">
                  <a:pos x="1" y="7"/>
                </a:cxn>
                <a:cxn ang="0">
                  <a:pos x="1" y="5"/>
                </a:cxn>
                <a:cxn ang="0">
                  <a:pos x="1" y="2"/>
                </a:cxn>
                <a:cxn ang="0">
                  <a:pos x="3" y="0"/>
                </a:cxn>
                <a:cxn ang="0">
                  <a:pos x="3" y="0"/>
                </a:cxn>
              </a:cxnLst>
              <a:rect l="0" t="0" r="r" b="b"/>
              <a:pathLst>
                <a:path w="24" h="32">
                  <a:moveTo>
                    <a:pt x="3" y="0"/>
                  </a:moveTo>
                  <a:lnTo>
                    <a:pt x="3" y="0"/>
                  </a:lnTo>
                  <a:lnTo>
                    <a:pt x="1" y="1"/>
                  </a:lnTo>
                  <a:lnTo>
                    <a:pt x="1" y="2"/>
                  </a:lnTo>
                  <a:lnTo>
                    <a:pt x="0" y="4"/>
                  </a:lnTo>
                  <a:lnTo>
                    <a:pt x="0" y="5"/>
                  </a:lnTo>
                  <a:lnTo>
                    <a:pt x="0" y="6"/>
                  </a:lnTo>
                  <a:lnTo>
                    <a:pt x="0" y="7"/>
                  </a:lnTo>
                  <a:lnTo>
                    <a:pt x="0" y="8"/>
                  </a:lnTo>
                  <a:lnTo>
                    <a:pt x="0" y="9"/>
                  </a:lnTo>
                  <a:lnTo>
                    <a:pt x="1" y="9"/>
                  </a:lnTo>
                  <a:lnTo>
                    <a:pt x="1" y="11"/>
                  </a:lnTo>
                  <a:lnTo>
                    <a:pt x="1" y="12"/>
                  </a:lnTo>
                  <a:lnTo>
                    <a:pt x="3" y="13"/>
                  </a:lnTo>
                  <a:lnTo>
                    <a:pt x="3" y="14"/>
                  </a:lnTo>
                  <a:lnTo>
                    <a:pt x="4" y="15"/>
                  </a:lnTo>
                  <a:lnTo>
                    <a:pt x="4" y="17"/>
                  </a:lnTo>
                  <a:lnTo>
                    <a:pt x="5" y="18"/>
                  </a:lnTo>
                  <a:lnTo>
                    <a:pt x="5" y="19"/>
                  </a:lnTo>
                  <a:lnTo>
                    <a:pt x="6" y="19"/>
                  </a:lnTo>
                  <a:lnTo>
                    <a:pt x="8" y="20"/>
                  </a:lnTo>
                  <a:lnTo>
                    <a:pt x="9" y="21"/>
                  </a:lnTo>
                  <a:lnTo>
                    <a:pt x="10" y="23"/>
                  </a:lnTo>
                  <a:lnTo>
                    <a:pt x="11" y="24"/>
                  </a:lnTo>
                  <a:lnTo>
                    <a:pt x="13" y="25"/>
                  </a:lnTo>
                  <a:lnTo>
                    <a:pt x="14" y="26"/>
                  </a:lnTo>
                  <a:lnTo>
                    <a:pt x="15" y="26"/>
                  </a:lnTo>
                  <a:lnTo>
                    <a:pt x="16" y="27"/>
                  </a:lnTo>
                  <a:lnTo>
                    <a:pt x="18" y="28"/>
                  </a:lnTo>
                  <a:lnTo>
                    <a:pt x="19" y="28"/>
                  </a:lnTo>
                  <a:lnTo>
                    <a:pt x="20" y="30"/>
                  </a:lnTo>
                  <a:lnTo>
                    <a:pt x="23" y="31"/>
                  </a:lnTo>
                  <a:lnTo>
                    <a:pt x="23" y="30"/>
                  </a:lnTo>
                  <a:lnTo>
                    <a:pt x="21" y="30"/>
                  </a:lnTo>
                  <a:lnTo>
                    <a:pt x="19" y="28"/>
                  </a:lnTo>
                  <a:lnTo>
                    <a:pt x="18" y="27"/>
                  </a:lnTo>
                  <a:lnTo>
                    <a:pt x="16" y="27"/>
                  </a:lnTo>
                  <a:lnTo>
                    <a:pt x="15" y="26"/>
                  </a:lnTo>
                  <a:lnTo>
                    <a:pt x="14" y="25"/>
                  </a:lnTo>
                  <a:lnTo>
                    <a:pt x="13" y="24"/>
                  </a:lnTo>
                  <a:lnTo>
                    <a:pt x="11" y="23"/>
                  </a:lnTo>
                  <a:lnTo>
                    <a:pt x="10" y="23"/>
                  </a:lnTo>
                  <a:lnTo>
                    <a:pt x="9" y="21"/>
                  </a:lnTo>
                  <a:lnTo>
                    <a:pt x="8" y="20"/>
                  </a:lnTo>
                  <a:lnTo>
                    <a:pt x="8" y="19"/>
                  </a:lnTo>
                  <a:lnTo>
                    <a:pt x="6" y="18"/>
                  </a:lnTo>
                  <a:lnTo>
                    <a:pt x="5" y="17"/>
                  </a:lnTo>
                  <a:lnTo>
                    <a:pt x="5" y="15"/>
                  </a:lnTo>
                  <a:lnTo>
                    <a:pt x="4" y="15"/>
                  </a:lnTo>
                  <a:lnTo>
                    <a:pt x="4" y="14"/>
                  </a:lnTo>
                  <a:lnTo>
                    <a:pt x="3" y="13"/>
                  </a:lnTo>
                  <a:lnTo>
                    <a:pt x="3" y="12"/>
                  </a:lnTo>
                  <a:lnTo>
                    <a:pt x="1" y="11"/>
                  </a:lnTo>
                  <a:lnTo>
                    <a:pt x="1" y="9"/>
                  </a:lnTo>
                  <a:lnTo>
                    <a:pt x="1" y="8"/>
                  </a:lnTo>
                  <a:lnTo>
                    <a:pt x="1" y="7"/>
                  </a:lnTo>
                  <a:lnTo>
                    <a:pt x="1" y="6"/>
                  </a:lnTo>
                  <a:lnTo>
                    <a:pt x="1" y="5"/>
                  </a:lnTo>
                  <a:lnTo>
                    <a:pt x="1" y="4"/>
                  </a:lnTo>
                  <a:lnTo>
                    <a:pt x="1" y="2"/>
                  </a:lnTo>
                  <a:lnTo>
                    <a:pt x="3" y="1"/>
                  </a:lnTo>
                  <a:lnTo>
                    <a:pt x="3" y="0"/>
                  </a:lnTo>
                  <a:lnTo>
                    <a:pt x="3" y="1"/>
                  </a:lnTo>
                  <a:lnTo>
                    <a:pt x="3"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5" name="Freeform 1151"/>
            <p:cNvSpPr>
              <a:spLocks/>
            </p:cNvSpPr>
            <p:nvPr/>
          </p:nvSpPr>
          <p:spPr bwMode="auto">
            <a:xfrm>
              <a:off x="2644" y="2884"/>
              <a:ext cx="4" cy="4"/>
            </a:xfrm>
            <a:custGeom>
              <a:avLst/>
              <a:gdLst/>
              <a:ahLst/>
              <a:cxnLst>
                <a:cxn ang="0">
                  <a:pos x="0" y="2"/>
                </a:cxn>
                <a:cxn ang="0">
                  <a:pos x="0" y="0"/>
                </a:cxn>
                <a:cxn ang="0">
                  <a:pos x="0" y="2"/>
                </a:cxn>
                <a:cxn ang="0">
                  <a:pos x="2" y="0"/>
                </a:cxn>
                <a:cxn ang="0">
                  <a:pos x="0" y="2"/>
                </a:cxn>
                <a:cxn ang="0">
                  <a:pos x="2" y="2"/>
                </a:cxn>
                <a:cxn ang="0">
                  <a:pos x="2" y="0"/>
                </a:cxn>
                <a:cxn ang="0">
                  <a:pos x="0" y="0"/>
                </a:cxn>
                <a:cxn ang="0">
                  <a:pos x="0" y="2"/>
                </a:cxn>
              </a:cxnLst>
              <a:rect l="0" t="0" r="r" b="b"/>
              <a:pathLst>
                <a:path w="3" h="3">
                  <a:moveTo>
                    <a:pt x="0" y="2"/>
                  </a:moveTo>
                  <a:lnTo>
                    <a:pt x="0" y="0"/>
                  </a:lnTo>
                  <a:lnTo>
                    <a:pt x="0" y="2"/>
                  </a:lnTo>
                  <a:lnTo>
                    <a:pt x="2" y="0"/>
                  </a:lnTo>
                  <a:lnTo>
                    <a:pt x="0" y="2"/>
                  </a:lnTo>
                  <a:lnTo>
                    <a:pt x="2" y="2"/>
                  </a:lnTo>
                  <a:lnTo>
                    <a:pt x="2" y="0"/>
                  </a:lnTo>
                  <a:lnTo>
                    <a:pt x="0"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6" name="Freeform 1152"/>
            <p:cNvSpPr>
              <a:spLocks/>
            </p:cNvSpPr>
            <p:nvPr/>
          </p:nvSpPr>
          <p:spPr bwMode="auto">
            <a:xfrm>
              <a:off x="2629" y="2879"/>
              <a:ext cx="16" cy="6"/>
            </a:xfrm>
            <a:custGeom>
              <a:avLst/>
              <a:gdLst/>
              <a:ahLst/>
              <a:cxnLst>
                <a:cxn ang="0">
                  <a:pos x="1" y="0"/>
                </a:cxn>
                <a:cxn ang="0">
                  <a:pos x="0" y="0"/>
                </a:cxn>
                <a:cxn ang="0">
                  <a:pos x="14" y="5"/>
                </a:cxn>
                <a:cxn ang="0">
                  <a:pos x="14" y="4"/>
                </a:cxn>
                <a:cxn ang="0">
                  <a:pos x="0" y="0"/>
                </a:cxn>
                <a:cxn ang="0">
                  <a:pos x="1" y="0"/>
                </a:cxn>
              </a:cxnLst>
              <a:rect l="0" t="0" r="r" b="b"/>
              <a:pathLst>
                <a:path w="15" h="6">
                  <a:moveTo>
                    <a:pt x="1" y="0"/>
                  </a:moveTo>
                  <a:lnTo>
                    <a:pt x="0" y="0"/>
                  </a:lnTo>
                  <a:lnTo>
                    <a:pt x="14" y="5"/>
                  </a:lnTo>
                  <a:lnTo>
                    <a:pt x="14" y="4"/>
                  </a:lnTo>
                  <a:lnTo>
                    <a:pt x="0"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7" name="Freeform 1153"/>
            <p:cNvSpPr>
              <a:spLocks/>
            </p:cNvSpPr>
            <p:nvPr/>
          </p:nvSpPr>
          <p:spPr bwMode="auto">
            <a:xfrm>
              <a:off x="2652" y="2912"/>
              <a:ext cx="19" cy="1"/>
            </a:xfrm>
            <a:custGeom>
              <a:avLst/>
              <a:gdLst/>
              <a:ahLst/>
              <a:cxnLst>
                <a:cxn ang="0">
                  <a:pos x="0" y="0"/>
                </a:cxn>
                <a:cxn ang="0">
                  <a:pos x="1" y="0"/>
                </a:cxn>
                <a:cxn ang="0">
                  <a:pos x="2" y="1"/>
                </a:cxn>
                <a:cxn ang="0">
                  <a:pos x="19" y="1"/>
                </a:cxn>
                <a:cxn ang="0">
                  <a:pos x="19" y="0"/>
                </a:cxn>
                <a:cxn ang="0">
                  <a:pos x="0" y="0"/>
                </a:cxn>
              </a:cxnLst>
              <a:rect l="0" t="0" r="r" b="b"/>
              <a:pathLst>
                <a:path w="20" h="2">
                  <a:moveTo>
                    <a:pt x="0" y="0"/>
                  </a:moveTo>
                  <a:lnTo>
                    <a:pt x="1" y="0"/>
                  </a:lnTo>
                  <a:lnTo>
                    <a:pt x="2" y="1"/>
                  </a:lnTo>
                  <a:lnTo>
                    <a:pt x="19" y="1"/>
                  </a:lnTo>
                  <a:lnTo>
                    <a:pt x="19"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8" name="Freeform 1154"/>
            <p:cNvSpPr>
              <a:spLocks/>
            </p:cNvSpPr>
            <p:nvPr/>
          </p:nvSpPr>
          <p:spPr bwMode="auto">
            <a:xfrm>
              <a:off x="2651" y="2911"/>
              <a:ext cx="20" cy="4"/>
            </a:xfrm>
            <a:custGeom>
              <a:avLst/>
              <a:gdLst/>
              <a:ahLst/>
              <a:cxnLst>
                <a:cxn ang="0">
                  <a:pos x="0" y="0"/>
                </a:cxn>
                <a:cxn ang="0">
                  <a:pos x="1" y="1"/>
                </a:cxn>
                <a:cxn ang="0">
                  <a:pos x="2" y="3"/>
                </a:cxn>
                <a:cxn ang="0">
                  <a:pos x="4" y="3"/>
                </a:cxn>
                <a:cxn ang="0">
                  <a:pos x="20" y="3"/>
                </a:cxn>
                <a:cxn ang="0">
                  <a:pos x="20" y="0"/>
                </a:cxn>
                <a:cxn ang="0">
                  <a:pos x="0" y="0"/>
                </a:cxn>
              </a:cxnLst>
              <a:rect l="0" t="0" r="r" b="b"/>
              <a:pathLst>
                <a:path w="21" h="4">
                  <a:moveTo>
                    <a:pt x="0" y="0"/>
                  </a:moveTo>
                  <a:lnTo>
                    <a:pt x="1" y="1"/>
                  </a:lnTo>
                  <a:lnTo>
                    <a:pt x="2" y="3"/>
                  </a:lnTo>
                  <a:lnTo>
                    <a:pt x="4" y="3"/>
                  </a:lnTo>
                  <a:lnTo>
                    <a:pt x="20" y="3"/>
                  </a:lnTo>
                  <a:lnTo>
                    <a:pt x="20"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19" name="Freeform 1155"/>
            <p:cNvSpPr>
              <a:spLocks/>
            </p:cNvSpPr>
            <p:nvPr/>
          </p:nvSpPr>
          <p:spPr bwMode="auto">
            <a:xfrm>
              <a:off x="2650" y="2910"/>
              <a:ext cx="22" cy="3"/>
            </a:xfrm>
            <a:custGeom>
              <a:avLst/>
              <a:gdLst/>
              <a:ahLst/>
              <a:cxnLst>
                <a:cxn ang="0">
                  <a:pos x="0" y="0"/>
                </a:cxn>
                <a:cxn ang="0">
                  <a:pos x="0" y="0"/>
                </a:cxn>
                <a:cxn ang="0">
                  <a:pos x="1" y="1"/>
                </a:cxn>
                <a:cxn ang="0">
                  <a:pos x="2" y="2"/>
                </a:cxn>
                <a:cxn ang="0">
                  <a:pos x="21" y="2"/>
                </a:cxn>
                <a:cxn ang="0">
                  <a:pos x="21" y="0"/>
                </a:cxn>
                <a:cxn ang="0">
                  <a:pos x="0" y="0"/>
                </a:cxn>
              </a:cxnLst>
              <a:rect l="0" t="0" r="r" b="b"/>
              <a:pathLst>
                <a:path w="22" h="3">
                  <a:moveTo>
                    <a:pt x="0" y="0"/>
                  </a:moveTo>
                  <a:lnTo>
                    <a:pt x="0" y="0"/>
                  </a:lnTo>
                  <a:lnTo>
                    <a:pt x="1" y="1"/>
                  </a:lnTo>
                  <a:lnTo>
                    <a:pt x="2" y="2"/>
                  </a:lnTo>
                  <a:lnTo>
                    <a:pt x="21" y="2"/>
                  </a:lnTo>
                  <a:lnTo>
                    <a:pt x="21" y="0"/>
                  </a:lnTo>
                  <a:lnTo>
                    <a:pt x="0" y="0"/>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0" name="Freeform 1156"/>
            <p:cNvSpPr>
              <a:spLocks/>
            </p:cNvSpPr>
            <p:nvPr/>
          </p:nvSpPr>
          <p:spPr bwMode="auto">
            <a:xfrm>
              <a:off x="2649" y="2909"/>
              <a:ext cx="23" cy="4"/>
            </a:xfrm>
            <a:custGeom>
              <a:avLst/>
              <a:gdLst/>
              <a:ahLst/>
              <a:cxnLst>
                <a:cxn ang="0">
                  <a:pos x="0" y="0"/>
                </a:cxn>
                <a:cxn ang="0">
                  <a:pos x="0" y="0"/>
                </a:cxn>
                <a:cxn ang="0">
                  <a:pos x="1" y="1"/>
                </a:cxn>
                <a:cxn ang="0">
                  <a:pos x="2" y="2"/>
                </a:cxn>
                <a:cxn ang="0">
                  <a:pos x="22" y="2"/>
                </a:cxn>
                <a:cxn ang="0">
                  <a:pos x="22" y="0"/>
                </a:cxn>
                <a:cxn ang="0">
                  <a:pos x="0" y="0"/>
                </a:cxn>
              </a:cxnLst>
              <a:rect l="0" t="0" r="r" b="b"/>
              <a:pathLst>
                <a:path w="23" h="3">
                  <a:moveTo>
                    <a:pt x="0" y="0"/>
                  </a:moveTo>
                  <a:lnTo>
                    <a:pt x="0" y="0"/>
                  </a:lnTo>
                  <a:lnTo>
                    <a:pt x="1" y="1"/>
                  </a:lnTo>
                  <a:lnTo>
                    <a:pt x="2" y="2"/>
                  </a:lnTo>
                  <a:lnTo>
                    <a:pt x="22" y="2"/>
                  </a:lnTo>
                  <a:lnTo>
                    <a:pt x="22" y="0"/>
                  </a:lnTo>
                  <a:lnTo>
                    <a:pt x="0" y="0"/>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1" name="Freeform 1157"/>
            <p:cNvSpPr>
              <a:spLocks/>
            </p:cNvSpPr>
            <p:nvPr/>
          </p:nvSpPr>
          <p:spPr bwMode="auto">
            <a:xfrm>
              <a:off x="2647" y="2907"/>
              <a:ext cx="24" cy="4"/>
            </a:xfrm>
            <a:custGeom>
              <a:avLst/>
              <a:gdLst/>
              <a:ahLst/>
              <a:cxnLst>
                <a:cxn ang="0">
                  <a:pos x="0" y="0"/>
                </a:cxn>
                <a:cxn ang="0">
                  <a:pos x="0" y="0"/>
                </a:cxn>
                <a:cxn ang="0">
                  <a:pos x="1" y="1"/>
                </a:cxn>
                <a:cxn ang="0">
                  <a:pos x="2" y="3"/>
                </a:cxn>
                <a:cxn ang="0">
                  <a:pos x="24" y="3"/>
                </a:cxn>
                <a:cxn ang="0">
                  <a:pos x="24" y="0"/>
                </a:cxn>
                <a:cxn ang="0">
                  <a:pos x="0" y="0"/>
                </a:cxn>
              </a:cxnLst>
              <a:rect l="0" t="0" r="r" b="b"/>
              <a:pathLst>
                <a:path w="25" h="4">
                  <a:moveTo>
                    <a:pt x="0" y="0"/>
                  </a:moveTo>
                  <a:lnTo>
                    <a:pt x="0" y="0"/>
                  </a:lnTo>
                  <a:lnTo>
                    <a:pt x="1" y="1"/>
                  </a:lnTo>
                  <a:lnTo>
                    <a:pt x="2" y="3"/>
                  </a:lnTo>
                  <a:lnTo>
                    <a:pt x="24" y="3"/>
                  </a:lnTo>
                  <a:lnTo>
                    <a:pt x="24" y="0"/>
                  </a:lnTo>
                  <a:lnTo>
                    <a:pt x="0" y="0"/>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2" name="Freeform 1158"/>
            <p:cNvSpPr>
              <a:spLocks/>
            </p:cNvSpPr>
            <p:nvPr/>
          </p:nvSpPr>
          <p:spPr bwMode="auto">
            <a:xfrm>
              <a:off x="2646" y="2906"/>
              <a:ext cx="25" cy="4"/>
            </a:xfrm>
            <a:custGeom>
              <a:avLst/>
              <a:gdLst/>
              <a:ahLst/>
              <a:cxnLst>
                <a:cxn ang="0">
                  <a:pos x="0" y="0"/>
                </a:cxn>
                <a:cxn ang="0">
                  <a:pos x="1" y="1"/>
                </a:cxn>
                <a:cxn ang="0">
                  <a:pos x="2" y="3"/>
                </a:cxn>
                <a:cxn ang="0">
                  <a:pos x="25" y="3"/>
                </a:cxn>
                <a:cxn ang="0">
                  <a:pos x="24" y="0"/>
                </a:cxn>
                <a:cxn ang="0">
                  <a:pos x="0" y="0"/>
                </a:cxn>
              </a:cxnLst>
              <a:rect l="0" t="0" r="r" b="b"/>
              <a:pathLst>
                <a:path w="26" h="4">
                  <a:moveTo>
                    <a:pt x="0" y="0"/>
                  </a:moveTo>
                  <a:lnTo>
                    <a:pt x="1" y="1"/>
                  </a:lnTo>
                  <a:lnTo>
                    <a:pt x="2" y="3"/>
                  </a:lnTo>
                  <a:lnTo>
                    <a:pt x="25" y="3"/>
                  </a:lnTo>
                  <a:lnTo>
                    <a:pt x="24" y="0"/>
                  </a:lnTo>
                  <a:lnTo>
                    <a:pt x="0" y="0"/>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3" name="Freeform 1159"/>
            <p:cNvSpPr>
              <a:spLocks/>
            </p:cNvSpPr>
            <p:nvPr/>
          </p:nvSpPr>
          <p:spPr bwMode="auto">
            <a:xfrm>
              <a:off x="2645" y="2905"/>
              <a:ext cx="26" cy="4"/>
            </a:xfrm>
            <a:custGeom>
              <a:avLst/>
              <a:gdLst/>
              <a:ahLst/>
              <a:cxnLst>
                <a:cxn ang="0">
                  <a:pos x="0" y="0"/>
                </a:cxn>
                <a:cxn ang="0">
                  <a:pos x="0" y="0"/>
                </a:cxn>
                <a:cxn ang="0">
                  <a:pos x="1" y="1"/>
                </a:cxn>
                <a:cxn ang="0">
                  <a:pos x="1" y="3"/>
                </a:cxn>
                <a:cxn ang="0">
                  <a:pos x="25" y="3"/>
                </a:cxn>
                <a:cxn ang="0">
                  <a:pos x="25" y="0"/>
                </a:cxn>
                <a:cxn ang="0">
                  <a:pos x="0" y="0"/>
                </a:cxn>
              </a:cxnLst>
              <a:rect l="0" t="0" r="r" b="b"/>
              <a:pathLst>
                <a:path w="26" h="4">
                  <a:moveTo>
                    <a:pt x="0" y="0"/>
                  </a:moveTo>
                  <a:lnTo>
                    <a:pt x="0" y="0"/>
                  </a:lnTo>
                  <a:lnTo>
                    <a:pt x="1" y="1"/>
                  </a:lnTo>
                  <a:lnTo>
                    <a:pt x="1" y="3"/>
                  </a:lnTo>
                  <a:lnTo>
                    <a:pt x="25" y="3"/>
                  </a:lnTo>
                  <a:lnTo>
                    <a:pt x="25" y="0"/>
                  </a:lnTo>
                  <a:lnTo>
                    <a:pt x="0" y="0"/>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4" name="Freeform 1160"/>
            <p:cNvSpPr>
              <a:spLocks/>
            </p:cNvSpPr>
            <p:nvPr/>
          </p:nvSpPr>
          <p:spPr bwMode="auto">
            <a:xfrm>
              <a:off x="2645" y="2903"/>
              <a:ext cx="26" cy="4"/>
            </a:xfrm>
            <a:custGeom>
              <a:avLst/>
              <a:gdLst/>
              <a:ahLst/>
              <a:cxnLst>
                <a:cxn ang="0">
                  <a:pos x="4" y="0"/>
                </a:cxn>
                <a:cxn ang="0">
                  <a:pos x="0" y="1"/>
                </a:cxn>
                <a:cxn ang="0">
                  <a:pos x="1" y="2"/>
                </a:cxn>
                <a:cxn ang="0">
                  <a:pos x="25" y="2"/>
                </a:cxn>
                <a:cxn ang="0">
                  <a:pos x="25" y="0"/>
                </a:cxn>
                <a:cxn ang="0">
                  <a:pos x="4" y="0"/>
                </a:cxn>
              </a:cxnLst>
              <a:rect l="0" t="0" r="r" b="b"/>
              <a:pathLst>
                <a:path w="26" h="3">
                  <a:moveTo>
                    <a:pt x="4" y="0"/>
                  </a:moveTo>
                  <a:lnTo>
                    <a:pt x="0" y="1"/>
                  </a:lnTo>
                  <a:lnTo>
                    <a:pt x="1" y="2"/>
                  </a:lnTo>
                  <a:lnTo>
                    <a:pt x="25" y="2"/>
                  </a:lnTo>
                  <a:lnTo>
                    <a:pt x="25" y="0"/>
                  </a:lnTo>
                  <a:lnTo>
                    <a:pt x="4" y="0"/>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5" name="Freeform 1161"/>
            <p:cNvSpPr>
              <a:spLocks/>
            </p:cNvSpPr>
            <p:nvPr/>
          </p:nvSpPr>
          <p:spPr bwMode="auto">
            <a:xfrm>
              <a:off x="2645" y="2903"/>
              <a:ext cx="26" cy="3"/>
            </a:xfrm>
            <a:custGeom>
              <a:avLst/>
              <a:gdLst/>
              <a:ahLst/>
              <a:cxnLst>
                <a:cxn ang="0">
                  <a:pos x="10" y="0"/>
                </a:cxn>
                <a:cxn ang="0">
                  <a:pos x="0" y="2"/>
                </a:cxn>
                <a:cxn ang="0">
                  <a:pos x="25" y="2"/>
                </a:cxn>
                <a:cxn ang="0">
                  <a:pos x="25" y="0"/>
                </a:cxn>
                <a:cxn ang="0">
                  <a:pos x="10" y="0"/>
                </a:cxn>
              </a:cxnLst>
              <a:rect l="0" t="0" r="r" b="b"/>
              <a:pathLst>
                <a:path w="26" h="3">
                  <a:moveTo>
                    <a:pt x="10" y="0"/>
                  </a:moveTo>
                  <a:lnTo>
                    <a:pt x="0" y="2"/>
                  </a:lnTo>
                  <a:lnTo>
                    <a:pt x="25" y="2"/>
                  </a:lnTo>
                  <a:lnTo>
                    <a:pt x="25" y="0"/>
                  </a:lnTo>
                  <a:lnTo>
                    <a:pt x="10" y="0"/>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6" name="Freeform 1162"/>
            <p:cNvSpPr>
              <a:spLocks/>
            </p:cNvSpPr>
            <p:nvPr/>
          </p:nvSpPr>
          <p:spPr bwMode="auto">
            <a:xfrm>
              <a:off x="2650" y="2901"/>
              <a:ext cx="22" cy="4"/>
            </a:xfrm>
            <a:custGeom>
              <a:avLst/>
              <a:gdLst/>
              <a:ahLst/>
              <a:cxnLst>
                <a:cxn ang="0">
                  <a:pos x="7" y="0"/>
                </a:cxn>
                <a:cxn ang="0">
                  <a:pos x="7" y="0"/>
                </a:cxn>
                <a:cxn ang="0">
                  <a:pos x="0" y="3"/>
                </a:cxn>
                <a:cxn ang="0">
                  <a:pos x="20" y="3"/>
                </a:cxn>
                <a:cxn ang="0">
                  <a:pos x="20" y="0"/>
                </a:cxn>
                <a:cxn ang="0">
                  <a:pos x="7" y="0"/>
                </a:cxn>
              </a:cxnLst>
              <a:rect l="0" t="0" r="r" b="b"/>
              <a:pathLst>
                <a:path w="21" h="4">
                  <a:moveTo>
                    <a:pt x="7" y="0"/>
                  </a:moveTo>
                  <a:lnTo>
                    <a:pt x="7" y="0"/>
                  </a:lnTo>
                  <a:lnTo>
                    <a:pt x="0" y="3"/>
                  </a:lnTo>
                  <a:lnTo>
                    <a:pt x="20" y="3"/>
                  </a:lnTo>
                  <a:lnTo>
                    <a:pt x="20" y="0"/>
                  </a:lnTo>
                  <a:lnTo>
                    <a:pt x="7" y="0"/>
                  </a:lnTo>
                </a:path>
              </a:pathLst>
            </a:custGeom>
            <a:solidFill>
              <a:srgbClr val="FFC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7" name="Freeform 1163"/>
            <p:cNvSpPr>
              <a:spLocks/>
            </p:cNvSpPr>
            <p:nvPr/>
          </p:nvSpPr>
          <p:spPr bwMode="auto">
            <a:xfrm>
              <a:off x="2655" y="2900"/>
              <a:ext cx="17" cy="4"/>
            </a:xfrm>
            <a:custGeom>
              <a:avLst/>
              <a:gdLst/>
              <a:ahLst/>
              <a:cxnLst>
                <a:cxn ang="0">
                  <a:pos x="2" y="0"/>
                </a:cxn>
                <a:cxn ang="0">
                  <a:pos x="2" y="1"/>
                </a:cxn>
                <a:cxn ang="0">
                  <a:pos x="0" y="3"/>
                </a:cxn>
                <a:cxn ang="0">
                  <a:pos x="15" y="3"/>
                </a:cxn>
                <a:cxn ang="0">
                  <a:pos x="15" y="0"/>
                </a:cxn>
                <a:cxn ang="0">
                  <a:pos x="2" y="0"/>
                </a:cxn>
              </a:cxnLst>
              <a:rect l="0" t="0" r="r" b="b"/>
              <a:pathLst>
                <a:path w="16" h="4">
                  <a:moveTo>
                    <a:pt x="2" y="0"/>
                  </a:moveTo>
                  <a:lnTo>
                    <a:pt x="2" y="1"/>
                  </a:lnTo>
                  <a:lnTo>
                    <a:pt x="0" y="3"/>
                  </a:lnTo>
                  <a:lnTo>
                    <a:pt x="15" y="3"/>
                  </a:lnTo>
                  <a:lnTo>
                    <a:pt x="15" y="0"/>
                  </a:lnTo>
                  <a:lnTo>
                    <a:pt x="2"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8" name="Freeform 1164"/>
            <p:cNvSpPr>
              <a:spLocks/>
            </p:cNvSpPr>
            <p:nvPr/>
          </p:nvSpPr>
          <p:spPr bwMode="auto">
            <a:xfrm>
              <a:off x="2657" y="2898"/>
              <a:ext cx="13" cy="5"/>
            </a:xfrm>
            <a:custGeom>
              <a:avLst/>
              <a:gdLst/>
              <a:ahLst/>
              <a:cxnLst>
                <a:cxn ang="0">
                  <a:pos x="0" y="3"/>
                </a:cxn>
                <a:cxn ang="0">
                  <a:pos x="0" y="0"/>
                </a:cxn>
                <a:cxn ang="0">
                  <a:pos x="12" y="0"/>
                </a:cxn>
                <a:cxn ang="0">
                  <a:pos x="12" y="3"/>
                </a:cxn>
                <a:cxn ang="0">
                  <a:pos x="0" y="3"/>
                </a:cxn>
              </a:cxnLst>
              <a:rect l="0" t="0" r="r" b="b"/>
              <a:pathLst>
                <a:path w="13" h="4">
                  <a:moveTo>
                    <a:pt x="0" y="3"/>
                  </a:moveTo>
                  <a:lnTo>
                    <a:pt x="0" y="0"/>
                  </a:lnTo>
                  <a:lnTo>
                    <a:pt x="12" y="0"/>
                  </a:lnTo>
                  <a:lnTo>
                    <a:pt x="12" y="3"/>
                  </a:lnTo>
                  <a:lnTo>
                    <a:pt x="0"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29" name="Freeform 1165"/>
            <p:cNvSpPr>
              <a:spLocks/>
            </p:cNvSpPr>
            <p:nvPr/>
          </p:nvSpPr>
          <p:spPr bwMode="auto">
            <a:xfrm>
              <a:off x="2657" y="2898"/>
              <a:ext cx="13" cy="3"/>
            </a:xfrm>
            <a:custGeom>
              <a:avLst/>
              <a:gdLst/>
              <a:ahLst/>
              <a:cxnLst>
                <a:cxn ang="0">
                  <a:pos x="12" y="0"/>
                </a:cxn>
                <a:cxn ang="0">
                  <a:pos x="12" y="2"/>
                </a:cxn>
                <a:cxn ang="0">
                  <a:pos x="0" y="2"/>
                </a:cxn>
                <a:cxn ang="0">
                  <a:pos x="0" y="0"/>
                </a:cxn>
                <a:cxn ang="0">
                  <a:pos x="12" y="0"/>
                </a:cxn>
              </a:cxnLst>
              <a:rect l="0" t="0" r="r" b="b"/>
              <a:pathLst>
                <a:path w="13" h="3">
                  <a:moveTo>
                    <a:pt x="12" y="0"/>
                  </a:moveTo>
                  <a:lnTo>
                    <a:pt x="12" y="2"/>
                  </a:lnTo>
                  <a:lnTo>
                    <a:pt x="0" y="2"/>
                  </a:lnTo>
                  <a:lnTo>
                    <a:pt x="0" y="0"/>
                  </a:lnTo>
                  <a:lnTo>
                    <a:pt x="12"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0" name="Freeform 1166"/>
            <p:cNvSpPr>
              <a:spLocks/>
            </p:cNvSpPr>
            <p:nvPr/>
          </p:nvSpPr>
          <p:spPr bwMode="auto">
            <a:xfrm>
              <a:off x="2657" y="2897"/>
              <a:ext cx="13" cy="3"/>
            </a:xfrm>
            <a:custGeom>
              <a:avLst/>
              <a:gdLst/>
              <a:ahLst/>
              <a:cxnLst>
                <a:cxn ang="0">
                  <a:pos x="9" y="0"/>
                </a:cxn>
                <a:cxn ang="0">
                  <a:pos x="12" y="1"/>
                </a:cxn>
                <a:cxn ang="0">
                  <a:pos x="12" y="2"/>
                </a:cxn>
                <a:cxn ang="0">
                  <a:pos x="0" y="2"/>
                </a:cxn>
                <a:cxn ang="0">
                  <a:pos x="0" y="0"/>
                </a:cxn>
                <a:cxn ang="0">
                  <a:pos x="9" y="0"/>
                </a:cxn>
              </a:cxnLst>
              <a:rect l="0" t="0" r="r" b="b"/>
              <a:pathLst>
                <a:path w="13" h="3">
                  <a:moveTo>
                    <a:pt x="9" y="0"/>
                  </a:moveTo>
                  <a:lnTo>
                    <a:pt x="12" y="1"/>
                  </a:lnTo>
                  <a:lnTo>
                    <a:pt x="12" y="2"/>
                  </a:lnTo>
                  <a:lnTo>
                    <a:pt x="0" y="2"/>
                  </a:lnTo>
                  <a:lnTo>
                    <a:pt x="0" y="0"/>
                  </a:lnTo>
                  <a:lnTo>
                    <a:pt x="9"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1" name="Freeform 1167"/>
            <p:cNvSpPr>
              <a:spLocks/>
            </p:cNvSpPr>
            <p:nvPr/>
          </p:nvSpPr>
          <p:spPr bwMode="auto">
            <a:xfrm>
              <a:off x="2657" y="2895"/>
              <a:ext cx="13" cy="4"/>
            </a:xfrm>
            <a:custGeom>
              <a:avLst/>
              <a:gdLst/>
              <a:ahLst/>
              <a:cxnLst>
                <a:cxn ang="0">
                  <a:pos x="8" y="0"/>
                </a:cxn>
                <a:cxn ang="0">
                  <a:pos x="12" y="3"/>
                </a:cxn>
                <a:cxn ang="0">
                  <a:pos x="0" y="3"/>
                </a:cxn>
                <a:cxn ang="0">
                  <a:pos x="0" y="0"/>
                </a:cxn>
                <a:cxn ang="0">
                  <a:pos x="8" y="0"/>
                </a:cxn>
              </a:cxnLst>
              <a:rect l="0" t="0" r="r" b="b"/>
              <a:pathLst>
                <a:path w="13" h="4">
                  <a:moveTo>
                    <a:pt x="8" y="0"/>
                  </a:moveTo>
                  <a:lnTo>
                    <a:pt x="12" y="3"/>
                  </a:lnTo>
                  <a:lnTo>
                    <a:pt x="0" y="3"/>
                  </a:lnTo>
                  <a:lnTo>
                    <a:pt x="0" y="0"/>
                  </a:lnTo>
                  <a:lnTo>
                    <a:pt x="8"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2" name="Freeform 1168"/>
            <p:cNvSpPr>
              <a:spLocks/>
            </p:cNvSpPr>
            <p:nvPr/>
          </p:nvSpPr>
          <p:spPr bwMode="auto">
            <a:xfrm>
              <a:off x="2657" y="2895"/>
              <a:ext cx="10" cy="4"/>
            </a:xfrm>
            <a:custGeom>
              <a:avLst/>
              <a:gdLst/>
              <a:ahLst/>
              <a:cxnLst>
                <a:cxn ang="0">
                  <a:pos x="5" y="0"/>
                </a:cxn>
                <a:cxn ang="0">
                  <a:pos x="9" y="3"/>
                </a:cxn>
                <a:cxn ang="0">
                  <a:pos x="0" y="3"/>
                </a:cxn>
                <a:cxn ang="0">
                  <a:pos x="0" y="0"/>
                </a:cxn>
                <a:cxn ang="0">
                  <a:pos x="5" y="0"/>
                </a:cxn>
              </a:cxnLst>
              <a:rect l="0" t="0" r="r" b="b"/>
              <a:pathLst>
                <a:path w="10" h="4">
                  <a:moveTo>
                    <a:pt x="5" y="0"/>
                  </a:moveTo>
                  <a:lnTo>
                    <a:pt x="9" y="3"/>
                  </a:lnTo>
                  <a:lnTo>
                    <a:pt x="0" y="3"/>
                  </a:lnTo>
                  <a:lnTo>
                    <a:pt x="0" y="0"/>
                  </a:lnTo>
                  <a:lnTo>
                    <a:pt x="5" y="0"/>
                  </a:lnTo>
                </a:path>
              </a:pathLst>
            </a:custGeom>
            <a:solidFill>
              <a:srgbClr val="FFB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3" name="Freeform 1169"/>
            <p:cNvSpPr>
              <a:spLocks/>
            </p:cNvSpPr>
            <p:nvPr/>
          </p:nvSpPr>
          <p:spPr bwMode="auto">
            <a:xfrm>
              <a:off x="2657" y="2895"/>
              <a:ext cx="8" cy="1"/>
            </a:xfrm>
            <a:custGeom>
              <a:avLst/>
              <a:gdLst/>
              <a:ahLst/>
              <a:cxnLst>
                <a:cxn ang="0">
                  <a:pos x="4" y="0"/>
                </a:cxn>
                <a:cxn ang="0">
                  <a:pos x="8" y="1"/>
                </a:cxn>
                <a:cxn ang="0">
                  <a:pos x="0" y="1"/>
                </a:cxn>
                <a:cxn ang="0">
                  <a:pos x="0" y="0"/>
                </a:cxn>
                <a:cxn ang="0">
                  <a:pos x="4" y="0"/>
                </a:cxn>
              </a:cxnLst>
              <a:rect l="0" t="0" r="r" b="b"/>
              <a:pathLst>
                <a:path w="9" h="2">
                  <a:moveTo>
                    <a:pt x="4" y="0"/>
                  </a:moveTo>
                  <a:lnTo>
                    <a:pt x="8" y="1"/>
                  </a:lnTo>
                  <a:lnTo>
                    <a:pt x="0" y="1"/>
                  </a:lnTo>
                  <a:lnTo>
                    <a:pt x="0" y="0"/>
                  </a:lnTo>
                  <a:lnTo>
                    <a:pt x="4"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4" name="Freeform 1170"/>
            <p:cNvSpPr>
              <a:spLocks/>
            </p:cNvSpPr>
            <p:nvPr/>
          </p:nvSpPr>
          <p:spPr bwMode="auto">
            <a:xfrm>
              <a:off x="2658" y="2893"/>
              <a:ext cx="7" cy="1"/>
            </a:xfrm>
            <a:custGeom>
              <a:avLst/>
              <a:gdLst/>
              <a:ahLst/>
              <a:cxnLst>
                <a:cxn ang="0">
                  <a:pos x="1" y="0"/>
                </a:cxn>
                <a:cxn ang="0">
                  <a:pos x="6" y="1"/>
                </a:cxn>
                <a:cxn ang="0">
                  <a:pos x="0" y="1"/>
                </a:cxn>
                <a:cxn ang="0">
                  <a:pos x="0" y="0"/>
                </a:cxn>
                <a:cxn ang="0">
                  <a:pos x="1" y="0"/>
                </a:cxn>
              </a:cxnLst>
              <a:rect l="0" t="0" r="r" b="b"/>
              <a:pathLst>
                <a:path w="7" h="2">
                  <a:moveTo>
                    <a:pt x="1" y="0"/>
                  </a:moveTo>
                  <a:lnTo>
                    <a:pt x="6" y="1"/>
                  </a:lnTo>
                  <a:lnTo>
                    <a:pt x="0" y="1"/>
                  </a:lnTo>
                  <a:lnTo>
                    <a:pt x="0" y="0"/>
                  </a:lnTo>
                  <a:lnTo>
                    <a:pt x="1"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5" name="Freeform 1171"/>
            <p:cNvSpPr>
              <a:spLocks/>
            </p:cNvSpPr>
            <p:nvPr/>
          </p:nvSpPr>
          <p:spPr bwMode="auto">
            <a:xfrm>
              <a:off x="2658" y="2892"/>
              <a:ext cx="4" cy="3"/>
            </a:xfrm>
            <a:custGeom>
              <a:avLst/>
              <a:gdLst/>
              <a:ahLst/>
              <a:cxnLst>
                <a:cxn ang="0">
                  <a:pos x="3" y="2"/>
                </a:cxn>
                <a:cxn ang="0">
                  <a:pos x="0" y="0"/>
                </a:cxn>
                <a:cxn ang="0">
                  <a:pos x="0" y="2"/>
                </a:cxn>
                <a:cxn ang="0">
                  <a:pos x="3" y="2"/>
                </a:cxn>
              </a:cxnLst>
              <a:rect l="0" t="0" r="r" b="b"/>
              <a:pathLst>
                <a:path w="4" h="3">
                  <a:moveTo>
                    <a:pt x="3" y="2"/>
                  </a:moveTo>
                  <a:lnTo>
                    <a:pt x="0" y="0"/>
                  </a:lnTo>
                  <a:lnTo>
                    <a:pt x="0" y="2"/>
                  </a:lnTo>
                  <a:lnTo>
                    <a:pt x="3"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6" name="Freeform 1172"/>
            <p:cNvSpPr>
              <a:spLocks/>
            </p:cNvSpPr>
            <p:nvPr/>
          </p:nvSpPr>
          <p:spPr bwMode="auto">
            <a:xfrm>
              <a:off x="2658" y="2892"/>
              <a:ext cx="4" cy="3"/>
            </a:xfrm>
            <a:custGeom>
              <a:avLst/>
              <a:gdLst/>
              <a:ahLst/>
              <a:cxnLst>
                <a:cxn ang="0">
                  <a:pos x="3" y="2"/>
                </a:cxn>
                <a:cxn ang="0">
                  <a:pos x="0" y="0"/>
                </a:cxn>
                <a:cxn ang="0">
                  <a:pos x="0" y="2"/>
                </a:cxn>
                <a:cxn ang="0">
                  <a:pos x="3" y="2"/>
                </a:cxn>
              </a:cxnLst>
              <a:rect l="0" t="0" r="r" b="b"/>
              <a:pathLst>
                <a:path w="4" h="3">
                  <a:moveTo>
                    <a:pt x="3" y="2"/>
                  </a:moveTo>
                  <a:lnTo>
                    <a:pt x="0" y="0"/>
                  </a:lnTo>
                  <a:lnTo>
                    <a:pt x="0" y="2"/>
                  </a:lnTo>
                  <a:lnTo>
                    <a:pt x="3"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7" name="Freeform 1173"/>
            <p:cNvSpPr>
              <a:spLocks/>
            </p:cNvSpPr>
            <p:nvPr/>
          </p:nvSpPr>
          <p:spPr bwMode="auto">
            <a:xfrm>
              <a:off x="2658" y="2892"/>
              <a:ext cx="12" cy="6"/>
            </a:xfrm>
            <a:custGeom>
              <a:avLst/>
              <a:gdLst/>
              <a:ahLst/>
              <a:cxnLst>
                <a:cxn ang="0">
                  <a:pos x="1" y="0"/>
                </a:cxn>
                <a:cxn ang="0">
                  <a:pos x="0" y="0"/>
                </a:cxn>
                <a:cxn ang="0">
                  <a:pos x="11" y="6"/>
                </a:cxn>
                <a:cxn ang="0">
                  <a:pos x="0" y="0"/>
                </a:cxn>
                <a:cxn ang="0">
                  <a:pos x="1" y="0"/>
                </a:cxn>
              </a:cxnLst>
              <a:rect l="0" t="0" r="r" b="b"/>
              <a:pathLst>
                <a:path w="12" h="7">
                  <a:moveTo>
                    <a:pt x="1" y="0"/>
                  </a:moveTo>
                  <a:lnTo>
                    <a:pt x="0" y="0"/>
                  </a:lnTo>
                  <a:lnTo>
                    <a:pt x="11" y="6"/>
                  </a:lnTo>
                  <a:lnTo>
                    <a:pt x="0"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8" name="Freeform 1174"/>
            <p:cNvSpPr>
              <a:spLocks/>
            </p:cNvSpPr>
            <p:nvPr/>
          </p:nvSpPr>
          <p:spPr bwMode="auto">
            <a:xfrm>
              <a:off x="2657" y="2892"/>
              <a:ext cx="2" cy="11"/>
            </a:xfrm>
            <a:custGeom>
              <a:avLst/>
              <a:gdLst/>
              <a:ahLst/>
              <a:cxnLst>
                <a:cxn ang="0">
                  <a:pos x="0" y="11"/>
                </a:cxn>
                <a:cxn ang="0">
                  <a:pos x="0" y="11"/>
                </a:cxn>
                <a:cxn ang="0">
                  <a:pos x="1" y="0"/>
                </a:cxn>
                <a:cxn ang="0">
                  <a:pos x="0" y="11"/>
                </a:cxn>
                <a:cxn ang="0">
                  <a:pos x="0" y="10"/>
                </a:cxn>
                <a:cxn ang="0">
                  <a:pos x="0" y="11"/>
                </a:cxn>
              </a:cxnLst>
              <a:rect l="0" t="0" r="r" b="b"/>
              <a:pathLst>
                <a:path w="2" h="12">
                  <a:moveTo>
                    <a:pt x="0" y="11"/>
                  </a:moveTo>
                  <a:lnTo>
                    <a:pt x="0" y="11"/>
                  </a:lnTo>
                  <a:lnTo>
                    <a:pt x="1" y="0"/>
                  </a:lnTo>
                  <a:lnTo>
                    <a:pt x="0" y="11"/>
                  </a:lnTo>
                  <a:lnTo>
                    <a:pt x="0" y="10"/>
                  </a:lnTo>
                  <a:lnTo>
                    <a:pt x="0" y="1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39" name="Freeform 1175"/>
            <p:cNvSpPr>
              <a:spLocks/>
            </p:cNvSpPr>
            <p:nvPr/>
          </p:nvSpPr>
          <p:spPr bwMode="auto">
            <a:xfrm>
              <a:off x="2645" y="2903"/>
              <a:ext cx="13" cy="3"/>
            </a:xfrm>
            <a:custGeom>
              <a:avLst/>
              <a:gdLst/>
              <a:ahLst/>
              <a:cxnLst>
                <a:cxn ang="0">
                  <a:pos x="0" y="2"/>
                </a:cxn>
                <a:cxn ang="0">
                  <a:pos x="0" y="2"/>
                </a:cxn>
                <a:cxn ang="0">
                  <a:pos x="12" y="0"/>
                </a:cxn>
                <a:cxn ang="0">
                  <a:pos x="0" y="2"/>
                </a:cxn>
              </a:cxnLst>
              <a:rect l="0" t="0" r="r" b="b"/>
              <a:pathLst>
                <a:path w="13" h="3">
                  <a:moveTo>
                    <a:pt x="0" y="2"/>
                  </a:moveTo>
                  <a:lnTo>
                    <a:pt x="0" y="2"/>
                  </a:lnTo>
                  <a:lnTo>
                    <a:pt x="12" y="0"/>
                  </a:lnTo>
                  <a:lnTo>
                    <a:pt x="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0" name="Freeform 1176"/>
            <p:cNvSpPr>
              <a:spLocks/>
            </p:cNvSpPr>
            <p:nvPr/>
          </p:nvSpPr>
          <p:spPr bwMode="auto">
            <a:xfrm>
              <a:off x="2645" y="2905"/>
              <a:ext cx="6" cy="6"/>
            </a:xfrm>
            <a:custGeom>
              <a:avLst/>
              <a:gdLst/>
              <a:ahLst/>
              <a:cxnLst>
                <a:cxn ang="0">
                  <a:pos x="5" y="4"/>
                </a:cxn>
                <a:cxn ang="0">
                  <a:pos x="4" y="4"/>
                </a:cxn>
                <a:cxn ang="0">
                  <a:pos x="2" y="2"/>
                </a:cxn>
                <a:cxn ang="0">
                  <a:pos x="2" y="1"/>
                </a:cxn>
                <a:cxn ang="0">
                  <a:pos x="1" y="1"/>
                </a:cxn>
                <a:cxn ang="0">
                  <a:pos x="1" y="0"/>
                </a:cxn>
                <a:cxn ang="0">
                  <a:pos x="0" y="0"/>
                </a:cxn>
                <a:cxn ang="0">
                  <a:pos x="0" y="1"/>
                </a:cxn>
                <a:cxn ang="0">
                  <a:pos x="1" y="1"/>
                </a:cxn>
                <a:cxn ang="0">
                  <a:pos x="1" y="2"/>
                </a:cxn>
                <a:cxn ang="0">
                  <a:pos x="2" y="2"/>
                </a:cxn>
                <a:cxn ang="0">
                  <a:pos x="2" y="4"/>
                </a:cxn>
                <a:cxn ang="0">
                  <a:pos x="4" y="4"/>
                </a:cxn>
                <a:cxn ang="0">
                  <a:pos x="4" y="5"/>
                </a:cxn>
                <a:cxn ang="0">
                  <a:pos x="5" y="5"/>
                </a:cxn>
                <a:cxn ang="0">
                  <a:pos x="5" y="4"/>
                </a:cxn>
              </a:cxnLst>
              <a:rect l="0" t="0" r="r" b="b"/>
              <a:pathLst>
                <a:path w="6" h="6">
                  <a:moveTo>
                    <a:pt x="5" y="4"/>
                  </a:moveTo>
                  <a:lnTo>
                    <a:pt x="4" y="4"/>
                  </a:lnTo>
                  <a:lnTo>
                    <a:pt x="2" y="2"/>
                  </a:lnTo>
                  <a:lnTo>
                    <a:pt x="2" y="1"/>
                  </a:lnTo>
                  <a:lnTo>
                    <a:pt x="1" y="1"/>
                  </a:lnTo>
                  <a:lnTo>
                    <a:pt x="1" y="0"/>
                  </a:lnTo>
                  <a:lnTo>
                    <a:pt x="0" y="0"/>
                  </a:lnTo>
                  <a:lnTo>
                    <a:pt x="0" y="1"/>
                  </a:lnTo>
                  <a:lnTo>
                    <a:pt x="1" y="1"/>
                  </a:lnTo>
                  <a:lnTo>
                    <a:pt x="1" y="2"/>
                  </a:lnTo>
                  <a:lnTo>
                    <a:pt x="2" y="2"/>
                  </a:lnTo>
                  <a:lnTo>
                    <a:pt x="2" y="4"/>
                  </a:lnTo>
                  <a:lnTo>
                    <a:pt x="4" y="4"/>
                  </a:lnTo>
                  <a:lnTo>
                    <a:pt x="4" y="5"/>
                  </a:lnTo>
                  <a:lnTo>
                    <a:pt x="5" y="5"/>
                  </a:lnTo>
                  <a:lnTo>
                    <a:pt x="5" y="4"/>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1" name="Freeform 1177"/>
            <p:cNvSpPr>
              <a:spLocks/>
            </p:cNvSpPr>
            <p:nvPr/>
          </p:nvSpPr>
          <p:spPr bwMode="auto">
            <a:xfrm>
              <a:off x="2650" y="2910"/>
              <a:ext cx="6" cy="5"/>
            </a:xfrm>
            <a:custGeom>
              <a:avLst/>
              <a:gdLst/>
              <a:ahLst/>
              <a:cxnLst>
                <a:cxn ang="0">
                  <a:pos x="5" y="2"/>
                </a:cxn>
                <a:cxn ang="0">
                  <a:pos x="5" y="2"/>
                </a:cxn>
                <a:cxn ang="0">
                  <a:pos x="4" y="2"/>
                </a:cxn>
                <a:cxn ang="0">
                  <a:pos x="2" y="1"/>
                </a:cxn>
                <a:cxn ang="0">
                  <a:pos x="1" y="1"/>
                </a:cxn>
                <a:cxn ang="0">
                  <a:pos x="1" y="0"/>
                </a:cxn>
                <a:cxn ang="0">
                  <a:pos x="0" y="0"/>
                </a:cxn>
                <a:cxn ang="0">
                  <a:pos x="1" y="1"/>
                </a:cxn>
                <a:cxn ang="0">
                  <a:pos x="2" y="2"/>
                </a:cxn>
                <a:cxn ang="0">
                  <a:pos x="4" y="2"/>
                </a:cxn>
                <a:cxn ang="0">
                  <a:pos x="4" y="4"/>
                </a:cxn>
                <a:cxn ang="0">
                  <a:pos x="5" y="4"/>
                </a:cxn>
                <a:cxn ang="0">
                  <a:pos x="4" y="4"/>
                </a:cxn>
                <a:cxn ang="0">
                  <a:pos x="5" y="4"/>
                </a:cxn>
                <a:cxn ang="0">
                  <a:pos x="5" y="2"/>
                </a:cxn>
              </a:cxnLst>
              <a:rect l="0" t="0" r="r" b="b"/>
              <a:pathLst>
                <a:path w="6" h="5">
                  <a:moveTo>
                    <a:pt x="5" y="2"/>
                  </a:moveTo>
                  <a:lnTo>
                    <a:pt x="5" y="2"/>
                  </a:lnTo>
                  <a:lnTo>
                    <a:pt x="4" y="2"/>
                  </a:lnTo>
                  <a:lnTo>
                    <a:pt x="2" y="1"/>
                  </a:lnTo>
                  <a:lnTo>
                    <a:pt x="1" y="1"/>
                  </a:lnTo>
                  <a:lnTo>
                    <a:pt x="1" y="0"/>
                  </a:lnTo>
                  <a:lnTo>
                    <a:pt x="0" y="0"/>
                  </a:lnTo>
                  <a:lnTo>
                    <a:pt x="1" y="1"/>
                  </a:lnTo>
                  <a:lnTo>
                    <a:pt x="2" y="2"/>
                  </a:lnTo>
                  <a:lnTo>
                    <a:pt x="4" y="2"/>
                  </a:lnTo>
                  <a:lnTo>
                    <a:pt x="4" y="4"/>
                  </a:lnTo>
                  <a:lnTo>
                    <a:pt x="5" y="4"/>
                  </a:lnTo>
                  <a:lnTo>
                    <a:pt x="4" y="4"/>
                  </a:lnTo>
                  <a:lnTo>
                    <a:pt x="5" y="4"/>
                  </a:lnTo>
                  <a:lnTo>
                    <a:pt x="5"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2" name="Freeform 1178"/>
            <p:cNvSpPr>
              <a:spLocks/>
            </p:cNvSpPr>
            <p:nvPr/>
          </p:nvSpPr>
          <p:spPr bwMode="auto">
            <a:xfrm>
              <a:off x="2655" y="2912"/>
              <a:ext cx="18" cy="5"/>
            </a:xfrm>
            <a:custGeom>
              <a:avLst/>
              <a:gdLst/>
              <a:ahLst/>
              <a:cxnLst>
                <a:cxn ang="0">
                  <a:pos x="16" y="3"/>
                </a:cxn>
                <a:cxn ang="0">
                  <a:pos x="17" y="0"/>
                </a:cxn>
                <a:cxn ang="0">
                  <a:pos x="0" y="0"/>
                </a:cxn>
                <a:cxn ang="0">
                  <a:pos x="0" y="3"/>
                </a:cxn>
                <a:cxn ang="0">
                  <a:pos x="17" y="3"/>
                </a:cxn>
                <a:cxn ang="0">
                  <a:pos x="17" y="0"/>
                </a:cxn>
                <a:cxn ang="0">
                  <a:pos x="16" y="3"/>
                </a:cxn>
              </a:cxnLst>
              <a:rect l="0" t="0" r="r" b="b"/>
              <a:pathLst>
                <a:path w="18" h="4">
                  <a:moveTo>
                    <a:pt x="16" y="3"/>
                  </a:moveTo>
                  <a:lnTo>
                    <a:pt x="17" y="0"/>
                  </a:lnTo>
                  <a:lnTo>
                    <a:pt x="0" y="0"/>
                  </a:lnTo>
                  <a:lnTo>
                    <a:pt x="0" y="3"/>
                  </a:lnTo>
                  <a:lnTo>
                    <a:pt x="17" y="3"/>
                  </a:lnTo>
                  <a:lnTo>
                    <a:pt x="17" y="0"/>
                  </a:lnTo>
                  <a:lnTo>
                    <a:pt x="16"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3" name="Freeform 1179"/>
            <p:cNvSpPr>
              <a:spLocks/>
            </p:cNvSpPr>
            <p:nvPr/>
          </p:nvSpPr>
          <p:spPr bwMode="auto">
            <a:xfrm>
              <a:off x="2668" y="2898"/>
              <a:ext cx="5" cy="17"/>
            </a:xfrm>
            <a:custGeom>
              <a:avLst/>
              <a:gdLst/>
              <a:ahLst/>
              <a:cxnLst>
                <a:cxn ang="0">
                  <a:pos x="0" y="0"/>
                </a:cxn>
                <a:cxn ang="0">
                  <a:pos x="0" y="0"/>
                </a:cxn>
                <a:cxn ang="0">
                  <a:pos x="2" y="16"/>
                </a:cxn>
                <a:cxn ang="0">
                  <a:pos x="4" y="16"/>
                </a:cxn>
                <a:cxn ang="0">
                  <a:pos x="0" y="0"/>
                </a:cxn>
              </a:cxnLst>
              <a:rect l="0" t="0" r="r" b="b"/>
              <a:pathLst>
                <a:path w="5" h="17">
                  <a:moveTo>
                    <a:pt x="0" y="0"/>
                  </a:moveTo>
                  <a:lnTo>
                    <a:pt x="0" y="0"/>
                  </a:lnTo>
                  <a:lnTo>
                    <a:pt x="2" y="16"/>
                  </a:lnTo>
                  <a:lnTo>
                    <a:pt x="4" y="16"/>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4" name="Freeform 1180"/>
            <p:cNvSpPr>
              <a:spLocks/>
            </p:cNvSpPr>
            <p:nvPr/>
          </p:nvSpPr>
          <p:spPr bwMode="auto">
            <a:xfrm>
              <a:off x="2748" y="2835"/>
              <a:ext cx="24" cy="80"/>
            </a:xfrm>
            <a:custGeom>
              <a:avLst/>
              <a:gdLst/>
              <a:ahLst/>
              <a:cxnLst>
                <a:cxn ang="0">
                  <a:pos x="11" y="79"/>
                </a:cxn>
                <a:cxn ang="0">
                  <a:pos x="13" y="72"/>
                </a:cxn>
                <a:cxn ang="0">
                  <a:pos x="13" y="65"/>
                </a:cxn>
                <a:cxn ang="0">
                  <a:pos x="19" y="65"/>
                </a:cxn>
                <a:cxn ang="0">
                  <a:pos x="22" y="63"/>
                </a:cxn>
                <a:cxn ang="0">
                  <a:pos x="13" y="63"/>
                </a:cxn>
                <a:cxn ang="0">
                  <a:pos x="13" y="6"/>
                </a:cxn>
                <a:cxn ang="0">
                  <a:pos x="10" y="0"/>
                </a:cxn>
                <a:cxn ang="0">
                  <a:pos x="9" y="6"/>
                </a:cxn>
                <a:cxn ang="0">
                  <a:pos x="9" y="63"/>
                </a:cxn>
                <a:cxn ang="0">
                  <a:pos x="0" y="63"/>
                </a:cxn>
                <a:cxn ang="0">
                  <a:pos x="3" y="65"/>
                </a:cxn>
                <a:cxn ang="0">
                  <a:pos x="9" y="65"/>
                </a:cxn>
                <a:cxn ang="0">
                  <a:pos x="9" y="72"/>
                </a:cxn>
                <a:cxn ang="0">
                  <a:pos x="10" y="79"/>
                </a:cxn>
                <a:cxn ang="0">
                  <a:pos x="11" y="79"/>
                </a:cxn>
              </a:cxnLst>
              <a:rect l="0" t="0" r="r" b="b"/>
              <a:pathLst>
                <a:path w="23" h="80">
                  <a:moveTo>
                    <a:pt x="11" y="79"/>
                  </a:moveTo>
                  <a:lnTo>
                    <a:pt x="13" y="72"/>
                  </a:lnTo>
                  <a:lnTo>
                    <a:pt x="13" y="65"/>
                  </a:lnTo>
                  <a:lnTo>
                    <a:pt x="19" y="65"/>
                  </a:lnTo>
                  <a:lnTo>
                    <a:pt x="22" y="63"/>
                  </a:lnTo>
                  <a:lnTo>
                    <a:pt x="13" y="63"/>
                  </a:lnTo>
                  <a:lnTo>
                    <a:pt x="13" y="6"/>
                  </a:lnTo>
                  <a:lnTo>
                    <a:pt x="10" y="0"/>
                  </a:lnTo>
                  <a:lnTo>
                    <a:pt x="9" y="6"/>
                  </a:lnTo>
                  <a:lnTo>
                    <a:pt x="9" y="63"/>
                  </a:lnTo>
                  <a:lnTo>
                    <a:pt x="0" y="63"/>
                  </a:lnTo>
                  <a:lnTo>
                    <a:pt x="3" y="65"/>
                  </a:lnTo>
                  <a:lnTo>
                    <a:pt x="9" y="65"/>
                  </a:lnTo>
                  <a:lnTo>
                    <a:pt x="9" y="72"/>
                  </a:lnTo>
                  <a:lnTo>
                    <a:pt x="10" y="79"/>
                  </a:lnTo>
                  <a:lnTo>
                    <a:pt x="11" y="79"/>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5" name="Freeform 1181"/>
            <p:cNvSpPr>
              <a:spLocks/>
            </p:cNvSpPr>
            <p:nvPr/>
          </p:nvSpPr>
          <p:spPr bwMode="auto">
            <a:xfrm>
              <a:off x="2757" y="2912"/>
              <a:ext cx="7" cy="5"/>
            </a:xfrm>
            <a:custGeom>
              <a:avLst/>
              <a:gdLst/>
              <a:ahLst/>
              <a:cxnLst>
                <a:cxn ang="0">
                  <a:pos x="6" y="2"/>
                </a:cxn>
                <a:cxn ang="0">
                  <a:pos x="6" y="2"/>
                </a:cxn>
                <a:cxn ang="0">
                  <a:pos x="6" y="4"/>
                </a:cxn>
                <a:cxn ang="0">
                  <a:pos x="5" y="4"/>
                </a:cxn>
                <a:cxn ang="0">
                  <a:pos x="5" y="5"/>
                </a:cxn>
                <a:cxn ang="0">
                  <a:pos x="3" y="5"/>
                </a:cxn>
                <a:cxn ang="0">
                  <a:pos x="2" y="5"/>
                </a:cxn>
                <a:cxn ang="0">
                  <a:pos x="1" y="5"/>
                </a:cxn>
                <a:cxn ang="0">
                  <a:pos x="1" y="4"/>
                </a:cxn>
                <a:cxn ang="0">
                  <a:pos x="0" y="4"/>
                </a:cxn>
                <a:cxn ang="0">
                  <a:pos x="0" y="2"/>
                </a:cxn>
                <a:cxn ang="0">
                  <a:pos x="0" y="1"/>
                </a:cxn>
                <a:cxn ang="0">
                  <a:pos x="1" y="1"/>
                </a:cxn>
                <a:cxn ang="0">
                  <a:pos x="1" y="0"/>
                </a:cxn>
                <a:cxn ang="0">
                  <a:pos x="2" y="0"/>
                </a:cxn>
                <a:cxn ang="0">
                  <a:pos x="3" y="0"/>
                </a:cxn>
                <a:cxn ang="0">
                  <a:pos x="5" y="0"/>
                </a:cxn>
                <a:cxn ang="0">
                  <a:pos x="5" y="1"/>
                </a:cxn>
                <a:cxn ang="0">
                  <a:pos x="6" y="1"/>
                </a:cxn>
                <a:cxn ang="0">
                  <a:pos x="6" y="2"/>
                </a:cxn>
              </a:cxnLst>
              <a:rect l="0" t="0" r="r" b="b"/>
              <a:pathLst>
                <a:path w="7" h="6">
                  <a:moveTo>
                    <a:pt x="6" y="2"/>
                  </a:moveTo>
                  <a:lnTo>
                    <a:pt x="6" y="2"/>
                  </a:lnTo>
                  <a:lnTo>
                    <a:pt x="6" y="4"/>
                  </a:lnTo>
                  <a:lnTo>
                    <a:pt x="5" y="4"/>
                  </a:lnTo>
                  <a:lnTo>
                    <a:pt x="5" y="5"/>
                  </a:lnTo>
                  <a:lnTo>
                    <a:pt x="3" y="5"/>
                  </a:lnTo>
                  <a:lnTo>
                    <a:pt x="2" y="5"/>
                  </a:lnTo>
                  <a:lnTo>
                    <a:pt x="1" y="5"/>
                  </a:lnTo>
                  <a:lnTo>
                    <a:pt x="1" y="4"/>
                  </a:lnTo>
                  <a:lnTo>
                    <a:pt x="0" y="4"/>
                  </a:lnTo>
                  <a:lnTo>
                    <a:pt x="0" y="2"/>
                  </a:lnTo>
                  <a:lnTo>
                    <a:pt x="0" y="1"/>
                  </a:lnTo>
                  <a:lnTo>
                    <a:pt x="1" y="1"/>
                  </a:lnTo>
                  <a:lnTo>
                    <a:pt x="1" y="0"/>
                  </a:lnTo>
                  <a:lnTo>
                    <a:pt x="2" y="0"/>
                  </a:lnTo>
                  <a:lnTo>
                    <a:pt x="3" y="0"/>
                  </a:lnTo>
                  <a:lnTo>
                    <a:pt x="5" y="0"/>
                  </a:lnTo>
                  <a:lnTo>
                    <a:pt x="5" y="1"/>
                  </a:lnTo>
                  <a:lnTo>
                    <a:pt x="6" y="1"/>
                  </a:lnTo>
                  <a:lnTo>
                    <a:pt x="6" y="2"/>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6" name="Freeform 1182"/>
            <p:cNvSpPr>
              <a:spLocks/>
            </p:cNvSpPr>
            <p:nvPr/>
          </p:nvSpPr>
          <p:spPr bwMode="auto">
            <a:xfrm>
              <a:off x="2789" y="2835"/>
              <a:ext cx="24" cy="80"/>
            </a:xfrm>
            <a:custGeom>
              <a:avLst/>
              <a:gdLst/>
              <a:ahLst/>
              <a:cxnLst>
                <a:cxn ang="0">
                  <a:pos x="13" y="79"/>
                </a:cxn>
                <a:cxn ang="0">
                  <a:pos x="14" y="72"/>
                </a:cxn>
                <a:cxn ang="0">
                  <a:pos x="14" y="65"/>
                </a:cxn>
                <a:cxn ang="0">
                  <a:pos x="20" y="65"/>
                </a:cxn>
                <a:cxn ang="0">
                  <a:pos x="23" y="63"/>
                </a:cxn>
                <a:cxn ang="0">
                  <a:pos x="14" y="63"/>
                </a:cxn>
                <a:cxn ang="0">
                  <a:pos x="14" y="6"/>
                </a:cxn>
                <a:cxn ang="0">
                  <a:pos x="11" y="0"/>
                </a:cxn>
                <a:cxn ang="0">
                  <a:pos x="9" y="6"/>
                </a:cxn>
                <a:cxn ang="0">
                  <a:pos x="9" y="63"/>
                </a:cxn>
                <a:cxn ang="0">
                  <a:pos x="0" y="63"/>
                </a:cxn>
                <a:cxn ang="0">
                  <a:pos x="3" y="65"/>
                </a:cxn>
                <a:cxn ang="0">
                  <a:pos x="9" y="65"/>
                </a:cxn>
                <a:cxn ang="0">
                  <a:pos x="9" y="72"/>
                </a:cxn>
                <a:cxn ang="0">
                  <a:pos x="10" y="79"/>
                </a:cxn>
                <a:cxn ang="0">
                  <a:pos x="13" y="79"/>
                </a:cxn>
              </a:cxnLst>
              <a:rect l="0" t="0" r="r" b="b"/>
              <a:pathLst>
                <a:path w="24" h="80">
                  <a:moveTo>
                    <a:pt x="13" y="79"/>
                  </a:moveTo>
                  <a:lnTo>
                    <a:pt x="14" y="72"/>
                  </a:lnTo>
                  <a:lnTo>
                    <a:pt x="14" y="65"/>
                  </a:lnTo>
                  <a:lnTo>
                    <a:pt x="20" y="65"/>
                  </a:lnTo>
                  <a:lnTo>
                    <a:pt x="23" y="63"/>
                  </a:lnTo>
                  <a:lnTo>
                    <a:pt x="14" y="63"/>
                  </a:lnTo>
                  <a:lnTo>
                    <a:pt x="14" y="6"/>
                  </a:lnTo>
                  <a:lnTo>
                    <a:pt x="11" y="0"/>
                  </a:lnTo>
                  <a:lnTo>
                    <a:pt x="9" y="6"/>
                  </a:lnTo>
                  <a:lnTo>
                    <a:pt x="9" y="63"/>
                  </a:lnTo>
                  <a:lnTo>
                    <a:pt x="0" y="63"/>
                  </a:lnTo>
                  <a:lnTo>
                    <a:pt x="3" y="65"/>
                  </a:lnTo>
                  <a:lnTo>
                    <a:pt x="9" y="65"/>
                  </a:lnTo>
                  <a:lnTo>
                    <a:pt x="9" y="72"/>
                  </a:lnTo>
                  <a:lnTo>
                    <a:pt x="10" y="79"/>
                  </a:lnTo>
                  <a:lnTo>
                    <a:pt x="13" y="79"/>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7" name="Freeform 1183"/>
            <p:cNvSpPr>
              <a:spLocks/>
            </p:cNvSpPr>
            <p:nvPr/>
          </p:nvSpPr>
          <p:spPr bwMode="auto">
            <a:xfrm>
              <a:off x="2797" y="2912"/>
              <a:ext cx="7" cy="5"/>
            </a:xfrm>
            <a:custGeom>
              <a:avLst/>
              <a:gdLst/>
              <a:ahLst/>
              <a:cxnLst>
                <a:cxn ang="0">
                  <a:pos x="6" y="2"/>
                </a:cxn>
                <a:cxn ang="0">
                  <a:pos x="6" y="2"/>
                </a:cxn>
                <a:cxn ang="0">
                  <a:pos x="6" y="4"/>
                </a:cxn>
                <a:cxn ang="0">
                  <a:pos x="5" y="4"/>
                </a:cxn>
                <a:cxn ang="0">
                  <a:pos x="5" y="5"/>
                </a:cxn>
                <a:cxn ang="0">
                  <a:pos x="3" y="5"/>
                </a:cxn>
                <a:cxn ang="0">
                  <a:pos x="2" y="5"/>
                </a:cxn>
                <a:cxn ang="0">
                  <a:pos x="1" y="5"/>
                </a:cxn>
                <a:cxn ang="0">
                  <a:pos x="1" y="4"/>
                </a:cxn>
                <a:cxn ang="0">
                  <a:pos x="0" y="4"/>
                </a:cxn>
                <a:cxn ang="0">
                  <a:pos x="0" y="2"/>
                </a:cxn>
                <a:cxn ang="0">
                  <a:pos x="0" y="1"/>
                </a:cxn>
                <a:cxn ang="0">
                  <a:pos x="1" y="1"/>
                </a:cxn>
                <a:cxn ang="0">
                  <a:pos x="1" y="0"/>
                </a:cxn>
                <a:cxn ang="0">
                  <a:pos x="2" y="0"/>
                </a:cxn>
                <a:cxn ang="0">
                  <a:pos x="3" y="0"/>
                </a:cxn>
                <a:cxn ang="0">
                  <a:pos x="5" y="0"/>
                </a:cxn>
                <a:cxn ang="0">
                  <a:pos x="5" y="1"/>
                </a:cxn>
                <a:cxn ang="0">
                  <a:pos x="6" y="1"/>
                </a:cxn>
                <a:cxn ang="0">
                  <a:pos x="6" y="2"/>
                </a:cxn>
              </a:cxnLst>
              <a:rect l="0" t="0" r="r" b="b"/>
              <a:pathLst>
                <a:path w="7" h="6">
                  <a:moveTo>
                    <a:pt x="6" y="2"/>
                  </a:moveTo>
                  <a:lnTo>
                    <a:pt x="6" y="2"/>
                  </a:lnTo>
                  <a:lnTo>
                    <a:pt x="6" y="4"/>
                  </a:lnTo>
                  <a:lnTo>
                    <a:pt x="5" y="4"/>
                  </a:lnTo>
                  <a:lnTo>
                    <a:pt x="5" y="5"/>
                  </a:lnTo>
                  <a:lnTo>
                    <a:pt x="3" y="5"/>
                  </a:lnTo>
                  <a:lnTo>
                    <a:pt x="2" y="5"/>
                  </a:lnTo>
                  <a:lnTo>
                    <a:pt x="1" y="5"/>
                  </a:lnTo>
                  <a:lnTo>
                    <a:pt x="1" y="4"/>
                  </a:lnTo>
                  <a:lnTo>
                    <a:pt x="0" y="4"/>
                  </a:lnTo>
                  <a:lnTo>
                    <a:pt x="0" y="2"/>
                  </a:lnTo>
                  <a:lnTo>
                    <a:pt x="0" y="1"/>
                  </a:lnTo>
                  <a:lnTo>
                    <a:pt x="1" y="1"/>
                  </a:lnTo>
                  <a:lnTo>
                    <a:pt x="1" y="0"/>
                  </a:lnTo>
                  <a:lnTo>
                    <a:pt x="2" y="0"/>
                  </a:lnTo>
                  <a:lnTo>
                    <a:pt x="3" y="0"/>
                  </a:lnTo>
                  <a:lnTo>
                    <a:pt x="5" y="0"/>
                  </a:lnTo>
                  <a:lnTo>
                    <a:pt x="5" y="1"/>
                  </a:lnTo>
                  <a:lnTo>
                    <a:pt x="6" y="1"/>
                  </a:lnTo>
                  <a:lnTo>
                    <a:pt x="6" y="2"/>
                  </a:lnTo>
                </a:path>
              </a:pathLst>
            </a:custGeom>
            <a:solidFill>
              <a:srgbClr val="A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8" name="Freeform 1184"/>
            <p:cNvSpPr>
              <a:spLocks/>
            </p:cNvSpPr>
            <p:nvPr/>
          </p:nvSpPr>
          <p:spPr bwMode="auto">
            <a:xfrm>
              <a:off x="2757" y="2939"/>
              <a:ext cx="48" cy="14"/>
            </a:xfrm>
            <a:custGeom>
              <a:avLst/>
              <a:gdLst/>
              <a:ahLst/>
              <a:cxnLst>
                <a:cxn ang="0">
                  <a:pos x="47" y="0"/>
                </a:cxn>
                <a:cxn ang="0">
                  <a:pos x="37" y="3"/>
                </a:cxn>
                <a:cxn ang="0">
                  <a:pos x="31" y="6"/>
                </a:cxn>
                <a:cxn ang="0">
                  <a:pos x="27" y="7"/>
                </a:cxn>
                <a:cxn ang="0">
                  <a:pos x="23" y="9"/>
                </a:cxn>
                <a:cxn ang="0">
                  <a:pos x="15" y="6"/>
                </a:cxn>
                <a:cxn ang="0">
                  <a:pos x="9" y="3"/>
                </a:cxn>
                <a:cxn ang="0">
                  <a:pos x="4" y="1"/>
                </a:cxn>
                <a:cxn ang="0">
                  <a:pos x="2" y="1"/>
                </a:cxn>
                <a:cxn ang="0">
                  <a:pos x="0" y="0"/>
                </a:cxn>
                <a:cxn ang="0">
                  <a:pos x="0" y="6"/>
                </a:cxn>
                <a:cxn ang="0">
                  <a:pos x="0" y="7"/>
                </a:cxn>
                <a:cxn ang="0">
                  <a:pos x="1" y="7"/>
                </a:cxn>
                <a:cxn ang="0">
                  <a:pos x="2" y="7"/>
                </a:cxn>
                <a:cxn ang="0">
                  <a:pos x="6" y="8"/>
                </a:cxn>
                <a:cxn ang="0">
                  <a:pos x="7" y="9"/>
                </a:cxn>
                <a:cxn ang="0">
                  <a:pos x="10" y="9"/>
                </a:cxn>
                <a:cxn ang="0">
                  <a:pos x="15" y="10"/>
                </a:cxn>
                <a:cxn ang="0">
                  <a:pos x="18" y="12"/>
                </a:cxn>
                <a:cxn ang="0">
                  <a:pos x="20" y="13"/>
                </a:cxn>
                <a:cxn ang="0">
                  <a:pos x="21" y="13"/>
                </a:cxn>
                <a:cxn ang="0">
                  <a:pos x="22" y="13"/>
                </a:cxn>
                <a:cxn ang="0">
                  <a:pos x="23" y="13"/>
                </a:cxn>
                <a:cxn ang="0">
                  <a:pos x="25" y="13"/>
                </a:cxn>
                <a:cxn ang="0">
                  <a:pos x="26" y="12"/>
                </a:cxn>
                <a:cxn ang="0">
                  <a:pos x="27" y="12"/>
                </a:cxn>
                <a:cxn ang="0">
                  <a:pos x="31" y="10"/>
                </a:cxn>
                <a:cxn ang="0">
                  <a:pos x="36" y="9"/>
                </a:cxn>
                <a:cxn ang="0">
                  <a:pos x="41" y="8"/>
                </a:cxn>
                <a:cxn ang="0">
                  <a:pos x="43" y="7"/>
                </a:cxn>
                <a:cxn ang="0">
                  <a:pos x="44" y="7"/>
                </a:cxn>
                <a:cxn ang="0">
                  <a:pos x="46" y="6"/>
                </a:cxn>
                <a:cxn ang="0">
                  <a:pos x="47" y="6"/>
                </a:cxn>
                <a:cxn ang="0">
                  <a:pos x="47" y="0"/>
                </a:cxn>
              </a:cxnLst>
              <a:rect l="0" t="0" r="r" b="b"/>
              <a:pathLst>
                <a:path w="48" h="14">
                  <a:moveTo>
                    <a:pt x="47" y="0"/>
                  </a:moveTo>
                  <a:lnTo>
                    <a:pt x="37" y="3"/>
                  </a:lnTo>
                  <a:lnTo>
                    <a:pt x="31" y="6"/>
                  </a:lnTo>
                  <a:lnTo>
                    <a:pt x="27" y="7"/>
                  </a:lnTo>
                  <a:lnTo>
                    <a:pt x="23" y="9"/>
                  </a:lnTo>
                  <a:lnTo>
                    <a:pt x="15" y="6"/>
                  </a:lnTo>
                  <a:lnTo>
                    <a:pt x="9" y="3"/>
                  </a:lnTo>
                  <a:lnTo>
                    <a:pt x="4" y="1"/>
                  </a:lnTo>
                  <a:lnTo>
                    <a:pt x="2" y="1"/>
                  </a:lnTo>
                  <a:lnTo>
                    <a:pt x="0" y="0"/>
                  </a:lnTo>
                  <a:lnTo>
                    <a:pt x="0" y="6"/>
                  </a:lnTo>
                  <a:lnTo>
                    <a:pt x="0" y="7"/>
                  </a:lnTo>
                  <a:lnTo>
                    <a:pt x="1" y="7"/>
                  </a:lnTo>
                  <a:lnTo>
                    <a:pt x="2" y="7"/>
                  </a:lnTo>
                  <a:lnTo>
                    <a:pt x="6" y="8"/>
                  </a:lnTo>
                  <a:lnTo>
                    <a:pt x="7" y="9"/>
                  </a:lnTo>
                  <a:lnTo>
                    <a:pt x="10" y="9"/>
                  </a:lnTo>
                  <a:lnTo>
                    <a:pt x="15" y="10"/>
                  </a:lnTo>
                  <a:lnTo>
                    <a:pt x="18" y="12"/>
                  </a:lnTo>
                  <a:lnTo>
                    <a:pt x="20" y="13"/>
                  </a:lnTo>
                  <a:lnTo>
                    <a:pt x="21" y="13"/>
                  </a:lnTo>
                  <a:lnTo>
                    <a:pt x="22" y="13"/>
                  </a:lnTo>
                  <a:lnTo>
                    <a:pt x="23" y="13"/>
                  </a:lnTo>
                  <a:lnTo>
                    <a:pt x="25" y="13"/>
                  </a:lnTo>
                  <a:lnTo>
                    <a:pt x="26" y="12"/>
                  </a:lnTo>
                  <a:lnTo>
                    <a:pt x="27" y="12"/>
                  </a:lnTo>
                  <a:lnTo>
                    <a:pt x="31" y="10"/>
                  </a:lnTo>
                  <a:lnTo>
                    <a:pt x="36" y="9"/>
                  </a:lnTo>
                  <a:lnTo>
                    <a:pt x="41" y="8"/>
                  </a:lnTo>
                  <a:lnTo>
                    <a:pt x="43" y="7"/>
                  </a:lnTo>
                  <a:lnTo>
                    <a:pt x="44" y="7"/>
                  </a:lnTo>
                  <a:lnTo>
                    <a:pt x="46" y="6"/>
                  </a:lnTo>
                  <a:lnTo>
                    <a:pt x="47" y="6"/>
                  </a:lnTo>
                  <a:lnTo>
                    <a:pt x="47"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49" name="Freeform 1185"/>
            <p:cNvSpPr>
              <a:spLocks/>
            </p:cNvSpPr>
            <p:nvPr/>
          </p:nvSpPr>
          <p:spPr bwMode="auto">
            <a:xfrm>
              <a:off x="2776" y="2950"/>
              <a:ext cx="11" cy="4"/>
            </a:xfrm>
            <a:custGeom>
              <a:avLst/>
              <a:gdLst/>
              <a:ahLst/>
              <a:cxnLst>
                <a:cxn ang="0">
                  <a:pos x="0" y="0"/>
                </a:cxn>
                <a:cxn ang="0">
                  <a:pos x="1" y="0"/>
                </a:cxn>
                <a:cxn ang="0">
                  <a:pos x="1" y="1"/>
                </a:cxn>
                <a:cxn ang="0">
                  <a:pos x="2" y="1"/>
                </a:cxn>
                <a:cxn ang="0">
                  <a:pos x="4" y="1"/>
                </a:cxn>
                <a:cxn ang="0">
                  <a:pos x="5" y="2"/>
                </a:cxn>
                <a:cxn ang="0">
                  <a:pos x="6" y="2"/>
                </a:cxn>
                <a:cxn ang="0">
                  <a:pos x="6" y="1"/>
                </a:cxn>
                <a:cxn ang="0">
                  <a:pos x="7" y="1"/>
                </a:cxn>
                <a:cxn ang="0">
                  <a:pos x="9" y="1"/>
                </a:cxn>
                <a:cxn ang="0">
                  <a:pos x="9" y="0"/>
                </a:cxn>
                <a:cxn ang="0">
                  <a:pos x="10" y="0"/>
                </a:cxn>
                <a:cxn ang="0">
                  <a:pos x="0" y="0"/>
                </a:cxn>
              </a:cxnLst>
              <a:rect l="0" t="0" r="r" b="b"/>
              <a:pathLst>
                <a:path w="11" h="3">
                  <a:moveTo>
                    <a:pt x="0" y="0"/>
                  </a:moveTo>
                  <a:lnTo>
                    <a:pt x="1" y="0"/>
                  </a:lnTo>
                  <a:lnTo>
                    <a:pt x="1" y="1"/>
                  </a:lnTo>
                  <a:lnTo>
                    <a:pt x="2" y="1"/>
                  </a:lnTo>
                  <a:lnTo>
                    <a:pt x="4" y="1"/>
                  </a:lnTo>
                  <a:lnTo>
                    <a:pt x="5" y="2"/>
                  </a:lnTo>
                  <a:lnTo>
                    <a:pt x="6" y="2"/>
                  </a:lnTo>
                  <a:lnTo>
                    <a:pt x="6" y="1"/>
                  </a:lnTo>
                  <a:lnTo>
                    <a:pt x="7" y="1"/>
                  </a:lnTo>
                  <a:lnTo>
                    <a:pt x="9" y="1"/>
                  </a:lnTo>
                  <a:lnTo>
                    <a:pt x="9" y="0"/>
                  </a:lnTo>
                  <a:lnTo>
                    <a:pt x="10"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0" name="Freeform 1186"/>
            <p:cNvSpPr>
              <a:spLocks/>
            </p:cNvSpPr>
            <p:nvPr/>
          </p:nvSpPr>
          <p:spPr bwMode="auto">
            <a:xfrm>
              <a:off x="2772" y="2949"/>
              <a:ext cx="16" cy="4"/>
            </a:xfrm>
            <a:custGeom>
              <a:avLst/>
              <a:gdLst/>
              <a:ahLst/>
              <a:cxnLst>
                <a:cxn ang="0">
                  <a:pos x="5" y="3"/>
                </a:cxn>
                <a:cxn ang="0">
                  <a:pos x="5" y="3"/>
                </a:cxn>
                <a:cxn ang="0">
                  <a:pos x="4" y="3"/>
                </a:cxn>
                <a:cxn ang="0">
                  <a:pos x="4" y="1"/>
                </a:cxn>
                <a:cxn ang="0">
                  <a:pos x="2" y="1"/>
                </a:cxn>
                <a:cxn ang="0">
                  <a:pos x="1" y="1"/>
                </a:cxn>
                <a:cxn ang="0">
                  <a:pos x="1" y="0"/>
                </a:cxn>
                <a:cxn ang="0">
                  <a:pos x="0" y="0"/>
                </a:cxn>
                <a:cxn ang="0">
                  <a:pos x="14" y="0"/>
                </a:cxn>
                <a:cxn ang="0">
                  <a:pos x="12" y="0"/>
                </a:cxn>
                <a:cxn ang="0">
                  <a:pos x="12" y="1"/>
                </a:cxn>
                <a:cxn ang="0">
                  <a:pos x="11" y="1"/>
                </a:cxn>
                <a:cxn ang="0">
                  <a:pos x="10" y="1"/>
                </a:cxn>
                <a:cxn ang="0">
                  <a:pos x="10" y="3"/>
                </a:cxn>
                <a:cxn ang="0">
                  <a:pos x="9" y="3"/>
                </a:cxn>
                <a:cxn ang="0">
                  <a:pos x="5" y="3"/>
                </a:cxn>
              </a:cxnLst>
              <a:rect l="0" t="0" r="r" b="b"/>
              <a:pathLst>
                <a:path w="15" h="4">
                  <a:moveTo>
                    <a:pt x="5" y="3"/>
                  </a:moveTo>
                  <a:lnTo>
                    <a:pt x="5" y="3"/>
                  </a:lnTo>
                  <a:lnTo>
                    <a:pt x="4" y="3"/>
                  </a:lnTo>
                  <a:lnTo>
                    <a:pt x="4" y="1"/>
                  </a:lnTo>
                  <a:lnTo>
                    <a:pt x="2" y="1"/>
                  </a:lnTo>
                  <a:lnTo>
                    <a:pt x="1" y="1"/>
                  </a:lnTo>
                  <a:lnTo>
                    <a:pt x="1" y="0"/>
                  </a:lnTo>
                  <a:lnTo>
                    <a:pt x="0" y="0"/>
                  </a:lnTo>
                  <a:lnTo>
                    <a:pt x="14" y="0"/>
                  </a:lnTo>
                  <a:lnTo>
                    <a:pt x="12" y="0"/>
                  </a:lnTo>
                  <a:lnTo>
                    <a:pt x="12" y="1"/>
                  </a:lnTo>
                  <a:lnTo>
                    <a:pt x="11" y="1"/>
                  </a:lnTo>
                  <a:lnTo>
                    <a:pt x="10" y="1"/>
                  </a:lnTo>
                  <a:lnTo>
                    <a:pt x="10" y="3"/>
                  </a:lnTo>
                  <a:lnTo>
                    <a:pt x="9" y="3"/>
                  </a:lnTo>
                  <a:lnTo>
                    <a:pt x="5" y="3"/>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1" name="Freeform 1187"/>
            <p:cNvSpPr>
              <a:spLocks/>
            </p:cNvSpPr>
            <p:nvPr/>
          </p:nvSpPr>
          <p:spPr bwMode="auto">
            <a:xfrm>
              <a:off x="2771" y="2949"/>
              <a:ext cx="19" cy="4"/>
            </a:xfrm>
            <a:custGeom>
              <a:avLst/>
              <a:gdLst/>
              <a:ahLst/>
              <a:cxnLst>
                <a:cxn ang="0">
                  <a:pos x="5" y="3"/>
                </a:cxn>
                <a:cxn ang="0">
                  <a:pos x="4" y="3"/>
                </a:cxn>
                <a:cxn ang="0">
                  <a:pos x="2" y="1"/>
                </a:cxn>
                <a:cxn ang="0">
                  <a:pos x="1" y="1"/>
                </a:cxn>
                <a:cxn ang="0">
                  <a:pos x="1" y="0"/>
                </a:cxn>
                <a:cxn ang="0">
                  <a:pos x="0" y="0"/>
                </a:cxn>
                <a:cxn ang="0">
                  <a:pos x="18" y="0"/>
                </a:cxn>
                <a:cxn ang="0">
                  <a:pos x="17" y="0"/>
                </a:cxn>
                <a:cxn ang="0">
                  <a:pos x="17" y="1"/>
                </a:cxn>
                <a:cxn ang="0">
                  <a:pos x="15" y="1"/>
                </a:cxn>
                <a:cxn ang="0">
                  <a:pos x="14" y="3"/>
                </a:cxn>
                <a:cxn ang="0">
                  <a:pos x="5" y="3"/>
                </a:cxn>
              </a:cxnLst>
              <a:rect l="0" t="0" r="r" b="b"/>
              <a:pathLst>
                <a:path w="19" h="4">
                  <a:moveTo>
                    <a:pt x="5" y="3"/>
                  </a:moveTo>
                  <a:lnTo>
                    <a:pt x="4" y="3"/>
                  </a:lnTo>
                  <a:lnTo>
                    <a:pt x="2" y="1"/>
                  </a:lnTo>
                  <a:lnTo>
                    <a:pt x="1" y="1"/>
                  </a:lnTo>
                  <a:lnTo>
                    <a:pt x="1" y="0"/>
                  </a:lnTo>
                  <a:lnTo>
                    <a:pt x="0" y="0"/>
                  </a:lnTo>
                  <a:lnTo>
                    <a:pt x="18" y="0"/>
                  </a:lnTo>
                  <a:lnTo>
                    <a:pt x="17" y="0"/>
                  </a:lnTo>
                  <a:lnTo>
                    <a:pt x="17" y="1"/>
                  </a:lnTo>
                  <a:lnTo>
                    <a:pt x="15" y="1"/>
                  </a:lnTo>
                  <a:lnTo>
                    <a:pt x="14" y="3"/>
                  </a:lnTo>
                  <a:lnTo>
                    <a:pt x="5" y="3"/>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2" name="Freeform 1188"/>
            <p:cNvSpPr>
              <a:spLocks/>
            </p:cNvSpPr>
            <p:nvPr/>
          </p:nvSpPr>
          <p:spPr bwMode="auto">
            <a:xfrm>
              <a:off x="2768" y="2948"/>
              <a:ext cx="25" cy="4"/>
            </a:xfrm>
            <a:custGeom>
              <a:avLst/>
              <a:gdLst/>
              <a:ahLst/>
              <a:cxnLst>
                <a:cxn ang="0">
                  <a:pos x="5" y="3"/>
                </a:cxn>
                <a:cxn ang="0">
                  <a:pos x="5" y="3"/>
                </a:cxn>
                <a:cxn ang="0">
                  <a:pos x="4" y="1"/>
                </a:cxn>
                <a:cxn ang="0">
                  <a:pos x="2" y="1"/>
                </a:cxn>
                <a:cxn ang="0">
                  <a:pos x="1" y="0"/>
                </a:cxn>
                <a:cxn ang="0">
                  <a:pos x="0" y="0"/>
                </a:cxn>
                <a:cxn ang="0">
                  <a:pos x="24" y="0"/>
                </a:cxn>
                <a:cxn ang="0">
                  <a:pos x="22" y="0"/>
                </a:cxn>
                <a:cxn ang="0">
                  <a:pos x="21" y="1"/>
                </a:cxn>
                <a:cxn ang="0">
                  <a:pos x="20" y="1"/>
                </a:cxn>
                <a:cxn ang="0">
                  <a:pos x="20" y="3"/>
                </a:cxn>
                <a:cxn ang="0">
                  <a:pos x="19" y="3"/>
                </a:cxn>
                <a:cxn ang="0">
                  <a:pos x="5" y="3"/>
                </a:cxn>
              </a:cxnLst>
              <a:rect l="0" t="0" r="r" b="b"/>
              <a:pathLst>
                <a:path w="25" h="4">
                  <a:moveTo>
                    <a:pt x="5" y="3"/>
                  </a:moveTo>
                  <a:lnTo>
                    <a:pt x="5" y="3"/>
                  </a:lnTo>
                  <a:lnTo>
                    <a:pt x="4" y="1"/>
                  </a:lnTo>
                  <a:lnTo>
                    <a:pt x="2" y="1"/>
                  </a:lnTo>
                  <a:lnTo>
                    <a:pt x="1" y="0"/>
                  </a:lnTo>
                  <a:lnTo>
                    <a:pt x="0" y="0"/>
                  </a:lnTo>
                  <a:lnTo>
                    <a:pt x="24" y="0"/>
                  </a:lnTo>
                  <a:lnTo>
                    <a:pt x="22" y="0"/>
                  </a:lnTo>
                  <a:lnTo>
                    <a:pt x="21" y="1"/>
                  </a:lnTo>
                  <a:lnTo>
                    <a:pt x="20" y="1"/>
                  </a:lnTo>
                  <a:lnTo>
                    <a:pt x="20" y="3"/>
                  </a:lnTo>
                  <a:lnTo>
                    <a:pt x="19" y="3"/>
                  </a:lnTo>
                  <a:lnTo>
                    <a:pt x="5" y="3"/>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3" name="Freeform 1189"/>
            <p:cNvSpPr>
              <a:spLocks/>
            </p:cNvSpPr>
            <p:nvPr/>
          </p:nvSpPr>
          <p:spPr bwMode="auto">
            <a:xfrm>
              <a:off x="2766" y="2948"/>
              <a:ext cx="29" cy="3"/>
            </a:xfrm>
            <a:custGeom>
              <a:avLst/>
              <a:gdLst/>
              <a:ahLst/>
              <a:cxnLst>
                <a:cxn ang="0">
                  <a:pos x="0" y="0"/>
                </a:cxn>
                <a:cxn ang="0">
                  <a:pos x="0" y="0"/>
                </a:cxn>
                <a:cxn ang="0">
                  <a:pos x="1" y="0"/>
                </a:cxn>
                <a:cxn ang="0">
                  <a:pos x="2" y="0"/>
                </a:cxn>
                <a:cxn ang="0">
                  <a:pos x="2" y="1"/>
                </a:cxn>
                <a:cxn ang="0">
                  <a:pos x="4" y="1"/>
                </a:cxn>
                <a:cxn ang="0">
                  <a:pos x="5" y="1"/>
                </a:cxn>
                <a:cxn ang="0">
                  <a:pos x="23" y="1"/>
                </a:cxn>
                <a:cxn ang="0">
                  <a:pos x="24" y="1"/>
                </a:cxn>
                <a:cxn ang="0">
                  <a:pos x="25" y="1"/>
                </a:cxn>
                <a:cxn ang="0">
                  <a:pos x="25" y="0"/>
                </a:cxn>
                <a:cxn ang="0">
                  <a:pos x="27" y="0"/>
                </a:cxn>
                <a:cxn ang="0">
                  <a:pos x="28" y="0"/>
                </a:cxn>
                <a:cxn ang="0">
                  <a:pos x="0" y="0"/>
                </a:cxn>
              </a:cxnLst>
              <a:rect l="0" t="0" r="r" b="b"/>
              <a:pathLst>
                <a:path w="29" h="2">
                  <a:moveTo>
                    <a:pt x="0" y="0"/>
                  </a:moveTo>
                  <a:lnTo>
                    <a:pt x="0" y="0"/>
                  </a:lnTo>
                  <a:lnTo>
                    <a:pt x="1" y="0"/>
                  </a:lnTo>
                  <a:lnTo>
                    <a:pt x="2" y="0"/>
                  </a:lnTo>
                  <a:lnTo>
                    <a:pt x="2" y="1"/>
                  </a:lnTo>
                  <a:lnTo>
                    <a:pt x="4" y="1"/>
                  </a:lnTo>
                  <a:lnTo>
                    <a:pt x="5" y="1"/>
                  </a:lnTo>
                  <a:lnTo>
                    <a:pt x="23" y="1"/>
                  </a:lnTo>
                  <a:lnTo>
                    <a:pt x="24" y="1"/>
                  </a:lnTo>
                  <a:lnTo>
                    <a:pt x="25" y="1"/>
                  </a:lnTo>
                  <a:lnTo>
                    <a:pt x="25" y="0"/>
                  </a:lnTo>
                  <a:lnTo>
                    <a:pt x="27" y="0"/>
                  </a:lnTo>
                  <a:lnTo>
                    <a:pt x="28" y="0"/>
                  </a:lnTo>
                  <a:lnTo>
                    <a:pt x="0" y="0"/>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4" name="Freeform 1190"/>
            <p:cNvSpPr>
              <a:spLocks/>
            </p:cNvSpPr>
            <p:nvPr/>
          </p:nvSpPr>
          <p:spPr bwMode="auto">
            <a:xfrm>
              <a:off x="2763" y="2947"/>
              <a:ext cx="35" cy="4"/>
            </a:xfrm>
            <a:custGeom>
              <a:avLst/>
              <a:gdLst/>
              <a:ahLst/>
              <a:cxnLst>
                <a:cxn ang="0">
                  <a:pos x="19" y="0"/>
                </a:cxn>
                <a:cxn ang="0">
                  <a:pos x="19" y="0"/>
                </a:cxn>
                <a:cxn ang="0">
                  <a:pos x="17" y="0"/>
                </a:cxn>
                <a:cxn ang="0">
                  <a:pos x="16" y="0"/>
                </a:cxn>
                <a:cxn ang="0">
                  <a:pos x="0" y="0"/>
                </a:cxn>
                <a:cxn ang="0">
                  <a:pos x="1" y="0"/>
                </a:cxn>
                <a:cxn ang="0">
                  <a:pos x="1" y="1"/>
                </a:cxn>
                <a:cxn ang="0">
                  <a:pos x="2" y="1"/>
                </a:cxn>
                <a:cxn ang="0">
                  <a:pos x="4" y="1"/>
                </a:cxn>
                <a:cxn ang="0">
                  <a:pos x="4" y="3"/>
                </a:cxn>
                <a:cxn ang="0">
                  <a:pos x="5" y="3"/>
                </a:cxn>
                <a:cxn ang="0">
                  <a:pos x="29" y="3"/>
                </a:cxn>
                <a:cxn ang="0">
                  <a:pos x="30" y="3"/>
                </a:cxn>
                <a:cxn ang="0">
                  <a:pos x="30" y="1"/>
                </a:cxn>
                <a:cxn ang="0">
                  <a:pos x="31" y="1"/>
                </a:cxn>
                <a:cxn ang="0">
                  <a:pos x="32" y="0"/>
                </a:cxn>
                <a:cxn ang="0">
                  <a:pos x="34" y="0"/>
                </a:cxn>
                <a:cxn ang="0">
                  <a:pos x="19" y="0"/>
                </a:cxn>
              </a:cxnLst>
              <a:rect l="0" t="0" r="r" b="b"/>
              <a:pathLst>
                <a:path w="35" h="4">
                  <a:moveTo>
                    <a:pt x="19" y="0"/>
                  </a:moveTo>
                  <a:lnTo>
                    <a:pt x="19" y="0"/>
                  </a:lnTo>
                  <a:lnTo>
                    <a:pt x="17" y="0"/>
                  </a:lnTo>
                  <a:lnTo>
                    <a:pt x="16" y="0"/>
                  </a:lnTo>
                  <a:lnTo>
                    <a:pt x="0" y="0"/>
                  </a:lnTo>
                  <a:lnTo>
                    <a:pt x="1" y="0"/>
                  </a:lnTo>
                  <a:lnTo>
                    <a:pt x="1" y="1"/>
                  </a:lnTo>
                  <a:lnTo>
                    <a:pt x="2" y="1"/>
                  </a:lnTo>
                  <a:lnTo>
                    <a:pt x="4" y="1"/>
                  </a:lnTo>
                  <a:lnTo>
                    <a:pt x="4" y="3"/>
                  </a:lnTo>
                  <a:lnTo>
                    <a:pt x="5" y="3"/>
                  </a:lnTo>
                  <a:lnTo>
                    <a:pt x="29" y="3"/>
                  </a:lnTo>
                  <a:lnTo>
                    <a:pt x="30" y="3"/>
                  </a:lnTo>
                  <a:lnTo>
                    <a:pt x="30" y="1"/>
                  </a:lnTo>
                  <a:lnTo>
                    <a:pt x="31" y="1"/>
                  </a:lnTo>
                  <a:lnTo>
                    <a:pt x="32" y="0"/>
                  </a:lnTo>
                  <a:lnTo>
                    <a:pt x="34" y="0"/>
                  </a:lnTo>
                  <a:lnTo>
                    <a:pt x="19" y="0"/>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5" name="Freeform 1191"/>
            <p:cNvSpPr>
              <a:spLocks/>
            </p:cNvSpPr>
            <p:nvPr/>
          </p:nvSpPr>
          <p:spPr bwMode="auto">
            <a:xfrm>
              <a:off x="2760" y="2947"/>
              <a:ext cx="40" cy="3"/>
            </a:xfrm>
            <a:custGeom>
              <a:avLst/>
              <a:gdLst/>
              <a:ahLst/>
              <a:cxnLst>
                <a:cxn ang="0">
                  <a:pos x="22" y="0"/>
                </a:cxn>
                <a:cxn ang="0">
                  <a:pos x="22" y="0"/>
                </a:cxn>
                <a:cxn ang="0">
                  <a:pos x="21" y="0"/>
                </a:cxn>
                <a:cxn ang="0">
                  <a:pos x="21" y="1"/>
                </a:cxn>
                <a:cxn ang="0">
                  <a:pos x="19" y="1"/>
                </a:cxn>
                <a:cxn ang="0">
                  <a:pos x="18" y="1"/>
                </a:cxn>
                <a:cxn ang="0">
                  <a:pos x="18" y="0"/>
                </a:cxn>
                <a:cxn ang="0">
                  <a:pos x="17" y="0"/>
                </a:cxn>
                <a:cxn ang="0">
                  <a:pos x="0" y="0"/>
                </a:cxn>
                <a:cxn ang="0">
                  <a:pos x="1" y="0"/>
                </a:cxn>
                <a:cxn ang="0">
                  <a:pos x="2" y="0"/>
                </a:cxn>
                <a:cxn ang="0">
                  <a:pos x="2" y="1"/>
                </a:cxn>
                <a:cxn ang="0">
                  <a:pos x="4" y="1"/>
                </a:cxn>
                <a:cxn ang="0">
                  <a:pos x="5" y="1"/>
                </a:cxn>
                <a:cxn ang="0">
                  <a:pos x="33" y="1"/>
                </a:cxn>
                <a:cxn ang="0">
                  <a:pos x="34" y="1"/>
                </a:cxn>
                <a:cxn ang="0">
                  <a:pos x="35" y="1"/>
                </a:cxn>
                <a:cxn ang="0">
                  <a:pos x="35" y="0"/>
                </a:cxn>
                <a:cxn ang="0">
                  <a:pos x="37" y="0"/>
                </a:cxn>
                <a:cxn ang="0">
                  <a:pos x="38" y="0"/>
                </a:cxn>
                <a:cxn ang="0">
                  <a:pos x="22" y="0"/>
                </a:cxn>
              </a:cxnLst>
              <a:rect l="0" t="0" r="r" b="b"/>
              <a:pathLst>
                <a:path w="39" h="2">
                  <a:moveTo>
                    <a:pt x="22" y="0"/>
                  </a:moveTo>
                  <a:lnTo>
                    <a:pt x="22" y="0"/>
                  </a:lnTo>
                  <a:lnTo>
                    <a:pt x="21" y="0"/>
                  </a:lnTo>
                  <a:lnTo>
                    <a:pt x="21" y="1"/>
                  </a:lnTo>
                  <a:lnTo>
                    <a:pt x="19" y="1"/>
                  </a:lnTo>
                  <a:lnTo>
                    <a:pt x="18" y="1"/>
                  </a:lnTo>
                  <a:lnTo>
                    <a:pt x="18" y="0"/>
                  </a:lnTo>
                  <a:lnTo>
                    <a:pt x="17" y="0"/>
                  </a:lnTo>
                  <a:lnTo>
                    <a:pt x="0" y="0"/>
                  </a:lnTo>
                  <a:lnTo>
                    <a:pt x="1" y="0"/>
                  </a:lnTo>
                  <a:lnTo>
                    <a:pt x="2" y="0"/>
                  </a:lnTo>
                  <a:lnTo>
                    <a:pt x="2" y="1"/>
                  </a:lnTo>
                  <a:lnTo>
                    <a:pt x="4" y="1"/>
                  </a:lnTo>
                  <a:lnTo>
                    <a:pt x="5" y="1"/>
                  </a:lnTo>
                  <a:lnTo>
                    <a:pt x="33" y="1"/>
                  </a:lnTo>
                  <a:lnTo>
                    <a:pt x="34" y="1"/>
                  </a:lnTo>
                  <a:lnTo>
                    <a:pt x="35" y="1"/>
                  </a:lnTo>
                  <a:lnTo>
                    <a:pt x="35" y="0"/>
                  </a:lnTo>
                  <a:lnTo>
                    <a:pt x="37" y="0"/>
                  </a:lnTo>
                  <a:lnTo>
                    <a:pt x="38" y="0"/>
                  </a:lnTo>
                  <a:lnTo>
                    <a:pt x="22" y="0"/>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6" name="Freeform 1192"/>
            <p:cNvSpPr>
              <a:spLocks/>
            </p:cNvSpPr>
            <p:nvPr/>
          </p:nvSpPr>
          <p:spPr bwMode="auto">
            <a:xfrm>
              <a:off x="2759" y="2945"/>
              <a:ext cx="43" cy="4"/>
            </a:xfrm>
            <a:custGeom>
              <a:avLst/>
              <a:gdLst/>
              <a:ahLst/>
              <a:cxnLst>
                <a:cxn ang="0">
                  <a:pos x="23" y="2"/>
                </a:cxn>
                <a:cxn ang="0">
                  <a:pos x="23" y="2"/>
                </a:cxn>
                <a:cxn ang="0">
                  <a:pos x="24" y="1"/>
                </a:cxn>
                <a:cxn ang="0">
                  <a:pos x="25" y="0"/>
                </a:cxn>
                <a:cxn ang="0">
                  <a:pos x="27" y="0"/>
                </a:cxn>
                <a:cxn ang="0">
                  <a:pos x="42" y="0"/>
                </a:cxn>
                <a:cxn ang="0">
                  <a:pos x="40" y="0"/>
                </a:cxn>
                <a:cxn ang="0">
                  <a:pos x="40" y="1"/>
                </a:cxn>
                <a:cxn ang="0">
                  <a:pos x="39" y="1"/>
                </a:cxn>
                <a:cxn ang="0">
                  <a:pos x="38" y="1"/>
                </a:cxn>
                <a:cxn ang="0">
                  <a:pos x="38" y="2"/>
                </a:cxn>
                <a:cxn ang="0">
                  <a:pos x="37" y="2"/>
                </a:cxn>
                <a:cxn ang="0">
                  <a:pos x="23" y="2"/>
                </a:cxn>
                <a:cxn ang="0">
                  <a:pos x="16" y="0"/>
                </a:cxn>
                <a:cxn ang="0">
                  <a:pos x="18" y="0"/>
                </a:cxn>
                <a:cxn ang="0">
                  <a:pos x="18" y="1"/>
                </a:cxn>
                <a:cxn ang="0">
                  <a:pos x="19" y="1"/>
                </a:cxn>
                <a:cxn ang="0">
                  <a:pos x="20" y="1"/>
                </a:cxn>
                <a:cxn ang="0">
                  <a:pos x="20" y="2"/>
                </a:cxn>
                <a:cxn ang="0">
                  <a:pos x="4" y="2"/>
                </a:cxn>
                <a:cxn ang="0">
                  <a:pos x="4" y="1"/>
                </a:cxn>
                <a:cxn ang="0">
                  <a:pos x="3" y="1"/>
                </a:cxn>
                <a:cxn ang="0">
                  <a:pos x="1" y="1"/>
                </a:cxn>
                <a:cxn ang="0">
                  <a:pos x="1" y="0"/>
                </a:cxn>
                <a:cxn ang="0">
                  <a:pos x="0" y="0"/>
                </a:cxn>
                <a:cxn ang="0">
                  <a:pos x="16" y="0"/>
                </a:cxn>
                <a:cxn ang="0">
                  <a:pos x="23" y="2"/>
                </a:cxn>
              </a:cxnLst>
              <a:rect l="0" t="0" r="r" b="b"/>
              <a:pathLst>
                <a:path w="43" h="3">
                  <a:moveTo>
                    <a:pt x="23" y="2"/>
                  </a:moveTo>
                  <a:lnTo>
                    <a:pt x="23" y="2"/>
                  </a:lnTo>
                  <a:lnTo>
                    <a:pt x="24" y="1"/>
                  </a:lnTo>
                  <a:lnTo>
                    <a:pt x="25" y="0"/>
                  </a:lnTo>
                  <a:lnTo>
                    <a:pt x="27" y="0"/>
                  </a:lnTo>
                  <a:lnTo>
                    <a:pt x="42" y="0"/>
                  </a:lnTo>
                  <a:lnTo>
                    <a:pt x="40" y="0"/>
                  </a:lnTo>
                  <a:lnTo>
                    <a:pt x="40" y="1"/>
                  </a:lnTo>
                  <a:lnTo>
                    <a:pt x="39" y="1"/>
                  </a:lnTo>
                  <a:lnTo>
                    <a:pt x="38" y="1"/>
                  </a:lnTo>
                  <a:lnTo>
                    <a:pt x="38" y="2"/>
                  </a:lnTo>
                  <a:lnTo>
                    <a:pt x="37" y="2"/>
                  </a:lnTo>
                  <a:lnTo>
                    <a:pt x="23" y="2"/>
                  </a:lnTo>
                  <a:lnTo>
                    <a:pt x="16" y="0"/>
                  </a:lnTo>
                  <a:lnTo>
                    <a:pt x="18" y="0"/>
                  </a:lnTo>
                  <a:lnTo>
                    <a:pt x="18" y="1"/>
                  </a:lnTo>
                  <a:lnTo>
                    <a:pt x="19" y="1"/>
                  </a:lnTo>
                  <a:lnTo>
                    <a:pt x="20" y="1"/>
                  </a:lnTo>
                  <a:lnTo>
                    <a:pt x="20" y="2"/>
                  </a:lnTo>
                  <a:lnTo>
                    <a:pt x="4" y="2"/>
                  </a:lnTo>
                  <a:lnTo>
                    <a:pt x="4" y="1"/>
                  </a:lnTo>
                  <a:lnTo>
                    <a:pt x="3" y="1"/>
                  </a:lnTo>
                  <a:lnTo>
                    <a:pt x="1" y="1"/>
                  </a:lnTo>
                  <a:lnTo>
                    <a:pt x="1" y="0"/>
                  </a:lnTo>
                  <a:lnTo>
                    <a:pt x="0" y="0"/>
                  </a:lnTo>
                  <a:lnTo>
                    <a:pt x="16" y="0"/>
                  </a:lnTo>
                  <a:lnTo>
                    <a:pt x="23" y="2"/>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7" name="Freeform 1193"/>
            <p:cNvSpPr>
              <a:spLocks/>
            </p:cNvSpPr>
            <p:nvPr/>
          </p:nvSpPr>
          <p:spPr bwMode="auto">
            <a:xfrm>
              <a:off x="2758" y="2945"/>
              <a:ext cx="46" cy="3"/>
            </a:xfrm>
            <a:custGeom>
              <a:avLst/>
              <a:gdLst/>
              <a:ahLst/>
              <a:cxnLst>
                <a:cxn ang="0">
                  <a:pos x="25" y="2"/>
                </a:cxn>
                <a:cxn ang="0">
                  <a:pos x="26" y="2"/>
                </a:cxn>
                <a:cxn ang="0">
                  <a:pos x="26" y="1"/>
                </a:cxn>
                <a:cxn ang="0">
                  <a:pos x="27" y="1"/>
                </a:cxn>
                <a:cxn ang="0">
                  <a:pos x="29" y="0"/>
                </a:cxn>
                <a:cxn ang="0">
                  <a:pos x="45" y="0"/>
                </a:cxn>
                <a:cxn ang="0">
                  <a:pos x="44" y="0"/>
                </a:cxn>
                <a:cxn ang="0">
                  <a:pos x="44" y="1"/>
                </a:cxn>
                <a:cxn ang="0">
                  <a:pos x="42" y="1"/>
                </a:cxn>
                <a:cxn ang="0">
                  <a:pos x="41" y="2"/>
                </a:cxn>
                <a:cxn ang="0">
                  <a:pos x="25" y="2"/>
                </a:cxn>
                <a:cxn ang="0">
                  <a:pos x="16" y="0"/>
                </a:cxn>
                <a:cxn ang="0">
                  <a:pos x="17" y="0"/>
                </a:cxn>
                <a:cxn ang="0">
                  <a:pos x="17" y="1"/>
                </a:cxn>
                <a:cxn ang="0">
                  <a:pos x="19" y="1"/>
                </a:cxn>
                <a:cxn ang="0">
                  <a:pos x="20" y="2"/>
                </a:cxn>
                <a:cxn ang="0">
                  <a:pos x="4" y="2"/>
                </a:cxn>
                <a:cxn ang="0">
                  <a:pos x="2" y="2"/>
                </a:cxn>
                <a:cxn ang="0">
                  <a:pos x="2" y="1"/>
                </a:cxn>
                <a:cxn ang="0">
                  <a:pos x="1" y="1"/>
                </a:cxn>
                <a:cxn ang="0">
                  <a:pos x="0" y="0"/>
                </a:cxn>
                <a:cxn ang="0">
                  <a:pos x="16" y="0"/>
                </a:cxn>
                <a:cxn ang="0">
                  <a:pos x="25" y="2"/>
                </a:cxn>
              </a:cxnLst>
              <a:rect l="0" t="0" r="r" b="b"/>
              <a:pathLst>
                <a:path w="46" h="3">
                  <a:moveTo>
                    <a:pt x="25" y="2"/>
                  </a:moveTo>
                  <a:lnTo>
                    <a:pt x="26" y="2"/>
                  </a:lnTo>
                  <a:lnTo>
                    <a:pt x="26" y="1"/>
                  </a:lnTo>
                  <a:lnTo>
                    <a:pt x="27" y="1"/>
                  </a:lnTo>
                  <a:lnTo>
                    <a:pt x="29" y="0"/>
                  </a:lnTo>
                  <a:lnTo>
                    <a:pt x="45" y="0"/>
                  </a:lnTo>
                  <a:lnTo>
                    <a:pt x="44" y="0"/>
                  </a:lnTo>
                  <a:lnTo>
                    <a:pt x="44" y="1"/>
                  </a:lnTo>
                  <a:lnTo>
                    <a:pt x="42" y="1"/>
                  </a:lnTo>
                  <a:lnTo>
                    <a:pt x="41" y="2"/>
                  </a:lnTo>
                  <a:lnTo>
                    <a:pt x="25" y="2"/>
                  </a:lnTo>
                  <a:lnTo>
                    <a:pt x="16" y="0"/>
                  </a:lnTo>
                  <a:lnTo>
                    <a:pt x="17" y="0"/>
                  </a:lnTo>
                  <a:lnTo>
                    <a:pt x="17" y="1"/>
                  </a:lnTo>
                  <a:lnTo>
                    <a:pt x="19" y="1"/>
                  </a:lnTo>
                  <a:lnTo>
                    <a:pt x="20" y="2"/>
                  </a:lnTo>
                  <a:lnTo>
                    <a:pt x="4" y="2"/>
                  </a:lnTo>
                  <a:lnTo>
                    <a:pt x="2" y="2"/>
                  </a:lnTo>
                  <a:lnTo>
                    <a:pt x="2" y="1"/>
                  </a:lnTo>
                  <a:lnTo>
                    <a:pt x="1" y="1"/>
                  </a:lnTo>
                  <a:lnTo>
                    <a:pt x="0" y="0"/>
                  </a:lnTo>
                  <a:lnTo>
                    <a:pt x="16" y="0"/>
                  </a:lnTo>
                  <a:lnTo>
                    <a:pt x="25" y="2"/>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8" name="Freeform 1194"/>
            <p:cNvSpPr>
              <a:spLocks/>
            </p:cNvSpPr>
            <p:nvPr/>
          </p:nvSpPr>
          <p:spPr bwMode="auto">
            <a:xfrm>
              <a:off x="2757" y="2945"/>
              <a:ext cx="48" cy="3"/>
            </a:xfrm>
            <a:custGeom>
              <a:avLst/>
              <a:gdLst/>
              <a:ahLst/>
              <a:cxnLst>
                <a:cxn ang="0">
                  <a:pos x="28" y="2"/>
                </a:cxn>
                <a:cxn ang="0">
                  <a:pos x="28" y="2"/>
                </a:cxn>
                <a:cxn ang="0">
                  <a:pos x="30" y="1"/>
                </a:cxn>
                <a:cxn ang="0">
                  <a:pos x="31" y="0"/>
                </a:cxn>
                <a:cxn ang="0">
                  <a:pos x="32" y="0"/>
                </a:cxn>
                <a:cxn ang="0">
                  <a:pos x="47" y="0"/>
                </a:cxn>
                <a:cxn ang="0">
                  <a:pos x="46" y="1"/>
                </a:cxn>
                <a:cxn ang="0">
                  <a:pos x="44" y="1"/>
                </a:cxn>
                <a:cxn ang="0">
                  <a:pos x="44" y="2"/>
                </a:cxn>
                <a:cxn ang="0">
                  <a:pos x="28" y="2"/>
                </a:cxn>
                <a:cxn ang="0">
                  <a:pos x="15" y="0"/>
                </a:cxn>
                <a:cxn ang="0">
                  <a:pos x="16" y="0"/>
                </a:cxn>
                <a:cxn ang="0">
                  <a:pos x="16" y="1"/>
                </a:cxn>
                <a:cxn ang="0">
                  <a:pos x="17" y="1"/>
                </a:cxn>
                <a:cxn ang="0">
                  <a:pos x="18" y="2"/>
                </a:cxn>
                <a:cxn ang="0">
                  <a:pos x="1" y="2"/>
                </a:cxn>
                <a:cxn ang="0">
                  <a:pos x="1" y="1"/>
                </a:cxn>
                <a:cxn ang="0">
                  <a:pos x="0" y="1"/>
                </a:cxn>
                <a:cxn ang="0">
                  <a:pos x="0" y="0"/>
                </a:cxn>
                <a:cxn ang="0">
                  <a:pos x="15" y="0"/>
                </a:cxn>
                <a:cxn ang="0">
                  <a:pos x="28" y="2"/>
                </a:cxn>
              </a:cxnLst>
              <a:rect l="0" t="0" r="r" b="b"/>
              <a:pathLst>
                <a:path w="48" h="3">
                  <a:moveTo>
                    <a:pt x="28" y="2"/>
                  </a:moveTo>
                  <a:lnTo>
                    <a:pt x="28" y="2"/>
                  </a:lnTo>
                  <a:lnTo>
                    <a:pt x="30" y="1"/>
                  </a:lnTo>
                  <a:lnTo>
                    <a:pt x="31" y="0"/>
                  </a:lnTo>
                  <a:lnTo>
                    <a:pt x="32" y="0"/>
                  </a:lnTo>
                  <a:lnTo>
                    <a:pt x="47" y="0"/>
                  </a:lnTo>
                  <a:lnTo>
                    <a:pt x="46" y="1"/>
                  </a:lnTo>
                  <a:lnTo>
                    <a:pt x="44" y="1"/>
                  </a:lnTo>
                  <a:lnTo>
                    <a:pt x="44" y="2"/>
                  </a:lnTo>
                  <a:lnTo>
                    <a:pt x="28" y="2"/>
                  </a:lnTo>
                  <a:lnTo>
                    <a:pt x="15" y="0"/>
                  </a:lnTo>
                  <a:lnTo>
                    <a:pt x="16" y="0"/>
                  </a:lnTo>
                  <a:lnTo>
                    <a:pt x="16" y="1"/>
                  </a:lnTo>
                  <a:lnTo>
                    <a:pt x="17" y="1"/>
                  </a:lnTo>
                  <a:lnTo>
                    <a:pt x="18" y="2"/>
                  </a:lnTo>
                  <a:lnTo>
                    <a:pt x="1" y="2"/>
                  </a:lnTo>
                  <a:lnTo>
                    <a:pt x="1" y="1"/>
                  </a:lnTo>
                  <a:lnTo>
                    <a:pt x="0" y="1"/>
                  </a:lnTo>
                  <a:lnTo>
                    <a:pt x="0" y="0"/>
                  </a:lnTo>
                  <a:lnTo>
                    <a:pt x="15" y="0"/>
                  </a:lnTo>
                  <a:lnTo>
                    <a:pt x="28" y="2"/>
                  </a:lnTo>
                </a:path>
              </a:pathLst>
            </a:custGeom>
            <a:solidFill>
              <a:srgbClr val="FFC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59" name="Freeform 1195"/>
            <p:cNvSpPr>
              <a:spLocks/>
            </p:cNvSpPr>
            <p:nvPr/>
          </p:nvSpPr>
          <p:spPr bwMode="auto">
            <a:xfrm>
              <a:off x="2757" y="2943"/>
              <a:ext cx="48" cy="4"/>
            </a:xfrm>
            <a:custGeom>
              <a:avLst/>
              <a:gdLst/>
              <a:ahLst/>
              <a:cxnLst>
                <a:cxn ang="0">
                  <a:pos x="30" y="3"/>
                </a:cxn>
                <a:cxn ang="0">
                  <a:pos x="30" y="3"/>
                </a:cxn>
                <a:cxn ang="0">
                  <a:pos x="31" y="3"/>
                </a:cxn>
                <a:cxn ang="0">
                  <a:pos x="31" y="1"/>
                </a:cxn>
                <a:cxn ang="0">
                  <a:pos x="32" y="1"/>
                </a:cxn>
                <a:cxn ang="0">
                  <a:pos x="32" y="0"/>
                </a:cxn>
                <a:cxn ang="0">
                  <a:pos x="33" y="0"/>
                </a:cxn>
                <a:cxn ang="0">
                  <a:pos x="47" y="0"/>
                </a:cxn>
                <a:cxn ang="0">
                  <a:pos x="47" y="1"/>
                </a:cxn>
                <a:cxn ang="0">
                  <a:pos x="46" y="1"/>
                </a:cxn>
                <a:cxn ang="0">
                  <a:pos x="46" y="3"/>
                </a:cxn>
                <a:cxn ang="0">
                  <a:pos x="30" y="3"/>
                </a:cxn>
                <a:cxn ang="0">
                  <a:pos x="12" y="0"/>
                </a:cxn>
                <a:cxn ang="0">
                  <a:pos x="14" y="0"/>
                </a:cxn>
                <a:cxn ang="0">
                  <a:pos x="14" y="1"/>
                </a:cxn>
                <a:cxn ang="0">
                  <a:pos x="15" y="1"/>
                </a:cxn>
                <a:cxn ang="0">
                  <a:pos x="16" y="3"/>
                </a:cxn>
                <a:cxn ang="0">
                  <a:pos x="0" y="3"/>
                </a:cxn>
                <a:cxn ang="0">
                  <a:pos x="0" y="1"/>
                </a:cxn>
                <a:cxn ang="0">
                  <a:pos x="0" y="0"/>
                </a:cxn>
                <a:cxn ang="0">
                  <a:pos x="12" y="0"/>
                </a:cxn>
                <a:cxn ang="0">
                  <a:pos x="30" y="3"/>
                </a:cxn>
              </a:cxnLst>
              <a:rect l="0" t="0" r="r" b="b"/>
              <a:pathLst>
                <a:path w="48" h="4">
                  <a:moveTo>
                    <a:pt x="30" y="3"/>
                  </a:moveTo>
                  <a:lnTo>
                    <a:pt x="30" y="3"/>
                  </a:lnTo>
                  <a:lnTo>
                    <a:pt x="31" y="3"/>
                  </a:lnTo>
                  <a:lnTo>
                    <a:pt x="31" y="1"/>
                  </a:lnTo>
                  <a:lnTo>
                    <a:pt x="32" y="1"/>
                  </a:lnTo>
                  <a:lnTo>
                    <a:pt x="32" y="0"/>
                  </a:lnTo>
                  <a:lnTo>
                    <a:pt x="33" y="0"/>
                  </a:lnTo>
                  <a:lnTo>
                    <a:pt x="47" y="0"/>
                  </a:lnTo>
                  <a:lnTo>
                    <a:pt x="47" y="1"/>
                  </a:lnTo>
                  <a:lnTo>
                    <a:pt x="46" y="1"/>
                  </a:lnTo>
                  <a:lnTo>
                    <a:pt x="46" y="3"/>
                  </a:lnTo>
                  <a:lnTo>
                    <a:pt x="30" y="3"/>
                  </a:lnTo>
                  <a:lnTo>
                    <a:pt x="12" y="0"/>
                  </a:lnTo>
                  <a:lnTo>
                    <a:pt x="14" y="0"/>
                  </a:lnTo>
                  <a:lnTo>
                    <a:pt x="14" y="1"/>
                  </a:lnTo>
                  <a:lnTo>
                    <a:pt x="15" y="1"/>
                  </a:lnTo>
                  <a:lnTo>
                    <a:pt x="16" y="3"/>
                  </a:lnTo>
                  <a:lnTo>
                    <a:pt x="0" y="3"/>
                  </a:lnTo>
                  <a:lnTo>
                    <a:pt x="0" y="1"/>
                  </a:lnTo>
                  <a:lnTo>
                    <a:pt x="0" y="0"/>
                  </a:lnTo>
                  <a:lnTo>
                    <a:pt x="12" y="0"/>
                  </a:lnTo>
                  <a:lnTo>
                    <a:pt x="30"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0" name="Freeform 1196"/>
            <p:cNvSpPr>
              <a:spLocks/>
            </p:cNvSpPr>
            <p:nvPr/>
          </p:nvSpPr>
          <p:spPr bwMode="auto">
            <a:xfrm>
              <a:off x="2757" y="2943"/>
              <a:ext cx="48" cy="3"/>
            </a:xfrm>
            <a:custGeom>
              <a:avLst/>
              <a:gdLst/>
              <a:ahLst/>
              <a:cxnLst>
                <a:cxn ang="0">
                  <a:pos x="31" y="1"/>
                </a:cxn>
                <a:cxn ang="0">
                  <a:pos x="32" y="1"/>
                </a:cxn>
                <a:cxn ang="0">
                  <a:pos x="33" y="1"/>
                </a:cxn>
                <a:cxn ang="0">
                  <a:pos x="33" y="0"/>
                </a:cxn>
                <a:cxn ang="0">
                  <a:pos x="34" y="0"/>
                </a:cxn>
                <a:cxn ang="0">
                  <a:pos x="47" y="0"/>
                </a:cxn>
                <a:cxn ang="0">
                  <a:pos x="47" y="1"/>
                </a:cxn>
                <a:cxn ang="0">
                  <a:pos x="31" y="1"/>
                </a:cxn>
                <a:cxn ang="0">
                  <a:pos x="11" y="0"/>
                </a:cxn>
                <a:cxn ang="0">
                  <a:pos x="12" y="0"/>
                </a:cxn>
                <a:cxn ang="0">
                  <a:pos x="12" y="1"/>
                </a:cxn>
                <a:cxn ang="0">
                  <a:pos x="14" y="1"/>
                </a:cxn>
                <a:cxn ang="0">
                  <a:pos x="15" y="1"/>
                </a:cxn>
                <a:cxn ang="0">
                  <a:pos x="0" y="1"/>
                </a:cxn>
                <a:cxn ang="0">
                  <a:pos x="0" y="0"/>
                </a:cxn>
                <a:cxn ang="0">
                  <a:pos x="11" y="0"/>
                </a:cxn>
                <a:cxn ang="0">
                  <a:pos x="31" y="1"/>
                </a:cxn>
              </a:cxnLst>
              <a:rect l="0" t="0" r="r" b="b"/>
              <a:pathLst>
                <a:path w="48" h="2">
                  <a:moveTo>
                    <a:pt x="31" y="1"/>
                  </a:moveTo>
                  <a:lnTo>
                    <a:pt x="32" y="1"/>
                  </a:lnTo>
                  <a:lnTo>
                    <a:pt x="33" y="1"/>
                  </a:lnTo>
                  <a:lnTo>
                    <a:pt x="33" y="0"/>
                  </a:lnTo>
                  <a:lnTo>
                    <a:pt x="34" y="0"/>
                  </a:lnTo>
                  <a:lnTo>
                    <a:pt x="47" y="0"/>
                  </a:lnTo>
                  <a:lnTo>
                    <a:pt x="47" y="1"/>
                  </a:lnTo>
                  <a:lnTo>
                    <a:pt x="31" y="1"/>
                  </a:lnTo>
                  <a:lnTo>
                    <a:pt x="11" y="0"/>
                  </a:lnTo>
                  <a:lnTo>
                    <a:pt x="12" y="0"/>
                  </a:lnTo>
                  <a:lnTo>
                    <a:pt x="12" y="1"/>
                  </a:lnTo>
                  <a:lnTo>
                    <a:pt x="14" y="1"/>
                  </a:lnTo>
                  <a:lnTo>
                    <a:pt x="15" y="1"/>
                  </a:lnTo>
                  <a:lnTo>
                    <a:pt x="0" y="1"/>
                  </a:lnTo>
                  <a:lnTo>
                    <a:pt x="0" y="0"/>
                  </a:lnTo>
                  <a:lnTo>
                    <a:pt x="11" y="0"/>
                  </a:lnTo>
                  <a:lnTo>
                    <a:pt x="31" y="1"/>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1" name="Freeform 1197"/>
            <p:cNvSpPr>
              <a:spLocks/>
            </p:cNvSpPr>
            <p:nvPr/>
          </p:nvSpPr>
          <p:spPr bwMode="auto">
            <a:xfrm>
              <a:off x="2757" y="2942"/>
              <a:ext cx="48" cy="4"/>
            </a:xfrm>
            <a:custGeom>
              <a:avLst/>
              <a:gdLst/>
              <a:ahLst/>
              <a:cxnLst>
                <a:cxn ang="0">
                  <a:pos x="33" y="3"/>
                </a:cxn>
                <a:cxn ang="0">
                  <a:pos x="33" y="3"/>
                </a:cxn>
                <a:cxn ang="0">
                  <a:pos x="33" y="1"/>
                </a:cxn>
                <a:cxn ang="0">
                  <a:pos x="34" y="1"/>
                </a:cxn>
                <a:cxn ang="0">
                  <a:pos x="36" y="1"/>
                </a:cxn>
                <a:cxn ang="0">
                  <a:pos x="36" y="0"/>
                </a:cxn>
                <a:cxn ang="0">
                  <a:pos x="37" y="0"/>
                </a:cxn>
                <a:cxn ang="0">
                  <a:pos x="47" y="0"/>
                </a:cxn>
                <a:cxn ang="0">
                  <a:pos x="47" y="3"/>
                </a:cxn>
                <a:cxn ang="0">
                  <a:pos x="33" y="3"/>
                </a:cxn>
                <a:cxn ang="0">
                  <a:pos x="9" y="0"/>
                </a:cxn>
                <a:cxn ang="0">
                  <a:pos x="10" y="0"/>
                </a:cxn>
                <a:cxn ang="0">
                  <a:pos x="10" y="1"/>
                </a:cxn>
                <a:cxn ang="0">
                  <a:pos x="11" y="1"/>
                </a:cxn>
                <a:cxn ang="0">
                  <a:pos x="12" y="3"/>
                </a:cxn>
                <a:cxn ang="0">
                  <a:pos x="0" y="3"/>
                </a:cxn>
                <a:cxn ang="0">
                  <a:pos x="0" y="0"/>
                </a:cxn>
                <a:cxn ang="0">
                  <a:pos x="9" y="0"/>
                </a:cxn>
                <a:cxn ang="0">
                  <a:pos x="33" y="3"/>
                </a:cxn>
              </a:cxnLst>
              <a:rect l="0" t="0" r="r" b="b"/>
              <a:pathLst>
                <a:path w="48" h="4">
                  <a:moveTo>
                    <a:pt x="33" y="3"/>
                  </a:moveTo>
                  <a:lnTo>
                    <a:pt x="33" y="3"/>
                  </a:lnTo>
                  <a:lnTo>
                    <a:pt x="33" y="1"/>
                  </a:lnTo>
                  <a:lnTo>
                    <a:pt x="34" y="1"/>
                  </a:lnTo>
                  <a:lnTo>
                    <a:pt x="36" y="1"/>
                  </a:lnTo>
                  <a:lnTo>
                    <a:pt x="36" y="0"/>
                  </a:lnTo>
                  <a:lnTo>
                    <a:pt x="37" y="0"/>
                  </a:lnTo>
                  <a:lnTo>
                    <a:pt x="47" y="0"/>
                  </a:lnTo>
                  <a:lnTo>
                    <a:pt x="47" y="3"/>
                  </a:lnTo>
                  <a:lnTo>
                    <a:pt x="33" y="3"/>
                  </a:lnTo>
                  <a:lnTo>
                    <a:pt x="9" y="0"/>
                  </a:lnTo>
                  <a:lnTo>
                    <a:pt x="10" y="0"/>
                  </a:lnTo>
                  <a:lnTo>
                    <a:pt x="10" y="1"/>
                  </a:lnTo>
                  <a:lnTo>
                    <a:pt x="11" y="1"/>
                  </a:lnTo>
                  <a:lnTo>
                    <a:pt x="12" y="3"/>
                  </a:lnTo>
                  <a:lnTo>
                    <a:pt x="0" y="3"/>
                  </a:lnTo>
                  <a:lnTo>
                    <a:pt x="0" y="0"/>
                  </a:lnTo>
                  <a:lnTo>
                    <a:pt x="9" y="0"/>
                  </a:lnTo>
                  <a:lnTo>
                    <a:pt x="33"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2" name="Freeform 1198"/>
            <p:cNvSpPr>
              <a:spLocks/>
            </p:cNvSpPr>
            <p:nvPr/>
          </p:nvSpPr>
          <p:spPr bwMode="auto">
            <a:xfrm>
              <a:off x="2757" y="2942"/>
              <a:ext cx="48" cy="4"/>
            </a:xfrm>
            <a:custGeom>
              <a:avLst/>
              <a:gdLst/>
              <a:ahLst/>
              <a:cxnLst>
                <a:cxn ang="0">
                  <a:pos x="34" y="3"/>
                </a:cxn>
                <a:cxn ang="0">
                  <a:pos x="36" y="3"/>
                </a:cxn>
                <a:cxn ang="0">
                  <a:pos x="36" y="1"/>
                </a:cxn>
                <a:cxn ang="0">
                  <a:pos x="37" y="1"/>
                </a:cxn>
                <a:cxn ang="0">
                  <a:pos x="37" y="0"/>
                </a:cxn>
                <a:cxn ang="0">
                  <a:pos x="38" y="0"/>
                </a:cxn>
                <a:cxn ang="0">
                  <a:pos x="47" y="0"/>
                </a:cxn>
                <a:cxn ang="0">
                  <a:pos x="47" y="3"/>
                </a:cxn>
                <a:cxn ang="0">
                  <a:pos x="34" y="3"/>
                </a:cxn>
                <a:cxn ang="0">
                  <a:pos x="7" y="0"/>
                </a:cxn>
                <a:cxn ang="0">
                  <a:pos x="9" y="0"/>
                </a:cxn>
                <a:cxn ang="0">
                  <a:pos x="9" y="1"/>
                </a:cxn>
                <a:cxn ang="0">
                  <a:pos x="10" y="1"/>
                </a:cxn>
                <a:cxn ang="0">
                  <a:pos x="10" y="3"/>
                </a:cxn>
                <a:cxn ang="0">
                  <a:pos x="11" y="3"/>
                </a:cxn>
                <a:cxn ang="0">
                  <a:pos x="0" y="3"/>
                </a:cxn>
                <a:cxn ang="0">
                  <a:pos x="0" y="0"/>
                </a:cxn>
                <a:cxn ang="0">
                  <a:pos x="7" y="0"/>
                </a:cxn>
                <a:cxn ang="0">
                  <a:pos x="34" y="3"/>
                </a:cxn>
              </a:cxnLst>
              <a:rect l="0" t="0" r="r" b="b"/>
              <a:pathLst>
                <a:path w="48" h="4">
                  <a:moveTo>
                    <a:pt x="34" y="3"/>
                  </a:moveTo>
                  <a:lnTo>
                    <a:pt x="36" y="3"/>
                  </a:lnTo>
                  <a:lnTo>
                    <a:pt x="36" y="1"/>
                  </a:lnTo>
                  <a:lnTo>
                    <a:pt x="37" y="1"/>
                  </a:lnTo>
                  <a:lnTo>
                    <a:pt x="37" y="0"/>
                  </a:lnTo>
                  <a:lnTo>
                    <a:pt x="38" y="0"/>
                  </a:lnTo>
                  <a:lnTo>
                    <a:pt x="47" y="0"/>
                  </a:lnTo>
                  <a:lnTo>
                    <a:pt x="47" y="3"/>
                  </a:lnTo>
                  <a:lnTo>
                    <a:pt x="34" y="3"/>
                  </a:lnTo>
                  <a:lnTo>
                    <a:pt x="7" y="0"/>
                  </a:lnTo>
                  <a:lnTo>
                    <a:pt x="9" y="0"/>
                  </a:lnTo>
                  <a:lnTo>
                    <a:pt x="9" y="1"/>
                  </a:lnTo>
                  <a:lnTo>
                    <a:pt x="10" y="1"/>
                  </a:lnTo>
                  <a:lnTo>
                    <a:pt x="10" y="3"/>
                  </a:lnTo>
                  <a:lnTo>
                    <a:pt x="11" y="3"/>
                  </a:lnTo>
                  <a:lnTo>
                    <a:pt x="0" y="3"/>
                  </a:lnTo>
                  <a:lnTo>
                    <a:pt x="0" y="0"/>
                  </a:lnTo>
                  <a:lnTo>
                    <a:pt x="7" y="0"/>
                  </a:lnTo>
                  <a:lnTo>
                    <a:pt x="34"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3" name="Freeform 1199"/>
            <p:cNvSpPr>
              <a:spLocks/>
            </p:cNvSpPr>
            <p:nvPr/>
          </p:nvSpPr>
          <p:spPr bwMode="auto">
            <a:xfrm>
              <a:off x="2757" y="2942"/>
              <a:ext cx="48" cy="4"/>
            </a:xfrm>
            <a:custGeom>
              <a:avLst/>
              <a:gdLst/>
              <a:ahLst/>
              <a:cxnLst>
                <a:cxn ang="0">
                  <a:pos x="37" y="3"/>
                </a:cxn>
                <a:cxn ang="0">
                  <a:pos x="37" y="3"/>
                </a:cxn>
                <a:cxn ang="0">
                  <a:pos x="37" y="1"/>
                </a:cxn>
                <a:cxn ang="0">
                  <a:pos x="38" y="1"/>
                </a:cxn>
                <a:cxn ang="0">
                  <a:pos x="39" y="0"/>
                </a:cxn>
                <a:cxn ang="0">
                  <a:pos x="41" y="0"/>
                </a:cxn>
                <a:cxn ang="0">
                  <a:pos x="47" y="0"/>
                </a:cxn>
                <a:cxn ang="0">
                  <a:pos x="47" y="3"/>
                </a:cxn>
                <a:cxn ang="0">
                  <a:pos x="37" y="3"/>
                </a:cxn>
                <a:cxn ang="0">
                  <a:pos x="5" y="0"/>
                </a:cxn>
                <a:cxn ang="0">
                  <a:pos x="6" y="0"/>
                </a:cxn>
                <a:cxn ang="0">
                  <a:pos x="6" y="1"/>
                </a:cxn>
                <a:cxn ang="0">
                  <a:pos x="7" y="1"/>
                </a:cxn>
                <a:cxn ang="0">
                  <a:pos x="9" y="1"/>
                </a:cxn>
                <a:cxn ang="0">
                  <a:pos x="9" y="3"/>
                </a:cxn>
                <a:cxn ang="0">
                  <a:pos x="0" y="3"/>
                </a:cxn>
                <a:cxn ang="0">
                  <a:pos x="0" y="0"/>
                </a:cxn>
                <a:cxn ang="0">
                  <a:pos x="5" y="0"/>
                </a:cxn>
                <a:cxn ang="0">
                  <a:pos x="37" y="3"/>
                </a:cxn>
              </a:cxnLst>
              <a:rect l="0" t="0" r="r" b="b"/>
              <a:pathLst>
                <a:path w="48" h="4">
                  <a:moveTo>
                    <a:pt x="37" y="3"/>
                  </a:moveTo>
                  <a:lnTo>
                    <a:pt x="37" y="3"/>
                  </a:lnTo>
                  <a:lnTo>
                    <a:pt x="37" y="1"/>
                  </a:lnTo>
                  <a:lnTo>
                    <a:pt x="38" y="1"/>
                  </a:lnTo>
                  <a:lnTo>
                    <a:pt x="39" y="0"/>
                  </a:lnTo>
                  <a:lnTo>
                    <a:pt x="41" y="0"/>
                  </a:lnTo>
                  <a:lnTo>
                    <a:pt x="47" y="0"/>
                  </a:lnTo>
                  <a:lnTo>
                    <a:pt x="47" y="3"/>
                  </a:lnTo>
                  <a:lnTo>
                    <a:pt x="37" y="3"/>
                  </a:lnTo>
                  <a:lnTo>
                    <a:pt x="5" y="0"/>
                  </a:lnTo>
                  <a:lnTo>
                    <a:pt x="6" y="0"/>
                  </a:lnTo>
                  <a:lnTo>
                    <a:pt x="6" y="1"/>
                  </a:lnTo>
                  <a:lnTo>
                    <a:pt x="7" y="1"/>
                  </a:lnTo>
                  <a:lnTo>
                    <a:pt x="9" y="1"/>
                  </a:lnTo>
                  <a:lnTo>
                    <a:pt x="9" y="3"/>
                  </a:lnTo>
                  <a:lnTo>
                    <a:pt x="0" y="3"/>
                  </a:lnTo>
                  <a:lnTo>
                    <a:pt x="0" y="0"/>
                  </a:lnTo>
                  <a:lnTo>
                    <a:pt x="5" y="0"/>
                  </a:lnTo>
                  <a:lnTo>
                    <a:pt x="37"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4" name="Freeform 1200"/>
            <p:cNvSpPr>
              <a:spLocks/>
            </p:cNvSpPr>
            <p:nvPr/>
          </p:nvSpPr>
          <p:spPr bwMode="auto">
            <a:xfrm>
              <a:off x="2757" y="2940"/>
              <a:ext cx="48" cy="3"/>
            </a:xfrm>
            <a:custGeom>
              <a:avLst/>
              <a:gdLst/>
              <a:ahLst/>
              <a:cxnLst>
                <a:cxn ang="0">
                  <a:pos x="38" y="2"/>
                </a:cxn>
                <a:cxn ang="0">
                  <a:pos x="38" y="2"/>
                </a:cxn>
                <a:cxn ang="0">
                  <a:pos x="39" y="1"/>
                </a:cxn>
                <a:cxn ang="0">
                  <a:pos x="41" y="1"/>
                </a:cxn>
                <a:cxn ang="0">
                  <a:pos x="41" y="0"/>
                </a:cxn>
                <a:cxn ang="0">
                  <a:pos x="42" y="0"/>
                </a:cxn>
                <a:cxn ang="0">
                  <a:pos x="47" y="0"/>
                </a:cxn>
                <a:cxn ang="0">
                  <a:pos x="47" y="2"/>
                </a:cxn>
                <a:cxn ang="0">
                  <a:pos x="38" y="2"/>
                </a:cxn>
                <a:cxn ang="0">
                  <a:pos x="4" y="0"/>
                </a:cxn>
                <a:cxn ang="0">
                  <a:pos x="5" y="0"/>
                </a:cxn>
                <a:cxn ang="0">
                  <a:pos x="5" y="1"/>
                </a:cxn>
                <a:cxn ang="0">
                  <a:pos x="6" y="1"/>
                </a:cxn>
                <a:cxn ang="0">
                  <a:pos x="6" y="2"/>
                </a:cxn>
                <a:cxn ang="0">
                  <a:pos x="7" y="2"/>
                </a:cxn>
                <a:cxn ang="0">
                  <a:pos x="0" y="2"/>
                </a:cxn>
                <a:cxn ang="0">
                  <a:pos x="0" y="0"/>
                </a:cxn>
                <a:cxn ang="0">
                  <a:pos x="4" y="0"/>
                </a:cxn>
                <a:cxn ang="0">
                  <a:pos x="38" y="2"/>
                </a:cxn>
              </a:cxnLst>
              <a:rect l="0" t="0" r="r" b="b"/>
              <a:pathLst>
                <a:path w="48" h="3">
                  <a:moveTo>
                    <a:pt x="38" y="2"/>
                  </a:moveTo>
                  <a:lnTo>
                    <a:pt x="38" y="2"/>
                  </a:lnTo>
                  <a:lnTo>
                    <a:pt x="39" y="1"/>
                  </a:lnTo>
                  <a:lnTo>
                    <a:pt x="41" y="1"/>
                  </a:lnTo>
                  <a:lnTo>
                    <a:pt x="41" y="0"/>
                  </a:lnTo>
                  <a:lnTo>
                    <a:pt x="42" y="0"/>
                  </a:lnTo>
                  <a:lnTo>
                    <a:pt x="47" y="0"/>
                  </a:lnTo>
                  <a:lnTo>
                    <a:pt x="47" y="2"/>
                  </a:lnTo>
                  <a:lnTo>
                    <a:pt x="38" y="2"/>
                  </a:lnTo>
                  <a:lnTo>
                    <a:pt x="4" y="0"/>
                  </a:lnTo>
                  <a:lnTo>
                    <a:pt x="5" y="0"/>
                  </a:lnTo>
                  <a:lnTo>
                    <a:pt x="5" y="1"/>
                  </a:lnTo>
                  <a:lnTo>
                    <a:pt x="6" y="1"/>
                  </a:lnTo>
                  <a:lnTo>
                    <a:pt x="6" y="2"/>
                  </a:lnTo>
                  <a:lnTo>
                    <a:pt x="7" y="2"/>
                  </a:lnTo>
                  <a:lnTo>
                    <a:pt x="0" y="2"/>
                  </a:lnTo>
                  <a:lnTo>
                    <a:pt x="0" y="0"/>
                  </a:lnTo>
                  <a:lnTo>
                    <a:pt x="4" y="0"/>
                  </a:lnTo>
                  <a:lnTo>
                    <a:pt x="38" y="2"/>
                  </a:lnTo>
                </a:path>
              </a:pathLst>
            </a:custGeom>
            <a:solidFill>
              <a:srgbClr val="FFB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5" name="Freeform 1201"/>
            <p:cNvSpPr>
              <a:spLocks/>
            </p:cNvSpPr>
            <p:nvPr/>
          </p:nvSpPr>
          <p:spPr bwMode="auto">
            <a:xfrm>
              <a:off x="2757" y="2940"/>
              <a:ext cx="48" cy="3"/>
            </a:xfrm>
            <a:custGeom>
              <a:avLst/>
              <a:gdLst/>
              <a:ahLst/>
              <a:cxnLst>
                <a:cxn ang="0">
                  <a:pos x="41" y="2"/>
                </a:cxn>
                <a:cxn ang="0">
                  <a:pos x="41" y="2"/>
                </a:cxn>
                <a:cxn ang="0">
                  <a:pos x="41" y="1"/>
                </a:cxn>
                <a:cxn ang="0">
                  <a:pos x="42" y="1"/>
                </a:cxn>
                <a:cxn ang="0">
                  <a:pos x="43" y="0"/>
                </a:cxn>
                <a:cxn ang="0">
                  <a:pos x="44" y="0"/>
                </a:cxn>
                <a:cxn ang="0">
                  <a:pos x="47" y="0"/>
                </a:cxn>
                <a:cxn ang="0">
                  <a:pos x="47" y="2"/>
                </a:cxn>
                <a:cxn ang="0">
                  <a:pos x="41" y="2"/>
                </a:cxn>
                <a:cxn ang="0">
                  <a:pos x="2" y="0"/>
                </a:cxn>
                <a:cxn ang="0">
                  <a:pos x="4" y="1"/>
                </a:cxn>
                <a:cxn ang="0">
                  <a:pos x="5" y="1"/>
                </a:cxn>
                <a:cxn ang="0">
                  <a:pos x="5" y="2"/>
                </a:cxn>
                <a:cxn ang="0">
                  <a:pos x="0" y="2"/>
                </a:cxn>
                <a:cxn ang="0">
                  <a:pos x="0" y="0"/>
                </a:cxn>
                <a:cxn ang="0">
                  <a:pos x="2" y="0"/>
                </a:cxn>
                <a:cxn ang="0">
                  <a:pos x="41" y="2"/>
                </a:cxn>
              </a:cxnLst>
              <a:rect l="0" t="0" r="r" b="b"/>
              <a:pathLst>
                <a:path w="48" h="3">
                  <a:moveTo>
                    <a:pt x="41" y="2"/>
                  </a:moveTo>
                  <a:lnTo>
                    <a:pt x="41" y="2"/>
                  </a:lnTo>
                  <a:lnTo>
                    <a:pt x="41" y="1"/>
                  </a:lnTo>
                  <a:lnTo>
                    <a:pt x="42" y="1"/>
                  </a:lnTo>
                  <a:lnTo>
                    <a:pt x="43" y="0"/>
                  </a:lnTo>
                  <a:lnTo>
                    <a:pt x="44" y="0"/>
                  </a:lnTo>
                  <a:lnTo>
                    <a:pt x="47" y="0"/>
                  </a:lnTo>
                  <a:lnTo>
                    <a:pt x="47" y="2"/>
                  </a:lnTo>
                  <a:lnTo>
                    <a:pt x="41" y="2"/>
                  </a:lnTo>
                  <a:lnTo>
                    <a:pt x="2" y="0"/>
                  </a:lnTo>
                  <a:lnTo>
                    <a:pt x="4" y="1"/>
                  </a:lnTo>
                  <a:lnTo>
                    <a:pt x="5" y="1"/>
                  </a:lnTo>
                  <a:lnTo>
                    <a:pt x="5" y="2"/>
                  </a:lnTo>
                  <a:lnTo>
                    <a:pt x="0" y="2"/>
                  </a:lnTo>
                  <a:lnTo>
                    <a:pt x="0" y="0"/>
                  </a:lnTo>
                  <a:lnTo>
                    <a:pt x="2" y="0"/>
                  </a:lnTo>
                  <a:lnTo>
                    <a:pt x="41"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6" name="Freeform 1202"/>
            <p:cNvSpPr>
              <a:spLocks/>
            </p:cNvSpPr>
            <p:nvPr/>
          </p:nvSpPr>
          <p:spPr bwMode="auto">
            <a:xfrm>
              <a:off x="2758" y="2939"/>
              <a:ext cx="47" cy="3"/>
            </a:xfrm>
            <a:custGeom>
              <a:avLst/>
              <a:gdLst/>
              <a:ahLst/>
              <a:cxnLst>
                <a:cxn ang="0">
                  <a:pos x="41" y="2"/>
                </a:cxn>
                <a:cxn ang="0">
                  <a:pos x="41" y="2"/>
                </a:cxn>
                <a:cxn ang="0">
                  <a:pos x="42" y="1"/>
                </a:cxn>
                <a:cxn ang="0">
                  <a:pos x="43" y="1"/>
                </a:cxn>
                <a:cxn ang="0">
                  <a:pos x="43" y="0"/>
                </a:cxn>
                <a:cxn ang="0">
                  <a:pos x="45" y="0"/>
                </a:cxn>
                <a:cxn ang="0">
                  <a:pos x="46" y="0"/>
                </a:cxn>
                <a:cxn ang="0">
                  <a:pos x="46" y="2"/>
                </a:cxn>
                <a:cxn ang="0">
                  <a:pos x="41" y="2"/>
                </a:cxn>
                <a:cxn ang="0">
                  <a:pos x="1" y="0"/>
                </a:cxn>
                <a:cxn ang="0">
                  <a:pos x="2" y="1"/>
                </a:cxn>
                <a:cxn ang="0">
                  <a:pos x="4" y="2"/>
                </a:cxn>
                <a:cxn ang="0">
                  <a:pos x="0" y="2"/>
                </a:cxn>
                <a:cxn ang="0">
                  <a:pos x="0" y="0"/>
                </a:cxn>
                <a:cxn ang="0">
                  <a:pos x="1" y="0"/>
                </a:cxn>
                <a:cxn ang="0">
                  <a:pos x="41" y="2"/>
                </a:cxn>
              </a:cxnLst>
              <a:rect l="0" t="0" r="r" b="b"/>
              <a:pathLst>
                <a:path w="47" h="3">
                  <a:moveTo>
                    <a:pt x="41" y="2"/>
                  </a:moveTo>
                  <a:lnTo>
                    <a:pt x="41" y="2"/>
                  </a:lnTo>
                  <a:lnTo>
                    <a:pt x="42" y="1"/>
                  </a:lnTo>
                  <a:lnTo>
                    <a:pt x="43" y="1"/>
                  </a:lnTo>
                  <a:lnTo>
                    <a:pt x="43" y="0"/>
                  </a:lnTo>
                  <a:lnTo>
                    <a:pt x="45" y="0"/>
                  </a:lnTo>
                  <a:lnTo>
                    <a:pt x="46" y="0"/>
                  </a:lnTo>
                  <a:lnTo>
                    <a:pt x="46" y="2"/>
                  </a:lnTo>
                  <a:lnTo>
                    <a:pt x="41" y="2"/>
                  </a:lnTo>
                  <a:lnTo>
                    <a:pt x="1" y="0"/>
                  </a:lnTo>
                  <a:lnTo>
                    <a:pt x="2" y="1"/>
                  </a:lnTo>
                  <a:lnTo>
                    <a:pt x="4" y="2"/>
                  </a:lnTo>
                  <a:lnTo>
                    <a:pt x="0" y="2"/>
                  </a:lnTo>
                  <a:lnTo>
                    <a:pt x="0" y="0"/>
                  </a:lnTo>
                  <a:lnTo>
                    <a:pt x="1" y="0"/>
                  </a:lnTo>
                  <a:lnTo>
                    <a:pt x="41"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7" name="Freeform 1203"/>
            <p:cNvSpPr>
              <a:spLocks/>
            </p:cNvSpPr>
            <p:nvPr/>
          </p:nvSpPr>
          <p:spPr bwMode="auto">
            <a:xfrm>
              <a:off x="2758" y="2939"/>
              <a:ext cx="47" cy="3"/>
            </a:xfrm>
            <a:custGeom>
              <a:avLst/>
              <a:gdLst/>
              <a:ahLst/>
              <a:cxnLst>
                <a:cxn ang="0">
                  <a:pos x="43" y="2"/>
                </a:cxn>
                <a:cxn ang="0">
                  <a:pos x="43" y="1"/>
                </a:cxn>
                <a:cxn ang="0">
                  <a:pos x="45" y="1"/>
                </a:cxn>
                <a:cxn ang="0">
                  <a:pos x="45" y="0"/>
                </a:cxn>
                <a:cxn ang="0">
                  <a:pos x="46" y="0"/>
                </a:cxn>
                <a:cxn ang="0">
                  <a:pos x="46" y="2"/>
                </a:cxn>
                <a:cxn ang="0">
                  <a:pos x="43" y="2"/>
                </a:cxn>
                <a:cxn ang="0">
                  <a:pos x="2" y="2"/>
                </a:cxn>
                <a:cxn ang="0">
                  <a:pos x="2" y="1"/>
                </a:cxn>
                <a:cxn ang="0">
                  <a:pos x="1" y="1"/>
                </a:cxn>
                <a:cxn ang="0">
                  <a:pos x="0" y="1"/>
                </a:cxn>
                <a:cxn ang="0">
                  <a:pos x="0" y="0"/>
                </a:cxn>
                <a:cxn ang="0">
                  <a:pos x="0" y="2"/>
                </a:cxn>
                <a:cxn ang="0">
                  <a:pos x="2" y="2"/>
                </a:cxn>
                <a:cxn ang="0">
                  <a:pos x="43" y="2"/>
                </a:cxn>
              </a:cxnLst>
              <a:rect l="0" t="0" r="r" b="b"/>
              <a:pathLst>
                <a:path w="47" h="3">
                  <a:moveTo>
                    <a:pt x="43" y="2"/>
                  </a:moveTo>
                  <a:lnTo>
                    <a:pt x="43" y="1"/>
                  </a:lnTo>
                  <a:lnTo>
                    <a:pt x="45" y="1"/>
                  </a:lnTo>
                  <a:lnTo>
                    <a:pt x="45" y="0"/>
                  </a:lnTo>
                  <a:lnTo>
                    <a:pt x="46" y="0"/>
                  </a:lnTo>
                  <a:lnTo>
                    <a:pt x="46" y="2"/>
                  </a:lnTo>
                  <a:lnTo>
                    <a:pt x="43" y="2"/>
                  </a:lnTo>
                  <a:lnTo>
                    <a:pt x="2" y="2"/>
                  </a:lnTo>
                  <a:lnTo>
                    <a:pt x="2" y="1"/>
                  </a:lnTo>
                  <a:lnTo>
                    <a:pt x="1" y="1"/>
                  </a:lnTo>
                  <a:lnTo>
                    <a:pt x="0" y="1"/>
                  </a:lnTo>
                  <a:lnTo>
                    <a:pt x="0" y="0"/>
                  </a:lnTo>
                  <a:lnTo>
                    <a:pt x="0" y="2"/>
                  </a:lnTo>
                  <a:lnTo>
                    <a:pt x="2" y="2"/>
                  </a:lnTo>
                  <a:lnTo>
                    <a:pt x="43"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8" name="Freeform 1204"/>
            <p:cNvSpPr>
              <a:spLocks/>
            </p:cNvSpPr>
            <p:nvPr/>
          </p:nvSpPr>
          <p:spPr bwMode="auto">
            <a:xfrm>
              <a:off x="2758" y="2939"/>
              <a:ext cx="47" cy="3"/>
            </a:xfrm>
            <a:custGeom>
              <a:avLst/>
              <a:gdLst/>
              <a:ahLst/>
              <a:cxnLst>
                <a:cxn ang="0">
                  <a:pos x="45" y="0"/>
                </a:cxn>
                <a:cxn ang="0">
                  <a:pos x="45" y="0"/>
                </a:cxn>
                <a:cxn ang="0">
                  <a:pos x="46" y="2"/>
                </a:cxn>
                <a:cxn ang="0">
                  <a:pos x="46" y="0"/>
                </a:cxn>
                <a:cxn ang="0">
                  <a:pos x="45" y="0"/>
                </a:cxn>
                <a:cxn ang="0">
                  <a:pos x="0" y="0"/>
                </a:cxn>
                <a:cxn ang="0">
                  <a:pos x="0" y="2"/>
                </a:cxn>
                <a:cxn ang="0">
                  <a:pos x="0" y="0"/>
                </a:cxn>
                <a:cxn ang="0">
                  <a:pos x="45" y="0"/>
                </a:cxn>
              </a:cxnLst>
              <a:rect l="0" t="0" r="r" b="b"/>
              <a:pathLst>
                <a:path w="47" h="3">
                  <a:moveTo>
                    <a:pt x="45" y="0"/>
                  </a:moveTo>
                  <a:lnTo>
                    <a:pt x="45" y="0"/>
                  </a:lnTo>
                  <a:lnTo>
                    <a:pt x="46" y="2"/>
                  </a:lnTo>
                  <a:lnTo>
                    <a:pt x="46" y="0"/>
                  </a:lnTo>
                  <a:lnTo>
                    <a:pt x="45" y="0"/>
                  </a:lnTo>
                  <a:lnTo>
                    <a:pt x="0" y="0"/>
                  </a:lnTo>
                  <a:lnTo>
                    <a:pt x="0" y="2"/>
                  </a:lnTo>
                  <a:lnTo>
                    <a:pt x="0" y="0"/>
                  </a:lnTo>
                  <a:lnTo>
                    <a:pt x="45"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69" name="Freeform 1205"/>
            <p:cNvSpPr>
              <a:spLocks/>
            </p:cNvSpPr>
            <p:nvPr/>
          </p:nvSpPr>
          <p:spPr bwMode="auto">
            <a:xfrm>
              <a:off x="2780" y="2937"/>
              <a:ext cx="25" cy="11"/>
            </a:xfrm>
            <a:custGeom>
              <a:avLst/>
              <a:gdLst/>
              <a:ahLst/>
              <a:cxnLst>
                <a:cxn ang="0">
                  <a:pos x="0" y="10"/>
                </a:cxn>
                <a:cxn ang="0">
                  <a:pos x="0" y="10"/>
                </a:cxn>
                <a:cxn ang="0">
                  <a:pos x="1" y="10"/>
                </a:cxn>
                <a:cxn ang="0">
                  <a:pos x="2" y="9"/>
                </a:cxn>
                <a:cxn ang="0">
                  <a:pos x="4" y="9"/>
                </a:cxn>
                <a:cxn ang="0">
                  <a:pos x="5" y="9"/>
                </a:cxn>
                <a:cxn ang="0">
                  <a:pos x="5" y="7"/>
                </a:cxn>
                <a:cxn ang="0">
                  <a:pos x="6" y="7"/>
                </a:cxn>
                <a:cxn ang="0">
                  <a:pos x="7" y="6"/>
                </a:cxn>
                <a:cxn ang="0">
                  <a:pos x="10" y="6"/>
                </a:cxn>
                <a:cxn ang="0">
                  <a:pos x="11" y="5"/>
                </a:cxn>
                <a:cxn ang="0">
                  <a:pos x="12" y="5"/>
                </a:cxn>
                <a:cxn ang="0">
                  <a:pos x="14" y="4"/>
                </a:cxn>
                <a:cxn ang="0">
                  <a:pos x="16" y="4"/>
                </a:cxn>
                <a:cxn ang="0">
                  <a:pos x="19" y="2"/>
                </a:cxn>
                <a:cxn ang="0">
                  <a:pos x="21" y="1"/>
                </a:cxn>
                <a:cxn ang="0">
                  <a:pos x="24" y="0"/>
                </a:cxn>
                <a:cxn ang="0">
                  <a:pos x="21" y="1"/>
                </a:cxn>
                <a:cxn ang="0">
                  <a:pos x="19" y="2"/>
                </a:cxn>
                <a:cxn ang="0">
                  <a:pos x="16" y="2"/>
                </a:cxn>
                <a:cxn ang="0">
                  <a:pos x="14" y="4"/>
                </a:cxn>
                <a:cxn ang="0">
                  <a:pos x="12" y="5"/>
                </a:cxn>
                <a:cxn ang="0">
                  <a:pos x="10" y="5"/>
                </a:cxn>
                <a:cxn ang="0">
                  <a:pos x="9" y="6"/>
                </a:cxn>
                <a:cxn ang="0">
                  <a:pos x="7" y="6"/>
                </a:cxn>
                <a:cxn ang="0">
                  <a:pos x="6" y="6"/>
                </a:cxn>
                <a:cxn ang="0">
                  <a:pos x="5" y="7"/>
                </a:cxn>
                <a:cxn ang="0">
                  <a:pos x="4" y="7"/>
                </a:cxn>
                <a:cxn ang="0">
                  <a:pos x="2" y="9"/>
                </a:cxn>
                <a:cxn ang="0">
                  <a:pos x="1" y="9"/>
                </a:cxn>
                <a:cxn ang="0">
                  <a:pos x="0" y="9"/>
                </a:cxn>
                <a:cxn ang="0">
                  <a:pos x="0" y="10"/>
                </a:cxn>
              </a:cxnLst>
              <a:rect l="0" t="0" r="r" b="b"/>
              <a:pathLst>
                <a:path w="25" h="11">
                  <a:moveTo>
                    <a:pt x="0" y="10"/>
                  </a:moveTo>
                  <a:lnTo>
                    <a:pt x="0" y="10"/>
                  </a:lnTo>
                  <a:lnTo>
                    <a:pt x="1" y="10"/>
                  </a:lnTo>
                  <a:lnTo>
                    <a:pt x="2" y="9"/>
                  </a:lnTo>
                  <a:lnTo>
                    <a:pt x="4" y="9"/>
                  </a:lnTo>
                  <a:lnTo>
                    <a:pt x="5" y="9"/>
                  </a:lnTo>
                  <a:lnTo>
                    <a:pt x="5" y="7"/>
                  </a:lnTo>
                  <a:lnTo>
                    <a:pt x="6" y="7"/>
                  </a:lnTo>
                  <a:lnTo>
                    <a:pt x="7" y="6"/>
                  </a:lnTo>
                  <a:lnTo>
                    <a:pt x="10" y="6"/>
                  </a:lnTo>
                  <a:lnTo>
                    <a:pt x="11" y="5"/>
                  </a:lnTo>
                  <a:lnTo>
                    <a:pt x="12" y="5"/>
                  </a:lnTo>
                  <a:lnTo>
                    <a:pt x="14" y="4"/>
                  </a:lnTo>
                  <a:lnTo>
                    <a:pt x="16" y="4"/>
                  </a:lnTo>
                  <a:lnTo>
                    <a:pt x="19" y="2"/>
                  </a:lnTo>
                  <a:lnTo>
                    <a:pt x="21" y="1"/>
                  </a:lnTo>
                  <a:lnTo>
                    <a:pt x="24" y="0"/>
                  </a:lnTo>
                  <a:lnTo>
                    <a:pt x="21" y="1"/>
                  </a:lnTo>
                  <a:lnTo>
                    <a:pt x="19" y="2"/>
                  </a:lnTo>
                  <a:lnTo>
                    <a:pt x="16" y="2"/>
                  </a:lnTo>
                  <a:lnTo>
                    <a:pt x="14" y="4"/>
                  </a:lnTo>
                  <a:lnTo>
                    <a:pt x="12" y="5"/>
                  </a:lnTo>
                  <a:lnTo>
                    <a:pt x="10" y="5"/>
                  </a:lnTo>
                  <a:lnTo>
                    <a:pt x="9" y="6"/>
                  </a:lnTo>
                  <a:lnTo>
                    <a:pt x="7" y="6"/>
                  </a:lnTo>
                  <a:lnTo>
                    <a:pt x="6" y="6"/>
                  </a:lnTo>
                  <a:lnTo>
                    <a:pt x="5" y="7"/>
                  </a:lnTo>
                  <a:lnTo>
                    <a:pt x="4" y="7"/>
                  </a:lnTo>
                  <a:lnTo>
                    <a:pt x="2" y="9"/>
                  </a:lnTo>
                  <a:lnTo>
                    <a:pt x="1" y="9"/>
                  </a:lnTo>
                  <a:lnTo>
                    <a:pt x="0" y="9"/>
                  </a:lnTo>
                  <a:lnTo>
                    <a:pt x="0" y="1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0" name="Freeform 1206"/>
            <p:cNvSpPr>
              <a:spLocks/>
            </p:cNvSpPr>
            <p:nvPr/>
          </p:nvSpPr>
          <p:spPr bwMode="auto">
            <a:xfrm>
              <a:off x="2757" y="2939"/>
              <a:ext cx="25" cy="9"/>
            </a:xfrm>
            <a:custGeom>
              <a:avLst/>
              <a:gdLst/>
              <a:ahLst/>
              <a:cxnLst>
                <a:cxn ang="0">
                  <a:pos x="1" y="0"/>
                </a:cxn>
                <a:cxn ang="0">
                  <a:pos x="0" y="0"/>
                </a:cxn>
                <a:cxn ang="0">
                  <a:pos x="1" y="1"/>
                </a:cxn>
                <a:cxn ang="0">
                  <a:pos x="2" y="1"/>
                </a:cxn>
                <a:cxn ang="0">
                  <a:pos x="4" y="2"/>
                </a:cxn>
                <a:cxn ang="0">
                  <a:pos x="5" y="2"/>
                </a:cxn>
                <a:cxn ang="0">
                  <a:pos x="6" y="2"/>
                </a:cxn>
                <a:cxn ang="0">
                  <a:pos x="7" y="3"/>
                </a:cxn>
                <a:cxn ang="0">
                  <a:pos x="9" y="3"/>
                </a:cxn>
                <a:cxn ang="0">
                  <a:pos x="10" y="3"/>
                </a:cxn>
                <a:cxn ang="0">
                  <a:pos x="11" y="4"/>
                </a:cxn>
                <a:cxn ang="0">
                  <a:pos x="14" y="4"/>
                </a:cxn>
                <a:cxn ang="0">
                  <a:pos x="15" y="6"/>
                </a:cxn>
                <a:cxn ang="0">
                  <a:pos x="17" y="6"/>
                </a:cxn>
                <a:cxn ang="0">
                  <a:pos x="19" y="7"/>
                </a:cxn>
                <a:cxn ang="0">
                  <a:pos x="21" y="7"/>
                </a:cxn>
                <a:cxn ang="0">
                  <a:pos x="24" y="8"/>
                </a:cxn>
                <a:cxn ang="0">
                  <a:pos x="24" y="7"/>
                </a:cxn>
                <a:cxn ang="0">
                  <a:pos x="21" y="7"/>
                </a:cxn>
                <a:cxn ang="0">
                  <a:pos x="19" y="6"/>
                </a:cxn>
                <a:cxn ang="0">
                  <a:pos x="17" y="6"/>
                </a:cxn>
                <a:cxn ang="0">
                  <a:pos x="15" y="4"/>
                </a:cxn>
                <a:cxn ang="0">
                  <a:pos x="14" y="4"/>
                </a:cxn>
                <a:cxn ang="0">
                  <a:pos x="11" y="3"/>
                </a:cxn>
                <a:cxn ang="0">
                  <a:pos x="10" y="3"/>
                </a:cxn>
                <a:cxn ang="0">
                  <a:pos x="9" y="3"/>
                </a:cxn>
                <a:cxn ang="0">
                  <a:pos x="7" y="2"/>
                </a:cxn>
                <a:cxn ang="0">
                  <a:pos x="6" y="2"/>
                </a:cxn>
                <a:cxn ang="0">
                  <a:pos x="5" y="2"/>
                </a:cxn>
                <a:cxn ang="0">
                  <a:pos x="4" y="1"/>
                </a:cxn>
                <a:cxn ang="0">
                  <a:pos x="2" y="1"/>
                </a:cxn>
                <a:cxn ang="0">
                  <a:pos x="1" y="0"/>
                </a:cxn>
                <a:cxn ang="0">
                  <a:pos x="0" y="0"/>
                </a:cxn>
                <a:cxn ang="0">
                  <a:pos x="1" y="0"/>
                </a:cxn>
              </a:cxnLst>
              <a:rect l="0" t="0" r="r" b="b"/>
              <a:pathLst>
                <a:path w="25" h="9">
                  <a:moveTo>
                    <a:pt x="1" y="0"/>
                  </a:moveTo>
                  <a:lnTo>
                    <a:pt x="0" y="0"/>
                  </a:lnTo>
                  <a:lnTo>
                    <a:pt x="1" y="1"/>
                  </a:lnTo>
                  <a:lnTo>
                    <a:pt x="2" y="1"/>
                  </a:lnTo>
                  <a:lnTo>
                    <a:pt x="4" y="2"/>
                  </a:lnTo>
                  <a:lnTo>
                    <a:pt x="5" y="2"/>
                  </a:lnTo>
                  <a:lnTo>
                    <a:pt x="6" y="2"/>
                  </a:lnTo>
                  <a:lnTo>
                    <a:pt x="7" y="3"/>
                  </a:lnTo>
                  <a:lnTo>
                    <a:pt x="9" y="3"/>
                  </a:lnTo>
                  <a:lnTo>
                    <a:pt x="10" y="3"/>
                  </a:lnTo>
                  <a:lnTo>
                    <a:pt x="11" y="4"/>
                  </a:lnTo>
                  <a:lnTo>
                    <a:pt x="14" y="4"/>
                  </a:lnTo>
                  <a:lnTo>
                    <a:pt x="15" y="6"/>
                  </a:lnTo>
                  <a:lnTo>
                    <a:pt x="17" y="6"/>
                  </a:lnTo>
                  <a:lnTo>
                    <a:pt x="19" y="7"/>
                  </a:lnTo>
                  <a:lnTo>
                    <a:pt x="21" y="7"/>
                  </a:lnTo>
                  <a:lnTo>
                    <a:pt x="24" y="8"/>
                  </a:lnTo>
                  <a:lnTo>
                    <a:pt x="24" y="7"/>
                  </a:lnTo>
                  <a:lnTo>
                    <a:pt x="21" y="7"/>
                  </a:lnTo>
                  <a:lnTo>
                    <a:pt x="19" y="6"/>
                  </a:lnTo>
                  <a:lnTo>
                    <a:pt x="17" y="6"/>
                  </a:lnTo>
                  <a:lnTo>
                    <a:pt x="15" y="4"/>
                  </a:lnTo>
                  <a:lnTo>
                    <a:pt x="14" y="4"/>
                  </a:lnTo>
                  <a:lnTo>
                    <a:pt x="11" y="3"/>
                  </a:lnTo>
                  <a:lnTo>
                    <a:pt x="10" y="3"/>
                  </a:lnTo>
                  <a:lnTo>
                    <a:pt x="9" y="3"/>
                  </a:lnTo>
                  <a:lnTo>
                    <a:pt x="7" y="2"/>
                  </a:lnTo>
                  <a:lnTo>
                    <a:pt x="6" y="2"/>
                  </a:lnTo>
                  <a:lnTo>
                    <a:pt x="5" y="2"/>
                  </a:lnTo>
                  <a:lnTo>
                    <a:pt x="4" y="1"/>
                  </a:lnTo>
                  <a:lnTo>
                    <a:pt x="2" y="1"/>
                  </a:lnTo>
                  <a:lnTo>
                    <a:pt x="1" y="0"/>
                  </a:lnTo>
                  <a:lnTo>
                    <a:pt x="0"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1" name="Freeform 1207"/>
            <p:cNvSpPr>
              <a:spLocks/>
            </p:cNvSpPr>
            <p:nvPr/>
          </p:nvSpPr>
          <p:spPr bwMode="auto">
            <a:xfrm>
              <a:off x="2757" y="2939"/>
              <a:ext cx="4" cy="6"/>
            </a:xfrm>
            <a:custGeom>
              <a:avLst/>
              <a:gdLst/>
              <a:ahLst/>
              <a:cxnLst>
                <a:cxn ang="0">
                  <a:pos x="1" y="6"/>
                </a:cxn>
                <a:cxn ang="0">
                  <a:pos x="3" y="0"/>
                </a:cxn>
                <a:cxn ang="0">
                  <a:pos x="0" y="0"/>
                </a:cxn>
                <a:cxn ang="0">
                  <a:pos x="0" y="6"/>
                </a:cxn>
                <a:cxn ang="0">
                  <a:pos x="1" y="6"/>
                </a:cxn>
              </a:cxnLst>
              <a:rect l="0" t="0" r="r" b="b"/>
              <a:pathLst>
                <a:path w="4" h="7">
                  <a:moveTo>
                    <a:pt x="1" y="6"/>
                  </a:moveTo>
                  <a:lnTo>
                    <a:pt x="3" y="0"/>
                  </a:lnTo>
                  <a:lnTo>
                    <a:pt x="0" y="0"/>
                  </a:lnTo>
                  <a:lnTo>
                    <a:pt x="0" y="6"/>
                  </a:lnTo>
                  <a:lnTo>
                    <a:pt x="1" y="6"/>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2" name="Freeform 1208"/>
            <p:cNvSpPr>
              <a:spLocks/>
            </p:cNvSpPr>
            <p:nvPr/>
          </p:nvSpPr>
          <p:spPr bwMode="auto">
            <a:xfrm>
              <a:off x="2757" y="2945"/>
              <a:ext cx="11" cy="4"/>
            </a:xfrm>
            <a:custGeom>
              <a:avLst/>
              <a:gdLst/>
              <a:ahLst/>
              <a:cxnLst>
                <a:cxn ang="0">
                  <a:pos x="10" y="2"/>
                </a:cxn>
                <a:cxn ang="0">
                  <a:pos x="9" y="2"/>
                </a:cxn>
                <a:cxn ang="0">
                  <a:pos x="7" y="2"/>
                </a:cxn>
                <a:cxn ang="0">
                  <a:pos x="6" y="2"/>
                </a:cxn>
                <a:cxn ang="0">
                  <a:pos x="5" y="1"/>
                </a:cxn>
                <a:cxn ang="0">
                  <a:pos x="4" y="1"/>
                </a:cxn>
                <a:cxn ang="0">
                  <a:pos x="2" y="1"/>
                </a:cxn>
                <a:cxn ang="0">
                  <a:pos x="1" y="1"/>
                </a:cxn>
                <a:cxn ang="0">
                  <a:pos x="1" y="0"/>
                </a:cxn>
                <a:cxn ang="0">
                  <a:pos x="0" y="0"/>
                </a:cxn>
                <a:cxn ang="0">
                  <a:pos x="0" y="1"/>
                </a:cxn>
                <a:cxn ang="0">
                  <a:pos x="1" y="1"/>
                </a:cxn>
                <a:cxn ang="0">
                  <a:pos x="2" y="1"/>
                </a:cxn>
                <a:cxn ang="0">
                  <a:pos x="4" y="1"/>
                </a:cxn>
                <a:cxn ang="0">
                  <a:pos x="4" y="2"/>
                </a:cxn>
                <a:cxn ang="0">
                  <a:pos x="5" y="2"/>
                </a:cxn>
                <a:cxn ang="0">
                  <a:pos x="6" y="2"/>
                </a:cxn>
                <a:cxn ang="0">
                  <a:pos x="7" y="2"/>
                </a:cxn>
                <a:cxn ang="0">
                  <a:pos x="9" y="3"/>
                </a:cxn>
                <a:cxn ang="0">
                  <a:pos x="10" y="3"/>
                </a:cxn>
                <a:cxn ang="0">
                  <a:pos x="10" y="2"/>
                </a:cxn>
              </a:cxnLst>
              <a:rect l="0" t="0" r="r" b="b"/>
              <a:pathLst>
                <a:path w="11" h="4">
                  <a:moveTo>
                    <a:pt x="10" y="2"/>
                  </a:moveTo>
                  <a:lnTo>
                    <a:pt x="9" y="2"/>
                  </a:lnTo>
                  <a:lnTo>
                    <a:pt x="7" y="2"/>
                  </a:lnTo>
                  <a:lnTo>
                    <a:pt x="6" y="2"/>
                  </a:lnTo>
                  <a:lnTo>
                    <a:pt x="5" y="1"/>
                  </a:lnTo>
                  <a:lnTo>
                    <a:pt x="4" y="1"/>
                  </a:lnTo>
                  <a:lnTo>
                    <a:pt x="2" y="1"/>
                  </a:lnTo>
                  <a:lnTo>
                    <a:pt x="1" y="1"/>
                  </a:lnTo>
                  <a:lnTo>
                    <a:pt x="1" y="0"/>
                  </a:lnTo>
                  <a:lnTo>
                    <a:pt x="0" y="0"/>
                  </a:lnTo>
                  <a:lnTo>
                    <a:pt x="0" y="1"/>
                  </a:lnTo>
                  <a:lnTo>
                    <a:pt x="1" y="1"/>
                  </a:lnTo>
                  <a:lnTo>
                    <a:pt x="2" y="1"/>
                  </a:lnTo>
                  <a:lnTo>
                    <a:pt x="4" y="1"/>
                  </a:lnTo>
                  <a:lnTo>
                    <a:pt x="4" y="2"/>
                  </a:lnTo>
                  <a:lnTo>
                    <a:pt x="5" y="2"/>
                  </a:lnTo>
                  <a:lnTo>
                    <a:pt x="6" y="2"/>
                  </a:lnTo>
                  <a:lnTo>
                    <a:pt x="7" y="2"/>
                  </a:lnTo>
                  <a:lnTo>
                    <a:pt x="9" y="3"/>
                  </a:lnTo>
                  <a:lnTo>
                    <a:pt x="10" y="3"/>
                  </a:lnTo>
                  <a:lnTo>
                    <a:pt x="10"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3" name="Freeform 1209"/>
            <p:cNvSpPr>
              <a:spLocks/>
            </p:cNvSpPr>
            <p:nvPr/>
          </p:nvSpPr>
          <p:spPr bwMode="auto">
            <a:xfrm>
              <a:off x="2766" y="2948"/>
              <a:ext cx="17" cy="5"/>
            </a:xfrm>
            <a:custGeom>
              <a:avLst/>
              <a:gdLst/>
              <a:ahLst/>
              <a:cxnLst>
                <a:cxn ang="0">
                  <a:pos x="15" y="2"/>
                </a:cxn>
                <a:cxn ang="0">
                  <a:pos x="14" y="2"/>
                </a:cxn>
                <a:cxn ang="0">
                  <a:pos x="12" y="2"/>
                </a:cxn>
                <a:cxn ang="0">
                  <a:pos x="11" y="2"/>
                </a:cxn>
                <a:cxn ang="0">
                  <a:pos x="10" y="2"/>
                </a:cxn>
                <a:cxn ang="0">
                  <a:pos x="9" y="2"/>
                </a:cxn>
                <a:cxn ang="0">
                  <a:pos x="7" y="1"/>
                </a:cxn>
                <a:cxn ang="0">
                  <a:pos x="6" y="1"/>
                </a:cxn>
                <a:cxn ang="0">
                  <a:pos x="5" y="1"/>
                </a:cxn>
                <a:cxn ang="0">
                  <a:pos x="4" y="1"/>
                </a:cxn>
                <a:cxn ang="0">
                  <a:pos x="2" y="1"/>
                </a:cxn>
                <a:cxn ang="0">
                  <a:pos x="1" y="0"/>
                </a:cxn>
                <a:cxn ang="0">
                  <a:pos x="0" y="0"/>
                </a:cxn>
                <a:cxn ang="0">
                  <a:pos x="1" y="1"/>
                </a:cxn>
                <a:cxn ang="0">
                  <a:pos x="2" y="1"/>
                </a:cxn>
                <a:cxn ang="0">
                  <a:pos x="4" y="1"/>
                </a:cxn>
                <a:cxn ang="0">
                  <a:pos x="5" y="1"/>
                </a:cxn>
                <a:cxn ang="0">
                  <a:pos x="6" y="2"/>
                </a:cxn>
                <a:cxn ang="0">
                  <a:pos x="7" y="2"/>
                </a:cxn>
                <a:cxn ang="0">
                  <a:pos x="9" y="2"/>
                </a:cxn>
                <a:cxn ang="0">
                  <a:pos x="10" y="2"/>
                </a:cxn>
                <a:cxn ang="0">
                  <a:pos x="11" y="4"/>
                </a:cxn>
                <a:cxn ang="0">
                  <a:pos x="12" y="4"/>
                </a:cxn>
                <a:cxn ang="0">
                  <a:pos x="14" y="4"/>
                </a:cxn>
                <a:cxn ang="0">
                  <a:pos x="15" y="4"/>
                </a:cxn>
                <a:cxn ang="0">
                  <a:pos x="15" y="2"/>
                </a:cxn>
              </a:cxnLst>
              <a:rect l="0" t="0" r="r" b="b"/>
              <a:pathLst>
                <a:path w="16" h="5">
                  <a:moveTo>
                    <a:pt x="15" y="2"/>
                  </a:moveTo>
                  <a:lnTo>
                    <a:pt x="14" y="2"/>
                  </a:lnTo>
                  <a:lnTo>
                    <a:pt x="12" y="2"/>
                  </a:lnTo>
                  <a:lnTo>
                    <a:pt x="11" y="2"/>
                  </a:lnTo>
                  <a:lnTo>
                    <a:pt x="10" y="2"/>
                  </a:lnTo>
                  <a:lnTo>
                    <a:pt x="9" y="2"/>
                  </a:lnTo>
                  <a:lnTo>
                    <a:pt x="7" y="1"/>
                  </a:lnTo>
                  <a:lnTo>
                    <a:pt x="6" y="1"/>
                  </a:lnTo>
                  <a:lnTo>
                    <a:pt x="5" y="1"/>
                  </a:lnTo>
                  <a:lnTo>
                    <a:pt x="4" y="1"/>
                  </a:lnTo>
                  <a:lnTo>
                    <a:pt x="2" y="1"/>
                  </a:lnTo>
                  <a:lnTo>
                    <a:pt x="1" y="0"/>
                  </a:lnTo>
                  <a:lnTo>
                    <a:pt x="0" y="0"/>
                  </a:lnTo>
                  <a:lnTo>
                    <a:pt x="1" y="1"/>
                  </a:lnTo>
                  <a:lnTo>
                    <a:pt x="2" y="1"/>
                  </a:lnTo>
                  <a:lnTo>
                    <a:pt x="4" y="1"/>
                  </a:lnTo>
                  <a:lnTo>
                    <a:pt x="5" y="1"/>
                  </a:lnTo>
                  <a:lnTo>
                    <a:pt x="6" y="2"/>
                  </a:lnTo>
                  <a:lnTo>
                    <a:pt x="7" y="2"/>
                  </a:lnTo>
                  <a:lnTo>
                    <a:pt x="9" y="2"/>
                  </a:lnTo>
                  <a:lnTo>
                    <a:pt x="10" y="2"/>
                  </a:lnTo>
                  <a:lnTo>
                    <a:pt x="11" y="4"/>
                  </a:lnTo>
                  <a:lnTo>
                    <a:pt x="12" y="4"/>
                  </a:lnTo>
                  <a:lnTo>
                    <a:pt x="14" y="4"/>
                  </a:lnTo>
                  <a:lnTo>
                    <a:pt x="15" y="4"/>
                  </a:lnTo>
                  <a:lnTo>
                    <a:pt x="15"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4" name="Freeform 1210"/>
            <p:cNvSpPr>
              <a:spLocks/>
            </p:cNvSpPr>
            <p:nvPr/>
          </p:nvSpPr>
          <p:spPr bwMode="auto">
            <a:xfrm>
              <a:off x="2780" y="2948"/>
              <a:ext cx="14" cy="5"/>
            </a:xfrm>
            <a:custGeom>
              <a:avLst/>
              <a:gdLst/>
              <a:ahLst/>
              <a:cxnLst>
                <a:cxn ang="0">
                  <a:pos x="11" y="0"/>
                </a:cxn>
                <a:cxn ang="0">
                  <a:pos x="11" y="0"/>
                </a:cxn>
                <a:cxn ang="0">
                  <a:pos x="10" y="0"/>
                </a:cxn>
                <a:cxn ang="0">
                  <a:pos x="9" y="1"/>
                </a:cxn>
                <a:cxn ang="0">
                  <a:pos x="8" y="1"/>
                </a:cxn>
                <a:cxn ang="0">
                  <a:pos x="6" y="1"/>
                </a:cxn>
                <a:cxn ang="0">
                  <a:pos x="5" y="1"/>
                </a:cxn>
                <a:cxn ang="0">
                  <a:pos x="5" y="2"/>
                </a:cxn>
                <a:cxn ang="0">
                  <a:pos x="4" y="2"/>
                </a:cxn>
                <a:cxn ang="0">
                  <a:pos x="3" y="2"/>
                </a:cxn>
                <a:cxn ang="0">
                  <a:pos x="1" y="2"/>
                </a:cxn>
                <a:cxn ang="0">
                  <a:pos x="0" y="2"/>
                </a:cxn>
                <a:cxn ang="0">
                  <a:pos x="0" y="4"/>
                </a:cxn>
                <a:cxn ang="0">
                  <a:pos x="1" y="4"/>
                </a:cxn>
                <a:cxn ang="0">
                  <a:pos x="3" y="4"/>
                </a:cxn>
                <a:cxn ang="0">
                  <a:pos x="3" y="2"/>
                </a:cxn>
                <a:cxn ang="0">
                  <a:pos x="4" y="2"/>
                </a:cxn>
                <a:cxn ang="0">
                  <a:pos x="5" y="2"/>
                </a:cxn>
                <a:cxn ang="0">
                  <a:pos x="6" y="2"/>
                </a:cxn>
                <a:cxn ang="0">
                  <a:pos x="8" y="1"/>
                </a:cxn>
                <a:cxn ang="0">
                  <a:pos x="9" y="1"/>
                </a:cxn>
                <a:cxn ang="0">
                  <a:pos x="10" y="1"/>
                </a:cxn>
                <a:cxn ang="0">
                  <a:pos x="11" y="1"/>
                </a:cxn>
                <a:cxn ang="0">
                  <a:pos x="13" y="0"/>
                </a:cxn>
                <a:cxn ang="0">
                  <a:pos x="11" y="0"/>
                </a:cxn>
              </a:cxnLst>
              <a:rect l="0" t="0" r="r" b="b"/>
              <a:pathLst>
                <a:path w="14" h="5">
                  <a:moveTo>
                    <a:pt x="11" y="0"/>
                  </a:moveTo>
                  <a:lnTo>
                    <a:pt x="11" y="0"/>
                  </a:lnTo>
                  <a:lnTo>
                    <a:pt x="10" y="0"/>
                  </a:lnTo>
                  <a:lnTo>
                    <a:pt x="9" y="1"/>
                  </a:lnTo>
                  <a:lnTo>
                    <a:pt x="8" y="1"/>
                  </a:lnTo>
                  <a:lnTo>
                    <a:pt x="6" y="1"/>
                  </a:lnTo>
                  <a:lnTo>
                    <a:pt x="5" y="1"/>
                  </a:lnTo>
                  <a:lnTo>
                    <a:pt x="5" y="2"/>
                  </a:lnTo>
                  <a:lnTo>
                    <a:pt x="4" y="2"/>
                  </a:lnTo>
                  <a:lnTo>
                    <a:pt x="3" y="2"/>
                  </a:lnTo>
                  <a:lnTo>
                    <a:pt x="1" y="2"/>
                  </a:lnTo>
                  <a:lnTo>
                    <a:pt x="0" y="2"/>
                  </a:lnTo>
                  <a:lnTo>
                    <a:pt x="0" y="4"/>
                  </a:lnTo>
                  <a:lnTo>
                    <a:pt x="1" y="4"/>
                  </a:lnTo>
                  <a:lnTo>
                    <a:pt x="3" y="4"/>
                  </a:lnTo>
                  <a:lnTo>
                    <a:pt x="3" y="2"/>
                  </a:lnTo>
                  <a:lnTo>
                    <a:pt x="4" y="2"/>
                  </a:lnTo>
                  <a:lnTo>
                    <a:pt x="5" y="2"/>
                  </a:lnTo>
                  <a:lnTo>
                    <a:pt x="6" y="2"/>
                  </a:lnTo>
                  <a:lnTo>
                    <a:pt x="8" y="1"/>
                  </a:lnTo>
                  <a:lnTo>
                    <a:pt x="9" y="1"/>
                  </a:lnTo>
                  <a:lnTo>
                    <a:pt x="10" y="1"/>
                  </a:lnTo>
                  <a:lnTo>
                    <a:pt x="11" y="1"/>
                  </a:lnTo>
                  <a:lnTo>
                    <a:pt x="13" y="0"/>
                  </a:lnTo>
                  <a:lnTo>
                    <a:pt x="1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5" name="Freeform 1211"/>
            <p:cNvSpPr>
              <a:spLocks/>
            </p:cNvSpPr>
            <p:nvPr/>
          </p:nvSpPr>
          <p:spPr bwMode="auto">
            <a:xfrm>
              <a:off x="2793" y="2943"/>
              <a:ext cx="12" cy="6"/>
            </a:xfrm>
            <a:custGeom>
              <a:avLst/>
              <a:gdLst/>
              <a:ahLst/>
              <a:cxnLst>
                <a:cxn ang="0">
                  <a:pos x="10" y="0"/>
                </a:cxn>
                <a:cxn ang="0">
                  <a:pos x="10" y="0"/>
                </a:cxn>
                <a:cxn ang="0">
                  <a:pos x="10" y="1"/>
                </a:cxn>
                <a:cxn ang="0">
                  <a:pos x="8" y="1"/>
                </a:cxn>
                <a:cxn ang="0">
                  <a:pos x="7" y="2"/>
                </a:cxn>
                <a:cxn ang="0">
                  <a:pos x="6" y="2"/>
                </a:cxn>
                <a:cxn ang="0">
                  <a:pos x="5" y="2"/>
                </a:cxn>
                <a:cxn ang="0">
                  <a:pos x="4" y="2"/>
                </a:cxn>
                <a:cxn ang="0">
                  <a:pos x="4" y="4"/>
                </a:cxn>
                <a:cxn ang="0">
                  <a:pos x="2" y="4"/>
                </a:cxn>
                <a:cxn ang="0">
                  <a:pos x="1" y="4"/>
                </a:cxn>
                <a:cxn ang="0">
                  <a:pos x="0" y="4"/>
                </a:cxn>
                <a:cxn ang="0">
                  <a:pos x="0" y="5"/>
                </a:cxn>
                <a:cxn ang="0">
                  <a:pos x="1" y="5"/>
                </a:cxn>
                <a:cxn ang="0">
                  <a:pos x="2" y="4"/>
                </a:cxn>
                <a:cxn ang="0">
                  <a:pos x="4" y="4"/>
                </a:cxn>
                <a:cxn ang="0">
                  <a:pos x="5" y="4"/>
                </a:cxn>
                <a:cxn ang="0">
                  <a:pos x="6" y="2"/>
                </a:cxn>
                <a:cxn ang="0">
                  <a:pos x="7" y="2"/>
                </a:cxn>
                <a:cxn ang="0">
                  <a:pos x="8" y="2"/>
                </a:cxn>
                <a:cxn ang="0">
                  <a:pos x="10" y="1"/>
                </a:cxn>
                <a:cxn ang="0">
                  <a:pos x="11" y="1"/>
                </a:cxn>
                <a:cxn ang="0">
                  <a:pos x="11" y="0"/>
                </a:cxn>
                <a:cxn ang="0">
                  <a:pos x="10" y="0"/>
                </a:cxn>
              </a:cxnLst>
              <a:rect l="0" t="0" r="r" b="b"/>
              <a:pathLst>
                <a:path w="12" h="6">
                  <a:moveTo>
                    <a:pt x="10" y="0"/>
                  </a:moveTo>
                  <a:lnTo>
                    <a:pt x="10" y="0"/>
                  </a:lnTo>
                  <a:lnTo>
                    <a:pt x="10" y="1"/>
                  </a:lnTo>
                  <a:lnTo>
                    <a:pt x="8" y="1"/>
                  </a:lnTo>
                  <a:lnTo>
                    <a:pt x="7" y="2"/>
                  </a:lnTo>
                  <a:lnTo>
                    <a:pt x="6" y="2"/>
                  </a:lnTo>
                  <a:lnTo>
                    <a:pt x="5" y="2"/>
                  </a:lnTo>
                  <a:lnTo>
                    <a:pt x="4" y="2"/>
                  </a:lnTo>
                  <a:lnTo>
                    <a:pt x="4" y="4"/>
                  </a:lnTo>
                  <a:lnTo>
                    <a:pt x="2" y="4"/>
                  </a:lnTo>
                  <a:lnTo>
                    <a:pt x="1" y="4"/>
                  </a:lnTo>
                  <a:lnTo>
                    <a:pt x="0" y="4"/>
                  </a:lnTo>
                  <a:lnTo>
                    <a:pt x="0" y="5"/>
                  </a:lnTo>
                  <a:lnTo>
                    <a:pt x="1" y="5"/>
                  </a:lnTo>
                  <a:lnTo>
                    <a:pt x="2" y="4"/>
                  </a:lnTo>
                  <a:lnTo>
                    <a:pt x="4" y="4"/>
                  </a:lnTo>
                  <a:lnTo>
                    <a:pt x="5" y="4"/>
                  </a:lnTo>
                  <a:lnTo>
                    <a:pt x="6" y="2"/>
                  </a:lnTo>
                  <a:lnTo>
                    <a:pt x="7" y="2"/>
                  </a:lnTo>
                  <a:lnTo>
                    <a:pt x="8" y="2"/>
                  </a:lnTo>
                  <a:lnTo>
                    <a:pt x="10" y="1"/>
                  </a:lnTo>
                  <a:lnTo>
                    <a:pt x="11" y="1"/>
                  </a:lnTo>
                  <a:lnTo>
                    <a:pt x="11" y="0"/>
                  </a:lnTo>
                  <a:lnTo>
                    <a:pt x="1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6" name="Freeform 1212"/>
            <p:cNvSpPr>
              <a:spLocks/>
            </p:cNvSpPr>
            <p:nvPr/>
          </p:nvSpPr>
          <p:spPr bwMode="auto">
            <a:xfrm>
              <a:off x="2804" y="2937"/>
              <a:ext cx="5" cy="9"/>
            </a:xfrm>
            <a:custGeom>
              <a:avLst/>
              <a:gdLst/>
              <a:ahLst/>
              <a:cxnLst>
                <a:cxn ang="0">
                  <a:pos x="1" y="0"/>
                </a:cxn>
                <a:cxn ang="0">
                  <a:pos x="0" y="0"/>
                </a:cxn>
                <a:cxn ang="0">
                  <a:pos x="0" y="7"/>
                </a:cxn>
                <a:cxn ang="0">
                  <a:pos x="3" y="7"/>
                </a:cxn>
                <a:cxn ang="0">
                  <a:pos x="3" y="0"/>
                </a:cxn>
                <a:cxn ang="0">
                  <a:pos x="1" y="0"/>
                </a:cxn>
                <a:cxn ang="0">
                  <a:pos x="3" y="0"/>
                </a:cxn>
                <a:cxn ang="0">
                  <a:pos x="1" y="0"/>
                </a:cxn>
                <a:cxn ang="0">
                  <a:pos x="0" y="0"/>
                </a:cxn>
                <a:cxn ang="0">
                  <a:pos x="1" y="0"/>
                </a:cxn>
              </a:cxnLst>
              <a:rect l="0" t="0" r="r" b="b"/>
              <a:pathLst>
                <a:path w="4" h="8">
                  <a:moveTo>
                    <a:pt x="1" y="0"/>
                  </a:moveTo>
                  <a:lnTo>
                    <a:pt x="0" y="0"/>
                  </a:lnTo>
                  <a:lnTo>
                    <a:pt x="0" y="7"/>
                  </a:lnTo>
                  <a:lnTo>
                    <a:pt x="3" y="7"/>
                  </a:lnTo>
                  <a:lnTo>
                    <a:pt x="3" y="0"/>
                  </a:lnTo>
                  <a:lnTo>
                    <a:pt x="1" y="0"/>
                  </a:lnTo>
                  <a:lnTo>
                    <a:pt x="3" y="0"/>
                  </a:lnTo>
                  <a:lnTo>
                    <a:pt x="1" y="0"/>
                  </a:lnTo>
                  <a:lnTo>
                    <a:pt x="0" y="0"/>
                  </a:lnTo>
                  <a:lnTo>
                    <a:pt x="1"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7" name="Freeform 1213"/>
            <p:cNvSpPr>
              <a:spLocks/>
            </p:cNvSpPr>
            <p:nvPr/>
          </p:nvSpPr>
          <p:spPr bwMode="auto">
            <a:xfrm>
              <a:off x="2741" y="2950"/>
              <a:ext cx="18" cy="6"/>
            </a:xfrm>
            <a:custGeom>
              <a:avLst/>
              <a:gdLst/>
              <a:ahLst/>
              <a:cxnLst>
                <a:cxn ang="0">
                  <a:pos x="17" y="5"/>
                </a:cxn>
                <a:cxn ang="0">
                  <a:pos x="17" y="5"/>
                </a:cxn>
                <a:cxn ang="0">
                  <a:pos x="16" y="4"/>
                </a:cxn>
                <a:cxn ang="0">
                  <a:pos x="14" y="2"/>
                </a:cxn>
                <a:cxn ang="0">
                  <a:pos x="13" y="2"/>
                </a:cxn>
                <a:cxn ang="0">
                  <a:pos x="11" y="1"/>
                </a:cxn>
                <a:cxn ang="0">
                  <a:pos x="10" y="1"/>
                </a:cxn>
                <a:cxn ang="0">
                  <a:pos x="7" y="0"/>
                </a:cxn>
                <a:cxn ang="0">
                  <a:pos x="6" y="0"/>
                </a:cxn>
                <a:cxn ang="0">
                  <a:pos x="1" y="2"/>
                </a:cxn>
                <a:cxn ang="0">
                  <a:pos x="0" y="4"/>
                </a:cxn>
                <a:cxn ang="0">
                  <a:pos x="4" y="5"/>
                </a:cxn>
                <a:cxn ang="0">
                  <a:pos x="7" y="5"/>
                </a:cxn>
                <a:cxn ang="0">
                  <a:pos x="12" y="5"/>
                </a:cxn>
                <a:cxn ang="0">
                  <a:pos x="17" y="5"/>
                </a:cxn>
              </a:cxnLst>
              <a:rect l="0" t="0" r="r" b="b"/>
              <a:pathLst>
                <a:path w="18" h="6">
                  <a:moveTo>
                    <a:pt x="17" y="5"/>
                  </a:moveTo>
                  <a:lnTo>
                    <a:pt x="17" y="5"/>
                  </a:lnTo>
                  <a:lnTo>
                    <a:pt x="16" y="4"/>
                  </a:lnTo>
                  <a:lnTo>
                    <a:pt x="14" y="2"/>
                  </a:lnTo>
                  <a:lnTo>
                    <a:pt x="13" y="2"/>
                  </a:lnTo>
                  <a:lnTo>
                    <a:pt x="11" y="1"/>
                  </a:lnTo>
                  <a:lnTo>
                    <a:pt x="10" y="1"/>
                  </a:lnTo>
                  <a:lnTo>
                    <a:pt x="7" y="0"/>
                  </a:lnTo>
                  <a:lnTo>
                    <a:pt x="6" y="0"/>
                  </a:lnTo>
                  <a:lnTo>
                    <a:pt x="1" y="2"/>
                  </a:lnTo>
                  <a:lnTo>
                    <a:pt x="0" y="4"/>
                  </a:lnTo>
                  <a:lnTo>
                    <a:pt x="4" y="5"/>
                  </a:lnTo>
                  <a:lnTo>
                    <a:pt x="7" y="5"/>
                  </a:lnTo>
                  <a:lnTo>
                    <a:pt x="12" y="5"/>
                  </a:lnTo>
                  <a:lnTo>
                    <a:pt x="17" y="5"/>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8" name="Freeform 1214"/>
            <p:cNvSpPr>
              <a:spLocks/>
            </p:cNvSpPr>
            <p:nvPr/>
          </p:nvSpPr>
          <p:spPr bwMode="auto">
            <a:xfrm>
              <a:off x="2747" y="2956"/>
              <a:ext cx="12" cy="4"/>
            </a:xfrm>
            <a:custGeom>
              <a:avLst/>
              <a:gdLst/>
              <a:ahLst/>
              <a:cxnLst>
                <a:cxn ang="0">
                  <a:pos x="11" y="2"/>
                </a:cxn>
                <a:cxn ang="0">
                  <a:pos x="11" y="1"/>
                </a:cxn>
                <a:cxn ang="0">
                  <a:pos x="11" y="0"/>
                </a:cxn>
                <a:cxn ang="0">
                  <a:pos x="10" y="0"/>
                </a:cxn>
                <a:cxn ang="0">
                  <a:pos x="8" y="0"/>
                </a:cxn>
                <a:cxn ang="0">
                  <a:pos x="7" y="0"/>
                </a:cxn>
                <a:cxn ang="0">
                  <a:pos x="6" y="0"/>
                </a:cxn>
                <a:cxn ang="0">
                  <a:pos x="5" y="1"/>
                </a:cxn>
                <a:cxn ang="0">
                  <a:pos x="4" y="1"/>
                </a:cxn>
                <a:cxn ang="0">
                  <a:pos x="2" y="1"/>
                </a:cxn>
                <a:cxn ang="0">
                  <a:pos x="1" y="1"/>
                </a:cxn>
                <a:cxn ang="0">
                  <a:pos x="0" y="1"/>
                </a:cxn>
                <a:cxn ang="0">
                  <a:pos x="0" y="2"/>
                </a:cxn>
                <a:cxn ang="0">
                  <a:pos x="11" y="2"/>
                </a:cxn>
              </a:cxnLst>
              <a:rect l="0" t="0" r="r" b="b"/>
              <a:pathLst>
                <a:path w="12" h="3">
                  <a:moveTo>
                    <a:pt x="11" y="2"/>
                  </a:moveTo>
                  <a:lnTo>
                    <a:pt x="11" y="1"/>
                  </a:lnTo>
                  <a:lnTo>
                    <a:pt x="11" y="0"/>
                  </a:lnTo>
                  <a:lnTo>
                    <a:pt x="10" y="0"/>
                  </a:lnTo>
                  <a:lnTo>
                    <a:pt x="8" y="0"/>
                  </a:lnTo>
                  <a:lnTo>
                    <a:pt x="7" y="0"/>
                  </a:lnTo>
                  <a:lnTo>
                    <a:pt x="6" y="0"/>
                  </a:lnTo>
                  <a:lnTo>
                    <a:pt x="5" y="1"/>
                  </a:lnTo>
                  <a:lnTo>
                    <a:pt x="4" y="1"/>
                  </a:lnTo>
                  <a:lnTo>
                    <a:pt x="2" y="1"/>
                  </a:lnTo>
                  <a:lnTo>
                    <a:pt x="1" y="1"/>
                  </a:lnTo>
                  <a:lnTo>
                    <a:pt x="0" y="1"/>
                  </a:lnTo>
                  <a:lnTo>
                    <a:pt x="0" y="2"/>
                  </a:lnTo>
                  <a:lnTo>
                    <a:pt x="11" y="2"/>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79" name="Freeform 1215"/>
            <p:cNvSpPr>
              <a:spLocks/>
            </p:cNvSpPr>
            <p:nvPr/>
          </p:nvSpPr>
          <p:spPr bwMode="auto">
            <a:xfrm>
              <a:off x="2742" y="2956"/>
              <a:ext cx="17" cy="1"/>
            </a:xfrm>
            <a:custGeom>
              <a:avLst/>
              <a:gdLst/>
              <a:ahLst/>
              <a:cxnLst>
                <a:cxn ang="0">
                  <a:pos x="16" y="0"/>
                </a:cxn>
                <a:cxn ang="0">
                  <a:pos x="16" y="0"/>
                </a:cxn>
                <a:cxn ang="0">
                  <a:pos x="15" y="0"/>
                </a:cxn>
                <a:cxn ang="0">
                  <a:pos x="13" y="0"/>
                </a:cxn>
                <a:cxn ang="0">
                  <a:pos x="12" y="0"/>
                </a:cxn>
                <a:cxn ang="0">
                  <a:pos x="11" y="0"/>
                </a:cxn>
                <a:cxn ang="0">
                  <a:pos x="10" y="0"/>
                </a:cxn>
                <a:cxn ang="0">
                  <a:pos x="8" y="0"/>
                </a:cxn>
                <a:cxn ang="0">
                  <a:pos x="7" y="0"/>
                </a:cxn>
                <a:cxn ang="0">
                  <a:pos x="6" y="0"/>
                </a:cxn>
                <a:cxn ang="0">
                  <a:pos x="5" y="0"/>
                </a:cxn>
                <a:cxn ang="0">
                  <a:pos x="4" y="0"/>
                </a:cxn>
                <a:cxn ang="0">
                  <a:pos x="2" y="0"/>
                </a:cxn>
                <a:cxn ang="0">
                  <a:pos x="1" y="0"/>
                </a:cxn>
                <a:cxn ang="0">
                  <a:pos x="0" y="0"/>
                </a:cxn>
                <a:cxn ang="0">
                  <a:pos x="16" y="0"/>
                </a:cxn>
              </a:cxnLst>
              <a:rect l="0" t="0" r="r" b="b"/>
              <a:pathLst>
                <a:path w="17" h="1">
                  <a:moveTo>
                    <a:pt x="16" y="0"/>
                  </a:moveTo>
                  <a:lnTo>
                    <a:pt x="16" y="0"/>
                  </a:lnTo>
                  <a:lnTo>
                    <a:pt x="15" y="0"/>
                  </a:lnTo>
                  <a:lnTo>
                    <a:pt x="13" y="0"/>
                  </a:lnTo>
                  <a:lnTo>
                    <a:pt x="12" y="0"/>
                  </a:lnTo>
                  <a:lnTo>
                    <a:pt x="11" y="0"/>
                  </a:lnTo>
                  <a:lnTo>
                    <a:pt x="10" y="0"/>
                  </a:lnTo>
                  <a:lnTo>
                    <a:pt x="8" y="0"/>
                  </a:lnTo>
                  <a:lnTo>
                    <a:pt x="7" y="0"/>
                  </a:lnTo>
                  <a:lnTo>
                    <a:pt x="6" y="0"/>
                  </a:lnTo>
                  <a:lnTo>
                    <a:pt x="5" y="0"/>
                  </a:lnTo>
                  <a:lnTo>
                    <a:pt x="4" y="0"/>
                  </a:lnTo>
                  <a:lnTo>
                    <a:pt x="2" y="0"/>
                  </a:lnTo>
                  <a:lnTo>
                    <a:pt x="1" y="0"/>
                  </a:lnTo>
                  <a:lnTo>
                    <a:pt x="0" y="0"/>
                  </a:lnTo>
                  <a:lnTo>
                    <a:pt x="16"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0" name="Freeform 1216"/>
            <p:cNvSpPr>
              <a:spLocks/>
            </p:cNvSpPr>
            <p:nvPr/>
          </p:nvSpPr>
          <p:spPr bwMode="auto">
            <a:xfrm>
              <a:off x="2741" y="2956"/>
              <a:ext cx="18" cy="4"/>
            </a:xfrm>
            <a:custGeom>
              <a:avLst/>
              <a:gdLst/>
              <a:ahLst/>
              <a:cxnLst>
                <a:cxn ang="0">
                  <a:pos x="16" y="0"/>
                </a:cxn>
                <a:cxn ang="0">
                  <a:pos x="17" y="0"/>
                </a:cxn>
                <a:cxn ang="0">
                  <a:pos x="17" y="2"/>
                </a:cxn>
                <a:cxn ang="0">
                  <a:pos x="6" y="2"/>
                </a:cxn>
                <a:cxn ang="0">
                  <a:pos x="5" y="2"/>
                </a:cxn>
                <a:cxn ang="0">
                  <a:pos x="4" y="2"/>
                </a:cxn>
                <a:cxn ang="0">
                  <a:pos x="2" y="2"/>
                </a:cxn>
                <a:cxn ang="0">
                  <a:pos x="1" y="2"/>
                </a:cxn>
                <a:cxn ang="0">
                  <a:pos x="0" y="2"/>
                </a:cxn>
                <a:cxn ang="0">
                  <a:pos x="0" y="0"/>
                </a:cxn>
                <a:cxn ang="0">
                  <a:pos x="16" y="0"/>
                </a:cxn>
              </a:cxnLst>
              <a:rect l="0" t="0" r="r" b="b"/>
              <a:pathLst>
                <a:path w="18" h="3">
                  <a:moveTo>
                    <a:pt x="16" y="0"/>
                  </a:moveTo>
                  <a:lnTo>
                    <a:pt x="17" y="0"/>
                  </a:lnTo>
                  <a:lnTo>
                    <a:pt x="17" y="2"/>
                  </a:lnTo>
                  <a:lnTo>
                    <a:pt x="6" y="2"/>
                  </a:lnTo>
                  <a:lnTo>
                    <a:pt x="5" y="2"/>
                  </a:lnTo>
                  <a:lnTo>
                    <a:pt x="4" y="2"/>
                  </a:lnTo>
                  <a:lnTo>
                    <a:pt x="2" y="2"/>
                  </a:lnTo>
                  <a:lnTo>
                    <a:pt x="1" y="2"/>
                  </a:lnTo>
                  <a:lnTo>
                    <a:pt x="0" y="2"/>
                  </a:lnTo>
                  <a:lnTo>
                    <a:pt x="0" y="0"/>
                  </a:lnTo>
                  <a:lnTo>
                    <a:pt x="16"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1" name="Freeform 1217"/>
            <p:cNvSpPr>
              <a:spLocks/>
            </p:cNvSpPr>
            <p:nvPr/>
          </p:nvSpPr>
          <p:spPr bwMode="auto">
            <a:xfrm>
              <a:off x="2741" y="2954"/>
              <a:ext cx="17" cy="4"/>
            </a:xfrm>
            <a:custGeom>
              <a:avLst/>
              <a:gdLst/>
              <a:ahLst/>
              <a:cxnLst>
                <a:cxn ang="0">
                  <a:pos x="15" y="0"/>
                </a:cxn>
                <a:cxn ang="0">
                  <a:pos x="16" y="0"/>
                </a:cxn>
                <a:cxn ang="0">
                  <a:pos x="16" y="3"/>
                </a:cxn>
                <a:cxn ang="0">
                  <a:pos x="0" y="3"/>
                </a:cxn>
                <a:cxn ang="0">
                  <a:pos x="0" y="0"/>
                </a:cxn>
                <a:cxn ang="0">
                  <a:pos x="15" y="0"/>
                </a:cxn>
              </a:cxnLst>
              <a:rect l="0" t="0" r="r" b="b"/>
              <a:pathLst>
                <a:path w="17" h="4">
                  <a:moveTo>
                    <a:pt x="15" y="0"/>
                  </a:moveTo>
                  <a:lnTo>
                    <a:pt x="16" y="0"/>
                  </a:lnTo>
                  <a:lnTo>
                    <a:pt x="16" y="3"/>
                  </a:lnTo>
                  <a:lnTo>
                    <a:pt x="0" y="3"/>
                  </a:lnTo>
                  <a:lnTo>
                    <a:pt x="0" y="0"/>
                  </a:lnTo>
                  <a:lnTo>
                    <a:pt x="15"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2" name="Freeform 1218"/>
            <p:cNvSpPr>
              <a:spLocks/>
            </p:cNvSpPr>
            <p:nvPr/>
          </p:nvSpPr>
          <p:spPr bwMode="auto">
            <a:xfrm>
              <a:off x="2742" y="2954"/>
              <a:ext cx="16" cy="4"/>
            </a:xfrm>
            <a:custGeom>
              <a:avLst/>
              <a:gdLst/>
              <a:ahLst/>
              <a:cxnLst>
                <a:cxn ang="0">
                  <a:pos x="14" y="0"/>
                </a:cxn>
                <a:cxn ang="0">
                  <a:pos x="15" y="0"/>
                </a:cxn>
                <a:cxn ang="0">
                  <a:pos x="15" y="1"/>
                </a:cxn>
                <a:cxn ang="0">
                  <a:pos x="15" y="3"/>
                </a:cxn>
                <a:cxn ang="0">
                  <a:pos x="0" y="3"/>
                </a:cxn>
                <a:cxn ang="0">
                  <a:pos x="0" y="1"/>
                </a:cxn>
                <a:cxn ang="0">
                  <a:pos x="0" y="0"/>
                </a:cxn>
                <a:cxn ang="0">
                  <a:pos x="1" y="0"/>
                </a:cxn>
                <a:cxn ang="0">
                  <a:pos x="14" y="0"/>
                </a:cxn>
              </a:cxnLst>
              <a:rect l="0" t="0" r="r" b="b"/>
              <a:pathLst>
                <a:path w="16" h="4">
                  <a:moveTo>
                    <a:pt x="14" y="0"/>
                  </a:moveTo>
                  <a:lnTo>
                    <a:pt x="15" y="0"/>
                  </a:lnTo>
                  <a:lnTo>
                    <a:pt x="15" y="1"/>
                  </a:lnTo>
                  <a:lnTo>
                    <a:pt x="15" y="3"/>
                  </a:lnTo>
                  <a:lnTo>
                    <a:pt x="0" y="3"/>
                  </a:lnTo>
                  <a:lnTo>
                    <a:pt x="0" y="1"/>
                  </a:lnTo>
                  <a:lnTo>
                    <a:pt x="0" y="0"/>
                  </a:lnTo>
                  <a:lnTo>
                    <a:pt x="1" y="0"/>
                  </a:lnTo>
                  <a:lnTo>
                    <a:pt x="14"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3" name="Freeform 1219"/>
            <p:cNvSpPr>
              <a:spLocks/>
            </p:cNvSpPr>
            <p:nvPr/>
          </p:nvSpPr>
          <p:spPr bwMode="auto">
            <a:xfrm>
              <a:off x="2742" y="2954"/>
              <a:ext cx="16" cy="4"/>
            </a:xfrm>
            <a:custGeom>
              <a:avLst/>
              <a:gdLst/>
              <a:ahLst/>
              <a:cxnLst>
                <a:cxn ang="0">
                  <a:pos x="14" y="0"/>
                </a:cxn>
                <a:cxn ang="0">
                  <a:pos x="14" y="0"/>
                </a:cxn>
                <a:cxn ang="0">
                  <a:pos x="15" y="3"/>
                </a:cxn>
                <a:cxn ang="0">
                  <a:pos x="0" y="3"/>
                </a:cxn>
                <a:cxn ang="0">
                  <a:pos x="0" y="0"/>
                </a:cxn>
                <a:cxn ang="0">
                  <a:pos x="1" y="0"/>
                </a:cxn>
                <a:cxn ang="0">
                  <a:pos x="14" y="0"/>
                </a:cxn>
              </a:cxnLst>
              <a:rect l="0" t="0" r="r" b="b"/>
              <a:pathLst>
                <a:path w="16" h="4">
                  <a:moveTo>
                    <a:pt x="14" y="0"/>
                  </a:moveTo>
                  <a:lnTo>
                    <a:pt x="14" y="0"/>
                  </a:lnTo>
                  <a:lnTo>
                    <a:pt x="15" y="3"/>
                  </a:lnTo>
                  <a:lnTo>
                    <a:pt x="0" y="3"/>
                  </a:lnTo>
                  <a:lnTo>
                    <a:pt x="0" y="0"/>
                  </a:lnTo>
                  <a:lnTo>
                    <a:pt x="1" y="0"/>
                  </a:lnTo>
                  <a:lnTo>
                    <a:pt x="14"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4" name="Freeform 1220"/>
            <p:cNvSpPr>
              <a:spLocks/>
            </p:cNvSpPr>
            <p:nvPr/>
          </p:nvSpPr>
          <p:spPr bwMode="auto">
            <a:xfrm>
              <a:off x="2742" y="2954"/>
              <a:ext cx="16" cy="1"/>
            </a:xfrm>
            <a:custGeom>
              <a:avLst/>
              <a:gdLst/>
              <a:ahLst/>
              <a:cxnLst>
                <a:cxn ang="0">
                  <a:pos x="14" y="0"/>
                </a:cxn>
                <a:cxn ang="0">
                  <a:pos x="14" y="0"/>
                </a:cxn>
                <a:cxn ang="0">
                  <a:pos x="15" y="1"/>
                </a:cxn>
                <a:cxn ang="0">
                  <a:pos x="0" y="1"/>
                </a:cxn>
                <a:cxn ang="0">
                  <a:pos x="0" y="0"/>
                </a:cxn>
                <a:cxn ang="0">
                  <a:pos x="1" y="0"/>
                </a:cxn>
                <a:cxn ang="0">
                  <a:pos x="14" y="0"/>
                </a:cxn>
              </a:cxnLst>
              <a:rect l="0" t="0" r="r" b="b"/>
              <a:pathLst>
                <a:path w="16" h="2">
                  <a:moveTo>
                    <a:pt x="14" y="0"/>
                  </a:moveTo>
                  <a:lnTo>
                    <a:pt x="14" y="0"/>
                  </a:lnTo>
                  <a:lnTo>
                    <a:pt x="15" y="1"/>
                  </a:lnTo>
                  <a:lnTo>
                    <a:pt x="0" y="1"/>
                  </a:lnTo>
                  <a:lnTo>
                    <a:pt x="0" y="0"/>
                  </a:lnTo>
                  <a:lnTo>
                    <a:pt x="1" y="0"/>
                  </a:lnTo>
                  <a:lnTo>
                    <a:pt x="14"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5" name="Freeform 1221"/>
            <p:cNvSpPr>
              <a:spLocks/>
            </p:cNvSpPr>
            <p:nvPr/>
          </p:nvSpPr>
          <p:spPr bwMode="auto">
            <a:xfrm>
              <a:off x="2742" y="2953"/>
              <a:ext cx="14" cy="4"/>
            </a:xfrm>
            <a:custGeom>
              <a:avLst/>
              <a:gdLst/>
              <a:ahLst/>
              <a:cxnLst>
                <a:cxn ang="0">
                  <a:pos x="12" y="0"/>
                </a:cxn>
                <a:cxn ang="0">
                  <a:pos x="12" y="0"/>
                </a:cxn>
                <a:cxn ang="0">
                  <a:pos x="14" y="1"/>
                </a:cxn>
                <a:cxn ang="0">
                  <a:pos x="14" y="3"/>
                </a:cxn>
                <a:cxn ang="0">
                  <a:pos x="0" y="3"/>
                </a:cxn>
                <a:cxn ang="0">
                  <a:pos x="0" y="1"/>
                </a:cxn>
                <a:cxn ang="0">
                  <a:pos x="0" y="0"/>
                </a:cxn>
                <a:cxn ang="0">
                  <a:pos x="1" y="0"/>
                </a:cxn>
                <a:cxn ang="0">
                  <a:pos x="12" y="0"/>
                </a:cxn>
              </a:cxnLst>
              <a:rect l="0" t="0" r="r" b="b"/>
              <a:pathLst>
                <a:path w="15" h="4">
                  <a:moveTo>
                    <a:pt x="12" y="0"/>
                  </a:moveTo>
                  <a:lnTo>
                    <a:pt x="12" y="0"/>
                  </a:lnTo>
                  <a:lnTo>
                    <a:pt x="14" y="1"/>
                  </a:lnTo>
                  <a:lnTo>
                    <a:pt x="14" y="3"/>
                  </a:lnTo>
                  <a:lnTo>
                    <a:pt x="0" y="3"/>
                  </a:lnTo>
                  <a:lnTo>
                    <a:pt x="0" y="1"/>
                  </a:lnTo>
                  <a:lnTo>
                    <a:pt x="0" y="0"/>
                  </a:lnTo>
                  <a:lnTo>
                    <a:pt x="1" y="0"/>
                  </a:lnTo>
                  <a:lnTo>
                    <a:pt x="12"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6" name="Freeform 1222"/>
            <p:cNvSpPr>
              <a:spLocks/>
            </p:cNvSpPr>
            <p:nvPr/>
          </p:nvSpPr>
          <p:spPr bwMode="auto">
            <a:xfrm>
              <a:off x="2742" y="2953"/>
              <a:ext cx="14" cy="4"/>
            </a:xfrm>
            <a:custGeom>
              <a:avLst/>
              <a:gdLst/>
              <a:ahLst/>
              <a:cxnLst>
                <a:cxn ang="0">
                  <a:pos x="11" y="0"/>
                </a:cxn>
                <a:cxn ang="0">
                  <a:pos x="11" y="0"/>
                </a:cxn>
                <a:cxn ang="0">
                  <a:pos x="11" y="3"/>
                </a:cxn>
                <a:cxn ang="0">
                  <a:pos x="13" y="3"/>
                </a:cxn>
                <a:cxn ang="0">
                  <a:pos x="0" y="3"/>
                </a:cxn>
                <a:cxn ang="0">
                  <a:pos x="0" y="0"/>
                </a:cxn>
                <a:cxn ang="0">
                  <a:pos x="1" y="0"/>
                </a:cxn>
                <a:cxn ang="0">
                  <a:pos x="11" y="0"/>
                </a:cxn>
              </a:cxnLst>
              <a:rect l="0" t="0" r="r" b="b"/>
              <a:pathLst>
                <a:path w="14" h="4">
                  <a:moveTo>
                    <a:pt x="11" y="0"/>
                  </a:moveTo>
                  <a:lnTo>
                    <a:pt x="11" y="0"/>
                  </a:lnTo>
                  <a:lnTo>
                    <a:pt x="11" y="3"/>
                  </a:lnTo>
                  <a:lnTo>
                    <a:pt x="13" y="3"/>
                  </a:lnTo>
                  <a:lnTo>
                    <a:pt x="0" y="3"/>
                  </a:lnTo>
                  <a:lnTo>
                    <a:pt x="0" y="0"/>
                  </a:lnTo>
                  <a:lnTo>
                    <a:pt x="1" y="0"/>
                  </a:lnTo>
                  <a:lnTo>
                    <a:pt x="1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7" name="Freeform 1223"/>
            <p:cNvSpPr>
              <a:spLocks/>
            </p:cNvSpPr>
            <p:nvPr/>
          </p:nvSpPr>
          <p:spPr bwMode="auto">
            <a:xfrm>
              <a:off x="2742" y="2953"/>
              <a:ext cx="14" cy="4"/>
            </a:xfrm>
            <a:custGeom>
              <a:avLst/>
              <a:gdLst/>
              <a:ahLst/>
              <a:cxnLst>
                <a:cxn ang="0">
                  <a:pos x="11" y="0"/>
                </a:cxn>
                <a:cxn ang="0">
                  <a:pos x="11" y="0"/>
                </a:cxn>
                <a:cxn ang="0">
                  <a:pos x="11" y="3"/>
                </a:cxn>
                <a:cxn ang="0">
                  <a:pos x="13" y="3"/>
                </a:cxn>
                <a:cxn ang="0">
                  <a:pos x="0" y="3"/>
                </a:cxn>
                <a:cxn ang="0">
                  <a:pos x="0" y="0"/>
                </a:cxn>
                <a:cxn ang="0">
                  <a:pos x="1" y="0"/>
                </a:cxn>
                <a:cxn ang="0">
                  <a:pos x="11" y="0"/>
                </a:cxn>
              </a:cxnLst>
              <a:rect l="0" t="0" r="r" b="b"/>
              <a:pathLst>
                <a:path w="14" h="4">
                  <a:moveTo>
                    <a:pt x="11" y="0"/>
                  </a:moveTo>
                  <a:lnTo>
                    <a:pt x="11" y="0"/>
                  </a:lnTo>
                  <a:lnTo>
                    <a:pt x="11" y="3"/>
                  </a:lnTo>
                  <a:lnTo>
                    <a:pt x="13" y="3"/>
                  </a:lnTo>
                  <a:lnTo>
                    <a:pt x="0" y="3"/>
                  </a:lnTo>
                  <a:lnTo>
                    <a:pt x="0" y="0"/>
                  </a:lnTo>
                  <a:lnTo>
                    <a:pt x="1" y="0"/>
                  </a:lnTo>
                  <a:lnTo>
                    <a:pt x="1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8" name="Freeform 1224"/>
            <p:cNvSpPr>
              <a:spLocks/>
            </p:cNvSpPr>
            <p:nvPr/>
          </p:nvSpPr>
          <p:spPr bwMode="auto">
            <a:xfrm>
              <a:off x="2742" y="2953"/>
              <a:ext cx="13" cy="3"/>
            </a:xfrm>
            <a:custGeom>
              <a:avLst/>
              <a:gdLst/>
              <a:ahLst/>
              <a:cxnLst>
                <a:cxn ang="0">
                  <a:pos x="10" y="0"/>
                </a:cxn>
                <a:cxn ang="0">
                  <a:pos x="10" y="0"/>
                </a:cxn>
                <a:cxn ang="0">
                  <a:pos x="10" y="1"/>
                </a:cxn>
                <a:cxn ang="0">
                  <a:pos x="12" y="1"/>
                </a:cxn>
                <a:cxn ang="0">
                  <a:pos x="0" y="1"/>
                </a:cxn>
                <a:cxn ang="0">
                  <a:pos x="0" y="0"/>
                </a:cxn>
                <a:cxn ang="0">
                  <a:pos x="1" y="0"/>
                </a:cxn>
                <a:cxn ang="0">
                  <a:pos x="10" y="0"/>
                </a:cxn>
              </a:cxnLst>
              <a:rect l="0" t="0" r="r" b="b"/>
              <a:pathLst>
                <a:path w="13" h="2">
                  <a:moveTo>
                    <a:pt x="10" y="0"/>
                  </a:moveTo>
                  <a:lnTo>
                    <a:pt x="10" y="0"/>
                  </a:lnTo>
                  <a:lnTo>
                    <a:pt x="10" y="1"/>
                  </a:lnTo>
                  <a:lnTo>
                    <a:pt x="12" y="1"/>
                  </a:lnTo>
                  <a:lnTo>
                    <a:pt x="0" y="1"/>
                  </a:lnTo>
                  <a:lnTo>
                    <a:pt x="0" y="0"/>
                  </a:lnTo>
                  <a:lnTo>
                    <a:pt x="1" y="0"/>
                  </a:lnTo>
                  <a:lnTo>
                    <a:pt x="1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89" name="Freeform 1225"/>
            <p:cNvSpPr>
              <a:spLocks/>
            </p:cNvSpPr>
            <p:nvPr/>
          </p:nvSpPr>
          <p:spPr bwMode="auto">
            <a:xfrm>
              <a:off x="2744" y="2952"/>
              <a:ext cx="12" cy="4"/>
            </a:xfrm>
            <a:custGeom>
              <a:avLst/>
              <a:gdLst/>
              <a:ahLst/>
              <a:cxnLst>
                <a:cxn ang="0">
                  <a:pos x="9" y="0"/>
                </a:cxn>
                <a:cxn ang="0">
                  <a:pos x="9" y="0"/>
                </a:cxn>
                <a:cxn ang="0">
                  <a:pos x="9" y="1"/>
                </a:cxn>
                <a:cxn ang="0">
                  <a:pos x="11" y="1"/>
                </a:cxn>
                <a:cxn ang="0">
                  <a:pos x="11" y="3"/>
                </a:cxn>
                <a:cxn ang="0">
                  <a:pos x="0" y="3"/>
                </a:cxn>
                <a:cxn ang="0">
                  <a:pos x="0" y="1"/>
                </a:cxn>
                <a:cxn ang="0">
                  <a:pos x="1" y="0"/>
                </a:cxn>
                <a:cxn ang="0">
                  <a:pos x="9" y="0"/>
                </a:cxn>
              </a:cxnLst>
              <a:rect l="0" t="0" r="r" b="b"/>
              <a:pathLst>
                <a:path w="12" h="4">
                  <a:moveTo>
                    <a:pt x="9" y="0"/>
                  </a:moveTo>
                  <a:lnTo>
                    <a:pt x="9" y="0"/>
                  </a:lnTo>
                  <a:lnTo>
                    <a:pt x="9" y="1"/>
                  </a:lnTo>
                  <a:lnTo>
                    <a:pt x="11" y="1"/>
                  </a:lnTo>
                  <a:lnTo>
                    <a:pt x="11" y="3"/>
                  </a:lnTo>
                  <a:lnTo>
                    <a:pt x="0" y="3"/>
                  </a:lnTo>
                  <a:lnTo>
                    <a:pt x="0" y="1"/>
                  </a:lnTo>
                  <a:lnTo>
                    <a:pt x="1" y="0"/>
                  </a:lnTo>
                  <a:lnTo>
                    <a:pt x="9"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0" name="Freeform 1226"/>
            <p:cNvSpPr>
              <a:spLocks/>
            </p:cNvSpPr>
            <p:nvPr/>
          </p:nvSpPr>
          <p:spPr bwMode="auto">
            <a:xfrm>
              <a:off x="2744" y="2952"/>
              <a:ext cx="11" cy="4"/>
            </a:xfrm>
            <a:custGeom>
              <a:avLst/>
              <a:gdLst/>
              <a:ahLst/>
              <a:cxnLst>
                <a:cxn ang="0">
                  <a:pos x="7" y="0"/>
                </a:cxn>
                <a:cxn ang="0">
                  <a:pos x="7" y="0"/>
                </a:cxn>
                <a:cxn ang="0">
                  <a:pos x="7" y="3"/>
                </a:cxn>
                <a:cxn ang="0">
                  <a:pos x="9" y="3"/>
                </a:cxn>
                <a:cxn ang="0">
                  <a:pos x="0" y="3"/>
                </a:cxn>
                <a:cxn ang="0">
                  <a:pos x="0" y="0"/>
                </a:cxn>
                <a:cxn ang="0">
                  <a:pos x="1" y="0"/>
                </a:cxn>
                <a:cxn ang="0">
                  <a:pos x="7" y="0"/>
                </a:cxn>
              </a:cxnLst>
              <a:rect l="0" t="0" r="r" b="b"/>
              <a:pathLst>
                <a:path w="10" h="4">
                  <a:moveTo>
                    <a:pt x="7" y="0"/>
                  </a:moveTo>
                  <a:lnTo>
                    <a:pt x="7" y="0"/>
                  </a:lnTo>
                  <a:lnTo>
                    <a:pt x="7" y="3"/>
                  </a:lnTo>
                  <a:lnTo>
                    <a:pt x="9" y="3"/>
                  </a:lnTo>
                  <a:lnTo>
                    <a:pt x="0" y="3"/>
                  </a:lnTo>
                  <a:lnTo>
                    <a:pt x="0" y="0"/>
                  </a:lnTo>
                  <a:lnTo>
                    <a:pt x="1" y="0"/>
                  </a:lnTo>
                  <a:lnTo>
                    <a:pt x="7"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1" name="Freeform 1227"/>
            <p:cNvSpPr>
              <a:spLocks/>
            </p:cNvSpPr>
            <p:nvPr/>
          </p:nvSpPr>
          <p:spPr bwMode="auto">
            <a:xfrm>
              <a:off x="2744" y="2952"/>
              <a:ext cx="11" cy="4"/>
            </a:xfrm>
            <a:custGeom>
              <a:avLst/>
              <a:gdLst/>
              <a:ahLst/>
              <a:cxnLst>
                <a:cxn ang="0">
                  <a:pos x="6" y="0"/>
                </a:cxn>
                <a:cxn ang="0">
                  <a:pos x="7" y="0"/>
                </a:cxn>
                <a:cxn ang="0">
                  <a:pos x="7" y="3"/>
                </a:cxn>
                <a:cxn ang="0">
                  <a:pos x="9" y="3"/>
                </a:cxn>
                <a:cxn ang="0">
                  <a:pos x="0" y="3"/>
                </a:cxn>
                <a:cxn ang="0">
                  <a:pos x="0" y="0"/>
                </a:cxn>
                <a:cxn ang="0">
                  <a:pos x="1" y="0"/>
                </a:cxn>
                <a:cxn ang="0">
                  <a:pos x="6" y="0"/>
                </a:cxn>
              </a:cxnLst>
              <a:rect l="0" t="0" r="r" b="b"/>
              <a:pathLst>
                <a:path w="10" h="4">
                  <a:moveTo>
                    <a:pt x="6" y="0"/>
                  </a:moveTo>
                  <a:lnTo>
                    <a:pt x="7" y="0"/>
                  </a:lnTo>
                  <a:lnTo>
                    <a:pt x="7" y="3"/>
                  </a:lnTo>
                  <a:lnTo>
                    <a:pt x="9" y="3"/>
                  </a:lnTo>
                  <a:lnTo>
                    <a:pt x="0" y="3"/>
                  </a:lnTo>
                  <a:lnTo>
                    <a:pt x="0" y="0"/>
                  </a:lnTo>
                  <a:lnTo>
                    <a:pt x="1" y="0"/>
                  </a:lnTo>
                  <a:lnTo>
                    <a:pt x="6"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2" name="Freeform 1228"/>
            <p:cNvSpPr>
              <a:spLocks/>
            </p:cNvSpPr>
            <p:nvPr/>
          </p:nvSpPr>
          <p:spPr bwMode="auto">
            <a:xfrm>
              <a:off x="2744" y="2952"/>
              <a:ext cx="10" cy="3"/>
            </a:xfrm>
            <a:custGeom>
              <a:avLst/>
              <a:gdLst/>
              <a:ahLst/>
              <a:cxnLst>
                <a:cxn ang="0">
                  <a:pos x="5" y="0"/>
                </a:cxn>
                <a:cxn ang="0">
                  <a:pos x="6" y="0"/>
                </a:cxn>
                <a:cxn ang="0">
                  <a:pos x="8" y="1"/>
                </a:cxn>
                <a:cxn ang="0">
                  <a:pos x="0" y="1"/>
                </a:cxn>
                <a:cxn ang="0">
                  <a:pos x="0" y="0"/>
                </a:cxn>
                <a:cxn ang="0">
                  <a:pos x="1" y="0"/>
                </a:cxn>
                <a:cxn ang="0">
                  <a:pos x="5" y="0"/>
                </a:cxn>
              </a:cxnLst>
              <a:rect l="0" t="0" r="r" b="b"/>
              <a:pathLst>
                <a:path w="9" h="2">
                  <a:moveTo>
                    <a:pt x="5" y="0"/>
                  </a:moveTo>
                  <a:lnTo>
                    <a:pt x="6" y="0"/>
                  </a:lnTo>
                  <a:lnTo>
                    <a:pt x="8" y="1"/>
                  </a:lnTo>
                  <a:lnTo>
                    <a:pt x="0" y="1"/>
                  </a:lnTo>
                  <a:lnTo>
                    <a:pt x="0" y="0"/>
                  </a:lnTo>
                  <a:lnTo>
                    <a:pt x="1" y="0"/>
                  </a:lnTo>
                  <a:lnTo>
                    <a:pt x="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3" name="Freeform 1229"/>
            <p:cNvSpPr>
              <a:spLocks/>
            </p:cNvSpPr>
            <p:nvPr/>
          </p:nvSpPr>
          <p:spPr bwMode="auto">
            <a:xfrm>
              <a:off x="2746" y="2950"/>
              <a:ext cx="6" cy="4"/>
            </a:xfrm>
            <a:custGeom>
              <a:avLst/>
              <a:gdLst/>
              <a:ahLst/>
              <a:cxnLst>
                <a:cxn ang="0">
                  <a:pos x="4" y="0"/>
                </a:cxn>
                <a:cxn ang="0">
                  <a:pos x="4" y="0"/>
                </a:cxn>
                <a:cxn ang="0">
                  <a:pos x="4" y="2"/>
                </a:cxn>
                <a:cxn ang="0">
                  <a:pos x="5" y="2"/>
                </a:cxn>
                <a:cxn ang="0">
                  <a:pos x="0" y="2"/>
                </a:cxn>
                <a:cxn ang="0">
                  <a:pos x="0" y="0"/>
                </a:cxn>
                <a:cxn ang="0">
                  <a:pos x="4" y="0"/>
                </a:cxn>
              </a:cxnLst>
              <a:rect l="0" t="0" r="r" b="b"/>
              <a:pathLst>
                <a:path w="6" h="3">
                  <a:moveTo>
                    <a:pt x="4" y="0"/>
                  </a:moveTo>
                  <a:lnTo>
                    <a:pt x="4" y="0"/>
                  </a:lnTo>
                  <a:lnTo>
                    <a:pt x="4" y="2"/>
                  </a:lnTo>
                  <a:lnTo>
                    <a:pt x="5" y="2"/>
                  </a:lnTo>
                  <a:lnTo>
                    <a:pt x="0" y="2"/>
                  </a:lnTo>
                  <a:lnTo>
                    <a:pt x="0" y="0"/>
                  </a:lnTo>
                  <a:lnTo>
                    <a:pt x="4" y="0"/>
                  </a:lnTo>
                </a:path>
              </a:pathLst>
            </a:custGeom>
            <a:solidFill>
              <a:srgbClr val="FF8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4" name="Freeform 1230"/>
            <p:cNvSpPr>
              <a:spLocks/>
            </p:cNvSpPr>
            <p:nvPr/>
          </p:nvSpPr>
          <p:spPr bwMode="auto">
            <a:xfrm>
              <a:off x="2746" y="2950"/>
              <a:ext cx="6" cy="4"/>
            </a:xfrm>
            <a:custGeom>
              <a:avLst/>
              <a:gdLst/>
              <a:ahLst/>
              <a:cxnLst>
                <a:cxn ang="0">
                  <a:pos x="2" y="0"/>
                </a:cxn>
                <a:cxn ang="0">
                  <a:pos x="2" y="0"/>
                </a:cxn>
                <a:cxn ang="0">
                  <a:pos x="4" y="0"/>
                </a:cxn>
                <a:cxn ang="0">
                  <a:pos x="4" y="2"/>
                </a:cxn>
                <a:cxn ang="0">
                  <a:pos x="5" y="2"/>
                </a:cxn>
                <a:cxn ang="0">
                  <a:pos x="0" y="2"/>
                </a:cxn>
                <a:cxn ang="0">
                  <a:pos x="0" y="0"/>
                </a:cxn>
                <a:cxn ang="0">
                  <a:pos x="1" y="0"/>
                </a:cxn>
                <a:cxn ang="0">
                  <a:pos x="2" y="0"/>
                </a:cxn>
              </a:cxnLst>
              <a:rect l="0" t="0" r="r" b="b"/>
              <a:pathLst>
                <a:path w="6" h="3">
                  <a:moveTo>
                    <a:pt x="2" y="0"/>
                  </a:moveTo>
                  <a:lnTo>
                    <a:pt x="2" y="0"/>
                  </a:lnTo>
                  <a:lnTo>
                    <a:pt x="4" y="0"/>
                  </a:lnTo>
                  <a:lnTo>
                    <a:pt x="4" y="2"/>
                  </a:lnTo>
                  <a:lnTo>
                    <a:pt x="5" y="2"/>
                  </a:lnTo>
                  <a:lnTo>
                    <a:pt x="0" y="2"/>
                  </a:lnTo>
                  <a:lnTo>
                    <a:pt x="0" y="0"/>
                  </a:lnTo>
                  <a:lnTo>
                    <a:pt x="1" y="0"/>
                  </a:lnTo>
                  <a:lnTo>
                    <a:pt x="2"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5" name="Freeform 1231"/>
            <p:cNvSpPr>
              <a:spLocks/>
            </p:cNvSpPr>
            <p:nvPr/>
          </p:nvSpPr>
          <p:spPr bwMode="auto">
            <a:xfrm>
              <a:off x="2746" y="2950"/>
              <a:ext cx="5" cy="4"/>
            </a:xfrm>
            <a:custGeom>
              <a:avLst/>
              <a:gdLst/>
              <a:ahLst/>
              <a:cxnLst>
                <a:cxn ang="0">
                  <a:pos x="1" y="0"/>
                </a:cxn>
                <a:cxn ang="0">
                  <a:pos x="1" y="0"/>
                </a:cxn>
                <a:cxn ang="0">
                  <a:pos x="2" y="0"/>
                </a:cxn>
                <a:cxn ang="0">
                  <a:pos x="2" y="2"/>
                </a:cxn>
                <a:cxn ang="0">
                  <a:pos x="4" y="2"/>
                </a:cxn>
                <a:cxn ang="0">
                  <a:pos x="0" y="2"/>
                </a:cxn>
                <a:cxn ang="0">
                  <a:pos x="0" y="0"/>
                </a:cxn>
                <a:cxn ang="0">
                  <a:pos x="1" y="0"/>
                </a:cxn>
              </a:cxnLst>
              <a:rect l="0" t="0" r="r" b="b"/>
              <a:pathLst>
                <a:path w="5" h="3">
                  <a:moveTo>
                    <a:pt x="1" y="0"/>
                  </a:moveTo>
                  <a:lnTo>
                    <a:pt x="1" y="0"/>
                  </a:lnTo>
                  <a:lnTo>
                    <a:pt x="2" y="0"/>
                  </a:lnTo>
                  <a:lnTo>
                    <a:pt x="2" y="2"/>
                  </a:lnTo>
                  <a:lnTo>
                    <a:pt x="4" y="2"/>
                  </a:lnTo>
                  <a:lnTo>
                    <a:pt x="0" y="2"/>
                  </a:lnTo>
                  <a:lnTo>
                    <a:pt x="0" y="0"/>
                  </a:lnTo>
                  <a:lnTo>
                    <a:pt x="1" y="0"/>
                  </a:lnTo>
                </a:path>
              </a:pathLst>
            </a:custGeom>
            <a:solidFill>
              <a:srgbClr val="FFC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6" name="Freeform 1232"/>
            <p:cNvSpPr>
              <a:spLocks/>
            </p:cNvSpPr>
            <p:nvPr/>
          </p:nvSpPr>
          <p:spPr bwMode="auto">
            <a:xfrm>
              <a:off x="2747" y="2950"/>
              <a:ext cx="1" cy="4"/>
            </a:xfrm>
            <a:custGeom>
              <a:avLst/>
              <a:gdLst/>
              <a:ahLst/>
              <a:cxnLst>
                <a:cxn ang="0">
                  <a:pos x="1" y="0"/>
                </a:cxn>
                <a:cxn ang="0">
                  <a:pos x="1" y="0"/>
                </a:cxn>
                <a:cxn ang="0">
                  <a:pos x="0" y="0"/>
                </a:cxn>
                <a:cxn ang="0">
                  <a:pos x="0" y="2"/>
                </a:cxn>
                <a:cxn ang="0">
                  <a:pos x="0" y="0"/>
                </a:cxn>
                <a:cxn ang="0">
                  <a:pos x="1" y="0"/>
                </a:cxn>
              </a:cxnLst>
              <a:rect l="0" t="0" r="r" b="b"/>
              <a:pathLst>
                <a:path w="2" h="3">
                  <a:moveTo>
                    <a:pt x="1" y="0"/>
                  </a:moveTo>
                  <a:lnTo>
                    <a:pt x="1" y="0"/>
                  </a:lnTo>
                  <a:lnTo>
                    <a:pt x="0" y="0"/>
                  </a:lnTo>
                  <a:lnTo>
                    <a:pt x="0" y="2"/>
                  </a:lnTo>
                  <a:lnTo>
                    <a:pt x="0" y="0"/>
                  </a:lnTo>
                  <a:lnTo>
                    <a:pt x="1" y="0"/>
                  </a:lnTo>
                </a:path>
              </a:pathLst>
            </a:custGeom>
            <a:solidFill>
              <a:srgbClr val="FFD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7" name="Freeform 1233"/>
            <p:cNvSpPr>
              <a:spLocks/>
            </p:cNvSpPr>
            <p:nvPr/>
          </p:nvSpPr>
          <p:spPr bwMode="auto">
            <a:xfrm>
              <a:off x="2747" y="2950"/>
              <a:ext cx="1" cy="1"/>
            </a:xfrm>
            <a:custGeom>
              <a:avLst/>
              <a:gdLst/>
              <a:ahLst/>
              <a:cxnLst>
                <a:cxn ang="0">
                  <a:pos x="0" y="0"/>
                </a:cxn>
                <a:cxn ang="0">
                  <a:pos x="0" y="0"/>
                </a:cxn>
                <a:cxn ang="0">
                  <a:pos x="1" y="0"/>
                </a:cxn>
                <a:cxn ang="0">
                  <a:pos x="0" y="0"/>
                </a:cxn>
              </a:cxnLst>
              <a:rect l="0" t="0" r="r" b="b"/>
              <a:pathLst>
                <a:path w="2" h="1">
                  <a:moveTo>
                    <a:pt x="0" y="0"/>
                  </a:moveTo>
                  <a:lnTo>
                    <a:pt x="0" y="0"/>
                  </a:lnTo>
                  <a:lnTo>
                    <a:pt x="1" y="0"/>
                  </a:lnTo>
                  <a:lnTo>
                    <a:pt x="0" y="0"/>
                  </a:lnTo>
                </a:path>
              </a:pathLst>
            </a:custGeom>
            <a:solidFill>
              <a:srgbClr val="FFFF6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8" name="Freeform 1234"/>
            <p:cNvSpPr>
              <a:spLocks/>
            </p:cNvSpPr>
            <p:nvPr/>
          </p:nvSpPr>
          <p:spPr bwMode="auto">
            <a:xfrm>
              <a:off x="2747" y="2950"/>
              <a:ext cx="12" cy="6"/>
            </a:xfrm>
            <a:custGeom>
              <a:avLst/>
              <a:gdLst/>
              <a:ahLst/>
              <a:cxnLst>
                <a:cxn ang="0">
                  <a:pos x="0" y="0"/>
                </a:cxn>
                <a:cxn ang="0">
                  <a:pos x="0" y="0"/>
                </a:cxn>
                <a:cxn ang="0">
                  <a:pos x="1" y="0"/>
                </a:cxn>
                <a:cxn ang="0">
                  <a:pos x="2" y="1"/>
                </a:cxn>
                <a:cxn ang="0">
                  <a:pos x="4" y="1"/>
                </a:cxn>
                <a:cxn ang="0">
                  <a:pos x="5" y="1"/>
                </a:cxn>
                <a:cxn ang="0">
                  <a:pos x="6" y="2"/>
                </a:cxn>
                <a:cxn ang="0">
                  <a:pos x="7" y="2"/>
                </a:cxn>
                <a:cxn ang="0">
                  <a:pos x="8" y="2"/>
                </a:cxn>
                <a:cxn ang="0">
                  <a:pos x="8" y="4"/>
                </a:cxn>
                <a:cxn ang="0">
                  <a:pos x="10" y="4"/>
                </a:cxn>
                <a:cxn ang="0">
                  <a:pos x="10" y="5"/>
                </a:cxn>
                <a:cxn ang="0">
                  <a:pos x="11" y="5"/>
                </a:cxn>
                <a:cxn ang="0">
                  <a:pos x="11" y="4"/>
                </a:cxn>
                <a:cxn ang="0">
                  <a:pos x="10" y="4"/>
                </a:cxn>
                <a:cxn ang="0">
                  <a:pos x="10" y="2"/>
                </a:cxn>
                <a:cxn ang="0">
                  <a:pos x="8" y="2"/>
                </a:cxn>
                <a:cxn ang="0">
                  <a:pos x="7" y="2"/>
                </a:cxn>
                <a:cxn ang="0">
                  <a:pos x="6" y="1"/>
                </a:cxn>
                <a:cxn ang="0">
                  <a:pos x="5" y="1"/>
                </a:cxn>
                <a:cxn ang="0">
                  <a:pos x="4" y="1"/>
                </a:cxn>
                <a:cxn ang="0">
                  <a:pos x="2" y="0"/>
                </a:cxn>
                <a:cxn ang="0">
                  <a:pos x="1" y="0"/>
                </a:cxn>
                <a:cxn ang="0">
                  <a:pos x="0" y="0"/>
                </a:cxn>
              </a:cxnLst>
              <a:rect l="0" t="0" r="r" b="b"/>
              <a:pathLst>
                <a:path w="12" h="6">
                  <a:moveTo>
                    <a:pt x="0" y="0"/>
                  </a:moveTo>
                  <a:lnTo>
                    <a:pt x="0" y="0"/>
                  </a:lnTo>
                  <a:lnTo>
                    <a:pt x="1" y="0"/>
                  </a:lnTo>
                  <a:lnTo>
                    <a:pt x="2" y="1"/>
                  </a:lnTo>
                  <a:lnTo>
                    <a:pt x="4" y="1"/>
                  </a:lnTo>
                  <a:lnTo>
                    <a:pt x="5" y="1"/>
                  </a:lnTo>
                  <a:lnTo>
                    <a:pt x="6" y="2"/>
                  </a:lnTo>
                  <a:lnTo>
                    <a:pt x="7" y="2"/>
                  </a:lnTo>
                  <a:lnTo>
                    <a:pt x="8" y="2"/>
                  </a:lnTo>
                  <a:lnTo>
                    <a:pt x="8" y="4"/>
                  </a:lnTo>
                  <a:lnTo>
                    <a:pt x="10" y="4"/>
                  </a:lnTo>
                  <a:lnTo>
                    <a:pt x="10" y="5"/>
                  </a:lnTo>
                  <a:lnTo>
                    <a:pt x="11" y="5"/>
                  </a:lnTo>
                  <a:lnTo>
                    <a:pt x="11" y="4"/>
                  </a:lnTo>
                  <a:lnTo>
                    <a:pt x="10" y="4"/>
                  </a:lnTo>
                  <a:lnTo>
                    <a:pt x="10" y="2"/>
                  </a:lnTo>
                  <a:lnTo>
                    <a:pt x="8" y="2"/>
                  </a:lnTo>
                  <a:lnTo>
                    <a:pt x="7" y="2"/>
                  </a:lnTo>
                  <a:lnTo>
                    <a:pt x="6" y="1"/>
                  </a:lnTo>
                  <a:lnTo>
                    <a:pt x="5" y="1"/>
                  </a:lnTo>
                  <a:lnTo>
                    <a:pt x="4" y="1"/>
                  </a:lnTo>
                  <a:lnTo>
                    <a:pt x="2" y="0"/>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099" name="Freeform 1235"/>
            <p:cNvSpPr>
              <a:spLocks/>
            </p:cNvSpPr>
            <p:nvPr/>
          </p:nvSpPr>
          <p:spPr bwMode="auto">
            <a:xfrm>
              <a:off x="2741" y="2950"/>
              <a:ext cx="7" cy="6"/>
            </a:xfrm>
            <a:custGeom>
              <a:avLst/>
              <a:gdLst/>
              <a:ahLst/>
              <a:cxnLst>
                <a:cxn ang="0">
                  <a:pos x="0" y="5"/>
                </a:cxn>
                <a:cxn ang="0">
                  <a:pos x="0" y="5"/>
                </a:cxn>
                <a:cxn ang="0">
                  <a:pos x="1" y="5"/>
                </a:cxn>
                <a:cxn ang="0">
                  <a:pos x="1" y="4"/>
                </a:cxn>
                <a:cxn ang="0">
                  <a:pos x="2" y="4"/>
                </a:cxn>
                <a:cxn ang="0">
                  <a:pos x="2" y="2"/>
                </a:cxn>
                <a:cxn ang="0">
                  <a:pos x="3" y="2"/>
                </a:cxn>
                <a:cxn ang="0">
                  <a:pos x="5" y="1"/>
                </a:cxn>
                <a:cxn ang="0">
                  <a:pos x="6" y="0"/>
                </a:cxn>
                <a:cxn ang="0">
                  <a:pos x="5" y="1"/>
                </a:cxn>
                <a:cxn ang="0">
                  <a:pos x="3" y="1"/>
                </a:cxn>
                <a:cxn ang="0">
                  <a:pos x="2" y="2"/>
                </a:cxn>
                <a:cxn ang="0">
                  <a:pos x="1" y="2"/>
                </a:cxn>
                <a:cxn ang="0">
                  <a:pos x="1" y="4"/>
                </a:cxn>
                <a:cxn ang="0">
                  <a:pos x="0" y="4"/>
                </a:cxn>
                <a:cxn ang="0">
                  <a:pos x="0" y="5"/>
                </a:cxn>
              </a:cxnLst>
              <a:rect l="0" t="0" r="r" b="b"/>
              <a:pathLst>
                <a:path w="7" h="6">
                  <a:moveTo>
                    <a:pt x="0" y="5"/>
                  </a:moveTo>
                  <a:lnTo>
                    <a:pt x="0" y="5"/>
                  </a:lnTo>
                  <a:lnTo>
                    <a:pt x="1" y="5"/>
                  </a:lnTo>
                  <a:lnTo>
                    <a:pt x="1" y="4"/>
                  </a:lnTo>
                  <a:lnTo>
                    <a:pt x="2" y="4"/>
                  </a:lnTo>
                  <a:lnTo>
                    <a:pt x="2" y="2"/>
                  </a:lnTo>
                  <a:lnTo>
                    <a:pt x="3" y="2"/>
                  </a:lnTo>
                  <a:lnTo>
                    <a:pt x="5" y="1"/>
                  </a:lnTo>
                  <a:lnTo>
                    <a:pt x="6" y="0"/>
                  </a:lnTo>
                  <a:lnTo>
                    <a:pt x="5" y="1"/>
                  </a:lnTo>
                  <a:lnTo>
                    <a:pt x="3" y="1"/>
                  </a:lnTo>
                  <a:lnTo>
                    <a:pt x="2" y="2"/>
                  </a:lnTo>
                  <a:lnTo>
                    <a:pt x="1" y="2"/>
                  </a:lnTo>
                  <a:lnTo>
                    <a:pt x="1" y="4"/>
                  </a:lnTo>
                  <a:lnTo>
                    <a:pt x="0" y="4"/>
                  </a:lnTo>
                  <a:lnTo>
                    <a:pt x="0" y="5"/>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0" name="Freeform 1236"/>
            <p:cNvSpPr>
              <a:spLocks/>
            </p:cNvSpPr>
            <p:nvPr/>
          </p:nvSpPr>
          <p:spPr bwMode="auto">
            <a:xfrm>
              <a:off x="2741" y="2956"/>
              <a:ext cx="18" cy="4"/>
            </a:xfrm>
            <a:custGeom>
              <a:avLst/>
              <a:gdLst/>
              <a:ahLst/>
              <a:cxnLst>
                <a:cxn ang="0">
                  <a:pos x="17" y="1"/>
                </a:cxn>
                <a:cxn ang="0">
                  <a:pos x="16" y="1"/>
                </a:cxn>
                <a:cxn ang="0">
                  <a:pos x="13" y="1"/>
                </a:cxn>
                <a:cxn ang="0">
                  <a:pos x="12" y="1"/>
                </a:cxn>
                <a:cxn ang="0">
                  <a:pos x="11" y="1"/>
                </a:cxn>
                <a:cxn ang="0">
                  <a:pos x="10" y="1"/>
                </a:cxn>
                <a:cxn ang="0">
                  <a:pos x="8" y="1"/>
                </a:cxn>
                <a:cxn ang="0">
                  <a:pos x="7" y="1"/>
                </a:cxn>
                <a:cxn ang="0">
                  <a:pos x="6" y="1"/>
                </a:cxn>
                <a:cxn ang="0">
                  <a:pos x="5" y="1"/>
                </a:cxn>
                <a:cxn ang="0">
                  <a:pos x="4" y="1"/>
                </a:cxn>
                <a:cxn ang="0">
                  <a:pos x="4" y="0"/>
                </a:cxn>
                <a:cxn ang="0">
                  <a:pos x="2" y="0"/>
                </a:cxn>
                <a:cxn ang="0">
                  <a:pos x="1" y="0"/>
                </a:cxn>
                <a:cxn ang="0">
                  <a:pos x="0" y="0"/>
                </a:cxn>
                <a:cxn ang="0">
                  <a:pos x="0" y="1"/>
                </a:cxn>
                <a:cxn ang="0">
                  <a:pos x="1" y="1"/>
                </a:cxn>
                <a:cxn ang="0">
                  <a:pos x="2" y="1"/>
                </a:cxn>
                <a:cxn ang="0">
                  <a:pos x="4" y="1"/>
                </a:cxn>
                <a:cxn ang="0">
                  <a:pos x="5" y="2"/>
                </a:cxn>
                <a:cxn ang="0">
                  <a:pos x="6" y="2"/>
                </a:cxn>
                <a:cxn ang="0">
                  <a:pos x="7" y="2"/>
                </a:cxn>
                <a:cxn ang="0">
                  <a:pos x="8" y="2"/>
                </a:cxn>
                <a:cxn ang="0">
                  <a:pos x="10" y="2"/>
                </a:cxn>
                <a:cxn ang="0">
                  <a:pos x="11" y="2"/>
                </a:cxn>
                <a:cxn ang="0">
                  <a:pos x="12" y="2"/>
                </a:cxn>
                <a:cxn ang="0">
                  <a:pos x="13" y="2"/>
                </a:cxn>
                <a:cxn ang="0">
                  <a:pos x="16" y="2"/>
                </a:cxn>
                <a:cxn ang="0">
                  <a:pos x="17" y="2"/>
                </a:cxn>
                <a:cxn ang="0">
                  <a:pos x="17" y="1"/>
                </a:cxn>
              </a:cxnLst>
              <a:rect l="0" t="0" r="r" b="b"/>
              <a:pathLst>
                <a:path w="18" h="3">
                  <a:moveTo>
                    <a:pt x="17" y="1"/>
                  </a:moveTo>
                  <a:lnTo>
                    <a:pt x="16" y="1"/>
                  </a:lnTo>
                  <a:lnTo>
                    <a:pt x="13" y="1"/>
                  </a:lnTo>
                  <a:lnTo>
                    <a:pt x="12" y="1"/>
                  </a:lnTo>
                  <a:lnTo>
                    <a:pt x="11" y="1"/>
                  </a:lnTo>
                  <a:lnTo>
                    <a:pt x="10" y="1"/>
                  </a:lnTo>
                  <a:lnTo>
                    <a:pt x="8" y="1"/>
                  </a:lnTo>
                  <a:lnTo>
                    <a:pt x="7" y="1"/>
                  </a:lnTo>
                  <a:lnTo>
                    <a:pt x="6" y="1"/>
                  </a:lnTo>
                  <a:lnTo>
                    <a:pt x="5" y="1"/>
                  </a:lnTo>
                  <a:lnTo>
                    <a:pt x="4" y="1"/>
                  </a:lnTo>
                  <a:lnTo>
                    <a:pt x="4" y="0"/>
                  </a:lnTo>
                  <a:lnTo>
                    <a:pt x="2" y="0"/>
                  </a:lnTo>
                  <a:lnTo>
                    <a:pt x="1" y="0"/>
                  </a:lnTo>
                  <a:lnTo>
                    <a:pt x="0" y="0"/>
                  </a:lnTo>
                  <a:lnTo>
                    <a:pt x="0" y="1"/>
                  </a:lnTo>
                  <a:lnTo>
                    <a:pt x="1" y="1"/>
                  </a:lnTo>
                  <a:lnTo>
                    <a:pt x="2" y="1"/>
                  </a:lnTo>
                  <a:lnTo>
                    <a:pt x="4" y="1"/>
                  </a:lnTo>
                  <a:lnTo>
                    <a:pt x="5" y="2"/>
                  </a:lnTo>
                  <a:lnTo>
                    <a:pt x="6" y="2"/>
                  </a:lnTo>
                  <a:lnTo>
                    <a:pt x="7" y="2"/>
                  </a:lnTo>
                  <a:lnTo>
                    <a:pt x="8" y="2"/>
                  </a:lnTo>
                  <a:lnTo>
                    <a:pt x="10" y="2"/>
                  </a:lnTo>
                  <a:lnTo>
                    <a:pt x="11" y="2"/>
                  </a:lnTo>
                  <a:lnTo>
                    <a:pt x="12" y="2"/>
                  </a:lnTo>
                  <a:lnTo>
                    <a:pt x="13" y="2"/>
                  </a:lnTo>
                  <a:lnTo>
                    <a:pt x="16" y="2"/>
                  </a:lnTo>
                  <a:lnTo>
                    <a:pt x="17" y="2"/>
                  </a:lnTo>
                  <a:lnTo>
                    <a:pt x="17"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1" name="Freeform 1237"/>
            <p:cNvSpPr>
              <a:spLocks/>
            </p:cNvSpPr>
            <p:nvPr/>
          </p:nvSpPr>
          <p:spPr bwMode="auto">
            <a:xfrm>
              <a:off x="2800" y="2956"/>
              <a:ext cx="13" cy="4"/>
            </a:xfrm>
            <a:custGeom>
              <a:avLst/>
              <a:gdLst/>
              <a:ahLst/>
              <a:cxnLst>
                <a:cxn ang="0">
                  <a:pos x="0" y="2"/>
                </a:cxn>
                <a:cxn ang="0">
                  <a:pos x="0" y="0"/>
                </a:cxn>
                <a:cxn ang="0">
                  <a:pos x="5" y="0"/>
                </a:cxn>
                <a:cxn ang="0">
                  <a:pos x="10" y="2"/>
                </a:cxn>
                <a:cxn ang="0">
                  <a:pos x="12" y="2"/>
                </a:cxn>
                <a:cxn ang="0">
                  <a:pos x="0" y="2"/>
                </a:cxn>
              </a:cxnLst>
              <a:rect l="0" t="0" r="r" b="b"/>
              <a:pathLst>
                <a:path w="13" h="3">
                  <a:moveTo>
                    <a:pt x="0" y="2"/>
                  </a:moveTo>
                  <a:lnTo>
                    <a:pt x="0" y="0"/>
                  </a:lnTo>
                  <a:lnTo>
                    <a:pt x="5" y="0"/>
                  </a:lnTo>
                  <a:lnTo>
                    <a:pt x="10" y="2"/>
                  </a:lnTo>
                  <a:lnTo>
                    <a:pt x="12" y="2"/>
                  </a:lnTo>
                  <a:lnTo>
                    <a:pt x="0" y="2"/>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2" name="Freeform 1238"/>
            <p:cNvSpPr>
              <a:spLocks/>
            </p:cNvSpPr>
            <p:nvPr/>
          </p:nvSpPr>
          <p:spPr bwMode="auto">
            <a:xfrm>
              <a:off x="2800" y="2956"/>
              <a:ext cx="18" cy="4"/>
            </a:xfrm>
            <a:custGeom>
              <a:avLst/>
              <a:gdLst/>
              <a:ahLst/>
              <a:cxnLst>
                <a:cxn ang="0">
                  <a:pos x="0" y="2"/>
                </a:cxn>
                <a:cxn ang="0">
                  <a:pos x="0" y="0"/>
                </a:cxn>
                <a:cxn ang="0">
                  <a:pos x="17" y="0"/>
                </a:cxn>
                <a:cxn ang="0">
                  <a:pos x="14" y="0"/>
                </a:cxn>
                <a:cxn ang="0">
                  <a:pos x="10" y="2"/>
                </a:cxn>
                <a:cxn ang="0">
                  <a:pos x="5" y="2"/>
                </a:cxn>
                <a:cxn ang="0">
                  <a:pos x="0" y="2"/>
                </a:cxn>
              </a:cxnLst>
              <a:rect l="0" t="0" r="r" b="b"/>
              <a:pathLst>
                <a:path w="18" h="3">
                  <a:moveTo>
                    <a:pt x="0" y="2"/>
                  </a:moveTo>
                  <a:lnTo>
                    <a:pt x="0" y="0"/>
                  </a:lnTo>
                  <a:lnTo>
                    <a:pt x="17" y="0"/>
                  </a:lnTo>
                  <a:lnTo>
                    <a:pt x="14" y="0"/>
                  </a:lnTo>
                  <a:lnTo>
                    <a:pt x="10" y="2"/>
                  </a:lnTo>
                  <a:lnTo>
                    <a:pt x="5" y="2"/>
                  </a:lnTo>
                  <a:lnTo>
                    <a:pt x="0" y="2"/>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3" name="Freeform 1239"/>
            <p:cNvSpPr>
              <a:spLocks/>
            </p:cNvSpPr>
            <p:nvPr/>
          </p:nvSpPr>
          <p:spPr bwMode="auto">
            <a:xfrm>
              <a:off x="2800" y="2954"/>
              <a:ext cx="19" cy="4"/>
            </a:xfrm>
            <a:custGeom>
              <a:avLst/>
              <a:gdLst/>
              <a:ahLst/>
              <a:cxnLst>
                <a:cxn ang="0">
                  <a:pos x="0" y="3"/>
                </a:cxn>
                <a:cxn ang="0">
                  <a:pos x="0" y="3"/>
                </a:cxn>
                <a:cxn ang="0">
                  <a:pos x="0" y="0"/>
                </a:cxn>
                <a:cxn ang="0">
                  <a:pos x="18" y="0"/>
                </a:cxn>
                <a:cxn ang="0">
                  <a:pos x="14" y="3"/>
                </a:cxn>
                <a:cxn ang="0">
                  <a:pos x="11" y="3"/>
                </a:cxn>
                <a:cxn ang="0">
                  <a:pos x="0" y="3"/>
                </a:cxn>
              </a:cxnLst>
              <a:rect l="0" t="0" r="r" b="b"/>
              <a:pathLst>
                <a:path w="19" h="4">
                  <a:moveTo>
                    <a:pt x="0" y="3"/>
                  </a:moveTo>
                  <a:lnTo>
                    <a:pt x="0" y="3"/>
                  </a:lnTo>
                  <a:lnTo>
                    <a:pt x="0" y="0"/>
                  </a:lnTo>
                  <a:lnTo>
                    <a:pt x="18" y="0"/>
                  </a:lnTo>
                  <a:lnTo>
                    <a:pt x="14" y="3"/>
                  </a:lnTo>
                  <a:lnTo>
                    <a:pt x="11" y="3"/>
                  </a:lnTo>
                  <a:lnTo>
                    <a:pt x="0" y="3"/>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4" name="Freeform 1240"/>
            <p:cNvSpPr>
              <a:spLocks/>
            </p:cNvSpPr>
            <p:nvPr/>
          </p:nvSpPr>
          <p:spPr bwMode="auto">
            <a:xfrm>
              <a:off x="2800" y="2954"/>
              <a:ext cx="19" cy="4"/>
            </a:xfrm>
            <a:custGeom>
              <a:avLst/>
              <a:gdLst/>
              <a:ahLst/>
              <a:cxnLst>
                <a:cxn ang="0">
                  <a:pos x="0" y="3"/>
                </a:cxn>
                <a:cxn ang="0">
                  <a:pos x="0" y="0"/>
                </a:cxn>
                <a:cxn ang="0">
                  <a:pos x="1" y="0"/>
                </a:cxn>
                <a:cxn ang="0">
                  <a:pos x="16" y="0"/>
                </a:cxn>
                <a:cxn ang="0">
                  <a:pos x="18" y="3"/>
                </a:cxn>
                <a:cxn ang="0">
                  <a:pos x="16" y="3"/>
                </a:cxn>
                <a:cxn ang="0">
                  <a:pos x="0" y="3"/>
                </a:cxn>
              </a:cxnLst>
              <a:rect l="0" t="0" r="r" b="b"/>
              <a:pathLst>
                <a:path w="19" h="4">
                  <a:moveTo>
                    <a:pt x="0" y="3"/>
                  </a:moveTo>
                  <a:lnTo>
                    <a:pt x="0" y="0"/>
                  </a:lnTo>
                  <a:lnTo>
                    <a:pt x="1" y="0"/>
                  </a:lnTo>
                  <a:lnTo>
                    <a:pt x="16" y="0"/>
                  </a:lnTo>
                  <a:lnTo>
                    <a:pt x="18" y="3"/>
                  </a:lnTo>
                  <a:lnTo>
                    <a:pt x="16" y="3"/>
                  </a:lnTo>
                  <a:lnTo>
                    <a:pt x="0" y="3"/>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5" name="Freeform 1241"/>
            <p:cNvSpPr>
              <a:spLocks/>
            </p:cNvSpPr>
            <p:nvPr/>
          </p:nvSpPr>
          <p:spPr bwMode="auto">
            <a:xfrm>
              <a:off x="2803" y="2954"/>
              <a:ext cx="16" cy="4"/>
            </a:xfrm>
            <a:custGeom>
              <a:avLst/>
              <a:gdLst/>
              <a:ahLst/>
              <a:cxnLst>
                <a:cxn ang="0">
                  <a:pos x="0" y="3"/>
                </a:cxn>
                <a:cxn ang="0">
                  <a:pos x="1" y="0"/>
                </a:cxn>
                <a:cxn ang="0">
                  <a:pos x="14" y="0"/>
                </a:cxn>
                <a:cxn ang="0">
                  <a:pos x="15" y="0"/>
                </a:cxn>
                <a:cxn ang="0">
                  <a:pos x="15" y="3"/>
                </a:cxn>
                <a:cxn ang="0">
                  <a:pos x="0" y="3"/>
                </a:cxn>
              </a:cxnLst>
              <a:rect l="0" t="0" r="r" b="b"/>
              <a:pathLst>
                <a:path w="16" h="4">
                  <a:moveTo>
                    <a:pt x="0" y="3"/>
                  </a:moveTo>
                  <a:lnTo>
                    <a:pt x="1" y="0"/>
                  </a:lnTo>
                  <a:lnTo>
                    <a:pt x="14" y="0"/>
                  </a:lnTo>
                  <a:lnTo>
                    <a:pt x="15" y="0"/>
                  </a:lnTo>
                  <a:lnTo>
                    <a:pt x="15" y="3"/>
                  </a:lnTo>
                  <a:lnTo>
                    <a:pt x="0" y="3"/>
                  </a:lnTo>
                </a:path>
              </a:pathLst>
            </a:custGeom>
            <a:solidFill>
              <a:srgbClr val="FFF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6" name="Freeform 1242"/>
            <p:cNvSpPr>
              <a:spLocks/>
            </p:cNvSpPr>
            <p:nvPr/>
          </p:nvSpPr>
          <p:spPr bwMode="auto">
            <a:xfrm>
              <a:off x="2803" y="2953"/>
              <a:ext cx="16" cy="4"/>
            </a:xfrm>
            <a:custGeom>
              <a:avLst/>
              <a:gdLst/>
              <a:ahLst/>
              <a:cxnLst>
                <a:cxn ang="0">
                  <a:pos x="0" y="3"/>
                </a:cxn>
                <a:cxn ang="0">
                  <a:pos x="0" y="1"/>
                </a:cxn>
                <a:cxn ang="0">
                  <a:pos x="1" y="0"/>
                </a:cxn>
                <a:cxn ang="0">
                  <a:pos x="14" y="0"/>
                </a:cxn>
                <a:cxn ang="0">
                  <a:pos x="15" y="3"/>
                </a:cxn>
                <a:cxn ang="0">
                  <a:pos x="0" y="3"/>
                </a:cxn>
              </a:cxnLst>
              <a:rect l="0" t="0" r="r" b="b"/>
              <a:pathLst>
                <a:path w="16" h="4">
                  <a:moveTo>
                    <a:pt x="0" y="3"/>
                  </a:moveTo>
                  <a:lnTo>
                    <a:pt x="0" y="1"/>
                  </a:lnTo>
                  <a:lnTo>
                    <a:pt x="1" y="0"/>
                  </a:lnTo>
                  <a:lnTo>
                    <a:pt x="14" y="0"/>
                  </a:lnTo>
                  <a:lnTo>
                    <a:pt x="15" y="3"/>
                  </a:lnTo>
                  <a:lnTo>
                    <a:pt x="0" y="3"/>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7" name="Freeform 1243"/>
            <p:cNvSpPr>
              <a:spLocks/>
            </p:cNvSpPr>
            <p:nvPr/>
          </p:nvSpPr>
          <p:spPr bwMode="auto">
            <a:xfrm>
              <a:off x="2803" y="2953"/>
              <a:ext cx="16" cy="4"/>
            </a:xfrm>
            <a:custGeom>
              <a:avLst/>
              <a:gdLst/>
              <a:ahLst/>
              <a:cxnLst>
                <a:cxn ang="0">
                  <a:pos x="0" y="3"/>
                </a:cxn>
                <a:cxn ang="0">
                  <a:pos x="0" y="1"/>
                </a:cxn>
                <a:cxn ang="0">
                  <a:pos x="1" y="0"/>
                </a:cxn>
                <a:cxn ang="0">
                  <a:pos x="14" y="0"/>
                </a:cxn>
                <a:cxn ang="0">
                  <a:pos x="15" y="3"/>
                </a:cxn>
                <a:cxn ang="0">
                  <a:pos x="0" y="3"/>
                </a:cxn>
              </a:cxnLst>
              <a:rect l="0" t="0" r="r" b="b"/>
              <a:pathLst>
                <a:path w="16" h="4">
                  <a:moveTo>
                    <a:pt x="0" y="3"/>
                  </a:moveTo>
                  <a:lnTo>
                    <a:pt x="0" y="1"/>
                  </a:lnTo>
                  <a:lnTo>
                    <a:pt x="1" y="0"/>
                  </a:lnTo>
                  <a:lnTo>
                    <a:pt x="14" y="0"/>
                  </a:lnTo>
                  <a:lnTo>
                    <a:pt x="15" y="3"/>
                  </a:lnTo>
                  <a:lnTo>
                    <a:pt x="0" y="3"/>
                  </a:lnTo>
                </a:path>
              </a:pathLst>
            </a:custGeom>
            <a:solidFill>
              <a:srgbClr val="FFE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8" name="Freeform 1244"/>
            <p:cNvSpPr>
              <a:spLocks/>
            </p:cNvSpPr>
            <p:nvPr/>
          </p:nvSpPr>
          <p:spPr bwMode="auto">
            <a:xfrm>
              <a:off x="2803" y="2953"/>
              <a:ext cx="14" cy="4"/>
            </a:xfrm>
            <a:custGeom>
              <a:avLst/>
              <a:gdLst/>
              <a:ahLst/>
              <a:cxnLst>
                <a:cxn ang="0">
                  <a:pos x="1" y="0"/>
                </a:cxn>
                <a:cxn ang="0">
                  <a:pos x="0" y="3"/>
                </a:cxn>
                <a:cxn ang="0">
                  <a:pos x="13" y="3"/>
                </a:cxn>
                <a:cxn ang="0">
                  <a:pos x="11" y="0"/>
                </a:cxn>
                <a:cxn ang="0">
                  <a:pos x="1" y="0"/>
                </a:cxn>
              </a:cxnLst>
              <a:rect l="0" t="0" r="r" b="b"/>
              <a:pathLst>
                <a:path w="14" h="4">
                  <a:moveTo>
                    <a:pt x="1" y="0"/>
                  </a:moveTo>
                  <a:lnTo>
                    <a:pt x="0" y="3"/>
                  </a:lnTo>
                  <a:lnTo>
                    <a:pt x="13" y="3"/>
                  </a:lnTo>
                  <a:lnTo>
                    <a:pt x="11" y="0"/>
                  </a:lnTo>
                  <a:lnTo>
                    <a:pt x="1" y="0"/>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09" name="Freeform 1245"/>
            <p:cNvSpPr>
              <a:spLocks/>
            </p:cNvSpPr>
            <p:nvPr/>
          </p:nvSpPr>
          <p:spPr bwMode="auto">
            <a:xfrm>
              <a:off x="2803" y="2953"/>
              <a:ext cx="14" cy="4"/>
            </a:xfrm>
            <a:custGeom>
              <a:avLst/>
              <a:gdLst/>
              <a:ahLst/>
              <a:cxnLst>
                <a:cxn ang="0">
                  <a:pos x="0" y="3"/>
                </a:cxn>
                <a:cxn ang="0">
                  <a:pos x="0" y="0"/>
                </a:cxn>
                <a:cxn ang="0">
                  <a:pos x="1" y="0"/>
                </a:cxn>
                <a:cxn ang="0">
                  <a:pos x="11" y="0"/>
                </a:cxn>
                <a:cxn ang="0">
                  <a:pos x="13" y="3"/>
                </a:cxn>
                <a:cxn ang="0">
                  <a:pos x="0" y="3"/>
                </a:cxn>
              </a:cxnLst>
              <a:rect l="0" t="0" r="r" b="b"/>
              <a:pathLst>
                <a:path w="14" h="4">
                  <a:moveTo>
                    <a:pt x="0" y="3"/>
                  </a:moveTo>
                  <a:lnTo>
                    <a:pt x="0" y="0"/>
                  </a:lnTo>
                  <a:lnTo>
                    <a:pt x="1" y="0"/>
                  </a:lnTo>
                  <a:lnTo>
                    <a:pt x="11" y="0"/>
                  </a:lnTo>
                  <a:lnTo>
                    <a:pt x="13" y="3"/>
                  </a:lnTo>
                  <a:lnTo>
                    <a:pt x="0" y="3"/>
                  </a:lnTo>
                </a:path>
              </a:pathLst>
            </a:custGeom>
            <a:solidFill>
              <a:srgbClr val="FFD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0" name="Freeform 1246"/>
            <p:cNvSpPr>
              <a:spLocks/>
            </p:cNvSpPr>
            <p:nvPr/>
          </p:nvSpPr>
          <p:spPr bwMode="auto">
            <a:xfrm>
              <a:off x="2803" y="2953"/>
              <a:ext cx="14" cy="3"/>
            </a:xfrm>
            <a:custGeom>
              <a:avLst/>
              <a:gdLst/>
              <a:ahLst/>
              <a:cxnLst>
                <a:cxn ang="0">
                  <a:pos x="0" y="1"/>
                </a:cxn>
                <a:cxn ang="0">
                  <a:pos x="0" y="1"/>
                </a:cxn>
                <a:cxn ang="0">
                  <a:pos x="1" y="0"/>
                </a:cxn>
                <a:cxn ang="0">
                  <a:pos x="11" y="0"/>
                </a:cxn>
                <a:cxn ang="0">
                  <a:pos x="13" y="1"/>
                </a:cxn>
                <a:cxn ang="0">
                  <a:pos x="0" y="1"/>
                </a:cxn>
              </a:cxnLst>
              <a:rect l="0" t="0" r="r" b="b"/>
              <a:pathLst>
                <a:path w="14" h="2">
                  <a:moveTo>
                    <a:pt x="0" y="1"/>
                  </a:moveTo>
                  <a:lnTo>
                    <a:pt x="0" y="1"/>
                  </a:lnTo>
                  <a:lnTo>
                    <a:pt x="1" y="0"/>
                  </a:lnTo>
                  <a:lnTo>
                    <a:pt x="11" y="0"/>
                  </a:lnTo>
                  <a:lnTo>
                    <a:pt x="13" y="1"/>
                  </a:lnTo>
                  <a:lnTo>
                    <a:pt x="0" y="1"/>
                  </a:lnTo>
                </a:path>
              </a:pathLst>
            </a:custGeom>
            <a:solidFill>
              <a:srgbClr val="FFC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1" name="Freeform 1247"/>
            <p:cNvSpPr>
              <a:spLocks/>
            </p:cNvSpPr>
            <p:nvPr/>
          </p:nvSpPr>
          <p:spPr bwMode="auto">
            <a:xfrm>
              <a:off x="2804" y="2952"/>
              <a:ext cx="13" cy="4"/>
            </a:xfrm>
            <a:custGeom>
              <a:avLst/>
              <a:gdLst/>
              <a:ahLst/>
              <a:cxnLst>
                <a:cxn ang="0">
                  <a:pos x="0" y="3"/>
                </a:cxn>
                <a:cxn ang="0">
                  <a:pos x="1" y="0"/>
                </a:cxn>
                <a:cxn ang="0">
                  <a:pos x="10" y="0"/>
                </a:cxn>
                <a:cxn ang="0">
                  <a:pos x="12" y="3"/>
                </a:cxn>
                <a:cxn ang="0">
                  <a:pos x="0" y="3"/>
                </a:cxn>
              </a:cxnLst>
              <a:rect l="0" t="0" r="r" b="b"/>
              <a:pathLst>
                <a:path w="13" h="4">
                  <a:moveTo>
                    <a:pt x="0" y="3"/>
                  </a:moveTo>
                  <a:lnTo>
                    <a:pt x="1" y="0"/>
                  </a:lnTo>
                  <a:lnTo>
                    <a:pt x="10" y="0"/>
                  </a:lnTo>
                  <a:lnTo>
                    <a:pt x="12" y="3"/>
                  </a:lnTo>
                  <a:lnTo>
                    <a:pt x="0"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2" name="Freeform 1248"/>
            <p:cNvSpPr>
              <a:spLocks/>
            </p:cNvSpPr>
            <p:nvPr/>
          </p:nvSpPr>
          <p:spPr bwMode="auto">
            <a:xfrm>
              <a:off x="2804" y="2952"/>
              <a:ext cx="11" cy="4"/>
            </a:xfrm>
            <a:custGeom>
              <a:avLst/>
              <a:gdLst/>
              <a:ahLst/>
              <a:cxnLst>
                <a:cxn ang="0">
                  <a:pos x="0" y="3"/>
                </a:cxn>
                <a:cxn ang="0">
                  <a:pos x="0" y="3"/>
                </a:cxn>
                <a:cxn ang="0">
                  <a:pos x="1" y="0"/>
                </a:cxn>
                <a:cxn ang="0">
                  <a:pos x="9" y="0"/>
                </a:cxn>
                <a:cxn ang="0">
                  <a:pos x="10" y="3"/>
                </a:cxn>
                <a:cxn ang="0">
                  <a:pos x="0" y="3"/>
                </a:cxn>
              </a:cxnLst>
              <a:rect l="0" t="0" r="r" b="b"/>
              <a:pathLst>
                <a:path w="11" h="4">
                  <a:moveTo>
                    <a:pt x="0" y="3"/>
                  </a:moveTo>
                  <a:lnTo>
                    <a:pt x="0" y="3"/>
                  </a:lnTo>
                  <a:lnTo>
                    <a:pt x="1" y="0"/>
                  </a:lnTo>
                  <a:lnTo>
                    <a:pt x="9" y="0"/>
                  </a:lnTo>
                  <a:lnTo>
                    <a:pt x="10" y="3"/>
                  </a:lnTo>
                  <a:lnTo>
                    <a:pt x="0" y="3"/>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3" name="Freeform 1249"/>
            <p:cNvSpPr>
              <a:spLocks/>
            </p:cNvSpPr>
            <p:nvPr/>
          </p:nvSpPr>
          <p:spPr bwMode="auto">
            <a:xfrm>
              <a:off x="2805" y="2952"/>
              <a:ext cx="10" cy="3"/>
            </a:xfrm>
            <a:custGeom>
              <a:avLst/>
              <a:gdLst/>
              <a:ahLst/>
              <a:cxnLst>
                <a:cxn ang="0">
                  <a:pos x="0" y="1"/>
                </a:cxn>
                <a:cxn ang="0">
                  <a:pos x="1" y="0"/>
                </a:cxn>
                <a:cxn ang="0">
                  <a:pos x="7" y="0"/>
                </a:cxn>
                <a:cxn ang="0">
                  <a:pos x="9" y="1"/>
                </a:cxn>
                <a:cxn ang="0">
                  <a:pos x="0" y="1"/>
                </a:cxn>
              </a:cxnLst>
              <a:rect l="0" t="0" r="r" b="b"/>
              <a:pathLst>
                <a:path w="10" h="2">
                  <a:moveTo>
                    <a:pt x="0" y="1"/>
                  </a:moveTo>
                  <a:lnTo>
                    <a:pt x="1" y="0"/>
                  </a:lnTo>
                  <a:lnTo>
                    <a:pt x="7" y="0"/>
                  </a:lnTo>
                  <a:lnTo>
                    <a:pt x="9" y="1"/>
                  </a:lnTo>
                  <a:lnTo>
                    <a:pt x="0" y="1"/>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4" name="Freeform 1250"/>
            <p:cNvSpPr>
              <a:spLocks/>
            </p:cNvSpPr>
            <p:nvPr/>
          </p:nvSpPr>
          <p:spPr bwMode="auto">
            <a:xfrm>
              <a:off x="2805" y="2952"/>
              <a:ext cx="10" cy="3"/>
            </a:xfrm>
            <a:custGeom>
              <a:avLst/>
              <a:gdLst/>
              <a:ahLst/>
              <a:cxnLst>
                <a:cxn ang="0">
                  <a:pos x="0" y="1"/>
                </a:cxn>
                <a:cxn ang="0">
                  <a:pos x="0" y="0"/>
                </a:cxn>
                <a:cxn ang="0">
                  <a:pos x="1" y="0"/>
                </a:cxn>
                <a:cxn ang="0">
                  <a:pos x="7" y="0"/>
                </a:cxn>
                <a:cxn ang="0">
                  <a:pos x="9" y="1"/>
                </a:cxn>
                <a:cxn ang="0">
                  <a:pos x="0" y="1"/>
                </a:cxn>
              </a:cxnLst>
              <a:rect l="0" t="0" r="r" b="b"/>
              <a:pathLst>
                <a:path w="10" h="2">
                  <a:moveTo>
                    <a:pt x="0" y="1"/>
                  </a:moveTo>
                  <a:lnTo>
                    <a:pt x="0" y="0"/>
                  </a:lnTo>
                  <a:lnTo>
                    <a:pt x="1" y="0"/>
                  </a:lnTo>
                  <a:lnTo>
                    <a:pt x="7" y="0"/>
                  </a:lnTo>
                  <a:lnTo>
                    <a:pt x="9" y="1"/>
                  </a:lnTo>
                  <a:lnTo>
                    <a:pt x="0" y="1"/>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5" name="Freeform 1251"/>
            <p:cNvSpPr>
              <a:spLocks/>
            </p:cNvSpPr>
            <p:nvPr/>
          </p:nvSpPr>
          <p:spPr bwMode="auto">
            <a:xfrm>
              <a:off x="2807" y="2950"/>
              <a:ext cx="7" cy="1"/>
            </a:xfrm>
            <a:custGeom>
              <a:avLst/>
              <a:gdLst/>
              <a:ahLst/>
              <a:cxnLst>
                <a:cxn ang="0">
                  <a:pos x="1" y="0"/>
                </a:cxn>
                <a:cxn ang="0">
                  <a:pos x="0" y="0"/>
                </a:cxn>
                <a:cxn ang="0">
                  <a:pos x="7" y="0"/>
                </a:cxn>
                <a:cxn ang="0">
                  <a:pos x="6" y="0"/>
                </a:cxn>
                <a:cxn ang="0">
                  <a:pos x="1" y="0"/>
                </a:cxn>
              </a:cxnLst>
              <a:rect l="0" t="0" r="r" b="b"/>
              <a:pathLst>
                <a:path w="8" h="1">
                  <a:moveTo>
                    <a:pt x="1" y="0"/>
                  </a:moveTo>
                  <a:lnTo>
                    <a:pt x="0" y="0"/>
                  </a:lnTo>
                  <a:lnTo>
                    <a:pt x="7" y="0"/>
                  </a:lnTo>
                  <a:lnTo>
                    <a:pt x="6" y="0"/>
                  </a:lnTo>
                  <a:lnTo>
                    <a:pt x="1" y="0"/>
                  </a:lnTo>
                </a:path>
              </a:pathLst>
            </a:custGeom>
            <a:solidFill>
              <a:srgbClr val="FFC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6" name="Freeform 1252"/>
            <p:cNvSpPr>
              <a:spLocks/>
            </p:cNvSpPr>
            <p:nvPr/>
          </p:nvSpPr>
          <p:spPr bwMode="auto">
            <a:xfrm>
              <a:off x="2809" y="2950"/>
              <a:ext cx="6" cy="4"/>
            </a:xfrm>
            <a:custGeom>
              <a:avLst/>
              <a:gdLst/>
              <a:ahLst/>
              <a:cxnLst>
                <a:cxn ang="0">
                  <a:pos x="0" y="2"/>
                </a:cxn>
                <a:cxn ang="0">
                  <a:pos x="1" y="1"/>
                </a:cxn>
                <a:cxn ang="0">
                  <a:pos x="1" y="0"/>
                </a:cxn>
                <a:cxn ang="0">
                  <a:pos x="4" y="0"/>
                </a:cxn>
                <a:cxn ang="0">
                  <a:pos x="5" y="2"/>
                </a:cxn>
                <a:cxn ang="0">
                  <a:pos x="0" y="2"/>
                </a:cxn>
              </a:cxnLst>
              <a:rect l="0" t="0" r="r" b="b"/>
              <a:pathLst>
                <a:path w="6" h="3">
                  <a:moveTo>
                    <a:pt x="0" y="2"/>
                  </a:moveTo>
                  <a:lnTo>
                    <a:pt x="1" y="1"/>
                  </a:lnTo>
                  <a:lnTo>
                    <a:pt x="1" y="0"/>
                  </a:lnTo>
                  <a:lnTo>
                    <a:pt x="4" y="0"/>
                  </a:lnTo>
                  <a:lnTo>
                    <a:pt x="5" y="2"/>
                  </a:lnTo>
                  <a:lnTo>
                    <a:pt x="0" y="2"/>
                  </a:lnTo>
                </a:path>
              </a:pathLst>
            </a:custGeom>
            <a:solidFill>
              <a:srgbClr val="FFB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7" name="Freeform 1253"/>
            <p:cNvSpPr>
              <a:spLocks/>
            </p:cNvSpPr>
            <p:nvPr/>
          </p:nvSpPr>
          <p:spPr bwMode="auto">
            <a:xfrm>
              <a:off x="2809" y="2950"/>
              <a:ext cx="6" cy="4"/>
            </a:xfrm>
            <a:custGeom>
              <a:avLst/>
              <a:gdLst/>
              <a:ahLst/>
              <a:cxnLst>
                <a:cxn ang="0">
                  <a:pos x="0" y="2"/>
                </a:cxn>
                <a:cxn ang="0">
                  <a:pos x="1" y="0"/>
                </a:cxn>
                <a:cxn ang="0">
                  <a:pos x="2" y="0"/>
                </a:cxn>
                <a:cxn ang="0">
                  <a:pos x="4" y="0"/>
                </a:cxn>
                <a:cxn ang="0">
                  <a:pos x="5" y="2"/>
                </a:cxn>
                <a:cxn ang="0">
                  <a:pos x="0" y="2"/>
                </a:cxn>
              </a:cxnLst>
              <a:rect l="0" t="0" r="r" b="b"/>
              <a:pathLst>
                <a:path w="6" h="3">
                  <a:moveTo>
                    <a:pt x="0" y="2"/>
                  </a:moveTo>
                  <a:lnTo>
                    <a:pt x="1" y="0"/>
                  </a:lnTo>
                  <a:lnTo>
                    <a:pt x="2" y="0"/>
                  </a:lnTo>
                  <a:lnTo>
                    <a:pt x="4" y="0"/>
                  </a:lnTo>
                  <a:lnTo>
                    <a:pt x="5" y="2"/>
                  </a:lnTo>
                  <a:lnTo>
                    <a:pt x="0" y="2"/>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8" name="Freeform 1254"/>
            <p:cNvSpPr>
              <a:spLocks/>
            </p:cNvSpPr>
            <p:nvPr/>
          </p:nvSpPr>
          <p:spPr bwMode="auto">
            <a:xfrm>
              <a:off x="2809" y="2949"/>
              <a:ext cx="6" cy="4"/>
            </a:xfrm>
            <a:custGeom>
              <a:avLst/>
              <a:gdLst/>
              <a:ahLst/>
              <a:cxnLst>
                <a:cxn ang="0">
                  <a:pos x="0" y="3"/>
                </a:cxn>
                <a:cxn ang="0">
                  <a:pos x="1" y="3"/>
                </a:cxn>
                <a:cxn ang="0">
                  <a:pos x="2" y="0"/>
                </a:cxn>
                <a:cxn ang="0">
                  <a:pos x="4" y="3"/>
                </a:cxn>
                <a:cxn ang="0">
                  <a:pos x="0" y="3"/>
                </a:cxn>
              </a:cxnLst>
              <a:rect l="0" t="0" r="r" b="b"/>
              <a:pathLst>
                <a:path w="5" h="4">
                  <a:moveTo>
                    <a:pt x="0" y="3"/>
                  </a:moveTo>
                  <a:lnTo>
                    <a:pt x="1" y="3"/>
                  </a:lnTo>
                  <a:lnTo>
                    <a:pt x="2" y="0"/>
                  </a:lnTo>
                  <a:lnTo>
                    <a:pt x="4" y="3"/>
                  </a:lnTo>
                  <a:lnTo>
                    <a:pt x="0" y="3"/>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19" name="Freeform 1255"/>
            <p:cNvSpPr>
              <a:spLocks/>
            </p:cNvSpPr>
            <p:nvPr/>
          </p:nvSpPr>
          <p:spPr bwMode="auto">
            <a:xfrm>
              <a:off x="2810" y="2949"/>
              <a:ext cx="5" cy="4"/>
            </a:xfrm>
            <a:custGeom>
              <a:avLst/>
              <a:gdLst/>
              <a:ahLst/>
              <a:cxnLst>
                <a:cxn ang="0">
                  <a:pos x="0" y="0"/>
                </a:cxn>
                <a:cxn ang="0">
                  <a:pos x="3" y="3"/>
                </a:cxn>
                <a:cxn ang="0">
                  <a:pos x="3" y="0"/>
                </a:cxn>
                <a:cxn ang="0">
                  <a:pos x="0" y="0"/>
                </a:cxn>
              </a:cxnLst>
              <a:rect l="0" t="0" r="r" b="b"/>
              <a:pathLst>
                <a:path w="4" h="4">
                  <a:moveTo>
                    <a:pt x="0" y="0"/>
                  </a:moveTo>
                  <a:lnTo>
                    <a:pt x="3" y="3"/>
                  </a:lnTo>
                  <a:lnTo>
                    <a:pt x="3" y="0"/>
                  </a:lnTo>
                  <a:lnTo>
                    <a:pt x="0"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0" name="Freeform 1256"/>
            <p:cNvSpPr>
              <a:spLocks/>
            </p:cNvSpPr>
            <p:nvPr/>
          </p:nvSpPr>
          <p:spPr bwMode="auto">
            <a:xfrm>
              <a:off x="2812" y="2949"/>
              <a:ext cx="2" cy="1"/>
            </a:xfrm>
            <a:custGeom>
              <a:avLst/>
              <a:gdLst/>
              <a:ahLst/>
              <a:cxnLst>
                <a:cxn ang="0">
                  <a:pos x="2" y="0"/>
                </a:cxn>
                <a:cxn ang="0">
                  <a:pos x="0" y="0"/>
                </a:cxn>
                <a:cxn ang="0">
                  <a:pos x="2" y="0"/>
                </a:cxn>
              </a:cxnLst>
              <a:rect l="0" t="0" r="r" b="b"/>
              <a:pathLst>
                <a:path w="3" h="1">
                  <a:moveTo>
                    <a:pt x="2" y="0"/>
                  </a:moveTo>
                  <a:lnTo>
                    <a:pt x="0" y="0"/>
                  </a:lnTo>
                  <a:lnTo>
                    <a:pt x="2"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1" name="Freeform 1257"/>
            <p:cNvSpPr>
              <a:spLocks/>
            </p:cNvSpPr>
            <p:nvPr/>
          </p:nvSpPr>
          <p:spPr bwMode="auto">
            <a:xfrm>
              <a:off x="2800" y="2956"/>
              <a:ext cx="13" cy="4"/>
            </a:xfrm>
            <a:custGeom>
              <a:avLst/>
              <a:gdLst/>
              <a:ahLst/>
              <a:cxnLst>
                <a:cxn ang="0">
                  <a:pos x="0" y="2"/>
                </a:cxn>
                <a:cxn ang="0">
                  <a:pos x="0" y="0"/>
                </a:cxn>
                <a:cxn ang="0">
                  <a:pos x="1" y="0"/>
                </a:cxn>
                <a:cxn ang="0">
                  <a:pos x="3" y="0"/>
                </a:cxn>
                <a:cxn ang="0">
                  <a:pos x="4" y="0"/>
                </a:cxn>
                <a:cxn ang="0">
                  <a:pos x="5" y="0"/>
                </a:cxn>
                <a:cxn ang="0">
                  <a:pos x="6" y="0"/>
                </a:cxn>
                <a:cxn ang="0">
                  <a:pos x="8" y="0"/>
                </a:cxn>
                <a:cxn ang="0">
                  <a:pos x="9" y="2"/>
                </a:cxn>
                <a:cxn ang="0">
                  <a:pos x="10" y="2"/>
                </a:cxn>
                <a:cxn ang="0">
                  <a:pos x="12" y="2"/>
                </a:cxn>
                <a:cxn ang="0">
                  <a:pos x="0" y="2"/>
                </a:cxn>
              </a:cxnLst>
              <a:rect l="0" t="0" r="r" b="b"/>
              <a:pathLst>
                <a:path w="13" h="3">
                  <a:moveTo>
                    <a:pt x="0" y="2"/>
                  </a:moveTo>
                  <a:lnTo>
                    <a:pt x="0" y="0"/>
                  </a:lnTo>
                  <a:lnTo>
                    <a:pt x="1" y="0"/>
                  </a:lnTo>
                  <a:lnTo>
                    <a:pt x="3" y="0"/>
                  </a:lnTo>
                  <a:lnTo>
                    <a:pt x="4" y="0"/>
                  </a:lnTo>
                  <a:lnTo>
                    <a:pt x="5" y="0"/>
                  </a:lnTo>
                  <a:lnTo>
                    <a:pt x="6" y="0"/>
                  </a:lnTo>
                  <a:lnTo>
                    <a:pt x="8" y="0"/>
                  </a:lnTo>
                  <a:lnTo>
                    <a:pt x="9" y="2"/>
                  </a:lnTo>
                  <a:lnTo>
                    <a:pt x="10" y="2"/>
                  </a:lnTo>
                  <a:lnTo>
                    <a:pt x="12" y="2"/>
                  </a:lnTo>
                  <a:lnTo>
                    <a:pt x="0" y="2"/>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2" name="Freeform 1258"/>
            <p:cNvSpPr>
              <a:spLocks/>
            </p:cNvSpPr>
            <p:nvPr/>
          </p:nvSpPr>
          <p:spPr bwMode="auto">
            <a:xfrm>
              <a:off x="2800" y="2956"/>
              <a:ext cx="18" cy="4"/>
            </a:xfrm>
            <a:custGeom>
              <a:avLst/>
              <a:gdLst/>
              <a:ahLst/>
              <a:cxnLst>
                <a:cxn ang="0">
                  <a:pos x="0" y="0"/>
                </a:cxn>
                <a:cxn ang="0">
                  <a:pos x="0" y="0"/>
                </a:cxn>
                <a:cxn ang="0">
                  <a:pos x="0" y="2"/>
                </a:cxn>
                <a:cxn ang="0">
                  <a:pos x="1" y="2"/>
                </a:cxn>
                <a:cxn ang="0">
                  <a:pos x="3" y="2"/>
                </a:cxn>
                <a:cxn ang="0">
                  <a:pos x="4" y="2"/>
                </a:cxn>
                <a:cxn ang="0">
                  <a:pos x="5" y="2"/>
                </a:cxn>
                <a:cxn ang="0">
                  <a:pos x="6" y="2"/>
                </a:cxn>
                <a:cxn ang="0">
                  <a:pos x="8" y="2"/>
                </a:cxn>
                <a:cxn ang="0">
                  <a:pos x="9" y="2"/>
                </a:cxn>
                <a:cxn ang="0">
                  <a:pos x="10" y="2"/>
                </a:cxn>
                <a:cxn ang="0">
                  <a:pos x="12" y="2"/>
                </a:cxn>
                <a:cxn ang="0">
                  <a:pos x="13" y="2"/>
                </a:cxn>
                <a:cxn ang="0">
                  <a:pos x="14" y="0"/>
                </a:cxn>
                <a:cxn ang="0">
                  <a:pos x="15" y="0"/>
                </a:cxn>
                <a:cxn ang="0">
                  <a:pos x="17" y="0"/>
                </a:cxn>
                <a:cxn ang="0">
                  <a:pos x="0" y="0"/>
                </a:cxn>
              </a:cxnLst>
              <a:rect l="0" t="0" r="r" b="b"/>
              <a:pathLst>
                <a:path w="18" h="3">
                  <a:moveTo>
                    <a:pt x="0" y="0"/>
                  </a:moveTo>
                  <a:lnTo>
                    <a:pt x="0" y="0"/>
                  </a:lnTo>
                  <a:lnTo>
                    <a:pt x="0" y="2"/>
                  </a:lnTo>
                  <a:lnTo>
                    <a:pt x="1" y="2"/>
                  </a:lnTo>
                  <a:lnTo>
                    <a:pt x="3" y="2"/>
                  </a:lnTo>
                  <a:lnTo>
                    <a:pt x="4" y="2"/>
                  </a:lnTo>
                  <a:lnTo>
                    <a:pt x="5" y="2"/>
                  </a:lnTo>
                  <a:lnTo>
                    <a:pt x="6" y="2"/>
                  </a:lnTo>
                  <a:lnTo>
                    <a:pt x="8" y="2"/>
                  </a:lnTo>
                  <a:lnTo>
                    <a:pt x="9" y="2"/>
                  </a:lnTo>
                  <a:lnTo>
                    <a:pt x="10" y="2"/>
                  </a:lnTo>
                  <a:lnTo>
                    <a:pt x="12" y="2"/>
                  </a:lnTo>
                  <a:lnTo>
                    <a:pt x="13" y="2"/>
                  </a:lnTo>
                  <a:lnTo>
                    <a:pt x="14" y="0"/>
                  </a:lnTo>
                  <a:lnTo>
                    <a:pt x="15" y="0"/>
                  </a:lnTo>
                  <a:lnTo>
                    <a:pt x="17"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3" name="Freeform 1259"/>
            <p:cNvSpPr>
              <a:spLocks/>
            </p:cNvSpPr>
            <p:nvPr/>
          </p:nvSpPr>
          <p:spPr bwMode="auto">
            <a:xfrm>
              <a:off x="2800" y="2954"/>
              <a:ext cx="19" cy="4"/>
            </a:xfrm>
            <a:custGeom>
              <a:avLst/>
              <a:gdLst/>
              <a:ahLst/>
              <a:cxnLst>
                <a:cxn ang="0">
                  <a:pos x="0" y="0"/>
                </a:cxn>
                <a:cxn ang="0">
                  <a:pos x="0" y="0"/>
                </a:cxn>
                <a:cxn ang="0">
                  <a:pos x="0" y="3"/>
                </a:cxn>
                <a:cxn ang="0">
                  <a:pos x="11" y="3"/>
                </a:cxn>
                <a:cxn ang="0">
                  <a:pos x="13" y="3"/>
                </a:cxn>
                <a:cxn ang="0">
                  <a:pos x="14" y="3"/>
                </a:cxn>
                <a:cxn ang="0">
                  <a:pos x="15" y="3"/>
                </a:cxn>
                <a:cxn ang="0">
                  <a:pos x="16" y="3"/>
                </a:cxn>
                <a:cxn ang="0">
                  <a:pos x="18" y="0"/>
                </a:cxn>
                <a:cxn ang="0">
                  <a:pos x="0" y="0"/>
                </a:cxn>
              </a:cxnLst>
              <a:rect l="0" t="0" r="r" b="b"/>
              <a:pathLst>
                <a:path w="19" h="4">
                  <a:moveTo>
                    <a:pt x="0" y="0"/>
                  </a:moveTo>
                  <a:lnTo>
                    <a:pt x="0" y="0"/>
                  </a:lnTo>
                  <a:lnTo>
                    <a:pt x="0" y="3"/>
                  </a:lnTo>
                  <a:lnTo>
                    <a:pt x="11" y="3"/>
                  </a:lnTo>
                  <a:lnTo>
                    <a:pt x="13" y="3"/>
                  </a:lnTo>
                  <a:lnTo>
                    <a:pt x="14" y="3"/>
                  </a:lnTo>
                  <a:lnTo>
                    <a:pt x="15" y="3"/>
                  </a:lnTo>
                  <a:lnTo>
                    <a:pt x="16" y="3"/>
                  </a:lnTo>
                  <a:lnTo>
                    <a:pt x="18" y="0"/>
                  </a:lnTo>
                  <a:lnTo>
                    <a:pt x="0"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4" name="Freeform 1260"/>
            <p:cNvSpPr>
              <a:spLocks/>
            </p:cNvSpPr>
            <p:nvPr/>
          </p:nvSpPr>
          <p:spPr bwMode="auto">
            <a:xfrm>
              <a:off x="2800" y="2954"/>
              <a:ext cx="19" cy="4"/>
            </a:xfrm>
            <a:custGeom>
              <a:avLst/>
              <a:gdLst/>
              <a:ahLst/>
              <a:cxnLst>
                <a:cxn ang="0">
                  <a:pos x="1" y="0"/>
                </a:cxn>
                <a:cxn ang="0">
                  <a:pos x="0" y="0"/>
                </a:cxn>
                <a:cxn ang="0">
                  <a:pos x="0" y="3"/>
                </a:cxn>
                <a:cxn ang="0">
                  <a:pos x="16" y="3"/>
                </a:cxn>
                <a:cxn ang="0">
                  <a:pos x="18" y="3"/>
                </a:cxn>
                <a:cxn ang="0">
                  <a:pos x="18" y="0"/>
                </a:cxn>
                <a:cxn ang="0">
                  <a:pos x="16" y="0"/>
                </a:cxn>
                <a:cxn ang="0">
                  <a:pos x="1" y="0"/>
                </a:cxn>
              </a:cxnLst>
              <a:rect l="0" t="0" r="r" b="b"/>
              <a:pathLst>
                <a:path w="19" h="4">
                  <a:moveTo>
                    <a:pt x="1" y="0"/>
                  </a:moveTo>
                  <a:lnTo>
                    <a:pt x="0" y="0"/>
                  </a:lnTo>
                  <a:lnTo>
                    <a:pt x="0" y="3"/>
                  </a:lnTo>
                  <a:lnTo>
                    <a:pt x="16" y="3"/>
                  </a:lnTo>
                  <a:lnTo>
                    <a:pt x="18" y="3"/>
                  </a:lnTo>
                  <a:lnTo>
                    <a:pt x="18" y="0"/>
                  </a:lnTo>
                  <a:lnTo>
                    <a:pt x="16"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5" name="Freeform 1261"/>
            <p:cNvSpPr>
              <a:spLocks/>
            </p:cNvSpPr>
            <p:nvPr/>
          </p:nvSpPr>
          <p:spPr bwMode="auto">
            <a:xfrm>
              <a:off x="2803" y="2954"/>
              <a:ext cx="16" cy="4"/>
            </a:xfrm>
            <a:custGeom>
              <a:avLst/>
              <a:gdLst/>
              <a:ahLst/>
              <a:cxnLst>
                <a:cxn ang="0">
                  <a:pos x="1" y="0"/>
                </a:cxn>
                <a:cxn ang="0">
                  <a:pos x="0" y="0"/>
                </a:cxn>
                <a:cxn ang="0">
                  <a:pos x="0" y="3"/>
                </a:cxn>
                <a:cxn ang="0">
                  <a:pos x="15" y="3"/>
                </a:cxn>
                <a:cxn ang="0">
                  <a:pos x="15" y="0"/>
                </a:cxn>
                <a:cxn ang="0">
                  <a:pos x="14" y="0"/>
                </a:cxn>
                <a:cxn ang="0">
                  <a:pos x="1" y="0"/>
                </a:cxn>
              </a:cxnLst>
              <a:rect l="0" t="0" r="r" b="b"/>
              <a:pathLst>
                <a:path w="16" h="4">
                  <a:moveTo>
                    <a:pt x="1" y="0"/>
                  </a:moveTo>
                  <a:lnTo>
                    <a:pt x="0" y="0"/>
                  </a:lnTo>
                  <a:lnTo>
                    <a:pt x="0" y="3"/>
                  </a:lnTo>
                  <a:lnTo>
                    <a:pt x="15" y="3"/>
                  </a:lnTo>
                  <a:lnTo>
                    <a:pt x="15" y="0"/>
                  </a:lnTo>
                  <a:lnTo>
                    <a:pt x="14"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6" name="Freeform 1262"/>
            <p:cNvSpPr>
              <a:spLocks/>
            </p:cNvSpPr>
            <p:nvPr/>
          </p:nvSpPr>
          <p:spPr bwMode="auto">
            <a:xfrm>
              <a:off x="2803" y="2953"/>
              <a:ext cx="16" cy="4"/>
            </a:xfrm>
            <a:custGeom>
              <a:avLst/>
              <a:gdLst/>
              <a:ahLst/>
              <a:cxnLst>
                <a:cxn ang="0">
                  <a:pos x="1" y="0"/>
                </a:cxn>
                <a:cxn ang="0">
                  <a:pos x="0" y="1"/>
                </a:cxn>
                <a:cxn ang="0">
                  <a:pos x="0" y="3"/>
                </a:cxn>
                <a:cxn ang="0">
                  <a:pos x="15" y="3"/>
                </a:cxn>
                <a:cxn ang="0">
                  <a:pos x="15" y="1"/>
                </a:cxn>
                <a:cxn ang="0">
                  <a:pos x="14" y="1"/>
                </a:cxn>
                <a:cxn ang="0">
                  <a:pos x="14" y="0"/>
                </a:cxn>
                <a:cxn ang="0">
                  <a:pos x="1" y="0"/>
                </a:cxn>
              </a:cxnLst>
              <a:rect l="0" t="0" r="r" b="b"/>
              <a:pathLst>
                <a:path w="16" h="4">
                  <a:moveTo>
                    <a:pt x="1" y="0"/>
                  </a:moveTo>
                  <a:lnTo>
                    <a:pt x="0" y="1"/>
                  </a:lnTo>
                  <a:lnTo>
                    <a:pt x="0" y="3"/>
                  </a:lnTo>
                  <a:lnTo>
                    <a:pt x="15" y="3"/>
                  </a:lnTo>
                  <a:lnTo>
                    <a:pt x="15" y="1"/>
                  </a:lnTo>
                  <a:lnTo>
                    <a:pt x="14" y="1"/>
                  </a:lnTo>
                  <a:lnTo>
                    <a:pt x="14"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7" name="Freeform 1263"/>
            <p:cNvSpPr>
              <a:spLocks/>
            </p:cNvSpPr>
            <p:nvPr/>
          </p:nvSpPr>
          <p:spPr bwMode="auto">
            <a:xfrm>
              <a:off x="2803" y="2953"/>
              <a:ext cx="16" cy="4"/>
            </a:xfrm>
            <a:custGeom>
              <a:avLst/>
              <a:gdLst/>
              <a:ahLst/>
              <a:cxnLst>
                <a:cxn ang="0">
                  <a:pos x="1" y="0"/>
                </a:cxn>
                <a:cxn ang="0">
                  <a:pos x="0" y="0"/>
                </a:cxn>
                <a:cxn ang="0">
                  <a:pos x="0" y="3"/>
                </a:cxn>
                <a:cxn ang="0">
                  <a:pos x="15" y="3"/>
                </a:cxn>
                <a:cxn ang="0">
                  <a:pos x="15" y="0"/>
                </a:cxn>
                <a:cxn ang="0">
                  <a:pos x="14" y="0"/>
                </a:cxn>
                <a:cxn ang="0">
                  <a:pos x="1" y="0"/>
                </a:cxn>
              </a:cxnLst>
              <a:rect l="0" t="0" r="r" b="b"/>
              <a:pathLst>
                <a:path w="16" h="4">
                  <a:moveTo>
                    <a:pt x="1" y="0"/>
                  </a:moveTo>
                  <a:lnTo>
                    <a:pt x="0" y="0"/>
                  </a:lnTo>
                  <a:lnTo>
                    <a:pt x="0" y="3"/>
                  </a:lnTo>
                  <a:lnTo>
                    <a:pt x="15" y="3"/>
                  </a:lnTo>
                  <a:lnTo>
                    <a:pt x="15" y="0"/>
                  </a:lnTo>
                  <a:lnTo>
                    <a:pt x="14"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8" name="Freeform 1264"/>
            <p:cNvSpPr>
              <a:spLocks/>
            </p:cNvSpPr>
            <p:nvPr/>
          </p:nvSpPr>
          <p:spPr bwMode="auto">
            <a:xfrm>
              <a:off x="2803" y="2953"/>
              <a:ext cx="14" cy="4"/>
            </a:xfrm>
            <a:custGeom>
              <a:avLst/>
              <a:gdLst/>
              <a:ahLst/>
              <a:cxnLst>
                <a:cxn ang="0">
                  <a:pos x="1" y="0"/>
                </a:cxn>
                <a:cxn ang="0">
                  <a:pos x="1" y="0"/>
                </a:cxn>
                <a:cxn ang="0">
                  <a:pos x="0" y="3"/>
                </a:cxn>
                <a:cxn ang="0">
                  <a:pos x="13" y="3"/>
                </a:cxn>
                <a:cxn ang="0">
                  <a:pos x="11" y="0"/>
                </a:cxn>
                <a:cxn ang="0">
                  <a:pos x="1" y="0"/>
                </a:cxn>
              </a:cxnLst>
              <a:rect l="0" t="0" r="r" b="b"/>
              <a:pathLst>
                <a:path w="14" h="4">
                  <a:moveTo>
                    <a:pt x="1" y="0"/>
                  </a:moveTo>
                  <a:lnTo>
                    <a:pt x="1" y="0"/>
                  </a:lnTo>
                  <a:lnTo>
                    <a:pt x="0" y="3"/>
                  </a:lnTo>
                  <a:lnTo>
                    <a:pt x="13" y="3"/>
                  </a:lnTo>
                  <a:lnTo>
                    <a:pt x="11"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29" name="Freeform 1265"/>
            <p:cNvSpPr>
              <a:spLocks/>
            </p:cNvSpPr>
            <p:nvPr/>
          </p:nvSpPr>
          <p:spPr bwMode="auto">
            <a:xfrm>
              <a:off x="2803" y="2953"/>
              <a:ext cx="14" cy="4"/>
            </a:xfrm>
            <a:custGeom>
              <a:avLst/>
              <a:gdLst/>
              <a:ahLst/>
              <a:cxnLst>
                <a:cxn ang="0">
                  <a:pos x="1" y="0"/>
                </a:cxn>
                <a:cxn ang="0">
                  <a:pos x="1" y="0"/>
                </a:cxn>
                <a:cxn ang="0">
                  <a:pos x="0" y="3"/>
                </a:cxn>
                <a:cxn ang="0">
                  <a:pos x="13" y="3"/>
                </a:cxn>
                <a:cxn ang="0">
                  <a:pos x="11" y="0"/>
                </a:cxn>
                <a:cxn ang="0">
                  <a:pos x="1" y="0"/>
                </a:cxn>
              </a:cxnLst>
              <a:rect l="0" t="0" r="r" b="b"/>
              <a:pathLst>
                <a:path w="14" h="4">
                  <a:moveTo>
                    <a:pt x="1" y="0"/>
                  </a:moveTo>
                  <a:lnTo>
                    <a:pt x="1" y="0"/>
                  </a:lnTo>
                  <a:lnTo>
                    <a:pt x="0" y="3"/>
                  </a:lnTo>
                  <a:lnTo>
                    <a:pt x="13" y="3"/>
                  </a:lnTo>
                  <a:lnTo>
                    <a:pt x="11"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0" name="Freeform 1266"/>
            <p:cNvSpPr>
              <a:spLocks/>
            </p:cNvSpPr>
            <p:nvPr/>
          </p:nvSpPr>
          <p:spPr bwMode="auto">
            <a:xfrm>
              <a:off x="2803" y="2953"/>
              <a:ext cx="14" cy="3"/>
            </a:xfrm>
            <a:custGeom>
              <a:avLst/>
              <a:gdLst/>
              <a:ahLst/>
              <a:cxnLst>
                <a:cxn ang="0">
                  <a:pos x="1" y="0"/>
                </a:cxn>
                <a:cxn ang="0">
                  <a:pos x="1" y="0"/>
                </a:cxn>
                <a:cxn ang="0">
                  <a:pos x="0" y="1"/>
                </a:cxn>
                <a:cxn ang="0">
                  <a:pos x="13" y="1"/>
                </a:cxn>
                <a:cxn ang="0">
                  <a:pos x="13" y="0"/>
                </a:cxn>
                <a:cxn ang="0">
                  <a:pos x="11" y="0"/>
                </a:cxn>
                <a:cxn ang="0">
                  <a:pos x="1" y="0"/>
                </a:cxn>
              </a:cxnLst>
              <a:rect l="0" t="0" r="r" b="b"/>
              <a:pathLst>
                <a:path w="14" h="2">
                  <a:moveTo>
                    <a:pt x="1" y="0"/>
                  </a:moveTo>
                  <a:lnTo>
                    <a:pt x="1" y="0"/>
                  </a:lnTo>
                  <a:lnTo>
                    <a:pt x="0" y="1"/>
                  </a:lnTo>
                  <a:lnTo>
                    <a:pt x="13" y="1"/>
                  </a:lnTo>
                  <a:lnTo>
                    <a:pt x="13" y="0"/>
                  </a:lnTo>
                  <a:lnTo>
                    <a:pt x="11"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1" name="Freeform 1267"/>
            <p:cNvSpPr>
              <a:spLocks/>
            </p:cNvSpPr>
            <p:nvPr/>
          </p:nvSpPr>
          <p:spPr bwMode="auto">
            <a:xfrm>
              <a:off x="2804" y="2952"/>
              <a:ext cx="13" cy="4"/>
            </a:xfrm>
            <a:custGeom>
              <a:avLst/>
              <a:gdLst/>
              <a:ahLst/>
              <a:cxnLst>
                <a:cxn ang="0">
                  <a:pos x="1" y="0"/>
                </a:cxn>
                <a:cxn ang="0">
                  <a:pos x="1" y="0"/>
                </a:cxn>
                <a:cxn ang="0">
                  <a:pos x="0" y="3"/>
                </a:cxn>
                <a:cxn ang="0">
                  <a:pos x="12" y="3"/>
                </a:cxn>
                <a:cxn ang="0">
                  <a:pos x="10" y="0"/>
                </a:cxn>
                <a:cxn ang="0">
                  <a:pos x="1" y="0"/>
                </a:cxn>
              </a:cxnLst>
              <a:rect l="0" t="0" r="r" b="b"/>
              <a:pathLst>
                <a:path w="13" h="4">
                  <a:moveTo>
                    <a:pt x="1" y="0"/>
                  </a:moveTo>
                  <a:lnTo>
                    <a:pt x="1" y="0"/>
                  </a:lnTo>
                  <a:lnTo>
                    <a:pt x="0" y="3"/>
                  </a:lnTo>
                  <a:lnTo>
                    <a:pt x="12" y="3"/>
                  </a:lnTo>
                  <a:lnTo>
                    <a:pt x="10"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2" name="Freeform 1268"/>
            <p:cNvSpPr>
              <a:spLocks/>
            </p:cNvSpPr>
            <p:nvPr/>
          </p:nvSpPr>
          <p:spPr bwMode="auto">
            <a:xfrm>
              <a:off x="2804" y="2952"/>
              <a:ext cx="11" cy="4"/>
            </a:xfrm>
            <a:custGeom>
              <a:avLst/>
              <a:gdLst/>
              <a:ahLst/>
              <a:cxnLst>
                <a:cxn ang="0">
                  <a:pos x="1" y="0"/>
                </a:cxn>
                <a:cxn ang="0">
                  <a:pos x="1" y="0"/>
                </a:cxn>
                <a:cxn ang="0">
                  <a:pos x="1" y="1"/>
                </a:cxn>
                <a:cxn ang="0">
                  <a:pos x="0" y="1"/>
                </a:cxn>
                <a:cxn ang="0">
                  <a:pos x="0" y="3"/>
                </a:cxn>
                <a:cxn ang="0">
                  <a:pos x="10" y="3"/>
                </a:cxn>
                <a:cxn ang="0">
                  <a:pos x="10" y="1"/>
                </a:cxn>
                <a:cxn ang="0">
                  <a:pos x="9" y="1"/>
                </a:cxn>
                <a:cxn ang="0">
                  <a:pos x="9" y="0"/>
                </a:cxn>
                <a:cxn ang="0">
                  <a:pos x="1" y="0"/>
                </a:cxn>
              </a:cxnLst>
              <a:rect l="0" t="0" r="r" b="b"/>
              <a:pathLst>
                <a:path w="11" h="4">
                  <a:moveTo>
                    <a:pt x="1" y="0"/>
                  </a:moveTo>
                  <a:lnTo>
                    <a:pt x="1" y="0"/>
                  </a:lnTo>
                  <a:lnTo>
                    <a:pt x="1" y="1"/>
                  </a:lnTo>
                  <a:lnTo>
                    <a:pt x="0" y="1"/>
                  </a:lnTo>
                  <a:lnTo>
                    <a:pt x="0" y="3"/>
                  </a:lnTo>
                  <a:lnTo>
                    <a:pt x="10" y="3"/>
                  </a:lnTo>
                  <a:lnTo>
                    <a:pt x="10" y="1"/>
                  </a:lnTo>
                  <a:lnTo>
                    <a:pt x="9" y="1"/>
                  </a:lnTo>
                  <a:lnTo>
                    <a:pt x="9"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3" name="Freeform 1269"/>
            <p:cNvSpPr>
              <a:spLocks/>
            </p:cNvSpPr>
            <p:nvPr/>
          </p:nvSpPr>
          <p:spPr bwMode="auto">
            <a:xfrm>
              <a:off x="2805" y="2952"/>
              <a:ext cx="10" cy="3"/>
            </a:xfrm>
            <a:custGeom>
              <a:avLst/>
              <a:gdLst/>
              <a:ahLst/>
              <a:cxnLst>
                <a:cxn ang="0">
                  <a:pos x="1" y="0"/>
                </a:cxn>
                <a:cxn ang="0">
                  <a:pos x="1" y="0"/>
                </a:cxn>
                <a:cxn ang="0">
                  <a:pos x="0" y="0"/>
                </a:cxn>
                <a:cxn ang="0">
                  <a:pos x="0" y="1"/>
                </a:cxn>
                <a:cxn ang="0">
                  <a:pos x="9" y="1"/>
                </a:cxn>
                <a:cxn ang="0">
                  <a:pos x="9" y="0"/>
                </a:cxn>
                <a:cxn ang="0">
                  <a:pos x="7" y="0"/>
                </a:cxn>
                <a:cxn ang="0">
                  <a:pos x="1" y="0"/>
                </a:cxn>
              </a:cxnLst>
              <a:rect l="0" t="0" r="r" b="b"/>
              <a:pathLst>
                <a:path w="10" h="2">
                  <a:moveTo>
                    <a:pt x="1" y="0"/>
                  </a:moveTo>
                  <a:lnTo>
                    <a:pt x="1" y="0"/>
                  </a:lnTo>
                  <a:lnTo>
                    <a:pt x="0" y="0"/>
                  </a:lnTo>
                  <a:lnTo>
                    <a:pt x="0" y="1"/>
                  </a:lnTo>
                  <a:lnTo>
                    <a:pt x="9" y="1"/>
                  </a:lnTo>
                  <a:lnTo>
                    <a:pt x="9" y="0"/>
                  </a:lnTo>
                  <a:lnTo>
                    <a:pt x="7"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4" name="Freeform 1270"/>
            <p:cNvSpPr>
              <a:spLocks/>
            </p:cNvSpPr>
            <p:nvPr/>
          </p:nvSpPr>
          <p:spPr bwMode="auto">
            <a:xfrm>
              <a:off x="2805" y="2950"/>
              <a:ext cx="10" cy="4"/>
            </a:xfrm>
            <a:custGeom>
              <a:avLst/>
              <a:gdLst/>
              <a:ahLst/>
              <a:cxnLst>
                <a:cxn ang="0">
                  <a:pos x="1" y="0"/>
                </a:cxn>
                <a:cxn ang="0">
                  <a:pos x="1" y="0"/>
                </a:cxn>
                <a:cxn ang="0">
                  <a:pos x="1" y="2"/>
                </a:cxn>
                <a:cxn ang="0">
                  <a:pos x="0" y="2"/>
                </a:cxn>
                <a:cxn ang="0">
                  <a:pos x="9" y="2"/>
                </a:cxn>
                <a:cxn ang="0">
                  <a:pos x="7" y="0"/>
                </a:cxn>
                <a:cxn ang="0">
                  <a:pos x="1" y="0"/>
                </a:cxn>
              </a:cxnLst>
              <a:rect l="0" t="0" r="r" b="b"/>
              <a:pathLst>
                <a:path w="10" h="3">
                  <a:moveTo>
                    <a:pt x="1" y="0"/>
                  </a:moveTo>
                  <a:lnTo>
                    <a:pt x="1" y="0"/>
                  </a:lnTo>
                  <a:lnTo>
                    <a:pt x="1" y="2"/>
                  </a:lnTo>
                  <a:lnTo>
                    <a:pt x="0" y="2"/>
                  </a:lnTo>
                  <a:lnTo>
                    <a:pt x="9" y="2"/>
                  </a:lnTo>
                  <a:lnTo>
                    <a:pt x="7" y="0"/>
                  </a:lnTo>
                  <a:lnTo>
                    <a:pt x="1" y="0"/>
                  </a:lnTo>
                </a:path>
              </a:pathLst>
            </a:custGeom>
            <a:solidFill>
              <a:srgbClr val="FF6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5" name="Freeform 1271"/>
            <p:cNvSpPr>
              <a:spLocks/>
            </p:cNvSpPr>
            <p:nvPr/>
          </p:nvSpPr>
          <p:spPr bwMode="auto">
            <a:xfrm>
              <a:off x="2807" y="2950"/>
              <a:ext cx="7" cy="4"/>
            </a:xfrm>
            <a:custGeom>
              <a:avLst/>
              <a:gdLst/>
              <a:ahLst/>
              <a:cxnLst>
                <a:cxn ang="0">
                  <a:pos x="1" y="0"/>
                </a:cxn>
                <a:cxn ang="0">
                  <a:pos x="1" y="0"/>
                </a:cxn>
                <a:cxn ang="0">
                  <a:pos x="1" y="2"/>
                </a:cxn>
                <a:cxn ang="0">
                  <a:pos x="0" y="2"/>
                </a:cxn>
                <a:cxn ang="0">
                  <a:pos x="6" y="2"/>
                </a:cxn>
                <a:cxn ang="0">
                  <a:pos x="5" y="0"/>
                </a:cxn>
                <a:cxn ang="0">
                  <a:pos x="1" y="0"/>
                </a:cxn>
              </a:cxnLst>
              <a:rect l="0" t="0" r="r" b="b"/>
              <a:pathLst>
                <a:path w="7" h="3">
                  <a:moveTo>
                    <a:pt x="1" y="0"/>
                  </a:moveTo>
                  <a:lnTo>
                    <a:pt x="1" y="0"/>
                  </a:lnTo>
                  <a:lnTo>
                    <a:pt x="1" y="2"/>
                  </a:lnTo>
                  <a:lnTo>
                    <a:pt x="0" y="2"/>
                  </a:lnTo>
                  <a:lnTo>
                    <a:pt x="6" y="2"/>
                  </a:lnTo>
                  <a:lnTo>
                    <a:pt x="5" y="0"/>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6" name="Freeform 1272"/>
            <p:cNvSpPr>
              <a:spLocks/>
            </p:cNvSpPr>
            <p:nvPr/>
          </p:nvSpPr>
          <p:spPr bwMode="auto">
            <a:xfrm>
              <a:off x="2809" y="2950"/>
              <a:ext cx="6" cy="4"/>
            </a:xfrm>
            <a:custGeom>
              <a:avLst/>
              <a:gdLst/>
              <a:ahLst/>
              <a:cxnLst>
                <a:cxn ang="0">
                  <a:pos x="1" y="0"/>
                </a:cxn>
                <a:cxn ang="0">
                  <a:pos x="1" y="0"/>
                </a:cxn>
                <a:cxn ang="0">
                  <a:pos x="1" y="2"/>
                </a:cxn>
                <a:cxn ang="0">
                  <a:pos x="0" y="2"/>
                </a:cxn>
                <a:cxn ang="0">
                  <a:pos x="5" y="2"/>
                </a:cxn>
                <a:cxn ang="0">
                  <a:pos x="4" y="0"/>
                </a:cxn>
                <a:cxn ang="0">
                  <a:pos x="1" y="0"/>
                </a:cxn>
              </a:cxnLst>
              <a:rect l="0" t="0" r="r" b="b"/>
              <a:pathLst>
                <a:path w="6" h="3">
                  <a:moveTo>
                    <a:pt x="1" y="0"/>
                  </a:moveTo>
                  <a:lnTo>
                    <a:pt x="1" y="0"/>
                  </a:lnTo>
                  <a:lnTo>
                    <a:pt x="1" y="2"/>
                  </a:lnTo>
                  <a:lnTo>
                    <a:pt x="0" y="2"/>
                  </a:lnTo>
                  <a:lnTo>
                    <a:pt x="5" y="2"/>
                  </a:lnTo>
                  <a:lnTo>
                    <a:pt x="4" y="0"/>
                  </a:lnTo>
                  <a:lnTo>
                    <a:pt x="1" y="0"/>
                  </a:lnTo>
                </a:path>
              </a:pathLst>
            </a:custGeom>
            <a:solidFill>
              <a:srgbClr val="FF802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7" name="Freeform 1273"/>
            <p:cNvSpPr>
              <a:spLocks/>
            </p:cNvSpPr>
            <p:nvPr/>
          </p:nvSpPr>
          <p:spPr bwMode="auto">
            <a:xfrm>
              <a:off x="2809" y="2950"/>
              <a:ext cx="6" cy="4"/>
            </a:xfrm>
            <a:custGeom>
              <a:avLst/>
              <a:gdLst/>
              <a:ahLst/>
              <a:cxnLst>
                <a:cxn ang="0">
                  <a:pos x="2" y="0"/>
                </a:cxn>
                <a:cxn ang="0">
                  <a:pos x="2" y="0"/>
                </a:cxn>
                <a:cxn ang="0">
                  <a:pos x="1" y="0"/>
                </a:cxn>
                <a:cxn ang="0">
                  <a:pos x="1" y="2"/>
                </a:cxn>
                <a:cxn ang="0">
                  <a:pos x="0" y="2"/>
                </a:cxn>
                <a:cxn ang="0">
                  <a:pos x="5" y="2"/>
                </a:cxn>
                <a:cxn ang="0">
                  <a:pos x="4" y="0"/>
                </a:cxn>
                <a:cxn ang="0">
                  <a:pos x="2" y="0"/>
                </a:cxn>
              </a:cxnLst>
              <a:rect l="0" t="0" r="r" b="b"/>
              <a:pathLst>
                <a:path w="6" h="3">
                  <a:moveTo>
                    <a:pt x="2" y="0"/>
                  </a:moveTo>
                  <a:lnTo>
                    <a:pt x="2" y="0"/>
                  </a:lnTo>
                  <a:lnTo>
                    <a:pt x="1" y="0"/>
                  </a:lnTo>
                  <a:lnTo>
                    <a:pt x="1" y="2"/>
                  </a:lnTo>
                  <a:lnTo>
                    <a:pt x="0" y="2"/>
                  </a:lnTo>
                  <a:lnTo>
                    <a:pt x="5" y="2"/>
                  </a:lnTo>
                  <a:lnTo>
                    <a:pt x="4" y="0"/>
                  </a:lnTo>
                  <a:lnTo>
                    <a:pt x="2" y="0"/>
                  </a:lnTo>
                </a:path>
              </a:pathLst>
            </a:custGeom>
            <a:solidFill>
              <a:srgbClr val="FFA03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8" name="Freeform 1274"/>
            <p:cNvSpPr>
              <a:spLocks/>
            </p:cNvSpPr>
            <p:nvPr/>
          </p:nvSpPr>
          <p:spPr bwMode="auto">
            <a:xfrm>
              <a:off x="2809" y="2949"/>
              <a:ext cx="6" cy="4"/>
            </a:xfrm>
            <a:custGeom>
              <a:avLst/>
              <a:gdLst/>
              <a:ahLst/>
              <a:cxnLst>
                <a:cxn ang="0">
                  <a:pos x="2" y="0"/>
                </a:cxn>
                <a:cxn ang="0">
                  <a:pos x="2" y="0"/>
                </a:cxn>
                <a:cxn ang="0">
                  <a:pos x="1" y="0"/>
                </a:cxn>
                <a:cxn ang="0">
                  <a:pos x="1" y="3"/>
                </a:cxn>
                <a:cxn ang="0">
                  <a:pos x="0" y="3"/>
                </a:cxn>
                <a:cxn ang="0">
                  <a:pos x="4" y="3"/>
                </a:cxn>
                <a:cxn ang="0">
                  <a:pos x="2" y="3"/>
                </a:cxn>
                <a:cxn ang="0">
                  <a:pos x="2" y="0"/>
                </a:cxn>
              </a:cxnLst>
              <a:rect l="0" t="0" r="r" b="b"/>
              <a:pathLst>
                <a:path w="5" h="4">
                  <a:moveTo>
                    <a:pt x="2" y="0"/>
                  </a:moveTo>
                  <a:lnTo>
                    <a:pt x="2" y="0"/>
                  </a:lnTo>
                  <a:lnTo>
                    <a:pt x="1" y="0"/>
                  </a:lnTo>
                  <a:lnTo>
                    <a:pt x="1" y="3"/>
                  </a:lnTo>
                  <a:lnTo>
                    <a:pt x="0" y="3"/>
                  </a:lnTo>
                  <a:lnTo>
                    <a:pt x="4" y="3"/>
                  </a:lnTo>
                  <a:lnTo>
                    <a:pt x="2" y="3"/>
                  </a:lnTo>
                  <a:lnTo>
                    <a:pt x="2" y="0"/>
                  </a:lnTo>
                </a:path>
              </a:pathLst>
            </a:custGeom>
            <a:solidFill>
              <a:srgbClr val="FFC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39" name="Freeform 1275"/>
            <p:cNvSpPr>
              <a:spLocks/>
            </p:cNvSpPr>
            <p:nvPr/>
          </p:nvSpPr>
          <p:spPr bwMode="auto">
            <a:xfrm>
              <a:off x="2810" y="2949"/>
              <a:ext cx="5" cy="4"/>
            </a:xfrm>
            <a:custGeom>
              <a:avLst/>
              <a:gdLst/>
              <a:ahLst/>
              <a:cxnLst>
                <a:cxn ang="0">
                  <a:pos x="0" y="0"/>
                </a:cxn>
                <a:cxn ang="0">
                  <a:pos x="0" y="0"/>
                </a:cxn>
                <a:cxn ang="0">
                  <a:pos x="1" y="0"/>
                </a:cxn>
                <a:cxn ang="0">
                  <a:pos x="1" y="3"/>
                </a:cxn>
                <a:cxn ang="0">
                  <a:pos x="3" y="0"/>
                </a:cxn>
                <a:cxn ang="0">
                  <a:pos x="0" y="0"/>
                </a:cxn>
              </a:cxnLst>
              <a:rect l="0" t="0" r="r" b="b"/>
              <a:pathLst>
                <a:path w="4" h="4">
                  <a:moveTo>
                    <a:pt x="0" y="0"/>
                  </a:moveTo>
                  <a:lnTo>
                    <a:pt x="0" y="0"/>
                  </a:lnTo>
                  <a:lnTo>
                    <a:pt x="1" y="0"/>
                  </a:lnTo>
                  <a:lnTo>
                    <a:pt x="1" y="3"/>
                  </a:lnTo>
                  <a:lnTo>
                    <a:pt x="3" y="0"/>
                  </a:lnTo>
                  <a:lnTo>
                    <a:pt x="0" y="0"/>
                  </a:lnTo>
                </a:path>
              </a:pathLst>
            </a:custGeom>
            <a:solidFill>
              <a:srgbClr val="FFD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0" name="Freeform 1276"/>
            <p:cNvSpPr>
              <a:spLocks/>
            </p:cNvSpPr>
            <p:nvPr/>
          </p:nvSpPr>
          <p:spPr bwMode="auto">
            <a:xfrm>
              <a:off x="2812" y="2949"/>
              <a:ext cx="2" cy="1"/>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FFFF6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1" name="Freeform 1277"/>
            <p:cNvSpPr>
              <a:spLocks/>
            </p:cNvSpPr>
            <p:nvPr/>
          </p:nvSpPr>
          <p:spPr bwMode="auto">
            <a:xfrm>
              <a:off x="2800" y="2949"/>
              <a:ext cx="13" cy="8"/>
            </a:xfrm>
            <a:custGeom>
              <a:avLst/>
              <a:gdLst/>
              <a:ahLst/>
              <a:cxnLst>
                <a:cxn ang="0">
                  <a:pos x="12" y="0"/>
                </a:cxn>
                <a:cxn ang="0">
                  <a:pos x="12" y="0"/>
                </a:cxn>
                <a:cxn ang="0">
                  <a:pos x="10" y="0"/>
                </a:cxn>
                <a:cxn ang="0">
                  <a:pos x="9" y="0"/>
                </a:cxn>
                <a:cxn ang="0">
                  <a:pos x="8" y="1"/>
                </a:cxn>
                <a:cxn ang="0">
                  <a:pos x="6" y="1"/>
                </a:cxn>
                <a:cxn ang="0">
                  <a:pos x="5" y="1"/>
                </a:cxn>
                <a:cxn ang="0">
                  <a:pos x="5" y="3"/>
                </a:cxn>
                <a:cxn ang="0">
                  <a:pos x="4" y="3"/>
                </a:cxn>
                <a:cxn ang="0">
                  <a:pos x="3" y="4"/>
                </a:cxn>
                <a:cxn ang="0">
                  <a:pos x="1" y="4"/>
                </a:cxn>
                <a:cxn ang="0">
                  <a:pos x="1" y="5"/>
                </a:cxn>
                <a:cxn ang="0">
                  <a:pos x="0" y="5"/>
                </a:cxn>
                <a:cxn ang="0">
                  <a:pos x="0" y="7"/>
                </a:cxn>
                <a:cxn ang="0">
                  <a:pos x="1" y="7"/>
                </a:cxn>
                <a:cxn ang="0">
                  <a:pos x="1" y="5"/>
                </a:cxn>
                <a:cxn ang="0">
                  <a:pos x="3" y="5"/>
                </a:cxn>
                <a:cxn ang="0">
                  <a:pos x="3" y="4"/>
                </a:cxn>
                <a:cxn ang="0">
                  <a:pos x="4" y="4"/>
                </a:cxn>
                <a:cxn ang="0">
                  <a:pos x="4" y="3"/>
                </a:cxn>
                <a:cxn ang="0">
                  <a:pos x="5" y="3"/>
                </a:cxn>
                <a:cxn ang="0">
                  <a:pos x="6" y="1"/>
                </a:cxn>
                <a:cxn ang="0">
                  <a:pos x="8" y="1"/>
                </a:cxn>
                <a:cxn ang="0">
                  <a:pos x="9" y="1"/>
                </a:cxn>
                <a:cxn ang="0">
                  <a:pos x="10" y="1"/>
                </a:cxn>
                <a:cxn ang="0">
                  <a:pos x="12" y="0"/>
                </a:cxn>
              </a:cxnLst>
              <a:rect l="0" t="0" r="r" b="b"/>
              <a:pathLst>
                <a:path w="13" h="8">
                  <a:moveTo>
                    <a:pt x="12" y="0"/>
                  </a:moveTo>
                  <a:lnTo>
                    <a:pt x="12" y="0"/>
                  </a:lnTo>
                  <a:lnTo>
                    <a:pt x="10" y="0"/>
                  </a:lnTo>
                  <a:lnTo>
                    <a:pt x="9" y="0"/>
                  </a:lnTo>
                  <a:lnTo>
                    <a:pt x="8" y="1"/>
                  </a:lnTo>
                  <a:lnTo>
                    <a:pt x="6" y="1"/>
                  </a:lnTo>
                  <a:lnTo>
                    <a:pt x="5" y="1"/>
                  </a:lnTo>
                  <a:lnTo>
                    <a:pt x="5" y="3"/>
                  </a:lnTo>
                  <a:lnTo>
                    <a:pt x="4" y="3"/>
                  </a:lnTo>
                  <a:lnTo>
                    <a:pt x="3" y="4"/>
                  </a:lnTo>
                  <a:lnTo>
                    <a:pt x="1" y="4"/>
                  </a:lnTo>
                  <a:lnTo>
                    <a:pt x="1" y="5"/>
                  </a:lnTo>
                  <a:lnTo>
                    <a:pt x="0" y="5"/>
                  </a:lnTo>
                  <a:lnTo>
                    <a:pt x="0" y="7"/>
                  </a:lnTo>
                  <a:lnTo>
                    <a:pt x="1" y="7"/>
                  </a:lnTo>
                  <a:lnTo>
                    <a:pt x="1" y="5"/>
                  </a:lnTo>
                  <a:lnTo>
                    <a:pt x="3" y="5"/>
                  </a:lnTo>
                  <a:lnTo>
                    <a:pt x="3" y="4"/>
                  </a:lnTo>
                  <a:lnTo>
                    <a:pt x="4" y="4"/>
                  </a:lnTo>
                  <a:lnTo>
                    <a:pt x="4" y="3"/>
                  </a:lnTo>
                  <a:lnTo>
                    <a:pt x="5" y="3"/>
                  </a:lnTo>
                  <a:lnTo>
                    <a:pt x="6" y="1"/>
                  </a:lnTo>
                  <a:lnTo>
                    <a:pt x="8" y="1"/>
                  </a:lnTo>
                  <a:lnTo>
                    <a:pt x="9" y="1"/>
                  </a:lnTo>
                  <a:lnTo>
                    <a:pt x="10" y="1"/>
                  </a:lnTo>
                  <a:lnTo>
                    <a:pt x="12"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2" name="Freeform 1278"/>
            <p:cNvSpPr>
              <a:spLocks/>
            </p:cNvSpPr>
            <p:nvPr/>
          </p:nvSpPr>
          <p:spPr bwMode="auto">
            <a:xfrm>
              <a:off x="2812" y="2949"/>
              <a:ext cx="7" cy="8"/>
            </a:xfrm>
            <a:custGeom>
              <a:avLst/>
              <a:gdLst/>
              <a:ahLst/>
              <a:cxnLst>
                <a:cxn ang="0">
                  <a:pos x="6" y="7"/>
                </a:cxn>
                <a:cxn ang="0">
                  <a:pos x="6" y="7"/>
                </a:cxn>
                <a:cxn ang="0">
                  <a:pos x="6" y="5"/>
                </a:cxn>
                <a:cxn ang="0">
                  <a:pos x="5" y="5"/>
                </a:cxn>
                <a:cxn ang="0">
                  <a:pos x="5" y="4"/>
                </a:cxn>
                <a:cxn ang="0">
                  <a:pos x="3" y="4"/>
                </a:cxn>
                <a:cxn ang="0">
                  <a:pos x="3" y="3"/>
                </a:cxn>
                <a:cxn ang="0">
                  <a:pos x="2" y="3"/>
                </a:cxn>
                <a:cxn ang="0">
                  <a:pos x="1" y="1"/>
                </a:cxn>
                <a:cxn ang="0">
                  <a:pos x="0" y="0"/>
                </a:cxn>
                <a:cxn ang="0">
                  <a:pos x="1" y="1"/>
                </a:cxn>
                <a:cxn ang="0">
                  <a:pos x="2" y="3"/>
                </a:cxn>
                <a:cxn ang="0">
                  <a:pos x="2" y="4"/>
                </a:cxn>
                <a:cxn ang="0">
                  <a:pos x="3" y="4"/>
                </a:cxn>
                <a:cxn ang="0">
                  <a:pos x="3" y="5"/>
                </a:cxn>
                <a:cxn ang="0">
                  <a:pos x="5" y="5"/>
                </a:cxn>
                <a:cxn ang="0">
                  <a:pos x="5" y="7"/>
                </a:cxn>
                <a:cxn ang="0">
                  <a:pos x="6" y="7"/>
                </a:cxn>
                <a:cxn ang="0">
                  <a:pos x="6" y="5"/>
                </a:cxn>
                <a:cxn ang="0">
                  <a:pos x="6" y="7"/>
                </a:cxn>
              </a:cxnLst>
              <a:rect l="0" t="0" r="r" b="b"/>
              <a:pathLst>
                <a:path w="7" h="8">
                  <a:moveTo>
                    <a:pt x="6" y="7"/>
                  </a:moveTo>
                  <a:lnTo>
                    <a:pt x="6" y="7"/>
                  </a:lnTo>
                  <a:lnTo>
                    <a:pt x="6" y="5"/>
                  </a:lnTo>
                  <a:lnTo>
                    <a:pt x="5" y="5"/>
                  </a:lnTo>
                  <a:lnTo>
                    <a:pt x="5" y="4"/>
                  </a:lnTo>
                  <a:lnTo>
                    <a:pt x="3" y="4"/>
                  </a:lnTo>
                  <a:lnTo>
                    <a:pt x="3" y="3"/>
                  </a:lnTo>
                  <a:lnTo>
                    <a:pt x="2" y="3"/>
                  </a:lnTo>
                  <a:lnTo>
                    <a:pt x="1" y="1"/>
                  </a:lnTo>
                  <a:lnTo>
                    <a:pt x="0" y="0"/>
                  </a:lnTo>
                  <a:lnTo>
                    <a:pt x="1" y="1"/>
                  </a:lnTo>
                  <a:lnTo>
                    <a:pt x="2" y="3"/>
                  </a:lnTo>
                  <a:lnTo>
                    <a:pt x="2" y="4"/>
                  </a:lnTo>
                  <a:lnTo>
                    <a:pt x="3" y="4"/>
                  </a:lnTo>
                  <a:lnTo>
                    <a:pt x="3" y="5"/>
                  </a:lnTo>
                  <a:lnTo>
                    <a:pt x="5" y="5"/>
                  </a:lnTo>
                  <a:lnTo>
                    <a:pt x="5" y="7"/>
                  </a:lnTo>
                  <a:lnTo>
                    <a:pt x="6" y="7"/>
                  </a:lnTo>
                  <a:lnTo>
                    <a:pt x="6" y="5"/>
                  </a:lnTo>
                  <a:lnTo>
                    <a:pt x="6" y="7"/>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3" name="Freeform 1279"/>
            <p:cNvSpPr>
              <a:spLocks/>
            </p:cNvSpPr>
            <p:nvPr/>
          </p:nvSpPr>
          <p:spPr bwMode="auto">
            <a:xfrm>
              <a:off x="2800" y="2954"/>
              <a:ext cx="19" cy="4"/>
            </a:xfrm>
            <a:custGeom>
              <a:avLst/>
              <a:gdLst/>
              <a:ahLst/>
              <a:cxnLst>
                <a:cxn ang="0">
                  <a:pos x="0" y="1"/>
                </a:cxn>
                <a:cxn ang="0">
                  <a:pos x="0" y="3"/>
                </a:cxn>
                <a:cxn ang="0">
                  <a:pos x="1" y="3"/>
                </a:cxn>
                <a:cxn ang="0">
                  <a:pos x="3" y="3"/>
                </a:cxn>
                <a:cxn ang="0">
                  <a:pos x="5" y="3"/>
                </a:cxn>
                <a:cxn ang="0">
                  <a:pos x="6" y="3"/>
                </a:cxn>
                <a:cxn ang="0">
                  <a:pos x="8" y="3"/>
                </a:cxn>
                <a:cxn ang="0">
                  <a:pos x="8" y="1"/>
                </a:cxn>
                <a:cxn ang="0">
                  <a:pos x="9" y="1"/>
                </a:cxn>
                <a:cxn ang="0">
                  <a:pos x="10" y="1"/>
                </a:cxn>
                <a:cxn ang="0">
                  <a:pos x="11" y="1"/>
                </a:cxn>
                <a:cxn ang="0">
                  <a:pos x="13" y="1"/>
                </a:cxn>
                <a:cxn ang="0">
                  <a:pos x="14" y="1"/>
                </a:cxn>
                <a:cxn ang="0">
                  <a:pos x="15" y="1"/>
                </a:cxn>
                <a:cxn ang="0">
                  <a:pos x="16" y="1"/>
                </a:cxn>
                <a:cxn ang="0">
                  <a:pos x="18" y="1"/>
                </a:cxn>
                <a:cxn ang="0">
                  <a:pos x="18" y="0"/>
                </a:cxn>
                <a:cxn ang="0">
                  <a:pos x="16" y="0"/>
                </a:cxn>
                <a:cxn ang="0">
                  <a:pos x="15" y="0"/>
                </a:cxn>
                <a:cxn ang="0">
                  <a:pos x="14" y="0"/>
                </a:cxn>
                <a:cxn ang="0">
                  <a:pos x="13" y="1"/>
                </a:cxn>
                <a:cxn ang="0">
                  <a:pos x="11" y="1"/>
                </a:cxn>
                <a:cxn ang="0">
                  <a:pos x="10" y="1"/>
                </a:cxn>
                <a:cxn ang="0">
                  <a:pos x="9" y="1"/>
                </a:cxn>
                <a:cxn ang="0">
                  <a:pos x="8" y="1"/>
                </a:cxn>
                <a:cxn ang="0">
                  <a:pos x="6" y="1"/>
                </a:cxn>
                <a:cxn ang="0">
                  <a:pos x="5" y="1"/>
                </a:cxn>
                <a:cxn ang="0">
                  <a:pos x="3" y="1"/>
                </a:cxn>
                <a:cxn ang="0">
                  <a:pos x="1" y="1"/>
                </a:cxn>
                <a:cxn ang="0">
                  <a:pos x="0" y="1"/>
                </a:cxn>
                <a:cxn ang="0">
                  <a:pos x="0" y="3"/>
                </a:cxn>
                <a:cxn ang="0">
                  <a:pos x="0" y="1"/>
                </a:cxn>
              </a:cxnLst>
              <a:rect l="0" t="0" r="r" b="b"/>
              <a:pathLst>
                <a:path w="19" h="4">
                  <a:moveTo>
                    <a:pt x="0" y="1"/>
                  </a:moveTo>
                  <a:lnTo>
                    <a:pt x="0" y="3"/>
                  </a:lnTo>
                  <a:lnTo>
                    <a:pt x="1" y="3"/>
                  </a:lnTo>
                  <a:lnTo>
                    <a:pt x="3" y="3"/>
                  </a:lnTo>
                  <a:lnTo>
                    <a:pt x="5" y="3"/>
                  </a:lnTo>
                  <a:lnTo>
                    <a:pt x="6" y="3"/>
                  </a:lnTo>
                  <a:lnTo>
                    <a:pt x="8" y="3"/>
                  </a:lnTo>
                  <a:lnTo>
                    <a:pt x="8" y="1"/>
                  </a:lnTo>
                  <a:lnTo>
                    <a:pt x="9" y="1"/>
                  </a:lnTo>
                  <a:lnTo>
                    <a:pt x="10" y="1"/>
                  </a:lnTo>
                  <a:lnTo>
                    <a:pt x="11" y="1"/>
                  </a:lnTo>
                  <a:lnTo>
                    <a:pt x="13" y="1"/>
                  </a:lnTo>
                  <a:lnTo>
                    <a:pt x="14" y="1"/>
                  </a:lnTo>
                  <a:lnTo>
                    <a:pt x="15" y="1"/>
                  </a:lnTo>
                  <a:lnTo>
                    <a:pt x="16" y="1"/>
                  </a:lnTo>
                  <a:lnTo>
                    <a:pt x="18" y="1"/>
                  </a:lnTo>
                  <a:lnTo>
                    <a:pt x="18" y="0"/>
                  </a:lnTo>
                  <a:lnTo>
                    <a:pt x="16" y="0"/>
                  </a:lnTo>
                  <a:lnTo>
                    <a:pt x="15" y="0"/>
                  </a:lnTo>
                  <a:lnTo>
                    <a:pt x="14" y="0"/>
                  </a:lnTo>
                  <a:lnTo>
                    <a:pt x="13" y="1"/>
                  </a:lnTo>
                  <a:lnTo>
                    <a:pt x="11" y="1"/>
                  </a:lnTo>
                  <a:lnTo>
                    <a:pt x="10" y="1"/>
                  </a:lnTo>
                  <a:lnTo>
                    <a:pt x="9" y="1"/>
                  </a:lnTo>
                  <a:lnTo>
                    <a:pt x="8" y="1"/>
                  </a:lnTo>
                  <a:lnTo>
                    <a:pt x="6" y="1"/>
                  </a:lnTo>
                  <a:lnTo>
                    <a:pt x="5" y="1"/>
                  </a:lnTo>
                  <a:lnTo>
                    <a:pt x="3" y="1"/>
                  </a:lnTo>
                  <a:lnTo>
                    <a:pt x="1" y="1"/>
                  </a:lnTo>
                  <a:lnTo>
                    <a:pt x="0" y="1"/>
                  </a:lnTo>
                  <a:lnTo>
                    <a:pt x="0" y="3"/>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4" name="Freeform 1280"/>
            <p:cNvSpPr>
              <a:spLocks/>
            </p:cNvSpPr>
            <p:nvPr/>
          </p:nvSpPr>
          <p:spPr bwMode="auto">
            <a:xfrm>
              <a:off x="2800" y="2956"/>
              <a:ext cx="1" cy="4"/>
            </a:xfrm>
            <a:custGeom>
              <a:avLst/>
              <a:gdLst/>
              <a:ahLst/>
              <a:cxnLst>
                <a:cxn ang="0">
                  <a:pos x="0" y="0"/>
                </a:cxn>
                <a:cxn ang="0">
                  <a:pos x="0" y="2"/>
                </a:cxn>
                <a:cxn ang="0">
                  <a:pos x="0" y="0"/>
                </a:cxn>
                <a:cxn ang="0">
                  <a:pos x="0" y="2"/>
                </a:cxn>
                <a:cxn ang="0">
                  <a:pos x="0" y="0"/>
                </a:cxn>
              </a:cxnLst>
              <a:rect l="0" t="0" r="r" b="b"/>
              <a:pathLst>
                <a:path w="1" h="3">
                  <a:moveTo>
                    <a:pt x="0" y="0"/>
                  </a:moveTo>
                  <a:lnTo>
                    <a:pt x="0" y="2"/>
                  </a:lnTo>
                  <a:lnTo>
                    <a:pt x="0" y="0"/>
                  </a:lnTo>
                  <a:lnTo>
                    <a:pt x="0" y="2"/>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5" name="Freeform 1281"/>
            <p:cNvSpPr>
              <a:spLocks/>
            </p:cNvSpPr>
            <p:nvPr/>
          </p:nvSpPr>
          <p:spPr bwMode="auto">
            <a:xfrm>
              <a:off x="2646" y="2788"/>
              <a:ext cx="55" cy="48"/>
            </a:xfrm>
            <a:custGeom>
              <a:avLst/>
              <a:gdLst/>
              <a:ahLst/>
              <a:cxnLst>
                <a:cxn ang="0">
                  <a:pos x="4" y="4"/>
                </a:cxn>
                <a:cxn ang="0">
                  <a:pos x="1" y="7"/>
                </a:cxn>
                <a:cxn ang="0">
                  <a:pos x="0" y="11"/>
                </a:cxn>
                <a:cxn ang="0">
                  <a:pos x="2" y="16"/>
                </a:cxn>
                <a:cxn ang="0">
                  <a:pos x="6" y="18"/>
                </a:cxn>
                <a:cxn ang="0">
                  <a:pos x="11" y="20"/>
                </a:cxn>
                <a:cxn ang="0">
                  <a:pos x="16" y="22"/>
                </a:cxn>
                <a:cxn ang="0">
                  <a:pos x="19" y="24"/>
                </a:cxn>
                <a:cxn ang="0">
                  <a:pos x="20" y="28"/>
                </a:cxn>
                <a:cxn ang="0">
                  <a:pos x="25" y="31"/>
                </a:cxn>
                <a:cxn ang="0">
                  <a:pos x="29" y="34"/>
                </a:cxn>
                <a:cxn ang="0">
                  <a:pos x="34" y="35"/>
                </a:cxn>
                <a:cxn ang="0">
                  <a:pos x="39" y="36"/>
                </a:cxn>
                <a:cxn ang="0">
                  <a:pos x="37" y="40"/>
                </a:cxn>
                <a:cxn ang="0">
                  <a:pos x="34" y="43"/>
                </a:cxn>
                <a:cxn ang="0">
                  <a:pos x="31" y="38"/>
                </a:cxn>
                <a:cxn ang="0">
                  <a:pos x="29" y="41"/>
                </a:cxn>
                <a:cxn ang="0">
                  <a:pos x="24" y="41"/>
                </a:cxn>
                <a:cxn ang="0">
                  <a:pos x="22" y="37"/>
                </a:cxn>
                <a:cxn ang="0">
                  <a:pos x="20" y="38"/>
                </a:cxn>
                <a:cxn ang="0">
                  <a:pos x="16" y="38"/>
                </a:cxn>
                <a:cxn ang="0">
                  <a:pos x="14" y="36"/>
                </a:cxn>
                <a:cxn ang="0">
                  <a:pos x="15" y="32"/>
                </a:cxn>
                <a:cxn ang="0">
                  <a:pos x="11" y="31"/>
                </a:cxn>
                <a:cxn ang="0">
                  <a:pos x="6" y="32"/>
                </a:cxn>
                <a:cxn ang="0">
                  <a:pos x="10" y="34"/>
                </a:cxn>
                <a:cxn ang="0">
                  <a:pos x="12" y="36"/>
                </a:cxn>
                <a:cxn ang="0">
                  <a:pos x="14" y="40"/>
                </a:cxn>
                <a:cxn ang="0">
                  <a:pos x="17" y="41"/>
                </a:cxn>
                <a:cxn ang="0">
                  <a:pos x="22" y="41"/>
                </a:cxn>
                <a:cxn ang="0">
                  <a:pos x="25" y="44"/>
                </a:cxn>
                <a:cxn ang="0">
                  <a:pos x="29" y="47"/>
                </a:cxn>
                <a:cxn ang="0">
                  <a:pos x="34" y="47"/>
                </a:cxn>
                <a:cxn ang="0">
                  <a:pos x="39" y="46"/>
                </a:cxn>
                <a:cxn ang="0">
                  <a:pos x="42" y="44"/>
                </a:cxn>
                <a:cxn ang="0">
                  <a:pos x="47" y="42"/>
                </a:cxn>
                <a:cxn ang="0">
                  <a:pos x="50" y="38"/>
                </a:cxn>
                <a:cxn ang="0">
                  <a:pos x="54" y="34"/>
                </a:cxn>
                <a:cxn ang="0">
                  <a:pos x="47" y="32"/>
                </a:cxn>
                <a:cxn ang="0">
                  <a:pos x="41" y="29"/>
                </a:cxn>
                <a:cxn ang="0">
                  <a:pos x="35" y="25"/>
                </a:cxn>
                <a:cxn ang="0">
                  <a:pos x="29" y="20"/>
                </a:cxn>
                <a:cxn ang="0">
                  <a:pos x="25" y="18"/>
                </a:cxn>
                <a:cxn ang="0">
                  <a:pos x="25" y="13"/>
                </a:cxn>
                <a:cxn ang="0">
                  <a:pos x="26" y="8"/>
                </a:cxn>
                <a:cxn ang="0">
                  <a:pos x="26" y="4"/>
                </a:cxn>
                <a:cxn ang="0">
                  <a:pos x="21" y="1"/>
                </a:cxn>
                <a:cxn ang="0">
                  <a:pos x="15" y="0"/>
                </a:cxn>
                <a:cxn ang="0">
                  <a:pos x="9" y="1"/>
                </a:cxn>
              </a:cxnLst>
              <a:rect l="0" t="0" r="r" b="b"/>
              <a:pathLst>
                <a:path w="55" h="48">
                  <a:moveTo>
                    <a:pt x="6" y="2"/>
                  </a:moveTo>
                  <a:lnTo>
                    <a:pt x="5" y="2"/>
                  </a:lnTo>
                  <a:lnTo>
                    <a:pt x="5" y="4"/>
                  </a:lnTo>
                  <a:lnTo>
                    <a:pt x="4" y="4"/>
                  </a:lnTo>
                  <a:lnTo>
                    <a:pt x="2" y="5"/>
                  </a:lnTo>
                  <a:lnTo>
                    <a:pt x="2" y="6"/>
                  </a:lnTo>
                  <a:lnTo>
                    <a:pt x="1" y="6"/>
                  </a:lnTo>
                  <a:lnTo>
                    <a:pt x="1" y="7"/>
                  </a:lnTo>
                  <a:lnTo>
                    <a:pt x="1" y="8"/>
                  </a:lnTo>
                  <a:lnTo>
                    <a:pt x="0" y="8"/>
                  </a:lnTo>
                  <a:lnTo>
                    <a:pt x="0" y="10"/>
                  </a:lnTo>
                  <a:lnTo>
                    <a:pt x="0" y="11"/>
                  </a:lnTo>
                  <a:lnTo>
                    <a:pt x="0" y="12"/>
                  </a:lnTo>
                  <a:lnTo>
                    <a:pt x="0" y="13"/>
                  </a:lnTo>
                  <a:lnTo>
                    <a:pt x="1" y="14"/>
                  </a:lnTo>
                  <a:lnTo>
                    <a:pt x="2" y="16"/>
                  </a:lnTo>
                  <a:lnTo>
                    <a:pt x="2" y="17"/>
                  </a:lnTo>
                  <a:lnTo>
                    <a:pt x="4" y="17"/>
                  </a:lnTo>
                  <a:lnTo>
                    <a:pt x="5" y="18"/>
                  </a:lnTo>
                  <a:lnTo>
                    <a:pt x="6" y="18"/>
                  </a:lnTo>
                  <a:lnTo>
                    <a:pt x="7" y="19"/>
                  </a:lnTo>
                  <a:lnTo>
                    <a:pt x="9" y="19"/>
                  </a:lnTo>
                  <a:lnTo>
                    <a:pt x="10" y="20"/>
                  </a:lnTo>
                  <a:lnTo>
                    <a:pt x="11" y="20"/>
                  </a:lnTo>
                  <a:lnTo>
                    <a:pt x="12" y="20"/>
                  </a:lnTo>
                  <a:lnTo>
                    <a:pt x="14" y="22"/>
                  </a:lnTo>
                  <a:lnTo>
                    <a:pt x="15" y="22"/>
                  </a:lnTo>
                  <a:lnTo>
                    <a:pt x="16" y="22"/>
                  </a:lnTo>
                  <a:lnTo>
                    <a:pt x="17" y="22"/>
                  </a:lnTo>
                  <a:lnTo>
                    <a:pt x="19" y="22"/>
                  </a:lnTo>
                  <a:lnTo>
                    <a:pt x="19" y="23"/>
                  </a:lnTo>
                  <a:lnTo>
                    <a:pt x="19" y="24"/>
                  </a:lnTo>
                  <a:lnTo>
                    <a:pt x="19" y="25"/>
                  </a:lnTo>
                  <a:lnTo>
                    <a:pt x="20" y="25"/>
                  </a:lnTo>
                  <a:lnTo>
                    <a:pt x="20" y="26"/>
                  </a:lnTo>
                  <a:lnTo>
                    <a:pt x="20" y="28"/>
                  </a:lnTo>
                  <a:lnTo>
                    <a:pt x="21" y="29"/>
                  </a:lnTo>
                  <a:lnTo>
                    <a:pt x="22" y="30"/>
                  </a:lnTo>
                  <a:lnTo>
                    <a:pt x="24" y="31"/>
                  </a:lnTo>
                  <a:lnTo>
                    <a:pt x="25" y="31"/>
                  </a:lnTo>
                  <a:lnTo>
                    <a:pt x="25" y="32"/>
                  </a:lnTo>
                  <a:lnTo>
                    <a:pt x="26" y="32"/>
                  </a:lnTo>
                  <a:lnTo>
                    <a:pt x="26" y="34"/>
                  </a:lnTo>
                  <a:lnTo>
                    <a:pt x="29" y="34"/>
                  </a:lnTo>
                  <a:lnTo>
                    <a:pt x="30" y="35"/>
                  </a:lnTo>
                  <a:lnTo>
                    <a:pt x="31" y="35"/>
                  </a:lnTo>
                  <a:lnTo>
                    <a:pt x="32" y="35"/>
                  </a:lnTo>
                  <a:lnTo>
                    <a:pt x="34" y="35"/>
                  </a:lnTo>
                  <a:lnTo>
                    <a:pt x="35" y="35"/>
                  </a:lnTo>
                  <a:lnTo>
                    <a:pt x="37" y="35"/>
                  </a:lnTo>
                  <a:lnTo>
                    <a:pt x="39" y="35"/>
                  </a:lnTo>
                  <a:lnTo>
                    <a:pt x="39" y="36"/>
                  </a:lnTo>
                  <a:lnTo>
                    <a:pt x="39" y="37"/>
                  </a:lnTo>
                  <a:lnTo>
                    <a:pt x="39" y="38"/>
                  </a:lnTo>
                  <a:lnTo>
                    <a:pt x="39" y="40"/>
                  </a:lnTo>
                  <a:lnTo>
                    <a:pt x="37" y="40"/>
                  </a:lnTo>
                  <a:lnTo>
                    <a:pt x="37" y="41"/>
                  </a:lnTo>
                  <a:lnTo>
                    <a:pt x="36" y="42"/>
                  </a:lnTo>
                  <a:lnTo>
                    <a:pt x="35" y="42"/>
                  </a:lnTo>
                  <a:lnTo>
                    <a:pt x="34" y="43"/>
                  </a:lnTo>
                  <a:lnTo>
                    <a:pt x="32" y="43"/>
                  </a:lnTo>
                  <a:lnTo>
                    <a:pt x="31" y="42"/>
                  </a:lnTo>
                  <a:lnTo>
                    <a:pt x="31" y="41"/>
                  </a:lnTo>
                  <a:lnTo>
                    <a:pt x="31" y="38"/>
                  </a:lnTo>
                  <a:lnTo>
                    <a:pt x="31" y="40"/>
                  </a:lnTo>
                  <a:lnTo>
                    <a:pt x="30" y="40"/>
                  </a:lnTo>
                  <a:lnTo>
                    <a:pt x="30" y="41"/>
                  </a:lnTo>
                  <a:lnTo>
                    <a:pt x="29" y="41"/>
                  </a:lnTo>
                  <a:lnTo>
                    <a:pt x="27" y="41"/>
                  </a:lnTo>
                  <a:lnTo>
                    <a:pt x="26" y="41"/>
                  </a:lnTo>
                  <a:lnTo>
                    <a:pt x="25" y="41"/>
                  </a:lnTo>
                  <a:lnTo>
                    <a:pt x="24" y="41"/>
                  </a:lnTo>
                  <a:lnTo>
                    <a:pt x="24" y="40"/>
                  </a:lnTo>
                  <a:lnTo>
                    <a:pt x="22" y="40"/>
                  </a:lnTo>
                  <a:lnTo>
                    <a:pt x="22" y="38"/>
                  </a:lnTo>
                  <a:lnTo>
                    <a:pt x="22" y="37"/>
                  </a:lnTo>
                  <a:lnTo>
                    <a:pt x="22" y="36"/>
                  </a:lnTo>
                  <a:lnTo>
                    <a:pt x="21" y="37"/>
                  </a:lnTo>
                  <a:lnTo>
                    <a:pt x="21" y="38"/>
                  </a:lnTo>
                  <a:lnTo>
                    <a:pt x="20" y="38"/>
                  </a:lnTo>
                  <a:lnTo>
                    <a:pt x="19" y="40"/>
                  </a:lnTo>
                  <a:lnTo>
                    <a:pt x="17" y="40"/>
                  </a:lnTo>
                  <a:lnTo>
                    <a:pt x="16" y="40"/>
                  </a:lnTo>
                  <a:lnTo>
                    <a:pt x="16" y="38"/>
                  </a:lnTo>
                  <a:lnTo>
                    <a:pt x="15" y="38"/>
                  </a:lnTo>
                  <a:lnTo>
                    <a:pt x="15" y="37"/>
                  </a:lnTo>
                  <a:lnTo>
                    <a:pt x="15" y="36"/>
                  </a:lnTo>
                  <a:lnTo>
                    <a:pt x="14" y="36"/>
                  </a:lnTo>
                  <a:lnTo>
                    <a:pt x="14" y="35"/>
                  </a:lnTo>
                  <a:lnTo>
                    <a:pt x="15" y="35"/>
                  </a:lnTo>
                  <a:lnTo>
                    <a:pt x="15" y="34"/>
                  </a:lnTo>
                  <a:lnTo>
                    <a:pt x="15" y="32"/>
                  </a:lnTo>
                  <a:lnTo>
                    <a:pt x="15" y="31"/>
                  </a:lnTo>
                  <a:lnTo>
                    <a:pt x="14" y="31"/>
                  </a:lnTo>
                  <a:lnTo>
                    <a:pt x="12" y="31"/>
                  </a:lnTo>
                  <a:lnTo>
                    <a:pt x="11" y="31"/>
                  </a:lnTo>
                  <a:lnTo>
                    <a:pt x="10" y="32"/>
                  </a:lnTo>
                  <a:lnTo>
                    <a:pt x="9" y="32"/>
                  </a:lnTo>
                  <a:lnTo>
                    <a:pt x="7" y="32"/>
                  </a:lnTo>
                  <a:lnTo>
                    <a:pt x="6" y="32"/>
                  </a:lnTo>
                  <a:lnTo>
                    <a:pt x="6" y="34"/>
                  </a:lnTo>
                  <a:lnTo>
                    <a:pt x="7" y="34"/>
                  </a:lnTo>
                  <a:lnTo>
                    <a:pt x="9" y="34"/>
                  </a:lnTo>
                  <a:lnTo>
                    <a:pt x="10" y="34"/>
                  </a:lnTo>
                  <a:lnTo>
                    <a:pt x="11" y="34"/>
                  </a:lnTo>
                  <a:lnTo>
                    <a:pt x="11" y="35"/>
                  </a:lnTo>
                  <a:lnTo>
                    <a:pt x="12" y="35"/>
                  </a:lnTo>
                  <a:lnTo>
                    <a:pt x="12" y="36"/>
                  </a:lnTo>
                  <a:lnTo>
                    <a:pt x="12" y="37"/>
                  </a:lnTo>
                  <a:lnTo>
                    <a:pt x="12" y="38"/>
                  </a:lnTo>
                  <a:lnTo>
                    <a:pt x="12" y="40"/>
                  </a:lnTo>
                  <a:lnTo>
                    <a:pt x="14" y="40"/>
                  </a:lnTo>
                  <a:lnTo>
                    <a:pt x="14" y="41"/>
                  </a:lnTo>
                  <a:lnTo>
                    <a:pt x="15" y="41"/>
                  </a:lnTo>
                  <a:lnTo>
                    <a:pt x="16" y="41"/>
                  </a:lnTo>
                  <a:lnTo>
                    <a:pt x="17" y="41"/>
                  </a:lnTo>
                  <a:lnTo>
                    <a:pt x="19" y="41"/>
                  </a:lnTo>
                  <a:lnTo>
                    <a:pt x="20" y="41"/>
                  </a:lnTo>
                  <a:lnTo>
                    <a:pt x="21" y="41"/>
                  </a:lnTo>
                  <a:lnTo>
                    <a:pt x="22" y="41"/>
                  </a:lnTo>
                  <a:lnTo>
                    <a:pt x="24" y="42"/>
                  </a:lnTo>
                  <a:lnTo>
                    <a:pt x="24" y="43"/>
                  </a:lnTo>
                  <a:lnTo>
                    <a:pt x="25" y="43"/>
                  </a:lnTo>
                  <a:lnTo>
                    <a:pt x="25" y="44"/>
                  </a:lnTo>
                  <a:lnTo>
                    <a:pt x="26" y="44"/>
                  </a:lnTo>
                  <a:lnTo>
                    <a:pt x="26" y="46"/>
                  </a:lnTo>
                  <a:lnTo>
                    <a:pt x="27" y="46"/>
                  </a:lnTo>
                  <a:lnTo>
                    <a:pt x="29" y="47"/>
                  </a:lnTo>
                  <a:lnTo>
                    <a:pt x="30" y="47"/>
                  </a:lnTo>
                  <a:lnTo>
                    <a:pt x="31" y="47"/>
                  </a:lnTo>
                  <a:lnTo>
                    <a:pt x="32" y="47"/>
                  </a:lnTo>
                  <a:lnTo>
                    <a:pt x="34" y="47"/>
                  </a:lnTo>
                  <a:lnTo>
                    <a:pt x="35" y="47"/>
                  </a:lnTo>
                  <a:lnTo>
                    <a:pt x="36" y="47"/>
                  </a:lnTo>
                  <a:lnTo>
                    <a:pt x="37" y="47"/>
                  </a:lnTo>
                  <a:lnTo>
                    <a:pt x="39" y="46"/>
                  </a:lnTo>
                  <a:lnTo>
                    <a:pt x="40" y="46"/>
                  </a:lnTo>
                  <a:lnTo>
                    <a:pt x="41" y="46"/>
                  </a:lnTo>
                  <a:lnTo>
                    <a:pt x="41" y="44"/>
                  </a:lnTo>
                  <a:lnTo>
                    <a:pt x="42" y="44"/>
                  </a:lnTo>
                  <a:lnTo>
                    <a:pt x="44" y="44"/>
                  </a:lnTo>
                  <a:lnTo>
                    <a:pt x="45" y="43"/>
                  </a:lnTo>
                  <a:lnTo>
                    <a:pt x="46" y="42"/>
                  </a:lnTo>
                  <a:lnTo>
                    <a:pt x="47" y="42"/>
                  </a:lnTo>
                  <a:lnTo>
                    <a:pt x="47" y="41"/>
                  </a:lnTo>
                  <a:lnTo>
                    <a:pt x="49" y="41"/>
                  </a:lnTo>
                  <a:lnTo>
                    <a:pt x="49" y="40"/>
                  </a:lnTo>
                  <a:lnTo>
                    <a:pt x="50" y="38"/>
                  </a:lnTo>
                  <a:lnTo>
                    <a:pt x="51" y="37"/>
                  </a:lnTo>
                  <a:lnTo>
                    <a:pt x="52" y="36"/>
                  </a:lnTo>
                  <a:lnTo>
                    <a:pt x="52" y="35"/>
                  </a:lnTo>
                  <a:lnTo>
                    <a:pt x="54" y="34"/>
                  </a:lnTo>
                  <a:lnTo>
                    <a:pt x="52" y="34"/>
                  </a:lnTo>
                  <a:lnTo>
                    <a:pt x="50" y="32"/>
                  </a:lnTo>
                  <a:lnTo>
                    <a:pt x="49" y="32"/>
                  </a:lnTo>
                  <a:lnTo>
                    <a:pt x="47" y="32"/>
                  </a:lnTo>
                  <a:lnTo>
                    <a:pt x="46" y="31"/>
                  </a:lnTo>
                  <a:lnTo>
                    <a:pt x="45" y="31"/>
                  </a:lnTo>
                  <a:lnTo>
                    <a:pt x="42" y="30"/>
                  </a:lnTo>
                  <a:lnTo>
                    <a:pt x="41" y="29"/>
                  </a:lnTo>
                  <a:lnTo>
                    <a:pt x="40" y="29"/>
                  </a:lnTo>
                  <a:lnTo>
                    <a:pt x="37" y="28"/>
                  </a:lnTo>
                  <a:lnTo>
                    <a:pt x="36" y="26"/>
                  </a:lnTo>
                  <a:lnTo>
                    <a:pt x="35" y="25"/>
                  </a:lnTo>
                  <a:lnTo>
                    <a:pt x="34" y="24"/>
                  </a:lnTo>
                  <a:lnTo>
                    <a:pt x="31" y="23"/>
                  </a:lnTo>
                  <a:lnTo>
                    <a:pt x="30" y="22"/>
                  </a:lnTo>
                  <a:lnTo>
                    <a:pt x="29" y="20"/>
                  </a:lnTo>
                  <a:lnTo>
                    <a:pt x="27" y="19"/>
                  </a:lnTo>
                  <a:lnTo>
                    <a:pt x="26" y="19"/>
                  </a:lnTo>
                  <a:lnTo>
                    <a:pt x="26" y="18"/>
                  </a:lnTo>
                  <a:lnTo>
                    <a:pt x="25" y="18"/>
                  </a:lnTo>
                  <a:lnTo>
                    <a:pt x="25" y="17"/>
                  </a:lnTo>
                  <a:lnTo>
                    <a:pt x="25" y="16"/>
                  </a:lnTo>
                  <a:lnTo>
                    <a:pt x="25" y="14"/>
                  </a:lnTo>
                  <a:lnTo>
                    <a:pt x="25" y="13"/>
                  </a:lnTo>
                  <a:lnTo>
                    <a:pt x="25" y="12"/>
                  </a:lnTo>
                  <a:lnTo>
                    <a:pt x="25" y="11"/>
                  </a:lnTo>
                  <a:lnTo>
                    <a:pt x="25" y="10"/>
                  </a:lnTo>
                  <a:lnTo>
                    <a:pt x="26" y="8"/>
                  </a:lnTo>
                  <a:lnTo>
                    <a:pt x="26" y="7"/>
                  </a:lnTo>
                  <a:lnTo>
                    <a:pt x="27" y="6"/>
                  </a:lnTo>
                  <a:lnTo>
                    <a:pt x="27" y="5"/>
                  </a:lnTo>
                  <a:lnTo>
                    <a:pt x="26" y="4"/>
                  </a:lnTo>
                  <a:lnTo>
                    <a:pt x="25" y="2"/>
                  </a:lnTo>
                  <a:lnTo>
                    <a:pt x="24" y="2"/>
                  </a:lnTo>
                  <a:lnTo>
                    <a:pt x="22" y="1"/>
                  </a:lnTo>
                  <a:lnTo>
                    <a:pt x="21" y="1"/>
                  </a:lnTo>
                  <a:lnTo>
                    <a:pt x="20" y="0"/>
                  </a:lnTo>
                  <a:lnTo>
                    <a:pt x="19" y="0"/>
                  </a:lnTo>
                  <a:lnTo>
                    <a:pt x="16" y="0"/>
                  </a:lnTo>
                  <a:lnTo>
                    <a:pt x="15" y="0"/>
                  </a:lnTo>
                  <a:lnTo>
                    <a:pt x="14" y="0"/>
                  </a:lnTo>
                  <a:lnTo>
                    <a:pt x="11" y="1"/>
                  </a:lnTo>
                  <a:lnTo>
                    <a:pt x="10" y="1"/>
                  </a:lnTo>
                  <a:lnTo>
                    <a:pt x="9" y="1"/>
                  </a:lnTo>
                  <a:lnTo>
                    <a:pt x="6" y="2"/>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6" name="Freeform 1282"/>
            <p:cNvSpPr>
              <a:spLocks/>
            </p:cNvSpPr>
            <p:nvPr/>
          </p:nvSpPr>
          <p:spPr bwMode="auto">
            <a:xfrm>
              <a:off x="2641" y="2790"/>
              <a:ext cx="8" cy="14"/>
            </a:xfrm>
            <a:custGeom>
              <a:avLst/>
              <a:gdLst/>
              <a:ahLst/>
              <a:cxnLst>
                <a:cxn ang="0">
                  <a:pos x="1" y="12"/>
                </a:cxn>
                <a:cxn ang="0">
                  <a:pos x="1" y="11"/>
                </a:cxn>
                <a:cxn ang="0">
                  <a:pos x="1" y="9"/>
                </a:cxn>
                <a:cxn ang="0">
                  <a:pos x="1" y="8"/>
                </a:cxn>
                <a:cxn ang="0">
                  <a:pos x="1" y="7"/>
                </a:cxn>
                <a:cxn ang="0">
                  <a:pos x="1" y="6"/>
                </a:cxn>
                <a:cxn ang="0">
                  <a:pos x="1" y="5"/>
                </a:cxn>
                <a:cxn ang="0">
                  <a:pos x="3" y="5"/>
                </a:cxn>
                <a:cxn ang="0">
                  <a:pos x="3" y="4"/>
                </a:cxn>
                <a:cxn ang="0">
                  <a:pos x="4" y="4"/>
                </a:cxn>
                <a:cxn ang="0">
                  <a:pos x="4" y="2"/>
                </a:cxn>
                <a:cxn ang="0">
                  <a:pos x="5" y="1"/>
                </a:cxn>
                <a:cxn ang="0">
                  <a:pos x="7" y="0"/>
                </a:cxn>
                <a:cxn ang="0">
                  <a:pos x="5" y="0"/>
                </a:cxn>
                <a:cxn ang="0">
                  <a:pos x="4" y="1"/>
                </a:cxn>
                <a:cxn ang="0">
                  <a:pos x="4" y="2"/>
                </a:cxn>
                <a:cxn ang="0">
                  <a:pos x="3" y="2"/>
                </a:cxn>
                <a:cxn ang="0">
                  <a:pos x="3" y="4"/>
                </a:cxn>
                <a:cxn ang="0">
                  <a:pos x="1" y="4"/>
                </a:cxn>
                <a:cxn ang="0">
                  <a:pos x="1" y="5"/>
                </a:cxn>
                <a:cxn ang="0">
                  <a:pos x="1" y="6"/>
                </a:cxn>
                <a:cxn ang="0">
                  <a:pos x="0" y="7"/>
                </a:cxn>
                <a:cxn ang="0">
                  <a:pos x="0" y="8"/>
                </a:cxn>
                <a:cxn ang="0">
                  <a:pos x="0" y="9"/>
                </a:cxn>
                <a:cxn ang="0">
                  <a:pos x="0" y="11"/>
                </a:cxn>
                <a:cxn ang="0">
                  <a:pos x="1" y="12"/>
                </a:cxn>
              </a:cxnLst>
              <a:rect l="0" t="0" r="r" b="b"/>
              <a:pathLst>
                <a:path w="8" h="13">
                  <a:moveTo>
                    <a:pt x="1" y="12"/>
                  </a:moveTo>
                  <a:lnTo>
                    <a:pt x="1" y="11"/>
                  </a:lnTo>
                  <a:lnTo>
                    <a:pt x="1" y="9"/>
                  </a:lnTo>
                  <a:lnTo>
                    <a:pt x="1" y="8"/>
                  </a:lnTo>
                  <a:lnTo>
                    <a:pt x="1" y="7"/>
                  </a:lnTo>
                  <a:lnTo>
                    <a:pt x="1" y="6"/>
                  </a:lnTo>
                  <a:lnTo>
                    <a:pt x="1" y="5"/>
                  </a:lnTo>
                  <a:lnTo>
                    <a:pt x="3" y="5"/>
                  </a:lnTo>
                  <a:lnTo>
                    <a:pt x="3" y="4"/>
                  </a:lnTo>
                  <a:lnTo>
                    <a:pt x="4" y="4"/>
                  </a:lnTo>
                  <a:lnTo>
                    <a:pt x="4" y="2"/>
                  </a:lnTo>
                  <a:lnTo>
                    <a:pt x="5" y="1"/>
                  </a:lnTo>
                  <a:lnTo>
                    <a:pt x="7" y="0"/>
                  </a:lnTo>
                  <a:lnTo>
                    <a:pt x="5" y="0"/>
                  </a:lnTo>
                  <a:lnTo>
                    <a:pt x="4" y="1"/>
                  </a:lnTo>
                  <a:lnTo>
                    <a:pt x="4" y="2"/>
                  </a:lnTo>
                  <a:lnTo>
                    <a:pt x="3" y="2"/>
                  </a:lnTo>
                  <a:lnTo>
                    <a:pt x="3" y="4"/>
                  </a:lnTo>
                  <a:lnTo>
                    <a:pt x="1" y="4"/>
                  </a:lnTo>
                  <a:lnTo>
                    <a:pt x="1" y="5"/>
                  </a:lnTo>
                  <a:lnTo>
                    <a:pt x="1" y="6"/>
                  </a:lnTo>
                  <a:lnTo>
                    <a:pt x="0" y="7"/>
                  </a:lnTo>
                  <a:lnTo>
                    <a:pt x="0" y="8"/>
                  </a:lnTo>
                  <a:lnTo>
                    <a:pt x="0" y="9"/>
                  </a:lnTo>
                  <a:lnTo>
                    <a:pt x="0" y="11"/>
                  </a:lnTo>
                  <a:lnTo>
                    <a:pt x="1" y="1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7" name="Freeform 1283"/>
            <p:cNvSpPr>
              <a:spLocks/>
            </p:cNvSpPr>
            <p:nvPr/>
          </p:nvSpPr>
          <p:spPr bwMode="auto">
            <a:xfrm>
              <a:off x="2644" y="2803"/>
              <a:ext cx="18" cy="9"/>
            </a:xfrm>
            <a:custGeom>
              <a:avLst/>
              <a:gdLst/>
              <a:ahLst/>
              <a:cxnLst>
                <a:cxn ang="0">
                  <a:pos x="17" y="8"/>
                </a:cxn>
                <a:cxn ang="0">
                  <a:pos x="17" y="7"/>
                </a:cxn>
                <a:cxn ang="0">
                  <a:pos x="16" y="7"/>
                </a:cxn>
                <a:cxn ang="0">
                  <a:pos x="14" y="7"/>
                </a:cxn>
                <a:cxn ang="0">
                  <a:pos x="13" y="7"/>
                </a:cxn>
                <a:cxn ang="0">
                  <a:pos x="12" y="7"/>
                </a:cxn>
                <a:cxn ang="0">
                  <a:pos x="11" y="7"/>
                </a:cxn>
                <a:cxn ang="0">
                  <a:pos x="10" y="6"/>
                </a:cxn>
                <a:cxn ang="0">
                  <a:pos x="8" y="6"/>
                </a:cxn>
                <a:cxn ang="0">
                  <a:pos x="7" y="6"/>
                </a:cxn>
                <a:cxn ang="0">
                  <a:pos x="6" y="4"/>
                </a:cxn>
                <a:cxn ang="0">
                  <a:pos x="5" y="4"/>
                </a:cxn>
                <a:cxn ang="0">
                  <a:pos x="5" y="3"/>
                </a:cxn>
                <a:cxn ang="0">
                  <a:pos x="4" y="3"/>
                </a:cxn>
                <a:cxn ang="0">
                  <a:pos x="2" y="2"/>
                </a:cxn>
                <a:cxn ang="0">
                  <a:pos x="2" y="1"/>
                </a:cxn>
                <a:cxn ang="0">
                  <a:pos x="1" y="1"/>
                </a:cxn>
                <a:cxn ang="0">
                  <a:pos x="0" y="0"/>
                </a:cxn>
                <a:cxn ang="0">
                  <a:pos x="1" y="1"/>
                </a:cxn>
                <a:cxn ang="0">
                  <a:pos x="1" y="2"/>
                </a:cxn>
                <a:cxn ang="0">
                  <a:pos x="2" y="2"/>
                </a:cxn>
                <a:cxn ang="0">
                  <a:pos x="2" y="3"/>
                </a:cxn>
                <a:cxn ang="0">
                  <a:pos x="4" y="4"/>
                </a:cxn>
                <a:cxn ang="0">
                  <a:pos x="5" y="4"/>
                </a:cxn>
                <a:cxn ang="0">
                  <a:pos x="6" y="6"/>
                </a:cxn>
                <a:cxn ang="0">
                  <a:pos x="7" y="6"/>
                </a:cxn>
                <a:cxn ang="0">
                  <a:pos x="8" y="7"/>
                </a:cxn>
                <a:cxn ang="0">
                  <a:pos x="10" y="7"/>
                </a:cxn>
                <a:cxn ang="0">
                  <a:pos x="12" y="7"/>
                </a:cxn>
                <a:cxn ang="0">
                  <a:pos x="13" y="8"/>
                </a:cxn>
                <a:cxn ang="0">
                  <a:pos x="14" y="8"/>
                </a:cxn>
                <a:cxn ang="0">
                  <a:pos x="16" y="8"/>
                </a:cxn>
                <a:cxn ang="0">
                  <a:pos x="17" y="8"/>
                </a:cxn>
                <a:cxn ang="0">
                  <a:pos x="16" y="8"/>
                </a:cxn>
                <a:cxn ang="0">
                  <a:pos x="17" y="8"/>
                </a:cxn>
                <a:cxn ang="0">
                  <a:pos x="17" y="7"/>
                </a:cxn>
                <a:cxn ang="0">
                  <a:pos x="17" y="8"/>
                </a:cxn>
              </a:cxnLst>
              <a:rect l="0" t="0" r="r" b="b"/>
              <a:pathLst>
                <a:path w="18" h="9">
                  <a:moveTo>
                    <a:pt x="17" y="8"/>
                  </a:moveTo>
                  <a:lnTo>
                    <a:pt x="17" y="7"/>
                  </a:lnTo>
                  <a:lnTo>
                    <a:pt x="16" y="7"/>
                  </a:lnTo>
                  <a:lnTo>
                    <a:pt x="14" y="7"/>
                  </a:lnTo>
                  <a:lnTo>
                    <a:pt x="13" y="7"/>
                  </a:lnTo>
                  <a:lnTo>
                    <a:pt x="12" y="7"/>
                  </a:lnTo>
                  <a:lnTo>
                    <a:pt x="11" y="7"/>
                  </a:lnTo>
                  <a:lnTo>
                    <a:pt x="10" y="6"/>
                  </a:lnTo>
                  <a:lnTo>
                    <a:pt x="8" y="6"/>
                  </a:lnTo>
                  <a:lnTo>
                    <a:pt x="7" y="6"/>
                  </a:lnTo>
                  <a:lnTo>
                    <a:pt x="6" y="4"/>
                  </a:lnTo>
                  <a:lnTo>
                    <a:pt x="5" y="4"/>
                  </a:lnTo>
                  <a:lnTo>
                    <a:pt x="5" y="3"/>
                  </a:lnTo>
                  <a:lnTo>
                    <a:pt x="4" y="3"/>
                  </a:lnTo>
                  <a:lnTo>
                    <a:pt x="2" y="2"/>
                  </a:lnTo>
                  <a:lnTo>
                    <a:pt x="2" y="1"/>
                  </a:lnTo>
                  <a:lnTo>
                    <a:pt x="1" y="1"/>
                  </a:lnTo>
                  <a:lnTo>
                    <a:pt x="0" y="0"/>
                  </a:lnTo>
                  <a:lnTo>
                    <a:pt x="1" y="1"/>
                  </a:lnTo>
                  <a:lnTo>
                    <a:pt x="1" y="2"/>
                  </a:lnTo>
                  <a:lnTo>
                    <a:pt x="2" y="2"/>
                  </a:lnTo>
                  <a:lnTo>
                    <a:pt x="2" y="3"/>
                  </a:lnTo>
                  <a:lnTo>
                    <a:pt x="4" y="4"/>
                  </a:lnTo>
                  <a:lnTo>
                    <a:pt x="5" y="4"/>
                  </a:lnTo>
                  <a:lnTo>
                    <a:pt x="6" y="6"/>
                  </a:lnTo>
                  <a:lnTo>
                    <a:pt x="7" y="6"/>
                  </a:lnTo>
                  <a:lnTo>
                    <a:pt x="8" y="7"/>
                  </a:lnTo>
                  <a:lnTo>
                    <a:pt x="10" y="7"/>
                  </a:lnTo>
                  <a:lnTo>
                    <a:pt x="12" y="7"/>
                  </a:lnTo>
                  <a:lnTo>
                    <a:pt x="13" y="8"/>
                  </a:lnTo>
                  <a:lnTo>
                    <a:pt x="14" y="8"/>
                  </a:lnTo>
                  <a:lnTo>
                    <a:pt x="16" y="8"/>
                  </a:lnTo>
                  <a:lnTo>
                    <a:pt x="17" y="8"/>
                  </a:lnTo>
                  <a:lnTo>
                    <a:pt x="16" y="8"/>
                  </a:lnTo>
                  <a:lnTo>
                    <a:pt x="17" y="8"/>
                  </a:lnTo>
                  <a:lnTo>
                    <a:pt x="17" y="7"/>
                  </a:lnTo>
                  <a:lnTo>
                    <a:pt x="17" y="8"/>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8" name="Freeform 1284"/>
            <p:cNvSpPr>
              <a:spLocks/>
            </p:cNvSpPr>
            <p:nvPr/>
          </p:nvSpPr>
          <p:spPr bwMode="auto">
            <a:xfrm>
              <a:off x="2661" y="2811"/>
              <a:ext cx="7" cy="13"/>
            </a:xfrm>
            <a:custGeom>
              <a:avLst/>
              <a:gdLst/>
              <a:ahLst/>
              <a:cxnLst>
                <a:cxn ang="0">
                  <a:pos x="6" y="10"/>
                </a:cxn>
                <a:cxn ang="0">
                  <a:pos x="5" y="10"/>
                </a:cxn>
                <a:cxn ang="0">
                  <a:pos x="3" y="8"/>
                </a:cxn>
                <a:cxn ang="0">
                  <a:pos x="2" y="7"/>
                </a:cxn>
                <a:cxn ang="0">
                  <a:pos x="2" y="6"/>
                </a:cxn>
                <a:cxn ang="0">
                  <a:pos x="1" y="5"/>
                </a:cxn>
                <a:cxn ang="0">
                  <a:pos x="1" y="4"/>
                </a:cxn>
                <a:cxn ang="0">
                  <a:pos x="1" y="2"/>
                </a:cxn>
                <a:cxn ang="0">
                  <a:pos x="1" y="1"/>
                </a:cxn>
                <a:cxn ang="0">
                  <a:pos x="0" y="0"/>
                </a:cxn>
                <a:cxn ang="0">
                  <a:pos x="0" y="1"/>
                </a:cxn>
                <a:cxn ang="0">
                  <a:pos x="0" y="2"/>
                </a:cxn>
                <a:cxn ang="0">
                  <a:pos x="0" y="4"/>
                </a:cxn>
                <a:cxn ang="0">
                  <a:pos x="1" y="5"/>
                </a:cxn>
                <a:cxn ang="0">
                  <a:pos x="1" y="6"/>
                </a:cxn>
                <a:cxn ang="0">
                  <a:pos x="2" y="6"/>
                </a:cxn>
                <a:cxn ang="0">
                  <a:pos x="2" y="7"/>
                </a:cxn>
                <a:cxn ang="0">
                  <a:pos x="2" y="8"/>
                </a:cxn>
                <a:cxn ang="0">
                  <a:pos x="3" y="10"/>
                </a:cxn>
                <a:cxn ang="0">
                  <a:pos x="5" y="10"/>
                </a:cxn>
                <a:cxn ang="0">
                  <a:pos x="5" y="11"/>
                </a:cxn>
                <a:cxn ang="0">
                  <a:pos x="6" y="11"/>
                </a:cxn>
                <a:cxn ang="0">
                  <a:pos x="6" y="10"/>
                </a:cxn>
              </a:cxnLst>
              <a:rect l="0" t="0" r="r" b="b"/>
              <a:pathLst>
                <a:path w="7" h="12">
                  <a:moveTo>
                    <a:pt x="6" y="10"/>
                  </a:moveTo>
                  <a:lnTo>
                    <a:pt x="5" y="10"/>
                  </a:lnTo>
                  <a:lnTo>
                    <a:pt x="3" y="8"/>
                  </a:lnTo>
                  <a:lnTo>
                    <a:pt x="2" y="7"/>
                  </a:lnTo>
                  <a:lnTo>
                    <a:pt x="2" y="6"/>
                  </a:lnTo>
                  <a:lnTo>
                    <a:pt x="1" y="5"/>
                  </a:lnTo>
                  <a:lnTo>
                    <a:pt x="1" y="4"/>
                  </a:lnTo>
                  <a:lnTo>
                    <a:pt x="1" y="2"/>
                  </a:lnTo>
                  <a:lnTo>
                    <a:pt x="1" y="1"/>
                  </a:lnTo>
                  <a:lnTo>
                    <a:pt x="0" y="0"/>
                  </a:lnTo>
                  <a:lnTo>
                    <a:pt x="0" y="1"/>
                  </a:lnTo>
                  <a:lnTo>
                    <a:pt x="0" y="2"/>
                  </a:lnTo>
                  <a:lnTo>
                    <a:pt x="0" y="4"/>
                  </a:lnTo>
                  <a:lnTo>
                    <a:pt x="1" y="5"/>
                  </a:lnTo>
                  <a:lnTo>
                    <a:pt x="1" y="6"/>
                  </a:lnTo>
                  <a:lnTo>
                    <a:pt x="2" y="6"/>
                  </a:lnTo>
                  <a:lnTo>
                    <a:pt x="2" y="7"/>
                  </a:lnTo>
                  <a:lnTo>
                    <a:pt x="2" y="8"/>
                  </a:lnTo>
                  <a:lnTo>
                    <a:pt x="3" y="10"/>
                  </a:lnTo>
                  <a:lnTo>
                    <a:pt x="5" y="10"/>
                  </a:lnTo>
                  <a:lnTo>
                    <a:pt x="5" y="11"/>
                  </a:lnTo>
                  <a:lnTo>
                    <a:pt x="6" y="11"/>
                  </a:lnTo>
                  <a:lnTo>
                    <a:pt x="6" y="1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49" name="Freeform 1285"/>
            <p:cNvSpPr>
              <a:spLocks/>
            </p:cNvSpPr>
            <p:nvPr/>
          </p:nvSpPr>
          <p:spPr bwMode="auto">
            <a:xfrm>
              <a:off x="2667" y="2821"/>
              <a:ext cx="17" cy="5"/>
            </a:xfrm>
            <a:custGeom>
              <a:avLst/>
              <a:gdLst/>
              <a:ahLst/>
              <a:cxnLst>
                <a:cxn ang="0">
                  <a:pos x="15" y="4"/>
                </a:cxn>
                <a:cxn ang="0">
                  <a:pos x="15" y="2"/>
                </a:cxn>
                <a:cxn ang="0">
                  <a:pos x="14" y="2"/>
                </a:cxn>
                <a:cxn ang="0">
                  <a:pos x="14" y="1"/>
                </a:cxn>
                <a:cxn ang="0">
                  <a:pos x="12" y="2"/>
                </a:cxn>
                <a:cxn ang="0">
                  <a:pos x="11" y="2"/>
                </a:cxn>
                <a:cxn ang="0">
                  <a:pos x="10" y="2"/>
                </a:cxn>
                <a:cxn ang="0">
                  <a:pos x="9" y="2"/>
                </a:cxn>
                <a:cxn ang="0">
                  <a:pos x="7" y="2"/>
                </a:cxn>
                <a:cxn ang="0">
                  <a:pos x="6" y="2"/>
                </a:cxn>
                <a:cxn ang="0">
                  <a:pos x="5" y="1"/>
                </a:cxn>
                <a:cxn ang="0">
                  <a:pos x="4" y="1"/>
                </a:cxn>
                <a:cxn ang="0">
                  <a:pos x="2" y="1"/>
                </a:cxn>
                <a:cxn ang="0">
                  <a:pos x="0" y="0"/>
                </a:cxn>
                <a:cxn ang="0">
                  <a:pos x="1" y="1"/>
                </a:cxn>
                <a:cxn ang="0">
                  <a:pos x="4" y="2"/>
                </a:cxn>
                <a:cxn ang="0">
                  <a:pos x="5" y="2"/>
                </a:cxn>
                <a:cxn ang="0">
                  <a:pos x="6" y="2"/>
                </a:cxn>
                <a:cxn ang="0">
                  <a:pos x="7" y="2"/>
                </a:cxn>
                <a:cxn ang="0">
                  <a:pos x="9" y="2"/>
                </a:cxn>
                <a:cxn ang="0">
                  <a:pos x="10" y="2"/>
                </a:cxn>
                <a:cxn ang="0">
                  <a:pos x="11" y="2"/>
                </a:cxn>
                <a:cxn ang="0">
                  <a:pos x="12" y="2"/>
                </a:cxn>
                <a:cxn ang="0">
                  <a:pos x="14" y="2"/>
                </a:cxn>
                <a:cxn ang="0">
                  <a:pos x="14" y="4"/>
                </a:cxn>
                <a:cxn ang="0">
                  <a:pos x="15" y="4"/>
                </a:cxn>
              </a:cxnLst>
              <a:rect l="0" t="0" r="r" b="b"/>
              <a:pathLst>
                <a:path w="16" h="5">
                  <a:moveTo>
                    <a:pt x="15" y="4"/>
                  </a:moveTo>
                  <a:lnTo>
                    <a:pt x="15" y="2"/>
                  </a:lnTo>
                  <a:lnTo>
                    <a:pt x="14" y="2"/>
                  </a:lnTo>
                  <a:lnTo>
                    <a:pt x="14" y="1"/>
                  </a:lnTo>
                  <a:lnTo>
                    <a:pt x="12" y="2"/>
                  </a:lnTo>
                  <a:lnTo>
                    <a:pt x="11" y="2"/>
                  </a:lnTo>
                  <a:lnTo>
                    <a:pt x="10" y="2"/>
                  </a:lnTo>
                  <a:lnTo>
                    <a:pt x="9" y="2"/>
                  </a:lnTo>
                  <a:lnTo>
                    <a:pt x="7" y="2"/>
                  </a:lnTo>
                  <a:lnTo>
                    <a:pt x="6" y="2"/>
                  </a:lnTo>
                  <a:lnTo>
                    <a:pt x="5" y="1"/>
                  </a:lnTo>
                  <a:lnTo>
                    <a:pt x="4" y="1"/>
                  </a:lnTo>
                  <a:lnTo>
                    <a:pt x="2" y="1"/>
                  </a:lnTo>
                  <a:lnTo>
                    <a:pt x="0" y="0"/>
                  </a:lnTo>
                  <a:lnTo>
                    <a:pt x="1" y="1"/>
                  </a:lnTo>
                  <a:lnTo>
                    <a:pt x="4" y="2"/>
                  </a:lnTo>
                  <a:lnTo>
                    <a:pt x="5" y="2"/>
                  </a:lnTo>
                  <a:lnTo>
                    <a:pt x="6" y="2"/>
                  </a:lnTo>
                  <a:lnTo>
                    <a:pt x="7" y="2"/>
                  </a:lnTo>
                  <a:lnTo>
                    <a:pt x="9" y="2"/>
                  </a:lnTo>
                  <a:lnTo>
                    <a:pt x="10" y="2"/>
                  </a:lnTo>
                  <a:lnTo>
                    <a:pt x="11" y="2"/>
                  </a:lnTo>
                  <a:lnTo>
                    <a:pt x="12" y="2"/>
                  </a:lnTo>
                  <a:lnTo>
                    <a:pt x="14" y="2"/>
                  </a:lnTo>
                  <a:lnTo>
                    <a:pt x="14" y="4"/>
                  </a:lnTo>
                  <a:lnTo>
                    <a:pt x="15"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0" name="Freeform 1286"/>
            <p:cNvSpPr>
              <a:spLocks/>
            </p:cNvSpPr>
            <p:nvPr/>
          </p:nvSpPr>
          <p:spPr bwMode="auto">
            <a:xfrm>
              <a:off x="2673" y="2824"/>
              <a:ext cx="11" cy="9"/>
            </a:xfrm>
            <a:custGeom>
              <a:avLst/>
              <a:gdLst/>
              <a:ahLst/>
              <a:cxnLst>
                <a:cxn ang="0">
                  <a:pos x="0" y="6"/>
                </a:cxn>
                <a:cxn ang="0">
                  <a:pos x="1" y="8"/>
                </a:cxn>
                <a:cxn ang="0">
                  <a:pos x="2" y="8"/>
                </a:cxn>
                <a:cxn ang="0">
                  <a:pos x="4" y="8"/>
                </a:cxn>
                <a:cxn ang="0">
                  <a:pos x="5" y="6"/>
                </a:cxn>
                <a:cxn ang="0">
                  <a:pos x="6" y="6"/>
                </a:cxn>
                <a:cxn ang="0">
                  <a:pos x="6" y="5"/>
                </a:cxn>
                <a:cxn ang="0">
                  <a:pos x="7" y="4"/>
                </a:cxn>
                <a:cxn ang="0">
                  <a:pos x="7" y="3"/>
                </a:cxn>
                <a:cxn ang="0">
                  <a:pos x="9" y="3"/>
                </a:cxn>
                <a:cxn ang="0">
                  <a:pos x="9" y="1"/>
                </a:cxn>
                <a:cxn ang="0">
                  <a:pos x="9" y="0"/>
                </a:cxn>
                <a:cxn ang="0">
                  <a:pos x="7" y="0"/>
                </a:cxn>
                <a:cxn ang="0">
                  <a:pos x="7" y="1"/>
                </a:cxn>
                <a:cxn ang="0">
                  <a:pos x="7" y="3"/>
                </a:cxn>
                <a:cxn ang="0">
                  <a:pos x="7" y="4"/>
                </a:cxn>
                <a:cxn ang="0">
                  <a:pos x="6" y="4"/>
                </a:cxn>
                <a:cxn ang="0">
                  <a:pos x="6" y="5"/>
                </a:cxn>
                <a:cxn ang="0">
                  <a:pos x="5" y="5"/>
                </a:cxn>
                <a:cxn ang="0">
                  <a:pos x="5" y="6"/>
                </a:cxn>
                <a:cxn ang="0">
                  <a:pos x="4" y="6"/>
                </a:cxn>
                <a:cxn ang="0">
                  <a:pos x="2" y="6"/>
                </a:cxn>
                <a:cxn ang="0">
                  <a:pos x="1" y="6"/>
                </a:cxn>
                <a:cxn ang="0">
                  <a:pos x="0" y="6"/>
                </a:cxn>
              </a:cxnLst>
              <a:rect l="0" t="0" r="r" b="b"/>
              <a:pathLst>
                <a:path w="10" h="9">
                  <a:moveTo>
                    <a:pt x="0" y="6"/>
                  </a:moveTo>
                  <a:lnTo>
                    <a:pt x="1" y="8"/>
                  </a:lnTo>
                  <a:lnTo>
                    <a:pt x="2" y="8"/>
                  </a:lnTo>
                  <a:lnTo>
                    <a:pt x="4" y="8"/>
                  </a:lnTo>
                  <a:lnTo>
                    <a:pt x="5" y="6"/>
                  </a:lnTo>
                  <a:lnTo>
                    <a:pt x="6" y="6"/>
                  </a:lnTo>
                  <a:lnTo>
                    <a:pt x="6" y="5"/>
                  </a:lnTo>
                  <a:lnTo>
                    <a:pt x="7" y="4"/>
                  </a:lnTo>
                  <a:lnTo>
                    <a:pt x="7" y="3"/>
                  </a:lnTo>
                  <a:lnTo>
                    <a:pt x="9" y="3"/>
                  </a:lnTo>
                  <a:lnTo>
                    <a:pt x="9" y="1"/>
                  </a:lnTo>
                  <a:lnTo>
                    <a:pt x="9" y="0"/>
                  </a:lnTo>
                  <a:lnTo>
                    <a:pt x="7" y="0"/>
                  </a:lnTo>
                  <a:lnTo>
                    <a:pt x="7" y="1"/>
                  </a:lnTo>
                  <a:lnTo>
                    <a:pt x="7" y="3"/>
                  </a:lnTo>
                  <a:lnTo>
                    <a:pt x="7" y="4"/>
                  </a:lnTo>
                  <a:lnTo>
                    <a:pt x="6" y="4"/>
                  </a:lnTo>
                  <a:lnTo>
                    <a:pt x="6" y="5"/>
                  </a:lnTo>
                  <a:lnTo>
                    <a:pt x="5" y="5"/>
                  </a:lnTo>
                  <a:lnTo>
                    <a:pt x="5" y="6"/>
                  </a:lnTo>
                  <a:lnTo>
                    <a:pt x="4" y="6"/>
                  </a:lnTo>
                  <a:lnTo>
                    <a:pt x="2" y="6"/>
                  </a:lnTo>
                  <a:lnTo>
                    <a:pt x="1" y="6"/>
                  </a:lnTo>
                  <a:lnTo>
                    <a:pt x="0" y="6"/>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1" name="Freeform 1287"/>
            <p:cNvSpPr>
              <a:spLocks/>
            </p:cNvSpPr>
            <p:nvPr/>
          </p:nvSpPr>
          <p:spPr bwMode="auto">
            <a:xfrm>
              <a:off x="2673" y="2829"/>
              <a:ext cx="2" cy="4"/>
            </a:xfrm>
            <a:custGeom>
              <a:avLst/>
              <a:gdLst/>
              <a:ahLst/>
              <a:cxnLst>
                <a:cxn ang="0">
                  <a:pos x="1" y="0"/>
                </a:cxn>
                <a:cxn ang="0">
                  <a:pos x="0" y="0"/>
                </a:cxn>
                <a:cxn ang="0">
                  <a:pos x="0" y="1"/>
                </a:cxn>
                <a:cxn ang="0">
                  <a:pos x="0" y="3"/>
                </a:cxn>
                <a:cxn ang="0">
                  <a:pos x="1" y="3"/>
                </a:cxn>
                <a:cxn ang="0">
                  <a:pos x="1" y="1"/>
                </a:cxn>
                <a:cxn ang="0">
                  <a:pos x="1" y="0"/>
                </a:cxn>
                <a:cxn ang="0">
                  <a:pos x="0" y="0"/>
                </a:cxn>
                <a:cxn ang="0">
                  <a:pos x="1" y="0"/>
                </a:cxn>
                <a:cxn ang="0">
                  <a:pos x="0" y="0"/>
                </a:cxn>
                <a:cxn ang="0">
                  <a:pos x="1" y="0"/>
                </a:cxn>
              </a:cxnLst>
              <a:rect l="0" t="0" r="r" b="b"/>
              <a:pathLst>
                <a:path w="2" h="4">
                  <a:moveTo>
                    <a:pt x="1" y="0"/>
                  </a:moveTo>
                  <a:lnTo>
                    <a:pt x="0" y="0"/>
                  </a:lnTo>
                  <a:lnTo>
                    <a:pt x="0" y="1"/>
                  </a:lnTo>
                  <a:lnTo>
                    <a:pt x="0" y="3"/>
                  </a:lnTo>
                  <a:lnTo>
                    <a:pt x="1" y="3"/>
                  </a:lnTo>
                  <a:lnTo>
                    <a:pt x="1" y="1"/>
                  </a:lnTo>
                  <a:lnTo>
                    <a:pt x="1" y="0"/>
                  </a:lnTo>
                  <a:lnTo>
                    <a:pt x="0" y="0"/>
                  </a:lnTo>
                  <a:lnTo>
                    <a:pt x="1" y="0"/>
                  </a:lnTo>
                  <a:lnTo>
                    <a:pt x="0"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2" name="Freeform 1288"/>
            <p:cNvSpPr>
              <a:spLocks/>
            </p:cNvSpPr>
            <p:nvPr/>
          </p:nvSpPr>
          <p:spPr bwMode="auto">
            <a:xfrm>
              <a:off x="2667" y="2829"/>
              <a:ext cx="8" cy="4"/>
            </a:xfrm>
            <a:custGeom>
              <a:avLst/>
              <a:gdLst/>
              <a:ahLst/>
              <a:cxnLst>
                <a:cxn ang="0">
                  <a:pos x="0" y="3"/>
                </a:cxn>
                <a:cxn ang="0">
                  <a:pos x="1" y="3"/>
                </a:cxn>
                <a:cxn ang="0">
                  <a:pos x="3" y="3"/>
                </a:cxn>
                <a:cxn ang="0">
                  <a:pos x="4" y="3"/>
                </a:cxn>
                <a:cxn ang="0">
                  <a:pos x="5" y="1"/>
                </a:cxn>
                <a:cxn ang="0">
                  <a:pos x="7" y="0"/>
                </a:cxn>
                <a:cxn ang="0">
                  <a:pos x="5" y="0"/>
                </a:cxn>
                <a:cxn ang="0">
                  <a:pos x="5" y="1"/>
                </a:cxn>
                <a:cxn ang="0">
                  <a:pos x="4" y="1"/>
                </a:cxn>
                <a:cxn ang="0">
                  <a:pos x="3" y="1"/>
                </a:cxn>
                <a:cxn ang="0">
                  <a:pos x="1" y="1"/>
                </a:cxn>
                <a:cxn ang="0">
                  <a:pos x="0" y="1"/>
                </a:cxn>
                <a:cxn ang="0">
                  <a:pos x="0" y="3"/>
                </a:cxn>
              </a:cxnLst>
              <a:rect l="0" t="0" r="r" b="b"/>
              <a:pathLst>
                <a:path w="8" h="4">
                  <a:moveTo>
                    <a:pt x="0" y="3"/>
                  </a:moveTo>
                  <a:lnTo>
                    <a:pt x="1" y="3"/>
                  </a:lnTo>
                  <a:lnTo>
                    <a:pt x="3" y="3"/>
                  </a:lnTo>
                  <a:lnTo>
                    <a:pt x="4" y="3"/>
                  </a:lnTo>
                  <a:lnTo>
                    <a:pt x="5" y="1"/>
                  </a:lnTo>
                  <a:lnTo>
                    <a:pt x="7" y="0"/>
                  </a:lnTo>
                  <a:lnTo>
                    <a:pt x="5" y="0"/>
                  </a:lnTo>
                  <a:lnTo>
                    <a:pt x="5" y="1"/>
                  </a:lnTo>
                  <a:lnTo>
                    <a:pt x="4" y="1"/>
                  </a:lnTo>
                  <a:lnTo>
                    <a:pt x="3" y="1"/>
                  </a:lnTo>
                  <a:lnTo>
                    <a:pt x="1" y="1"/>
                  </a:lnTo>
                  <a:lnTo>
                    <a:pt x="0" y="1"/>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3" name="Freeform 1289"/>
            <p:cNvSpPr>
              <a:spLocks/>
            </p:cNvSpPr>
            <p:nvPr/>
          </p:nvSpPr>
          <p:spPr bwMode="auto">
            <a:xfrm>
              <a:off x="2666" y="2824"/>
              <a:ext cx="2" cy="9"/>
            </a:xfrm>
            <a:custGeom>
              <a:avLst/>
              <a:gdLst/>
              <a:ahLst/>
              <a:cxnLst>
                <a:cxn ang="0">
                  <a:pos x="1" y="0"/>
                </a:cxn>
                <a:cxn ang="0">
                  <a:pos x="1" y="0"/>
                </a:cxn>
                <a:cxn ang="0">
                  <a:pos x="0" y="0"/>
                </a:cxn>
                <a:cxn ang="0">
                  <a:pos x="0" y="1"/>
                </a:cxn>
                <a:cxn ang="0">
                  <a:pos x="0" y="3"/>
                </a:cxn>
                <a:cxn ang="0">
                  <a:pos x="0" y="4"/>
                </a:cxn>
                <a:cxn ang="0">
                  <a:pos x="0" y="5"/>
                </a:cxn>
                <a:cxn ang="0">
                  <a:pos x="1" y="5"/>
                </a:cxn>
                <a:cxn ang="0">
                  <a:pos x="1" y="7"/>
                </a:cxn>
                <a:cxn ang="0">
                  <a:pos x="2" y="7"/>
                </a:cxn>
                <a:cxn ang="0">
                  <a:pos x="2" y="5"/>
                </a:cxn>
                <a:cxn ang="0">
                  <a:pos x="1" y="5"/>
                </a:cxn>
                <a:cxn ang="0">
                  <a:pos x="1" y="4"/>
                </a:cxn>
                <a:cxn ang="0">
                  <a:pos x="0" y="3"/>
                </a:cxn>
                <a:cxn ang="0">
                  <a:pos x="0" y="1"/>
                </a:cxn>
                <a:cxn ang="0">
                  <a:pos x="1" y="1"/>
                </a:cxn>
                <a:cxn ang="0">
                  <a:pos x="1" y="0"/>
                </a:cxn>
              </a:cxnLst>
              <a:rect l="0" t="0" r="r" b="b"/>
              <a:pathLst>
                <a:path w="3" h="8">
                  <a:moveTo>
                    <a:pt x="1" y="0"/>
                  </a:moveTo>
                  <a:lnTo>
                    <a:pt x="1" y="0"/>
                  </a:lnTo>
                  <a:lnTo>
                    <a:pt x="0" y="0"/>
                  </a:lnTo>
                  <a:lnTo>
                    <a:pt x="0" y="1"/>
                  </a:lnTo>
                  <a:lnTo>
                    <a:pt x="0" y="3"/>
                  </a:lnTo>
                  <a:lnTo>
                    <a:pt x="0" y="4"/>
                  </a:lnTo>
                  <a:lnTo>
                    <a:pt x="0" y="5"/>
                  </a:lnTo>
                  <a:lnTo>
                    <a:pt x="1" y="5"/>
                  </a:lnTo>
                  <a:lnTo>
                    <a:pt x="1" y="7"/>
                  </a:lnTo>
                  <a:lnTo>
                    <a:pt x="2" y="7"/>
                  </a:lnTo>
                  <a:lnTo>
                    <a:pt x="2" y="5"/>
                  </a:lnTo>
                  <a:lnTo>
                    <a:pt x="1" y="5"/>
                  </a:lnTo>
                  <a:lnTo>
                    <a:pt x="1" y="4"/>
                  </a:lnTo>
                  <a:lnTo>
                    <a:pt x="0" y="3"/>
                  </a:lnTo>
                  <a:lnTo>
                    <a:pt x="0" y="1"/>
                  </a:lnTo>
                  <a:lnTo>
                    <a:pt x="1" y="1"/>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4" name="Freeform 1290"/>
            <p:cNvSpPr>
              <a:spLocks/>
            </p:cNvSpPr>
            <p:nvPr/>
          </p:nvSpPr>
          <p:spPr bwMode="auto">
            <a:xfrm>
              <a:off x="2660" y="2824"/>
              <a:ext cx="7" cy="5"/>
            </a:xfrm>
            <a:custGeom>
              <a:avLst/>
              <a:gdLst/>
              <a:ahLst/>
              <a:cxnLst>
                <a:cxn ang="0">
                  <a:pos x="0" y="4"/>
                </a:cxn>
                <a:cxn ang="0">
                  <a:pos x="1" y="4"/>
                </a:cxn>
                <a:cxn ang="0">
                  <a:pos x="2" y="2"/>
                </a:cxn>
                <a:cxn ang="0">
                  <a:pos x="3" y="2"/>
                </a:cxn>
                <a:cxn ang="0">
                  <a:pos x="5" y="1"/>
                </a:cxn>
                <a:cxn ang="0">
                  <a:pos x="6" y="0"/>
                </a:cxn>
                <a:cxn ang="0">
                  <a:pos x="5" y="0"/>
                </a:cxn>
                <a:cxn ang="0">
                  <a:pos x="5" y="1"/>
                </a:cxn>
                <a:cxn ang="0">
                  <a:pos x="3" y="1"/>
                </a:cxn>
                <a:cxn ang="0">
                  <a:pos x="2" y="2"/>
                </a:cxn>
                <a:cxn ang="0">
                  <a:pos x="1" y="2"/>
                </a:cxn>
                <a:cxn ang="0">
                  <a:pos x="1" y="4"/>
                </a:cxn>
                <a:cxn ang="0">
                  <a:pos x="0" y="4"/>
                </a:cxn>
              </a:cxnLst>
              <a:rect l="0" t="0" r="r" b="b"/>
              <a:pathLst>
                <a:path w="7" h="5">
                  <a:moveTo>
                    <a:pt x="0" y="4"/>
                  </a:moveTo>
                  <a:lnTo>
                    <a:pt x="1" y="4"/>
                  </a:lnTo>
                  <a:lnTo>
                    <a:pt x="2" y="2"/>
                  </a:lnTo>
                  <a:lnTo>
                    <a:pt x="3" y="2"/>
                  </a:lnTo>
                  <a:lnTo>
                    <a:pt x="5" y="1"/>
                  </a:lnTo>
                  <a:lnTo>
                    <a:pt x="6" y="0"/>
                  </a:lnTo>
                  <a:lnTo>
                    <a:pt x="5" y="0"/>
                  </a:lnTo>
                  <a:lnTo>
                    <a:pt x="5" y="1"/>
                  </a:lnTo>
                  <a:lnTo>
                    <a:pt x="3" y="1"/>
                  </a:lnTo>
                  <a:lnTo>
                    <a:pt x="2" y="2"/>
                  </a:lnTo>
                  <a:lnTo>
                    <a:pt x="1" y="2"/>
                  </a:lnTo>
                  <a:lnTo>
                    <a:pt x="1" y="4"/>
                  </a:lnTo>
                  <a:lnTo>
                    <a:pt x="0"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5" name="Freeform 1291"/>
            <p:cNvSpPr>
              <a:spLocks/>
            </p:cNvSpPr>
            <p:nvPr/>
          </p:nvSpPr>
          <p:spPr bwMode="auto">
            <a:xfrm>
              <a:off x="2656" y="2821"/>
              <a:ext cx="5" cy="8"/>
            </a:xfrm>
            <a:custGeom>
              <a:avLst/>
              <a:gdLst/>
              <a:ahLst/>
              <a:cxnLst>
                <a:cxn ang="0">
                  <a:pos x="1" y="0"/>
                </a:cxn>
                <a:cxn ang="0">
                  <a:pos x="1" y="0"/>
                </a:cxn>
                <a:cxn ang="0">
                  <a:pos x="1" y="1"/>
                </a:cxn>
                <a:cxn ang="0">
                  <a:pos x="0" y="1"/>
                </a:cxn>
                <a:cxn ang="0">
                  <a:pos x="0" y="2"/>
                </a:cxn>
                <a:cxn ang="0">
                  <a:pos x="0" y="3"/>
                </a:cxn>
                <a:cxn ang="0">
                  <a:pos x="0" y="5"/>
                </a:cxn>
                <a:cxn ang="0">
                  <a:pos x="0" y="6"/>
                </a:cxn>
                <a:cxn ang="0">
                  <a:pos x="1" y="6"/>
                </a:cxn>
                <a:cxn ang="0">
                  <a:pos x="2" y="7"/>
                </a:cxn>
                <a:cxn ang="0">
                  <a:pos x="4" y="7"/>
                </a:cxn>
                <a:cxn ang="0">
                  <a:pos x="4" y="6"/>
                </a:cxn>
                <a:cxn ang="0">
                  <a:pos x="2" y="6"/>
                </a:cxn>
                <a:cxn ang="0">
                  <a:pos x="1" y="6"/>
                </a:cxn>
                <a:cxn ang="0">
                  <a:pos x="1" y="5"/>
                </a:cxn>
                <a:cxn ang="0">
                  <a:pos x="1" y="3"/>
                </a:cxn>
                <a:cxn ang="0">
                  <a:pos x="0" y="3"/>
                </a:cxn>
                <a:cxn ang="0">
                  <a:pos x="1" y="2"/>
                </a:cxn>
                <a:cxn ang="0">
                  <a:pos x="1" y="1"/>
                </a:cxn>
                <a:cxn ang="0">
                  <a:pos x="1" y="0"/>
                </a:cxn>
              </a:cxnLst>
              <a:rect l="0" t="0" r="r" b="b"/>
              <a:pathLst>
                <a:path w="5" h="8">
                  <a:moveTo>
                    <a:pt x="1" y="0"/>
                  </a:moveTo>
                  <a:lnTo>
                    <a:pt x="1" y="0"/>
                  </a:lnTo>
                  <a:lnTo>
                    <a:pt x="1" y="1"/>
                  </a:lnTo>
                  <a:lnTo>
                    <a:pt x="0" y="1"/>
                  </a:lnTo>
                  <a:lnTo>
                    <a:pt x="0" y="2"/>
                  </a:lnTo>
                  <a:lnTo>
                    <a:pt x="0" y="3"/>
                  </a:lnTo>
                  <a:lnTo>
                    <a:pt x="0" y="5"/>
                  </a:lnTo>
                  <a:lnTo>
                    <a:pt x="0" y="6"/>
                  </a:lnTo>
                  <a:lnTo>
                    <a:pt x="1" y="6"/>
                  </a:lnTo>
                  <a:lnTo>
                    <a:pt x="2" y="7"/>
                  </a:lnTo>
                  <a:lnTo>
                    <a:pt x="4" y="7"/>
                  </a:lnTo>
                  <a:lnTo>
                    <a:pt x="4" y="6"/>
                  </a:lnTo>
                  <a:lnTo>
                    <a:pt x="2" y="6"/>
                  </a:lnTo>
                  <a:lnTo>
                    <a:pt x="1" y="6"/>
                  </a:lnTo>
                  <a:lnTo>
                    <a:pt x="1" y="5"/>
                  </a:lnTo>
                  <a:lnTo>
                    <a:pt x="1" y="3"/>
                  </a:lnTo>
                  <a:lnTo>
                    <a:pt x="0" y="3"/>
                  </a:lnTo>
                  <a:lnTo>
                    <a:pt x="1" y="2"/>
                  </a:lnTo>
                  <a:lnTo>
                    <a:pt x="1" y="1"/>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6" name="Freeform 1292"/>
            <p:cNvSpPr>
              <a:spLocks/>
            </p:cNvSpPr>
            <p:nvPr/>
          </p:nvSpPr>
          <p:spPr bwMode="auto">
            <a:xfrm>
              <a:off x="2649" y="2821"/>
              <a:ext cx="10" cy="3"/>
            </a:xfrm>
            <a:custGeom>
              <a:avLst/>
              <a:gdLst/>
              <a:ahLst/>
              <a:cxnLst>
                <a:cxn ang="0">
                  <a:pos x="1" y="2"/>
                </a:cxn>
                <a:cxn ang="0">
                  <a:pos x="0" y="2"/>
                </a:cxn>
                <a:cxn ang="0">
                  <a:pos x="1" y="2"/>
                </a:cxn>
                <a:cxn ang="0">
                  <a:pos x="1" y="1"/>
                </a:cxn>
                <a:cxn ang="0">
                  <a:pos x="2" y="1"/>
                </a:cxn>
                <a:cxn ang="0">
                  <a:pos x="3" y="1"/>
                </a:cxn>
                <a:cxn ang="0">
                  <a:pos x="4" y="1"/>
                </a:cxn>
                <a:cxn ang="0">
                  <a:pos x="4" y="0"/>
                </a:cxn>
                <a:cxn ang="0">
                  <a:pos x="6" y="0"/>
                </a:cxn>
                <a:cxn ang="0">
                  <a:pos x="7" y="0"/>
                </a:cxn>
                <a:cxn ang="0">
                  <a:pos x="7" y="1"/>
                </a:cxn>
                <a:cxn ang="0">
                  <a:pos x="8" y="1"/>
                </a:cxn>
                <a:cxn ang="0">
                  <a:pos x="8" y="0"/>
                </a:cxn>
                <a:cxn ang="0">
                  <a:pos x="7" y="0"/>
                </a:cxn>
                <a:cxn ang="0">
                  <a:pos x="6" y="0"/>
                </a:cxn>
                <a:cxn ang="0">
                  <a:pos x="4" y="0"/>
                </a:cxn>
                <a:cxn ang="0">
                  <a:pos x="3" y="0"/>
                </a:cxn>
                <a:cxn ang="0">
                  <a:pos x="2" y="0"/>
                </a:cxn>
                <a:cxn ang="0">
                  <a:pos x="1" y="1"/>
                </a:cxn>
                <a:cxn ang="0">
                  <a:pos x="0" y="1"/>
                </a:cxn>
                <a:cxn ang="0">
                  <a:pos x="0" y="2"/>
                </a:cxn>
                <a:cxn ang="0">
                  <a:pos x="0" y="1"/>
                </a:cxn>
                <a:cxn ang="0">
                  <a:pos x="0" y="2"/>
                </a:cxn>
                <a:cxn ang="0">
                  <a:pos x="1" y="2"/>
                </a:cxn>
              </a:cxnLst>
              <a:rect l="0" t="0" r="r" b="b"/>
              <a:pathLst>
                <a:path w="9" h="3">
                  <a:moveTo>
                    <a:pt x="1" y="2"/>
                  </a:moveTo>
                  <a:lnTo>
                    <a:pt x="0" y="2"/>
                  </a:lnTo>
                  <a:lnTo>
                    <a:pt x="1" y="2"/>
                  </a:lnTo>
                  <a:lnTo>
                    <a:pt x="1" y="1"/>
                  </a:lnTo>
                  <a:lnTo>
                    <a:pt x="2" y="1"/>
                  </a:lnTo>
                  <a:lnTo>
                    <a:pt x="3" y="1"/>
                  </a:lnTo>
                  <a:lnTo>
                    <a:pt x="4" y="1"/>
                  </a:lnTo>
                  <a:lnTo>
                    <a:pt x="4" y="0"/>
                  </a:lnTo>
                  <a:lnTo>
                    <a:pt x="6" y="0"/>
                  </a:lnTo>
                  <a:lnTo>
                    <a:pt x="7" y="0"/>
                  </a:lnTo>
                  <a:lnTo>
                    <a:pt x="7" y="1"/>
                  </a:lnTo>
                  <a:lnTo>
                    <a:pt x="8" y="1"/>
                  </a:lnTo>
                  <a:lnTo>
                    <a:pt x="8" y="0"/>
                  </a:lnTo>
                  <a:lnTo>
                    <a:pt x="7" y="0"/>
                  </a:lnTo>
                  <a:lnTo>
                    <a:pt x="6" y="0"/>
                  </a:lnTo>
                  <a:lnTo>
                    <a:pt x="4" y="0"/>
                  </a:lnTo>
                  <a:lnTo>
                    <a:pt x="3" y="0"/>
                  </a:lnTo>
                  <a:lnTo>
                    <a:pt x="2" y="0"/>
                  </a:lnTo>
                  <a:lnTo>
                    <a:pt x="1" y="1"/>
                  </a:lnTo>
                  <a:lnTo>
                    <a:pt x="0" y="1"/>
                  </a:lnTo>
                  <a:lnTo>
                    <a:pt x="0" y="2"/>
                  </a:lnTo>
                  <a:lnTo>
                    <a:pt x="0" y="1"/>
                  </a:lnTo>
                  <a:lnTo>
                    <a:pt x="0" y="2"/>
                  </a:lnTo>
                  <a:lnTo>
                    <a:pt x="1"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7" name="Freeform 1293"/>
            <p:cNvSpPr>
              <a:spLocks/>
            </p:cNvSpPr>
            <p:nvPr/>
          </p:nvSpPr>
          <p:spPr bwMode="auto">
            <a:xfrm>
              <a:off x="2649" y="2822"/>
              <a:ext cx="7" cy="4"/>
            </a:xfrm>
            <a:custGeom>
              <a:avLst/>
              <a:gdLst/>
              <a:ahLst/>
              <a:cxnLst>
                <a:cxn ang="0">
                  <a:pos x="6" y="1"/>
                </a:cxn>
                <a:cxn ang="0">
                  <a:pos x="5" y="1"/>
                </a:cxn>
                <a:cxn ang="0">
                  <a:pos x="3" y="0"/>
                </a:cxn>
                <a:cxn ang="0">
                  <a:pos x="2" y="0"/>
                </a:cxn>
                <a:cxn ang="0">
                  <a:pos x="1" y="0"/>
                </a:cxn>
                <a:cxn ang="0">
                  <a:pos x="0" y="0"/>
                </a:cxn>
                <a:cxn ang="0">
                  <a:pos x="0" y="1"/>
                </a:cxn>
                <a:cxn ang="0">
                  <a:pos x="1" y="1"/>
                </a:cxn>
                <a:cxn ang="0">
                  <a:pos x="2" y="1"/>
                </a:cxn>
                <a:cxn ang="0">
                  <a:pos x="3" y="1"/>
                </a:cxn>
                <a:cxn ang="0">
                  <a:pos x="5" y="1"/>
                </a:cxn>
                <a:cxn ang="0">
                  <a:pos x="6" y="3"/>
                </a:cxn>
                <a:cxn ang="0">
                  <a:pos x="6" y="1"/>
                </a:cxn>
              </a:cxnLst>
              <a:rect l="0" t="0" r="r" b="b"/>
              <a:pathLst>
                <a:path w="7" h="4">
                  <a:moveTo>
                    <a:pt x="6" y="1"/>
                  </a:moveTo>
                  <a:lnTo>
                    <a:pt x="5" y="1"/>
                  </a:lnTo>
                  <a:lnTo>
                    <a:pt x="3" y="0"/>
                  </a:lnTo>
                  <a:lnTo>
                    <a:pt x="2" y="0"/>
                  </a:lnTo>
                  <a:lnTo>
                    <a:pt x="1" y="0"/>
                  </a:lnTo>
                  <a:lnTo>
                    <a:pt x="0" y="0"/>
                  </a:lnTo>
                  <a:lnTo>
                    <a:pt x="0" y="1"/>
                  </a:lnTo>
                  <a:lnTo>
                    <a:pt x="1" y="1"/>
                  </a:lnTo>
                  <a:lnTo>
                    <a:pt x="2" y="1"/>
                  </a:lnTo>
                  <a:lnTo>
                    <a:pt x="3" y="1"/>
                  </a:lnTo>
                  <a:lnTo>
                    <a:pt x="5" y="1"/>
                  </a:lnTo>
                  <a:lnTo>
                    <a:pt x="6" y="3"/>
                  </a:lnTo>
                  <a:lnTo>
                    <a:pt x="6"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8" name="Freeform 1294"/>
            <p:cNvSpPr>
              <a:spLocks/>
            </p:cNvSpPr>
            <p:nvPr/>
          </p:nvSpPr>
          <p:spPr bwMode="auto">
            <a:xfrm>
              <a:off x="2654" y="2824"/>
              <a:ext cx="4" cy="5"/>
            </a:xfrm>
            <a:custGeom>
              <a:avLst/>
              <a:gdLst/>
              <a:ahLst/>
              <a:cxnLst>
                <a:cxn ang="0">
                  <a:pos x="3" y="4"/>
                </a:cxn>
                <a:cxn ang="0">
                  <a:pos x="0" y="4"/>
                </a:cxn>
                <a:cxn ang="0">
                  <a:pos x="3" y="4"/>
                </a:cxn>
                <a:cxn ang="0">
                  <a:pos x="3" y="2"/>
                </a:cxn>
                <a:cxn ang="0">
                  <a:pos x="1" y="1"/>
                </a:cxn>
                <a:cxn ang="0">
                  <a:pos x="1" y="0"/>
                </a:cxn>
                <a:cxn ang="0">
                  <a:pos x="0" y="0"/>
                </a:cxn>
                <a:cxn ang="0">
                  <a:pos x="0" y="1"/>
                </a:cxn>
                <a:cxn ang="0">
                  <a:pos x="0" y="2"/>
                </a:cxn>
                <a:cxn ang="0">
                  <a:pos x="0" y="4"/>
                </a:cxn>
                <a:cxn ang="0">
                  <a:pos x="3" y="4"/>
                </a:cxn>
                <a:cxn ang="0">
                  <a:pos x="0" y="4"/>
                </a:cxn>
                <a:cxn ang="0">
                  <a:pos x="3" y="4"/>
                </a:cxn>
                <a:cxn ang="0">
                  <a:pos x="1" y="2"/>
                </a:cxn>
                <a:cxn ang="0">
                  <a:pos x="0" y="2"/>
                </a:cxn>
                <a:cxn ang="0">
                  <a:pos x="0" y="4"/>
                </a:cxn>
                <a:cxn ang="0">
                  <a:pos x="3" y="4"/>
                </a:cxn>
              </a:cxnLst>
              <a:rect l="0" t="0" r="r" b="b"/>
              <a:pathLst>
                <a:path w="4" h="5">
                  <a:moveTo>
                    <a:pt x="3" y="4"/>
                  </a:moveTo>
                  <a:lnTo>
                    <a:pt x="0" y="4"/>
                  </a:lnTo>
                  <a:lnTo>
                    <a:pt x="3" y="4"/>
                  </a:lnTo>
                  <a:lnTo>
                    <a:pt x="3" y="2"/>
                  </a:lnTo>
                  <a:lnTo>
                    <a:pt x="1" y="1"/>
                  </a:lnTo>
                  <a:lnTo>
                    <a:pt x="1" y="0"/>
                  </a:lnTo>
                  <a:lnTo>
                    <a:pt x="0" y="0"/>
                  </a:lnTo>
                  <a:lnTo>
                    <a:pt x="0" y="1"/>
                  </a:lnTo>
                  <a:lnTo>
                    <a:pt x="0" y="2"/>
                  </a:lnTo>
                  <a:lnTo>
                    <a:pt x="0" y="4"/>
                  </a:lnTo>
                  <a:lnTo>
                    <a:pt x="3" y="4"/>
                  </a:lnTo>
                  <a:lnTo>
                    <a:pt x="0" y="4"/>
                  </a:lnTo>
                  <a:lnTo>
                    <a:pt x="3" y="4"/>
                  </a:lnTo>
                  <a:lnTo>
                    <a:pt x="1" y="2"/>
                  </a:lnTo>
                  <a:lnTo>
                    <a:pt x="0" y="2"/>
                  </a:lnTo>
                  <a:lnTo>
                    <a:pt x="0" y="4"/>
                  </a:lnTo>
                  <a:lnTo>
                    <a:pt x="3"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59" name="Freeform 1295"/>
            <p:cNvSpPr>
              <a:spLocks/>
            </p:cNvSpPr>
            <p:nvPr/>
          </p:nvSpPr>
          <p:spPr bwMode="auto">
            <a:xfrm>
              <a:off x="2655" y="2827"/>
              <a:ext cx="11" cy="5"/>
            </a:xfrm>
            <a:custGeom>
              <a:avLst/>
              <a:gdLst/>
              <a:ahLst/>
              <a:cxnLst>
                <a:cxn ang="0">
                  <a:pos x="7" y="2"/>
                </a:cxn>
                <a:cxn ang="0">
                  <a:pos x="7" y="2"/>
                </a:cxn>
                <a:cxn ang="0">
                  <a:pos x="6" y="2"/>
                </a:cxn>
                <a:cxn ang="0">
                  <a:pos x="5" y="2"/>
                </a:cxn>
                <a:cxn ang="0">
                  <a:pos x="4" y="2"/>
                </a:cxn>
                <a:cxn ang="0">
                  <a:pos x="2" y="2"/>
                </a:cxn>
                <a:cxn ang="0">
                  <a:pos x="1" y="2"/>
                </a:cxn>
                <a:cxn ang="0">
                  <a:pos x="1" y="1"/>
                </a:cxn>
                <a:cxn ang="0">
                  <a:pos x="1" y="0"/>
                </a:cxn>
                <a:cxn ang="0">
                  <a:pos x="0" y="0"/>
                </a:cxn>
                <a:cxn ang="0">
                  <a:pos x="0" y="1"/>
                </a:cxn>
                <a:cxn ang="0">
                  <a:pos x="1" y="2"/>
                </a:cxn>
                <a:cxn ang="0">
                  <a:pos x="2" y="2"/>
                </a:cxn>
                <a:cxn ang="0">
                  <a:pos x="2" y="4"/>
                </a:cxn>
                <a:cxn ang="0">
                  <a:pos x="4" y="4"/>
                </a:cxn>
                <a:cxn ang="0">
                  <a:pos x="5" y="4"/>
                </a:cxn>
                <a:cxn ang="0">
                  <a:pos x="6" y="4"/>
                </a:cxn>
                <a:cxn ang="0">
                  <a:pos x="7" y="4"/>
                </a:cxn>
                <a:cxn ang="0">
                  <a:pos x="7" y="2"/>
                </a:cxn>
                <a:cxn ang="0">
                  <a:pos x="9" y="2"/>
                </a:cxn>
                <a:cxn ang="0">
                  <a:pos x="7" y="2"/>
                </a:cxn>
              </a:cxnLst>
              <a:rect l="0" t="0" r="r" b="b"/>
              <a:pathLst>
                <a:path w="10" h="5">
                  <a:moveTo>
                    <a:pt x="7" y="2"/>
                  </a:moveTo>
                  <a:lnTo>
                    <a:pt x="7" y="2"/>
                  </a:lnTo>
                  <a:lnTo>
                    <a:pt x="6" y="2"/>
                  </a:lnTo>
                  <a:lnTo>
                    <a:pt x="5" y="2"/>
                  </a:lnTo>
                  <a:lnTo>
                    <a:pt x="4" y="2"/>
                  </a:lnTo>
                  <a:lnTo>
                    <a:pt x="2" y="2"/>
                  </a:lnTo>
                  <a:lnTo>
                    <a:pt x="1" y="2"/>
                  </a:lnTo>
                  <a:lnTo>
                    <a:pt x="1" y="1"/>
                  </a:lnTo>
                  <a:lnTo>
                    <a:pt x="1" y="0"/>
                  </a:lnTo>
                  <a:lnTo>
                    <a:pt x="0" y="0"/>
                  </a:lnTo>
                  <a:lnTo>
                    <a:pt x="0" y="1"/>
                  </a:lnTo>
                  <a:lnTo>
                    <a:pt x="1" y="2"/>
                  </a:lnTo>
                  <a:lnTo>
                    <a:pt x="2" y="2"/>
                  </a:lnTo>
                  <a:lnTo>
                    <a:pt x="2" y="4"/>
                  </a:lnTo>
                  <a:lnTo>
                    <a:pt x="4" y="4"/>
                  </a:lnTo>
                  <a:lnTo>
                    <a:pt x="5" y="4"/>
                  </a:lnTo>
                  <a:lnTo>
                    <a:pt x="6" y="4"/>
                  </a:lnTo>
                  <a:lnTo>
                    <a:pt x="7" y="4"/>
                  </a:lnTo>
                  <a:lnTo>
                    <a:pt x="7" y="2"/>
                  </a:lnTo>
                  <a:lnTo>
                    <a:pt x="9" y="2"/>
                  </a:lnTo>
                  <a:lnTo>
                    <a:pt x="7"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0" name="Freeform 1296"/>
            <p:cNvSpPr>
              <a:spLocks/>
            </p:cNvSpPr>
            <p:nvPr/>
          </p:nvSpPr>
          <p:spPr bwMode="auto">
            <a:xfrm>
              <a:off x="2663" y="2829"/>
              <a:ext cx="5" cy="6"/>
            </a:xfrm>
            <a:custGeom>
              <a:avLst/>
              <a:gdLst/>
              <a:ahLst/>
              <a:cxnLst>
                <a:cxn ang="0">
                  <a:pos x="4" y="5"/>
                </a:cxn>
                <a:cxn ang="0">
                  <a:pos x="4" y="4"/>
                </a:cxn>
                <a:cxn ang="0">
                  <a:pos x="2" y="4"/>
                </a:cxn>
                <a:cxn ang="0">
                  <a:pos x="2" y="2"/>
                </a:cxn>
                <a:cxn ang="0">
                  <a:pos x="1" y="2"/>
                </a:cxn>
                <a:cxn ang="0">
                  <a:pos x="1" y="1"/>
                </a:cxn>
                <a:cxn ang="0">
                  <a:pos x="1" y="0"/>
                </a:cxn>
                <a:cxn ang="0">
                  <a:pos x="0" y="0"/>
                </a:cxn>
                <a:cxn ang="0">
                  <a:pos x="0" y="1"/>
                </a:cxn>
                <a:cxn ang="0">
                  <a:pos x="1" y="1"/>
                </a:cxn>
                <a:cxn ang="0">
                  <a:pos x="1" y="2"/>
                </a:cxn>
                <a:cxn ang="0">
                  <a:pos x="1" y="4"/>
                </a:cxn>
                <a:cxn ang="0">
                  <a:pos x="2" y="4"/>
                </a:cxn>
                <a:cxn ang="0">
                  <a:pos x="2" y="5"/>
                </a:cxn>
                <a:cxn ang="0">
                  <a:pos x="4" y="5"/>
                </a:cxn>
                <a:cxn ang="0">
                  <a:pos x="4" y="4"/>
                </a:cxn>
                <a:cxn ang="0">
                  <a:pos x="4" y="5"/>
                </a:cxn>
              </a:cxnLst>
              <a:rect l="0" t="0" r="r" b="b"/>
              <a:pathLst>
                <a:path w="5" h="6">
                  <a:moveTo>
                    <a:pt x="4" y="5"/>
                  </a:moveTo>
                  <a:lnTo>
                    <a:pt x="4" y="4"/>
                  </a:lnTo>
                  <a:lnTo>
                    <a:pt x="2" y="4"/>
                  </a:lnTo>
                  <a:lnTo>
                    <a:pt x="2" y="2"/>
                  </a:lnTo>
                  <a:lnTo>
                    <a:pt x="1" y="2"/>
                  </a:lnTo>
                  <a:lnTo>
                    <a:pt x="1" y="1"/>
                  </a:lnTo>
                  <a:lnTo>
                    <a:pt x="1" y="0"/>
                  </a:lnTo>
                  <a:lnTo>
                    <a:pt x="0" y="0"/>
                  </a:lnTo>
                  <a:lnTo>
                    <a:pt x="0" y="1"/>
                  </a:lnTo>
                  <a:lnTo>
                    <a:pt x="1" y="1"/>
                  </a:lnTo>
                  <a:lnTo>
                    <a:pt x="1" y="2"/>
                  </a:lnTo>
                  <a:lnTo>
                    <a:pt x="1" y="4"/>
                  </a:lnTo>
                  <a:lnTo>
                    <a:pt x="2" y="4"/>
                  </a:lnTo>
                  <a:lnTo>
                    <a:pt x="2" y="5"/>
                  </a:lnTo>
                  <a:lnTo>
                    <a:pt x="4" y="5"/>
                  </a:lnTo>
                  <a:lnTo>
                    <a:pt x="4" y="4"/>
                  </a:lnTo>
                  <a:lnTo>
                    <a:pt x="4" y="5"/>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1" name="Freeform 1297"/>
            <p:cNvSpPr>
              <a:spLocks/>
            </p:cNvSpPr>
            <p:nvPr/>
          </p:nvSpPr>
          <p:spPr bwMode="auto">
            <a:xfrm>
              <a:off x="2667" y="2832"/>
              <a:ext cx="18" cy="5"/>
            </a:xfrm>
            <a:custGeom>
              <a:avLst/>
              <a:gdLst/>
              <a:ahLst/>
              <a:cxnLst>
                <a:cxn ang="0">
                  <a:pos x="17" y="1"/>
                </a:cxn>
                <a:cxn ang="0">
                  <a:pos x="15" y="1"/>
                </a:cxn>
                <a:cxn ang="0">
                  <a:pos x="14" y="1"/>
                </a:cxn>
                <a:cxn ang="0">
                  <a:pos x="13" y="2"/>
                </a:cxn>
                <a:cxn ang="0">
                  <a:pos x="12" y="2"/>
                </a:cxn>
                <a:cxn ang="0">
                  <a:pos x="10" y="2"/>
                </a:cxn>
                <a:cxn ang="0">
                  <a:pos x="9" y="2"/>
                </a:cxn>
                <a:cxn ang="0">
                  <a:pos x="8" y="2"/>
                </a:cxn>
                <a:cxn ang="0">
                  <a:pos x="6" y="2"/>
                </a:cxn>
                <a:cxn ang="0">
                  <a:pos x="5" y="2"/>
                </a:cxn>
                <a:cxn ang="0">
                  <a:pos x="4" y="2"/>
                </a:cxn>
                <a:cxn ang="0">
                  <a:pos x="4" y="1"/>
                </a:cxn>
                <a:cxn ang="0">
                  <a:pos x="3" y="1"/>
                </a:cxn>
                <a:cxn ang="0">
                  <a:pos x="1" y="1"/>
                </a:cxn>
                <a:cxn ang="0">
                  <a:pos x="1" y="0"/>
                </a:cxn>
                <a:cxn ang="0">
                  <a:pos x="0" y="0"/>
                </a:cxn>
                <a:cxn ang="0">
                  <a:pos x="0" y="1"/>
                </a:cxn>
                <a:cxn ang="0">
                  <a:pos x="1" y="1"/>
                </a:cxn>
                <a:cxn ang="0">
                  <a:pos x="3" y="2"/>
                </a:cxn>
                <a:cxn ang="0">
                  <a:pos x="4" y="2"/>
                </a:cxn>
                <a:cxn ang="0">
                  <a:pos x="5" y="2"/>
                </a:cxn>
                <a:cxn ang="0">
                  <a:pos x="5" y="4"/>
                </a:cxn>
                <a:cxn ang="0">
                  <a:pos x="6" y="4"/>
                </a:cxn>
                <a:cxn ang="0">
                  <a:pos x="8" y="4"/>
                </a:cxn>
                <a:cxn ang="0">
                  <a:pos x="9" y="4"/>
                </a:cxn>
                <a:cxn ang="0">
                  <a:pos x="10" y="4"/>
                </a:cxn>
                <a:cxn ang="0">
                  <a:pos x="12" y="2"/>
                </a:cxn>
                <a:cxn ang="0">
                  <a:pos x="13" y="2"/>
                </a:cxn>
                <a:cxn ang="0">
                  <a:pos x="14" y="2"/>
                </a:cxn>
                <a:cxn ang="0">
                  <a:pos x="15" y="2"/>
                </a:cxn>
                <a:cxn ang="0">
                  <a:pos x="17" y="1"/>
                </a:cxn>
              </a:cxnLst>
              <a:rect l="0" t="0" r="r" b="b"/>
              <a:pathLst>
                <a:path w="18" h="5">
                  <a:moveTo>
                    <a:pt x="17" y="1"/>
                  </a:moveTo>
                  <a:lnTo>
                    <a:pt x="15" y="1"/>
                  </a:lnTo>
                  <a:lnTo>
                    <a:pt x="14" y="1"/>
                  </a:lnTo>
                  <a:lnTo>
                    <a:pt x="13" y="2"/>
                  </a:lnTo>
                  <a:lnTo>
                    <a:pt x="12" y="2"/>
                  </a:lnTo>
                  <a:lnTo>
                    <a:pt x="10" y="2"/>
                  </a:lnTo>
                  <a:lnTo>
                    <a:pt x="9" y="2"/>
                  </a:lnTo>
                  <a:lnTo>
                    <a:pt x="8" y="2"/>
                  </a:lnTo>
                  <a:lnTo>
                    <a:pt x="6" y="2"/>
                  </a:lnTo>
                  <a:lnTo>
                    <a:pt x="5" y="2"/>
                  </a:lnTo>
                  <a:lnTo>
                    <a:pt x="4" y="2"/>
                  </a:lnTo>
                  <a:lnTo>
                    <a:pt x="4" y="1"/>
                  </a:lnTo>
                  <a:lnTo>
                    <a:pt x="3" y="1"/>
                  </a:lnTo>
                  <a:lnTo>
                    <a:pt x="1" y="1"/>
                  </a:lnTo>
                  <a:lnTo>
                    <a:pt x="1" y="0"/>
                  </a:lnTo>
                  <a:lnTo>
                    <a:pt x="0" y="0"/>
                  </a:lnTo>
                  <a:lnTo>
                    <a:pt x="0" y="1"/>
                  </a:lnTo>
                  <a:lnTo>
                    <a:pt x="1" y="1"/>
                  </a:lnTo>
                  <a:lnTo>
                    <a:pt x="3" y="2"/>
                  </a:lnTo>
                  <a:lnTo>
                    <a:pt x="4" y="2"/>
                  </a:lnTo>
                  <a:lnTo>
                    <a:pt x="5" y="2"/>
                  </a:lnTo>
                  <a:lnTo>
                    <a:pt x="5" y="4"/>
                  </a:lnTo>
                  <a:lnTo>
                    <a:pt x="6" y="4"/>
                  </a:lnTo>
                  <a:lnTo>
                    <a:pt x="8" y="4"/>
                  </a:lnTo>
                  <a:lnTo>
                    <a:pt x="9" y="4"/>
                  </a:lnTo>
                  <a:lnTo>
                    <a:pt x="10" y="4"/>
                  </a:lnTo>
                  <a:lnTo>
                    <a:pt x="12" y="2"/>
                  </a:lnTo>
                  <a:lnTo>
                    <a:pt x="13" y="2"/>
                  </a:lnTo>
                  <a:lnTo>
                    <a:pt x="14" y="2"/>
                  </a:lnTo>
                  <a:lnTo>
                    <a:pt x="15" y="2"/>
                  </a:lnTo>
                  <a:lnTo>
                    <a:pt x="17"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2" name="Freeform 1298"/>
            <p:cNvSpPr>
              <a:spLocks/>
            </p:cNvSpPr>
            <p:nvPr/>
          </p:nvSpPr>
          <p:spPr bwMode="auto">
            <a:xfrm>
              <a:off x="2684" y="2822"/>
              <a:ext cx="13" cy="13"/>
            </a:xfrm>
            <a:custGeom>
              <a:avLst/>
              <a:gdLst/>
              <a:ahLst/>
              <a:cxnLst>
                <a:cxn ang="0">
                  <a:pos x="13" y="0"/>
                </a:cxn>
                <a:cxn ang="0">
                  <a:pos x="11" y="0"/>
                </a:cxn>
                <a:cxn ang="0">
                  <a:pos x="11" y="1"/>
                </a:cxn>
                <a:cxn ang="0">
                  <a:pos x="10" y="2"/>
                </a:cxn>
                <a:cxn ang="0">
                  <a:pos x="10" y="4"/>
                </a:cxn>
                <a:cxn ang="0">
                  <a:pos x="9" y="4"/>
                </a:cxn>
                <a:cxn ang="0">
                  <a:pos x="9" y="5"/>
                </a:cxn>
                <a:cxn ang="0">
                  <a:pos x="8" y="6"/>
                </a:cxn>
                <a:cxn ang="0">
                  <a:pos x="6" y="7"/>
                </a:cxn>
                <a:cxn ang="0">
                  <a:pos x="5" y="8"/>
                </a:cxn>
                <a:cxn ang="0">
                  <a:pos x="4" y="9"/>
                </a:cxn>
                <a:cxn ang="0">
                  <a:pos x="3" y="9"/>
                </a:cxn>
                <a:cxn ang="0">
                  <a:pos x="3" y="11"/>
                </a:cxn>
                <a:cxn ang="0">
                  <a:pos x="1" y="11"/>
                </a:cxn>
                <a:cxn ang="0">
                  <a:pos x="0" y="11"/>
                </a:cxn>
                <a:cxn ang="0">
                  <a:pos x="0" y="12"/>
                </a:cxn>
                <a:cxn ang="0">
                  <a:pos x="1" y="12"/>
                </a:cxn>
                <a:cxn ang="0">
                  <a:pos x="3" y="11"/>
                </a:cxn>
                <a:cxn ang="0">
                  <a:pos x="4" y="9"/>
                </a:cxn>
                <a:cxn ang="0">
                  <a:pos x="5" y="9"/>
                </a:cxn>
                <a:cxn ang="0">
                  <a:pos x="5" y="8"/>
                </a:cxn>
                <a:cxn ang="0">
                  <a:pos x="6" y="8"/>
                </a:cxn>
                <a:cxn ang="0">
                  <a:pos x="6" y="7"/>
                </a:cxn>
                <a:cxn ang="0">
                  <a:pos x="8" y="7"/>
                </a:cxn>
                <a:cxn ang="0">
                  <a:pos x="9" y="6"/>
                </a:cxn>
                <a:cxn ang="0">
                  <a:pos x="9" y="5"/>
                </a:cxn>
                <a:cxn ang="0">
                  <a:pos x="10" y="5"/>
                </a:cxn>
                <a:cxn ang="0">
                  <a:pos x="10" y="4"/>
                </a:cxn>
                <a:cxn ang="0">
                  <a:pos x="11" y="2"/>
                </a:cxn>
                <a:cxn ang="0">
                  <a:pos x="11" y="1"/>
                </a:cxn>
                <a:cxn ang="0">
                  <a:pos x="13" y="0"/>
                </a:cxn>
                <a:cxn ang="0">
                  <a:pos x="11" y="0"/>
                </a:cxn>
                <a:cxn ang="0">
                  <a:pos x="13" y="0"/>
                </a:cxn>
              </a:cxnLst>
              <a:rect l="0" t="0" r="r" b="b"/>
              <a:pathLst>
                <a:path w="14" h="13">
                  <a:moveTo>
                    <a:pt x="13" y="0"/>
                  </a:moveTo>
                  <a:lnTo>
                    <a:pt x="11" y="0"/>
                  </a:lnTo>
                  <a:lnTo>
                    <a:pt x="11" y="1"/>
                  </a:lnTo>
                  <a:lnTo>
                    <a:pt x="10" y="2"/>
                  </a:lnTo>
                  <a:lnTo>
                    <a:pt x="10" y="4"/>
                  </a:lnTo>
                  <a:lnTo>
                    <a:pt x="9" y="4"/>
                  </a:lnTo>
                  <a:lnTo>
                    <a:pt x="9" y="5"/>
                  </a:lnTo>
                  <a:lnTo>
                    <a:pt x="8" y="6"/>
                  </a:lnTo>
                  <a:lnTo>
                    <a:pt x="6" y="7"/>
                  </a:lnTo>
                  <a:lnTo>
                    <a:pt x="5" y="8"/>
                  </a:lnTo>
                  <a:lnTo>
                    <a:pt x="4" y="9"/>
                  </a:lnTo>
                  <a:lnTo>
                    <a:pt x="3" y="9"/>
                  </a:lnTo>
                  <a:lnTo>
                    <a:pt x="3" y="11"/>
                  </a:lnTo>
                  <a:lnTo>
                    <a:pt x="1" y="11"/>
                  </a:lnTo>
                  <a:lnTo>
                    <a:pt x="0" y="11"/>
                  </a:lnTo>
                  <a:lnTo>
                    <a:pt x="0" y="12"/>
                  </a:lnTo>
                  <a:lnTo>
                    <a:pt x="1" y="12"/>
                  </a:lnTo>
                  <a:lnTo>
                    <a:pt x="3" y="11"/>
                  </a:lnTo>
                  <a:lnTo>
                    <a:pt x="4" y="9"/>
                  </a:lnTo>
                  <a:lnTo>
                    <a:pt x="5" y="9"/>
                  </a:lnTo>
                  <a:lnTo>
                    <a:pt x="5" y="8"/>
                  </a:lnTo>
                  <a:lnTo>
                    <a:pt x="6" y="8"/>
                  </a:lnTo>
                  <a:lnTo>
                    <a:pt x="6" y="7"/>
                  </a:lnTo>
                  <a:lnTo>
                    <a:pt x="8" y="7"/>
                  </a:lnTo>
                  <a:lnTo>
                    <a:pt x="9" y="6"/>
                  </a:lnTo>
                  <a:lnTo>
                    <a:pt x="9" y="5"/>
                  </a:lnTo>
                  <a:lnTo>
                    <a:pt x="10" y="5"/>
                  </a:lnTo>
                  <a:lnTo>
                    <a:pt x="10" y="4"/>
                  </a:lnTo>
                  <a:lnTo>
                    <a:pt x="11" y="2"/>
                  </a:lnTo>
                  <a:lnTo>
                    <a:pt x="11" y="1"/>
                  </a:lnTo>
                  <a:lnTo>
                    <a:pt x="13" y="0"/>
                  </a:lnTo>
                  <a:lnTo>
                    <a:pt x="11" y="0"/>
                  </a:lnTo>
                  <a:lnTo>
                    <a:pt x="1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3" name="Freeform 1299"/>
            <p:cNvSpPr>
              <a:spLocks/>
            </p:cNvSpPr>
            <p:nvPr/>
          </p:nvSpPr>
          <p:spPr bwMode="auto">
            <a:xfrm>
              <a:off x="2672" y="2810"/>
              <a:ext cx="25" cy="14"/>
            </a:xfrm>
            <a:custGeom>
              <a:avLst/>
              <a:gdLst/>
              <a:ahLst/>
              <a:cxnLst>
                <a:cxn ang="0">
                  <a:pos x="1" y="0"/>
                </a:cxn>
                <a:cxn ang="0">
                  <a:pos x="0" y="0"/>
                </a:cxn>
                <a:cxn ang="0">
                  <a:pos x="1" y="2"/>
                </a:cxn>
                <a:cxn ang="0">
                  <a:pos x="2" y="3"/>
                </a:cxn>
                <a:cxn ang="0">
                  <a:pos x="4" y="5"/>
                </a:cxn>
                <a:cxn ang="0">
                  <a:pos x="6" y="5"/>
                </a:cxn>
                <a:cxn ang="0">
                  <a:pos x="7" y="6"/>
                </a:cxn>
                <a:cxn ang="0">
                  <a:pos x="9" y="7"/>
                </a:cxn>
                <a:cxn ang="0">
                  <a:pos x="11" y="8"/>
                </a:cxn>
                <a:cxn ang="0">
                  <a:pos x="12" y="9"/>
                </a:cxn>
                <a:cxn ang="0">
                  <a:pos x="14" y="9"/>
                </a:cxn>
                <a:cxn ang="0">
                  <a:pos x="15" y="10"/>
                </a:cxn>
                <a:cxn ang="0">
                  <a:pos x="17" y="10"/>
                </a:cxn>
                <a:cxn ang="0">
                  <a:pos x="19" y="12"/>
                </a:cxn>
                <a:cxn ang="0">
                  <a:pos x="20" y="12"/>
                </a:cxn>
                <a:cxn ang="0">
                  <a:pos x="21" y="13"/>
                </a:cxn>
                <a:cxn ang="0">
                  <a:pos x="24" y="13"/>
                </a:cxn>
                <a:cxn ang="0">
                  <a:pos x="25" y="13"/>
                </a:cxn>
                <a:cxn ang="0">
                  <a:pos x="25" y="12"/>
                </a:cxn>
                <a:cxn ang="0">
                  <a:pos x="24" y="12"/>
                </a:cxn>
                <a:cxn ang="0">
                  <a:pos x="22" y="12"/>
                </a:cxn>
                <a:cxn ang="0">
                  <a:pos x="20" y="12"/>
                </a:cxn>
                <a:cxn ang="0">
                  <a:pos x="19" y="10"/>
                </a:cxn>
                <a:cxn ang="0">
                  <a:pos x="17" y="10"/>
                </a:cxn>
                <a:cxn ang="0">
                  <a:pos x="16" y="9"/>
                </a:cxn>
                <a:cxn ang="0">
                  <a:pos x="14" y="9"/>
                </a:cxn>
                <a:cxn ang="0">
                  <a:pos x="12" y="8"/>
                </a:cxn>
                <a:cxn ang="0">
                  <a:pos x="11" y="8"/>
                </a:cxn>
                <a:cxn ang="0">
                  <a:pos x="10" y="7"/>
                </a:cxn>
                <a:cxn ang="0">
                  <a:pos x="7" y="6"/>
                </a:cxn>
                <a:cxn ang="0">
                  <a:pos x="6" y="5"/>
                </a:cxn>
                <a:cxn ang="0">
                  <a:pos x="5" y="3"/>
                </a:cxn>
                <a:cxn ang="0">
                  <a:pos x="4" y="2"/>
                </a:cxn>
                <a:cxn ang="0">
                  <a:pos x="2" y="1"/>
                </a:cxn>
                <a:cxn ang="0">
                  <a:pos x="1" y="0"/>
                </a:cxn>
                <a:cxn ang="0">
                  <a:pos x="0" y="0"/>
                </a:cxn>
                <a:cxn ang="0">
                  <a:pos x="1" y="0"/>
                </a:cxn>
                <a:cxn ang="0">
                  <a:pos x="0" y="0"/>
                </a:cxn>
                <a:cxn ang="0">
                  <a:pos x="1" y="0"/>
                </a:cxn>
              </a:cxnLst>
              <a:rect l="0" t="0" r="r" b="b"/>
              <a:pathLst>
                <a:path w="26" h="14">
                  <a:moveTo>
                    <a:pt x="1" y="0"/>
                  </a:moveTo>
                  <a:lnTo>
                    <a:pt x="0" y="0"/>
                  </a:lnTo>
                  <a:lnTo>
                    <a:pt x="1" y="2"/>
                  </a:lnTo>
                  <a:lnTo>
                    <a:pt x="2" y="3"/>
                  </a:lnTo>
                  <a:lnTo>
                    <a:pt x="4" y="5"/>
                  </a:lnTo>
                  <a:lnTo>
                    <a:pt x="6" y="5"/>
                  </a:lnTo>
                  <a:lnTo>
                    <a:pt x="7" y="6"/>
                  </a:lnTo>
                  <a:lnTo>
                    <a:pt x="9" y="7"/>
                  </a:lnTo>
                  <a:lnTo>
                    <a:pt x="11" y="8"/>
                  </a:lnTo>
                  <a:lnTo>
                    <a:pt x="12" y="9"/>
                  </a:lnTo>
                  <a:lnTo>
                    <a:pt x="14" y="9"/>
                  </a:lnTo>
                  <a:lnTo>
                    <a:pt x="15" y="10"/>
                  </a:lnTo>
                  <a:lnTo>
                    <a:pt x="17" y="10"/>
                  </a:lnTo>
                  <a:lnTo>
                    <a:pt x="19" y="12"/>
                  </a:lnTo>
                  <a:lnTo>
                    <a:pt x="20" y="12"/>
                  </a:lnTo>
                  <a:lnTo>
                    <a:pt x="21" y="13"/>
                  </a:lnTo>
                  <a:lnTo>
                    <a:pt x="24" y="13"/>
                  </a:lnTo>
                  <a:lnTo>
                    <a:pt x="25" y="13"/>
                  </a:lnTo>
                  <a:lnTo>
                    <a:pt x="25" y="12"/>
                  </a:lnTo>
                  <a:lnTo>
                    <a:pt x="24" y="12"/>
                  </a:lnTo>
                  <a:lnTo>
                    <a:pt x="22" y="12"/>
                  </a:lnTo>
                  <a:lnTo>
                    <a:pt x="20" y="12"/>
                  </a:lnTo>
                  <a:lnTo>
                    <a:pt x="19" y="10"/>
                  </a:lnTo>
                  <a:lnTo>
                    <a:pt x="17" y="10"/>
                  </a:lnTo>
                  <a:lnTo>
                    <a:pt x="16" y="9"/>
                  </a:lnTo>
                  <a:lnTo>
                    <a:pt x="14" y="9"/>
                  </a:lnTo>
                  <a:lnTo>
                    <a:pt x="12" y="8"/>
                  </a:lnTo>
                  <a:lnTo>
                    <a:pt x="11" y="8"/>
                  </a:lnTo>
                  <a:lnTo>
                    <a:pt x="10" y="7"/>
                  </a:lnTo>
                  <a:lnTo>
                    <a:pt x="7" y="6"/>
                  </a:lnTo>
                  <a:lnTo>
                    <a:pt x="6" y="5"/>
                  </a:lnTo>
                  <a:lnTo>
                    <a:pt x="5" y="3"/>
                  </a:lnTo>
                  <a:lnTo>
                    <a:pt x="4" y="2"/>
                  </a:lnTo>
                  <a:lnTo>
                    <a:pt x="2" y="1"/>
                  </a:lnTo>
                  <a:lnTo>
                    <a:pt x="1" y="0"/>
                  </a:lnTo>
                  <a:lnTo>
                    <a:pt x="0" y="0"/>
                  </a:lnTo>
                  <a:lnTo>
                    <a:pt x="1" y="0"/>
                  </a:lnTo>
                  <a:lnTo>
                    <a:pt x="0"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4" name="Freeform 1300"/>
            <p:cNvSpPr>
              <a:spLocks/>
            </p:cNvSpPr>
            <p:nvPr/>
          </p:nvSpPr>
          <p:spPr bwMode="auto">
            <a:xfrm>
              <a:off x="2672" y="2810"/>
              <a:ext cx="4" cy="3"/>
            </a:xfrm>
            <a:custGeom>
              <a:avLst/>
              <a:gdLst/>
              <a:ahLst/>
              <a:cxnLst>
                <a:cxn ang="0">
                  <a:pos x="0" y="2"/>
                </a:cxn>
                <a:cxn ang="0">
                  <a:pos x="3" y="0"/>
                </a:cxn>
                <a:cxn ang="0">
                  <a:pos x="0" y="0"/>
                </a:cxn>
                <a:cxn ang="0">
                  <a:pos x="0" y="2"/>
                </a:cxn>
                <a:cxn ang="0">
                  <a:pos x="3" y="0"/>
                </a:cxn>
                <a:cxn ang="0">
                  <a:pos x="0" y="2"/>
                </a:cxn>
                <a:cxn ang="0">
                  <a:pos x="3" y="2"/>
                </a:cxn>
                <a:cxn ang="0">
                  <a:pos x="3" y="0"/>
                </a:cxn>
                <a:cxn ang="0">
                  <a:pos x="0" y="2"/>
                </a:cxn>
              </a:cxnLst>
              <a:rect l="0" t="0" r="r" b="b"/>
              <a:pathLst>
                <a:path w="4" h="3">
                  <a:moveTo>
                    <a:pt x="0" y="2"/>
                  </a:moveTo>
                  <a:lnTo>
                    <a:pt x="3" y="0"/>
                  </a:lnTo>
                  <a:lnTo>
                    <a:pt x="0" y="0"/>
                  </a:lnTo>
                  <a:lnTo>
                    <a:pt x="0" y="2"/>
                  </a:lnTo>
                  <a:lnTo>
                    <a:pt x="3" y="0"/>
                  </a:lnTo>
                  <a:lnTo>
                    <a:pt x="0" y="2"/>
                  </a:lnTo>
                  <a:lnTo>
                    <a:pt x="3" y="2"/>
                  </a:lnTo>
                  <a:lnTo>
                    <a:pt x="3" y="0"/>
                  </a:lnTo>
                  <a:lnTo>
                    <a:pt x="0"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5" name="Freeform 1301"/>
            <p:cNvSpPr>
              <a:spLocks/>
            </p:cNvSpPr>
            <p:nvPr/>
          </p:nvSpPr>
          <p:spPr bwMode="auto">
            <a:xfrm>
              <a:off x="2667" y="2794"/>
              <a:ext cx="5" cy="15"/>
            </a:xfrm>
            <a:custGeom>
              <a:avLst/>
              <a:gdLst/>
              <a:ahLst/>
              <a:cxnLst>
                <a:cxn ang="0">
                  <a:pos x="1" y="0"/>
                </a:cxn>
                <a:cxn ang="0">
                  <a:pos x="1" y="0"/>
                </a:cxn>
                <a:cxn ang="0">
                  <a:pos x="1" y="1"/>
                </a:cxn>
                <a:cxn ang="0">
                  <a:pos x="1" y="2"/>
                </a:cxn>
                <a:cxn ang="0">
                  <a:pos x="0" y="4"/>
                </a:cxn>
                <a:cxn ang="0">
                  <a:pos x="0" y="5"/>
                </a:cxn>
                <a:cxn ang="0">
                  <a:pos x="0" y="6"/>
                </a:cxn>
                <a:cxn ang="0">
                  <a:pos x="0" y="7"/>
                </a:cxn>
                <a:cxn ang="0">
                  <a:pos x="0" y="9"/>
                </a:cxn>
                <a:cxn ang="0">
                  <a:pos x="0" y="10"/>
                </a:cxn>
                <a:cxn ang="0">
                  <a:pos x="0" y="11"/>
                </a:cxn>
                <a:cxn ang="0">
                  <a:pos x="1" y="11"/>
                </a:cxn>
                <a:cxn ang="0">
                  <a:pos x="1" y="12"/>
                </a:cxn>
                <a:cxn ang="0">
                  <a:pos x="1" y="14"/>
                </a:cxn>
                <a:cxn ang="0">
                  <a:pos x="2" y="14"/>
                </a:cxn>
                <a:cxn ang="0">
                  <a:pos x="2" y="15"/>
                </a:cxn>
                <a:cxn ang="0">
                  <a:pos x="4" y="15"/>
                </a:cxn>
                <a:cxn ang="0">
                  <a:pos x="4" y="14"/>
                </a:cxn>
                <a:cxn ang="0">
                  <a:pos x="2" y="14"/>
                </a:cxn>
                <a:cxn ang="0">
                  <a:pos x="1" y="12"/>
                </a:cxn>
                <a:cxn ang="0">
                  <a:pos x="1" y="11"/>
                </a:cxn>
                <a:cxn ang="0">
                  <a:pos x="1" y="10"/>
                </a:cxn>
                <a:cxn ang="0">
                  <a:pos x="0" y="9"/>
                </a:cxn>
                <a:cxn ang="0">
                  <a:pos x="0" y="7"/>
                </a:cxn>
                <a:cxn ang="0">
                  <a:pos x="1" y="6"/>
                </a:cxn>
                <a:cxn ang="0">
                  <a:pos x="1" y="5"/>
                </a:cxn>
                <a:cxn ang="0">
                  <a:pos x="1" y="4"/>
                </a:cxn>
                <a:cxn ang="0">
                  <a:pos x="1" y="2"/>
                </a:cxn>
                <a:cxn ang="0">
                  <a:pos x="1" y="1"/>
                </a:cxn>
                <a:cxn ang="0">
                  <a:pos x="2" y="0"/>
                </a:cxn>
                <a:cxn ang="0">
                  <a:pos x="1" y="0"/>
                </a:cxn>
              </a:cxnLst>
              <a:rect l="0" t="0" r="r" b="b"/>
              <a:pathLst>
                <a:path w="5" h="16">
                  <a:moveTo>
                    <a:pt x="1" y="0"/>
                  </a:moveTo>
                  <a:lnTo>
                    <a:pt x="1" y="0"/>
                  </a:lnTo>
                  <a:lnTo>
                    <a:pt x="1" y="1"/>
                  </a:lnTo>
                  <a:lnTo>
                    <a:pt x="1" y="2"/>
                  </a:lnTo>
                  <a:lnTo>
                    <a:pt x="0" y="4"/>
                  </a:lnTo>
                  <a:lnTo>
                    <a:pt x="0" y="5"/>
                  </a:lnTo>
                  <a:lnTo>
                    <a:pt x="0" y="6"/>
                  </a:lnTo>
                  <a:lnTo>
                    <a:pt x="0" y="7"/>
                  </a:lnTo>
                  <a:lnTo>
                    <a:pt x="0" y="9"/>
                  </a:lnTo>
                  <a:lnTo>
                    <a:pt x="0" y="10"/>
                  </a:lnTo>
                  <a:lnTo>
                    <a:pt x="0" y="11"/>
                  </a:lnTo>
                  <a:lnTo>
                    <a:pt x="1" y="11"/>
                  </a:lnTo>
                  <a:lnTo>
                    <a:pt x="1" y="12"/>
                  </a:lnTo>
                  <a:lnTo>
                    <a:pt x="1" y="14"/>
                  </a:lnTo>
                  <a:lnTo>
                    <a:pt x="2" y="14"/>
                  </a:lnTo>
                  <a:lnTo>
                    <a:pt x="2" y="15"/>
                  </a:lnTo>
                  <a:lnTo>
                    <a:pt x="4" y="15"/>
                  </a:lnTo>
                  <a:lnTo>
                    <a:pt x="4" y="14"/>
                  </a:lnTo>
                  <a:lnTo>
                    <a:pt x="2" y="14"/>
                  </a:lnTo>
                  <a:lnTo>
                    <a:pt x="1" y="12"/>
                  </a:lnTo>
                  <a:lnTo>
                    <a:pt x="1" y="11"/>
                  </a:lnTo>
                  <a:lnTo>
                    <a:pt x="1" y="10"/>
                  </a:lnTo>
                  <a:lnTo>
                    <a:pt x="0" y="9"/>
                  </a:lnTo>
                  <a:lnTo>
                    <a:pt x="0" y="7"/>
                  </a:lnTo>
                  <a:lnTo>
                    <a:pt x="1" y="6"/>
                  </a:lnTo>
                  <a:lnTo>
                    <a:pt x="1" y="5"/>
                  </a:lnTo>
                  <a:lnTo>
                    <a:pt x="1" y="4"/>
                  </a:lnTo>
                  <a:lnTo>
                    <a:pt x="1" y="2"/>
                  </a:lnTo>
                  <a:lnTo>
                    <a:pt x="1" y="1"/>
                  </a:lnTo>
                  <a:lnTo>
                    <a:pt x="2"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6" name="Freeform 1302"/>
            <p:cNvSpPr>
              <a:spLocks/>
            </p:cNvSpPr>
            <p:nvPr/>
          </p:nvSpPr>
          <p:spPr bwMode="auto">
            <a:xfrm>
              <a:off x="2662" y="2788"/>
              <a:ext cx="10" cy="8"/>
            </a:xfrm>
            <a:custGeom>
              <a:avLst/>
              <a:gdLst/>
              <a:ahLst/>
              <a:cxnLst>
                <a:cxn ang="0">
                  <a:pos x="0" y="0"/>
                </a:cxn>
                <a:cxn ang="0">
                  <a:pos x="1" y="1"/>
                </a:cxn>
                <a:cxn ang="0">
                  <a:pos x="3" y="1"/>
                </a:cxn>
                <a:cxn ang="0">
                  <a:pos x="4" y="3"/>
                </a:cxn>
                <a:cxn ang="0">
                  <a:pos x="5" y="3"/>
                </a:cxn>
                <a:cxn ang="0">
                  <a:pos x="5" y="4"/>
                </a:cxn>
                <a:cxn ang="0">
                  <a:pos x="6" y="4"/>
                </a:cxn>
                <a:cxn ang="0">
                  <a:pos x="6" y="5"/>
                </a:cxn>
                <a:cxn ang="0">
                  <a:pos x="6" y="7"/>
                </a:cxn>
                <a:cxn ang="0">
                  <a:pos x="8" y="7"/>
                </a:cxn>
                <a:cxn ang="0">
                  <a:pos x="8" y="5"/>
                </a:cxn>
                <a:cxn ang="0">
                  <a:pos x="8" y="4"/>
                </a:cxn>
                <a:cxn ang="0">
                  <a:pos x="6" y="4"/>
                </a:cxn>
                <a:cxn ang="0">
                  <a:pos x="6" y="3"/>
                </a:cxn>
                <a:cxn ang="0">
                  <a:pos x="5" y="3"/>
                </a:cxn>
                <a:cxn ang="0">
                  <a:pos x="5" y="1"/>
                </a:cxn>
                <a:cxn ang="0">
                  <a:pos x="4" y="1"/>
                </a:cxn>
                <a:cxn ang="0">
                  <a:pos x="3" y="1"/>
                </a:cxn>
                <a:cxn ang="0">
                  <a:pos x="1" y="0"/>
                </a:cxn>
                <a:cxn ang="0">
                  <a:pos x="0" y="0"/>
                </a:cxn>
              </a:cxnLst>
              <a:rect l="0" t="0" r="r" b="b"/>
              <a:pathLst>
                <a:path w="9" h="8">
                  <a:moveTo>
                    <a:pt x="0" y="0"/>
                  </a:moveTo>
                  <a:lnTo>
                    <a:pt x="1" y="1"/>
                  </a:lnTo>
                  <a:lnTo>
                    <a:pt x="3" y="1"/>
                  </a:lnTo>
                  <a:lnTo>
                    <a:pt x="4" y="3"/>
                  </a:lnTo>
                  <a:lnTo>
                    <a:pt x="5" y="3"/>
                  </a:lnTo>
                  <a:lnTo>
                    <a:pt x="5" y="4"/>
                  </a:lnTo>
                  <a:lnTo>
                    <a:pt x="6" y="4"/>
                  </a:lnTo>
                  <a:lnTo>
                    <a:pt x="6" y="5"/>
                  </a:lnTo>
                  <a:lnTo>
                    <a:pt x="6" y="7"/>
                  </a:lnTo>
                  <a:lnTo>
                    <a:pt x="8" y="7"/>
                  </a:lnTo>
                  <a:lnTo>
                    <a:pt x="8" y="5"/>
                  </a:lnTo>
                  <a:lnTo>
                    <a:pt x="8" y="4"/>
                  </a:lnTo>
                  <a:lnTo>
                    <a:pt x="6" y="4"/>
                  </a:lnTo>
                  <a:lnTo>
                    <a:pt x="6" y="3"/>
                  </a:lnTo>
                  <a:lnTo>
                    <a:pt x="5" y="3"/>
                  </a:lnTo>
                  <a:lnTo>
                    <a:pt x="5" y="1"/>
                  </a:lnTo>
                  <a:lnTo>
                    <a:pt x="4" y="1"/>
                  </a:lnTo>
                  <a:lnTo>
                    <a:pt x="3" y="1"/>
                  </a:lnTo>
                  <a:lnTo>
                    <a:pt x="1" y="0"/>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7" name="Freeform 1303"/>
            <p:cNvSpPr>
              <a:spLocks/>
            </p:cNvSpPr>
            <p:nvPr/>
          </p:nvSpPr>
          <p:spPr bwMode="auto">
            <a:xfrm>
              <a:off x="2649" y="2788"/>
              <a:ext cx="14" cy="4"/>
            </a:xfrm>
            <a:custGeom>
              <a:avLst/>
              <a:gdLst/>
              <a:ahLst/>
              <a:cxnLst>
                <a:cxn ang="0">
                  <a:pos x="0" y="3"/>
                </a:cxn>
                <a:cxn ang="0">
                  <a:pos x="0" y="3"/>
                </a:cxn>
                <a:cxn ang="0">
                  <a:pos x="1" y="3"/>
                </a:cxn>
                <a:cxn ang="0">
                  <a:pos x="2" y="1"/>
                </a:cxn>
                <a:cxn ang="0">
                  <a:pos x="3" y="1"/>
                </a:cxn>
                <a:cxn ang="0">
                  <a:pos x="5" y="1"/>
                </a:cxn>
                <a:cxn ang="0">
                  <a:pos x="6" y="1"/>
                </a:cxn>
                <a:cxn ang="0">
                  <a:pos x="7" y="0"/>
                </a:cxn>
                <a:cxn ang="0">
                  <a:pos x="8" y="0"/>
                </a:cxn>
                <a:cxn ang="0">
                  <a:pos x="9" y="0"/>
                </a:cxn>
                <a:cxn ang="0">
                  <a:pos x="10" y="0"/>
                </a:cxn>
                <a:cxn ang="0">
                  <a:pos x="12" y="0"/>
                </a:cxn>
                <a:cxn ang="0">
                  <a:pos x="13" y="0"/>
                </a:cxn>
                <a:cxn ang="0">
                  <a:pos x="12" y="0"/>
                </a:cxn>
                <a:cxn ang="0">
                  <a:pos x="10" y="0"/>
                </a:cxn>
                <a:cxn ang="0">
                  <a:pos x="9" y="0"/>
                </a:cxn>
                <a:cxn ang="0">
                  <a:pos x="8" y="0"/>
                </a:cxn>
                <a:cxn ang="0">
                  <a:pos x="7" y="0"/>
                </a:cxn>
                <a:cxn ang="0">
                  <a:pos x="6" y="0"/>
                </a:cxn>
                <a:cxn ang="0">
                  <a:pos x="5" y="0"/>
                </a:cxn>
                <a:cxn ang="0">
                  <a:pos x="3" y="1"/>
                </a:cxn>
                <a:cxn ang="0">
                  <a:pos x="2" y="1"/>
                </a:cxn>
                <a:cxn ang="0">
                  <a:pos x="1" y="1"/>
                </a:cxn>
                <a:cxn ang="0">
                  <a:pos x="0" y="3"/>
                </a:cxn>
                <a:cxn ang="0">
                  <a:pos x="1" y="3"/>
                </a:cxn>
                <a:cxn ang="0">
                  <a:pos x="0" y="3"/>
                </a:cxn>
              </a:cxnLst>
              <a:rect l="0" t="0" r="r" b="b"/>
              <a:pathLst>
                <a:path w="14" h="4">
                  <a:moveTo>
                    <a:pt x="0" y="3"/>
                  </a:moveTo>
                  <a:lnTo>
                    <a:pt x="0" y="3"/>
                  </a:lnTo>
                  <a:lnTo>
                    <a:pt x="1" y="3"/>
                  </a:lnTo>
                  <a:lnTo>
                    <a:pt x="2" y="1"/>
                  </a:lnTo>
                  <a:lnTo>
                    <a:pt x="3" y="1"/>
                  </a:lnTo>
                  <a:lnTo>
                    <a:pt x="5" y="1"/>
                  </a:lnTo>
                  <a:lnTo>
                    <a:pt x="6" y="1"/>
                  </a:lnTo>
                  <a:lnTo>
                    <a:pt x="7" y="0"/>
                  </a:lnTo>
                  <a:lnTo>
                    <a:pt x="8" y="0"/>
                  </a:lnTo>
                  <a:lnTo>
                    <a:pt x="9" y="0"/>
                  </a:lnTo>
                  <a:lnTo>
                    <a:pt x="10" y="0"/>
                  </a:lnTo>
                  <a:lnTo>
                    <a:pt x="12" y="0"/>
                  </a:lnTo>
                  <a:lnTo>
                    <a:pt x="13" y="0"/>
                  </a:lnTo>
                  <a:lnTo>
                    <a:pt x="12" y="0"/>
                  </a:lnTo>
                  <a:lnTo>
                    <a:pt x="10" y="0"/>
                  </a:lnTo>
                  <a:lnTo>
                    <a:pt x="9" y="0"/>
                  </a:lnTo>
                  <a:lnTo>
                    <a:pt x="8" y="0"/>
                  </a:lnTo>
                  <a:lnTo>
                    <a:pt x="7" y="0"/>
                  </a:lnTo>
                  <a:lnTo>
                    <a:pt x="6" y="0"/>
                  </a:lnTo>
                  <a:lnTo>
                    <a:pt x="5" y="0"/>
                  </a:lnTo>
                  <a:lnTo>
                    <a:pt x="3" y="1"/>
                  </a:lnTo>
                  <a:lnTo>
                    <a:pt x="2" y="1"/>
                  </a:lnTo>
                  <a:lnTo>
                    <a:pt x="1" y="1"/>
                  </a:lnTo>
                  <a:lnTo>
                    <a:pt x="0" y="3"/>
                  </a:lnTo>
                  <a:lnTo>
                    <a:pt x="1" y="3"/>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8" name="Freeform 1304"/>
            <p:cNvSpPr>
              <a:spLocks/>
            </p:cNvSpPr>
            <p:nvPr/>
          </p:nvSpPr>
          <p:spPr bwMode="auto">
            <a:xfrm>
              <a:off x="2649" y="2790"/>
              <a:ext cx="4" cy="4"/>
            </a:xfrm>
            <a:custGeom>
              <a:avLst/>
              <a:gdLst/>
              <a:ahLst/>
              <a:cxnLst>
                <a:cxn ang="0">
                  <a:pos x="2" y="2"/>
                </a:cxn>
                <a:cxn ang="0">
                  <a:pos x="0" y="0"/>
                </a:cxn>
                <a:cxn ang="0">
                  <a:pos x="0" y="2"/>
                </a:cxn>
                <a:cxn ang="0">
                  <a:pos x="2" y="2"/>
                </a:cxn>
                <a:cxn ang="0">
                  <a:pos x="0" y="0"/>
                </a:cxn>
                <a:cxn ang="0">
                  <a:pos x="2" y="2"/>
                </a:cxn>
                <a:cxn ang="0">
                  <a:pos x="2" y="0"/>
                </a:cxn>
                <a:cxn ang="0">
                  <a:pos x="1" y="0"/>
                </a:cxn>
                <a:cxn ang="0">
                  <a:pos x="0" y="0"/>
                </a:cxn>
                <a:cxn ang="0">
                  <a:pos x="2" y="2"/>
                </a:cxn>
              </a:cxnLst>
              <a:rect l="0" t="0" r="r" b="b"/>
              <a:pathLst>
                <a:path w="3" h="3">
                  <a:moveTo>
                    <a:pt x="2" y="2"/>
                  </a:moveTo>
                  <a:lnTo>
                    <a:pt x="0" y="0"/>
                  </a:lnTo>
                  <a:lnTo>
                    <a:pt x="0" y="2"/>
                  </a:lnTo>
                  <a:lnTo>
                    <a:pt x="2" y="2"/>
                  </a:lnTo>
                  <a:lnTo>
                    <a:pt x="0" y="0"/>
                  </a:lnTo>
                  <a:lnTo>
                    <a:pt x="2" y="2"/>
                  </a:lnTo>
                  <a:lnTo>
                    <a:pt x="2" y="0"/>
                  </a:lnTo>
                  <a:lnTo>
                    <a:pt x="1" y="0"/>
                  </a:lnTo>
                  <a:lnTo>
                    <a:pt x="0" y="0"/>
                  </a:lnTo>
                  <a:lnTo>
                    <a:pt x="2"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69" name="Freeform 1305"/>
            <p:cNvSpPr>
              <a:spLocks/>
            </p:cNvSpPr>
            <p:nvPr/>
          </p:nvSpPr>
          <p:spPr bwMode="auto">
            <a:xfrm>
              <a:off x="2693" y="2829"/>
              <a:ext cx="18" cy="13"/>
            </a:xfrm>
            <a:custGeom>
              <a:avLst/>
              <a:gdLst/>
              <a:ahLst/>
              <a:cxnLst>
                <a:cxn ang="0">
                  <a:pos x="17" y="4"/>
                </a:cxn>
                <a:cxn ang="0">
                  <a:pos x="14" y="2"/>
                </a:cxn>
                <a:cxn ang="0">
                  <a:pos x="12" y="1"/>
                </a:cxn>
                <a:cxn ang="0">
                  <a:pos x="10" y="0"/>
                </a:cxn>
                <a:cxn ang="0">
                  <a:pos x="9" y="0"/>
                </a:cxn>
                <a:cxn ang="0">
                  <a:pos x="8" y="0"/>
                </a:cxn>
                <a:cxn ang="0">
                  <a:pos x="6" y="1"/>
                </a:cxn>
                <a:cxn ang="0">
                  <a:pos x="6" y="2"/>
                </a:cxn>
                <a:cxn ang="0">
                  <a:pos x="0" y="6"/>
                </a:cxn>
                <a:cxn ang="0">
                  <a:pos x="0" y="11"/>
                </a:cxn>
                <a:cxn ang="0">
                  <a:pos x="17" y="4"/>
                </a:cxn>
              </a:cxnLst>
              <a:rect l="0" t="0" r="r" b="b"/>
              <a:pathLst>
                <a:path w="18" h="12">
                  <a:moveTo>
                    <a:pt x="17" y="4"/>
                  </a:moveTo>
                  <a:lnTo>
                    <a:pt x="14" y="2"/>
                  </a:lnTo>
                  <a:lnTo>
                    <a:pt x="12" y="1"/>
                  </a:lnTo>
                  <a:lnTo>
                    <a:pt x="10" y="0"/>
                  </a:lnTo>
                  <a:lnTo>
                    <a:pt x="9" y="0"/>
                  </a:lnTo>
                  <a:lnTo>
                    <a:pt x="8" y="0"/>
                  </a:lnTo>
                  <a:lnTo>
                    <a:pt x="6" y="1"/>
                  </a:lnTo>
                  <a:lnTo>
                    <a:pt x="6" y="2"/>
                  </a:lnTo>
                  <a:lnTo>
                    <a:pt x="0" y="6"/>
                  </a:lnTo>
                  <a:lnTo>
                    <a:pt x="0" y="11"/>
                  </a:lnTo>
                  <a:lnTo>
                    <a:pt x="17" y="4"/>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0" name="Freeform 1306"/>
            <p:cNvSpPr>
              <a:spLocks/>
            </p:cNvSpPr>
            <p:nvPr/>
          </p:nvSpPr>
          <p:spPr bwMode="auto">
            <a:xfrm>
              <a:off x="2708" y="2832"/>
              <a:ext cx="4" cy="3"/>
            </a:xfrm>
            <a:custGeom>
              <a:avLst/>
              <a:gdLst/>
              <a:ahLst/>
              <a:cxnLst>
                <a:cxn ang="0">
                  <a:pos x="0" y="0"/>
                </a:cxn>
                <a:cxn ang="0">
                  <a:pos x="0" y="1"/>
                </a:cxn>
                <a:cxn ang="0">
                  <a:pos x="3" y="2"/>
                </a:cxn>
                <a:cxn ang="0">
                  <a:pos x="3" y="1"/>
                </a:cxn>
                <a:cxn ang="0">
                  <a:pos x="0" y="0"/>
                </a:cxn>
                <a:cxn ang="0">
                  <a:pos x="0" y="1"/>
                </a:cxn>
                <a:cxn ang="0">
                  <a:pos x="0" y="0"/>
                </a:cxn>
              </a:cxnLst>
              <a:rect l="0" t="0" r="r" b="b"/>
              <a:pathLst>
                <a:path w="4" h="3">
                  <a:moveTo>
                    <a:pt x="0" y="0"/>
                  </a:moveTo>
                  <a:lnTo>
                    <a:pt x="0" y="1"/>
                  </a:lnTo>
                  <a:lnTo>
                    <a:pt x="3" y="2"/>
                  </a:lnTo>
                  <a:lnTo>
                    <a:pt x="3" y="1"/>
                  </a:lnTo>
                  <a:lnTo>
                    <a:pt x="0" y="0"/>
                  </a:lnTo>
                  <a:lnTo>
                    <a:pt x="0"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1" name="Freeform 1307"/>
            <p:cNvSpPr>
              <a:spLocks/>
            </p:cNvSpPr>
            <p:nvPr/>
          </p:nvSpPr>
          <p:spPr bwMode="auto">
            <a:xfrm>
              <a:off x="2705" y="2829"/>
              <a:ext cx="2" cy="4"/>
            </a:xfrm>
            <a:custGeom>
              <a:avLst/>
              <a:gdLst/>
              <a:ahLst/>
              <a:cxnLst>
                <a:cxn ang="0">
                  <a:pos x="0" y="1"/>
                </a:cxn>
                <a:cxn ang="0">
                  <a:pos x="0" y="0"/>
                </a:cxn>
                <a:cxn ang="0">
                  <a:pos x="1" y="3"/>
                </a:cxn>
                <a:cxn ang="0">
                  <a:pos x="2" y="1"/>
                </a:cxn>
                <a:cxn ang="0">
                  <a:pos x="0" y="0"/>
                </a:cxn>
                <a:cxn ang="0">
                  <a:pos x="0" y="1"/>
                </a:cxn>
              </a:cxnLst>
              <a:rect l="0" t="0" r="r" b="b"/>
              <a:pathLst>
                <a:path w="3" h="4">
                  <a:moveTo>
                    <a:pt x="0" y="1"/>
                  </a:moveTo>
                  <a:lnTo>
                    <a:pt x="0" y="0"/>
                  </a:lnTo>
                  <a:lnTo>
                    <a:pt x="1" y="3"/>
                  </a:lnTo>
                  <a:lnTo>
                    <a:pt x="2" y="1"/>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2" name="Freeform 1308"/>
            <p:cNvSpPr>
              <a:spLocks/>
            </p:cNvSpPr>
            <p:nvPr/>
          </p:nvSpPr>
          <p:spPr bwMode="auto">
            <a:xfrm>
              <a:off x="2705" y="2829"/>
              <a:ext cx="2" cy="4"/>
            </a:xfrm>
            <a:custGeom>
              <a:avLst/>
              <a:gdLst/>
              <a:ahLst/>
              <a:cxnLst>
                <a:cxn ang="0">
                  <a:pos x="0" y="1"/>
                </a:cxn>
                <a:cxn ang="0">
                  <a:pos x="1" y="3"/>
                </a:cxn>
                <a:cxn ang="0">
                  <a:pos x="2" y="1"/>
                </a:cxn>
                <a:cxn ang="0">
                  <a:pos x="0" y="0"/>
                </a:cxn>
                <a:cxn ang="0">
                  <a:pos x="0" y="1"/>
                </a:cxn>
              </a:cxnLst>
              <a:rect l="0" t="0" r="r" b="b"/>
              <a:pathLst>
                <a:path w="3" h="4">
                  <a:moveTo>
                    <a:pt x="0" y="1"/>
                  </a:moveTo>
                  <a:lnTo>
                    <a:pt x="1" y="3"/>
                  </a:lnTo>
                  <a:lnTo>
                    <a:pt x="2" y="1"/>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3" name="Freeform 1309"/>
            <p:cNvSpPr>
              <a:spLocks/>
            </p:cNvSpPr>
            <p:nvPr/>
          </p:nvSpPr>
          <p:spPr bwMode="auto">
            <a:xfrm>
              <a:off x="2703" y="2829"/>
              <a:ext cx="5" cy="4"/>
            </a:xfrm>
            <a:custGeom>
              <a:avLst/>
              <a:gdLst/>
              <a:ahLst/>
              <a:cxnLst>
                <a:cxn ang="0">
                  <a:pos x="1" y="1"/>
                </a:cxn>
                <a:cxn ang="0">
                  <a:pos x="1" y="3"/>
                </a:cxn>
                <a:cxn ang="0">
                  <a:pos x="3" y="1"/>
                </a:cxn>
                <a:cxn ang="0">
                  <a:pos x="1" y="0"/>
                </a:cxn>
                <a:cxn ang="0">
                  <a:pos x="0" y="1"/>
                </a:cxn>
                <a:cxn ang="0">
                  <a:pos x="1" y="1"/>
                </a:cxn>
              </a:cxnLst>
              <a:rect l="0" t="0" r="r" b="b"/>
              <a:pathLst>
                <a:path w="4" h="4">
                  <a:moveTo>
                    <a:pt x="1" y="1"/>
                  </a:moveTo>
                  <a:lnTo>
                    <a:pt x="1" y="3"/>
                  </a:lnTo>
                  <a:lnTo>
                    <a:pt x="3" y="1"/>
                  </a:lnTo>
                  <a:lnTo>
                    <a:pt x="1"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4" name="Freeform 1310"/>
            <p:cNvSpPr>
              <a:spLocks/>
            </p:cNvSpPr>
            <p:nvPr/>
          </p:nvSpPr>
          <p:spPr bwMode="auto">
            <a:xfrm>
              <a:off x="2703" y="2829"/>
              <a:ext cx="2" cy="4"/>
            </a:xfrm>
            <a:custGeom>
              <a:avLst/>
              <a:gdLst/>
              <a:ahLst/>
              <a:cxnLst>
                <a:cxn ang="0">
                  <a:pos x="0" y="3"/>
                </a:cxn>
                <a:cxn ang="0">
                  <a:pos x="1" y="3"/>
                </a:cxn>
                <a:cxn ang="0">
                  <a:pos x="1" y="0"/>
                </a:cxn>
                <a:cxn ang="0">
                  <a:pos x="0" y="0"/>
                </a:cxn>
                <a:cxn ang="0">
                  <a:pos x="0" y="1"/>
                </a:cxn>
                <a:cxn ang="0">
                  <a:pos x="0" y="3"/>
                </a:cxn>
              </a:cxnLst>
              <a:rect l="0" t="0" r="r" b="b"/>
              <a:pathLst>
                <a:path w="2" h="4">
                  <a:moveTo>
                    <a:pt x="0" y="3"/>
                  </a:moveTo>
                  <a:lnTo>
                    <a:pt x="1" y="3"/>
                  </a:lnTo>
                  <a:lnTo>
                    <a:pt x="1" y="0"/>
                  </a:lnTo>
                  <a:lnTo>
                    <a:pt x="0" y="0"/>
                  </a:lnTo>
                  <a:lnTo>
                    <a:pt x="0" y="1"/>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5" name="Freeform 1311"/>
            <p:cNvSpPr>
              <a:spLocks/>
            </p:cNvSpPr>
            <p:nvPr/>
          </p:nvSpPr>
          <p:spPr bwMode="auto">
            <a:xfrm>
              <a:off x="2702" y="2829"/>
              <a:ext cx="5" cy="4"/>
            </a:xfrm>
            <a:custGeom>
              <a:avLst/>
              <a:gdLst/>
              <a:ahLst/>
              <a:cxnLst>
                <a:cxn ang="0">
                  <a:pos x="1" y="3"/>
                </a:cxn>
                <a:cxn ang="0">
                  <a:pos x="3" y="3"/>
                </a:cxn>
                <a:cxn ang="0">
                  <a:pos x="3" y="0"/>
                </a:cxn>
                <a:cxn ang="0">
                  <a:pos x="0" y="0"/>
                </a:cxn>
                <a:cxn ang="0">
                  <a:pos x="0" y="3"/>
                </a:cxn>
                <a:cxn ang="0">
                  <a:pos x="1" y="3"/>
                </a:cxn>
              </a:cxnLst>
              <a:rect l="0" t="0" r="r" b="b"/>
              <a:pathLst>
                <a:path w="4" h="4">
                  <a:moveTo>
                    <a:pt x="1" y="3"/>
                  </a:moveTo>
                  <a:lnTo>
                    <a:pt x="3" y="3"/>
                  </a:lnTo>
                  <a:lnTo>
                    <a:pt x="3" y="0"/>
                  </a:lnTo>
                  <a:lnTo>
                    <a:pt x="0" y="0"/>
                  </a:lnTo>
                  <a:lnTo>
                    <a:pt x="0" y="3"/>
                  </a:lnTo>
                  <a:lnTo>
                    <a:pt x="1"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6" name="Freeform 1312"/>
            <p:cNvSpPr>
              <a:spLocks/>
            </p:cNvSpPr>
            <p:nvPr/>
          </p:nvSpPr>
          <p:spPr bwMode="auto">
            <a:xfrm>
              <a:off x="2702" y="2829"/>
              <a:ext cx="4" cy="4"/>
            </a:xfrm>
            <a:custGeom>
              <a:avLst/>
              <a:gdLst/>
              <a:ahLst/>
              <a:cxnLst>
                <a:cxn ang="0">
                  <a:pos x="1" y="3"/>
                </a:cxn>
                <a:cxn ang="0">
                  <a:pos x="3" y="3"/>
                </a:cxn>
                <a:cxn ang="0">
                  <a:pos x="1" y="0"/>
                </a:cxn>
                <a:cxn ang="0">
                  <a:pos x="0" y="0"/>
                </a:cxn>
                <a:cxn ang="0">
                  <a:pos x="0" y="1"/>
                </a:cxn>
                <a:cxn ang="0">
                  <a:pos x="0" y="0"/>
                </a:cxn>
                <a:cxn ang="0">
                  <a:pos x="0" y="1"/>
                </a:cxn>
                <a:cxn ang="0">
                  <a:pos x="0" y="3"/>
                </a:cxn>
                <a:cxn ang="0">
                  <a:pos x="1" y="3"/>
                </a:cxn>
              </a:cxnLst>
              <a:rect l="0" t="0" r="r" b="b"/>
              <a:pathLst>
                <a:path w="4" h="4">
                  <a:moveTo>
                    <a:pt x="1" y="3"/>
                  </a:moveTo>
                  <a:lnTo>
                    <a:pt x="3" y="3"/>
                  </a:lnTo>
                  <a:lnTo>
                    <a:pt x="1" y="0"/>
                  </a:lnTo>
                  <a:lnTo>
                    <a:pt x="0" y="0"/>
                  </a:lnTo>
                  <a:lnTo>
                    <a:pt x="0" y="1"/>
                  </a:lnTo>
                  <a:lnTo>
                    <a:pt x="0" y="0"/>
                  </a:lnTo>
                  <a:lnTo>
                    <a:pt x="0" y="1"/>
                  </a:lnTo>
                  <a:lnTo>
                    <a:pt x="0" y="3"/>
                  </a:lnTo>
                  <a:lnTo>
                    <a:pt x="1"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7" name="Freeform 1313"/>
            <p:cNvSpPr>
              <a:spLocks/>
            </p:cNvSpPr>
            <p:nvPr/>
          </p:nvSpPr>
          <p:spPr bwMode="auto">
            <a:xfrm>
              <a:off x="2700" y="2829"/>
              <a:ext cx="2" cy="4"/>
            </a:xfrm>
            <a:custGeom>
              <a:avLst/>
              <a:gdLst/>
              <a:ahLst/>
              <a:cxnLst>
                <a:cxn ang="0">
                  <a:pos x="1" y="3"/>
                </a:cxn>
                <a:cxn ang="0">
                  <a:pos x="1" y="3"/>
                </a:cxn>
                <a:cxn ang="0">
                  <a:pos x="2" y="1"/>
                </a:cxn>
                <a:cxn ang="0">
                  <a:pos x="1" y="0"/>
                </a:cxn>
                <a:cxn ang="0">
                  <a:pos x="0" y="1"/>
                </a:cxn>
                <a:cxn ang="0">
                  <a:pos x="0" y="3"/>
                </a:cxn>
                <a:cxn ang="0">
                  <a:pos x="1" y="3"/>
                </a:cxn>
              </a:cxnLst>
              <a:rect l="0" t="0" r="r" b="b"/>
              <a:pathLst>
                <a:path w="3" h="4">
                  <a:moveTo>
                    <a:pt x="1" y="3"/>
                  </a:moveTo>
                  <a:lnTo>
                    <a:pt x="1" y="3"/>
                  </a:lnTo>
                  <a:lnTo>
                    <a:pt x="2" y="1"/>
                  </a:lnTo>
                  <a:lnTo>
                    <a:pt x="1" y="0"/>
                  </a:lnTo>
                  <a:lnTo>
                    <a:pt x="0" y="1"/>
                  </a:lnTo>
                  <a:lnTo>
                    <a:pt x="0" y="3"/>
                  </a:lnTo>
                  <a:lnTo>
                    <a:pt x="1"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8" name="Freeform 1314"/>
            <p:cNvSpPr>
              <a:spLocks/>
            </p:cNvSpPr>
            <p:nvPr/>
          </p:nvSpPr>
          <p:spPr bwMode="auto">
            <a:xfrm>
              <a:off x="2700" y="2830"/>
              <a:ext cx="2" cy="1"/>
            </a:xfrm>
            <a:custGeom>
              <a:avLst/>
              <a:gdLst/>
              <a:ahLst/>
              <a:cxnLst>
                <a:cxn ang="0">
                  <a:pos x="2" y="0"/>
                </a:cxn>
                <a:cxn ang="0">
                  <a:pos x="0" y="0"/>
                </a:cxn>
                <a:cxn ang="0">
                  <a:pos x="1" y="0"/>
                </a:cxn>
                <a:cxn ang="0">
                  <a:pos x="2" y="0"/>
                </a:cxn>
              </a:cxnLst>
              <a:rect l="0" t="0" r="r" b="b"/>
              <a:pathLst>
                <a:path w="3" h="1">
                  <a:moveTo>
                    <a:pt x="2" y="0"/>
                  </a:moveTo>
                  <a:lnTo>
                    <a:pt x="0" y="0"/>
                  </a:lnTo>
                  <a:lnTo>
                    <a:pt x="1" y="0"/>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79" name="Freeform 1315"/>
            <p:cNvSpPr>
              <a:spLocks/>
            </p:cNvSpPr>
            <p:nvPr/>
          </p:nvSpPr>
          <p:spPr bwMode="auto">
            <a:xfrm>
              <a:off x="2700" y="2830"/>
              <a:ext cx="2" cy="3"/>
            </a:xfrm>
            <a:custGeom>
              <a:avLst/>
              <a:gdLst/>
              <a:ahLst/>
              <a:cxnLst>
                <a:cxn ang="0">
                  <a:pos x="1" y="1"/>
                </a:cxn>
                <a:cxn ang="0">
                  <a:pos x="1" y="1"/>
                </a:cxn>
                <a:cxn ang="0">
                  <a:pos x="2" y="0"/>
                </a:cxn>
                <a:cxn ang="0">
                  <a:pos x="1" y="0"/>
                </a:cxn>
                <a:cxn ang="0">
                  <a:pos x="0" y="1"/>
                </a:cxn>
                <a:cxn ang="0">
                  <a:pos x="1" y="1"/>
                </a:cxn>
              </a:cxnLst>
              <a:rect l="0" t="0" r="r" b="b"/>
              <a:pathLst>
                <a:path w="3" h="2">
                  <a:moveTo>
                    <a:pt x="1" y="1"/>
                  </a:moveTo>
                  <a:lnTo>
                    <a:pt x="1" y="1"/>
                  </a:lnTo>
                  <a:lnTo>
                    <a:pt x="2" y="0"/>
                  </a:lnTo>
                  <a:lnTo>
                    <a:pt x="1"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0" name="Freeform 1316"/>
            <p:cNvSpPr>
              <a:spLocks/>
            </p:cNvSpPr>
            <p:nvPr/>
          </p:nvSpPr>
          <p:spPr bwMode="auto">
            <a:xfrm>
              <a:off x="2700" y="2830"/>
              <a:ext cx="2" cy="4"/>
            </a:xfrm>
            <a:custGeom>
              <a:avLst/>
              <a:gdLst/>
              <a:ahLst/>
              <a:cxnLst>
                <a:cxn ang="0">
                  <a:pos x="2" y="1"/>
                </a:cxn>
                <a:cxn ang="0">
                  <a:pos x="2" y="1"/>
                </a:cxn>
                <a:cxn ang="0">
                  <a:pos x="2" y="0"/>
                </a:cxn>
                <a:cxn ang="0">
                  <a:pos x="0" y="0"/>
                </a:cxn>
                <a:cxn ang="0">
                  <a:pos x="0" y="1"/>
                </a:cxn>
                <a:cxn ang="0">
                  <a:pos x="1" y="3"/>
                </a:cxn>
                <a:cxn ang="0">
                  <a:pos x="2" y="3"/>
                </a:cxn>
                <a:cxn ang="0">
                  <a:pos x="2" y="1"/>
                </a:cxn>
              </a:cxnLst>
              <a:rect l="0" t="0" r="r" b="b"/>
              <a:pathLst>
                <a:path w="3" h="4">
                  <a:moveTo>
                    <a:pt x="2" y="1"/>
                  </a:moveTo>
                  <a:lnTo>
                    <a:pt x="2" y="1"/>
                  </a:lnTo>
                  <a:lnTo>
                    <a:pt x="2" y="0"/>
                  </a:lnTo>
                  <a:lnTo>
                    <a:pt x="0" y="0"/>
                  </a:lnTo>
                  <a:lnTo>
                    <a:pt x="0" y="1"/>
                  </a:lnTo>
                  <a:lnTo>
                    <a:pt x="1" y="3"/>
                  </a:lnTo>
                  <a:lnTo>
                    <a:pt x="2" y="3"/>
                  </a:lnTo>
                  <a:lnTo>
                    <a:pt x="2"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1" name="Freeform 1317"/>
            <p:cNvSpPr>
              <a:spLocks/>
            </p:cNvSpPr>
            <p:nvPr/>
          </p:nvSpPr>
          <p:spPr bwMode="auto">
            <a:xfrm>
              <a:off x="2700" y="2832"/>
              <a:ext cx="2" cy="1"/>
            </a:xfrm>
            <a:custGeom>
              <a:avLst/>
              <a:gdLst/>
              <a:ahLst/>
              <a:cxnLst>
                <a:cxn ang="0">
                  <a:pos x="1" y="1"/>
                </a:cxn>
                <a:cxn ang="0">
                  <a:pos x="2" y="1"/>
                </a:cxn>
                <a:cxn ang="0">
                  <a:pos x="1" y="0"/>
                </a:cxn>
                <a:cxn ang="0">
                  <a:pos x="0" y="0"/>
                </a:cxn>
                <a:cxn ang="0">
                  <a:pos x="1" y="1"/>
                </a:cxn>
                <a:cxn ang="0">
                  <a:pos x="2" y="1"/>
                </a:cxn>
                <a:cxn ang="0">
                  <a:pos x="1" y="1"/>
                </a:cxn>
              </a:cxnLst>
              <a:rect l="0" t="0" r="r" b="b"/>
              <a:pathLst>
                <a:path w="3" h="2">
                  <a:moveTo>
                    <a:pt x="1" y="1"/>
                  </a:moveTo>
                  <a:lnTo>
                    <a:pt x="2" y="1"/>
                  </a:lnTo>
                  <a:lnTo>
                    <a:pt x="1" y="0"/>
                  </a:lnTo>
                  <a:lnTo>
                    <a:pt x="0" y="0"/>
                  </a:lnTo>
                  <a:lnTo>
                    <a:pt x="1" y="1"/>
                  </a:lnTo>
                  <a:lnTo>
                    <a:pt x="2"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2" name="Freeform 1318"/>
            <p:cNvSpPr>
              <a:spLocks/>
            </p:cNvSpPr>
            <p:nvPr/>
          </p:nvSpPr>
          <p:spPr bwMode="auto">
            <a:xfrm>
              <a:off x="2693" y="2832"/>
              <a:ext cx="8" cy="4"/>
            </a:xfrm>
            <a:custGeom>
              <a:avLst/>
              <a:gdLst/>
              <a:ahLst/>
              <a:cxnLst>
                <a:cxn ang="0">
                  <a:pos x="0" y="3"/>
                </a:cxn>
                <a:cxn ang="0">
                  <a:pos x="0" y="3"/>
                </a:cxn>
                <a:cxn ang="0">
                  <a:pos x="7" y="1"/>
                </a:cxn>
                <a:cxn ang="0">
                  <a:pos x="7" y="0"/>
                </a:cxn>
                <a:cxn ang="0">
                  <a:pos x="0" y="2"/>
                </a:cxn>
                <a:cxn ang="0">
                  <a:pos x="0" y="3"/>
                </a:cxn>
              </a:cxnLst>
              <a:rect l="0" t="0" r="r" b="b"/>
              <a:pathLst>
                <a:path w="8" h="4">
                  <a:moveTo>
                    <a:pt x="0" y="3"/>
                  </a:moveTo>
                  <a:lnTo>
                    <a:pt x="0" y="3"/>
                  </a:lnTo>
                  <a:lnTo>
                    <a:pt x="7" y="1"/>
                  </a:lnTo>
                  <a:lnTo>
                    <a:pt x="7" y="0"/>
                  </a:lnTo>
                  <a:lnTo>
                    <a:pt x="0" y="2"/>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3" name="Freeform 1319"/>
            <p:cNvSpPr>
              <a:spLocks/>
            </p:cNvSpPr>
            <p:nvPr/>
          </p:nvSpPr>
          <p:spPr bwMode="auto">
            <a:xfrm>
              <a:off x="2693" y="2835"/>
              <a:ext cx="4" cy="4"/>
            </a:xfrm>
            <a:custGeom>
              <a:avLst/>
              <a:gdLst/>
              <a:ahLst/>
              <a:cxnLst>
                <a:cxn ang="0">
                  <a:pos x="1" y="1"/>
                </a:cxn>
                <a:cxn ang="0">
                  <a:pos x="1" y="3"/>
                </a:cxn>
                <a:cxn ang="0">
                  <a:pos x="3" y="1"/>
                </a:cxn>
                <a:cxn ang="0">
                  <a:pos x="1" y="0"/>
                </a:cxn>
                <a:cxn ang="0">
                  <a:pos x="0" y="1"/>
                </a:cxn>
                <a:cxn ang="0">
                  <a:pos x="0" y="3"/>
                </a:cxn>
                <a:cxn ang="0">
                  <a:pos x="1" y="3"/>
                </a:cxn>
                <a:cxn ang="0">
                  <a:pos x="1" y="1"/>
                </a:cxn>
              </a:cxnLst>
              <a:rect l="0" t="0" r="r" b="b"/>
              <a:pathLst>
                <a:path w="4" h="4">
                  <a:moveTo>
                    <a:pt x="1" y="1"/>
                  </a:moveTo>
                  <a:lnTo>
                    <a:pt x="1" y="3"/>
                  </a:lnTo>
                  <a:lnTo>
                    <a:pt x="3" y="1"/>
                  </a:lnTo>
                  <a:lnTo>
                    <a:pt x="1" y="0"/>
                  </a:lnTo>
                  <a:lnTo>
                    <a:pt x="0" y="1"/>
                  </a:lnTo>
                  <a:lnTo>
                    <a:pt x="0" y="3"/>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4" name="Freeform 1320"/>
            <p:cNvSpPr>
              <a:spLocks/>
            </p:cNvSpPr>
            <p:nvPr/>
          </p:nvSpPr>
          <p:spPr bwMode="auto">
            <a:xfrm>
              <a:off x="2693" y="2835"/>
              <a:ext cx="2" cy="4"/>
            </a:xfrm>
            <a:custGeom>
              <a:avLst/>
              <a:gdLst/>
              <a:ahLst/>
              <a:cxnLst>
                <a:cxn ang="0">
                  <a:pos x="1" y="1"/>
                </a:cxn>
                <a:cxn ang="0">
                  <a:pos x="1" y="1"/>
                </a:cxn>
                <a:cxn ang="0">
                  <a:pos x="1" y="0"/>
                </a:cxn>
                <a:cxn ang="0">
                  <a:pos x="0" y="0"/>
                </a:cxn>
                <a:cxn ang="0">
                  <a:pos x="0" y="1"/>
                </a:cxn>
                <a:cxn ang="0">
                  <a:pos x="0" y="3"/>
                </a:cxn>
                <a:cxn ang="0">
                  <a:pos x="1" y="3"/>
                </a:cxn>
                <a:cxn ang="0">
                  <a:pos x="1" y="1"/>
                </a:cxn>
              </a:cxnLst>
              <a:rect l="0" t="0" r="r" b="b"/>
              <a:pathLst>
                <a:path w="2" h="4">
                  <a:moveTo>
                    <a:pt x="1" y="1"/>
                  </a:moveTo>
                  <a:lnTo>
                    <a:pt x="1" y="1"/>
                  </a:lnTo>
                  <a:lnTo>
                    <a:pt x="1" y="0"/>
                  </a:lnTo>
                  <a:lnTo>
                    <a:pt x="0" y="0"/>
                  </a:lnTo>
                  <a:lnTo>
                    <a:pt x="0" y="1"/>
                  </a:lnTo>
                  <a:lnTo>
                    <a:pt x="0" y="3"/>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5" name="Freeform 1321"/>
            <p:cNvSpPr>
              <a:spLocks/>
            </p:cNvSpPr>
            <p:nvPr/>
          </p:nvSpPr>
          <p:spPr bwMode="auto">
            <a:xfrm>
              <a:off x="2693" y="2836"/>
              <a:ext cx="2" cy="5"/>
            </a:xfrm>
            <a:custGeom>
              <a:avLst/>
              <a:gdLst/>
              <a:ahLst/>
              <a:cxnLst>
                <a:cxn ang="0">
                  <a:pos x="0" y="2"/>
                </a:cxn>
                <a:cxn ang="0">
                  <a:pos x="1" y="4"/>
                </a:cxn>
                <a:cxn ang="0">
                  <a:pos x="0" y="0"/>
                </a:cxn>
                <a:cxn ang="0">
                  <a:pos x="0" y="4"/>
                </a:cxn>
                <a:cxn ang="0">
                  <a:pos x="1" y="4"/>
                </a:cxn>
                <a:cxn ang="0">
                  <a:pos x="0" y="4"/>
                </a:cxn>
                <a:cxn ang="0">
                  <a:pos x="1" y="4"/>
                </a:cxn>
                <a:cxn ang="0">
                  <a:pos x="0" y="2"/>
                </a:cxn>
              </a:cxnLst>
              <a:rect l="0" t="0" r="r" b="b"/>
              <a:pathLst>
                <a:path w="2" h="5">
                  <a:moveTo>
                    <a:pt x="0" y="2"/>
                  </a:moveTo>
                  <a:lnTo>
                    <a:pt x="1" y="4"/>
                  </a:lnTo>
                  <a:lnTo>
                    <a:pt x="0" y="0"/>
                  </a:lnTo>
                  <a:lnTo>
                    <a:pt x="0" y="4"/>
                  </a:lnTo>
                  <a:lnTo>
                    <a:pt x="1" y="4"/>
                  </a:lnTo>
                  <a:lnTo>
                    <a:pt x="0" y="4"/>
                  </a:lnTo>
                  <a:lnTo>
                    <a:pt x="1" y="4"/>
                  </a:lnTo>
                  <a:lnTo>
                    <a:pt x="0"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6" name="Freeform 1322"/>
            <p:cNvSpPr>
              <a:spLocks/>
            </p:cNvSpPr>
            <p:nvPr/>
          </p:nvSpPr>
          <p:spPr bwMode="auto">
            <a:xfrm>
              <a:off x="2693" y="2832"/>
              <a:ext cx="19" cy="9"/>
            </a:xfrm>
            <a:custGeom>
              <a:avLst/>
              <a:gdLst/>
              <a:ahLst/>
              <a:cxnLst>
                <a:cxn ang="0">
                  <a:pos x="16" y="0"/>
                </a:cxn>
                <a:cxn ang="0">
                  <a:pos x="16" y="0"/>
                </a:cxn>
                <a:cxn ang="0">
                  <a:pos x="0" y="6"/>
                </a:cxn>
                <a:cxn ang="0">
                  <a:pos x="0" y="7"/>
                </a:cxn>
                <a:cxn ang="0">
                  <a:pos x="18" y="0"/>
                </a:cxn>
                <a:cxn ang="0">
                  <a:pos x="16" y="0"/>
                </a:cxn>
              </a:cxnLst>
              <a:rect l="0" t="0" r="r" b="b"/>
              <a:pathLst>
                <a:path w="19" h="8">
                  <a:moveTo>
                    <a:pt x="16" y="0"/>
                  </a:moveTo>
                  <a:lnTo>
                    <a:pt x="16" y="0"/>
                  </a:lnTo>
                  <a:lnTo>
                    <a:pt x="0" y="6"/>
                  </a:lnTo>
                  <a:lnTo>
                    <a:pt x="0" y="7"/>
                  </a:lnTo>
                  <a:lnTo>
                    <a:pt x="18" y="0"/>
                  </a:lnTo>
                  <a:lnTo>
                    <a:pt x="16"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7" name="Freeform 1323"/>
            <p:cNvSpPr>
              <a:spLocks/>
            </p:cNvSpPr>
            <p:nvPr/>
          </p:nvSpPr>
          <p:spPr bwMode="auto">
            <a:xfrm>
              <a:off x="2678" y="2835"/>
              <a:ext cx="4" cy="4"/>
            </a:xfrm>
            <a:custGeom>
              <a:avLst/>
              <a:gdLst/>
              <a:ahLst/>
              <a:cxnLst>
                <a:cxn ang="0">
                  <a:pos x="0" y="0"/>
                </a:cxn>
                <a:cxn ang="0">
                  <a:pos x="0" y="1"/>
                </a:cxn>
                <a:cxn ang="0">
                  <a:pos x="0" y="3"/>
                </a:cxn>
                <a:cxn ang="0">
                  <a:pos x="3" y="3"/>
                </a:cxn>
                <a:cxn ang="0">
                  <a:pos x="0" y="0"/>
                </a:cxn>
              </a:cxnLst>
              <a:rect l="0" t="0" r="r" b="b"/>
              <a:pathLst>
                <a:path w="4" h="4">
                  <a:moveTo>
                    <a:pt x="0" y="0"/>
                  </a:moveTo>
                  <a:lnTo>
                    <a:pt x="0" y="1"/>
                  </a:lnTo>
                  <a:lnTo>
                    <a:pt x="0" y="3"/>
                  </a:lnTo>
                  <a:lnTo>
                    <a:pt x="3" y="3"/>
                  </a:lnTo>
                  <a:lnTo>
                    <a:pt x="0"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8" name="Freeform 1324"/>
            <p:cNvSpPr>
              <a:spLocks/>
            </p:cNvSpPr>
            <p:nvPr/>
          </p:nvSpPr>
          <p:spPr bwMode="auto">
            <a:xfrm>
              <a:off x="2678" y="2830"/>
              <a:ext cx="4" cy="8"/>
            </a:xfrm>
            <a:custGeom>
              <a:avLst/>
              <a:gdLst/>
              <a:ahLst/>
              <a:cxnLst>
                <a:cxn ang="0">
                  <a:pos x="1" y="0"/>
                </a:cxn>
                <a:cxn ang="0">
                  <a:pos x="1" y="1"/>
                </a:cxn>
                <a:cxn ang="0">
                  <a:pos x="1" y="3"/>
                </a:cxn>
                <a:cxn ang="0">
                  <a:pos x="1" y="4"/>
                </a:cxn>
                <a:cxn ang="0">
                  <a:pos x="1" y="5"/>
                </a:cxn>
                <a:cxn ang="0">
                  <a:pos x="0" y="5"/>
                </a:cxn>
                <a:cxn ang="0">
                  <a:pos x="0" y="7"/>
                </a:cxn>
                <a:cxn ang="0">
                  <a:pos x="1" y="7"/>
                </a:cxn>
                <a:cxn ang="0">
                  <a:pos x="1" y="5"/>
                </a:cxn>
                <a:cxn ang="0">
                  <a:pos x="1" y="4"/>
                </a:cxn>
                <a:cxn ang="0">
                  <a:pos x="3" y="4"/>
                </a:cxn>
                <a:cxn ang="0">
                  <a:pos x="3" y="3"/>
                </a:cxn>
                <a:cxn ang="0">
                  <a:pos x="3" y="1"/>
                </a:cxn>
                <a:cxn ang="0">
                  <a:pos x="3" y="0"/>
                </a:cxn>
                <a:cxn ang="0">
                  <a:pos x="1" y="0"/>
                </a:cxn>
              </a:cxnLst>
              <a:rect l="0" t="0" r="r" b="b"/>
              <a:pathLst>
                <a:path w="4" h="8">
                  <a:moveTo>
                    <a:pt x="1" y="0"/>
                  </a:moveTo>
                  <a:lnTo>
                    <a:pt x="1" y="1"/>
                  </a:lnTo>
                  <a:lnTo>
                    <a:pt x="1" y="3"/>
                  </a:lnTo>
                  <a:lnTo>
                    <a:pt x="1" y="4"/>
                  </a:lnTo>
                  <a:lnTo>
                    <a:pt x="1" y="5"/>
                  </a:lnTo>
                  <a:lnTo>
                    <a:pt x="0" y="5"/>
                  </a:lnTo>
                  <a:lnTo>
                    <a:pt x="0" y="7"/>
                  </a:lnTo>
                  <a:lnTo>
                    <a:pt x="1" y="7"/>
                  </a:lnTo>
                  <a:lnTo>
                    <a:pt x="1" y="5"/>
                  </a:lnTo>
                  <a:lnTo>
                    <a:pt x="1" y="4"/>
                  </a:lnTo>
                  <a:lnTo>
                    <a:pt x="3" y="4"/>
                  </a:lnTo>
                  <a:lnTo>
                    <a:pt x="3" y="3"/>
                  </a:lnTo>
                  <a:lnTo>
                    <a:pt x="3" y="1"/>
                  </a:lnTo>
                  <a:lnTo>
                    <a:pt x="3" y="0"/>
                  </a:lnTo>
                  <a:lnTo>
                    <a:pt x="1"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89" name="Freeform 1325"/>
            <p:cNvSpPr>
              <a:spLocks/>
            </p:cNvSpPr>
            <p:nvPr/>
          </p:nvSpPr>
          <p:spPr bwMode="auto">
            <a:xfrm>
              <a:off x="2680" y="2830"/>
              <a:ext cx="2" cy="1"/>
            </a:xfrm>
            <a:custGeom>
              <a:avLst/>
              <a:gdLst/>
              <a:ahLst/>
              <a:cxnLst>
                <a:cxn ang="0">
                  <a:pos x="1" y="0"/>
                </a:cxn>
                <a:cxn ang="0">
                  <a:pos x="1" y="0"/>
                </a:cxn>
                <a:cxn ang="0">
                  <a:pos x="0" y="0"/>
                </a:cxn>
                <a:cxn ang="0">
                  <a:pos x="1" y="0"/>
                </a:cxn>
              </a:cxnLst>
              <a:rect l="0" t="0" r="r" b="b"/>
              <a:pathLst>
                <a:path w="2" h="1">
                  <a:moveTo>
                    <a:pt x="1" y="0"/>
                  </a:moveTo>
                  <a:lnTo>
                    <a:pt x="1" y="0"/>
                  </a:lnTo>
                  <a:lnTo>
                    <a:pt x="0" y="0"/>
                  </a:lnTo>
                  <a:lnTo>
                    <a:pt x="1"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0" name="Freeform 1326"/>
            <p:cNvSpPr>
              <a:spLocks/>
            </p:cNvSpPr>
            <p:nvPr/>
          </p:nvSpPr>
          <p:spPr bwMode="auto">
            <a:xfrm>
              <a:off x="2684" y="2832"/>
              <a:ext cx="4" cy="4"/>
            </a:xfrm>
            <a:custGeom>
              <a:avLst/>
              <a:gdLst/>
              <a:ahLst/>
              <a:cxnLst>
                <a:cxn ang="0">
                  <a:pos x="0" y="0"/>
                </a:cxn>
                <a:cxn ang="0">
                  <a:pos x="0" y="1"/>
                </a:cxn>
                <a:cxn ang="0">
                  <a:pos x="0" y="2"/>
                </a:cxn>
                <a:cxn ang="0">
                  <a:pos x="3" y="2"/>
                </a:cxn>
                <a:cxn ang="0">
                  <a:pos x="0" y="0"/>
                </a:cxn>
              </a:cxnLst>
              <a:rect l="0" t="0" r="r" b="b"/>
              <a:pathLst>
                <a:path w="4" h="3">
                  <a:moveTo>
                    <a:pt x="0" y="0"/>
                  </a:moveTo>
                  <a:lnTo>
                    <a:pt x="0" y="1"/>
                  </a:lnTo>
                  <a:lnTo>
                    <a:pt x="0" y="2"/>
                  </a:lnTo>
                  <a:lnTo>
                    <a:pt x="3" y="2"/>
                  </a:lnTo>
                  <a:lnTo>
                    <a:pt x="0"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1" name="Freeform 1327"/>
            <p:cNvSpPr>
              <a:spLocks/>
            </p:cNvSpPr>
            <p:nvPr/>
          </p:nvSpPr>
          <p:spPr bwMode="auto">
            <a:xfrm>
              <a:off x="2684" y="2829"/>
              <a:ext cx="5" cy="5"/>
            </a:xfrm>
            <a:custGeom>
              <a:avLst/>
              <a:gdLst/>
              <a:ahLst/>
              <a:cxnLst>
                <a:cxn ang="0">
                  <a:pos x="2" y="0"/>
                </a:cxn>
                <a:cxn ang="0">
                  <a:pos x="2" y="0"/>
                </a:cxn>
                <a:cxn ang="0">
                  <a:pos x="2" y="1"/>
                </a:cxn>
                <a:cxn ang="0">
                  <a:pos x="1" y="2"/>
                </a:cxn>
                <a:cxn ang="0">
                  <a:pos x="0" y="2"/>
                </a:cxn>
                <a:cxn ang="0">
                  <a:pos x="0" y="4"/>
                </a:cxn>
                <a:cxn ang="0">
                  <a:pos x="1" y="4"/>
                </a:cxn>
                <a:cxn ang="0">
                  <a:pos x="2" y="2"/>
                </a:cxn>
                <a:cxn ang="0">
                  <a:pos x="4" y="1"/>
                </a:cxn>
                <a:cxn ang="0">
                  <a:pos x="4" y="0"/>
                </a:cxn>
                <a:cxn ang="0">
                  <a:pos x="2" y="0"/>
                </a:cxn>
              </a:cxnLst>
              <a:rect l="0" t="0" r="r" b="b"/>
              <a:pathLst>
                <a:path w="5" h="5">
                  <a:moveTo>
                    <a:pt x="2" y="0"/>
                  </a:moveTo>
                  <a:lnTo>
                    <a:pt x="2" y="0"/>
                  </a:lnTo>
                  <a:lnTo>
                    <a:pt x="2" y="1"/>
                  </a:lnTo>
                  <a:lnTo>
                    <a:pt x="1" y="2"/>
                  </a:lnTo>
                  <a:lnTo>
                    <a:pt x="0" y="2"/>
                  </a:lnTo>
                  <a:lnTo>
                    <a:pt x="0" y="4"/>
                  </a:lnTo>
                  <a:lnTo>
                    <a:pt x="1" y="4"/>
                  </a:lnTo>
                  <a:lnTo>
                    <a:pt x="2" y="2"/>
                  </a:lnTo>
                  <a:lnTo>
                    <a:pt x="4" y="1"/>
                  </a:lnTo>
                  <a:lnTo>
                    <a:pt x="4" y="0"/>
                  </a:lnTo>
                  <a:lnTo>
                    <a:pt x="2"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2" name="Freeform 1328"/>
            <p:cNvSpPr>
              <a:spLocks/>
            </p:cNvSpPr>
            <p:nvPr/>
          </p:nvSpPr>
          <p:spPr bwMode="auto">
            <a:xfrm>
              <a:off x="2686" y="2829"/>
              <a:ext cx="4" cy="4"/>
            </a:xfrm>
            <a:custGeom>
              <a:avLst/>
              <a:gdLst/>
              <a:ahLst/>
              <a:cxnLst>
                <a:cxn ang="0">
                  <a:pos x="3" y="3"/>
                </a:cxn>
                <a:cxn ang="0">
                  <a:pos x="1" y="0"/>
                </a:cxn>
                <a:cxn ang="0">
                  <a:pos x="0" y="0"/>
                </a:cxn>
                <a:cxn ang="0">
                  <a:pos x="0" y="3"/>
                </a:cxn>
                <a:cxn ang="0">
                  <a:pos x="3" y="3"/>
                </a:cxn>
              </a:cxnLst>
              <a:rect l="0" t="0" r="r" b="b"/>
              <a:pathLst>
                <a:path w="4" h="4">
                  <a:moveTo>
                    <a:pt x="3" y="3"/>
                  </a:moveTo>
                  <a:lnTo>
                    <a:pt x="1" y="0"/>
                  </a:lnTo>
                  <a:lnTo>
                    <a:pt x="0" y="0"/>
                  </a:lnTo>
                  <a:lnTo>
                    <a:pt x="0" y="3"/>
                  </a:lnTo>
                  <a:lnTo>
                    <a:pt x="3" y="3"/>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3" name="Freeform 1329"/>
            <p:cNvSpPr>
              <a:spLocks/>
            </p:cNvSpPr>
            <p:nvPr/>
          </p:nvSpPr>
          <p:spPr bwMode="auto">
            <a:xfrm>
              <a:off x="2690" y="2829"/>
              <a:ext cx="2" cy="4"/>
            </a:xfrm>
            <a:custGeom>
              <a:avLst/>
              <a:gdLst/>
              <a:ahLst/>
              <a:cxnLst>
                <a:cxn ang="0">
                  <a:pos x="0" y="0"/>
                </a:cxn>
                <a:cxn ang="0">
                  <a:pos x="0" y="1"/>
                </a:cxn>
                <a:cxn ang="0">
                  <a:pos x="0" y="3"/>
                </a:cxn>
                <a:cxn ang="0">
                  <a:pos x="1" y="3"/>
                </a:cxn>
                <a:cxn ang="0">
                  <a:pos x="0" y="0"/>
                </a:cxn>
              </a:cxnLst>
              <a:rect l="0" t="0" r="r" b="b"/>
              <a:pathLst>
                <a:path w="2" h="4">
                  <a:moveTo>
                    <a:pt x="0" y="0"/>
                  </a:moveTo>
                  <a:lnTo>
                    <a:pt x="0" y="1"/>
                  </a:lnTo>
                  <a:lnTo>
                    <a:pt x="0" y="3"/>
                  </a:lnTo>
                  <a:lnTo>
                    <a:pt x="1" y="3"/>
                  </a:lnTo>
                  <a:lnTo>
                    <a:pt x="0"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4" name="Freeform 1330"/>
            <p:cNvSpPr>
              <a:spLocks/>
            </p:cNvSpPr>
            <p:nvPr/>
          </p:nvSpPr>
          <p:spPr bwMode="auto">
            <a:xfrm>
              <a:off x="2690" y="2824"/>
              <a:ext cx="2" cy="5"/>
            </a:xfrm>
            <a:custGeom>
              <a:avLst/>
              <a:gdLst/>
              <a:ahLst/>
              <a:cxnLst>
                <a:cxn ang="0">
                  <a:pos x="0" y="0"/>
                </a:cxn>
                <a:cxn ang="0">
                  <a:pos x="0" y="1"/>
                </a:cxn>
                <a:cxn ang="0">
                  <a:pos x="0" y="2"/>
                </a:cxn>
                <a:cxn ang="0">
                  <a:pos x="0" y="4"/>
                </a:cxn>
                <a:cxn ang="0">
                  <a:pos x="1" y="5"/>
                </a:cxn>
                <a:cxn ang="0">
                  <a:pos x="1" y="4"/>
                </a:cxn>
                <a:cxn ang="0">
                  <a:pos x="1" y="2"/>
                </a:cxn>
                <a:cxn ang="0">
                  <a:pos x="1" y="1"/>
                </a:cxn>
                <a:cxn ang="0">
                  <a:pos x="1" y="0"/>
                </a:cxn>
                <a:cxn ang="0">
                  <a:pos x="0" y="0"/>
                </a:cxn>
              </a:cxnLst>
              <a:rect l="0" t="0" r="r" b="b"/>
              <a:pathLst>
                <a:path w="2" h="6">
                  <a:moveTo>
                    <a:pt x="0" y="0"/>
                  </a:moveTo>
                  <a:lnTo>
                    <a:pt x="0" y="1"/>
                  </a:lnTo>
                  <a:lnTo>
                    <a:pt x="0" y="2"/>
                  </a:lnTo>
                  <a:lnTo>
                    <a:pt x="0" y="4"/>
                  </a:lnTo>
                  <a:lnTo>
                    <a:pt x="1" y="5"/>
                  </a:lnTo>
                  <a:lnTo>
                    <a:pt x="1" y="4"/>
                  </a:lnTo>
                  <a:lnTo>
                    <a:pt x="1" y="2"/>
                  </a:lnTo>
                  <a:lnTo>
                    <a:pt x="1" y="1"/>
                  </a:lnTo>
                  <a:lnTo>
                    <a:pt x="1" y="0"/>
                  </a:lnTo>
                  <a:lnTo>
                    <a:pt x="0"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5" name="Freeform 1331"/>
            <p:cNvSpPr>
              <a:spLocks/>
            </p:cNvSpPr>
            <p:nvPr/>
          </p:nvSpPr>
          <p:spPr bwMode="auto">
            <a:xfrm>
              <a:off x="2690" y="2824"/>
              <a:ext cx="2" cy="0"/>
            </a:xfrm>
            <a:custGeom>
              <a:avLst/>
              <a:gdLst/>
              <a:ahLst/>
              <a:cxnLst>
                <a:cxn ang="0">
                  <a:pos x="1" y="0"/>
                </a:cxn>
                <a:cxn ang="0">
                  <a:pos x="1" y="0"/>
                </a:cxn>
                <a:cxn ang="0">
                  <a:pos x="0" y="0"/>
                </a:cxn>
                <a:cxn ang="0">
                  <a:pos x="1" y="0"/>
                </a:cxn>
              </a:cxnLst>
              <a:rect l="0" t="0" r="r" b="b"/>
              <a:pathLst>
                <a:path w="2" h="1">
                  <a:moveTo>
                    <a:pt x="1" y="0"/>
                  </a:moveTo>
                  <a:lnTo>
                    <a:pt x="1" y="0"/>
                  </a:lnTo>
                  <a:lnTo>
                    <a:pt x="0" y="0"/>
                  </a:lnTo>
                  <a:lnTo>
                    <a:pt x="1"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6" name="Freeform 1332"/>
            <p:cNvSpPr>
              <a:spLocks/>
            </p:cNvSpPr>
            <p:nvPr/>
          </p:nvSpPr>
          <p:spPr bwMode="auto">
            <a:xfrm>
              <a:off x="2668" y="2835"/>
              <a:ext cx="4" cy="4"/>
            </a:xfrm>
            <a:custGeom>
              <a:avLst/>
              <a:gdLst/>
              <a:ahLst/>
              <a:cxnLst>
                <a:cxn ang="0">
                  <a:pos x="0" y="0"/>
                </a:cxn>
                <a:cxn ang="0">
                  <a:pos x="3" y="0"/>
                </a:cxn>
                <a:cxn ang="0">
                  <a:pos x="3" y="1"/>
                </a:cxn>
                <a:cxn ang="0">
                  <a:pos x="3" y="3"/>
                </a:cxn>
                <a:cxn ang="0">
                  <a:pos x="0" y="3"/>
                </a:cxn>
                <a:cxn ang="0">
                  <a:pos x="0" y="0"/>
                </a:cxn>
              </a:cxnLst>
              <a:rect l="0" t="0" r="r" b="b"/>
              <a:pathLst>
                <a:path w="4" h="4">
                  <a:moveTo>
                    <a:pt x="0" y="0"/>
                  </a:moveTo>
                  <a:lnTo>
                    <a:pt x="3" y="0"/>
                  </a:lnTo>
                  <a:lnTo>
                    <a:pt x="3" y="1"/>
                  </a:lnTo>
                  <a:lnTo>
                    <a:pt x="3" y="3"/>
                  </a:lnTo>
                  <a:lnTo>
                    <a:pt x="0" y="3"/>
                  </a:lnTo>
                  <a:lnTo>
                    <a:pt x="0"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7" name="Freeform 1333"/>
            <p:cNvSpPr>
              <a:spLocks/>
            </p:cNvSpPr>
            <p:nvPr/>
          </p:nvSpPr>
          <p:spPr bwMode="auto">
            <a:xfrm>
              <a:off x="2670" y="2832"/>
              <a:ext cx="5" cy="4"/>
            </a:xfrm>
            <a:custGeom>
              <a:avLst/>
              <a:gdLst/>
              <a:ahLst/>
              <a:cxnLst>
                <a:cxn ang="0">
                  <a:pos x="2" y="0"/>
                </a:cxn>
                <a:cxn ang="0">
                  <a:pos x="2" y="0"/>
                </a:cxn>
                <a:cxn ang="0">
                  <a:pos x="2" y="1"/>
                </a:cxn>
                <a:cxn ang="0">
                  <a:pos x="1" y="1"/>
                </a:cxn>
                <a:cxn ang="0">
                  <a:pos x="0" y="1"/>
                </a:cxn>
                <a:cxn ang="0">
                  <a:pos x="0" y="2"/>
                </a:cxn>
                <a:cxn ang="0">
                  <a:pos x="1" y="2"/>
                </a:cxn>
                <a:cxn ang="0">
                  <a:pos x="2" y="1"/>
                </a:cxn>
                <a:cxn ang="0">
                  <a:pos x="4" y="1"/>
                </a:cxn>
                <a:cxn ang="0">
                  <a:pos x="4" y="0"/>
                </a:cxn>
                <a:cxn ang="0">
                  <a:pos x="2" y="0"/>
                </a:cxn>
              </a:cxnLst>
              <a:rect l="0" t="0" r="r" b="b"/>
              <a:pathLst>
                <a:path w="5" h="3">
                  <a:moveTo>
                    <a:pt x="2" y="0"/>
                  </a:moveTo>
                  <a:lnTo>
                    <a:pt x="2" y="0"/>
                  </a:lnTo>
                  <a:lnTo>
                    <a:pt x="2" y="1"/>
                  </a:lnTo>
                  <a:lnTo>
                    <a:pt x="1" y="1"/>
                  </a:lnTo>
                  <a:lnTo>
                    <a:pt x="0" y="1"/>
                  </a:lnTo>
                  <a:lnTo>
                    <a:pt x="0" y="2"/>
                  </a:lnTo>
                  <a:lnTo>
                    <a:pt x="1" y="2"/>
                  </a:lnTo>
                  <a:lnTo>
                    <a:pt x="2" y="1"/>
                  </a:lnTo>
                  <a:lnTo>
                    <a:pt x="4" y="1"/>
                  </a:lnTo>
                  <a:lnTo>
                    <a:pt x="4" y="0"/>
                  </a:lnTo>
                  <a:lnTo>
                    <a:pt x="2"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8" name="Freeform 1334"/>
            <p:cNvSpPr>
              <a:spLocks/>
            </p:cNvSpPr>
            <p:nvPr/>
          </p:nvSpPr>
          <p:spPr bwMode="auto">
            <a:xfrm>
              <a:off x="2673" y="2832"/>
              <a:ext cx="5"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199" name="Freeform 1335"/>
            <p:cNvSpPr>
              <a:spLocks/>
            </p:cNvSpPr>
            <p:nvPr/>
          </p:nvSpPr>
          <p:spPr bwMode="auto">
            <a:xfrm>
              <a:off x="2616" y="2862"/>
              <a:ext cx="18" cy="13"/>
            </a:xfrm>
            <a:custGeom>
              <a:avLst/>
              <a:gdLst/>
              <a:ahLst/>
              <a:cxnLst>
                <a:cxn ang="0">
                  <a:pos x="17" y="4"/>
                </a:cxn>
                <a:cxn ang="0">
                  <a:pos x="14" y="2"/>
                </a:cxn>
                <a:cxn ang="0">
                  <a:pos x="12" y="1"/>
                </a:cxn>
                <a:cxn ang="0">
                  <a:pos x="10" y="0"/>
                </a:cxn>
                <a:cxn ang="0">
                  <a:pos x="9" y="0"/>
                </a:cxn>
                <a:cxn ang="0">
                  <a:pos x="8" y="0"/>
                </a:cxn>
                <a:cxn ang="0">
                  <a:pos x="6" y="1"/>
                </a:cxn>
                <a:cxn ang="0">
                  <a:pos x="6" y="2"/>
                </a:cxn>
                <a:cxn ang="0">
                  <a:pos x="0" y="6"/>
                </a:cxn>
                <a:cxn ang="0">
                  <a:pos x="0" y="7"/>
                </a:cxn>
                <a:cxn ang="0">
                  <a:pos x="0" y="11"/>
                </a:cxn>
                <a:cxn ang="0">
                  <a:pos x="17" y="4"/>
                </a:cxn>
              </a:cxnLst>
              <a:rect l="0" t="0" r="r" b="b"/>
              <a:pathLst>
                <a:path w="18" h="12">
                  <a:moveTo>
                    <a:pt x="17" y="4"/>
                  </a:moveTo>
                  <a:lnTo>
                    <a:pt x="14" y="2"/>
                  </a:lnTo>
                  <a:lnTo>
                    <a:pt x="12" y="1"/>
                  </a:lnTo>
                  <a:lnTo>
                    <a:pt x="10" y="0"/>
                  </a:lnTo>
                  <a:lnTo>
                    <a:pt x="9" y="0"/>
                  </a:lnTo>
                  <a:lnTo>
                    <a:pt x="8" y="0"/>
                  </a:lnTo>
                  <a:lnTo>
                    <a:pt x="6" y="1"/>
                  </a:lnTo>
                  <a:lnTo>
                    <a:pt x="6" y="2"/>
                  </a:lnTo>
                  <a:lnTo>
                    <a:pt x="0" y="6"/>
                  </a:lnTo>
                  <a:lnTo>
                    <a:pt x="0" y="7"/>
                  </a:lnTo>
                  <a:lnTo>
                    <a:pt x="0" y="11"/>
                  </a:lnTo>
                  <a:lnTo>
                    <a:pt x="17" y="4"/>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0" name="Freeform 1336"/>
            <p:cNvSpPr>
              <a:spLocks/>
            </p:cNvSpPr>
            <p:nvPr/>
          </p:nvSpPr>
          <p:spPr bwMode="auto">
            <a:xfrm>
              <a:off x="2629" y="2863"/>
              <a:ext cx="6" cy="4"/>
            </a:xfrm>
            <a:custGeom>
              <a:avLst/>
              <a:gdLst/>
              <a:ahLst/>
              <a:cxnLst>
                <a:cxn ang="0">
                  <a:pos x="0" y="0"/>
                </a:cxn>
                <a:cxn ang="0">
                  <a:pos x="2" y="3"/>
                </a:cxn>
                <a:cxn ang="0">
                  <a:pos x="4" y="1"/>
                </a:cxn>
                <a:cxn ang="0">
                  <a:pos x="0" y="0"/>
                </a:cxn>
              </a:cxnLst>
              <a:rect l="0" t="0" r="r" b="b"/>
              <a:pathLst>
                <a:path w="5" h="4">
                  <a:moveTo>
                    <a:pt x="0" y="0"/>
                  </a:moveTo>
                  <a:lnTo>
                    <a:pt x="2" y="3"/>
                  </a:lnTo>
                  <a:lnTo>
                    <a:pt x="4"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1" name="Freeform 1337"/>
            <p:cNvSpPr>
              <a:spLocks/>
            </p:cNvSpPr>
            <p:nvPr/>
          </p:nvSpPr>
          <p:spPr bwMode="auto">
            <a:xfrm>
              <a:off x="2629" y="2862"/>
              <a:ext cx="2" cy="4"/>
            </a:xfrm>
            <a:custGeom>
              <a:avLst/>
              <a:gdLst/>
              <a:ahLst/>
              <a:cxnLst>
                <a:cxn ang="0">
                  <a:pos x="0" y="0"/>
                </a:cxn>
                <a:cxn ang="0">
                  <a:pos x="1" y="2"/>
                </a:cxn>
                <a:cxn ang="0">
                  <a:pos x="2" y="1"/>
                </a:cxn>
                <a:cxn ang="0">
                  <a:pos x="0" y="0"/>
                </a:cxn>
              </a:cxnLst>
              <a:rect l="0" t="0" r="r" b="b"/>
              <a:pathLst>
                <a:path w="3" h="3">
                  <a:moveTo>
                    <a:pt x="0" y="0"/>
                  </a:moveTo>
                  <a:lnTo>
                    <a:pt x="1" y="2"/>
                  </a:lnTo>
                  <a:lnTo>
                    <a:pt x="2"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2" name="Freeform 1338"/>
            <p:cNvSpPr>
              <a:spLocks/>
            </p:cNvSpPr>
            <p:nvPr/>
          </p:nvSpPr>
          <p:spPr bwMode="auto">
            <a:xfrm>
              <a:off x="2627" y="2862"/>
              <a:ext cx="4" cy="4"/>
            </a:xfrm>
            <a:custGeom>
              <a:avLst/>
              <a:gdLst/>
              <a:ahLst/>
              <a:cxnLst>
                <a:cxn ang="0">
                  <a:pos x="0" y="1"/>
                </a:cxn>
                <a:cxn ang="0">
                  <a:pos x="3" y="2"/>
                </a:cxn>
                <a:cxn ang="0">
                  <a:pos x="3" y="1"/>
                </a:cxn>
                <a:cxn ang="0">
                  <a:pos x="0" y="0"/>
                </a:cxn>
                <a:cxn ang="0">
                  <a:pos x="0" y="1"/>
                </a:cxn>
              </a:cxnLst>
              <a:rect l="0" t="0" r="r" b="b"/>
              <a:pathLst>
                <a:path w="4" h="3">
                  <a:moveTo>
                    <a:pt x="0" y="1"/>
                  </a:moveTo>
                  <a:lnTo>
                    <a:pt x="3" y="2"/>
                  </a:lnTo>
                  <a:lnTo>
                    <a:pt x="3" y="1"/>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3" name="Freeform 1339"/>
            <p:cNvSpPr>
              <a:spLocks/>
            </p:cNvSpPr>
            <p:nvPr/>
          </p:nvSpPr>
          <p:spPr bwMode="auto">
            <a:xfrm>
              <a:off x="2626" y="2862"/>
              <a:ext cx="4" cy="3"/>
            </a:xfrm>
            <a:custGeom>
              <a:avLst/>
              <a:gdLst/>
              <a:ahLst/>
              <a:cxnLst>
                <a:cxn ang="0">
                  <a:pos x="0" y="1"/>
                </a:cxn>
                <a:cxn ang="0">
                  <a:pos x="1" y="1"/>
                </a:cxn>
                <a:cxn ang="0">
                  <a:pos x="3" y="0"/>
                </a:cxn>
                <a:cxn ang="0">
                  <a:pos x="1" y="0"/>
                </a:cxn>
                <a:cxn ang="0">
                  <a:pos x="0" y="0"/>
                </a:cxn>
                <a:cxn ang="0">
                  <a:pos x="1" y="0"/>
                </a:cxn>
                <a:cxn ang="0">
                  <a:pos x="0" y="0"/>
                </a:cxn>
                <a:cxn ang="0">
                  <a:pos x="0" y="1"/>
                </a:cxn>
              </a:cxnLst>
              <a:rect l="0" t="0" r="r" b="b"/>
              <a:pathLst>
                <a:path w="4" h="2">
                  <a:moveTo>
                    <a:pt x="0" y="1"/>
                  </a:moveTo>
                  <a:lnTo>
                    <a:pt x="1" y="1"/>
                  </a:lnTo>
                  <a:lnTo>
                    <a:pt x="3" y="0"/>
                  </a:lnTo>
                  <a:lnTo>
                    <a:pt x="1" y="0"/>
                  </a:lnTo>
                  <a:lnTo>
                    <a:pt x="0" y="0"/>
                  </a:lnTo>
                  <a:lnTo>
                    <a:pt x="1" y="0"/>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4" name="Freeform 1340"/>
            <p:cNvSpPr>
              <a:spLocks/>
            </p:cNvSpPr>
            <p:nvPr/>
          </p:nvSpPr>
          <p:spPr bwMode="auto">
            <a:xfrm>
              <a:off x="2626" y="2862"/>
              <a:ext cx="4" cy="3"/>
            </a:xfrm>
            <a:custGeom>
              <a:avLst/>
              <a:gdLst/>
              <a:ahLst/>
              <a:cxnLst>
                <a:cxn ang="0">
                  <a:pos x="1" y="1"/>
                </a:cxn>
                <a:cxn ang="0">
                  <a:pos x="3" y="1"/>
                </a:cxn>
                <a:cxn ang="0">
                  <a:pos x="3" y="0"/>
                </a:cxn>
                <a:cxn ang="0">
                  <a:pos x="0" y="0"/>
                </a:cxn>
                <a:cxn ang="0">
                  <a:pos x="0" y="1"/>
                </a:cxn>
                <a:cxn ang="0">
                  <a:pos x="1" y="1"/>
                </a:cxn>
              </a:cxnLst>
              <a:rect l="0" t="0" r="r" b="b"/>
              <a:pathLst>
                <a:path w="4" h="2">
                  <a:moveTo>
                    <a:pt x="1" y="1"/>
                  </a:moveTo>
                  <a:lnTo>
                    <a:pt x="3" y="1"/>
                  </a:lnTo>
                  <a:lnTo>
                    <a:pt x="3" y="0"/>
                  </a:lnTo>
                  <a:lnTo>
                    <a:pt x="0"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5" name="Freeform 1341"/>
            <p:cNvSpPr>
              <a:spLocks/>
            </p:cNvSpPr>
            <p:nvPr/>
          </p:nvSpPr>
          <p:spPr bwMode="auto">
            <a:xfrm>
              <a:off x="2625" y="2862"/>
              <a:ext cx="5" cy="4"/>
            </a:xfrm>
            <a:custGeom>
              <a:avLst/>
              <a:gdLst/>
              <a:ahLst/>
              <a:cxnLst>
                <a:cxn ang="0">
                  <a:pos x="0" y="2"/>
                </a:cxn>
                <a:cxn ang="0">
                  <a:pos x="3" y="2"/>
                </a:cxn>
                <a:cxn ang="0">
                  <a:pos x="3" y="0"/>
                </a:cxn>
                <a:cxn ang="0">
                  <a:pos x="0" y="0"/>
                </a:cxn>
                <a:cxn ang="0">
                  <a:pos x="0" y="2"/>
                </a:cxn>
              </a:cxnLst>
              <a:rect l="0" t="0" r="r" b="b"/>
              <a:pathLst>
                <a:path w="4" h="3">
                  <a:moveTo>
                    <a:pt x="0" y="2"/>
                  </a:moveTo>
                  <a:lnTo>
                    <a:pt x="3" y="2"/>
                  </a:lnTo>
                  <a:lnTo>
                    <a:pt x="3" y="0"/>
                  </a:lnTo>
                  <a:lnTo>
                    <a:pt x="0" y="0"/>
                  </a:lnTo>
                  <a:lnTo>
                    <a:pt x="0"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6" name="Freeform 1342"/>
            <p:cNvSpPr>
              <a:spLocks/>
            </p:cNvSpPr>
            <p:nvPr/>
          </p:nvSpPr>
          <p:spPr bwMode="auto">
            <a:xfrm>
              <a:off x="2623" y="2862"/>
              <a:ext cx="4" cy="4"/>
            </a:xfrm>
            <a:custGeom>
              <a:avLst/>
              <a:gdLst/>
              <a:ahLst/>
              <a:cxnLst>
                <a:cxn ang="0">
                  <a:pos x="1" y="2"/>
                </a:cxn>
                <a:cxn ang="0">
                  <a:pos x="2" y="2"/>
                </a:cxn>
                <a:cxn ang="0">
                  <a:pos x="2" y="0"/>
                </a:cxn>
                <a:cxn ang="0">
                  <a:pos x="0" y="0"/>
                </a:cxn>
                <a:cxn ang="0">
                  <a:pos x="0" y="1"/>
                </a:cxn>
                <a:cxn ang="0">
                  <a:pos x="0" y="2"/>
                </a:cxn>
                <a:cxn ang="0">
                  <a:pos x="1" y="2"/>
                </a:cxn>
              </a:cxnLst>
              <a:rect l="0" t="0" r="r" b="b"/>
              <a:pathLst>
                <a:path w="3" h="3">
                  <a:moveTo>
                    <a:pt x="1" y="2"/>
                  </a:moveTo>
                  <a:lnTo>
                    <a:pt x="2" y="2"/>
                  </a:lnTo>
                  <a:lnTo>
                    <a:pt x="2" y="0"/>
                  </a:lnTo>
                  <a:lnTo>
                    <a:pt x="0" y="0"/>
                  </a:lnTo>
                  <a:lnTo>
                    <a:pt x="0" y="1"/>
                  </a:lnTo>
                  <a:lnTo>
                    <a:pt x="0" y="2"/>
                  </a:lnTo>
                  <a:lnTo>
                    <a:pt x="1"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7" name="Freeform 1343"/>
            <p:cNvSpPr>
              <a:spLocks/>
            </p:cNvSpPr>
            <p:nvPr/>
          </p:nvSpPr>
          <p:spPr bwMode="auto">
            <a:xfrm>
              <a:off x="2623" y="2862"/>
              <a:ext cx="4" cy="4"/>
            </a:xfrm>
            <a:custGeom>
              <a:avLst/>
              <a:gdLst/>
              <a:ahLst/>
              <a:cxnLst>
                <a:cxn ang="0">
                  <a:pos x="1" y="1"/>
                </a:cxn>
                <a:cxn ang="0">
                  <a:pos x="1" y="2"/>
                </a:cxn>
                <a:cxn ang="0">
                  <a:pos x="2" y="1"/>
                </a:cxn>
                <a:cxn ang="0">
                  <a:pos x="2" y="0"/>
                </a:cxn>
                <a:cxn ang="0">
                  <a:pos x="0" y="1"/>
                </a:cxn>
                <a:cxn ang="0">
                  <a:pos x="0" y="2"/>
                </a:cxn>
                <a:cxn ang="0">
                  <a:pos x="1" y="2"/>
                </a:cxn>
                <a:cxn ang="0">
                  <a:pos x="1" y="1"/>
                </a:cxn>
              </a:cxnLst>
              <a:rect l="0" t="0" r="r" b="b"/>
              <a:pathLst>
                <a:path w="3" h="3">
                  <a:moveTo>
                    <a:pt x="1" y="1"/>
                  </a:moveTo>
                  <a:lnTo>
                    <a:pt x="1" y="2"/>
                  </a:lnTo>
                  <a:lnTo>
                    <a:pt x="2" y="1"/>
                  </a:lnTo>
                  <a:lnTo>
                    <a:pt x="2" y="0"/>
                  </a:lnTo>
                  <a:lnTo>
                    <a:pt x="0" y="1"/>
                  </a:lnTo>
                  <a:lnTo>
                    <a:pt x="0" y="2"/>
                  </a:lnTo>
                  <a:lnTo>
                    <a:pt x="1" y="2"/>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8" name="Freeform 1344"/>
            <p:cNvSpPr>
              <a:spLocks/>
            </p:cNvSpPr>
            <p:nvPr/>
          </p:nvSpPr>
          <p:spPr bwMode="auto">
            <a:xfrm>
              <a:off x="2623" y="2863"/>
              <a:ext cx="4" cy="3"/>
            </a:xfrm>
            <a:custGeom>
              <a:avLst/>
              <a:gdLst/>
              <a:ahLst/>
              <a:cxnLst>
                <a:cxn ang="0">
                  <a:pos x="2" y="1"/>
                </a:cxn>
                <a:cxn ang="0">
                  <a:pos x="2" y="0"/>
                </a:cxn>
                <a:cxn ang="0">
                  <a:pos x="0" y="0"/>
                </a:cxn>
                <a:cxn ang="0">
                  <a:pos x="0" y="1"/>
                </a:cxn>
                <a:cxn ang="0">
                  <a:pos x="2" y="1"/>
                </a:cxn>
                <a:cxn ang="0">
                  <a:pos x="2" y="0"/>
                </a:cxn>
                <a:cxn ang="0">
                  <a:pos x="2" y="1"/>
                </a:cxn>
              </a:cxnLst>
              <a:rect l="0" t="0" r="r" b="b"/>
              <a:pathLst>
                <a:path w="3" h="2">
                  <a:moveTo>
                    <a:pt x="2" y="1"/>
                  </a:moveTo>
                  <a:lnTo>
                    <a:pt x="2" y="0"/>
                  </a:lnTo>
                  <a:lnTo>
                    <a:pt x="0" y="0"/>
                  </a:lnTo>
                  <a:lnTo>
                    <a:pt x="0" y="1"/>
                  </a:lnTo>
                  <a:lnTo>
                    <a:pt x="2" y="1"/>
                  </a:lnTo>
                  <a:lnTo>
                    <a:pt x="2" y="0"/>
                  </a:lnTo>
                  <a:lnTo>
                    <a:pt x="2"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09" name="Freeform 1345"/>
            <p:cNvSpPr>
              <a:spLocks/>
            </p:cNvSpPr>
            <p:nvPr/>
          </p:nvSpPr>
          <p:spPr bwMode="auto">
            <a:xfrm>
              <a:off x="2622" y="2863"/>
              <a:ext cx="4" cy="3"/>
            </a:xfrm>
            <a:custGeom>
              <a:avLst/>
              <a:gdLst/>
              <a:ahLst/>
              <a:cxnLst>
                <a:cxn ang="0">
                  <a:pos x="1" y="1"/>
                </a:cxn>
                <a:cxn ang="0">
                  <a:pos x="1" y="1"/>
                </a:cxn>
                <a:cxn ang="0">
                  <a:pos x="3" y="0"/>
                </a:cxn>
                <a:cxn ang="0">
                  <a:pos x="1" y="0"/>
                </a:cxn>
                <a:cxn ang="0">
                  <a:pos x="0" y="0"/>
                </a:cxn>
                <a:cxn ang="0">
                  <a:pos x="0" y="1"/>
                </a:cxn>
                <a:cxn ang="0">
                  <a:pos x="0" y="0"/>
                </a:cxn>
                <a:cxn ang="0">
                  <a:pos x="0" y="1"/>
                </a:cxn>
                <a:cxn ang="0">
                  <a:pos x="1" y="1"/>
                </a:cxn>
              </a:cxnLst>
              <a:rect l="0" t="0" r="r" b="b"/>
              <a:pathLst>
                <a:path w="4" h="2">
                  <a:moveTo>
                    <a:pt x="1" y="1"/>
                  </a:moveTo>
                  <a:lnTo>
                    <a:pt x="1" y="1"/>
                  </a:lnTo>
                  <a:lnTo>
                    <a:pt x="3" y="0"/>
                  </a:lnTo>
                  <a:lnTo>
                    <a:pt x="1" y="0"/>
                  </a:lnTo>
                  <a:lnTo>
                    <a:pt x="0" y="0"/>
                  </a:lnTo>
                  <a:lnTo>
                    <a:pt x="0" y="1"/>
                  </a:lnTo>
                  <a:lnTo>
                    <a:pt x="0"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0" name="Freeform 1346"/>
            <p:cNvSpPr>
              <a:spLocks/>
            </p:cNvSpPr>
            <p:nvPr/>
          </p:nvSpPr>
          <p:spPr bwMode="auto">
            <a:xfrm>
              <a:off x="2622" y="2863"/>
              <a:ext cx="4" cy="4"/>
            </a:xfrm>
            <a:custGeom>
              <a:avLst/>
              <a:gdLst/>
              <a:ahLst/>
              <a:cxnLst>
                <a:cxn ang="0">
                  <a:pos x="3" y="1"/>
                </a:cxn>
                <a:cxn ang="0">
                  <a:pos x="3" y="0"/>
                </a:cxn>
                <a:cxn ang="0">
                  <a:pos x="0" y="0"/>
                </a:cxn>
                <a:cxn ang="0">
                  <a:pos x="0" y="1"/>
                </a:cxn>
                <a:cxn ang="0">
                  <a:pos x="0" y="3"/>
                </a:cxn>
                <a:cxn ang="0">
                  <a:pos x="0" y="1"/>
                </a:cxn>
                <a:cxn ang="0">
                  <a:pos x="0" y="3"/>
                </a:cxn>
                <a:cxn ang="0">
                  <a:pos x="3" y="3"/>
                </a:cxn>
                <a:cxn ang="0">
                  <a:pos x="3" y="1"/>
                </a:cxn>
              </a:cxnLst>
              <a:rect l="0" t="0" r="r" b="b"/>
              <a:pathLst>
                <a:path w="4" h="4">
                  <a:moveTo>
                    <a:pt x="3" y="1"/>
                  </a:moveTo>
                  <a:lnTo>
                    <a:pt x="3" y="0"/>
                  </a:lnTo>
                  <a:lnTo>
                    <a:pt x="0" y="0"/>
                  </a:lnTo>
                  <a:lnTo>
                    <a:pt x="0" y="1"/>
                  </a:lnTo>
                  <a:lnTo>
                    <a:pt x="0" y="3"/>
                  </a:lnTo>
                  <a:lnTo>
                    <a:pt x="0" y="1"/>
                  </a:lnTo>
                  <a:lnTo>
                    <a:pt x="0" y="3"/>
                  </a:lnTo>
                  <a:lnTo>
                    <a:pt x="3" y="3"/>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1" name="Freeform 1347"/>
            <p:cNvSpPr>
              <a:spLocks/>
            </p:cNvSpPr>
            <p:nvPr/>
          </p:nvSpPr>
          <p:spPr bwMode="auto">
            <a:xfrm>
              <a:off x="2622" y="2863"/>
              <a:ext cx="4" cy="4"/>
            </a:xfrm>
            <a:custGeom>
              <a:avLst/>
              <a:gdLst/>
              <a:ahLst/>
              <a:cxnLst>
                <a:cxn ang="0">
                  <a:pos x="1" y="3"/>
                </a:cxn>
                <a:cxn ang="0">
                  <a:pos x="3" y="1"/>
                </a:cxn>
                <a:cxn ang="0">
                  <a:pos x="1" y="0"/>
                </a:cxn>
                <a:cxn ang="0">
                  <a:pos x="0" y="0"/>
                </a:cxn>
                <a:cxn ang="0">
                  <a:pos x="1" y="3"/>
                </a:cxn>
                <a:cxn ang="0">
                  <a:pos x="1" y="1"/>
                </a:cxn>
                <a:cxn ang="0">
                  <a:pos x="1" y="3"/>
                </a:cxn>
                <a:cxn ang="0">
                  <a:pos x="3" y="3"/>
                </a:cxn>
                <a:cxn ang="0">
                  <a:pos x="3" y="1"/>
                </a:cxn>
                <a:cxn ang="0">
                  <a:pos x="1" y="3"/>
                </a:cxn>
              </a:cxnLst>
              <a:rect l="0" t="0" r="r" b="b"/>
              <a:pathLst>
                <a:path w="4" h="4">
                  <a:moveTo>
                    <a:pt x="1" y="3"/>
                  </a:moveTo>
                  <a:lnTo>
                    <a:pt x="3" y="1"/>
                  </a:lnTo>
                  <a:lnTo>
                    <a:pt x="1" y="0"/>
                  </a:lnTo>
                  <a:lnTo>
                    <a:pt x="0" y="0"/>
                  </a:lnTo>
                  <a:lnTo>
                    <a:pt x="1" y="3"/>
                  </a:lnTo>
                  <a:lnTo>
                    <a:pt x="1" y="1"/>
                  </a:lnTo>
                  <a:lnTo>
                    <a:pt x="1" y="3"/>
                  </a:lnTo>
                  <a:lnTo>
                    <a:pt x="3" y="3"/>
                  </a:lnTo>
                  <a:lnTo>
                    <a:pt x="3" y="1"/>
                  </a:lnTo>
                  <a:lnTo>
                    <a:pt x="1"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2" name="Freeform 1348"/>
            <p:cNvSpPr>
              <a:spLocks/>
            </p:cNvSpPr>
            <p:nvPr/>
          </p:nvSpPr>
          <p:spPr bwMode="auto">
            <a:xfrm>
              <a:off x="2616" y="2864"/>
              <a:ext cx="8" cy="4"/>
            </a:xfrm>
            <a:custGeom>
              <a:avLst/>
              <a:gdLst/>
              <a:ahLst/>
              <a:cxnLst>
                <a:cxn ang="0">
                  <a:pos x="0" y="3"/>
                </a:cxn>
                <a:cxn ang="0">
                  <a:pos x="8" y="0"/>
                </a:cxn>
                <a:cxn ang="0">
                  <a:pos x="0" y="3"/>
                </a:cxn>
              </a:cxnLst>
              <a:rect l="0" t="0" r="r" b="b"/>
              <a:pathLst>
                <a:path w="9" h="4">
                  <a:moveTo>
                    <a:pt x="0" y="3"/>
                  </a:moveTo>
                  <a:lnTo>
                    <a:pt x="8" y="0"/>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3" name="Freeform 1349"/>
            <p:cNvSpPr>
              <a:spLocks/>
            </p:cNvSpPr>
            <p:nvPr/>
          </p:nvSpPr>
          <p:spPr bwMode="auto">
            <a:xfrm>
              <a:off x="2616" y="2867"/>
              <a:ext cx="4" cy="4"/>
            </a:xfrm>
            <a:custGeom>
              <a:avLst/>
              <a:gdLst/>
              <a:ahLst/>
              <a:cxnLst>
                <a:cxn ang="0">
                  <a:pos x="1" y="1"/>
                </a:cxn>
                <a:cxn ang="0">
                  <a:pos x="3" y="1"/>
                </a:cxn>
                <a:cxn ang="0">
                  <a:pos x="1" y="0"/>
                </a:cxn>
                <a:cxn ang="0">
                  <a:pos x="0" y="1"/>
                </a:cxn>
                <a:cxn ang="0">
                  <a:pos x="0" y="2"/>
                </a:cxn>
                <a:cxn ang="0">
                  <a:pos x="1" y="2"/>
                </a:cxn>
                <a:cxn ang="0">
                  <a:pos x="1" y="1"/>
                </a:cxn>
              </a:cxnLst>
              <a:rect l="0" t="0" r="r" b="b"/>
              <a:pathLst>
                <a:path w="4" h="3">
                  <a:moveTo>
                    <a:pt x="1" y="1"/>
                  </a:moveTo>
                  <a:lnTo>
                    <a:pt x="3" y="1"/>
                  </a:lnTo>
                  <a:lnTo>
                    <a:pt x="1" y="0"/>
                  </a:lnTo>
                  <a:lnTo>
                    <a:pt x="0" y="1"/>
                  </a:lnTo>
                  <a:lnTo>
                    <a:pt x="0" y="2"/>
                  </a:lnTo>
                  <a:lnTo>
                    <a:pt x="1" y="2"/>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4" name="Freeform 1350"/>
            <p:cNvSpPr>
              <a:spLocks/>
            </p:cNvSpPr>
            <p:nvPr/>
          </p:nvSpPr>
          <p:spPr bwMode="auto">
            <a:xfrm>
              <a:off x="2616" y="2868"/>
              <a:ext cx="4" cy="3"/>
            </a:xfrm>
            <a:custGeom>
              <a:avLst/>
              <a:gdLst/>
              <a:ahLst/>
              <a:cxnLst>
                <a:cxn ang="0">
                  <a:pos x="3" y="1"/>
                </a:cxn>
                <a:cxn ang="0">
                  <a:pos x="3" y="0"/>
                </a:cxn>
                <a:cxn ang="0">
                  <a:pos x="0" y="0"/>
                </a:cxn>
                <a:cxn ang="0">
                  <a:pos x="0" y="1"/>
                </a:cxn>
                <a:cxn ang="0">
                  <a:pos x="0" y="2"/>
                </a:cxn>
                <a:cxn ang="0">
                  <a:pos x="3" y="2"/>
                </a:cxn>
                <a:cxn ang="0">
                  <a:pos x="3" y="1"/>
                </a:cxn>
              </a:cxnLst>
              <a:rect l="0" t="0" r="r" b="b"/>
              <a:pathLst>
                <a:path w="4" h="3">
                  <a:moveTo>
                    <a:pt x="3" y="1"/>
                  </a:moveTo>
                  <a:lnTo>
                    <a:pt x="3" y="0"/>
                  </a:lnTo>
                  <a:lnTo>
                    <a:pt x="0" y="0"/>
                  </a:lnTo>
                  <a:lnTo>
                    <a:pt x="0" y="1"/>
                  </a:lnTo>
                  <a:lnTo>
                    <a:pt x="0" y="2"/>
                  </a:lnTo>
                  <a:lnTo>
                    <a:pt x="3" y="2"/>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5" name="Freeform 1351"/>
            <p:cNvSpPr>
              <a:spLocks/>
            </p:cNvSpPr>
            <p:nvPr/>
          </p:nvSpPr>
          <p:spPr bwMode="auto">
            <a:xfrm>
              <a:off x="2616" y="2868"/>
              <a:ext cx="4" cy="6"/>
            </a:xfrm>
            <a:custGeom>
              <a:avLst/>
              <a:gdLst/>
              <a:ahLst/>
              <a:cxnLst>
                <a:cxn ang="0">
                  <a:pos x="1" y="4"/>
                </a:cxn>
                <a:cxn ang="0">
                  <a:pos x="3" y="4"/>
                </a:cxn>
                <a:cxn ang="0">
                  <a:pos x="1" y="0"/>
                </a:cxn>
                <a:cxn ang="0">
                  <a:pos x="0" y="0"/>
                </a:cxn>
                <a:cxn ang="0">
                  <a:pos x="1" y="4"/>
                </a:cxn>
                <a:cxn ang="0">
                  <a:pos x="1" y="5"/>
                </a:cxn>
                <a:cxn ang="0">
                  <a:pos x="1" y="4"/>
                </a:cxn>
                <a:cxn ang="0">
                  <a:pos x="1" y="5"/>
                </a:cxn>
                <a:cxn ang="0">
                  <a:pos x="3" y="5"/>
                </a:cxn>
                <a:cxn ang="0">
                  <a:pos x="3" y="4"/>
                </a:cxn>
                <a:cxn ang="0">
                  <a:pos x="1" y="4"/>
                </a:cxn>
              </a:cxnLst>
              <a:rect l="0" t="0" r="r" b="b"/>
              <a:pathLst>
                <a:path w="4" h="6">
                  <a:moveTo>
                    <a:pt x="1" y="4"/>
                  </a:moveTo>
                  <a:lnTo>
                    <a:pt x="3" y="4"/>
                  </a:lnTo>
                  <a:lnTo>
                    <a:pt x="1" y="0"/>
                  </a:lnTo>
                  <a:lnTo>
                    <a:pt x="0" y="0"/>
                  </a:lnTo>
                  <a:lnTo>
                    <a:pt x="1" y="4"/>
                  </a:lnTo>
                  <a:lnTo>
                    <a:pt x="1" y="5"/>
                  </a:lnTo>
                  <a:lnTo>
                    <a:pt x="1" y="4"/>
                  </a:lnTo>
                  <a:lnTo>
                    <a:pt x="1" y="5"/>
                  </a:lnTo>
                  <a:lnTo>
                    <a:pt x="3" y="5"/>
                  </a:lnTo>
                  <a:lnTo>
                    <a:pt x="3" y="4"/>
                  </a:lnTo>
                  <a:lnTo>
                    <a:pt x="1"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6" name="Freeform 1352"/>
            <p:cNvSpPr>
              <a:spLocks/>
            </p:cNvSpPr>
            <p:nvPr/>
          </p:nvSpPr>
          <p:spPr bwMode="auto">
            <a:xfrm>
              <a:off x="2616" y="2864"/>
              <a:ext cx="19" cy="10"/>
            </a:xfrm>
            <a:custGeom>
              <a:avLst/>
              <a:gdLst/>
              <a:ahLst/>
              <a:cxnLst>
                <a:cxn ang="0">
                  <a:pos x="16" y="1"/>
                </a:cxn>
                <a:cxn ang="0">
                  <a:pos x="16" y="0"/>
                </a:cxn>
                <a:cxn ang="0">
                  <a:pos x="0" y="7"/>
                </a:cxn>
                <a:cxn ang="0">
                  <a:pos x="0" y="9"/>
                </a:cxn>
                <a:cxn ang="0">
                  <a:pos x="18" y="1"/>
                </a:cxn>
                <a:cxn ang="0">
                  <a:pos x="18" y="0"/>
                </a:cxn>
                <a:cxn ang="0">
                  <a:pos x="18" y="1"/>
                </a:cxn>
                <a:cxn ang="0">
                  <a:pos x="18" y="0"/>
                </a:cxn>
                <a:cxn ang="0">
                  <a:pos x="16" y="0"/>
                </a:cxn>
                <a:cxn ang="0">
                  <a:pos x="16" y="1"/>
                </a:cxn>
              </a:cxnLst>
              <a:rect l="0" t="0" r="r" b="b"/>
              <a:pathLst>
                <a:path w="19" h="10">
                  <a:moveTo>
                    <a:pt x="16" y="1"/>
                  </a:moveTo>
                  <a:lnTo>
                    <a:pt x="16" y="0"/>
                  </a:lnTo>
                  <a:lnTo>
                    <a:pt x="0" y="7"/>
                  </a:lnTo>
                  <a:lnTo>
                    <a:pt x="0" y="9"/>
                  </a:lnTo>
                  <a:lnTo>
                    <a:pt x="18" y="1"/>
                  </a:lnTo>
                  <a:lnTo>
                    <a:pt x="18" y="0"/>
                  </a:lnTo>
                  <a:lnTo>
                    <a:pt x="18" y="1"/>
                  </a:lnTo>
                  <a:lnTo>
                    <a:pt x="18" y="0"/>
                  </a:lnTo>
                  <a:lnTo>
                    <a:pt x="16" y="0"/>
                  </a:lnTo>
                  <a:lnTo>
                    <a:pt x="16"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7" name="Freeform 1353"/>
            <p:cNvSpPr>
              <a:spLocks/>
            </p:cNvSpPr>
            <p:nvPr/>
          </p:nvSpPr>
          <p:spPr bwMode="auto">
            <a:xfrm>
              <a:off x="2616" y="2858"/>
              <a:ext cx="18" cy="11"/>
            </a:xfrm>
            <a:custGeom>
              <a:avLst/>
              <a:gdLst/>
              <a:ahLst/>
              <a:cxnLst>
                <a:cxn ang="0">
                  <a:pos x="17" y="2"/>
                </a:cxn>
                <a:cxn ang="0">
                  <a:pos x="14" y="2"/>
                </a:cxn>
                <a:cxn ang="0">
                  <a:pos x="12" y="1"/>
                </a:cxn>
                <a:cxn ang="0">
                  <a:pos x="10" y="0"/>
                </a:cxn>
                <a:cxn ang="0">
                  <a:pos x="9" y="0"/>
                </a:cxn>
                <a:cxn ang="0">
                  <a:pos x="8" y="0"/>
                </a:cxn>
                <a:cxn ang="0">
                  <a:pos x="6" y="1"/>
                </a:cxn>
                <a:cxn ang="0">
                  <a:pos x="6" y="2"/>
                </a:cxn>
                <a:cxn ang="0">
                  <a:pos x="0" y="5"/>
                </a:cxn>
                <a:cxn ang="0">
                  <a:pos x="0" y="6"/>
                </a:cxn>
                <a:cxn ang="0">
                  <a:pos x="0" y="10"/>
                </a:cxn>
                <a:cxn ang="0">
                  <a:pos x="17" y="2"/>
                </a:cxn>
              </a:cxnLst>
              <a:rect l="0" t="0" r="r" b="b"/>
              <a:pathLst>
                <a:path w="18" h="11">
                  <a:moveTo>
                    <a:pt x="17" y="2"/>
                  </a:moveTo>
                  <a:lnTo>
                    <a:pt x="14" y="2"/>
                  </a:lnTo>
                  <a:lnTo>
                    <a:pt x="12" y="1"/>
                  </a:lnTo>
                  <a:lnTo>
                    <a:pt x="10" y="0"/>
                  </a:lnTo>
                  <a:lnTo>
                    <a:pt x="9" y="0"/>
                  </a:lnTo>
                  <a:lnTo>
                    <a:pt x="8" y="0"/>
                  </a:lnTo>
                  <a:lnTo>
                    <a:pt x="6" y="1"/>
                  </a:lnTo>
                  <a:lnTo>
                    <a:pt x="6" y="2"/>
                  </a:lnTo>
                  <a:lnTo>
                    <a:pt x="0" y="5"/>
                  </a:lnTo>
                  <a:lnTo>
                    <a:pt x="0" y="6"/>
                  </a:lnTo>
                  <a:lnTo>
                    <a:pt x="0" y="10"/>
                  </a:lnTo>
                  <a:lnTo>
                    <a:pt x="17" y="2"/>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8" name="Freeform 1354"/>
            <p:cNvSpPr>
              <a:spLocks/>
            </p:cNvSpPr>
            <p:nvPr/>
          </p:nvSpPr>
          <p:spPr bwMode="auto">
            <a:xfrm>
              <a:off x="2629" y="2859"/>
              <a:ext cx="6" cy="4"/>
            </a:xfrm>
            <a:custGeom>
              <a:avLst/>
              <a:gdLst/>
              <a:ahLst/>
              <a:cxnLst>
                <a:cxn ang="0">
                  <a:pos x="0" y="1"/>
                </a:cxn>
                <a:cxn ang="0">
                  <a:pos x="2" y="3"/>
                </a:cxn>
                <a:cxn ang="0">
                  <a:pos x="4" y="1"/>
                </a:cxn>
                <a:cxn ang="0">
                  <a:pos x="0" y="0"/>
                </a:cxn>
                <a:cxn ang="0">
                  <a:pos x="0" y="1"/>
                </a:cxn>
              </a:cxnLst>
              <a:rect l="0" t="0" r="r" b="b"/>
              <a:pathLst>
                <a:path w="5" h="4">
                  <a:moveTo>
                    <a:pt x="0" y="1"/>
                  </a:moveTo>
                  <a:lnTo>
                    <a:pt x="2" y="3"/>
                  </a:lnTo>
                  <a:lnTo>
                    <a:pt x="4" y="1"/>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19" name="Freeform 1355"/>
            <p:cNvSpPr>
              <a:spLocks/>
            </p:cNvSpPr>
            <p:nvPr/>
          </p:nvSpPr>
          <p:spPr bwMode="auto">
            <a:xfrm>
              <a:off x="2629" y="2858"/>
              <a:ext cx="2" cy="4"/>
            </a:xfrm>
            <a:custGeom>
              <a:avLst/>
              <a:gdLst/>
              <a:ahLst/>
              <a:cxnLst>
                <a:cxn ang="0">
                  <a:pos x="0" y="0"/>
                </a:cxn>
                <a:cxn ang="0">
                  <a:pos x="1" y="3"/>
                </a:cxn>
                <a:cxn ang="0">
                  <a:pos x="2" y="1"/>
                </a:cxn>
                <a:cxn ang="0">
                  <a:pos x="0" y="0"/>
                </a:cxn>
              </a:cxnLst>
              <a:rect l="0" t="0" r="r" b="b"/>
              <a:pathLst>
                <a:path w="3" h="4">
                  <a:moveTo>
                    <a:pt x="0" y="0"/>
                  </a:moveTo>
                  <a:lnTo>
                    <a:pt x="1" y="3"/>
                  </a:lnTo>
                  <a:lnTo>
                    <a:pt x="2" y="1"/>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0" name="Freeform 1356"/>
            <p:cNvSpPr>
              <a:spLocks/>
            </p:cNvSpPr>
            <p:nvPr/>
          </p:nvSpPr>
          <p:spPr bwMode="auto">
            <a:xfrm>
              <a:off x="2627" y="2858"/>
              <a:ext cx="4" cy="4"/>
            </a:xfrm>
            <a:custGeom>
              <a:avLst/>
              <a:gdLst/>
              <a:ahLst/>
              <a:cxnLst>
                <a:cxn ang="0">
                  <a:pos x="0" y="1"/>
                </a:cxn>
                <a:cxn ang="0">
                  <a:pos x="3" y="3"/>
                </a:cxn>
                <a:cxn ang="0">
                  <a:pos x="3" y="1"/>
                </a:cxn>
                <a:cxn ang="0">
                  <a:pos x="0" y="0"/>
                </a:cxn>
                <a:cxn ang="0">
                  <a:pos x="0" y="1"/>
                </a:cxn>
              </a:cxnLst>
              <a:rect l="0" t="0" r="r" b="b"/>
              <a:pathLst>
                <a:path w="4" h="4">
                  <a:moveTo>
                    <a:pt x="0" y="1"/>
                  </a:moveTo>
                  <a:lnTo>
                    <a:pt x="3" y="3"/>
                  </a:lnTo>
                  <a:lnTo>
                    <a:pt x="3" y="1"/>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1" name="Freeform 1357"/>
            <p:cNvSpPr>
              <a:spLocks/>
            </p:cNvSpPr>
            <p:nvPr/>
          </p:nvSpPr>
          <p:spPr bwMode="auto">
            <a:xfrm>
              <a:off x="2626" y="2858"/>
              <a:ext cx="4" cy="3"/>
            </a:xfrm>
            <a:custGeom>
              <a:avLst/>
              <a:gdLst/>
              <a:ahLst/>
              <a:cxnLst>
                <a:cxn ang="0">
                  <a:pos x="0" y="0"/>
                </a:cxn>
                <a:cxn ang="0">
                  <a:pos x="1" y="1"/>
                </a:cxn>
                <a:cxn ang="0">
                  <a:pos x="3" y="0"/>
                </a:cxn>
                <a:cxn ang="0">
                  <a:pos x="1" y="0"/>
                </a:cxn>
                <a:cxn ang="0">
                  <a:pos x="0" y="0"/>
                </a:cxn>
                <a:cxn ang="0">
                  <a:pos x="1" y="0"/>
                </a:cxn>
                <a:cxn ang="0">
                  <a:pos x="0" y="0"/>
                </a:cxn>
              </a:cxnLst>
              <a:rect l="0" t="0" r="r" b="b"/>
              <a:pathLst>
                <a:path w="4" h="2">
                  <a:moveTo>
                    <a:pt x="0" y="0"/>
                  </a:moveTo>
                  <a:lnTo>
                    <a:pt x="1" y="1"/>
                  </a:lnTo>
                  <a:lnTo>
                    <a:pt x="3" y="0"/>
                  </a:lnTo>
                  <a:lnTo>
                    <a:pt x="1" y="0"/>
                  </a:lnTo>
                  <a:lnTo>
                    <a:pt x="0" y="0"/>
                  </a:lnTo>
                  <a:lnTo>
                    <a:pt x="1" y="0"/>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2" name="Freeform 1358"/>
            <p:cNvSpPr>
              <a:spLocks/>
            </p:cNvSpPr>
            <p:nvPr/>
          </p:nvSpPr>
          <p:spPr bwMode="auto">
            <a:xfrm>
              <a:off x="2626" y="2858"/>
              <a:ext cx="4" cy="3"/>
            </a:xfrm>
            <a:custGeom>
              <a:avLst/>
              <a:gdLst/>
              <a:ahLst/>
              <a:cxnLst>
                <a:cxn ang="0">
                  <a:pos x="1" y="1"/>
                </a:cxn>
                <a:cxn ang="0">
                  <a:pos x="3" y="1"/>
                </a:cxn>
                <a:cxn ang="0">
                  <a:pos x="3" y="0"/>
                </a:cxn>
                <a:cxn ang="0">
                  <a:pos x="0" y="0"/>
                </a:cxn>
                <a:cxn ang="0">
                  <a:pos x="0" y="1"/>
                </a:cxn>
                <a:cxn ang="0">
                  <a:pos x="1" y="1"/>
                </a:cxn>
              </a:cxnLst>
              <a:rect l="0" t="0" r="r" b="b"/>
              <a:pathLst>
                <a:path w="4" h="2">
                  <a:moveTo>
                    <a:pt x="1" y="1"/>
                  </a:moveTo>
                  <a:lnTo>
                    <a:pt x="3" y="1"/>
                  </a:lnTo>
                  <a:lnTo>
                    <a:pt x="3" y="0"/>
                  </a:lnTo>
                  <a:lnTo>
                    <a:pt x="0"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3" name="Freeform 1359"/>
            <p:cNvSpPr>
              <a:spLocks/>
            </p:cNvSpPr>
            <p:nvPr/>
          </p:nvSpPr>
          <p:spPr bwMode="auto">
            <a:xfrm>
              <a:off x="2625" y="2858"/>
              <a:ext cx="5" cy="3"/>
            </a:xfrm>
            <a:custGeom>
              <a:avLst/>
              <a:gdLst/>
              <a:ahLst/>
              <a:cxnLst>
                <a:cxn ang="0">
                  <a:pos x="0" y="1"/>
                </a:cxn>
                <a:cxn ang="0">
                  <a:pos x="3" y="1"/>
                </a:cxn>
                <a:cxn ang="0">
                  <a:pos x="3" y="0"/>
                </a:cxn>
                <a:cxn ang="0">
                  <a:pos x="0" y="0"/>
                </a:cxn>
                <a:cxn ang="0">
                  <a:pos x="0" y="1"/>
                </a:cxn>
              </a:cxnLst>
              <a:rect l="0" t="0" r="r" b="b"/>
              <a:pathLst>
                <a:path w="4" h="2">
                  <a:moveTo>
                    <a:pt x="0" y="1"/>
                  </a:moveTo>
                  <a:lnTo>
                    <a:pt x="3" y="1"/>
                  </a:lnTo>
                  <a:lnTo>
                    <a:pt x="3" y="0"/>
                  </a:lnTo>
                  <a:lnTo>
                    <a:pt x="0" y="0"/>
                  </a:lnTo>
                  <a:lnTo>
                    <a:pt x="0"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4" name="Freeform 1360"/>
            <p:cNvSpPr>
              <a:spLocks/>
            </p:cNvSpPr>
            <p:nvPr/>
          </p:nvSpPr>
          <p:spPr bwMode="auto">
            <a:xfrm>
              <a:off x="2623" y="2858"/>
              <a:ext cx="4" cy="3"/>
            </a:xfrm>
            <a:custGeom>
              <a:avLst/>
              <a:gdLst/>
              <a:ahLst/>
              <a:cxnLst>
                <a:cxn ang="0">
                  <a:pos x="1" y="1"/>
                </a:cxn>
                <a:cxn ang="0">
                  <a:pos x="2" y="1"/>
                </a:cxn>
                <a:cxn ang="0">
                  <a:pos x="2" y="0"/>
                </a:cxn>
                <a:cxn ang="0">
                  <a:pos x="0" y="0"/>
                </a:cxn>
                <a:cxn ang="0">
                  <a:pos x="0" y="1"/>
                </a:cxn>
                <a:cxn ang="0">
                  <a:pos x="1" y="1"/>
                </a:cxn>
              </a:cxnLst>
              <a:rect l="0" t="0" r="r" b="b"/>
              <a:pathLst>
                <a:path w="3" h="2">
                  <a:moveTo>
                    <a:pt x="1" y="1"/>
                  </a:moveTo>
                  <a:lnTo>
                    <a:pt x="2" y="1"/>
                  </a:lnTo>
                  <a:lnTo>
                    <a:pt x="2" y="0"/>
                  </a:lnTo>
                  <a:lnTo>
                    <a:pt x="0" y="0"/>
                  </a:lnTo>
                  <a:lnTo>
                    <a:pt x="0" y="1"/>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5" name="Freeform 1361"/>
            <p:cNvSpPr>
              <a:spLocks/>
            </p:cNvSpPr>
            <p:nvPr/>
          </p:nvSpPr>
          <p:spPr bwMode="auto">
            <a:xfrm>
              <a:off x="2623" y="2858"/>
              <a:ext cx="4" cy="4"/>
            </a:xfrm>
            <a:custGeom>
              <a:avLst/>
              <a:gdLst/>
              <a:ahLst/>
              <a:cxnLst>
                <a:cxn ang="0">
                  <a:pos x="1" y="1"/>
                </a:cxn>
                <a:cxn ang="0">
                  <a:pos x="1" y="3"/>
                </a:cxn>
                <a:cxn ang="0">
                  <a:pos x="2" y="1"/>
                </a:cxn>
                <a:cxn ang="0">
                  <a:pos x="2" y="0"/>
                </a:cxn>
                <a:cxn ang="0">
                  <a:pos x="0" y="1"/>
                </a:cxn>
                <a:cxn ang="0">
                  <a:pos x="0" y="3"/>
                </a:cxn>
                <a:cxn ang="0">
                  <a:pos x="1" y="3"/>
                </a:cxn>
                <a:cxn ang="0">
                  <a:pos x="1" y="1"/>
                </a:cxn>
              </a:cxnLst>
              <a:rect l="0" t="0" r="r" b="b"/>
              <a:pathLst>
                <a:path w="3" h="4">
                  <a:moveTo>
                    <a:pt x="1" y="1"/>
                  </a:moveTo>
                  <a:lnTo>
                    <a:pt x="1" y="3"/>
                  </a:lnTo>
                  <a:lnTo>
                    <a:pt x="2" y="1"/>
                  </a:lnTo>
                  <a:lnTo>
                    <a:pt x="2" y="0"/>
                  </a:lnTo>
                  <a:lnTo>
                    <a:pt x="0" y="1"/>
                  </a:lnTo>
                  <a:lnTo>
                    <a:pt x="0" y="3"/>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6" name="Freeform 1362"/>
            <p:cNvSpPr>
              <a:spLocks/>
            </p:cNvSpPr>
            <p:nvPr/>
          </p:nvSpPr>
          <p:spPr bwMode="auto">
            <a:xfrm>
              <a:off x="2623" y="2858"/>
              <a:ext cx="4" cy="1"/>
            </a:xfrm>
            <a:custGeom>
              <a:avLst/>
              <a:gdLst/>
              <a:ahLst/>
              <a:cxnLst>
                <a:cxn ang="0">
                  <a:pos x="2" y="0"/>
                </a:cxn>
                <a:cxn ang="0">
                  <a:pos x="0" y="0"/>
                </a:cxn>
                <a:cxn ang="0">
                  <a:pos x="2" y="0"/>
                </a:cxn>
              </a:cxnLst>
              <a:rect l="0" t="0" r="r" b="b"/>
              <a:pathLst>
                <a:path w="3" h="1">
                  <a:moveTo>
                    <a:pt x="2" y="0"/>
                  </a:moveTo>
                  <a:lnTo>
                    <a:pt x="0" y="0"/>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7" name="Freeform 1363"/>
            <p:cNvSpPr>
              <a:spLocks/>
            </p:cNvSpPr>
            <p:nvPr/>
          </p:nvSpPr>
          <p:spPr bwMode="auto">
            <a:xfrm>
              <a:off x="2622" y="2858"/>
              <a:ext cx="4" cy="4"/>
            </a:xfrm>
            <a:custGeom>
              <a:avLst/>
              <a:gdLst/>
              <a:ahLst/>
              <a:cxnLst>
                <a:cxn ang="0">
                  <a:pos x="1" y="1"/>
                </a:cxn>
                <a:cxn ang="0">
                  <a:pos x="3" y="0"/>
                </a:cxn>
                <a:cxn ang="0">
                  <a:pos x="1" y="0"/>
                </a:cxn>
                <a:cxn ang="0">
                  <a:pos x="0" y="1"/>
                </a:cxn>
                <a:cxn ang="0">
                  <a:pos x="0" y="3"/>
                </a:cxn>
                <a:cxn ang="0">
                  <a:pos x="1" y="3"/>
                </a:cxn>
                <a:cxn ang="0">
                  <a:pos x="1" y="1"/>
                </a:cxn>
              </a:cxnLst>
              <a:rect l="0" t="0" r="r" b="b"/>
              <a:pathLst>
                <a:path w="4" h="4">
                  <a:moveTo>
                    <a:pt x="1" y="1"/>
                  </a:moveTo>
                  <a:lnTo>
                    <a:pt x="3" y="0"/>
                  </a:lnTo>
                  <a:lnTo>
                    <a:pt x="1" y="0"/>
                  </a:lnTo>
                  <a:lnTo>
                    <a:pt x="0" y="1"/>
                  </a:lnTo>
                  <a:lnTo>
                    <a:pt x="0" y="3"/>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8" name="Freeform 1364"/>
            <p:cNvSpPr>
              <a:spLocks/>
            </p:cNvSpPr>
            <p:nvPr/>
          </p:nvSpPr>
          <p:spPr bwMode="auto">
            <a:xfrm>
              <a:off x="2622" y="2859"/>
              <a:ext cx="4" cy="4"/>
            </a:xfrm>
            <a:custGeom>
              <a:avLst/>
              <a:gdLst/>
              <a:ahLst/>
              <a:cxnLst>
                <a:cxn ang="0">
                  <a:pos x="3" y="1"/>
                </a:cxn>
                <a:cxn ang="0">
                  <a:pos x="3" y="0"/>
                </a:cxn>
                <a:cxn ang="0">
                  <a:pos x="0" y="0"/>
                </a:cxn>
                <a:cxn ang="0">
                  <a:pos x="0" y="1"/>
                </a:cxn>
                <a:cxn ang="0">
                  <a:pos x="0" y="3"/>
                </a:cxn>
                <a:cxn ang="0">
                  <a:pos x="3" y="3"/>
                </a:cxn>
                <a:cxn ang="0">
                  <a:pos x="3" y="1"/>
                </a:cxn>
              </a:cxnLst>
              <a:rect l="0" t="0" r="r" b="b"/>
              <a:pathLst>
                <a:path w="4" h="4">
                  <a:moveTo>
                    <a:pt x="3" y="1"/>
                  </a:moveTo>
                  <a:lnTo>
                    <a:pt x="3" y="0"/>
                  </a:lnTo>
                  <a:lnTo>
                    <a:pt x="0" y="0"/>
                  </a:lnTo>
                  <a:lnTo>
                    <a:pt x="0" y="1"/>
                  </a:lnTo>
                  <a:lnTo>
                    <a:pt x="0" y="3"/>
                  </a:lnTo>
                  <a:lnTo>
                    <a:pt x="3" y="3"/>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29" name="Freeform 1365"/>
            <p:cNvSpPr>
              <a:spLocks/>
            </p:cNvSpPr>
            <p:nvPr/>
          </p:nvSpPr>
          <p:spPr bwMode="auto">
            <a:xfrm>
              <a:off x="2622" y="2859"/>
              <a:ext cx="4" cy="4"/>
            </a:xfrm>
            <a:custGeom>
              <a:avLst/>
              <a:gdLst/>
              <a:ahLst/>
              <a:cxnLst>
                <a:cxn ang="0">
                  <a:pos x="1" y="3"/>
                </a:cxn>
                <a:cxn ang="0">
                  <a:pos x="3" y="1"/>
                </a:cxn>
                <a:cxn ang="0">
                  <a:pos x="1" y="0"/>
                </a:cxn>
                <a:cxn ang="0">
                  <a:pos x="0" y="0"/>
                </a:cxn>
                <a:cxn ang="0">
                  <a:pos x="1" y="3"/>
                </a:cxn>
                <a:cxn ang="0">
                  <a:pos x="1" y="1"/>
                </a:cxn>
                <a:cxn ang="0">
                  <a:pos x="1" y="3"/>
                </a:cxn>
                <a:cxn ang="0">
                  <a:pos x="3" y="3"/>
                </a:cxn>
                <a:cxn ang="0">
                  <a:pos x="3" y="1"/>
                </a:cxn>
                <a:cxn ang="0">
                  <a:pos x="1" y="3"/>
                </a:cxn>
              </a:cxnLst>
              <a:rect l="0" t="0" r="r" b="b"/>
              <a:pathLst>
                <a:path w="4" h="4">
                  <a:moveTo>
                    <a:pt x="1" y="3"/>
                  </a:moveTo>
                  <a:lnTo>
                    <a:pt x="3" y="1"/>
                  </a:lnTo>
                  <a:lnTo>
                    <a:pt x="1" y="0"/>
                  </a:lnTo>
                  <a:lnTo>
                    <a:pt x="0" y="0"/>
                  </a:lnTo>
                  <a:lnTo>
                    <a:pt x="1" y="3"/>
                  </a:lnTo>
                  <a:lnTo>
                    <a:pt x="1" y="1"/>
                  </a:lnTo>
                  <a:lnTo>
                    <a:pt x="1" y="3"/>
                  </a:lnTo>
                  <a:lnTo>
                    <a:pt x="3" y="3"/>
                  </a:lnTo>
                  <a:lnTo>
                    <a:pt x="3" y="1"/>
                  </a:lnTo>
                  <a:lnTo>
                    <a:pt x="1"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0" name="Freeform 1366"/>
            <p:cNvSpPr>
              <a:spLocks/>
            </p:cNvSpPr>
            <p:nvPr/>
          </p:nvSpPr>
          <p:spPr bwMode="auto">
            <a:xfrm>
              <a:off x="2616" y="2860"/>
              <a:ext cx="8" cy="4"/>
            </a:xfrm>
            <a:custGeom>
              <a:avLst/>
              <a:gdLst/>
              <a:ahLst/>
              <a:cxnLst>
                <a:cxn ang="0">
                  <a:pos x="0" y="3"/>
                </a:cxn>
                <a:cxn ang="0">
                  <a:pos x="0" y="3"/>
                </a:cxn>
                <a:cxn ang="0">
                  <a:pos x="8" y="0"/>
                </a:cxn>
                <a:cxn ang="0">
                  <a:pos x="0" y="1"/>
                </a:cxn>
                <a:cxn ang="0">
                  <a:pos x="0" y="3"/>
                </a:cxn>
                <a:cxn ang="0">
                  <a:pos x="0" y="1"/>
                </a:cxn>
                <a:cxn ang="0">
                  <a:pos x="0" y="3"/>
                </a:cxn>
              </a:cxnLst>
              <a:rect l="0" t="0" r="r" b="b"/>
              <a:pathLst>
                <a:path w="9" h="4">
                  <a:moveTo>
                    <a:pt x="0" y="3"/>
                  </a:moveTo>
                  <a:lnTo>
                    <a:pt x="0" y="3"/>
                  </a:lnTo>
                  <a:lnTo>
                    <a:pt x="8" y="0"/>
                  </a:lnTo>
                  <a:lnTo>
                    <a:pt x="0" y="1"/>
                  </a:lnTo>
                  <a:lnTo>
                    <a:pt x="0" y="3"/>
                  </a:lnTo>
                  <a:lnTo>
                    <a:pt x="0" y="1"/>
                  </a:lnTo>
                  <a:lnTo>
                    <a:pt x="0"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1" name="Freeform 1367"/>
            <p:cNvSpPr>
              <a:spLocks/>
            </p:cNvSpPr>
            <p:nvPr/>
          </p:nvSpPr>
          <p:spPr bwMode="auto">
            <a:xfrm>
              <a:off x="2616" y="2863"/>
              <a:ext cx="4" cy="4"/>
            </a:xfrm>
            <a:custGeom>
              <a:avLst/>
              <a:gdLst/>
              <a:ahLst/>
              <a:cxnLst>
                <a:cxn ang="0">
                  <a:pos x="1" y="1"/>
                </a:cxn>
                <a:cxn ang="0">
                  <a:pos x="1" y="3"/>
                </a:cxn>
                <a:cxn ang="0">
                  <a:pos x="3" y="0"/>
                </a:cxn>
                <a:cxn ang="0">
                  <a:pos x="1" y="0"/>
                </a:cxn>
                <a:cxn ang="0">
                  <a:pos x="0" y="1"/>
                </a:cxn>
                <a:cxn ang="0">
                  <a:pos x="0" y="3"/>
                </a:cxn>
                <a:cxn ang="0">
                  <a:pos x="1" y="3"/>
                </a:cxn>
                <a:cxn ang="0">
                  <a:pos x="1" y="1"/>
                </a:cxn>
              </a:cxnLst>
              <a:rect l="0" t="0" r="r" b="b"/>
              <a:pathLst>
                <a:path w="4" h="4">
                  <a:moveTo>
                    <a:pt x="1" y="1"/>
                  </a:moveTo>
                  <a:lnTo>
                    <a:pt x="1" y="3"/>
                  </a:lnTo>
                  <a:lnTo>
                    <a:pt x="3" y="0"/>
                  </a:lnTo>
                  <a:lnTo>
                    <a:pt x="1" y="0"/>
                  </a:lnTo>
                  <a:lnTo>
                    <a:pt x="0" y="1"/>
                  </a:lnTo>
                  <a:lnTo>
                    <a:pt x="0" y="3"/>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2" name="Freeform 1368"/>
            <p:cNvSpPr>
              <a:spLocks/>
            </p:cNvSpPr>
            <p:nvPr/>
          </p:nvSpPr>
          <p:spPr bwMode="auto">
            <a:xfrm>
              <a:off x="2616" y="2864"/>
              <a:ext cx="4" cy="4"/>
            </a:xfrm>
            <a:custGeom>
              <a:avLst/>
              <a:gdLst/>
              <a:ahLst/>
              <a:cxnLst>
                <a:cxn ang="0">
                  <a:pos x="3" y="1"/>
                </a:cxn>
                <a:cxn ang="0">
                  <a:pos x="3" y="0"/>
                </a:cxn>
                <a:cxn ang="0">
                  <a:pos x="0" y="0"/>
                </a:cxn>
                <a:cxn ang="0">
                  <a:pos x="0" y="1"/>
                </a:cxn>
                <a:cxn ang="0">
                  <a:pos x="0" y="3"/>
                </a:cxn>
                <a:cxn ang="0">
                  <a:pos x="3" y="3"/>
                </a:cxn>
                <a:cxn ang="0">
                  <a:pos x="3" y="1"/>
                </a:cxn>
              </a:cxnLst>
              <a:rect l="0" t="0" r="r" b="b"/>
              <a:pathLst>
                <a:path w="4" h="4">
                  <a:moveTo>
                    <a:pt x="3" y="1"/>
                  </a:moveTo>
                  <a:lnTo>
                    <a:pt x="3" y="0"/>
                  </a:lnTo>
                  <a:lnTo>
                    <a:pt x="0" y="0"/>
                  </a:lnTo>
                  <a:lnTo>
                    <a:pt x="0" y="1"/>
                  </a:lnTo>
                  <a:lnTo>
                    <a:pt x="0" y="3"/>
                  </a:lnTo>
                  <a:lnTo>
                    <a:pt x="3" y="3"/>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3" name="Freeform 1369"/>
            <p:cNvSpPr>
              <a:spLocks/>
            </p:cNvSpPr>
            <p:nvPr/>
          </p:nvSpPr>
          <p:spPr bwMode="auto">
            <a:xfrm>
              <a:off x="2616" y="2864"/>
              <a:ext cx="4" cy="5"/>
            </a:xfrm>
            <a:custGeom>
              <a:avLst/>
              <a:gdLst/>
              <a:ahLst/>
              <a:cxnLst>
                <a:cxn ang="0">
                  <a:pos x="1" y="2"/>
                </a:cxn>
                <a:cxn ang="0">
                  <a:pos x="3" y="4"/>
                </a:cxn>
                <a:cxn ang="0">
                  <a:pos x="1" y="0"/>
                </a:cxn>
                <a:cxn ang="0">
                  <a:pos x="0" y="0"/>
                </a:cxn>
                <a:cxn ang="0">
                  <a:pos x="1" y="4"/>
                </a:cxn>
                <a:cxn ang="0">
                  <a:pos x="3" y="4"/>
                </a:cxn>
                <a:cxn ang="0">
                  <a:pos x="1" y="2"/>
                </a:cxn>
              </a:cxnLst>
              <a:rect l="0" t="0" r="r" b="b"/>
              <a:pathLst>
                <a:path w="4" h="5">
                  <a:moveTo>
                    <a:pt x="1" y="2"/>
                  </a:moveTo>
                  <a:lnTo>
                    <a:pt x="3" y="4"/>
                  </a:lnTo>
                  <a:lnTo>
                    <a:pt x="1" y="0"/>
                  </a:lnTo>
                  <a:lnTo>
                    <a:pt x="0" y="0"/>
                  </a:lnTo>
                  <a:lnTo>
                    <a:pt x="1" y="4"/>
                  </a:lnTo>
                  <a:lnTo>
                    <a:pt x="3" y="4"/>
                  </a:lnTo>
                  <a:lnTo>
                    <a:pt x="1" y="2"/>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4" name="Freeform 1370"/>
            <p:cNvSpPr>
              <a:spLocks/>
            </p:cNvSpPr>
            <p:nvPr/>
          </p:nvSpPr>
          <p:spPr bwMode="auto">
            <a:xfrm>
              <a:off x="2616" y="2860"/>
              <a:ext cx="19" cy="9"/>
            </a:xfrm>
            <a:custGeom>
              <a:avLst/>
              <a:gdLst/>
              <a:ahLst/>
              <a:cxnLst>
                <a:cxn ang="0">
                  <a:pos x="16" y="0"/>
                </a:cxn>
                <a:cxn ang="0">
                  <a:pos x="16" y="0"/>
                </a:cxn>
                <a:cxn ang="0">
                  <a:pos x="0" y="6"/>
                </a:cxn>
                <a:cxn ang="0">
                  <a:pos x="0" y="8"/>
                </a:cxn>
                <a:cxn ang="0">
                  <a:pos x="18" y="0"/>
                </a:cxn>
                <a:cxn ang="0">
                  <a:pos x="16" y="0"/>
                </a:cxn>
              </a:cxnLst>
              <a:rect l="0" t="0" r="r" b="b"/>
              <a:pathLst>
                <a:path w="19" h="9">
                  <a:moveTo>
                    <a:pt x="16" y="0"/>
                  </a:moveTo>
                  <a:lnTo>
                    <a:pt x="16" y="0"/>
                  </a:lnTo>
                  <a:lnTo>
                    <a:pt x="0" y="6"/>
                  </a:lnTo>
                  <a:lnTo>
                    <a:pt x="0" y="8"/>
                  </a:lnTo>
                  <a:lnTo>
                    <a:pt x="18" y="0"/>
                  </a:lnTo>
                  <a:lnTo>
                    <a:pt x="16"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5" name="Freeform 1371"/>
            <p:cNvSpPr>
              <a:spLocks/>
            </p:cNvSpPr>
            <p:nvPr/>
          </p:nvSpPr>
          <p:spPr bwMode="auto">
            <a:xfrm>
              <a:off x="2920" y="2860"/>
              <a:ext cx="17" cy="10"/>
            </a:xfrm>
            <a:custGeom>
              <a:avLst/>
              <a:gdLst/>
              <a:ahLst/>
              <a:cxnLst>
                <a:cxn ang="0">
                  <a:pos x="0" y="2"/>
                </a:cxn>
                <a:cxn ang="0">
                  <a:pos x="2" y="2"/>
                </a:cxn>
                <a:cxn ang="0">
                  <a:pos x="5" y="0"/>
                </a:cxn>
                <a:cxn ang="0">
                  <a:pos x="6" y="0"/>
                </a:cxn>
                <a:cxn ang="0">
                  <a:pos x="7" y="0"/>
                </a:cxn>
                <a:cxn ang="0">
                  <a:pos x="8" y="0"/>
                </a:cxn>
                <a:cxn ang="0">
                  <a:pos x="8" y="1"/>
                </a:cxn>
                <a:cxn ang="0">
                  <a:pos x="10" y="1"/>
                </a:cxn>
                <a:cxn ang="0">
                  <a:pos x="10" y="2"/>
                </a:cxn>
                <a:cxn ang="0">
                  <a:pos x="16" y="5"/>
                </a:cxn>
                <a:cxn ang="0">
                  <a:pos x="16" y="6"/>
                </a:cxn>
                <a:cxn ang="0">
                  <a:pos x="15" y="10"/>
                </a:cxn>
                <a:cxn ang="0">
                  <a:pos x="0" y="2"/>
                </a:cxn>
              </a:cxnLst>
              <a:rect l="0" t="0" r="r" b="b"/>
              <a:pathLst>
                <a:path w="17" h="11">
                  <a:moveTo>
                    <a:pt x="0" y="2"/>
                  </a:moveTo>
                  <a:lnTo>
                    <a:pt x="2" y="2"/>
                  </a:lnTo>
                  <a:lnTo>
                    <a:pt x="5" y="0"/>
                  </a:lnTo>
                  <a:lnTo>
                    <a:pt x="6" y="0"/>
                  </a:lnTo>
                  <a:lnTo>
                    <a:pt x="7" y="0"/>
                  </a:lnTo>
                  <a:lnTo>
                    <a:pt x="8" y="0"/>
                  </a:lnTo>
                  <a:lnTo>
                    <a:pt x="8" y="1"/>
                  </a:lnTo>
                  <a:lnTo>
                    <a:pt x="10" y="1"/>
                  </a:lnTo>
                  <a:lnTo>
                    <a:pt x="10" y="2"/>
                  </a:lnTo>
                  <a:lnTo>
                    <a:pt x="16" y="5"/>
                  </a:lnTo>
                  <a:lnTo>
                    <a:pt x="16" y="6"/>
                  </a:lnTo>
                  <a:lnTo>
                    <a:pt x="15" y="10"/>
                  </a:lnTo>
                  <a:lnTo>
                    <a:pt x="0" y="2"/>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6" name="Freeform 1372"/>
            <p:cNvSpPr>
              <a:spLocks/>
            </p:cNvSpPr>
            <p:nvPr/>
          </p:nvSpPr>
          <p:spPr bwMode="auto">
            <a:xfrm>
              <a:off x="2920" y="2862"/>
              <a:ext cx="4" cy="4"/>
            </a:xfrm>
            <a:custGeom>
              <a:avLst/>
              <a:gdLst/>
              <a:ahLst/>
              <a:cxnLst>
                <a:cxn ang="0">
                  <a:pos x="3" y="0"/>
                </a:cxn>
                <a:cxn ang="0">
                  <a:pos x="0" y="1"/>
                </a:cxn>
                <a:cxn ang="0">
                  <a:pos x="0" y="2"/>
                </a:cxn>
                <a:cxn ang="0">
                  <a:pos x="3" y="1"/>
                </a:cxn>
                <a:cxn ang="0">
                  <a:pos x="3" y="0"/>
                </a:cxn>
              </a:cxnLst>
              <a:rect l="0" t="0" r="r" b="b"/>
              <a:pathLst>
                <a:path w="4" h="3">
                  <a:moveTo>
                    <a:pt x="3" y="0"/>
                  </a:moveTo>
                  <a:lnTo>
                    <a:pt x="0" y="1"/>
                  </a:lnTo>
                  <a:lnTo>
                    <a:pt x="0" y="2"/>
                  </a:lnTo>
                  <a:lnTo>
                    <a:pt x="3" y="1"/>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7" name="Freeform 1373"/>
            <p:cNvSpPr>
              <a:spLocks/>
            </p:cNvSpPr>
            <p:nvPr/>
          </p:nvSpPr>
          <p:spPr bwMode="auto">
            <a:xfrm>
              <a:off x="2922" y="2860"/>
              <a:ext cx="5" cy="4"/>
            </a:xfrm>
            <a:custGeom>
              <a:avLst/>
              <a:gdLst/>
              <a:ahLst/>
              <a:cxnLst>
                <a:cxn ang="0">
                  <a:pos x="1" y="0"/>
                </a:cxn>
                <a:cxn ang="0">
                  <a:pos x="1" y="0"/>
                </a:cxn>
                <a:cxn ang="0">
                  <a:pos x="0" y="1"/>
                </a:cxn>
                <a:cxn ang="0">
                  <a:pos x="0" y="3"/>
                </a:cxn>
                <a:cxn ang="0">
                  <a:pos x="3" y="0"/>
                </a:cxn>
                <a:cxn ang="0">
                  <a:pos x="1" y="0"/>
                </a:cxn>
              </a:cxnLst>
              <a:rect l="0" t="0" r="r" b="b"/>
              <a:pathLst>
                <a:path w="4" h="4">
                  <a:moveTo>
                    <a:pt x="1" y="0"/>
                  </a:moveTo>
                  <a:lnTo>
                    <a:pt x="1" y="0"/>
                  </a:lnTo>
                  <a:lnTo>
                    <a:pt x="0" y="1"/>
                  </a:lnTo>
                  <a:lnTo>
                    <a:pt x="0" y="3"/>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8" name="Freeform 1374"/>
            <p:cNvSpPr>
              <a:spLocks/>
            </p:cNvSpPr>
            <p:nvPr/>
          </p:nvSpPr>
          <p:spPr bwMode="auto">
            <a:xfrm>
              <a:off x="2924" y="2860"/>
              <a:ext cx="5" cy="4"/>
            </a:xfrm>
            <a:custGeom>
              <a:avLst/>
              <a:gdLst/>
              <a:ahLst/>
              <a:cxnLst>
                <a:cxn ang="0">
                  <a:pos x="2" y="0"/>
                </a:cxn>
                <a:cxn ang="0">
                  <a:pos x="0" y="1"/>
                </a:cxn>
                <a:cxn ang="0">
                  <a:pos x="1" y="3"/>
                </a:cxn>
                <a:cxn ang="0">
                  <a:pos x="2" y="1"/>
                </a:cxn>
                <a:cxn ang="0">
                  <a:pos x="4" y="1"/>
                </a:cxn>
                <a:cxn ang="0">
                  <a:pos x="4" y="0"/>
                </a:cxn>
                <a:cxn ang="0">
                  <a:pos x="2" y="0"/>
                </a:cxn>
              </a:cxnLst>
              <a:rect l="0" t="0" r="r" b="b"/>
              <a:pathLst>
                <a:path w="5" h="4">
                  <a:moveTo>
                    <a:pt x="2" y="0"/>
                  </a:moveTo>
                  <a:lnTo>
                    <a:pt x="0" y="1"/>
                  </a:lnTo>
                  <a:lnTo>
                    <a:pt x="1" y="3"/>
                  </a:lnTo>
                  <a:lnTo>
                    <a:pt x="2" y="1"/>
                  </a:lnTo>
                  <a:lnTo>
                    <a:pt x="4" y="1"/>
                  </a:lnTo>
                  <a:lnTo>
                    <a:pt x="4" y="0"/>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39" name="Freeform 1375"/>
            <p:cNvSpPr>
              <a:spLocks/>
            </p:cNvSpPr>
            <p:nvPr/>
          </p:nvSpPr>
          <p:spPr bwMode="auto">
            <a:xfrm>
              <a:off x="2925" y="2859"/>
              <a:ext cx="4" cy="4"/>
            </a:xfrm>
            <a:custGeom>
              <a:avLst/>
              <a:gdLst/>
              <a:ahLst/>
              <a:cxnLst>
                <a:cxn ang="0">
                  <a:pos x="1" y="0"/>
                </a:cxn>
                <a:cxn ang="0">
                  <a:pos x="0" y="1"/>
                </a:cxn>
                <a:cxn ang="0">
                  <a:pos x="1" y="3"/>
                </a:cxn>
                <a:cxn ang="0">
                  <a:pos x="1" y="1"/>
                </a:cxn>
                <a:cxn ang="0">
                  <a:pos x="3" y="1"/>
                </a:cxn>
                <a:cxn ang="0">
                  <a:pos x="1" y="0"/>
                </a:cxn>
              </a:cxnLst>
              <a:rect l="0" t="0" r="r" b="b"/>
              <a:pathLst>
                <a:path w="4" h="4">
                  <a:moveTo>
                    <a:pt x="1" y="0"/>
                  </a:moveTo>
                  <a:lnTo>
                    <a:pt x="0" y="1"/>
                  </a:lnTo>
                  <a:lnTo>
                    <a:pt x="1" y="3"/>
                  </a:lnTo>
                  <a:lnTo>
                    <a:pt x="1" y="1"/>
                  </a:lnTo>
                  <a:lnTo>
                    <a:pt x="3" y="1"/>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0" name="Freeform 1376"/>
            <p:cNvSpPr>
              <a:spLocks/>
            </p:cNvSpPr>
            <p:nvPr/>
          </p:nvSpPr>
          <p:spPr bwMode="auto">
            <a:xfrm>
              <a:off x="2926" y="2859"/>
              <a:ext cx="4" cy="4"/>
            </a:xfrm>
            <a:custGeom>
              <a:avLst/>
              <a:gdLst/>
              <a:ahLst/>
              <a:cxnLst>
                <a:cxn ang="0">
                  <a:pos x="1" y="0"/>
                </a:cxn>
                <a:cxn ang="0">
                  <a:pos x="0" y="0"/>
                </a:cxn>
                <a:cxn ang="0">
                  <a:pos x="0" y="3"/>
                </a:cxn>
                <a:cxn ang="0">
                  <a:pos x="1" y="3"/>
                </a:cxn>
                <a:cxn ang="0">
                  <a:pos x="3" y="1"/>
                </a:cxn>
                <a:cxn ang="0">
                  <a:pos x="3" y="0"/>
                </a:cxn>
                <a:cxn ang="0">
                  <a:pos x="1" y="0"/>
                </a:cxn>
              </a:cxnLst>
              <a:rect l="0" t="0" r="r" b="b"/>
              <a:pathLst>
                <a:path w="4" h="4">
                  <a:moveTo>
                    <a:pt x="1" y="0"/>
                  </a:moveTo>
                  <a:lnTo>
                    <a:pt x="0" y="0"/>
                  </a:lnTo>
                  <a:lnTo>
                    <a:pt x="0" y="3"/>
                  </a:lnTo>
                  <a:lnTo>
                    <a:pt x="1" y="3"/>
                  </a:lnTo>
                  <a:lnTo>
                    <a:pt x="3" y="1"/>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1" name="Freeform 1377"/>
            <p:cNvSpPr>
              <a:spLocks/>
            </p:cNvSpPr>
            <p:nvPr/>
          </p:nvSpPr>
          <p:spPr bwMode="auto">
            <a:xfrm>
              <a:off x="2928" y="2860"/>
              <a:ext cx="4" cy="1"/>
            </a:xfrm>
            <a:custGeom>
              <a:avLst/>
              <a:gdLst/>
              <a:ahLst/>
              <a:cxnLst>
                <a:cxn ang="0">
                  <a:pos x="1" y="0"/>
                </a:cxn>
                <a:cxn ang="0">
                  <a:pos x="0" y="0"/>
                </a:cxn>
                <a:cxn ang="0">
                  <a:pos x="0" y="1"/>
                </a:cxn>
                <a:cxn ang="0">
                  <a:pos x="1" y="1"/>
                </a:cxn>
                <a:cxn ang="0">
                  <a:pos x="3" y="1"/>
                </a:cxn>
                <a:cxn ang="0">
                  <a:pos x="3" y="0"/>
                </a:cxn>
                <a:cxn ang="0">
                  <a:pos x="1" y="0"/>
                </a:cxn>
              </a:cxnLst>
              <a:rect l="0" t="0" r="r" b="b"/>
              <a:pathLst>
                <a:path w="4" h="2">
                  <a:moveTo>
                    <a:pt x="1" y="0"/>
                  </a:moveTo>
                  <a:lnTo>
                    <a:pt x="0" y="0"/>
                  </a:lnTo>
                  <a:lnTo>
                    <a:pt x="0" y="1"/>
                  </a:lnTo>
                  <a:lnTo>
                    <a:pt x="1" y="1"/>
                  </a:lnTo>
                  <a:lnTo>
                    <a:pt x="3" y="1"/>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2" name="Freeform 1378"/>
            <p:cNvSpPr>
              <a:spLocks/>
            </p:cNvSpPr>
            <p:nvPr/>
          </p:nvSpPr>
          <p:spPr bwMode="auto">
            <a:xfrm>
              <a:off x="2928" y="2860"/>
              <a:ext cx="4" cy="1"/>
            </a:xfrm>
            <a:custGeom>
              <a:avLst/>
              <a:gdLst/>
              <a:ahLst/>
              <a:cxnLst>
                <a:cxn ang="0">
                  <a:pos x="1" y="0"/>
                </a:cxn>
                <a:cxn ang="0">
                  <a:pos x="0" y="0"/>
                </a:cxn>
                <a:cxn ang="0">
                  <a:pos x="0" y="1"/>
                </a:cxn>
                <a:cxn ang="0">
                  <a:pos x="1" y="1"/>
                </a:cxn>
                <a:cxn ang="0">
                  <a:pos x="3" y="0"/>
                </a:cxn>
                <a:cxn ang="0">
                  <a:pos x="1" y="0"/>
                </a:cxn>
              </a:cxnLst>
              <a:rect l="0" t="0" r="r" b="b"/>
              <a:pathLst>
                <a:path w="4" h="2">
                  <a:moveTo>
                    <a:pt x="1" y="0"/>
                  </a:moveTo>
                  <a:lnTo>
                    <a:pt x="0" y="0"/>
                  </a:lnTo>
                  <a:lnTo>
                    <a:pt x="0" y="1"/>
                  </a:lnTo>
                  <a:lnTo>
                    <a:pt x="1" y="1"/>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3" name="Freeform 1379"/>
            <p:cNvSpPr>
              <a:spLocks/>
            </p:cNvSpPr>
            <p:nvPr/>
          </p:nvSpPr>
          <p:spPr bwMode="auto">
            <a:xfrm>
              <a:off x="2929" y="2860"/>
              <a:ext cx="4" cy="4"/>
            </a:xfrm>
            <a:custGeom>
              <a:avLst/>
              <a:gdLst/>
              <a:ahLst/>
              <a:cxnLst>
                <a:cxn ang="0">
                  <a:pos x="2" y="1"/>
                </a:cxn>
                <a:cxn ang="0">
                  <a:pos x="2" y="1"/>
                </a:cxn>
                <a:cxn ang="0">
                  <a:pos x="0" y="0"/>
                </a:cxn>
                <a:cxn ang="0">
                  <a:pos x="0" y="1"/>
                </a:cxn>
                <a:cxn ang="0">
                  <a:pos x="1" y="3"/>
                </a:cxn>
                <a:cxn ang="0">
                  <a:pos x="1" y="1"/>
                </a:cxn>
                <a:cxn ang="0">
                  <a:pos x="1" y="3"/>
                </a:cxn>
                <a:cxn ang="0">
                  <a:pos x="2" y="3"/>
                </a:cxn>
                <a:cxn ang="0">
                  <a:pos x="2" y="1"/>
                </a:cxn>
              </a:cxnLst>
              <a:rect l="0" t="0" r="r" b="b"/>
              <a:pathLst>
                <a:path w="3" h="4">
                  <a:moveTo>
                    <a:pt x="2" y="1"/>
                  </a:moveTo>
                  <a:lnTo>
                    <a:pt x="2" y="1"/>
                  </a:lnTo>
                  <a:lnTo>
                    <a:pt x="0" y="0"/>
                  </a:lnTo>
                  <a:lnTo>
                    <a:pt x="0" y="1"/>
                  </a:lnTo>
                  <a:lnTo>
                    <a:pt x="1" y="3"/>
                  </a:lnTo>
                  <a:lnTo>
                    <a:pt x="1" y="1"/>
                  </a:lnTo>
                  <a:lnTo>
                    <a:pt x="1" y="3"/>
                  </a:lnTo>
                  <a:lnTo>
                    <a:pt x="2" y="3"/>
                  </a:lnTo>
                  <a:lnTo>
                    <a:pt x="2"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4" name="Freeform 1380"/>
            <p:cNvSpPr>
              <a:spLocks/>
            </p:cNvSpPr>
            <p:nvPr/>
          </p:nvSpPr>
          <p:spPr bwMode="auto">
            <a:xfrm>
              <a:off x="2929" y="2860"/>
              <a:ext cx="4" cy="4"/>
            </a:xfrm>
            <a:custGeom>
              <a:avLst/>
              <a:gdLst/>
              <a:ahLst/>
              <a:cxnLst>
                <a:cxn ang="0">
                  <a:pos x="2" y="0"/>
                </a:cxn>
                <a:cxn ang="0">
                  <a:pos x="0" y="0"/>
                </a:cxn>
                <a:cxn ang="0">
                  <a:pos x="0" y="3"/>
                </a:cxn>
                <a:cxn ang="0">
                  <a:pos x="0" y="0"/>
                </a:cxn>
                <a:cxn ang="0">
                  <a:pos x="1" y="3"/>
                </a:cxn>
                <a:cxn ang="0">
                  <a:pos x="2" y="3"/>
                </a:cxn>
                <a:cxn ang="0">
                  <a:pos x="2" y="0"/>
                </a:cxn>
              </a:cxnLst>
              <a:rect l="0" t="0" r="r" b="b"/>
              <a:pathLst>
                <a:path w="3" h="4">
                  <a:moveTo>
                    <a:pt x="2" y="0"/>
                  </a:moveTo>
                  <a:lnTo>
                    <a:pt x="0" y="0"/>
                  </a:lnTo>
                  <a:lnTo>
                    <a:pt x="0" y="3"/>
                  </a:lnTo>
                  <a:lnTo>
                    <a:pt x="0" y="0"/>
                  </a:lnTo>
                  <a:lnTo>
                    <a:pt x="1" y="3"/>
                  </a:lnTo>
                  <a:lnTo>
                    <a:pt x="2" y="3"/>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5" name="Freeform 1381"/>
            <p:cNvSpPr>
              <a:spLocks/>
            </p:cNvSpPr>
            <p:nvPr/>
          </p:nvSpPr>
          <p:spPr bwMode="auto">
            <a:xfrm>
              <a:off x="2930" y="2860"/>
              <a:ext cx="2" cy="4"/>
            </a:xfrm>
            <a:custGeom>
              <a:avLst/>
              <a:gdLst/>
              <a:ahLst/>
              <a:cxnLst>
                <a:cxn ang="0">
                  <a:pos x="1" y="1"/>
                </a:cxn>
                <a:cxn ang="0">
                  <a:pos x="1" y="1"/>
                </a:cxn>
                <a:cxn ang="0">
                  <a:pos x="1" y="0"/>
                </a:cxn>
                <a:cxn ang="0">
                  <a:pos x="0" y="0"/>
                </a:cxn>
                <a:cxn ang="0">
                  <a:pos x="1" y="3"/>
                </a:cxn>
                <a:cxn ang="0">
                  <a:pos x="0" y="1"/>
                </a:cxn>
                <a:cxn ang="0">
                  <a:pos x="1" y="3"/>
                </a:cxn>
                <a:cxn ang="0">
                  <a:pos x="1" y="1"/>
                </a:cxn>
              </a:cxnLst>
              <a:rect l="0" t="0" r="r" b="b"/>
              <a:pathLst>
                <a:path w="2" h="4">
                  <a:moveTo>
                    <a:pt x="1" y="1"/>
                  </a:moveTo>
                  <a:lnTo>
                    <a:pt x="1" y="1"/>
                  </a:lnTo>
                  <a:lnTo>
                    <a:pt x="1" y="0"/>
                  </a:lnTo>
                  <a:lnTo>
                    <a:pt x="0" y="0"/>
                  </a:lnTo>
                  <a:lnTo>
                    <a:pt x="1" y="3"/>
                  </a:lnTo>
                  <a:lnTo>
                    <a:pt x="0" y="1"/>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6" name="Freeform 1382"/>
            <p:cNvSpPr>
              <a:spLocks/>
            </p:cNvSpPr>
            <p:nvPr/>
          </p:nvSpPr>
          <p:spPr bwMode="auto">
            <a:xfrm>
              <a:off x="2930" y="2862"/>
              <a:ext cx="4" cy="3"/>
            </a:xfrm>
            <a:custGeom>
              <a:avLst/>
              <a:gdLst/>
              <a:ahLst/>
              <a:cxnLst>
                <a:cxn ang="0">
                  <a:pos x="3" y="1"/>
                </a:cxn>
                <a:cxn ang="0">
                  <a:pos x="3" y="0"/>
                </a:cxn>
                <a:cxn ang="0">
                  <a:pos x="0" y="0"/>
                </a:cxn>
                <a:cxn ang="0">
                  <a:pos x="0" y="1"/>
                </a:cxn>
                <a:cxn ang="0">
                  <a:pos x="3" y="1"/>
                </a:cxn>
              </a:cxnLst>
              <a:rect l="0" t="0" r="r" b="b"/>
              <a:pathLst>
                <a:path w="4" h="2">
                  <a:moveTo>
                    <a:pt x="3" y="1"/>
                  </a:moveTo>
                  <a:lnTo>
                    <a:pt x="3" y="0"/>
                  </a:lnTo>
                  <a:lnTo>
                    <a:pt x="0" y="0"/>
                  </a:lnTo>
                  <a:lnTo>
                    <a:pt x="0" y="1"/>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7" name="Freeform 1383"/>
            <p:cNvSpPr>
              <a:spLocks/>
            </p:cNvSpPr>
            <p:nvPr/>
          </p:nvSpPr>
          <p:spPr bwMode="auto">
            <a:xfrm>
              <a:off x="2930" y="2862"/>
              <a:ext cx="4" cy="4"/>
            </a:xfrm>
            <a:custGeom>
              <a:avLst/>
              <a:gdLst/>
              <a:ahLst/>
              <a:cxnLst>
                <a:cxn ang="0">
                  <a:pos x="1" y="1"/>
                </a:cxn>
                <a:cxn ang="0">
                  <a:pos x="1" y="2"/>
                </a:cxn>
                <a:cxn ang="0">
                  <a:pos x="3" y="0"/>
                </a:cxn>
                <a:cxn ang="0">
                  <a:pos x="1" y="0"/>
                </a:cxn>
                <a:cxn ang="0">
                  <a:pos x="0" y="1"/>
                </a:cxn>
                <a:cxn ang="0">
                  <a:pos x="0" y="2"/>
                </a:cxn>
                <a:cxn ang="0">
                  <a:pos x="0" y="1"/>
                </a:cxn>
                <a:cxn ang="0">
                  <a:pos x="0" y="2"/>
                </a:cxn>
                <a:cxn ang="0">
                  <a:pos x="1" y="2"/>
                </a:cxn>
                <a:cxn ang="0">
                  <a:pos x="1" y="1"/>
                </a:cxn>
              </a:cxnLst>
              <a:rect l="0" t="0" r="r" b="b"/>
              <a:pathLst>
                <a:path w="4" h="3">
                  <a:moveTo>
                    <a:pt x="1" y="1"/>
                  </a:moveTo>
                  <a:lnTo>
                    <a:pt x="1" y="2"/>
                  </a:lnTo>
                  <a:lnTo>
                    <a:pt x="3" y="0"/>
                  </a:lnTo>
                  <a:lnTo>
                    <a:pt x="1" y="0"/>
                  </a:lnTo>
                  <a:lnTo>
                    <a:pt x="0" y="1"/>
                  </a:lnTo>
                  <a:lnTo>
                    <a:pt x="0" y="2"/>
                  </a:lnTo>
                  <a:lnTo>
                    <a:pt x="0" y="1"/>
                  </a:lnTo>
                  <a:lnTo>
                    <a:pt x="0" y="2"/>
                  </a:lnTo>
                  <a:lnTo>
                    <a:pt x="1" y="2"/>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8" name="Freeform 1384"/>
            <p:cNvSpPr>
              <a:spLocks/>
            </p:cNvSpPr>
            <p:nvPr/>
          </p:nvSpPr>
          <p:spPr bwMode="auto">
            <a:xfrm>
              <a:off x="2930" y="2863"/>
              <a:ext cx="7" cy="4"/>
            </a:xfrm>
            <a:custGeom>
              <a:avLst/>
              <a:gdLst/>
              <a:ahLst/>
              <a:cxnLst>
                <a:cxn ang="0">
                  <a:pos x="6" y="3"/>
                </a:cxn>
                <a:cxn ang="0">
                  <a:pos x="6" y="3"/>
                </a:cxn>
                <a:cxn ang="0">
                  <a:pos x="0" y="0"/>
                </a:cxn>
                <a:cxn ang="0">
                  <a:pos x="5" y="3"/>
                </a:cxn>
                <a:cxn ang="0">
                  <a:pos x="6" y="3"/>
                </a:cxn>
              </a:cxnLst>
              <a:rect l="0" t="0" r="r" b="b"/>
              <a:pathLst>
                <a:path w="7" h="4">
                  <a:moveTo>
                    <a:pt x="6" y="3"/>
                  </a:moveTo>
                  <a:lnTo>
                    <a:pt x="6" y="3"/>
                  </a:lnTo>
                  <a:lnTo>
                    <a:pt x="0" y="0"/>
                  </a:lnTo>
                  <a:lnTo>
                    <a:pt x="5" y="3"/>
                  </a:lnTo>
                  <a:lnTo>
                    <a:pt x="6"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49" name="Freeform 1385"/>
            <p:cNvSpPr>
              <a:spLocks/>
            </p:cNvSpPr>
            <p:nvPr/>
          </p:nvSpPr>
          <p:spPr bwMode="auto">
            <a:xfrm>
              <a:off x="2936" y="2865"/>
              <a:ext cx="4" cy="4"/>
            </a:xfrm>
            <a:custGeom>
              <a:avLst/>
              <a:gdLst/>
              <a:ahLst/>
              <a:cxnLst>
                <a:cxn ang="0">
                  <a:pos x="3" y="1"/>
                </a:cxn>
                <a:cxn ang="0">
                  <a:pos x="3" y="1"/>
                </a:cxn>
                <a:cxn ang="0">
                  <a:pos x="1" y="0"/>
                </a:cxn>
                <a:cxn ang="0">
                  <a:pos x="0" y="1"/>
                </a:cxn>
                <a:cxn ang="0">
                  <a:pos x="0" y="3"/>
                </a:cxn>
                <a:cxn ang="0">
                  <a:pos x="0" y="1"/>
                </a:cxn>
                <a:cxn ang="0">
                  <a:pos x="0" y="3"/>
                </a:cxn>
                <a:cxn ang="0">
                  <a:pos x="1" y="3"/>
                </a:cxn>
                <a:cxn ang="0">
                  <a:pos x="3" y="3"/>
                </a:cxn>
                <a:cxn ang="0">
                  <a:pos x="3" y="1"/>
                </a:cxn>
              </a:cxnLst>
              <a:rect l="0" t="0" r="r" b="b"/>
              <a:pathLst>
                <a:path w="4" h="4">
                  <a:moveTo>
                    <a:pt x="3" y="1"/>
                  </a:moveTo>
                  <a:lnTo>
                    <a:pt x="3" y="1"/>
                  </a:lnTo>
                  <a:lnTo>
                    <a:pt x="1" y="0"/>
                  </a:lnTo>
                  <a:lnTo>
                    <a:pt x="0" y="1"/>
                  </a:lnTo>
                  <a:lnTo>
                    <a:pt x="0" y="3"/>
                  </a:lnTo>
                  <a:lnTo>
                    <a:pt x="0" y="1"/>
                  </a:lnTo>
                  <a:lnTo>
                    <a:pt x="0" y="3"/>
                  </a:lnTo>
                  <a:lnTo>
                    <a:pt x="1" y="3"/>
                  </a:lnTo>
                  <a:lnTo>
                    <a:pt x="3" y="3"/>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0" name="Freeform 1386"/>
            <p:cNvSpPr>
              <a:spLocks/>
            </p:cNvSpPr>
            <p:nvPr/>
          </p:nvSpPr>
          <p:spPr bwMode="auto">
            <a:xfrm>
              <a:off x="2936" y="2867"/>
              <a:ext cx="4" cy="3"/>
            </a:xfrm>
            <a:custGeom>
              <a:avLst/>
              <a:gdLst/>
              <a:ahLst/>
              <a:cxnLst>
                <a:cxn ang="0">
                  <a:pos x="3" y="1"/>
                </a:cxn>
                <a:cxn ang="0">
                  <a:pos x="3" y="0"/>
                </a:cxn>
                <a:cxn ang="0">
                  <a:pos x="0" y="0"/>
                </a:cxn>
                <a:cxn ang="0">
                  <a:pos x="0" y="1"/>
                </a:cxn>
                <a:cxn ang="0">
                  <a:pos x="1" y="1"/>
                </a:cxn>
                <a:cxn ang="0">
                  <a:pos x="3" y="1"/>
                </a:cxn>
              </a:cxnLst>
              <a:rect l="0" t="0" r="r" b="b"/>
              <a:pathLst>
                <a:path w="4" h="2">
                  <a:moveTo>
                    <a:pt x="3" y="1"/>
                  </a:moveTo>
                  <a:lnTo>
                    <a:pt x="3" y="0"/>
                  </a:lnTo>
                  <a:lnTo>
                    <a:pt x="0" y="0"/>
                  </a:lnTo>
                  <a:lnTo>
                    <a:pt x="0" y="1"/>
                  </a:lnTo>
                  <a:lnTo>
                    <a:pt x="1" y="1"/>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1" name="Freeform 1387"/>
            <p:cNvSpPr>
              <a:spLocks/>
            </p:cNvSpPr>
            <p:nvPr/>
          </p:nvSpPr>
          <p:spPr bwMode="auto">
            <a:xfrm>
              <a:off x="2936" y="2867"/>
              <a:ext cx="4" cy="6"/>
            </a:xfrm>
            <a:custGeom>
              <a:avLst/>
              <a:gdLst/>
              <a:ahLst/>
              <a:cxnLst>
                <a:cxn ang="0">
                  <a:pos x="0" y="5"/>
                </a:cxn>
                <a:cxn ang="0">
                  <a:pos x="1" y="4"/>
                </a:cxn>
                <a:cxn ang="0">
                  <a:pos x="3" y="0"/>
                </a:cxn>
                <a:cxn ang="0">
                  <a:pos x="1" y="0"/>
                </a:cxn>
                <a:cxn ang="0">
                  <a:pos x="0" y="4"/>
                </a:cxn>
                <a:cxn ang="0">
                  <a:pos x="1" y="4"/>
                </a:cxn>
                <a:cxn ang="0">
                  <a:pos x="0" y="4"/>
                </a:cxn>
                <a:cxn ang="0">
                  <a:pos x="0" y="5"/>
                </a:cxn>
                <a:cxn ang="0">
                  <a:pos x="1" y="5"/>
                </a:cxn>
                <a:cxn ang="0">
                  <a:pos x="1" y="4"/>
                </a:cxn>
                <a:cxn ang="0">
                  <a:pos x="0" y="5"/>
                </a:cxn>
              </a:cxnLst>
              <a:rect l="0" t="0" r="r" b="b"/>
              <a:pathLst>
                <a:path w="4" h="6">
                  <a:moveTo>
                    <a:pt x="0" y="5"/>
                  </a:moveTo>
                  <a:lnTo>
                    <a:pt x="1" y="4"/>
                  </a:lnTo>
                  <a:lnTo>
                    <a:pt x="3" y="0"/>
                  </a:lnTo>
                  <a:lnTo>
                    <a:pt x="1" y="0"/>
                  </a:lnTo>
                  <a:lnTo>
                    <a:pt x="0" y="4"/>
                  </a:lnTo>
                  <a:lnTo>
                    <a:pt x="1" y="4"/>
                  </a:lnTo>
                  <a:lnTo>
                    <a:pt x="0" y="4"/>
                  </a:lnTo>
                  <a:lnTo>
                    <a:pt x="0" y="5"/>
                  </a:lnTo>
                  <a:lnTo>
                    <a:pt x="1" y="5"/>
                  </a:lnTo>
                  <a:lnTo>
                    <a:pt x="1" y="4"/>
                  </a:lnTo>
                  <a:lnTo>
                    <a:pt x="0" y="5"/>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2" name="Freeform 1388"/>
            <p:cNvSpPr>
              <a:spLocks/>
            </p:cNvSpPr>
            <p:nvPr/>
          </p:nvSpPr>
          <p:spPr bwMode="auto">
            <a:xfrm>
              <a:off x="2920" y="2863"/>
              <a:ext cx="17" cy="8"/>
            </a:xfrm>
            <a:custGeom>
              <a:avLst/>
              <a:gdLst/>
              <a:ahLst/>
              <a:cxnLst>
                <a:cxn ang="0">
                  <a:pos x="0" y="0"/>
                </a:cxn>
                <a:cxn ang="0">
                  <a:pos x="0" y="0"/>
                </a:cxn>
                <a:cxn ang="0">
                  <a:pos x="16" y="7"/>
                </a:cxn>
                <a:cxn ang="0">
                  <a:pos x="16" y="6"/>
                </a:cxn>
                <a:cxn ang="0">
                  <a:pos x="0" y="0"/>
                </a:cxn>
              </a:cxnLst>
              <a:rect l="0" t="0" r="r" b="b"/>
              <a:pathLst>
                <a:path w="17" h="8">
                  <a:moveTo>
                    <a:pt x="0" y="0"/>
                  </a:moveTo>
                  <a:lnTo>
                    <a:pt x="0" y="0"/>
                  </a:lnTo>
                  <a:lnTo>
                    <a:pt x="16" y="7"/>
                  </a:lnTo>
                  <a:lnTo>
                    <a:pt x="16" y="6"/>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3" name="Freeform 1389"/>
            <p:cNvSpPr>
              <a:spLocks/>
            </p:cNvSpPr>
            <p:nvPr/>
          </p:nvSpPr>
          <p:spPr bwMode="auto">
            <a:xfrm>
              <a:off x="2920" y="2857"/>
              <a:ext cx="17" cy="11"/>
            </a:xfrm>
            <a:custGeom>
              <a:avLst/>
              <a:gdLst/>
              <a:ahLst/>
              <a:cxnLst>
                <a:cxn ang="0">
                  <a:pos x="0" y="4"/>
                </a:cxn>
                <a:cxn ang="0">
                  <a:pos x="2" y="2"/>
                </a:cxn>
                <a:cxn ang="0">
                  <a:pos x="5" y="1"/>
                </a:cxn>
                <a:cxn ang="0">
                  <a:pos x="5" y="0"/>
                </a:cxn>
                <a:cxn ang="0">
                  <a:pos x="6" y="0"/>
                </a:cxn>
                <a:cxn ang="0">
                  <a:pos x="7" y="0"/>
                </a:cxn>
                <a:cxn ang="0">
                  <a:pos x="8" y="0"/>
                </a:cxn>
                <a:cxn ang="0">
                  <a:pos x="8" y="1"/>
                </a:cxn>
                <a:cxn ang="0">
                  <a:pos x="10" y="1"/>
                </a:cxn>
                <a:cxn ang="0">
                  <a:pos x="10" y="2"/>
                </a:cxn>
                <a:cxn ang="0">
                  <a:pos x="16" y="6"/>
                </a:cxn>
                <a:cxn ang="0">
                  <a:pos x="16" y="7"/>
                </a:cxn>
                <a:cxn ang="0">
                  <a:pos x="15" y="11"/>
                </a:cxn>
                <a:cxn ang="0">
                  <a:pos x="0" y="4"/>
                </a:cxn>
              </a:cxnLst>
              <a:rect l="0" t="0" r="r" b="b"/>
              <a:pathLst>
                <a:path w="17" h="12">
                  <a:moveTo>
                    <a:pt x="0" y="4"/>
                  </a:moveTo>
                  <a:lnTo>
                    <a:pt x="2" y="2"/>
                  </a:lnTo>
                  <a:lnTo>
                    <a:pt x="5" y="1"/>
                  </a:lnTo>
                  <a:lnTo>
                    <a:pt x="5" y="0"/>
                  </a:lnTo>
                  <a:lnTo>
                    <a:pt x="6" y="0"/>
                  </a:lnTo>
                  <a:lnTo>
                    <a:pt x="7" y="0"/>
                  </a:lnTo>
                  <a:lnTo>
                    <a:pt x="8" y="0"/>
                  </a:lnTo>
                  <a:lnTo>
                    <a:pt x="8" y="1"/>
                  </a:lnTo>
                  <a:lnTo>
                    <a:pt x="10" y="1"/>
                  </a:lnTo>
                  <a:lnTo>
                    <a:pt x="10" y="2"/>
                  </a:lnTo>
                  <a:lnTo>
                    <a:pt x="16" y="6"/>
                  </a:lnTo>
                  <a:lnTo>
                    <a:pt x="16" y="7"/>
                  </a:lnTo>
                  <a:lnTo>
                    <a:pt x="15" y="11"/>
                  </a:lnTo>
                  <a:lnTo>
                    <a:pt x="0" y="4"/>
                  </a:lnTo>
                </a:path>
              </a:pathLst>
            </a:custGeom>
            <a:solidFill>
              <a:srgbClr val="FF8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4" name="Freeform 1390"/>
            <p:cNvSpPr>
              <a:spLocks/>
            </p:cNvSpPr>
            <p:nvPr/>
          </p:nvSpPr>
          <p:spPr bwMode="auto">
            <a:xfrm>
              <a:off x="2920" y="2857"/>
              <a:ext cx="17" cy="11"/>
            </a:xfrm>
            <a:custGeom>
              <a:avLst/>
              <a:gdLst/>
              <a:ahLst/>
              <a:cxnLst>
                <a:cxn ang="0">
                  <a:pos x="0" y="4"/>
                </a:cxn>
                <a:cxn ang="0">
                  <a:pos x="2" y="2"/>
                </a:cxn>
                <a:cxn ang="0">
                  <a:pos x="5" y="1"/>
                </a:cxn>
                <a:cxn ang="0">
                  <a:pos x="5" y="0"/>
                </a:cxn>
                <a:cxn ang="0">
                  <a:pos x="6" y="0"/>
                </a:cxn>
                <a:cxn ang="0">
                  <a:pos x="7" y="0"/>
                </a:cxn>
                <a:cxn ang="0">
                  <a:pos x="8" y="0"/>
                </a:cxn>
                <a:cxn ang="0">
                  <a:pos x="8" y="1"/>
                </a:cxn>
                <a:cxn ang="0">
                  <a:pos x="10" y="1"/>
                </a:cxn>
                <a:cxn ang="0">
                  <a:pos x="10" y="2"/>
                </a:cxn>
                <a:cxn ang="0">
                  <a:pos x="16" y="6"/>
                </a:cxn>
                <a:cxn ang="0">
                  <a:pos x="16" y="7"/>
                </a:cxn>
                <a:cxn ang="0">
                  <a:pos x="15" y="11"/>
                </a:cxn>
                <a:cxn ang="0">
                  <a:pos x="0" y="4"/>
                </a:cxn>
              </a:cxnLst>
              <a:rect l="0" t="0" r="r" b="b"/>
              <a:pathLst>
                <a:path w="17" h="12">
                  <a:moveTo>
                    <a:pt x="0" y="4"/>
                  </a:moveTo>
                  <a:lnTo>
                    <a:pt x="2" y="2"/>
                  </a:lnTo>
                  <a:lnTo>
                    <a:pt x="5" y="1"/>
                  </a:lnTo>
                  <a:lnTo>
                    <a:pt x="5" y="0"/>
                  </a:lnTo>
                  <a:lnTo>
                    <a:pt x="6" y="0"/>
                  </a:lnTo>
                  <a:lnTo>
                    <a:pt x="7" y="0"/>
                  </a:lnTo>
                  <a:lnTo>
                    <a:pt x="8" y="0"/>
                  </a:lnTo>
                  <a:lnTo>
                    <a:pt x="8" y="1"/>
                  </a:lnTo>
                  <a:lnTo>
                    <a:pt x="10" y="1"/>
                  </a:lnTo>
                  <a:lnTo>
                    <a:pt x="10" y="2"/>
                  </a:lnTo>
                  <a:lnTo>
                    <a:pt x="16" y="6"/>
                  </a:lnTo>
                  <a:lnTo>
                    <a:pt x="16" y="7"/>
                  </a:lnTo>
                  <a:lnTo>
                    <a:pt x="15" y="11"/>
                  </a:lnTo>
                  <a:lnTo>
                    <a:pt x="0" y="4"/>
                  </a:lnTo>
                </a:path>
              </a:pathLst>
            </a:custGeom>
            <a:solidFill>
              <a:srgbClr val="FFF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5" name="Freeform 1391"/>
            <p:cNvSpPr>
              <a:spLocks/>
            </p:cNvSpPr>
            <p:nvPr/>
          </p:nvSpPr>
          <p:spPr bwMode="auto">
            <a:xfrm>
              <a:off x="2920" y="2858"/>
              <a:ext cx="4" cy="4"/>
            </a:xfrm>
            <a:custGeom>
              <a:avLst/>
              <a:gdLst/>
              <a:ahLst/>
              <a:cxnLst>
                <a:cxn ang="0">
                  <a:pos x="3" y="0"/>
                </a:cxn>
                <a:cxn ang="0">
                  <a:pos x="0" y="1"/>
                </a:cxn>
                <a:cxn ang="0">
                  <a:pos x="0" y="3"/>
                </a:cxn>
                <a:cxn ang="0">
                  <a:pos x="3" y="1"/>
                </a:cxn>
                <a:cxn ang="0">
                  <a:pos x="3" y="0"/>
                </a:cxn>
                <a:cxn ang="0">
                  <a:pos x="3" y="1"/>
                </a:cxn>
                <a:cxn ang="0">
                  <a:pos x="3" y="0"/>
                </a:cxn>
              </a:cxnLst>
              <a:rect l="0" t="0" r="r" b="b"/>
              <a:pathLst>
                <a:path w="4" h="4">
                  <a:moveTo>
                    <a:pt x="3" y="0"/>
                  </a:moveTo>
                  <a:lnTo>
                    <a:pt x="0" y="1"/>
                  </a:lnTo>
                  <a:lnTo>
                    <a:pt x="0" y="3"/>
                  </a:lnTo>
                  <a:lnTo>
                    <a:pt x="3" y="1"/>
                  </a:lnTo>
                  <a:lnTo>
                    <a:pt x="3" y="0"/>
                  </a:lnTo>
                  <a:lnTo>
                    <a:pt x="3" y="1"/>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6" name="Freeform 1392"/>
            <p:cNvSpPr>
              <a:spLocks/>
            </p:cNvSpPr>
            <p:nvPr/>
          </p:nvSpPr>
          <p:spPr bwMode="auto">
            <a:xfrm>
              <a:off x="2922" y="2857"/>
              <a:ext cx="5" cy="4"/>
            </a:xfrm>
            <a:custGeom>
              <a:avLst/>
              <a:gdLst/>
              <a:ahLst/>
              <a:cxnLst>
                <a:cxn ang="0">
                  <a:pos x="1" y="0"/>
                </a:cxn>
                <a:cxn ang="0">
                  <a:pos x="1" y="0"/>
                </a:cxn>
                <a:cxn ang="0">
                  <a:pos x="0" y="1"/>
                </a:cxn>
                <a:cxn ang="0">
                  <a:pos x="0" y="2"/>
                </a:cxn>
                <a:cxn ang="0">
                  <a:pos x="3" y="0"/>
                </a:cxn>
                <a:cxn ang="0">
                  <a:pos x="1" y="0"/>
                </a:cxn>
              </a:cxnLst>
              <a:rect l="0" t="0" r="r" b="b"/>
              <a:pathLst>
                <a:path w="4" h="3">
                  <a:moveTo>
                    <a:pt x="1" y="0"/>
                  </a:moveTo>
                  <a:lnTo>
                    <a:pt x="1" y="0"/>
                  </a:lnTo>
                  <a:lnTo>
                    <a:pt x="0" y="1"/>
                  </a:lnTo>
                  <a:lnTo>
                    <a:pt x="0" y="2"/>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7" name="Freeform 1393"/>
            <p:cNvSpPr>
              <a:spLocks/>
            </p:cNvSpPr>
            <p:nvPr/>
          </p:nvSpPr>
          <p:spPr bwMode="auto">
            <a:xfrm>
              <a:off x="2924" y="2857"/>
              <a:ext cx="5" cy="3"/>
            </a:xfrm>
            <a:custGeom>
              <a:avLst/>
              <a:gdLst/>
              <a:ahLst/>
              <a:cxnLst>
                <a:cxn ang="0">
                  <a:pos x="2" y="0"/>
                </a:cxn>
                <a:cxn ang="0">
                  <a:pos x="0" y="1"/>
                </a:cxn>
                <a:cxn ang="0">
                  <a:pos x="1" y="2"/>
                </a:cxn>
                <a:cxn ang="0">
                  <a:pos x="2" y="1"/>
                </a:cxn>
                <a:cxn ang="0">
                  <a:pos x="4" y="1"/>
                </a:cxn>
                <a:cxn ang="0">
                  <a:pos x="4" y="0"/>
                </a:cxn>
                <a:cxn ang="0">
                  <a:pos x="2" y="0"/>
                </a:cxn>
              </a:cxnLst>
              <a:rect l="0" t="0" r="r" b="b"/>
              <a:pathLst>
                <a:path w="5" h="3">
                  <a:moveTo>
                    <a:pt x="2" y="0"/>
                  </a:moveTo>
                  <a:lnTo>
                    <a:pt x="0" y="1"/>
                  </a:lnTo>
                  <a:lnTo>
                    <a:pt x="1" y="2"/>
                  </a:lnTo>
                  <a:lnTo>
                    <a:pt x="2" y="1"/>
                  </a:lnTo>
                  <a:lnTo>
                    <a:pt x="4" y="1"/>
                  </a:lnTo>
                  <a:lnTo>
                    <a:pt x="4" y="0"/>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8" name="Freeform 1394"/>
            <p:cNvSpPr>
              <a:spLocks/>
            </p:cNvSpPr>
            <p:nvPr/>
          </p:nvSpPr>
          <p:spPr bwMode="auto">
            <a:xfrm>
              <a:off x="2925" y="2857"/>
              <a:ext cx="4" cy="3"/>
            </a:xfrm>
            <a:custGeom>
              <a:avLst/>
              <a:gdLst/>
              <a:ahLst/>
              <a:cxnLst>
                <a:cxn ang="0">
                  <a:pos x="1" y="0"/>
                </a:cxn>
                <a:cxn ang="0">
                  <a:pos x="0" y="0"/>
                </a:cxn>
                <a:cxn ang="0">
                  <a:pos x="1" y="2"/>
                </a:cxn>
                <a:cxn ang="0">
                  <a:pos x="1" y="1"/>
                </a:cxn>
                <a:cxn ang="0">
                  <a:pos x="3" y="1"/>
                </a:cxn>
                <a:cxn ang="0">
                  <a:pos x="3" y="0"/>
                </a:cxn>
                <a:cxn ang="0">
                  <a:pos x="1" y="0"/>
                </a:cxn>
              </a:cxnLst>
              <a:rect l="0" t="0" r="r" b="b"/>
              <a:pathLst>
                <a:path w="4" h="3">
                  <a:moveTo>
                    <a:pt x="1" y="0"/>
                  </a:moveTo>
                  <a:lnTo>
                    <a:pt x="0" y="0"/>
                  </a:lnTo>
                  <a:lnTo>
                    <a:pt x="1" y="2"/>
                  </a:lnTo>
                  <a:lnTo>
                    <a:pt x="1" y="1"/>
                  </a:lnTo>
                  <a:lnTo>
                    <a:pt x="3" y="1"/>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59" name="Freeform 1395"/>
            <p:cNvSpPr>
              <a:spLocks/>
            </p:cNvSpPr>
            <p:nvPr/>
          </p:nvSpPr>
          <p:spPr bwMode="auto">
            <a:xfrm>
              <a:off x="2926" y="2857"/>
              <a:ext cx="4" cy="3"/>
            </a:xfrm>
            <a:custGeom>
              <a:avLst/>
              <a:gdLst/>
              <a:ahLst/>
              <a:cxnLst>
                <a:cxn ang="0">
                  <a:pos x="1" y="0"/>
                </a:cxn>
                <a:cxn ang="0">
                  <a:pos x="0" y="0"/>
                </a:cxn>
                <a:cxn ang="0">
                  <a:pos x="0" y="2"/>
                </a:cxn>
                <a:cxn ang="0">
                  <a:pos x="1" y="2"/>
                </a:cxn>
                <a:cxn ang="0">
                  <a:pos x="3" y="1"/>
                </a:cxn>
                <a:cxn ang="0">
                  <a:pos x="1" y="0"/>
                </a:cxn>
              </a:cxnLst>
              <a:rect l="0" t="0" r="r" b="b"/>
              <a:pathLst>
                <a:path w="4" h="3">
                  <a:moveTo>
                    <a:pt x="1" y="0"/>
                  </a:moveTo>
                  <a:lnTo>
                    <a:pt x="0" y="0"/>
                  </a:lnTo>
                  <a:lnTo>
                    <a:pt x="0" y="2"/>
                  </a:lnTo>
                  <a:lnTo>
                    <a:pt x="1" y="2"/>
                  </a:lnTo>
                  <a:lnTo>
                    <a:pt x="3" y="1"/>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0" name="Freeform 1396"/>
            <p:cNvSpPr>
              <a:spLocks/>
            </p:cNvSpPr>
            <p:nvPr/>
          </p:nvSpPr>
          <p:spPr bwMode="auto">
            <a:xfrm>
              <a:off x="2928" y="2857"/>
              <a:ext cx="4" cy="3"/>
            </a:xfrm>
            <a:custGeom>
              <a:avLst/>
              <a:gdLst/>
              <a:ahLst/>
              <a:cxnLst>
                <a:cxn ang="0">
                  <a:pos x="1" y="0"/>
                </a:cxn>
                <a:cxn ang="0">
                  <a:pos x="0" y="0"/>
                </a:cxn>
                <a:cxn ang="0">
                  <a:pos x="0" y="2"/>
                </a:cxn>
                <a:cxn ang="0">
                  <a:pos x="1" y="2"/>
                </a:cxn>
                <a:cxn ang="0">
                  <a:pos x="3" y="2"/>
                </a:cxn>
                <a:cxn ang="0">
                  <a:pos x="3" y="0"/>
                </a:cxn>
                <a:cxn ang="0">
                  <a:pos x="1" y="0"/>
                </a:cxn>
              </a:cxnLst>
              <a:rect l="0" t="0" r="r" b="b"/>
              <a:pathLst>
                <a:path w="4" h="3">
                  <a:moveTo>
                    <a:pt x="1" y="0"/>
                  </a:moveTo>
                  <a:lnTo>
                    <a:pt x="0" y="0"/>
                  </a:lnTo>
                  <a:lnTo>
                    <a:pt x="0" y="2"/>
                  </a:lnTo>
                  <a:lnTo>
                    <a:pt x="1" y="2"/>
                  </a:lnTo>
                  <a:lnTo>
                    <a:pt x="3" y="2"/>
                  </a:lnTo>
                  <a:lnTo>
                    <a:pt x="3" y="0"/>
                  </a:lnTo>
                  <a:lnTo>
                    <a:pt x="1"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1" name="Freeform 1397"/>
            <p:cNvSpPr>
              <a:spLocks/>
            </p:cNvSpPr>
            <p:nvPr/>
          </p:nvSpPr>
          <p:spPr bwMode="auto">
            <a:xfrm>
              <a:off x="2928" y="2857"/>
              <a:ext cx="4" cy="3"/>
            </a:xfrm>
            <a:custGeom>
              <a:avLst/>
              <a:gdLst/>
              <a:ahLst/>
              <a:cxnLst>
                <a:cxn ang="0">
                  <a:pos x="1" y="1"/>
                </a:cxn>
                <a:cxn ang="0">
                  <a:pos x="1" y="0"/>
                </a:cxn>
                <a:cxn ang="0">
                  <a:pos x="0" y="0"/>
                </a:cxn>
                <a:cxn ang="0">
                  <a:pos x="0" y="2"/>
                </a:cxn>
                <a:cxn ang="0">
                  <a:pos x="1" y="2"/>
                </a:cxn>
                <a:cxn ang="0">
                  <a:pos x="3" y="1"/>
                </a:cxn>
                <a:cxn ang="0">
                  <a:pos x="1" y="0"/>
                </a:cxn>
                <a:cxn ang="0">
                  <a:pos x="1" y="1"/>
                </a:cxn>
              </a:cxnLst>
              <a:rect l="0" t="0" r="r" b="b"/>
              <a:pathLst>
                <a:path w="4" h="3">
                  <a:moveTo>
                    <a:pt x="1" y="1"/>
                  </a:moveTo>
                  <a:lnTo>
                    <a:pt x="1" y="0"/>
                  </a:lnTo>
                  <a:lnTo>
                    <a:pt x="0" y="0"/>
                  </a:lnTo>
                  <a:lnTo>
                    <a:pt x="0" y="2"/>
                  </a:lnTo>
                  <a:lnTo>
                    <a:pt x="1" y="2"/>
                  </a:lnTo>
                  <a:lnTo>
                    <a:pt x="3" y="1"/>
                  </a:lnTo>
                  <a:lnTo>
                    <a:pt x="1" y="0"/>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2" name="Freeform 1398"/>
            <p:cNvSpPr>
              <a:spLocks/>
            </p:cNvSpPr>
            <p:nvPr/>
          </p:nvSpPr>
          <p:spPr bwMode="auto">
            <a:xfrm>
              <a:off x="2929" y="2857"/>
              <a:ext cx="4" cy="3"/>
            </a:xfrm>
            <a:custGeom>
              <a:avLst/>
              <a:gdLst/>
              <a:ahLst/>
              <a:cxnLst>
                <a:cxn ang="0">
                  <a:pos x="2" y="0"/>
                </a:cxn>
                <a:cxn ang="0">
                  <a:pos x="2" y="0"/>
                </a:cxn>
                <a:cxn ang="0">
                  <a:pos x="0" y="0"/>
                </a:cxn>
                <a:cxn ang="0">
                  <a:pos x="1" y="1"/>
                </a:cxn>
                <a:cxn ang="0">
                  <a:pos x="1" y="0"/>
                </a:cxn>
                <a:cxn ang="0">
                  <a:pos x="1" y="1"/>
                </a:cxn>
                <a:cxn ang="0">
                  <a:pos x="2" y="1"/>
                </a:cxn>
                <a:cxn ang="0">
                  <a:pos x="2" y="0"/>
                </a:cxn>
              </a:cxnLst>
              <a:rect l="0" t="0" r="r" b="b"/>
              <a:pathLst>
                <a:path w="3" h="2">
                  <a:moveTo>
                    <a:pt x="2" y="0"/>
                  </a:moveTo>
                  <a:lnTo>
                    <a:pt x="2" y="0"/>
                  </a:lnTo>
                  <a:lnTo>
                    <a:pt x="0" y="0"/>
                  </a:lnTo>
                  <a:lnTo>
                    <a:pt x="1" y="1"/>
                  </a:lnTo>
                  <a:lnTo>
                    <a:pt x="1" y="0"/>
                  </a:lnTo>
                  <a:lnTo>
                    <a:pt x="1" y="1"/>
                  </a:lnTo>
                  <a:lnTo>
                    <a:pt x="2" y="1"/>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3" name="Freeform 1399"/>
            <p:cNvSpPr>
              <a:spLocks/>
            </p:cNvSpPr>
            <p:nvPr/>
          </p:nvSpPr>
          <p:spPr bwMode="auto">
            <a:xfrm>
              <a:off x="2929" y="2857"/>
              <a:ext cx="4" cy="1"/>
            </a:xfrm>
            <a:custGeom>
              <a:avLst/>
              <a:gdLst/>
              <a:ahLst/>
              <a:cxnLst>
                <a:cxn ang="0">
                  <a:pos x="2" y="0"/>
                </a:cxn>
                <a:cxn ang="0">
                  <a:pos x="0" y="0"/>
                </a:cxn>
                <a:cxn ang="0">
                  <a:pos x="1" y="0"/>
                </a:cxn>
                <a:cxn ang="0">
                  <a:pos x="2" y="0"/>
                </a:cxn>
              </a:cxnLst>
              <a:rect l="0" t="0" r="r" b="b"/>
              <a:pathLst>
                <a:path w="3" h="1">
                  <a:moveTo>
                    <a:pt x="2" y="0"/>
                  </a:moveTo>
                  <a:lnTo>
                    <a:pt x="0" y="0"/>
                  </a:lnTo>
                  <a:lnTo>
                    <a:pt x="1" y="0"/>
                  </a:lnTo>
                  <a:lnTo>
                    <a:pt x="2"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4" name="Freeform 1400"/>
            <p:cNvSpPr>
              <a:spLocks/>
            </p:cNvSpPr>
            <p:nvPr/>
          </p:nvSpPr>
          <p:spPr bwMode="auto">
            <a:xfrm>
              <a:off x="2930" y="2857"/>
              <a:ext cx="2" cy="4"/>
            </a:xfrm>
            <a:custGeom>
              <a:avLst/>
              <a:gdLst/>
              <a:ahLst/>
              <a:cxnLst>
                <a:cxn ang="0">
                  <a:pos x="1" y="1"/>
                </a:cxn>
                <a:cxn ang="0">
                  <a:pos x="1" y="0"/>
                </a:cxn>
                <a:cxn ang="0">
                  <a:pos x="0" y="1"/>
                </a:cxn>
                <a:cxn ang="0">
                  <a:pos x="1" y="1"/>
                </a:cxn>
                <a:cxn ang="0">
                  <a:pos x="0" y="1"/>
                </a:cxn>
                <a:cxn ang="0">
                  <a:pos x="1" y="1"/>
                </a:cxn>
                <a:cxn ang="0">
                  <a:pos x="1" y="2"/>
                </a:cxn>
                <a:cxn ang="0">
                  <a:pos x="1" y="1"/>
                </a:cxn>
              </a:cxnLst>
              <a:rect l="0" t="0" r="r" b="b"/>
              <a:pathLst>
                <a:path w="2" h="3">
                  <a:moveTo>
                    <a:pt x="1" y="1"/>
                  </a:moveTo>
                  <a:lnTo>
                    <a:pt x="1" y="0"/>
                  </a:lnTo>
                  <a:lnTo>
                    <a:pt x="0" y="1"/>
                  </a:lnTo>
                  <a:lnTo>
                    <a:pt x="1" y="1"/>
                  </a:lnTo>
                  <a:lnTo>
                    <a:pt x="0" y="1"/>
                  </a:lnTo>
                  <a:lnTo>
                    <a:pt x="1" y="1"/>
                  </a:lnTo>
                  <a:lnTo>
                    <a:pt x="1" y="2"/>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5" name="Freeform 1401"/>
            <p:cNvSpPr>
              <a:spLocks/>
            </p:cNvSpPr>
            <p:nvPr/>
          </p:nvSpPr>
          <p:spPr bwMode="auto">
            <a:xfrm>
              <a:off x="2930" y="2858"/>
              <a:ext cx="4" cy="3"/>
            </a:xfrm>
            <a:custGeom>
              <a:avLst/>
              <a:gdLst/>
              <a:ahLst/>
              <a:cxnLst>
                <a:cxn ang="0">
                  <a:pos x="3" y="0"/>
                </a:cxn>
                <a:cxn ang="0">
                  <a:pos x="3" y="0"/>
                </a:cxn>
                <a:cxn ang="0">
                  <a:pos x="0" y="0"/>
                </a:cxn>
                <a:cxn ang="0">
                  <a:pos x="0" y="1"/>
                </a:cxn>
                <a:cxn ang="0">
                  <a:pos x="3" y="1"/>
                </a:cxn>
                <a:cxn ang="0">
                  <a:pos x="3" y="0"/>
                </a:cxn>
              </a:cxnLst>
              <a:rect l="0" t="0" r="r" b="b"/>
              <a:pathLst>
                <a:path w="4" h="2">
                  <a:moveTo>
                    <a:pt x="3" y="0"/>
                  </a:moveTo>
                  <a:lnTo>
                    <a:pt x="3" y="0"/>
                  </a:lnTo>
                  <a:lnTo>
                    <a:pt x="0" y="0"/>
                  </a:lnTo>
                  <a:lnTo>
                    <a:pt x="0" y="1"/>
                  </a:lnTo>
                  <a:lnTo>
                    <a:pt x="3" y="1"/>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6" name="Freeform 1402"/>
            <p:cNvSpPr>
              <a:spLocks/>
            </p:cNvSpPr>
            <p:nvPr/>
          </p:nvSpPr>
          <p:spPr bwMode="auto">
            <a:xfrm>
              <a:off x="2930" y="2858"/>
              <a:ext cx="4" cy="4"/>
            </a:xfrm>
            <a:custGeom>
              <a:avLst/>
              <a:gdLst/>
              <a:ahLst/>
              <a:cxnLst>
                <a:cxn ang="0">
                  <a:pos x="1" y="1"/>
                </a:cxn>
                <a:cxn ang="0">
                  <a:pos x="1" y="3"/>
                </a:cxn>
                <a:cxn ang="0">
                  <a:pos x="3" y="0"/>
                </a:cxn>
                <a:cxn ang="0">
                  <a:pos x="1" y="0"/>
                </a:cxn>
                <a:cxn ang="0">
                  <a:pos x="0" y="1"/>
                </a:cxn>
                <a:cxn ang="0">
                  <a:pos x="0" y="3"/>
                </a:cxn>
                <a:cxn ang="0">
                  <a:pos x="0" y="1"/>
                </a:cxn>
                <a:cxn ang="0">
                  <a:pos x="0" y="3"/>
                </a:cxn>
                <a:cxn ang="0">
                  <a:pos x="1" y="3"/>
                </a:cxn>
                <a:cxn ang="0">
                  <a:pos x="1" y="1"/>
                </a:cxn>
              </a:cxnLst>
              <a:rect l="0" t="0" r="r" b="b"/>
              <a:pathLst>
                <a:path w="4" h="4">
                  <a:moveTo>
                    <a:pt x="1" y="1"/>
                  </a:moveTo>
                  <a:lnTo>
                    <a:pt x="1" y="3"/>
                  </a:lnTo>
                  <a:lnTo>
                    <a:pt x="3" y="0"/>
                  </a:lnTo>
                  <a:lnTo>
                    <a:pt x="1" y="0"/>
                  </a:lnTo>
                  <a:lnTo>
                    <a:pt x="0" y="1"/>
                  </a:lnTo>
                  <a:lnTo>
                    <a:pt x="0" y="3"/>
                  </a:lnTo>
                  <a:lnTo>
                    <a:pt x="0" y="1"/>
                  </a:lnTo>
                  <a:lnTo>
                    <a:pt x="0" y="3"/>
                  </a:lnTo>
                  <a:lnTo>
                    <a:pt x="1" y="3"/>
                  </a:lnTo>
                  <a:lnTo>
                    <a:pt x="1"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7" name="Freeform 1403"/>
            <p:cNvSpPr>
              <a:spLocks/>
            </p:cNvSpPr>
            <p:nvPr/>
          </p:nvSpPr>
          <p:spPr bwMode="auto">
            <a:xfrm>
              <a:off x="2930" y="2859"/>
              <a:ext cx="7" cy="4"/>
            </a:xfrm>
            <a:custGeom>
              <a:avLst/>
              <a:gdLst/>
              <a:ahLst/>
              <a:cxnLst>
                <a:cxn ang="0">
                  <a:pos x="6" y="3"/>
                </a:cxn>
                <a:cxn ang="0">
                  <a:pos x="6" y="3"/>
                </a:cxn>
                <a:cxn ang="0">
                  <a:pos x="0" y="0"/>
                </a:cxn>
                <a:cxn ang="0">
                  <a:pos x="5" y="3"/>
                </a:cxn>
                <a:cxn ang="0">
                  <a:pos x="6" y="3"/>
                </a:cxn>
              </a:cxnLst>
              <a:rect l="0" t="0" r="r" b="b"/>
              <a:pathLst>
                <a:path w="7" h="4">
                  <a:moveTo>
                    <a:pt x="6" y="3"/>
                  </a:moveTo>
                  <a:lnTo>
                    <a:pt x="6" y="3"/>
                  </a:lnTo>
                  <a:lnTo>
                    <a:pt x="0" y="0"/>
                  </a:lnTo>
                  <a:lnTo>
                    <a:pt x="5" y="3"/>
                  </a:lnTo>
                  <a:lnTo>
                    <a:pt x="6" y="3"/>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8" name="Freeform 1404"/>
            <p:cNvSpPr>
              <a:spLocks/>
            </p:cNvSpPr>
            <p:nvPr/>
          </p:nvSpPr>
          <p:spPr bwMode="auto">
            <a:xfrm>
              <a:off x="2936" y="2862"/>
              <a:ext cx="4" cy="3"/>
            </a:xfrm>
            <a:custGeom>
              <a:avLst/>
              <a:gdLst/>
              <a:ahLst/>
              <a:cxnLst>
                <a:cxn ang="0">
                  <a:pos x="3" y="0"/>
                </a:cxn>
                <a:cxn ang="0">
                  <a:pos x="1" y="0"/>
                </a:cxn>
                <a:cxn ang="0">
                  <a:pos x="0" y="0"/>
                </a:cxn>
                <a:cxn ang="0">
                  <a:pos x="0" y="1"/>
                </a:cxn>
                <a:cxn ang="0">
                  <a:pos x="1" y="1"/>
                </a:cxn>
                <a:cxn ang="0">
                  <a:pos x="3" y="1"/>
                </a:cxn>
                <a:cxn ang="0">
                  <a:pos x="3" y="0"/>
                </a:cxn>
              </a:cxnLst>
              <a:rect l="0" t="0" r="r" b="b"/>
              <a:pathLst>
                <a:path w="4" h="2">
                  <a:moveTo>
                    <a:pt x="3" y="0"/>
                  </a:moveTo>
                  <a:lnTo>
                    <a:pt x="1" y="0"/>
                  </a:lnTo>
                  <a:lnTo>
                    <a:pt x="0" y="0"/>
                  </a:lnTo>
                  <a:lnTo>
                    <a:pt x="0" y="1"/>
                  </a:lnTo>
                  <a:lnTo>
                    <a:pt x="1" y="1"/>
                  </a:lnTo>
                  <a:lnTo>
                    <a:pt x="3" y="1"/>
                  </a:lnTo>
                  <a:lnTo>
                    <a:pt x="3"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69" name="Freeform 1405"/>
            <p:cNvSpPr>
              <a:spLocks/>
            </p:cNvSpPr>
            <p:nvPr/>
          </p:nvSpPr>
          <p:spPr bwMode="auto">
            <a:xfrm>
              <a:off x="2936" y="2862"/>
              <a:ext cx="4" cy="4"/>
            </a:xfrm>
            <a:custGeom>
              <a:avLst/>
              <a:gdLst/>
              <a:ahLst/>
              <a:cxnLst>
                <a:cxn ang="0">
                  <a:pos x="3" y="1"/>
                </a:cxn>
                <a:cxn ang="0">
                  <a:pos x="3" y="0"/>
                </a:cxn>
                <a:cxn ang="0">
                  <a:pos x="0" y="0"/>
                </a:cxn>
                <a:cxn ang="0">
                  <a:pos x="0" y="1"/>
                </a:cxn>
                <a:cxn ang="0">
                  <a:pos x="0" y="2"/>
                </a:cxn>
                <a:cxn ang="0">
                  <a:pos x="1" y="2"/>
                </a:cxn>
                <a:cxn ang="0">
                  <a:pos x="3" y="1"/>
                </a:cxn>
              </a:cxnLst>
              <a:rect l="0" t="0" r="r" b="b"/>
              <a:pathLst>
                <a:path w="4" h="3">
                  <a:moveTo>
                    <a:pt x="3" y="1"/>
                  </a:moveTo>
                  <a:lnTo>
                    <a:pt x="3" y="0"/>
                  </a:lnTo>
                  <a:lnTo>
                    <a:pt x="0" y="0"/>
                  </a:lnTo>
                  <a:lnTo>
                    <a:pt x="0" y="1"/>
                  </a:lnTo>
                  <a:lnTo>
                    <a:pt x="0" y="2"/>
                  </a:lnTo>
                  <a:lnTo>
                    <a:pt x="1" y="2"/>
                  </a:lnTo>
                  <a:lnTo>
                    <a:pt x="3" y="1"/>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0" name="Freeform 1406"/>
            <p:cNvSpPr>
              <a:spLocks/>
            </p:cNvSpPr>
            <p:nvPr/>
          </p:nvSpPr>
          <p:spPr bwMode="auto">
            <a:xfrm>
              <a:off x="2936" y="2863"/>
              <a:ext cx="4" cy="5"/>
            </a:xfrm>
            <a:custGeom>
              <a:avLst/>
              <a:gdLst/>
              <a:ahLst/>
              <a:cxnLst>
                <a:cxn ang="0">
                  <a:pos x="0" y="4"/>
                </a:cxn>
                <a:cxn ang="0">
                  <a:pos x="1" y="4"/>
                </a:cxn>
                <a:cxn ang="0">
                  <a:pos x="3" y="0"/>
                </a:cxn>
                <a:cxn ang="0">
                  <a:pos x="1" y="0"/>
                </a:cxn>
                <a:cxn ang="0">
                  <a:pos x="0" y="4"/>
                </a:cxn>
                <a:cxn ang="0">
                  <a:pos x="1" y="2"/>
                </a:cxn>
                <a:cxn ang="0">
                  <a:pos x="0" y="4"/>
                </a:cxn>
                <a:cxn ang="0">
                  <a:pos x="1" y="4"/>
                </a:cxn>
                <a:cxn ang="0">
                  <a:pos x="0" y="4"/>
                </a:cxn>
              </a:cxnLst>
              <a:rect l="0" t="0" r="r" b="b"/>
              <a:pathLst>
                <a:path w="4" h="5">
                  <a:moveTo>
                    <a:pt x="0" y="4"/>
                  </a:moveTo>
                  <a:lnTo>
                    <a:pt x="1" y="4"/>
                  </a:lnTo>
                  <a:lnTo>
                    <a:pt x="3" y="0"/>
                  </a:lnTo>
                  <a:lnTo>
                    <a:pt x="1" y="0"/>
                  </a:lnTo>
                  <a:lnTo>
                    <a:pt x="0" y="4"/>
                  </a:lnTo>
                  <a:lnTo>
                    <a:pt x="1" y="2"/>
                  </a:lnTo>
                  <a:lnTo>
                    <a:pt x="0" y="4"/>
                  </a:lnTo>
                  <a:lnTo>
                    <a:pt x="1" y="4"/>
                  </a:lnTo>
                  <a:lnTo>
                    <a:pt x="0" y="4"/>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1" name="Freeform 1407"/>
            <p:cNvSpPr>
              <a:spLocks/>
            </p:cNvSpPr>
            <p:nvPr/>
          </p:nvSpPr>
          <p:spPr bwMode="auto">
            <a:xfrm>
              <a:off x="2920" y="2859"/>
              <a:ext cx="17" cy="9"/>
            </a:xfrm>
            <a:custGeom>
              <a:avLst/>
              <a:gdLst/>
              <a:ahLst/>
              <a:cxnLst>
                <a:cxn ang="0">
                  <a:pos x="0" y="0"/>
                </a:cxn>
                <a:cxn ang="0">
                  <a:pos x="0" y="0"/>
                </a:cxn>
                <a:cxn ang="0">
                  <a:pos x="16" y="8"/>
                </a:cxn>
                <a:cxn ang="0">
                  <a:pos x="16" y="6"/>
                </a:cxn>
                <a:cxn ang="0">
                  <a:pos x="0" y="0"/>
                </a:cxn>
              </a:cxnLst>
              <a:rect l="0" t="0" r="r" b="b"/>
              <a:pathLst>
                <a:path w="17" h="9">
                  <a:moveTo>
                    <a:pt x="0" y="0"/>
                  </a:moveTo>
                  <a:lnTo>
                    <a:pt x="0" y="0"/>
                  </a:lnTo>
                  <a:lnTo>
                    <a:pt x="16" y="8"/>
                  </a:lnTo>
                  <a:lnTo>
                    <a:pt x="16" y="6"/>
                  </a:lnTo>
                  <a:lnTo>
                    <a:pt x="0" y="0"/>
                  </a:lnTo>
                </a:path>
              </a:pathLst>
            </a:custGeom>
            <a:solidFill>
              <a:srgbClr val="FFA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2" name="Freeform 1408"/>
            <p:cNvSpPr>
              <a:spLocks/>
            </p:cNvSpPr>
            <p:nvPr/>
          </p:nvSpPr>
          <p:spPr bwMode="auto">
            <a:xfrm>
              <a:off x="2617" y="2905"/>
              <a:ext cx="17" cy="13"/>
            </a:xfrm>
            <a:custGeom>
              <a:avLst/>
              <a:gdLst/>
              <a:ahLst/>
              <a:cxnLst>
                <a:cxn ang="0">
                  <a:pos x="13" y="8"/>
                </a:cxn>
                <a:cxn ang="0">
                  <a:pos x="12" y="7"/>
                </a:cxn>
                <a:cxn ang="0">
                  <a:pos x="13" y="7"/>
                </a:cxn>
                <a:cxn ang="0">
                  <a:pos x="13" y="6"/>
                </a:cxn>
                <a:cxn ang="0">
                  <a:pos x="13" y="5"/>
                </a:cxn>
                <a:cxn ang="0">
                  <a:pos x="13" y="4"/>
                </a:cxn>
                <a:cxn ang="0">
                  <a:pos x="12" y="2"/>
                </a:cxn>
                <a:cxn ang="0">
                  <a:pos x="10" y="1"/>
                </a:cxn>
                <a:cxn ang="0">
                  <a:pos x="9" y="1"/>
                </a:cxn>
                <a:cxn ang="0">
                  <a:pos x="8" y="1"/>
                </a:cxn>
                <a:cxn ang="0">
                  <a:pos x="7" y="2"/>
                </a:cxn>
                <a:cxn ang="0">
                  <a:pos x="5" y="2"/>
                </a:cxn>
                <a:cxn ang="0">
                  <a:pos x="4" y="2"/>
                </a:cxn>
                <a:cxn ang="0">
                  <a:pos x="4" y="4"/>
                </a:cxn>
                <a:cxn ang="0">
                  <a:pos x="3" y="4"/>
                </a:cxn>
                <a:cxn ang="0">
                  <a:pos x="3" y="5"/>
                </a:cxn>
                <a:cxn ang="0">
                  <a:pos x="3" y="6"/>
                </a:cxn>
                <a:cxn ang="0">
                  <a:pos x="3" y="7"/>
                </a:cxn>
                <a:cxn ang="0">
                  <a:pos x="3" y="8"/>
                </a:cxn>
                <a:cxn ang="0">
                  <a:pos x="4" y="8"/>
                </a:cxn>
                <a:cxn ang="0">
                  <a:pos x="5" y="10"/>
                </a:cxn>
                <a:cxn ang="0">
                  <a:pos x="7" y="10"/>
                </a:cxn>
                <a:cxn ang="0">
                  <a:pos x="8" y="8"/>
                </a:cxn>
                <a:cxn ang="0">
                  <a:pos x="9" y="11"/>
                </a:cxn>
                <a:cxn ang="0">
                  <a:pos x="8" y="11"/>
                </a:cxn>
                <a:cxn ang="0">
                  <a:pos x="7" y="11"/>
                </a:cxn>
                <a:cxn ang="0">
                  <a:pos x="5" y="11"/>
                </a:cxn>
                <a:cxn ang="0">
                  <a:pos x="4" y="11"/>
                </a:cxn>
                <a:cxn ang="0">
                  <a:pos x="3" y="10"/>
                </a:cxn>
                <a:cxn ang="0">
                  <a:pos x="1" y="10"/>
                </a:cxn>
                <a:cxn ang="0">
                  <a:pos x="1" y="8"/>
                </a:cxn>
                <a:cxn ang="0">
                  <a:pos x="0" y="7"/>
                </a:cxn>
                <a:cxn ang="0">
                  <a:pos x="0" y="6"/>
                </a:cxn>
                <a:cxn ang="0">
                  <a:pos x="0" y="5"/>
                </a:cxn>
                <a:cxn ang="0">
                  <a:pos x="0" y="4"/>
                </a:cxn>
                <a:cxn ang="0">
                  <a:pos x="1" y="4"/>
                </a:cxn>
                <a:cxn ang="0">
                  <a:pos x="1" y="2"/>
                </a:cxn>
                <a:cxn ang="0">
                  <a:pos x="3" y="2"/>
                </a:cxn>
                <a:cxn ang="0">
                  <a:pos x="3" y="1"/>
                </a:cxn>
                <a:cxn ang="0">
                  <a:pos x="4" y="1"/>
                </a:cxn>
                <a:cxn ang="0">
                  <a:pos x="5" y="1"/>
                </a:cxn>
                <a:cxn ang="0">
                  <a:pos x="5" y="0"/>
                </a:cxn>
                <a:cxn ang="0">
                  <a:pos x="7" y="0"/>
                </a:cxn>
                <a:cxn ang="0">
                  <a:pos x="8" y="0"/>
                </a:cxn>
                <a:cxn ang="0">
                  <a:pos x="9" y="0"/>
                </a:cxn>
                <a:cxn ang="0">
                  <a:pos x="10" y="0"/>
                </a:cxn>
                <a:cxn ang="0">
                  <a:pos x="12" y="0"/>
                </a:cxn>
                <a:cxn ang="0">
                  <a:pos x="12" y="1"/>
                </a:cxn>
                <a:cxn ang="0">
                  <a:pos x="13" y="1"/>
                </a:cxn>
                <a:cxn ang="0">
                  <a:pos x="14" y="2"/>
                </a:cxn>
                <a:cxn ang="0">
                  <a:pos x="14" y="4"/>
                </a:cxn>
                <a:cxn ang="0">
                  <a:pos x="16" y="4"/>
                </a:cxn>
                <a:cxn ang="0">
                  <a:pos x="16" y="5"/>
                </a:cxn>
                <a:cxn ang="0">
                  <a:pos x="16" y="6"/>
                </a:cxn>
                <a:cxn ang="0">
                  <a:pos x="16" y="7"/>
                </a:cxn>
                <a:cxn ang="0">
                  <a:pos x="14" y="7"/>
                </a:cxn>
                <a:cxn ang="0">
                  <a:pos x="14" y="8"/>
                </a:cxn>
                <a:cxn ang="0">
                  <a:pos x="13" y="8"/>
                </a:cxn>
              </a:cxnLst>
              <a:rect l="0" t="0" r="r" b="b"/>
              <a:pathLst>
                <a:path w="17" h="12">
                  <a:moveTo>
                    <a:pt x="13" y="8"/>
                  </a:moveTo>
                  <a:lnTo>
                    <a:pt x="12" y="7"/>
                  </a:lnTo>
                  <a:lnTo>
                    <a:pt x="13" y="7"/>
                  </a:lnTo>
                  <a:lnTo>
                    <a:pt x="13" y="6"/>
                  </a:lnTo>
                  <a:lnTo>
                    <a:pt x="13" y="5"/>
                  </a:lnTo>
                  <a:lnTo>
                    <a:pt x="13" y="4"/>
                  </a:lnTo>
                  <a:lnTo>
                    <a:pt x="12" y="2"/>
                  </a:lnTo>
                  <a:lnTo>
                    <a:pt x="10" y="1"/>
                  </a:lnTo>
                  <a:lnTo>
                    <a:pt x="9" y="1"/>
                  </a:lnTo>
                  <a:lnTo>
                    <a:pt x="8" y="1"/>
                  </a:lnTo>
                  <a:lnTo>
                    <a:pt x="7" y="2"/>
                  </a:lnTo>
                  <a:lnTo>
                    <a:pt x="5" y="2"/>
                  </a:lnTo>
                  <a:lnTo>
                    <a:pt x="4" y="2"/>
                  </a:lnTo>
                  <a:lnTo>
                    <a:pt x="4" y="4"/>
                  </a:lnTo>
                  <a:lnTo>
                    <a:pt x="3" y="4"/>
                  </a:lnTo>
                  <a:lnTo>
                    <a:pt x="3" y="5"/>
                  </a:lnTo>
                  <a:lnTo>
                    <a:pt x="3" y="6"/>
                  </a:lnTo>
                  <a:lnTo>
                    <a:pt x="3" y="7"/>
                  </a:lnTo>
                  <a:lnTo>
                    <a:pt x="3" y="8"/>
                  </a:lnTo>
                  <a:lnTo>
                    <a:pt x="4" y="8"/>
                  </a:lnTo>
                  <a:lnTo>
                    <a:pt x="5" y="10"/>
                  </a:lnTo>
                  <a:lnTo>
                    <a:pt x="7" y="10"/>
                  </a:lnTo>
                  <a:lnTo>
                    <a:pt x="8" y="8"/>
                  </a:lnTo>
                  <a:lnTo>
                    <a:pt x="9" y="11"/>
                  </a:lnTo>
                  <a:lnTo>
                    <a:pt x="8" y="11"/>
                  </a:lnTo>
                  <a:lnTo>
                    <a:pt x="7" y="11"/>
                  </a:lnTo>
                  <a:lnTo>
                    <a:pt x="5" y="11"/>
                  </a:lnTo>
                  <a:lnTo>
                    <a:pt x="4" y="11"/>
                  </a:lnTo>
                  <a:lnTo>
                    <a:pt x="3" y="10"/>
                  </a:lnTo>
                  <a:lnTo>
                    <a:pt x="1" y="10"/>
                  </a:lnTo>
                  <a:lnTo>
                    <a:pt x="1" y="8"/>
                  </a:lnTo>
                  <a:lnTo>
                    <a:pt x="0" y="7"/>
                  </a:lnTo>
                  <a:lnTo>
                    <a:pt x="0" y="6"/>
                  </a:lnTo>
                  <a:lnTo>
                    <a:pt x="0" y="5"/>
                  </a:lnTo>
                  <a:lnTo>
                    <a:pt x="0" y="4"/>
                  </a:lnTo>
                  <a:lnTo>
                    <a:pt x="1" y="4"/>
                  </a:lnTo>
                  <a:lnTo>
                    <a:pt x="1" y="2"/>
                  </a:lnTo>
                  <a:lnTo>
                    <a:pt x="3" y="2"/>
                  </a:lnTo>
                  <a:lnTo>
                    <a:pt x="3" y="1"/>
                  </a:lnTo>
                  <a:lnTo>
                    <a:pt x="4" y="1"/>
                  </a:lnTo>
                  <a:lnTo>
                    <a:pt x="5" y="1"/>
                  </a:lnTo>
                  <a:lnTo>
                    <a:pt x="5" y="0"/>
                  </a:lnTo>
                  <a:lnTo>
                    <a:pt x="7" y="0"/>
                  </a:lnTo>
                  <a:lnTo>
                    <a:pt x="8" y="0"/>
                  </a:lnTo>
                  <a:lnTo>
                    <a:pt x="9" y="0"/>
                  </a:lnTo>
                  <a:lnTo>
                    <a:pt x="10" y="0"/>
                  </a:lnTo>
                  <a:lnTo>
                    <a:pt x="12" y="0"/>
                  </a:lnTo>
                  <a:lnTo>
                    <a:pt x="12" y="1"/>
                  </a:lnTo>
                  <a:lnTo>
                    <a:pt x="13" y="1"/>
                  </a:lnTo>
                  <a:lnTo>
                    <a:pt x="14" y="2"/>
                  </a:lnTo>
                  <a:lnTo>
                    <a:pt x="14" y="4"/>
                  </a:lnTo>
                  <a:lnTo>
                    <a:pt x="16" y="4"/>
                  </a:lnTo>
                  <a:lnTo>
                    <a:pt x="16" y="5"/>
                  </a:lnTo>
                  <a:lnTo>
                    <a:pt x="16" y="6"/>
                  </a:lnTo>
                  <a:lnTo>
                    <a:pt x="16" y="7"/>
                  </a:lnTo>
                  <a:lnTo>
                    <a:pt x="14" y="7"/>
                  </a:lnTo>
                  <a:lnTo>
                    <a:pt x="14" y="8"/>
                  </a:lnTo>
                  <a:lnTo>
                    <a:pt x="13" y="8"/>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3" name="Freeform 1409"/>
            <p:cNvSpPr>
              <a:spLocks/>
            </p:cNvSpPr>
            <p:nvPr/>
          </p:nvSpPr>
          <p:spPr bwMode="auto">
            <a:xfrm>
              <a:off x="2632" y="2921"/>
              <a:ext cx="17" cy="13"/>
            </a:xfrm>
            <a:custGeom>
              <a:avLst/>
              <a:gdLst/>
              <a:ahLst/>
              <a:cxnLst>
                <a:cxn ang="0">
                  <a:pos x="3" y="2"/>
                </a:cxn>
                <a:cxn ang="0">
                  <a:pos x="4" y="1"/>
                </a:cxn>
                <a:cxn ang="0">
                  <a:pos x="5" y="1"/>
                </a:cxn>
                <a:cxn ang="0">
                  <a:pos x="7" y="0"/>
                </a:cxn>
                <a:cxn ang="0">
                  <a:pos x="8" y="0"/>
                </a:cxn>
                <a:cxn ang="0">
                  <a:pos x="9" y="0"/>
                </a:cxn>
                <a:cxn ang="0">
                  <a:pos x="10" y="0"/>
                </a:cxn>
                <a:cxn ang="0">
                  <a:pos x="12" y="0"/>
                </a:cxn>
                <a:cxn ang="0">
                  <a:pos x="12" y="1"/>
                </a:cxn>
                <a:cxn ang="0">
                  <a:pos x="13" y="1"/>
                </a:cxn>
                <a:cxn ang="0">
                  <a:pos x="13" y="2"/>
                </a:cxn>
                <a:cxn ang="0">
                  <a:pos x="14" y="2"/>
                </a:cxn>
                <a:cxn ang="0">
                  <a:pos x="14" y="4"/>
                </a:cxn>
                <a:cxn ang="0">
                  <a:pos x="16" y="4"/>
                </a:cxn>
                <a:cxn ang="0">
                  <a:pos x="16" y="5"/>
                </a:cxn>
                <a:cxn ang="0">
                  <a:pos x="16" y="6"/>
                </a:cxn>
                <a:cxn ang="0">
                  <a:pos x="16" y="7"/>
                </a:cxn>
                <a:cxn ang="0">
                  <a:pos x="14" y="8"/>
                </a:cxn>
                <a:cxn ang="0">
                  <a:pos x="13" y="9"/>
                </a:cxn>
                <a:cxn ang="0">
                  <a:pos x="12" y="11"/>
                </a:cxn>
                <a:cxn ang="0">
                  <a:pos x="10" y="11"/>
                </a:cxn>
                <a:cxn ang="0">
                  <a:pos x="9" y="12"/>
                </a:cxn>
                <a:cxn ang="0">
                  <a:pos x="8" y="12"/>
                </a:cxn>
                <a:cxn ang="0">
                  <a:pos x="7" y="12"/>
                </a:cxn>
                <a:cxn ang="0">
                  <a:pos x="5" y="12"/>
                </a:cxn>
                <a:cxn ang="0">
                  <a:pos x="4" y="11"/>
                </a:cxn>
                <a:cxn ang="0">
                  <a:pos x="3" y="11"/>
                </a:cxn>
                <a:cxn ang="0">
                  <a:pos x="1" y="9"/>
                </a:cxn>
                <a:cxn ang="0">
                  <a:pos x="1" y="8"/>
                </a:cxn>
                <a:cxn ang="0">
                  <a:pos x="0" y="8"/>
                </a:cxn>
                <a:cxn ang="0">
                  <a:pos x="0" y="7"/>
                </a:cxn>
                <a:cxn ang="0">
                  <a:pos x="0" y="6"/>
                </a:cxn>
                <a:cxn ang="0">
                  <a:pos x="0" y="5"/>
                </a:cxn>
                <a:cxn ang="0">
                  <a:pos x="1" y="4"/>
                </a:cxn>
                <a:cxn ang="0">
                  <a:pos x="3" y="2"/>
                </a:cxn>
                <a:cxn ang="0">
                  <a:pos x="5" y="2"/>
                </a:cxn>
                <a:cxn ang="0">
                  <a:pos x="7" y="2"/>
                </a:cxn>
                <a:cxn ang="0">
                  <a:pos x="8" y="2"/>
                </a:cxn>
                <a:cxn ang="0">
                  <a:pos x="9" y="1"/>
                </a:cxn>
                <a:cxn ang="0">
                  <a:pos x="10" y="2"/>
                </a:cxn>
                <a:cxn ang="0">
                  <a:pos x="12" y="2"/>
                </a:cxn>
                <a:cxn ang="0">
                  <a:pos x="12" y="4"/>
                </a:cxn>
                <a:cxn ang="0">
                  <a:pos x="13" y="4"/>
                </a:cxn>
                <a:cxn ang="0">
                  <a:pos x="13" y="5"/>
                </a:cxn>
                <a:cxn ang="0">
                  <a:pos x="13" y="6"/>
                </a:cxn>
                <a:cxn ang="0">
                  <a:pos x="13" y="7"/>
                </a:cxn>
                <a:cxn ang="0">
                  <a:pos x="12" y="7"/>
                </a:cxn>
                <a:cxn ang="0">
                  <a:pos x="12" y="8"/>
                </a:cxn>
                <a:cxn ang="0">
                  <a:pos x="10" y="9"/>
                </a:cxn>
                <a:cxn ang="0">
                  <a:pos x="9" y="9"/>
                </a:cxn>
                <a:cxn ang="0">
                  <a:pos x="8" y="9"/>
                </a:cxn>
                <a:cxn ang="0">
                  <a:pos x="7" y="9"/>
                </a:cxn>
                <a:cxn ang="0">
                  <a:pos x="5" y="9"/>
                </a:cxn>
                <a:cxn ang="0">
                  <a:pos x="4" y="9"/>
                </a:cxn>
                <a:cxn ang="0">
                  <a:pos x="3" y="8"/>
                </a:cxn>
                <a:cxn ang="0">
                  <a:pos x="3" y="7"/>
                </a:cxn>
                <a:cxn ang="0">
                  <a:pos x="3" y="6"/>
                </a:cxn>
                <a:cxn ang="0">
                  <a:pos x="3" y="5"/>
                </a:cxn>
                <a:cxn ang="0">
                  <a:pos x="3" y="4"/>
                </a:cxn>
                <a:cxn ang="0">
                  <a:pos x="4" y="4"/>
                </a:cxn>
                <a:cxn ang="0">
                  <a:pos x="5" y="2"/>
                </a:cxn>
                <a:cxn ang="0">
                  <a:pos x="3" y="2"/>
                </a:cxn>
              </a:cxnLst>
              <a:rect l="0" t="0" r="r" b="b"/>
              <a:pathLst>
                <a:path w="17" h="13">
                  <a:moveTo>
                    <a:pt x="3" y="2"/>
                  </a:moveTo>
                  <a:lnTo>
                    <a:pt x="4" y="1"/>
                  </a:lnTo>
                  <a:lnTo>
                    <a:pt x="5" y="1"/>
                  </a:lnTo>
                  <a:lnTo>
                    <a:pt x="7" y="0"/>
                  </a:lnTo>
                  <a:lnTo>
                    <a:pt x="8" y="0"/>
                  </a:lnTo>
                  <a:lnTo>
                    <a:pt x="9" y="0"/>
                  </a:lnTo>
                  <a:lnTo>
                    <a:pt x="10" y="0"/>
                  </a:lnTo>
                  <a:lnTo>
                    <a:pt x="12" y="0"/>
                  </a:lnTo>
                  <a:lnTo>
                    <a:pt x="12" y="1"/>
                  </a:lnTo>
                  <a:lnTo>
                    <a:pt x="13" y="1"/>
                  </a:lnTo>
                  <a:lnTo>
                    <a:pt x="13" y="2"/>
                  </a:lnTo>
                  <a:lnTo>
                    <a:pt x="14" y="2"/>
                  </a:lnTo>
                  <a:lnTo>
                    <a:pt x="14" y="4"/>
                  </a:lnTo>
                  <a:lnTo>
                    <a:pt x="16" y="4"/>
                  </a:lnTo>
                  <a:lnTo>
                    <a:pt x="16" y="5"/>
                  </a:lnTo>
                  <a:lnTo>
                    <a:pt x="16" y="6"/>
                  </a:lnTo>
                  <a:lnTo>
                    <a:pt x="16" y="7"/>
                  </a:lnTo>
                  <a:lnTo>
                    <a:pt x="14" y="8"/>
                  </a:lnTo>
                  <a:lnTo>
                    <a:pt x="13" y="9"/>
                  </a:lnTo>
                  <a:lnTo>
                    <a:pt x="12" y="11"/>
                  </a:lnTo>
                  <a:lnTo>
                    <a:pt x="10" y="11"/>
                  </a:lnTo>
                  <a:lnTo>
                    <a:pt x="9" y="12"/>
                  </a:lnTo>
                  <a:lnTo>
                    <a:pt x="8" y="12"/>
                  </a:lnTo>
                  <a:lnTo>
                    <a:pt x="7" y="12"/>
                  </a:lnTo>
                  <a:lnTo>
                    <a:pt x="5" y="12"/>
                  </a:lnTo>
                  <a:lnTo>
                    <a:pt x="4" y="11"/>
                  </a:lnTo>
                  <a:lnTo>
                    <a:pt x="3" y="11"/>
                  </a:lnTo>
                  <a:lnTo>
                    <a:pt x="1" y="9"/>
                  </a:lnTo>
                  <a:lnTo>
                    <a:pt x="1" y="8"/>
                  </a:lnTo>
                  <a:lnTo>
                    <a:pt x="0" y="8"/>
                  </a:lnTo>
                  <a:lnTo>
                    <a:pt x="0" y="7"/>
                  </a:lnTo>
                  <a:lnTo>
                    <a:pt x="0" y="6"/>
                  </a:lnTo>
                  <a:lnTo>
                    <a:pt x="0" y="5"/>
                  </a:lnTo>
                  <a:lnTo>
                    <a:pt x="1" y="4"/>
                  </a:lnTo>
                  <a:lnTo>
                    <a:pt x="3" y="2"/>
                  </a:lnTo>
                  <a:lnTo>
                    <a:pt x="5" y="2"/>
                  </a:lnTo>
                  <a:lnTo>
                    <a:pt x="7" y="2"/>
                  </a:lnTo>
                  <a:lnTo>
                    <a:pt x="8" y="2"/>
                  </a:lnTo>
                  <a:lnTo>
                    <a:pt x="9" y="1"/>
                  </a:lnTo>
                  <a:lnTo>
                    <a:pt x="10" y="2"/>
                  </a:lnTo>
                  <a:lnTo>
                    <a:pt x="12" y="2"/>
                  </a:lnTo>
                  <a:lnTo>
                    <a:pt x="12" y="4"/>
                  </a:lnTo>
                  <a:lnTo>
                    <a:pt x="13" y="4"/>
                  </a:lnTo>
                  <a:lnTo>
                    <a:pt x="13" y="5"/>
                  </a:lnTo>
                  <a:lnTo>
                    <a:pt x="13" y="6"/>
                  </a:lnTo>
                  <a:lnTo>
                    <a:pt x="13" y="7"/>
                  </a:lnTo>
                  <a:lnTo>
                    <a:pt x="12" y="7"/>
                  </a:lnTo>
                  <a:lnTo>
                    <a:pt x="12" y="8"/>
                  </a:lnTo>
                  <a:lnTo>
                    <a:pt x="10" y="9"/>
                  </a:lnTo>
                  <a:lnTo>
                    <a:pt x="9" y="9"/>
                  </a:lnTo>
                  <a:lnTo>
                    <a:pt x="8" y="9"/>
                  </a:lnTo>
                  <a:lnTo>
                    <a:pt x="7" y="9"/>
                  </a:lnTo>
                  <a:lnTo>
                    <a:pt x="5" y="9"/>
                  </a:lnTo>
                  <a:lnTo>
                    <a:pt x="4" y="9"/>
                  </a:lnTo>
                  <a:lnTo>
                    <a:pt x="3" y="8"/>
                  </a:lnTo>
                  <a:lnTo>
                    <a:pt x="3" y="7"/>
                  </a:lnTo>
                  <a:lnTo>
                    <a:pt x="3" y="6"/>
                  </a:lnTo>
                  <a:lnTo>
                    <a:pt x="3" y="5"/>
                  </a:lnTo>
                  <a:lnTo>
                    <a:pt x="3" y="4"/>
                  </a:lnTo>
                  <a:lnTo>
                    <a:pt x="4" y="4"/>
                  </a:lnTo>
                  <a:lnTo>
                    <a:pt x="5" y="2"/>
                  </a:lnTo>
                  <a:lnTo>
                    <a:pt x="3" y="2"/>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4" name="Freeform 1410"/>
            <p:cNvSpPr>
              <a:spLocks/>
            </p:cNvSpPr>
            <p:nvPr/>
          </p:nvSpPr>
          <p:spPr bwMode="auto">
            <a:xfrm>
              <a:off x="2649" y="2934"/>
              <a:ext cx="19" cy="18"/>
            </a:xfrm>
            <a:custGeom>
              <a:avLst/>
              <a:gdLst/>
              <a:ahLst/>
              <a:cxnLst>
                <a:cxn ang="0">
                  <a:pos x="8" y="0"/>
                </a:cxn>
                <a:cxn ang="0">
                  <a:pos x="11" y="1"/>
                </a:cxn>
                <a:cxn ang="0">
                  <a:pos x="6" y="11"/>
                </a:cxn>
                <a:cxn ang="0">
                  <a:pos x="15" y="6"/>
                </a:cxn>
                <a:cxn ang="0">
                  <a:pos x="18" y="7"/>
                </a:cxn>
                <a:cxn ang="0">
                  <a:pos x="9" y="17"/>
                </a:cxn>
                <a:cxn ang="0">
                  <a:pos x="7" y="16"/>
                </a:cxn>
                <a:cxn ang="0">
                  <a:pos x="14" y="8"/>
                </a:cxn>
                <a:cxn ang="0">
                  <a:pos x="5" y="13"/>
                </a:cxn>
                <a:cxn ang="0">
                  <a:pos x="4" y="12"/>
                </a:cxn>
                <a:cxn ang="0">
                  <a:pos x="8" y="2"/>
                </a:cxn>
                <a:cxn ang="0">
                  <a:pos x="1" y="10"/>
                </a:cxn>
                <a:cxn ang="0">
                  <a:pos x="0" y="8"/>
                </a:cxn>
                <a:cxn ang="0">
                  <a:pos x="8" y="0"/>
                </a:cxn>
              </a:cxnLst>
              <a:rect l="0" t="0" r="r" b="b"/>
              <a:pathLst>
                <a:path w="19" h="18">
                  <a:moveTo>
                    <a:pt x="8" y="0"/>
                  </a:moveTo>
                  <a:lnTo>
                    <a:pt x="11" y="1"/>
                  </a:lnTo>
                  <a:lnTo>
                    <a:pt x="6" y="11"/>
                  </a:lnTo>
                  <a:lnTo>
                    <a:pt x="15" y="6"/>
                  </a:lnTo>
                  <a:lnTo>
                    <a:pt x="18" y="7"/>
                  </a:lnTo>
                  <a:lnTo>
                    <a:pt x="9" y="17"/>
                  </a:lnTo>
                  <a:lnTo>
                    <a:pt x="7" y="16"/>
                  </a:lnTo>
                  <a:lnTo>
                    <a:pt x="14" y="8"/>
                  </a:lnTo>
                  <a:lnTo>
                    <a:pt x="5" y="13"/>
                  </a:lnTo>
                  <a:lnTo>
                    <a:pt x="4" y="12"/>
                  </a:lnTo>
                  <a:lnTo>
                    <a:pt x="8" y="2"/>
                  </a:lnTo>
                  <a:lnTo>
                    <a:pt x="1" y="10"/>
                  </a:lnTo>
                  <a:lnTo>
                    <a:pt x="0" y="8"/>
                  </a:lnTo>
                  <a:lnTo>
                    <a:pt x="8"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5" name="Freeform 1411"/>
            <p:cNvSpPr>
              <a:spLocks/>
            </p:cNvSpPr>
            <p:nvPr/>
          </p:nvSpPr>
          <p:spPr bwMode="auto">
            <a:xfrm>
              <a:off x="2670" y="2948"/>
              <a:ext cx="16" cy="17"/>
            </a:xfrm>
            <a:custGeom>
              <a:avLst/>
              <a:gdLst/>
              <a:ahLst/>
              <a:cxnLst>
                <a:cxn ang="0">
                  <a:pos x="7" y="0"/>
                </a:cxn>
                <a:cxn ang="0">
                  <a:pos x="12" y="2"/>
                </a:cxn>
                <a:cxn ang="0">
                  <a:pos x="12" y="4"/>
                </a:cxn>
                <a:cxn ang="0">
                  <a:pos x="14" y="4"/>
                </a:cxn>
                <a:cxn ang="0">
                  <a:pos x="15" y="5"/>
                </a:cxn>
                <a:cxn ang="0">
                  <a:pos x="15" y="6"/>
                </a:cxn>
                <a:cxn ang="0">
                  <a:pos x="15" y="7"/>
                </a:cxn>
                <a:cxn ang="0">
                  <a:pos x="14" y="7"/>
                </a:cxn>
                <a:cxn ang="0">
                  <a:pos x="14" y="9"/>
                </a:cxn>
                <a:cxn ang="0">
                  <a:pos x="12" y="9"/>
                </a:cxn>
                <a:cxn ang="0">
                  <a:pos x="11" y="9"/>
                </a:cxn>
                <a:cxn ang="0">
                  <a:pos x="11" y="10"/>
                </a:cxn>
                <a:cxn ang="0">
                  <a:pos x="12" y="10"/>
                </a:cxn>
                <a:cxn ang="0">
                  <a:pos x="12" y="11"/>
                </a:cxn>
                <a:cxn ang="0">
                  <a:pos x="11" y="12"/>
                </a:cxn>
                <a:cxn ang="0">
                  <a:pos x="11" y="14"/>
                </a:cxn>
                <a:cxn ang="0">
                  <a:pos x="10" y="14"/>
                </a:cxn>
                <a:cxn ang="0">
                  <a:pos x="10" y="15"/>
                </a:cxn>
                <a:cxn ang="0">
                  <a:pos x="9" y="15"/>
                </a:cxn>
                <a:cxn ang="0">
                  <a:pos x="7" y="15"/>
                </a:cxn>
                <a:cxn ang="0">
                  <a:pos x="6" y="15"/>
                </a:cxn>
                <a:cxn ang="0">
                  <a:pos x="5" y="14"/>
                </a:cxn>
                <a:cxn ang="0">
                  <a:pos x="0" y="11"/>
                </a:cxn>
                <a:cxn ang="0">
                  <a:pos x="7" y="0"/>
                </a:cxn>
                <a:cxn ang="0">
                  <a:pos x="5" y="6"/>
                </a:cxn>
                <a:cxn ang="0">
                  <a:pos x="9" y="9"/>
                </a:cxn>
                <a:cxn ang="0">
                  <a:pos x="10" y="10"/>
                </a:cxn>
                <a:cxn ang="0">
                  <a:pos x="10" y="11"/>
                </a:cxn>
                <a:cxn ang="0">
                  <a:pos x="10" y="12"/>
                </a:cxn>
                <a:cxn ang="0">
                  <a:pos x="9" y="12"/>
                </a:cxn>
                <a:cxn ang="0">
                  <a:pos x="7" y="12"/>
                </a:cxn>
                <a:cxn ang="0">
                  <a:pos x="6" y="12"/>
                </a:cxn>
                <a:cxn ang="0">
                  <a:pos x="5" y="12"/>
                </a:cxn>
                <a:cxn ang="0">
                  <a:pos x="2" y="10"/>
                </a:cxn>
                <a:cxn ang="0">
                  <a:pos x="5" y="6"/>
                </a:cxn>
                <a:cxn ang="0">
                  <a:pos x="7" y="2"/>
                </a:cxn>
                <a:cxn ang="0">
                  <a:pos x="11" y="4"/>
                </a:cxn>
                <a:cxn ang="0">
                  <a:pos x="11" y="5"/>
                </a:cxn>
                <a:cxn ang="0">
                  <a:pos x="12" y="5"/>
                </a:cxn>
                <a:cxn ang="0">
                  <a:pos x="12" y="6"/>
                </a:cxn>
                <a:cxn ang="0">
                  <a:pos x="12" y="7"/>
                </a:cxn>
                <a:cxn ang="0">
                  <a:pos x="11" y="7"/>
                </a:cxn>
                <a:cxn ang="0">
                  <a:pos x="10" y="7"/>
                </a:cxn>
                <a:cxn ang="0">
                  <a:pos x="9" y="7"/>
                </a:cxn>
                <a:cxn ang="0">
                  <a:pos x="6" y="6"/>
                </a:cxn>
                <a:cxn ang="0">
                  <a:pos x="7" y="2"/>
                </a:cxn>
                <a:cxn ang="0">
                  <a:pos x="7" y="0"/>
                </a:cxn>
              </a:cxnLst>
              <a:rect l="0" t="0" r="r" b="b"/>
              <a:pathLst>
                <a:path w="16" h="16">
                  <a:moveTo>
                    <a:pt x="7" y="0"/>
                  </a:moveTo>
                  <a:lnTo>
                    <a:pt x="12" y="2"/>
                  </a:lnTo>
                  <a:lnTo>
                    <a:pt x="12" y="4"/>
                  </a:lnTo>
                  <a:lnTo>
                    <a:pt x="14" y="4"/>
                  </a:lnTo>
                  <a:lnTo>
                    <a:pt x="15" y="5"/>
                  </a:lnTo>
                  <a:lnTo>
                    <a:pt x="15" y="6"/>
                  </a:lnTo>
                  <a:lnTo>
                    <a:pt x="15" y="7"/>
                  </a:lnTo>
                  <a:lnTo>
                    <a:pt x="14" y="7"/>
                  </a:lnTo>
                  <a:lnTo>
                    <a:pt x="14" y="9"/>
                  </a:lnTo>
                  <a:lnTo>
                    <a:pt x="12" y="9"/>
                  </a:lnTo>
                  <a:lnTo>
                    <a:pt x="11" y="9"/>
                  </a:lnTo>
                  <a:lnTo>
                    <a:pt x="11" y="10"/>
                  </a:lnTo>
                  <a:lnTo>
                    <a:pt x="12" y="10"/>
                  </a:lnTo>
                  <a:lnTo>
                    <a:pt x="12" y="11"/>
                  </a:lnTo>
                  <a:lnTo>
                    <a:pt x="11" y="12"/>
                  </a:lnTo>
                  <a:lnTo>
                    <a:pt x="11" y="14"/>
                  </a:lnTo>
                  <a:lnTo>
                    <a:pt x="10" y="14"/>
                  </a:lnTo>
                  <a:lnTo>
                    <a:pt x="10" y="15"/>
                  </a:lnTo>
                  <a:lnTo>
                    <a:pt x="9" y="15"/>
                  </a:lnTo>
                  <a:lnTo>
                    <a:pt x="7" y="15"/>
                  </a:lnTo>
                  <a:lnTo>
                    <a:pt x="6" y="15"/>
                  </a:lnTo>
                  <a:lnTo>
                    <a:pt x="5" y="14"/>
                  </a:lnTo>
                  <a:lnTo>
                    <a:pt x="0" y="11"/>
                  </a:lnTo>
                  <a:lnTo>
                    <a:pt x="7" y="0"/>
                  </a:lnTo>
                  <a:lnTo>
                    <a:pt x="5" y="6"/>
                  </a:lnTo>
                  <a:lnTo>
                    <a:pt x="9" y="9"/>
                  </a:lnTo>
                  <a:lnTo>
                    <a:pt x="10" y="10"/>
                  </a:lnTo>
                  <a:lnTo>
                    <a:pt x="10" y="11"/>
                  </a:lnTo>
                  <a:lnTo>
                    <a:pt x="10" y="12"/>
                  </a:lnTo>
                  <a:lnTo>
                    <a:pt x="9" y="12"/>
                  </a:lnTo>
                  <a:lnTo>
                    <a:pt x="7" y="12"/>
                  </a:lnTo>
                  <a:lnTo>
                    <a:pt x="6" y="12"/>
                  </a:lnTo>
                  <a:lnTo>
                    <a:pt x="5" y="12"/>
                  </a:lnTo>
                  <a:lnTo>
                    <a:pt x="2" y="10"/>
                  </a:lnTo>
                  <a:lnTo>
                    <a:pt x="5" y="6"/>
                  </a:lnTo>
                  <a:lnTo>
                    <a:pt x="7" y="2"/>
                  </a:lnTo>
                  <a:lnTo>
                    <a:pt x="11" y="4"/>
                  </a:lnTo>
                  <a:lnTo>
                    <a:pt x="11" y="5"/>
                  </a:lnTo>
                  <a:lnTo>
                    <a:pt x="12" y="5"/>
                  </a:lnTo>
                  <a:lnTo>
                    <a:pt x="12" y="6"/>
                  </a:lnTo>
                  <a:lnTo>
                    <a:pt x="12" y="7"/>
                  </a:lnTo>
                  <a:lnTo>
                    <a:pt x="11" y="7"/>
                  </a:lnTo>
                  <a:lnTo>
                    <a:pt x="10" y="7"/>
                  </a:lnTo>
                  <a:lnTo>
                    <a:pt x="9" y="7"/>
                  </a:lnTo>
                  <a:lnTo>
                    <a:pt x="6" y="6"/>
                  </a:lnTo>
                  <a:lnTo>
                    <a:pt x="7" y="2"/>
                  </a:lnTo>
                  <a:lnTo>
                    <a:pt x="7"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6" name="Freeform 1412"/>
            <p:cNvSpPr>
              <a:spLocks/>
            </p:cNvSpPr>
            <p:nvPr/>
          </p:nvSpPr>
          <p:spPr bwMode="auto">
            <a:xfrm>
              <a:off x="2691" y="2959"/>
              <a:ext cx="14" cy="15"/>
            </a:xfrm>
            <a:custGeom>
              <a:avLst/>
              <a:gdLst/>
              <a:ahLst/>
              <a:cxnLst>
                <a:cxn ang="0">
                  <a:pos x="10" y="0"/>
                </a:cxn>
                <a:cxn ang="0">
                  <a:pos x="13" y="1"/>
                </a:cxn>
                <a:cxn ang="0">
                  <a:pos x="11" y="14"/>
                </a:cxn>
                <a:cxn ang="0">
                  <a:pos x="10" y="12"/>
                </a:cxn>
                <a:cxn ang="0">
                  <a:pos x="10" y="9"/>
                </a:cxn>
                <a:cxn ang="0">
                  <a:pos x="5" y="7"/>
                </a:cxn>
                <a:cxn ang="0">
                  <a:pos x="3" y="10"/>
                </a:cxn>
                <a:cxn ang="0">
                  <a:pos x="0" y="10"/>
                </a:cxn>
                <a:cxn ang="0">
                  <a:pos x="10" y="0"/>
                </a:cxn>
                <a:cxn ang="0">
                  <a:pos x="10" y="2"/>
                </a:cxn>
                <a:cxn ang="0">
                  <a:pos x="10" y="7"/>
                </a:cxn>
                <a:cxn ang="0">
                  <a:pos x="6" y="6"/>
                </a:cxn>
                <a:cxn ang="0">
                  <a:pos x="10" y="2"/>
                </a:cxn>
                <a:cxn ang="0">
                  <a:pos x="10" y="0"/>
                </a:cxn>
              </a:cxnLst>
              <a:rect l="0" t="0" r="r" b="b"/>
              <a:pathLst>
                <a:path w="14" h="15">
                  <a:moveTo>
                    <a:pt x="10" y="0"/>
                  </a:moveTo>
                  <a:lnTo>
                    <a:pt x="13" y="1"/>
                  </a:lnTo>
                  <a:lnTo>
                    <a:pt x="11" y="14"/>
                  </a:lnTo>
                  <a:lnTo>
                    <a:pt x="10" y="12"/>
                  </a:lnTo>
                  <a:lnTo>
                    <a:pt x="10" y="9"/>
                  </a:lnTo>
                  <a:lnTo>
                    <a:pt x="5" y="7"/>
                  </a:lnTo>
                  <a:lnTo>
                    <a:pt x="3" y="10"/>
                  </a:lnTo>
                  <a:lnTo>
                    <a:pt x="0" y="10"/>
                  </a:lnTo>
                  <a:lnTo>
                    <a:pt x="10" y="0"/>
                  </a:lnTo>
                  <a:lnTo>
                    <a:pt x="10" y="2"/>
                  </a:lnTo>
                  <a:lnTo>
                    <a:pt x="10" y="7"/>
                  </a:lnTo>
                  <a:lnTo>
                    <a:pt x="6" y="6"/>
                  </a:lnTo>
                  <a:lnTo>
                    <a:pt x="10" y="2"/>
                  </a:lnTo>
                  <a:lnTo>
                    <a:pt x="1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7" name="Freeform 1413"/>
            <p:cNvSpPr>
              <a:spLocks/>
            </p:cNvSpPr>
            <p:nvPr/>
          </p:nvSpPr>
          <p:spPr bwMode="auto">
            <a:xfrm>
              <a:off x="2718" y="2964"/>
              <a:ext cx="12" cy="14"/>
            </a:xfrm>
            <a:custGeom>
              <a:avLst/>
              <a:gdLst/>
              <a:ahLst/>
              <a:cxnLst>
                <a:cxn ang="0">
                  <a:pos x="0" y="0"/>
                </a:cxn>
                <a:cxn ang="0">
                  <a:pos x="12" y="2"/>
                </a:cxn>
                <a:cxn ang="0">
                  <a:pos x="10" y="3"/>
                </a:cxn>
                <a:cxn ang="0">
                  <a:pos x="6" y="3"/>
                </a:cxn>
                <a:cxn ang="0">
                  <a:pos x="3" y="13"/>
                </a:cxn>
                <a:cxn ang="0">
                  <a:pos x="1" y="13"/>
                </a:cxn>
                <a:cxn ang="0">
                  <a:pos x="5" y="2"/>
                </a:cxn>
                <a:cxn ang="0">
                  <a:pos x="0" y="1"/>
                </a:cxn>
                <a:cxn ang="0">
                  <a:pos x="0" y="0"/>
                </a:cxn>
              </a:cxnLst>
              <a:rect l="0" t="0" r="r" b="b"/>
              <a:pathLst>
                <a:path w="13" h="14">
                  <a:moveTo>
                    <a:pt x="0" y="0"/>
                  </a:moveTo>
                  <a:lnTo>
                    <a:pt x="12" y="2"/>
                  </a:lnTo>
                  <a:lnTo>
                    <a:pt x="10" y="3"/>
                  </a:lnTo>
                  <a:lnTo>
                    <a:pt x="6" y="3"/>
                  </a:lnTo>
                  <a:lnTo>
                    <a:pt x="3" y="13"/>
                  </a:lnTo>
                  <a:lnTo>
                    <a:pt x="1" y="13"/>
                  </a:lnTo>
                  <a:lnTo>
                    <a:pt x="5" y="2"/>
                  </a:lnTo>
                  <a:lnTo>
                    <a:pt x="0" y="1"/>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8" name="Freeform 1414"/>
            <p:cNvSpPr>
              <a:spLocks/>
            </p:cNvSpPr>
            <p:nvPr/>
          </p:nvSpPr>
          <p:spPr bwMode="auto">
            <a:xfrm>
              <a:off x="2756" y="2971"/>
              <a:ext cx="17" cy="15"/>
            </a:xfrm>
            <a:custGeom>
              <a:avLst/>
              <a:gdLst/>
              <a:ahLst/>
              <a:cxnLst>
                <a:cxn ang="0">
                  <a:pos x="1" y="0"/>
                </a:cxn>
                <a:cxn ang="0">
                  <a:pos x="4" y="0"/>
                </a:cxn>
                <a:cxn ang="0">
                  <a:pos x="7" y="11"/>
                </a:cxn>
                <a:cxn ang="0">
                  <a:pos x="12" y="1"/>
                </a:cxn>
                <a:cxn ang="0">
                  <a:pos x="15" y="1"/>
                </a:cxn>
                <a:cxn ang="0">
                  <a:pos x="14" y="14"/>
                </a:cxn>
                <a:cxn ang="0">
                  <a:pos x="11" y="14"/>
                </a:cxn>
                <a:cxn ang="0">
                  <a:pos x="12" y="4"/>
                </a:cxn>
                <a:cxn ang="0">
                  <a:pos x="7" y="14"/>
                </a:cxn>
                <a:cxn ang="0">
                  <a:pos x="6" y="12"/>
                </a:cxn>
                <a:cxn ang="0">
                  <a:pos x="2" y="2"/>
                </a:cxn>
                <a:cxn ang="0">
                  <a:pos x="2" y="12"/>
                </a:cxn>
                <a:cxn ang="0">
                  <a:pos x="0" y="12"/>
                </a:cxn>
                <a:cxn ang="0">
                  <a:pos x="1" y="0"/>
                </a:cxn>
              </a:cxnLst>
              <a:rect l="0" t="0" r="r" b="b"/>
              <a:pathLst>
                <a:path w="16" h="15">
                  <a:moveTo>
                    <a:pt x="1" y="0"/>
                  </a:moveTo>
                  <a:lnTo>
                    <a:pt x="4" y="0"/>
                  </a:lnTo>
                  <a:lnTo>
                    <a:pt x="7" y="11"/>
                  </a:lnTo>
                  <a:lnTo>
                    <a:pt x="12" y="1"/>
                  </a:lnTo>
                  <a:lnTo>
                    <a:pt x="15" y="1"/>
                  </a:lnTo>
                  <a:lnTo>
                    <a:pt x="14" y="14"/>
                  </a:lnTo>
                  <a:lnTo>
                    <a:pt x="11" y="14"/>
                  </a:lnTo>
                  <a:lnTo>
                    <a:pt x="12" y="4"/>
                  </a:lnTo>
                  <a:lnTo>
                    <a:pt x="7" y="14"/>
                  </a:lnTo>
                  <a:lnTo>
                    <a:pt x="6" y="12"/>
                  </a:lnTo>
                  <a:lnTo>
                    <a:pt x="2" y="2"/>
                  </a:lnTo>
                  <a:lnTo>
                    <a:pt x="2" y="12"/>
                  </a:lnTo>
                  <a:lnTo>
                    <a:pt x="0" y="12"/>
                  </a:lnTo>
                  <a:lnTo>
                    <a:pt x="1"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79" name="Freeform 1415"/>
            <p:cNvSpPr>
              <a:spLocks/>
            </p:cNvSpPr>
            <p:nvPr/>
          </p:nvSpPr>
          <p:spPr bwMode="auto">
            <a:xfrm>
              <a:off x="2785" y="2972"/>
              <a:ext cx="12" cy="14"/>
            </a:xfrm>
            <a:custGeom>
              <a:avLst/>
              <a:gdLst/>
              <a:ahLst/>
              <a:cxnLst>
                <a:cxn ang="0">
                  <a:pos x="0" y="0"/>
                </a:cxn>
                <a:cxn ang="0">
                  <a:pos x="3" y="0"/>
                </a:cxn>
                <a:cxn ang="0">
                  <a:pos x="3" y="8"/>
                </a:cxn>
                <a:cxn ang="0">
                  <a:pos x="3" y="9"/>
                </a:cxn>
                <a:cxn ang="0">
                  <a:pos x="3" y="10"/>
                </a:cxn>
                <a:cxn ang="0">
                  <a:pos x="4" y="10"/>
                </a:cxn>
                <a:cxn ang="0">
                  <a:pos x="5" y="11"/>
                </a:cxn>
                <a:cxn ang="0">
                  <a:pos x="6" y="11"/>
                </a:cxn>
                <a:cxn ang="0">
                  <a:pos x="8" y="10"/>
                </a:cxn>
                <a:cxn ang="0">
                  <a:pos x="9" y="10"/>
                </a:cxn>
                <a:cxn ang="0">
                  <a:pos x="9" y="9"/>
                </a:cxn>
                <a:cxn ang="0">
                  <a:pos x="9" y="8"/>
                </a:cxn>
                <a:cxn ang="0">
                  <a:pos x="9" y="0"/>
                </a:cxn>
                <a:cxn ang="0">
                  <a:pos x="12" y="0"/>
                </a:cxn>
                <a:cxn ang="0">
                  <a:pos x="12" y="8"/>
                </a:cxn>
                <a:cxn ang="0">
                  <a:pos x="12" y="9"/>
                </a:cxn>
                <a:cxn ang="0">
                  <a:pos x="10" y="10"/>
                </a:cxn>
                <a:cxn ang="0">
                  <a:pos x="10" y="11"/>
                </a:cxn>
                <a:cxn ang="0">
                  <a:pos x="9" y="11"/>
                </a:cxn>
                <a:cxn ang="0">
                  <a:pos x="8" y="13"/>
                </a:cxn>
                <a:cxn ang="0">
                  <a:pos x="6" y="13"/>
                </a:cxn>
                <a:cxn ang="0">
                  <a:pos x="5" y="13"/>
                </a:cxn>
                <a:cxn ang="0">
                  <a:pos x="4" y="13"/>
                </a:cxn>
                <a:cxn ang="0">
                  <a:pos x="3" y="13"/>
                </a:cxn>
                <a:cxn ang="0">
                  <a:pos x="3" y="11"/>
                </a:cxn>
                <a:cxn ang="0">
                  <a:pos x="1" y="11"/>
                </a:cxn>
                <a:cxn ang="0">
                  <a:pos x="1" y="10"/>
                </a:cxn>
                <a:cxn ang="0">
                  <a:pos x="0" y="9"/>
                </a:cxn>
                <a:cxn ang="0">
                  <a:pos x="0" y="8"/>
                </a:cxn>
                <a:cxn ang="0">
                  <a:pos x="0" y="0"/>
                </a:cxn>
              </a:cxnLst>
              <a:rect l="0" t="0" r="r" b="b"/>
              <a:pathLst>
                <a:path w="13" h="14">
                  <a:moveTo>
                    <a:pt x="0" y="0"/>
                  </a:moveTo>
                  <a:lnTo>
                    <a:pt x="3" y="0"/>
                  </a:lnTo>
                  <a:lnTo>
                    <a:pt x="3" y="8"/>
                  </a:lnTo>
                  <a:lnTo>
                    <a:pt x="3" y="9"/>
                  </a:lnTo>
                  <a:lnTo>
                    <a:pt x="3" y="10"/>
                  </a:lnTo>
                  <a:lnTo>
                    <a:pt x="4" y="10"/>
                  </a:lnTo>
                  <a:lnTo>
                    <a:pt x="5" y="11"/>
                  </a:lnTo>
                  <a:lnTo>
                    <a:pt x="6" y="11"/>
                  </a:lnTo>
                  <a:lnTo>
                    <a:pt x="8" y="10"/>
                  </a:lnTo>
                  <a:lnTo>
                    <a:pt x="9" y="10"/>
                  </a:lnTo>
                  <a:lnTo>
                    <a:pt x="9" y="9"/>
                  </a:lnTo>
                  <a:lnTo>
                    <a:pt x="9" y="8"/>
                  </a:lnTo>
                  <a:lnTo>
                    <a:pt x="9" y="0"/>
                  </a:lnTo>
                  <a:lnTo>
                    <a:pt x="12" y="0"/>
                  </a:lnTo>
                  <a:lnTo>
                    <a:pt x="12" y="8"/>
                  </a:lnTo>
                  <a:lnTo>
                    <a:pt x="12" y="9"/>
                  </a:lnTo>
                  <a:lnTo>
                    <a:pt x="10" y="10"/>
                  </a:lnTo>
                  <a:lnTo>
                    <a:pt x="10" y="11"/>
                  </a:lnTo>
                  <a:lnTo>
                    <a:pt x="9" y="11"/>
                  </a:lnTo>
                  <a:lnTo>
                    <a:pt x="8" y="13"/>
                  </a:lnTo>
                  <a:lnTo>
                    <a:pt x="6" y="13"/>
                  </a:lnTo>
                  <a:lnTo>
                    <a:pt x="5" y="13"/>
                  </a:lnTo>
                  <a:lnTo>
                    <a:pt x="4" y="13"/>
                  </a:lnTo>
                  <a:lnTo>
                    <a:pt x="3" y="13"/>
                  </a:lnTo>
                  <a:lnTo>
                    <a:pt x="3" y="11"/>
                  </a:lnTo>
                  <a:lnTo>
                    <a:pt x="1" y="11"/>
                  </a:lnTo>
                  <a:lnTo>
                    <a:pt x="1" y="10"/>
                  </a:lnTo>
                  <a:lnTo>
                    <a:pt x="0" y="9"/>
                  </a:lnTo>
                  <a:lnTo>
                    <a:pt x="0" y="8"/>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0" name="Freeform 1416"/>
            <p:cNvSpPr>
              <a:spLocks/>
            </p:cNvSpPr>
            <p:nvPr/>
          </p:nvSpPr>
          <p:spPr bwMode="auto">
            <a:xfrm>
              <a:off x="2809" y="2970"/>
              <a:ext cx="12" cy="14"/>
            </a:xfrm>
            <a:custGeom>
              <a:avLst/>
              <a:gdLst/>
              <a:ahLst/>
              <a:cxnLst>
                <a:cxn ang="0">
                  <a:pos x="0" y="0"/>
                </a:cxn>
                <a:cxn ang="0">
                  <a:pos x="2" y="0"/>
                </a:cxn>
                <a:cxn ang="0">
                  <a:pos x="4" y="10"/>
                </a:cxn>
                <a:cxn ang="0">
                  <a:pos x="11" y="9"/>
                </a:cxn>
                <a:cxn ang="0">
                  <a:pos x="11" y="12"/>
                </a:cxn>
                <a:cxn ang="0">
                  <a:pos x="2" y="13"/>
                </a:cxn>
                <a:cxn ang="0">
                  <a:pos x="0" y="0"/>
                </a:cxn>
              </a:cxnLst>
              <a:rect l="0" t="0" r="r" b="b"/>
              <a:pathLst>
                <a:path w="12" h="14">
                  <a:moveTo>
                    <a:pt x="0" y="0"/>
                  </a:moveTo>
                  <a:lnTo>
                    <a:pt x="2" y="0"/>
                  </a:lnTo>
                  <a:lnTo>
                    <a:pt x="4" y="10"/>
                  </a:lnTo>
                  <a:lnTo>
                    <a:pt x="11" y="9"/>
                  </a:lnTo>
                  <a:lnTo>
                    <a:pt x="11" y="12"/>
                  </a:lnTo>
                  <a:lnTo>
                    <a:pt x="2" y="13"/>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1" name="Freeform 1417"/>
            <p:cNvSpPr>
              <a:spLocks/>
            </p:cNvSpPr>
            <p:nvPr/>
          </p:nvSpPr>
          <p:spPr bwMode="auto">
            <a:xfrm>
              <a:off x="2828" y="2964"/>
              <a:ext cx="12" cy="15"/>
            </a:xfrm>
            <a:custGeom>
              <a:avLst/>
              <a:gdLst/>
              <a:ahLst/>
              <a:cxnLst>
                <a:cxn ang="0">
                  <a:pos x="0" y="2"/>
                </a:cxn>
                <a:cxn ang="0">
                  <a:pos x="10" y="0"/>
                </a:cxn>
                <a:cxn ang="0">
                  <a:pos x="11" y="1"/>
                </a:cxn>
                <a:cxn ang="0">
                  <a:pos x="6" y="2"/>
                </a:cxn>
                <a:cxn ang="0">
                  <a:pos x="10" y="14"/>
                </a:cxn>
                <a:cxn ang="0">
                  <a:pos x="8" y="14"/>
                </a:cxn>
                <a:cxn ang="0">
                  <a:pos x="5" y="4"/>
                </a:cxn>
                <a:cxn ang="0">
                  <a:pos x="0" y="4"/>
                </a:cxn>
                <a:cxn ang="0">
                  <a:pos x="0" y="2"/>
                </a:cxn>
              </a:cxnLst>
              <a:rect l="0" t="0" r="r" b="b"/>
              <a:pathLst>
                <a:path w="12" h="15">
                  <a:moveTo>
                    <a:pt x="0" y="2"/>
                  </a:moveTo>
                  <a:lnTo>
                    <a:pt x="10" y="0"/>
                  </a:lnTo>
                  <a:lnTo>
                    <a:pt x="11" y="1"/>
                  </a:lnTo>
                  <a:lnTo>
                    <a:pt x="6" y="2"/>
                  </a:lnTo>
                  <a:lnTo>
                    <a:pt x="10" y="14"/>
                  </a:lnTo>
                  <a:lnTo>
                    <a:pt x="8" y="14"/>
                  </a:lnTo>
                  <a:lnTo>
                    <a:pt x="5" y="4"/>
                  </a:lnTo>
                  <a:lnTo>
                    <a:pt x="0" y="4"/>
                  </a:lnTo>
                  <a:lnTo>
                    <a:pt x="0" y="2"/>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2" name="Freeform 1418"/>
            <p:cNvSpPr>
              <a:spLocks/>
            </p:cNvSpPr>
            <p:nvPr/>
          </p:nvSpPr>
          <p:spPr bwMode="auto">
            <a:xfrm>
              <a:off x="2849" y="2959"/>
              <a:ext cx="10" cy="15"/>
            </a:xfrm>
            <a:custGeom>
              <a:avLst/>
              <a:gdLst/>
              <a:ahLst/>
              <a:cxnLst>
                <a:cxn ang="0">
                  <a:pos x="0" y="1"/>
                </a:cxn>
                <a:cxn ang="0">
                  <a:pos x="3" y="0"/>
                </a:cxn>
                <a:cxn ang="0">
                  <a:pos x="8" y="11"/>
                </a:cxn>
                <a:cxn ang="0">
                  <a:pos x="5" y="13"/>
                </a:cxn>
                <a:cxn ang="0">
                  <a:pos x="0" y="1"/>
                </a:cxn>
              </a:cxnLst>
              <a:rect l="0" t="0" r="r" b="b"/>
              <a:pathLst>
                <a:path w="9" h="14">
                  <a:moveTo>
                    <a:pt x="0" y="1"/>
                  </a:moveTo>
                  <a:lnTo>
                    <a:pt x="3" y="0"/>
                  </a:lnTo>
                  <a:lnTo>
                    <a:pt x="8" y="11"/>
                  </a:lnTo>
                  <a:lnTo>
                    <a:pt x="5" y="13"/>
                  </a:lnTo>
                  <a:lnTo>
                    <a:pt x="0" y="1"/>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3" name="Freeform 1419"/>
            <p:cNvSpPr>
              <a:spLocks/>
            </p:cNvSpPr>
            <p:nvPr/>
          </p:nvSpPr>
          <p:spPr bwMode="auto">
            <a:xfrm>
              <a:off x="2864" y="2953"/>
              <a:ext cx="14" cy="15"/>
            </a:xfrm>
            <a:custGeom>
              <a:avLst/>
              <a:gdLst/>
              <a:ahLst/>
              <a:cxnLst>
                <a:cxn ang="0">
                  <a:pos x="0" y="2"/>
                </a:cxn>
                <a:cxn ang="0">
                  <a:pos x="5" y="1"/>
                </a:cxn>
                <a:cxn ang="0">
                  <a:pos x="6" y="0"/>
                </a:cxn>
                <a:cxn ang="0">
                  <a:pos x="8" y="0"/>
                </a:cxn>
                <a:cxn ang="0">
                  <a:pos x="9" y="0"/>
                </a:cxn>
                <a:cxn ang="0">
                  <a:pos x="10" y="0"/>
                </a:cxn>
                <a:cxn ang="0">
                  <a:pos x="10" y="1"/>
                </a:cxn>
                <a:cxn ang="0">
                  <a:pos x="11" y="1"/>
                </a:cxn>
                <a:cxn ang="0">
                  <a:pos x="13" y="2"/>
                </a:cxn>
                <a:cxn ang="0">
                  <a:pos x="13" y="4"/>
                </a:cxn>
                <a:cxn ang="0">
                  <a:pos x="13" y="5"/>
                </a:cxn>
                <a:cxn ang="0">
                  <a:pos x="11" y="5"/>
                </a:cxn>
                <a:cxn ang="0">
                  <a:pos x="11" y="6"/>
                </a:cxn>
                <a:cxn ang="0">
                  <a:pos x="10" y="6"/>
                </a:cxn>
                <a:cxn ang="0">
                  <a:pos x="6" y="9"/>
                </a:cxn>
                <a:cxn ang="0">
                  <a:pos x="9" y="12"/>
                </a:cxn>
                <a:cxn ang="0">
                  <a:pos x="8" y="14"/>
                </a:cxn>
                <a:cxn ang="0">
                  <a:pos x="0" y="2"/>
                </a:cxn>
                <a:cxn ang="0">
                  <a:pos x="5" y="7"/>
                </a:cxn>
                <a:cxn ang="0">
                  <a:pos x="3" y="4"/>
                </a:cxn>
                <a:cxn ang="0">
                  <a:pos x="6" y="2"/>
                </a:cxn>
                <a:cxn ang="0">
                  <a:pos x="6" y="1"/>
                </a:cxn>
                <a:cxn ang="0">
                  <a:pos x="8" y="1"/>
                </a:cxn>
                <a:cxn ang="0">
                  <a:pos x="9" y="1"/>
                </a:cxn>
                <a:cxn ang="0">
                  <a:pos x="9" y="2"/>
                </a:cxn>
                <a:cxn ang="0">
                  <a:pos x="10" y="2"/>
                </a:cxn>
                <a:cxn ang="0">
                  <a:pos x="10" y="4"/>
                </a:cxn>
                <a:cxn ang="0">
                  <a:pos x="10" y="5"/>
                </a:cxn>
                <a:cxn ang="0">
                  <a:pos x="9" y="5"/>
                </a:cxn>
                <a:cxn ang="0">
                  <a:pos x="8" y="6"/>
                </a:cxn>
                <a:cxn ang="0">
                  <a:pos x="5" y="7"/>
                </a:cxn>
                <a:cxn ang="0">
                  <a:pos x="0" y="2"/>
                </a:cxn>
              </a:cxnLst>
              <a:rect l="0" t="0" r="r" b="b"/>
              <a:pathLst>
                <a:path w="14" h="15">
                  <a:moveTo>
                    <a:pt x="0" y="2"/>
                  </a:moveTo>
                  <a:lnTo>
                    <a:pt x="5" y="1"/>
                  </a:lnTo>
                  <a:lnTo>
                    <a:pt x="6" y="0"/>
                  </a:lnTo>
                  <a:lnTo>
                    <a:pt x="8" y="0"/>
                  </a:lnTo>
                  <a:lnTo>
                    <a:pt x="9" y="0"/>
                  </a:lnTo>
                  <a:lnTo>
                    <a:pt x="10" y="0"/>
                  </a:lnTo>
                  <a:lnTo>
                    <a:pt x="10" y="1"/>
                  </a:lnTo>
                  <a:lnTo>
                    <a:pt x="11" y="1"/>
                  </a:lnTo>
                  <a:lnTo>
                    <a:pt x="13" y="2"/>
                  </a:lnTo>
                  <a:lnTo>
                    <a:pt x="13" y="4"/>
                  </a:lnTo>
                  <a:lnTo>
                    <a:pt x="13" y="5"/>
                  </a:lnTo>
                  <a:lnTo>
                    <a:pt x="11" y="5"/>
                  </a:lnTo>
                  <a:lnTo>
                    <a:pt x="11" y="6"/>
                  </a:lnTo>
                  <a:lnTo>
                    <a:pt x="10" y="6"/>
                  </a:lnTo>
                  <a:lnTo>
                    <a:pt x="6" y="9"/>
                  </a:lnTo>
                  <a:lnTo>
                    <a:pt x="9" y="12"/>
                  </a:lnTo>
                  <a:lnTo>
                    <a:pt x="8" y="14"/>
                  </a:lnTo>
                  <a:lnTo>
                    <a:pt x="0" y="2"/>
                  </a:lnTo>
                  <a:lnTo>
                    <a:pt x="5" y="7"/>
                  </a:lnTo>
                  <a:lnTo>
                    <a:pt x="3" y="4"/>
                  </a:lnTo>
                  <a:lnTo>
                    <a:pt x="6" y="2"/>
                  </a:lnTo>
                  <a:lnTo>
                    <a:pt x="6" y="1"/>
                  </a:lnTo>
                  <a:lnTo>
                    <a:pt x="8" y="1"/>
                  </a:lnTo>
                  <a:lnTo>
                    <a:pt x="9" y="1"/>
                  </a:lnTo>
                  <a:lnTo>
                    <a:pt x="9" y="2"/>
                  </a:lnTo>
                  <a:lnTo>
                    <a:pt x="10" y="2"/>
                  </a:lnTo>
                  <a:lnTo>
                    <a:pt x="10" y="4"/>
                  </a:lnTo>
                  <a:lnTo>
                    <a:pt x="10" y="5"/>
                  </a:lnTo>
                  <a:lnTo>
                    <a:pt x="9" y="5"/>
                  </a:lnTo>
                  <a:lnTo>
                    <a:pt x="8" y="6"/>
                  </a:lnTo>
                  <a:lnTo>
                    <a:pt x="5" y="7"/>
                  </a:lnTo>
                  <a:lnTo>
                    <a:pt x="0" y="2"/>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4" name="Freeform 1420"/>
            <p:cNvSpPr>
              <a:spLocks/>
            </p:cNvSpPr>
            <p:nvPr/>
          </p:nvSpPr>
          <p:spPr bwMode="auto">
            <a:xfrm>
              <a:off x="2884" y="2945"/>
              <a:ext cx="17" cy="11"/>
            </a:xfrm>
            <a:custGeom>
              <a:avLst/>
              <a:gdLst/>
              <a:ahLst/>
              <a:cxnLst>
                <a:cxn ang="0">
                  <a:pos x="0" y="1"/>
                </a:cxn>
                <a:cxn ang="0">
                  <a:pos x="1" y="0"/>
                </a:cxn>
                <a:cxn ang="0">
                  <a:pos x="8" y="8"/>
                </a:cxn>
                <a:cxn ang="0">
                  <a:pos x="15" y="5"/>
                </a:cxn>
                <a:cxn ang="0">
                  <a:pos x="16" y="6"/>
                </a:cxn>
                <a:cxn ang="0">
                  <a:pos x="8" y="11"/>
                </a:cxn>
                <a:cxn ang="0">
                  <a:pos x="0" y="1"/>
                </a:cxn>
              </a:cxnLst>
              <a:rect l="0" t="0" r="r" b="b"/>
              <a:pathLst>
                <a:path w="17" h="12">
                  <a:moveTo>
                    <a:pt x="0" y="1"/>
                  </a:moveTo>
                  <a:lnTo>
                    <a:pt x="1" y="0"/>
                  </a:lnTo>
                  <a:lnTo>
                    <a:pt x="8" y="8"/>
                  </a:lnTo>
                  <a:lnTo>
                    <a:pt x="15" y="5"/>
                  </a:lnTo>
                  <a:lnTo>
                    <a:pt x="16" y="6"/>
                  </a:lnTo>
                  <a:lnTo>
                    <a:pt x="8" y="11"/>
                  </a:lnTo>
                  <a:lnTo>
                    <a:pt x="0" y="1"/>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5" name="Freeform 1421"/>
            <p:cNvSpPr>
              <a:spLocks/>
            </p:cNvSpPr>
            <p:nvPr/>
          </p:nvSpPr>
          <p:spPr bwMode="auto">
            <a:xfrm>
              <a:off x="2899" y="2934"/>
              <a:ext cx="13" cy="11"/>
            </a:xfrm>
            <a:custGeom>
              <a:avLst/>
              <a:gdLst/>
              <a:ahLst/>
              <a:cxnLst>
                <a:cxn ang="0">
                  <a:pos x="0" y="1"/>
                </a:cxn>
                <a:cxn ang="0">
                  <a:pos x="1" y="0"/>
                </a:cxn>
                <a:cxn ang="0">
                  <a:pos x="12" y="9"/>
                </a:cxn>
                <a:cxn ang="0">
                  <a:pos x="11" y="10"/>
                </a:cxn>
                <a:cxn ang="0">
                  <a:pos x="0" y="1"/>
                </a:cxn>
              </a:cxnLst>
              <a:rect l="0" t="0" r="r" b="b"/>
              <a:pathLst>
                <a:path w="13" h="11">
                  <a:moveTo>
                    <a:pt x="0" y="1"/>
                  </a:moveTo>
                  <a:lnTo>
                    <a:pt x="1" y="0"/>
                  </a:lnTo>
                  <a:lnTo>
                    <a:pt x="12" y="9"/>
                  </a:lnTo>
                  <a:lnTo>
                    <a:pt x="11" y="10"/>
                  </a:lnTo>
                  <a:lnTo>
                    <a:pt x="0" y="1"/>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6" name="Freeform 1422"/>
            <p:cNvSpPr>
              <a:spLocks/>
            </p:cNvSpPr>
            <p:nvPr/>
          </p:nvSpPr>
          <p:spPr bwMode="auto">
            <a:xfrm>
              <a:off x="2910" y="2917"/>
              <a:ext cx="18" cy="17"/>
            </a:xfrm>
            <a:custGeom>
              <a:avLst/>
              <a:gdLst/>
              <a:ahLst/>
              <a:cxnLst>
                <a:cxn ang="0">
                  <a:pos x="0" y="7"/>
                </a:cxn>
                <a:cxn ang="0">
                  <a:pos x="5" y="0"/>
                </a:cxn>
                <a:cxn ang="0">
                  <a:pos x="7" y="1"/>
                </a:cxn>
                <a:cxn ang="0">
                  <a:pos x="2" y="7"/>
                </a:cxn>
                <a:cxn ang="0">
                  <a:pos x="6" y="9"/>
                </a:cxn>
                <a:cxn ang="0">
                  <a:pos x="10" y="4"/>
                </a:cxn>
                <a:cxn ang="0">
                  <a:pos x="11" y="4"/>
                </a:cxn>
                <a:cxn ang="0">
                  <a:pos x="7" y="10"/>
                </a:cxn>
                <a:cxn ang="0">
                  <a:pos x="11" y="12"/>
                </a:cxn>
                <a:cxn ang="0">
                  <a:pos x="16" y="6"/>
                </a:cxn>
                <a:cxn ang="0">
                  <a:pos x="17" y="6"/>
                </a:cxn>
                <a:cxn ang="0">
                  <a:pos x="12" y="15"/>
                </a:cxn>
                <a:cxn ang="0">
                  <a:pos x="0" y="7"/>
                </a:cxn>
              </a:cxnLst>
              <a:rect l="0" t="0" r="r" b="b"/>
              <a:pathLst>
                <a:path w="18" h="16">
                  <a:moveTo>
                    <a:pt x="0" y="7"/>
                  </a:moveTo>
                  <a:lnTo>
                    <a:pt x="5" y="0"/>
                  </a:lnTo>
                  <a:lnTo>
                    <a:pt x="7" y="1"/>
                  </a:lnTo>
                  <a:lnTo>
                    <a:pt x="2" y="7"/>
                  </a:lnTo>
                  <a:lnTo>
                    <a:pt x="6" y="9"/>
                  </a:lnTo>
                  <a:lnTo>
                    <a:pt x="10" y="4"/>
                  </a:lnTo>
                  <a:lnTo>
                    <a:pt x="11" y="4"/>
                  </a:lnTo>
                  <a:lnTo>
                    <a:pt x="7" y="10"/>
                  </a:lnTo>
                  <a:lnTo>
                    <a:pt x="11" y="12"/>
                  </a:lnTo>
                  <a:lnTo>
                    <a:pt x="16" y="6"/>
                  </a:lnTo>
                  <a:lnTo>
                    <a:pt x="17" y="6"/>
                  </a:lnTo>
                  <a:lnTo>
                    <a:pt x="12" y="15"/>
                  </a:lnTo>
                  <a:lnTo>
                    <a:pt x="0" y="7"/>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7" name="Freeform 1423"/>
            <p:cNvSpPr>
              <a:spLocks/>
            </p:cNvSpPr>
            <p:nvPr/>
          </p:nvSpPr>
          <p:spPr bwMode="auto">
            <a:xfrm>
              <a:off x="2919" y="2903"/>
              <a:ext cx="18" cy="13"/>
            </a:xfrm>
            <a:custGeom>
              <a:avLst/>
              <a:gdLst/>
              <a:ahLst/>
              <a:cxnLst>
                <a:cxn ang="0">
                  <a:pos x="0" y="8"/>
                </a:cxn>
                <a:cxn ang="0">
                  <a:pos x="2" y="2"/>
                </a:cxn>
                <a:cxn ang="0">
                  <a:pos x="2" y="1"/>
                </a:cxn>
                <a:cxn ang="0">
                  <a:pos x="4" y="1"/>
                </a:cxn>
                <a:cxn ang="0">
                  <a:pos x="4" y="0"/>
                </a:cxn>
                <a:cxn ang="0">
                  <a:pos x="5" y="0"/>
                </a:cxn>
                <a:cxn ang="0">
                  <a:pos x="6" y="0"/>
                </a:cxn>
                <a:cxn ang="0">
                  <a:pos x="7" y="0"/>
                </a:cxn>
                <a:cxn ang="0">
                  <a:pos x="8" y="1"/>
                </a:cxn>
                <a:cxn ang="0">
                  <a:pos x="10" y="1"/>
                </a:cxn>
                <a:cxn ang="0">
                  <a:pos x="10" y="2"/>
                </a:cxn>
                <a:cxn ang="0">
                  <a:pos x="11" y="2"/>
                </a:cxn>
                <a:cxn ang="0">
                  <a:pos x="12" y="2"/>
                </a:cxn>
                <a:cxn ang="0">
                  <a:pos x="13" y="2"/>
                </a:cxn>
                <a:cxn ang="0">
                  <a:pos x="14" y="2"/>
                </a:cxn>
                <a:cxn ang="0">
                  <a:pos x="16" y="2"/>
                </a:cxn>
                <a:cxn ang="0">
                  <a:pos x="17" y="2"/>
                </a:cxn>
                <a:cxn ang="0">
                  <a:pos x="16" y="5"/>
                </a:cxn>
                <a:cxn ang="0">
                  <a:pos x="14" y="4"/>
                </a:cxn>
                <a:cxn ang="0">
                  <a:pos x="12" y="4"/>
                </a:cxn>
                <a:cxn ang="0">
                  <a:pos x="11" y="4"/>
                </a:cxn>
                <a:cxn ang="0">
                  <a:pos x="10" y="4"/>
                </a:cxn>
                <a:cxn ang="0">
                  <a:pos x="10" y="5"/>
                </a:cxn>
                <a:cxn ang="0">
                  <a:pos x="8" y="8"/>
                </a:cxn>
                <a:cxn ang="0">
                  <a:pos x="13" y="11"/>
                </a:cxn>
                <a:cxn ang="0">
                  <a:pos x="13" y="12"/>
                </a:cxn>
                <a:cxn ang="0">
                  <a:pos x="0" y="8"/>
                </a:cxn>
                <a:cxn ang="0">
                  <a:pos x="2" y="7"/>
                </a:cxn>
                <a:cxn ang="0">
                  <a:pos x="4" y="4"/>
                </a:cxn>
                <a:cxn ang="0">
                  <a:pos x="5" y="2"/>
                </a:cxn>
                <a:cxn ang="0">
                  <a:pos x="6" y="2"/>
                </a:cxn>
                <a:cxn ang="0">
                  <a:pos x="6" y="1"/>
                </a:cxn>
                <a:cxn ang="0">
                  <a:pos x="6" y="2"/>
                </a:cxn>
                <a:cxn ang="0">
                  <a:pos x="7" y="2"/>
                </a:cxn>
                <a:cxn ang="0">
                  <a:pos x="8" y="2"/>
                </a:cxn>
                <a:cxn ang="0">
                  <a:pos x="8" y="4"/>
                </a:cxn>
                <a:cxn ang="0">
                  <a:pos x="8" y="5"/>
                </a:cxn>
                <a:cxn ang="0">
                  <a:pos x="7" y="5"/>
                </a:cxn>
                <a:cxn ang="0">
                  <a:pos x="7" y="8"/>
                </a:cxn>
                <a:cxn ang="0">
                  <a:pos x="2" y="7"/>
                </a:cxn>
                <a:cxn ang="0">
                  <a:pos x="0" y="8"/>
                </a:cxn>
              </a:cxnLst>
              <a:rect l="0" t="0" r="r" b="b"/>
              <a:pathLst>
                <a:path w="18" h="13">
                  <a:moveTo>
                    <a:pt x="0" y="8"/>
                  </a:moveTo>
                  <a:lnTo>
                    <a:pt x="2" y="2"/>
                  </a:lnTo>
                  <a:lnTo>
                    <a:pt x="2" y="1"/>
                  </a:lnTo>
                  <a:lnTo>
                    <a:pt x="4" y="1"/>
                  </a:lnTo>
                  <a:lnTo>
                    <a:pt x="4" y="0"/>
                  </a:lnTo>
                  <a:lnTo>
                    <a:pt x="5" y="0"/>
                  </a:lnTo>
                  <a:lnTo>
                    <a:pt x="6" y="0"/>
                  </a:lnTo>
                  <a:lnTo>
                    <a:pt x="7" y="0"/>
                  </a:lnTo>
                  <a:lnTo>
                    <a:pt x="8" y="1"/>
                  </a:lnTo>
                  <a:lnTo>
                    <a:pt x="10" y="1"/>
                  </a:lnTo>
                  <a:lnTo>
                    <a:pt x="10" y="2"/>
                  </a:lnTo>
                  <a:lnTo>
                    <a:pt x="11" y="2"/>
                  </a:lnTo>
                  <a:lnTo>
                    <a:pt x="12" y="2"/>
                  </a:lnTo>
                  <a:lnTo>
                    <a:pt x="13" y="2"/>
                  </a:lnTo>
                  <a:lnTo>
                    <a:pt x="14" y="2"/>
                  </a:lnTo>
                  <a:lnTo>
                    <a:pt x="16" y="2"/>
                  </a:lnTo>
                  <a:lnTo>
                    <a:pt x="17" y="2"/>
                  </a:lnTo>
                  <a:lnTo>
                    <a:pt x="16" y="5"/>
                  </a:lnTo>
                  <a:lnTo>
                    <a:pt x="14" y="4"/>
                  </a:lnTo>
                  <a:lnTo>
                    <a:pt x="12" y="4"/>
                  </a:lnTo>
                  <a:lnTo>
                    <a:pt x="11" y="4"/>
                  </a:lnTo>
                  <a:lnTo>
                    <a:pt x="10" y="4"/>
                  </a:lnTo>
                  <a:lnTo>
                    <a:pt x="10" y="5"/>
                  </a:lnTo>
                  <a:lnTo>
                    <a:pt x="8" y="8"/>
                  </a:lnTo>
                  <a:lnTo>
                    <a:pt x="13" y="11"/>
                  </a:lnTo>
                  <a:lnTo>
                    <a:pt x="13" y="12"/>
                  </a:lnTo>
                  <a:lnTo>
                    <a:pt x="0" y="8"/>
                  </a:lnTo>
                  <a:lnTo>
                    <a:pt x="2" y="7"/>
                  </a:lnTo>
                  <a:lnTo>
                    <a:pt x="4" y="4"/>
                  </a:lnTo>
                  <a:lnTo>
                    <a:pt x="5" y="2"/>
                  </a:lnTo>
                  <a:lnTo>
                    <a:pt x="6" y="2"/>
                  </a:lnTo>
                  <a:lnTo>
                    <a:pt x="6" y="1"/>
                  </a:lnTo>
                  <a:lnTo>
                    <a:pt x="6" y="2"/>
                  </a:lnTo>
                  <a:lnTo>
                    <a:pt x="7" y="2"/>
                  </a:lnTo>
                  <a:lnTo>
                    <a:pt x="8" y="2"/>
                  </a:lnTo>
                  <a:lnTo>
                    <a:pt x="8" y="4"/>
                  </a:lnTo>
                  <a:lnTo>
                    <a:pt x="8" y="5"/>
                  </a:lnTo>
                  <a:lnTo>
                    <a:pt x="7" y="5"/>
                  </a:lnTo>
                  <a:lnTo>
                    <a:pt x="7" y="8"/>
                  </a:lnTo>
                  <a:lnTo>
                    <a:pt x="2" y="7"/>
                  </a:lnTo>
                  <a:lnTo>
                    <a:pt x="0" y="8"/>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8" name="Freeform 1424"/>
            <p:cNvSpPr>
              <a:spLocks/>
            </p:cNvSpPr>
            <p:nvPr/>
          </p:nvSpPr>
          <p:spPr bwMode="auto">
            <a:xfrm>
              <a:off x="2723" y="2746"/>
              <a:ext cx="4" cy="3"/>
            </a:xfrm>
            <a:custGeom>
              <a:avLst/>
              <a:gdLst/>
              <a:ahLst/>
              <a:cxnLst>
                <a:cxn ang="0">
                  <a:pos x="3" y="0"/>
                </a:cxn>
                <a:cxn ang="0">
                  <a:pos x="1" y="0"/>
                </a:cxn>
                <a:cxn ang="0">
                  <a:pos x="0" y="0"/>
                </a:cxn>
                <a:cxn ang="0">
                  <a:pos x="0" y="1"/>
                </a:cxn>
                <a:cxn ang="0">
                  <a:pos x="3" y="0"/>
                </a:cxn>
              </a:cxnLst>
              <a:rect l="0" t="0" r="r" b="b"/>
              <a:pathLst>
                <a:path w="4" h="2">
                  <a:moveTo>
                    <a:pt x="3" y="0"/>
                  </a:moveTo>
                  <a:lnTo>
                    <a:pt x="1" y="0"/>
                  </a:lnTo>
                  <a:lnTo>
                    <a:pt x="0" y="0"/>
                  </a:lnTo>
                  <a:lnTo>
                    <a:pt x="0" y="1"/>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89" name="Freeform 1425"/>
            <p:cNvSpPr>
              <a:spLocks/>
            </p:cNvSpPr>
            <p:nvPr/>
          </p:nvSpPr>
          <p:spPr bwMode="auto">
            <a:xfrm>
              <a:off x="2721" y="2746"/>
              <a:ext cx="6" cy="11"/>
            </a:xfrm>
            <a:custGeom>
              <a:avLst/>
              <a:gdLst/>
              <a:ahLst/>
              <a:cxnLst>
                <a:cxn ang="0">
                  <a:pos x="0" y="10"/>
                </a:cxn>
                <a:cxn ang="0">
                  <a:pos x="1" y="11"/>
                </a:cxn>
                <a:cxn ang="0">
                  <a:pos x="2" y="10"/>
                </a:cxn>
                <a:cxn ang="0">
                  <a:pos x="4" y="8"/>
                </a:cxn>
                <a:cxn ang="0">
                  <a:pos x="4" y="7"/>
                </a:cxn>
                <a:cxn ang="0">
                  <a:pos x="5" y="7"/>
                </a:cxn>
                <a:cxn ang="0">
                  <a:pos x="5" y="6"/>
                </a:cxn>
                <a:cxn ang="0">
                  <a:pos x="5" y="5"/>
                </a:cxn>
                <a:cxn ang="0">
                  <a:pos x="5" y="4"/>
                </a:cxn>
                <a:cxn ang="0">
                  <a:pos x="4" y="2"/>
                </a:cxn>
                <a:cxn ang="0">
                  <a:pos x="4" y="1"/>
                </a:cxn>
                <a:cxn ang="0">
                  <a:pos x="2" y="0"/>
                </a:cxn>
                <a:cxn ang="0">
                  <a:pos x="2" y="1"/>
                </a:cxn>
                <a:cxn ang="0">
                  <a:pos x="2" y="2"/>
                </a:cxn>
                <a:cxn ang="0">
                  <a:pos x="4" y="2"/>
                </a:cxn>
                <a:cxn ang="0">
                  <a:pos x="4" y="4"/>
                </a:cxn>
                <a:cxn ang="0">
                  <a:pos x="4" y="5"/>
                </a:cxn>
                <a:cxn ang="0">
                  <a:pos x="4" y="6"/>
                </a:cxn>
                <a:cxn ang="0">
                  <a:pos x="4" y="7"/>
                </a:cxn>
                <a:cxn ang="0">
                  <a:pos x="2" y="8"/>
                </a:cxn>
                <a:cxn ang="0">
                  <a:pos x="1" y="10"/>
                </a:cxn>
                <a:cxn ang="0">
                  <a:pos x="0" y="10"/>
                </a:cxn>
                <a:cxn ang="0">
                  <a:pos x="0" y="11"/>
                </a:cxn>
                <a:cxn ang="0">
                  <a:pos x="0" y="10"/>
                </a:cxn>
                <a:cxn ang="0">
                  <a:pos x="0" y="11"/>
                </a:cxn>
                <a:cxn ang="0">
                  <a:pos x="1" y="11"/>
                </a:cxn>
                <a:cxn ang="0">
                  <a:pos x="0" y="10"/>
                </a:cxn>
              </a:cxnLst>
              <a:rect l="0" t="0" r="r" b="b"/>
              <a:pathLst>
                <a:path w="6" h="12">
                  <a:moveTo>
                    <a:pt x="0" y="10"/>
                  </a:moveTo>
                  <a:lnTo>
                    <a:pt x="1" y="11"/>
                  </a:lnTo>
                  <a:lnTo>
                    <a:pt x="2" y="10"/>
                  </a:lnTo>
                  <a:lnTo>
                    <a:pt x="4" y="8"/>
                  </a:lnTo>
                  <a:lnTo>
                    <a:pt x="4" y="7"/>
                  </a:lnTo>
                  <a:lnTo>
                    <a:pt x="5" y="7"/>
                  </a:lnTo>
                  <a:lnTo>
                    <a:pt x="5" y="6"/>
                  </a:lnTo>
                  <a:lnTo>
                    <a:pt x="5" y="5"/>
                  </a:lnTo>
                  <a:lnTo>
                    <a:pt x="5" y="4"/>
                  </a:lnTo>
                  <a:lnTo>
                    <a:pt x="4" y="2"/>
                  </a:lnTo>
                  <a:lnTo>
                    <a:pt x="4" y="1"/>
                  </a:lnTo>
                  <a:lnTo>
                    <a:pt x="2" y="0"/>
                  </a:lnTo>
                  <a:lnTo>
                    <a:pt x="2" y="1"/>
                  </a:lnTo>
                  <a:lnTo>
                    <a:pt x="2" y="2"/>
                  </a:lnTo>
                  <a:lnTo>
                    <a:pt x="4" y="2"/>
                  </a:lnTo>
                  <a:lnTo>
                    <a:pt x="4" y="4"/>
                  </a:lnTo>
                  <a:lnTo>
                    <a:pt x="4" y="5"/>
                  </a:lnTo>
                  <a:lnTo>
                    <a:pt x="4" y="6"/>
                  </a:lnTo>
                  <a:lnTo>
                    <a:pt x="4" y="7"/>
                  </a:lnTo>
                  <a:lnTo>
                    <a:pt x="2" y="8"/>
                  </a:lnTo>
                  <a:lnTo>
                    <a:pt x="1" y="10"/>
                  </a:lnTo>
                  <a:lnTo>
                    <a:pt x="0" y="10"/>
                  </a:lnTo>
                  <a:lnTo>
                    <a:pt x="0" y="11"/>
                  </a:lnTo>
                  <a:lnTo>
                    <a:pt x="0" y="10"/>
                  </a:lnTo>
                  <a:lnTo>
                    <a:pt x="0" y="11"/>
                  </a:lnTo>
                  <a:lnTo>
                    <a:pt x="1" y="11"/>
                  </a:lnTo>
                  <a:lnTo>
                    <a:pt x="0"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0" name="Freeform 1426"/>
            <p:cNvSpPr>
              <a:spLocks/>
            </p:cNvSpPr>
            <p:nvPr/>
          </p:nvSpPr>
          <p:spPr bwMode="auto">
            <a:xfrm>
              <a:off x="2716" y="2757"/>
              <a:ext cx="7" cy="11"/>
            </a:xfrm>
            <a:custGeom>
              <a:avLst/>
              <a:gdLst/>
              <a:ahLst/>
              <a:cxnLst>
                <a:cxn ang="0">
                  <a:pos x="1" y="11"/>
                </a:cxn>
                <a:cxn ang="0">
                  <a:pos x="1" y="10"/>
                </a:cxn>
                <a:cxn ang="0">
                  <a:pos x="1" y="8"/>
                </a:cxn>
                <a:cxn ang="0">
                  <a:pos x="2" y="8"/>
                </a:cxn>
                <a:cxn ang="0">
                  <a:pos x="2" y="7"/>
                </a:cxn>
                <a:cxn ang="0">
                  <a:pos x="3" y="6"/>
                </a:cxn>
                <a:cxn ang="0">
                  <a:pos x="3" y="5"/>
                </a:cxn>
                <a:cxn ang="0">
                  <a:pos x="5" y="5"/>
                </a:cxn>
                <a:cxn ang="0">
                  <a:pos x="5" y="4"/>
                </a:cxn>
                <a:cxn ang="0">
                  <a:pos x="5" y="2"/>
                </a:cxn>
                <a:cxn ang="0">
                  <a:pos x="6" y="2"/>
                </a:cxn>
                <a:cxn ang="0">
                  <a:pos x="6" y="1"/>
                </a:cxn>
                <a:cxn ang="0">
                  <a:pos x="6" y="0"/>
                </a:cxn>
                <a:cxn ang="0">
                  <a:pos x="5" y="0"/>
                </a:cxn>
                <a:cxn ang="0">
                  <a:pos x="5" y="1"/>
                </a:cxn>
                <a:cxn ang="0">
                  <a:pos x="5" y="2"/>
                </a:cxn>
                <a:cxn ang="0">
                  <a:pos x="3" y="4"/>
                </a:cxn>
                <a:cxn ang="0">
                  <a:pos x="3" y="5"/>
                </a:cxn>
                <a:cxn ang="0">
                  <a:pos x="2" y="6"/>
                </a:cxn>
                <a:cxn ang="0">
                  <a:pos x="2" y="7"/>
                </a:cxn>
                <a:cxn ang="0">
                  <a:pos x="1" y="7"/>
                </a:cxn>
                <a:cxn ang="0">
                  <a:pos x="1" y="8"/>
                </a:cxn>
                <a:cxn ang="0">
                  <a:pos x="0" y="10"/>
                </a:cxn>
                <a:cxn ang="0">
                  <a:pos x="0" y="11"/>
                </a:cxn>
                <a:cxn ang="0">
                  <a:pos x="1" y="11"/>
                </a:cxn>
              </a:cxnLst>
              <a:rect l="0" t="0" r="r" b="b"/>
              <a:pathLst>
                <a:path w="7" h="12">
                  <a:moveTo>
                    <a:pt x="1" y="11"/>
                  </a:moveTo>
                  <a:lnTo>
                    <a:pt x="1" y="10"/>
                  </a:lnTo>
                  <a:lnTo>
                    <a:pt x="1" y="8"/>
                  </a:lnTo>
                  <a:lnTo>
                    <a:pt x="2" y="8"/>
                  </a:lnTo>
                  <a:lnTo>
                    <a:pt x="2" y="7"/>
                  </a:lnTo>
                  <a:lnTo>
                    <a:pt x="3" y="6"/>
                  </a:lnTo>
                  <a:lnTo>
                    <a:pt x="3" y="5"/>
                  </a:lnTo>
                  <a:lnTo>
                    <a:pt x="5" y="5"/>
                  </a:lnTo>
                  <a:lnTo>
                    <a:pt x="5" y="4"/>
                  </a:lnTo>
                  <a:lnTo>
                    <a:pt x="5" y="2"/>
                  </a:lnTo>
                  <a:lnTo>
                    <a:pt x="6" y="2"/>
                  </a:lnTo>
                  <a:lnTo>
                    <a:pt x="6" y="1"/>
                  </a:lnTo>
                  <a:lnTo>
                    <a:pt x="6" y="0"/>
                  </a:lnTo>
                  <a:lnTo>
                    <a:pt x="5" y="0"/>
                  </a:lnTo>
                  <a:lnTo>
                    <a:pt x="5" y="1"/>
                  </a:lnTo>
                  <a:lnTo>
                    <a:pt x="5" y="2"/>
                  </a:lnTo>
                  <a:lnTo>
                    <a:pt x="3" y="4"/>
                  </a:lnTo>
                  <a:lnTo>
                    <a:pt x="3" y="5"/>
                  </a:lnTo>
                  <a:lnTo>
                    <a:pt x="2" y="6"/>
                  </a:lnTo>
                  <a:lnTo>
                    <a:pt x="2" y="7"/>
                  </a:lnTo>
                  <a:lnTo>
                    <a:pt x="1" y="7"/>
                  </a:lnTo>
                  <a:lnTo>
                    <a:pt x="1" y="8"/>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1" name="Freeform 1427"/>
            <p:cNvSpPr>
              <a:spLocks/>
            </p:cNvSpPr>
            <p:nvPr/>
          </p:nvSpPr>
          <p:spPr bwMode="auto">
            <a:xfrm>
              <a:off x="2712" y="2768"/>
              <a:ext cx="5" cy="10"/>
            </a:xfrm>
            <a:custGeom>
              <a:avLst/>
              <a:gdLst/>
              <a:ahLst/>
              <a:cxnLst>
                <a:cxn ang="0">
                  <a:pos x="1" y="7"/>
                </a:cxn>
                <a:cxn ang="0">
                  <a:pos x="1" y="7"/>
                </a:cxn>
                <a:cxn ang="0">
                  <a:pos x="1" y="6"/>
                </a:cxn>
                <a:cxn ang="0">
                  <a:pos x="0" y="5"/>
                </a:cxn>
                <a:cxn ang="0">
                  <a:pos x="1" y="5"/>
                </a:cxn>
                <a:cxn ang="0">
                  <a:pos x="1" y="4"/>
                </a:cxn>
                <a:cxn ang="0">
                  <a:pos x="1" y="2"/>
                </a:cxn>
                <a:cxn ang="0">
                  <a:pos x="1" y="1"/>
                </a:cxn>
                <a:cxn ang="0">
                  <a:pos x="3" y="0"/>
                </a:cxn>
                <a:cxn ang="0">
                  <a:pos x="1" y="0"/>
                </a:cxn>
                <a:cxn ang="0">
                  <a:pos x="1" y="1"/>
                </a:cxn>
                <a:cxn ang="0">
                  <a:pos x="0" y="1"/>
                </a:cxn>
                <a:cxn ang="0">
                  <a:pos x="0" y="2"/>
                </a:cxn>
                <a:cxn ang="0">
                  <a:pos x="0" y="4"/>
                </a:cxn>
                <a:cxn ang="0">
                  <a:pos x="0" y="5"/>
                </a:cxn>
                <a:cxn ang="0">
                  <a:pos x="0" y="6"/>
                </a:cxn>
                <a:cxn ang="0">
                  <a:pos x="0" y="7"/>
                </a:cxn>
                <a:cxn ang="0">
                  <a:pos x="0" y="9"/>
                </a:cxn>
                <a:cxn ang="0">
                  <a:pos x="1" y="9"/>
                </a:cxn>
                <a:cxn ang="0">
                  <a:pos x="1" y="7"/>
                </a:cxn>
              </a:cxnLst>
              <a:rect l="0" t="0" r="r" b="b"/>
              <a:pathLst>
                <a:path w="4" h="10">
                  <a:moveTo>
                    <a:pt x="1" y="7"/>
                  </a:moveTo>
                  <a:lnTo>
                    <a:pt x="1" y="7"/>
                  </a:lnTo>
                  <a:lnTo>
                    <a:pt x="1" y="6"/>
                  </a:lnTo>
                  <a:lnTo>
                    <a:pt x="0" y="5"/>
                  </a:lnTo>
                  <a:lnTo>
                    <a:pt x="1" y="5"/>
                  </a:lnTo>
                  <a:lnTo>
                    <a:pt x="1" y="4"/>
                  </a:lnTo>
                  <a:lnTo>
                    <a:pt x="1" y="2"/>
                  </a:lnTo>
                  <a:lnTo>
                    <a:pt x="1" y="1"/>
                  </a:lnTo>
                  <a:lnTo>
                    <a:pt x="3" y="0"/>
                  </a:lnTo>
                  <a:lnTo>
                    <a:pt x="1" y="0"/>
                  </a:lnTo>
                  <a:lnTo>
                    <a:pt x="1" y="1"/>
                  </a:lnTo>
                  <a:lnTo>
                    <a:pt x="0" y="1"/>
                  </a:lnTo>
                  <a:lnTo>
                    <a:pt x="0" y="2"/>
                  </a:lnTo>
                  <a:lnTo>
                    <a:pt x="0" y="4"/>
                  </a:lnTo>
                  <a:lnTo>
                    <a:pt x="0" y="5"/>
                  </a:lnTo>
                  <a:lnTo>
                    <a:pt x="0" y="6"/>
                  </a:lnTo>
                  <a:lnTo>
                    <a:pt x="0" y="7"/>
                  </a:lnTo>
                  <a:lnTo>
                    <a:pt x="0" y="9"/>
                  </a:lnTo>
                  <a:lnTo>
                    <a:pt x="1" y="9"/>
                  </a:lnTo>
                  <a:lnTo>
                    <a:pt x="1"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2" name="Freeform 1428"/>
            <p:cNvSpPr>
              <a:spLocks/>
            </p:cNvSpPr>
            <p:nvPr/>
          </p:nvSpPr>
          <p:spPr bwMode="auto">
            <a:xfrm>
              <a:off x="2705" y="2775"/>
              <a:ext cx="11" cy="10"/>
            </a:xfrm>
            <a:custGeom>
              <a:avLst/>
              <a:gdLst/>
              <a:ahLst/>
              <a:cxnLst>
                <a:cxn ang="0">
                  <a:pos x="1" y="10"/>
                </a:cxn>
                <a:cxn ang="0">
                  <a:pos x="1" y="9"/>
                </a:cxn>
                <a:cxn ang="0">
                  <a:pos x="2" y="7"/>
                </a:cxn>
                <a:cxn ang="0">
                  <a:pos x="4" y="6"/>
                </a:cxn>
                <a:cxn ang="0">
                  <a:pos x="5" y="6"/>
                </a:cxn>
                <a:cxn ang="0">
                  <a:pos x="5" y="5"/>
                </a:cxn>
                <a:cxn ang="0">
                  <a:pos x="6" y="5"/>
                </a:cxn>
                <a:cxn ang="0">
                  <a:pos x="6" y="4"/>
                </a:cxn>
                <a:cxn ang="0">
                  <a:pos x="7" y="4"/>
                </a:cxn>
                <a:cxn ang="0">
                  <a:pos x="9" y="2"/>
                </a:cxn>
                <a:cxn ang="0">
                  <a:pos x="10" y="1"/>
                </a:cxn>
                <a:cxn ang="0">
                  <a:pos x="10" y="0"/>
                </a:cxn>
                <a:cxn ang="0">
                  <a:pos x="9" y="0"/>
                </a:cxn>
                <a:cxn ang="0">
                  <a:pos x="9" y="1"/>
                </a:cxn>
                <a:cxn ang="0">
                  <a:pos x="7" y="2"/>
                </a:cxn>
                <a:cxn ang="0">
                  <a:pos x="6" y="4"/>
                </a:cxn>
                <a:cxn ang="0">
                  <a:pos x="5" y="4"/>
                </a:cxn>
                <a:cxn ang="0">
                  <a:pos x="5" y="5"/>
                </a:cxn>
                <a:cxn ang="0">
                  <a:pos x="4" y="5"/>
                </a:cxn>
                <a:cxn ang="0">
                  <a:pos x="2" y="6"/>
                </a:cxn>
                <a:cxn ang="0">
                  <a:pos x="2" y="7"/>
                </a:cxn>
                <a:cxn ang="0">
                  <a:pos x="1" y="7"/>
                </a:cxn>
                <a:cxn ang="0">
                  <a:pos x="0" y="9"/>
                </a:cxn>
                <a:cxn ang="0">
                  <a:pos x="0" y="10"/>
                </a:cxn>
                <a:cxn ang="0">
                  <a:pos x="1" y="10"/>
                </a:cxn>
              </a:cxnLst>
              <a:rect l="0" t="0" r="r" b="b"/>
              <a:pathLst>
                <a:path w="11" h="11">
                  <a:moveTo>
                    <a:pt x="1" y="10"/>
                  </a:moveTo>
                  <a:lnTo>
                    <a:pt x="1" y="9"/>
                  </a:lnTo>
                  <a:lnTo>
                    <a:pt x="2" y="7"/>
                  </a:lnTo>
                  <a:lnTo>
                    <a:pt x="4" y="6"/>
                  </a:lnTo>
                  <a:lnTo>
                    <a:pt x="5" y="6"/>
                  </a:lnTo>
                  <a:lnTo>
                    <a:pt x="5" y="5"/>
                  </a:lnTo>
                  <a:lnTo>
                    <a:pt x="6" y="5"/>
                  </a:lnTo>
                  <a:lnTo>
                    <a:pt x="6" y="4"/>
                  </a:lnTo>
                  <a:lnTo>
                    <a:pt x="7" y="4"/>
                  </a:lnTo>
                  <a:lnTo>
                    <a:pt x="9" y="2"/>
                  </a:lnTo>
                  <a:lnTo>
                    <a:pt x="10" y="1"/>
                  </a:lnTo>
                  <a:lnTo>
                    <a:pt x="10" y="0"/>
                  </a:lnTo>
                  <a:lnTo>
                    <a:pt x="9" y="0"/>
                  </a:lnTo>
                  <a:lnTo>
                    <a:pt x="9" y="1"/>
                  </a:lnTo>
                  <a:lnTo>
                    <a:pt x="7" y="2"/>
                  </a:lnTo>
                  <a:lnTo>
                    <a:pt x="6" y="4"/>
                  </a:lnTo>
                  <a:lnTo>
                    <a:pt x="5" y="4"/>
                  </a:lnTo>
                  <a:lnTo>
                    <a:pt x="5" y="5"/>
                  </a:lnTo>
                  <a:lnTo>
                    <a:pt x="4" y="5"/>
                  </a:lnTo>
                  <a:lnTo>
                    <a:pt x="2" y="6"/>
                  </a:lnTo>
                  <a:lnTo>
                    <a:pt x="2" y="7"/>
                  </a:lnTo>
                  <a:lnTo>
                    <a:pt x="1" y="7"/>
                  </a:lnTo>
                  <a:lnTo>
                    <a:pt x="0" y="9"/>
                  </a:lnTo>
                  <a:lnTo>
                    <a:pt x="0" y="10"/>
                  </a:lnTo>
                  <a:lnTo>
                    <a:pt x="1"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3" name="Freeform 1429"/>
            <p:cNvSpPr>
              <a:spLocks/>
            </p:cNvSpPr>
            <p:nvPr/>
          </p:nvSpPr>
          <p:spPr bwMode="auto">
            <a:xfrm>
              <a:off x="2697" y="2784"/>
              <a:ext cx="10" cy="10"/>
            </a:xfrm>
            <a:custGeom>
              <a:avLst/>
              <a:gdLst/>
              <a:ahLst/>
              <a:cxnLst>
                <a:cxn ang="0">
                  <a:pos x="1" y="9"/>
                </a:cxn>
                <a:cxn ang="0">
                  <a:pos x="1" y="8"/>
                </a:cxn>
                <a:cxn ang="0">
                  <a:pos x="1" y="7"/>
                </a:cxn>
                <a:cxn ang="0">
                  <a:pos x="3" y="7"/>
                </a:cxn>
                <a:cxn ang="0">
                  <a:pos x="3" y="6"/>
                </a:cxn>
                <a:cxn ang="0">
                  <a:pos x="4" y="4"/>
                </a:cxn>
                <a:cxn ang="0">
                  <a:pos x="4" y="3"/>
                </a:cxn>
                <a:cxn ang="0">
                  <a:pos x="5" y="3"/>
                </a:cxn>
                <a:cxn ang="0">
                  <a:pos x="5" y="2"/>
                </a:cxn>
                <a:cxn ang="0">
                  <a:pos x="6" y="2"/>
                </a:cxn>
                <a:cxn ang="0">
                  <a:pos x="6" y="1"/>
                </a:cxn>
                <a:cxn ang="0">
                  <a:pos x="8" y="1"/>
                </a:cxn>
                <a:cxn ang="0">
                  <a:pos x="8" y="0"/>
                </a:cxn>
                <a:cxn ang="0">
                  <a:pos x="6" y="0"/>
                </a:cxn>
                <a:cxn ang="0">
                  <a:pos x="5" y="1"/>
                </a:cxn>
                <a:cxn ang="0">
                  <a:pos x="5" y="2"/>
                </a:cxn>
                <a:cxn ang="0">
                  <a:pos x="4" y="2"/>
                </a:cxn>
                <a:cxn ang="0">
                  <a:pos x="4" y="3"/>
                </a:cxn>
                <a:cxn ang="0">
                  <a:pos x="3" y="3"/>
                </a:cxn>
                <a:cxn ang="0">
                  <a:pos x="3" y="4"/>
                </a:cxn>
                <a:cxn ang="0">
                  <a:pos x="1" y="6"/>
                </a:cxn>
                <a:cxn ang="0">
                  <a:pos x="1" y="7"/>
                </a:cxn>
                <a:cxn ang="0">
                  <a:pos x="0" y="8"/>
                </a:cxn>
                <a:cxn ang="0">
                  <a:pos x="0" y="9"/>
                </a:cxn>
                <a:cxn ang="0">
                  <a:pos x="1" y="9"/>
                </a:cxn>
              </a:cxnLst>
              <a:rect l="0" t="0" r="r" b="b"/>
              <a:pathLst>
                <a:path w="9" h="10">
                  <a:moveTo>
                    <a:pt x="1" y="9"/>
                  </a:moveTo>
                  <a:lnTo>
                    <a:pt x="1" y="8"/>
                  </a:lnTo>
                  <a:lnTo>
                    <a:pt x="1" y="7"/>
                  </a:lnTo>
                  <a:lnTo>
                    <a:pt x="3" y="7"/>
                  </a:lnTo>
                  <a:lnTo>
                    <a:pt x="3" y="6"/>
                  </a:lnTo>
                  <a:lnTo>
                    <a:pt x="4" y="4"/>
                  </a:lnTo>
                  <a:lnTo>
                    <a:pt x="4" y="3"/>
                  </a:lnTo>
                  <a:lnTo>
                    <a:pt x="5" y="3"/>
                  </a:lnTo>
                  <a:lnTo>
                    <a:pt x="5" y="2"/>
                  </a:lnTo>
                  <a:lnTo>
                    <a:pt x="6" y="2"/>
                  </a:lnTo>
                  <a:lnTo>
                    <a:pt x="6" y="1"/>
                  </a:lnTo>
                  <a:lnTo>
                    <a:pt x="8" y="1"/>
                  </a:lnTo>
                  <a:lnTo>
                    <a:pt x="8" y="0"/>
                  </a:lnTo>
                  <a:lnTo>
                    <a:pt x="6" y="0"/>
                  </a:lnTo>
                  <a:lnTo>
                    <a:pt x="5" y="1"/>
                  </a:lnTo>
                  <a:lnTo>
                    <a:pt x="5" y="2"/>
                  </a:lnTo>
                  <a:lnTo>
                    <a:pt x="4" y="2"/>
                  </a:lnTo>
                  <a:lnTo>
                    <a:pt x="4" y="3"/>
                  </a:lnTo>
                  <a:lnTo>
                    <a:pt x="3" y="3"/>
                  </a:lnTo>
                  <a:lnTo>
                    <a:pt x="3" y="4"/>
                  </a:lnTo>
                  <a:lnTo>
                    <a:pt x="1" y="6"/>
                  </a:lnTo>
                  <a:lnTo>
                    <a:pt x="1" y="7"/>
                  </a:lnTo>
                  <a:lnTo>
                    <a:pt x="0" y="8"/>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4" name="Freeform 1430"/>
            <p:cNvSpPr>
              <a:spLocks/>
            </p:cNvSpPr>
            <p:nvPr/>
          </p:nvSpPr>
          <p:spPr bwMode="auto">
            <a:xfrm>
              <a:off x="2697" y="2793"/>
              <a:ext cx="5"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5" name="Freeform 1431"/>
            <p:cNvSpPr>
              <a:spLocks/>
            </p:cNvSpPr>
            <p:nvPr/>
          </p:nvSpPr>
          <p:spPr bwMode="auto">
            <a:xfrm>
              <a:off x="2729" y="2746"/>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6" name="Freeform 1432"/>
            <p:cNvSpPr>
              <a:spLocks/>
            </p:cNvSpPr>
            <p:nvPr/>
          </p:nvSpPr>
          <p:spPr bwMode="auto">
            <a:xfrm>
              <a:off x="2728" y="2746"/>
              <a:ext cx="5" cy="13"/>
            </a:xfrm>
            <a:custGeom>
              <a:avLst/>
              <a:gdLst/>
              <a:ahLst/>
              <a:cxnLst>
                <a:cxn ang="0">
                  <a:pos x="0" y="11"/>
                </a:cxn>
                <a:cxn ang="0">
                  <a:pos x="0" y="12"/>
                </a:cxn>
                <a:cxn ang="0">
                  <a:pos x="1" y="12"/>
                </a:cxn>
                <a:cxn ang="0">
                  <a:pos x="1" y="11"/>
                </a:cxn>
                <a:cxn ang="0">
                  <a:pos x="2" y="11"/>
                </a:cxn>
                <a:cxn ang="0">
                  <a:pos x="2" y="9"/>
                </a:cxn>
                <a:cxn ang="0">
                  <a:pos x="2" y="8"/>
                </a:cxn>
                <a:cxn ang="0">
                  <a:pos x="4" y="8"/>
                </a:cxn>
                <a:cxn ang="0">
                  <a:pos x="4" y="7"/>
                </a:cxn>
                <a:cxn ang="0">
                  <a:pos x="4" y="6"/>
                </a:cxn>
                <a:cxn ang="0">
                  <a:pos x="4" y="5"/>
                </a:cxn>
                <a:cxn ang="0">
                  <a:pos x="4" y="4"/>
                </a:cxn>
                <a:cxn ang="0">
                  <a:pos x="4" y="2"/>
                </a:cxn>
                <a:cxn ang="0">
                  <a:pos x="2" y="1"/>
                </a:cxn>
                <a:cxn ang="0">
                  <a:pos x="2" y="0"/>
                </a:cxn>
                <a:cxn ang="0">
                  <a:pos x="1" y="0"/>
                </a:cxn>
                <a:cxn ang="0">
                  <a:pos x="1" y="1"/>
                </a:cxn>
                <a:cxn ang="0">
                  <a:pos x="2" y="2"/>
                </a:cxn>
                <a:cxn ang="0">
                  <a:pos x="2" y="4"/>
                </a:cxn>
                <a:cxn ang="0">
                  <a:pos x="2" y="5"/>
                </a:cxn>
                <a:cxn ang="0">
                  <a:pos x="2" y="6"/>
                </a:cxn>
                <a:cxn ang="0">
                  <a:pos x="2" y="7"/>
                </a:cxn>
                <a:cxn ang="0">
                  <a:pos x="2" y="8"/>
                </a:cxn>
                <a:cxn ang="0">
                  <a:pos x="1" y="9"/>
                </a:cxn>
                <a:cxn ang="0">
                  <a:pos x="1" y="11"/>
                </a:cxn>
                <a:cxn ang="0">
                  <a:pos x="0" y="11"/>
                </a:cxn>
                <a:cxn ang="0">
                  <a:pos x="0" y="12"/>
                </a:cxn>
                <a:cxn ang="0">
                  <a:pos x="0" y="11"/>
                </a:cxn>
                <a:cxn ang="0">
                  <a:pos x="0" y="12"/>
                </a:cxn>
                <a:cxn ang="0">
                  <a:pos x="0" y="11"/>
                </a:cxn>
              </a:cxnLst>
              <a:rect l="0" t="0" r="r" b="b"/>
              <a:pathLst>
                <a:path w="5" h="13">
                  <a:moveTo>
                    <a:pt x="0" y="11"/>
                  </a:moveTo>
                  <a:lnTo>
                    <a:pt x="0" y="12"/>
                  </a:lnTo>
                  <a:lnTo>
                    <a:pt x="1" y="12"/>
                  </a:lnTo>
                  <a:lnTo>
                    <a:pt x="1" y="11"/>
                  </a:lnTo>
                  <a:lnTo>
                    <a:pt x="2" y="11"/>
                  </a:lnTo>
                  <a:lnTo>
                    <a:pt x="2" y="9"/>
                  </a:lnTo>
                  <a:lnTo>
                    <a:pt x="2" y="8"/>
                  </a:lnTo>
                  <a:lnTo>
                    <a:pt x="4" y="8"/>
                  </a:lnTo>
                  <a:lnTo>
                    <a:pt x="4" y="7"/>
                  </a:lnTo>
                  <a:lnTo>
                    <a:pt x="4" y="6"/>
                  </a:lnTo>
                  <a:lnTo>
                    <a:pt x="4" y="5"/>
                  </a:lnTo>
                  <a:lnTo>
                    <a:pt x="4" y="4"/>
                  </a:lnTo>
                  <a:lnTo>
                    <a:pt x="4" y="2"/>
                  </a:lnTo>
                  <a:lnTo>
                    <a:pt x="2" y="1"/>
                  </a:lnTo>
                  <a:lnTo>
                    <a:pt x="2" y="0"/>
                  </a:lnTo>
                  <a:lnTo>
                    <a:pt x="1" y="0"/>
                  </a:lnTo>
                  <a:lnTo>
                    <a:pt x="1" y="1"/>
                  </a:lnTo>
                  <a:lnTo>
                    <a:pt x="2" y="2"/>
                  </a:lnTo>
                  <a:lnTo>
                    <a:pt x="2" y="4"/>
                  </a:lnTo>
                  <a:lnTo>
                    <a:pt x="2" y="5"/>
                  </a:lnTo>
                  <a:lnTo>
                    <a:pt x="2" y="6"/>
                  </a:lnTo>
                  <a:lnTo>
                    <a:pt x="2" y="7"/>
                  </a:lnTo>
                  <a:lnTo>
                    <a:pt x="2" y="8"/>
                  </a:lnTo>
                  <a:lnTo>
                    <a:pt x="1" y="9"/>
                  </a:lnTo>
                  <a:lnTo>
                    <a:pt x="1" y="11"/>
                  </a:lnTo>
                  <a:lnTo>
                    <a:pt x="0" y="11"/>
                  </a:lnTo>
                  <a:lnTo>
                    <a:pt x="0" y="12"/>
                  </a:lnTo>
                  <a:lnTo>
                    <a:pt x="0" y="11"/>
                  </a:lnTo>
                  <a:lnTo>
                    <a:pt x="0" y="12"/>
                  </a:lnTo>
                  <a:lnTo>
                    <a:pt x="0"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7" name="Freeform 1433"/>
            <p:cNvSpPr>
              <a:spLocks/>
            </p:cNvSpPr>
            <p:nvPr/>
          </p:nvSpPr>
          <p:spPr bwMode="auto">
            <a:xfrm>
              <a:off x="2722" y="2757"/>
              <a:ext cx="8" cy="11"/>
            </a:xfrm>
            <a:custGeom>
              <a:avLst/>
              <a:gdLst/>
              <a:ahLst/>
              <a:cxnLst>
                <a:cxn ang="0">
                  <a:pos x="1" y="11"/>
                </a:cxn>
                <a:cxn ang="0">
                  <a:pos x="1" y="10"/>
                </a:cxn>
                <a:cxn ang="0">
                  <a:pos x="3" y="8"/>
                </a:cxn>
                <a:cxn ang="0">
                  <a:pos x="4" y="7"/>
                </a:cxn>
                <a:cxn ang="0">
                  <a:pos x="4" y="6"/>
                </a:cxn>
                <a:cxn ang="0">
                  <a:pos x="5" y="6"/>
                </a:cxn>
                <a:cxn ang="0">
                  <a:pos x="5" y="5"/>
                </a:cxn>
                <a:cxn ang="0">
                  <a:pos x="6" y="4"/>
                </a:cxn>
                <a:cxn ang="0">
                  <a:pos x="6" y="2"/>
                </a:cxn>
                <a:cxn ang="0">
                  <a:pos x="8" y="2"/>
                </a:cxn>
                <a:cxn ang="0">
                  <a:pos x="8" y="1"/>
                </a:cxn>
                <a:cxn ang="0">
                  <a:pos x="8" y="0"/>
                </a:cxn>
                <a:cxn ang="0">
                  <a:pos x="6" y="0"/>
                </a:cxn>
                <a:cxn ang="0">
                  <a:pos x="6" y="1"/>
                </a:cxn>
                <a:cxn ang="0">
                  <a:pos x="6" y="2"/>
                </a:cxn>
                <a:cxn ang="0">
                  <a:pos x="5" y="2"/>
                </a:cxn>
                <a:cxn ang="0">
                  <a:pos x="5" y="4"/>
                </a:cxn>
                <a:cxn ang="0">
                  <a:pos x="4" y="5"/>
                </a:cxn>
                <a:cxn ang="0">
                  <a:pos x="4" y="6"/>
                </a:cxn>
                <a:cxn ang="0">
                  <a:pos x="3" y="6"/>
                </a:cxn>
                <a:cxn ang="0">
                  <a:pos x="3" y="7"/>
                </a:cxn>
                <a:cxn ang="0">
                  <a:pos x="1" y="8"/>
                </a:cxn>
                <a:cxn ang="0">
                  <a:pos x="1" y="10"/>
                </a:cxn>
                <a:cxn ang="0">
                  <a:pos x="0" y="10"/>
                </a:cxn>
                <a:cxn ang="0">
                  <a:pos x="0" y="11"/>
                </a:cxn>
                <a:cxn ang="0">
                  <a:pos x="1" y="11"/>
                </a:cxn>
              </a:cxnLst>
              <a:rect l="0" t="0" r="r" b="b"/>
              <a:pathLst>
                <a:path w="9" h="12">
                  <a:moveTo>
                    <a:pt x="1" y="11"/>
                  </a:moveTo>
                  <a:lnTo>
                    <a:pt x="1" y="10"/>
                  </a:lnTo>
                  <a:lnTo>
                    <a:pt x="3" y="8"/>
                  </a:lnTo>
                  <a:lnTo>
                    <a:pt x="4" y="7"/>
                  </a:lnTo>
                  <a:lnTo>
                    <a:pt x="4" y="6"/>
                  </a:lnTo>
                  <a:lnTo>
                    <a:pt x="5" y="6"/>
                  </a:lnTo>
                  <a:lnTo>
                    <a:pt x="5" y="5"/>
                  </a:lnTo>
                  <a:lnTo>
                    <a:pt x="6" y="4"/>
                  </a:lnTo>
                  <a:lnTo>
                    <a:pt x="6" y="2"/>
                  </a:lnTo>
                  <a:lnTo>
                    <a:pt x="8" y="2"/>
                  </a:lnTo>
                  <a:lnTo>
                    <a:pt x="8" y="1"/>
                  </a:lnTo>
                  <a:lnTo>
                    <a:pt x="8" y="0"/>
                  </a:lnTo>
                  <a:lnTo>
                    <a:pt x="6" y="0"/>
                  </a:lnTo>
                  <a:lnTo>
                    <a:pt x="6" y="1"/>
                  </a:lnTo>
                  <a:lnTo>
                    <a:pt x="6" y="2"/>
                  </a:lnTo>
                  <a:lnTo>
                    <a:pt x="5" y="2"/>
                  </a:lnTo>
                  <a:lnTo>
                    <a:pt x="5" y="4"/>
                  </a:lnTo>
                  <a:lnTo>
                    <a:pt x="4" y="5"/>
                  </a:lnTo>
                  <a:lnTo>
                    <a:pt x="4" y="6"/>
                  </a:lnTo>
                  <a:lnTo>
                    <a:pt x="3" y="6"/>
                  </a:lnTo>
                  <a:lnTo>
                    <a:pt x="3" y="7"/>
                  </a:lnTo>
                  <a:lnTo>
                    <a:pt x="1" y="8"/>
                  </a:lnTo>
                  <a:lnTo>
                    <a:pt x="1" y="10"/>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8" name="Freeform 1434"/>
            <p:cNvSpPr>
              <a:spLocks/>
            </p:cNvSpPr>
            <p:nvPr/>
          </p:nvSpPr>
          <p:spPr bwMode="auto">
            <a:xfrm>
              <a:off x="2721" y="2768"/>
              <a:ext cx="2" cy="10"/>
            </a:xfrm>
            <a:custGeom>
              <a:avLst/>
              <a:gdLst/>
              <a:ahLst/>
              <a:cxnLst>
                <a:cxn ang="0">
                  <a:pos x="1" y="7"/>
                </a:cxn>
                <a:cxn ang="0">
                  <a:pos x="1" y="7"/>
                </a:cxn>
                <a:cxn ang="0">
                  <a:pos x="0" y="7"/>
                </a:cxn>
                <a:cxn ang="0">
                  <a:pos x="0" y="6"/>
                </a:cxn>
                <a:cxn ang="0">
                  <a:pos x="0" y="5"/>
                </a:cxn>
                <a:cxn ang="0">
                  <a:pos x="0" y="4"/>
                </a:cxn>
                <a:cxn ang="0">
                  <a:pos x="1" y="2"/>
                </a:cxn>
                <a:cxn ang="0">
                  <a:pos x="1" y="1"/>
                </a:cxn>
                <a:cxn ang="0">
                  <a:pos x="1" y="0"/>
                </a:cxn>
                <a:cxn ang="0">
                  <a:pos x="0" y="1"/>
                </a:cxn>
                <a:cxn ang="0">
                  <a:pos x="0" y="2"/>
                </a:cxn>
                <a:cxn ang="0">
                  <a:pos x="0" y="4"/>
                </a:cxn>
                <a:cxn ang="0">
                  <a:pos x="0" y="5"/>
                </a:cxn>
                <a:cxn ang="0">
                  <a:pos x="0" y="6"/>
                </a:cxn>
                <a:cxn ang="0">
                  <a:pos x="0" y="7"/>
                </a:cxn>
                <a:cxn ang="0">
                  <a:pos x="0" y="9"/>
                </a:cxn>
                <a:cxn ang="0">
                  <a:pos x="1" y="9"/>
                </a:cxn>
                <a:cxn ang="0">
                  <a:pos x="1" y="7"/>
                </a:cxn>
              </a:cxnLst>
              <a:rect l="0" t="0" r="r" b="b"/>
              <a:pathLst>
                <a:path w="2" h="10">
                  <a:moveTo>
                    <a:pt x="1" y="7"/>
                  </a:moveTo>
                  <a:lnTo>
                    <a:pt x="1" y="7"/>
                  </a:lnTo>
                  <a:lnTo>
                    <a:pt x="0" y="7"/>
                  </a:lnTo>
                  <a:lnTo>
                    <a:pt x="0" y="6"/>
                  </a:lnTo>
                  <a:lnTo>
                    <a:pt x="0" y="5"/>
                  </a:lnTo>
                  <a:lnTo>
                    <a:pt x="0" y="4"/>
                  </a:lnTo>
                  <a:lnTo>
                    <a:pt x="1" y="2"/>
                  </a:lnTo>
                  <a:lnTo>
                    <a:pt x="1" y="1"/>
                  </a:lnTo>
                  <a:lnTo>
                    <a:pt x="1" y="0"/>
                  </a:lnTo>
                  <a:lnTo>
                    <a:pt x="0" y="1"/>
                  </a:lnTo>
                  <a:lnTo>
                    <a:pt x="0" y="2"/>
                  </a:lnTo>
                  <a:lnTo>
                    <a:pt x="0" y="4"/>
                  </a:lnTo>
                  <a:lnTo>
                    <a:pt x="0" y="5"/>
                  </a:lnTo>
                  <a:lnTo>
                    <a:pt x="0" y="6"/>
                  </a:lnTo>
                  <a:lnTo>
                    <a:pt x="0" y="7"/>
                  </a:lnTo>
                  <a:lnTo>
                    <a:pt x="0" y="9"/>
                  </a:lnTo>
                  <a:lnTo>
                    <a:pt x="1" y="9"/>
                  </a:lnTo>
                  <a:lnTo>
                    <a:pt x="1"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299" name="Freeform 1435"/>
            <p:cNvSpPr>
              <a:spLocks/>
            </p:cNvSpPr>
            <p:nvPr/>
          </p:nvSpPr>
          <p:spPr bwMode="auto">
            <a:xfrm>
              <a:off x="2711" y="2777"/>
              <a:ext cx="12" cy="9"/>
            </a:xfrm>
            <a:custGeom>
              <a:avLst/>
              <a:gdLst/>
              <a:ahLst/>
              <a:cxnLst>
                <a:cxn ang="0">
                  <a:pos x="1" y="9"/>
                </a:cxn>
                <a:cxn ang="0">
                  <a:pos x="1" y="7"/>
                </a:cxn>
                <a:cxn ang="0">
                  <a:pos x="2" y="6"/>
                </a:cxn>
                <a:cxn ang="0">
                  <a:pos x="4" y="6"/>
                </a:cxn>
                <a:cxn ang="0">
                  <a:pos x="5" y="5"/>
                </a:cxn>
                <a:cxn ang="0">
                  <a:pos x="6" y="5"/>
                </a:cxn>
                <a:cxn ang="0">
                  <a:pos x="6" y="4"/>
                </a:cxn>
                <a:cxn ang="0">
                  <a:pos x="7" y="4"/>
                </a:cxn>
                <a:cxn ang="0">
                  <a:pos x="8" y="4"/>
                </a:cxn>
                <a:cxn ang="0">
                  <a:pos x="8" y="2"/>
                </a:cxn>
                <a:cxn ang="0">
                  <a:pos x="10" y="2"/>
                </a:cxn>
                <a:cxn ang="0">
                  <a:pos x="10" y="1"/>
                </a:cxn>
                <a:cxn ang="0">
                  <a:pos x="11" y="1"/>
                </a:cxn>
                <a:cxn ang="0">
                  <a:pos x="11" y="0"/>
                </a:cxn>
                <a:cxn ang="0">
                  <a:pos x="10" y="0"/>
                </a:cxn>
                <a:cxn ang="0">
                  <a:pos x="10" y="1"/>
                </a:cxn>
                <a:cxn ang="0">
                  <a:pos x="8" y="1"/>
                </a:cxn>
                <a:cxn ang="0">
                  <a:pos x="8" y="2"/>
                </a:cxn>
                <a:cxn ang="0">
                  <a:pos x="7" y="2"/>
                </a:cxn>
                <a:cxn ang="0">
                  <a:pos x="6" y="4"/>
                </a:cxn>
                <a:cxn ang="0">
                  <a:pos x="5" y="4"/>
                </a:cxn>
                <a:cxn ang="0">
                  <a:pos x="4" y="5"/>
                </a:cxn>
                <a:cxn ang="0">
                  <a:pos x="2" y="6"/>
                </a:cxn>
                <a:cxn ang="0">
                  <a:pos x="1" y="7"/>
                </a:cxn>
                <a:cxn ang="0">
                  <a:pos x="0" y="7"/>
                </a:cxn>
                <a:cxn ang="0">
                  <a:pos x="0" y="9"/>
                </a:cxn>
                <a:cxn ang="0">
                  <a:pos x="1" y="9"/>
                </a:cxn>
              </a:cxnLst>
              <a:rect l="0" t="0" r="r" b="b"/>
              <a:pathLst>
                <a:path w="12" h="10">
                  <a:moveTo>
                    <a:pt x="1" y="9"/>
                  </a:moveTo>
                  <a:lnTo>
                    <a:pt x="1" y="7"/>
                  </a:lnTo>
                  <a:lnTo>
                    <a:pt x="2" y="6"/>
                  </a:lnTo>
                  <a:lnTo>
                    <a:pt x="4" y="6"/>
                  </a:lnTo>
                  <a:lnTo>
                    <a:pt x="5" y="5"/>
                  </a:lnTo>
                  <a:lnTo>
                    <a:pt x="6" y="5"/>
                  </a:lnTo>
                  <a:lnTo>
                    <a:pt x="6" y="4"/>
                  </a:lnTo>
                  <a:lnTo>
                    <a:pt x="7" y="4"/>
                  </a:lnTo>
                  <a:lnTo>
                    <a:pt x="8" y="4"/>
                  </a:lnTo>
                  <a:lnTo>
                    <a:pt x="8" y="2"/>
                  </a:lnTo>
                  <a:lnTo>
                    <a:pt x="10" y="2"/>
                  </a:lnTo>
                  <a:lnTo>
                    <a:pt x="10" y="1"/>
                  </a:lnTo>
                  <a:lnTo>
                    <a:pt x="11" y="1"/>
                  </a:lnTo>
                  <a:lnTo>
                    <a:pt x="11" y="0"/>
                  </a:lnTo>
                  <a:lnTo>
                    <a:pt x="10" y="0"/>
                  </a:lnTo>
                  <a:lnTo>
                    <a:pt x="10" y="1"/>
                  </a:lnTo>
                  <a:lnTo>
                    <a:pt x="8" y="1"/>
                  </a:lnTo>
                  <a:lnTo>
                    <a:pt x="8" y="2"/>
                  </a:lnTo>
                  <a:lnTo>
                    <a:pt x="7" y="2"/>
                  </a:lnTo>
                  <a:lnTo>
                    <a:pt x="6" y="4"/>
                  </a:lnTo>
                  <a:lnTo>
                    <a:pt x="5" y="4"/>
                  </a:lnTo>
                  <a:lnTo>
                    <a:pt x="4" y="5"/>
                  </a:lnTo>
                  <a:lnTo>
                    <a:pt x="2" y="6"/>
                  </a:lnTo>
                  <a:lnTo>
                    <a:pt x="1" y="7"/>
                  </a:lnTo>
                  <a:lnTo>
                    <a:pt x="0" y="7"/>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0" name="Freeform 1436"/>
            <p:cNvSpPr>
              <a:spLocks/>
            </p:cNvSpPr>
            <p:nvPr/>
          </p:nvSpPr>
          <p:spPr bwMode="auto">
            <a:xfrm>
              <a:off x="2705" y="2784"/>
              <a:ext cx="7" cy="11"/>
            </a:xfrm>
            <a:custGeom>
              <a:avLst/>
              <a:gdLst/>
              <a:ahLst/>
              <a:cxnLst>
                <a:cxn ang="0">
                  <a:pos x="1" y="11"/>
                </a:cxn>
                <a:cxn ang="0">
                  <a:pos x="1" y="10"/>
                </a:cxn>
                <a:cxn ang="0">
                  <a:pos x="1" y="8"/>
                </a:cxn>
                <a:cxn ang="0">
                  <a:pos x="1" y="7"/>
                </a:cxn>
                <a:cxn ang="0">
                  <a:pos x="2" y="7"/>
                </a:cxn>
                <a:cxn ang="0">
                  <a:pos x="2" y="6"/>
                </a:cxn>
                <a:cxn ang="0">
                  <a:pos x="2" y="5"/>
                </a:cxn>
                <a:cxn ang="0">
                  <a:pos x="3" y="5"/>
                </a:cxn>
                <a:cxn ang="0">
                  <a:pos x="3" y="4"/>
                </a:cxn>
                <a:cxn ang="0">
                  <a:pos x="5" y="2"/>
                </a:cxn>
                <a:cxn ang="0">
                  <a:pos x="5" y="1"/>
                </a:cxn>
                <a:cxn ang="0">
                  <a:pos x="6" y="0"/>
                </a:cxn>
                <a:cxn ang="0">
                  <a:pos x="5" y="0"/>
                </a:cxn>
                <a:cxn ang="0">
                  <a:pos x="5" y="1"/>
                </a:cxn>
                <a:cxn ang="0">
                  <a:pos x="3" y="1"/>
                </a:cxn>
                <a:cxn ang="0">
                  <a:pos x="3" y="2"/>
                </a:cxn>
                <a:cxn ang="0">
                  <a:pos x="2" y="4"/>
                </a:cxn>
                <a:cxn ang="0">
                  <a:pos x="2" y="5"/>
                </a:cxn>
                <a:cxn ang="0">
                  <a:pos x="1" y="6"/>
                </a:cxn>
                <a:cxn ang="0">
                  <a:pos x="1" y="7"/>
                </a:cxn>
                <a:cxn ang="0">
                  <a:pos x="1" y="8"/>
                </a:cxn>
                <a:cxn ang="0">
                  <a:pos x="0" y="10"/>
                </a:cxn>
                <a:cxn ang="0">
                  <a:pos x="0" y="11"/>
                </a:cxn>
                <a:cxn ang="0">
                  <a:pos x="1" y="11"/>
                </a:cxn>
              </a:cxnLst>
              <a:rect l="0" t="0" r="r" b="b"/>
              <a:pathLst>
                <a:path w="7" h="12">
                  <a:moveTo>
                    <a:pt x="1" y="11"/>
                  </a:moveTo>
                  <a:lnTo>
                    <a:pt x="1" y="10"/>
                  </a:lnTo>
                  <a:lnTo>
                    <a:pt x="1" y="8"/>
                  </a:lnTo>
                  <a:lnTo>
                    <a:pt x="1" y="7"/>
                  </a:lnTo>
                  <a:lnTo>
                    <a:pt x="2" y="7"/>
                  </a:lnTo>
                  <a:lnTo>
                    <a:pt x="2" y="6"/>
                  </a:lnTo>
                  <a:lnTo>
                    <a:pt x="2" y="5"/>
                  </a:lnTo>
                  <a:lnTo>
                    <a:pt x="3" y="5"/>
                  </a:lnTo>
                  <a:lnTo>
                    <a:pt x="3" y="4"/>
                  </a:lnTo>
                  <a:lnTo>
                    <a:pt x="5" y="2"/>
                  </a:lnTo>
                  <a:lnTo>
                    <a:pt x="5" y="1"/>
                  </a:lnTo>
                  <a:lnTo>
                    <a:pt x="6" y="0"/>
                  </a:lnTo>
                  <a:lnTo>
                    <a:pt x="5" y="0"/>
                  </a:lnTo>
                  <a:lnTo>
                    <a:pt x="5" y="1"/>
                  </a:lnTo>
                  <a:lnTo>
                    <a:pt x="3" y="1"/>
                  </a:lnTo>
                  <a:lnTo>
                    <a:pt x="3" y="2"/>
                  </a:lnTo>
                  <a:lnTo>
                    <a:pt x="2" y="4"/>
                  </a:lnTo>
                  <a:lnTo>
                    <a:pt x="2" y="5"/>
                  </a:lnTo>
                  <a:lnTo>
                    <a:pt x="1" y="6"/>
                  </a:lnTo>
                  <a:lnTo>
                    <a:pt x="1" y="7"/>
                  </a:lnTo>
                  <a:lnTo>
                    <a:pt x="1" y="8"/>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1" name="Freeform 1437"/>
            <p:cNvSpPr>
              <a:spLocks/>
            </p:cNvSpPr>
            <p:nvPr/>
          </p:nvSpPr>
          <p:spPr bwMode="auto">
            <a:xfrm>
              <a:off x="2705" y="2794"/>
              <a:ext cx="2" cy="1"/>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2" name="Freeform 1438"/>
            <p:cNvSpPr>
              <a:spLocks/>
            </p:cNvSpPr>
            <p:nvPr/>
          </p:nvSpPr>
          <p:spPr bwMode="auto">
            <a:xfrm>
              <a:off x="2726" y="2746"/>
              <a:ext cx="4" cy="1"/>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3" name="Freeform 1439"/>
            <p:cNvSpPr>
              <a:spLocks/>
            </p:cNvSpPr>
            <p:nvPr/>
          </p:nvSpPr>
          <p:spPr bwMode="auto">
            <a:xfrm>
              <a:off x="2723" y="2746"/>
              <a:ext cx="6" cy="13"/>
            </a:xfrm>
            <a:custGeom>
              <a:avLst/>
              <a:gdLst/>
              <a:ahLst/>
              <a:cxnLst>
                <a:cxn ang="0">
                  <a:pos x="0" y="11"/>
                </a:cxn>
                <a:cxn ang="0">
                  <a:pos x="1" y="12"/>
                </a:cxn>
                <a:cxn ang="0">
                  <a:pos x="2" y="11"/>
                </a:cxn>
                <a:cxn ang="0">
                  <a:pos x="4" y="9"/>
                </a:cxn>
                <a:cxn ang="0">
                  <a:pos x="4" y="8"/>
                </a:cxn>
                <a:cxn ang="0">
                  <a:pos x="5" y="8"/>
                </a:cxn>
                <a:cxn ang="0">
                  <a:pos x="5" y="7"/>
                </a:cxn>
                <a:cxn ang="0">
                  <a:pos x="5" y="6"/>
                </a:cxn>
                <a:cxn ang="0">
                  <a:pos x="5" y="5"/>
                </a:cxn>
                <a:cxn ang="0">
                  <a:pos x="5" y="4"/>
                </a:cxn>
                <a:cxn ang="0">
                  <a:pos x="4" y="2"/>
                </a:cxn>
                <a:cxn ang="0">
                  <a:pos x="4" y="1"/>
                </a:cxn>
                <a:cxn ang="0">
                  <a:pos x="4" y="0"/>
                </a:cxn>
                <a:cxn ang="0">
                  <a:pos x="2" y="0"/>
                </a:cxn>
                <a:cxn ang="0">
                  <a:pos x="2" y="1"/>
                </a:cxn>
                <a:cxn ang="0">
                  <a:pos x="4" y="2"/>
                </a:cxn>
                <a:cxn ang="0">
                  <a:pos x="4" y="4"/>
                </a:cxn>
                <a:cxn ang="0">
                  <a:pos x="4" y="5"/>
                </a:cxn>
                <a:cxn ang="0">
                  <a:pos x="4" y="6"/>
                </a:cxn>
                <a:cxn ang="0">
                  <a:pos x="4" y="7"/>
                </a:cxn>
                <a:cxn ang="0">
                  <a:pos x="4" y="8"/>
                </a:cxn>
                <a:cxn ang="0">
                  <a:pos x="2" y="8"/>
                </a:cxn>
                <a:cxn ang="0">
                  <a:pos x="2" y="9"/>
                </a:cxn>
                <a:cxn ang="0">
                  <a:pos x="1" y="11"/>
                </a:cxn>
                <a:cxn ang="0">
                  <a:pos x="0" y="11"/>
                </a:cxn>
                <a:cxn ang="0">
                  <a:pos x="0" y="12"/>
                </a:cxn>
                <a:cxn ang="0">
                  <a:pos x="0" y="11"/>
                </a:cxn>
                <a:cxn ang="0">
                  <a:pos x="0" y="12"/>
                </a:cxn>
                <a:cxn ang="0">
                  <a:pos x="1" y="12"/>
                </a:cxn>
                <a:cxn ang="0">
                  <a:pos x="0" y="11"/>
                </a:cxn>
              </a:cxnLst>
              <a:rect l="0" t="0" r="r" b="b"/>
              <a:pathLst>
                <a:path w="6" h="13">
                  <a:moveTo>
                    <a:pt x="0" y="11"/>
                  </a:moveTo>
                  <a:lnTo>
                    <a:pt x="1" y="12"/>
                  </a:lnTo>
                  <a:lnTo>
                    <a:pt x="2" y="11"/>
                  </a:lnTo>
                  <a:lnTo>
                    <a:pt x="4" y="9"/>
                  </a:lnTo>
                  <a:lnTo>
                    <a:pt x="4" y="8"/>
                  </a:lnTo>
                  <a:lnTo>
                    <a:pt x="5" y="8"/>
                  </a:lnTo>
                  <a:lnTo>
                    <a:pt x="5" y="7"/>
                  </a:lnTo>
                  <a:lnTo>
                    <a:pt x="5" y="6"/>
                  </a:lnTo>
                  <a:lnTo>
                    <a:pt x="5" y="5"/>
                  </a:lnTo>
                  <a:lnTo>
                    <a:pt x="5" y="4"/>
                  </a:lnTo>
                  <a:lnTo>
                    <a:pt x="4" y="2"/>
                  </a:lnTo>
                  <a:lnTo>
                    <a:pt x="4" y="1"/>
                  </a:lnTo>
                  <a:lnTo>
                    <a:pt x="4" y="0"/>
                  </a:lnTo>
                  <a:lnTo>
                    <a:pt x="2" y="0"/>
                  </a:lnTo>
                  <a:lnTo>
                    <a:pt x="2" y="1"/>
                  </a:lnTo>
                  <a:lnTo>
                    <a:pt x="4" y="2"/>
                  </a:lnTo>
                  <a:lnTo>
                    <a:pt x="4" y="4"/>
                  </a:lnTo>
                  <a:lnTo>
                    <a:pt x="4" y="5"/>
                  </a:lnTo>
                  <a:lnTo>
                    <a:pt x="4" y="6"/>
                  </a:lnTo>
                  <a:lnTo>
                    <a:pt x="4" y="7"/>
                  </a:lnTo>
                  <a:lnTo>
                    <a:pt x="4" y="8"/>
                  </a:lnTo>
                  <a:lnTo>
                    <a:pt x="2" y="8"/>
                  </a:lnTo>
                  <a:lnTo>
                    <a:pt x="2" y="9"/>
                  </a:lnTo>
                  <a:lnTo>
                    <a:pt x="1" y="11"/>
                  </a:lnTo>
                  <a:lnTo>
                    <a:pt x="0" y="11"/>
                  </a:lnTo>
                  <a:lnTo>
                    <a:pt x="0" y="12"/>
                  </a:lnTo>
                  <a:lnTo>
                    <a:pt x="0" y="11"/>
                  </a:lnTo>
                  <a:lnTo>
                    <a:pt x="0" y="12"/>
                  </a:lnTo>
                  <a:lnTo>
                    <a:pt x="1" y="12"/>
                  </a:lnTo>
                  <a:lnTo>
                    <a:pt x="0"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4" name="Freeform 1440"/>
            <p:cNvSpPr>
              <a:spLocks/>
            </p:cNvSpPr>
            <p:nvPr/>
          </p:nvSpPr>
          <p:spPr bwMode="auto">
            <a:xfrm>
              <a:off x="2718" y="2757"/>
              <a:ext cx="7" cy="11"/>
            </a:xfrm>
            <a:custGeom>
              <a:avLst/>
              <a:gdLst/>
              <a:ahLst/>
              <a:cxnLst>
                <a:cxn ang="0">
                  <a:pos x="1" y="11"/>
                </a:cxn>
                <a:cxn ang="0">
                  <a:pos x="1" y="10"/>
                </a:cxn>
                <a:cxn ang="0">
                  <a:pos x="3" y="8"/>
                </a:cxn>
                <a:cxn ang="0">
                  <a:pos x="3" y="7"/>
                </a:cxn>
                <a:cxn ang="0">
                  <a:pos x="4" y="6"/>
                </a:cxn>
                <a:cxn ang="0">
                  <a:pos x="5" y="5"/>
                </a:cxn>
                <a:cxn ang="0">
                  <a:pos x="5" y="4"/>
                </a:cxn>
                <a:cxn ang="0">
                  <a:pos x="5" y="2"/>
                </a:cxn>
                <a:cxn ang="0">
                  <a:pos x="7" y="2"/>
                </a:cxn>
                <a:cxn ang="0">
                  <a:pos x="7" y="1"/>
                </a:cxn>
                <a:cxn ang="0">
                  <a:pos x="7" y="0"/>
                </a:cxn>
                <a:cxn ang="0">
                  <a:pos x="5" y="0"/>
                </a:cxn>
                <a:cxn ang="0">
                  <a:pos x="5" y="1"/>
                </a:cxn>
                <a:cxn ang="0">
                  <a:pos x="5" y="2"/>
                </a:cxn>
                <a:cxn ang="0">
                  <a:pos x="4" y="4"/>
                </a:cxn>
                <a:cxn ang="0">
                  <a:pos x="4" y="5"/>
                </a:cxn>
                <a:cxn ang="0">
                  <a:pos x="3" y="6"/>
                </a:cxn>
                <a:cxn ang="0">
                  <a:pos x="1" y="7"/>
                </a:cxn>
                <a:cxn ang="0">
                  <a:pos x="1" y="8"/>
                </a:cxn>
                <a:cxn ang="0">
                  <a:pos x="1" y="10"/>
                </a:cxn>
                <a:cxn ang="0">
                  <a:pos x="0" y="10"/>
                </a:cxn>
                <a:cxn ang="0">
                  <a:pos x="0" y="11"/>
                </a:cxn>
                <a:cxn ang="0">
                  <a:pos x="1" y="11"/>
                </a:cxn>
              </a:cxnLst>
              <a:rect l="0" t="0" r="r" b="b"/>
              <a:pathLst>
                <a:path w="8" h="12">
                  <a:moveTo>
                    <a:pt x="1" y="11"/>
                  </a:moveTo>
                  <a:lnTo>
                    <a:pt x="1" y="10"/>
                  </a:lnTo>
                  <a:lnTo>
                    <a:pt x="3" y="8"/>
                  </a:lnTo>
                  <a:lnTo>
                    <a:pt x="3" y="7"/>
                  </a:lnTo>
                  <a:lnTo>
                    <a:pt x="4" y="6"/>
                  </a:lnTo>
                  <a:lnTo>
                    <a:pt x="5" y="5"/>
                  </a:lnTo>
                  <a:lnTo>
                    <a:pt x="5" y="4"/>
                  </a:lnTo>
                  <a:lnTo>
                    <a:pt x="5" y="2"/>
                  </a:lnTo>
                  <a:lnTo>
                    <a:pt x="7" y="2"/>
                  </a:lnTo>
                  <a:lnTo>
                    <a:pt x="7" y="1"/>
                  </a:lnTo>
                  <a:lnTo>
                    <a:pt x="7" y="0"/>
                  </a:lnTo>
                  <a:lnTo>
                    <a:pt x="5" y="0"/>
                  </a:lnTo>
                  <a:lnTo>
                    <a:pt x="5" y="1"/>
                  </a:lnTo>
                  <a:lnTo>
                    <a:pt x="5" y="2"/>
                  </a:lnTo>
                  <a:lnTo>
                    <a:pt x="4" y="4"/>
                  </a:lnTo>
                  <a:lnTo>
                    <a:pt x="4" y="5"/>
                  </a:lnTo>
                  <a:lnTo>
                    <a:pt x="3" y="6"/>
                  </a:lnTo>
                  <a:lnTo>
                    <a:pt x="1" y="7"/>
                  </a:lnTo>
                  <a:lnTo>
                    <a:pt x="1" y="8"/>
                  </a:lnTo>
                  <a:lnTo>
                    <a:pt x="1" y="10"/>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5" name="Freeform 1441"/>
            <p:cNvSpPr>
              <a:spLocks/>
            </p:cNvSpPr>
            <p:nvPr/>
          </p:nvSpPr>
          <p:spPr bwMode="auto">
            <a:xfrm>
              <a:off x="2716" y="2768"/>
              <a:ext cx="2" cy="10"/>
            </a:xfrm>
            <a:custGeom>
              <a:avLst/>
              <a:gdLst/>
              <a:ahLst/>
              <a:cxnLst>
                <a:cxn ang="0">
                  <a:pos x="1" y="7"/>
                </a:cxn>
                <a:cxn ang="0">
                  <a:pos x="1" y="7"/>
                </a:cxn>
                <a:cxn ang="0">
                  <a:pos x="1" y="6"/>
                </a:cxn>
                <a:cxn ang="0">
                  <a:pos x="1" y="5"/>
                </a:cxn>
                <a:cxn ang="0">
                  <a:pos x="1" y="4"/>
                </a:cxn>
                <a:cxn ang="0">
                  <a:pos x="1" y="2"/>
                </a:cxn>
                <a:cxn ang="0">
                  <a:pos x="1" y="1"/>
                </a:cxn>
                <a:cxn ang="0">
                  <a:pos x="2" y="1"/>
                </a:cxn>
                <a:cxn ang="0">
                  <a:pos x="2" y="0"/>
                </a:cxn>
                <a:cxn ang="0">
                  <a:pos x="1" y="0"/>
                </a:cxn>
                <a:cxn ang="0">
                  <a:pos x="1" y="1"/>
                </a:cxn>
                <a:cxn ang="0">
                  <a:pos x="0" y="2"/>
                </a:cxn>
                <a:cxn ang="0">
                  <a:pos x="0" y="4"/>
                </a:cxn>
                <a:cxn ang="0">
                  <a:pos x="0" y="5"/>
                </a:cxn>
                <a:cxn ang="0">
                  <a:pos x="0" y="6"/>
                </a:cxn>
                <a:cxn ang="0">
                  <a:pos x="0" y="7"/>
                </a:cxn>
                <a:cxn ang="0">
                  <a:pos x="1" y="9"/>
                </a:cxn>
                <a:cxn ang="0">
                  <a:pos x="1" y="7"/>
                </a:cxn>
              </a:cxnLst>
              <a:rect l="0" t="0" r="r" b="b"/>
              <a:pathLst>
                <a:path w="3" h="10">
                  <a:moveTo>
                    <a:pt x="1" y="7"/>
                  </a:moveTo>
                  <a:lnTo>
                    <a:pt x="1" y="7"/>
                  </a:lnTo>
                  <a:lnTo>
                    <a:pt x="1" y="6"/>
                  </a:lnTo>
                  <a:lnTo>
                    <a:pt x="1" y="5"/>
                  </a:lnTo>
                  <a:lnTo>
                    <a:pt x="1" y="4"/>
                  </a:lnTo>
                  <a:lnTo>
                    <a:pt x="1" y="2"/>
                  </a:lnTo>
                  <a:lnTo>
                    <a:pt x="1" y="1"/>
                  </a:lnTo>
                  <a:lnTo>
                    <a:pt x="2" y="1"/>
                  </a:lnTo>
                  <a:lnTo>
                    <a:pt x="2" y="0"/>
                  </a:lnTo>
                  <a:lnTo>
                    <a:pt x="1" y="0"/>
                  </a:lnTo>
                  <a:lnTo>
                    <a:pt x="1" y="1"/>
                  </a:lnTo>
                  <a:lnTo>
                    <a:pt x="0" y="2"/>
                  </a:lnTo>
                  <a:lnTo>
                    <a:pt x="0" y="4"/>
                  </a:lnTo>
                  <a:lnTo>
                    <a:pt x="0" y="5"/>
                  </a:lnTo>
                  <a:lnTo>
                    <a:pt x="0" y="6"/>
                  </a:lnTo>
                  <a:lnTo>
                    <a:pt x="0" y="7"/>
                  </a:lnTo>
                  <a:lnTo>
                    <a:pt x="1" y="9"/>
                  </a:lnTo>
                  <a:lnTo>
                    <a:pt x="1"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6" name="Freeform 1442"/>
            <p:cNvSpPr>
              <a:spLocks/>
            </p:cNvSpPr>
            <p:nvPr/>
          </p:nvSpPr>
          <p:spPr bwMode="auto">
            <a:xfrm>
              <a:off x="2708" y="2777"/>
              <a:ext cx="11" cy="9"/>
            </a:xfrm>
            <a:custGeom>
              <a:avLst/>
              <a:gdLst/>
              <a:ahLst/>
              <a:cxnLst>
                <a:cxn ang="0">
                  <a:pos x="1" y="9"/>
                </a:cxn>
                <a:cxn ang="0">
                  <a:pos x="1" y="7"/>
                </a:cxn>
                <a:cxn ang="0">
                  <a:pos x="2" y="6"/>
                </a:cxn>
                <a:cxn ang="0">
                  <a:pos x="4" y="6"/>
                </a:cxn>
                <a:cxn ang="0">
                  <a:pos x="5" y="5"/>
                </a:cxn>
                <a:cxn ang="0">
                  <a:pos x="6" y="5"/>
                </a:cxn>
                <a:cxn ang="0">
                  <a:pos x="6" y="4"/>
                </a:cxn>
                <a:cxn ang="0">
                  <a:pos x="7" y="4"/>
                </a:cxn>
                <a:cxn ang="0">
                  <a:pos x="8" y="4"/>
                </a:cxn>
                <a:cxn ang="0">
                  <a:pos x="8" y="2"/>
                </a:cxn>
                <a:cxn ang="0">
                  <a:pos x="10" y="2"/>
                </a:cxn>
                <a:cxn ang="0">
                  <a:pos x="10" y="1"/>
                </a:cxn>
                <a:cxn ang="0">
                  <a:pos x="11" y="1"/>
                </a:cxn>
                <a:cxn ang="0">
                  <a:pos x="11" y="0"/>
                </a:cxn>
                <a:cxn ang="0">
                  <a:pos x="10" y="0"/>
                </a:cxn>
                <a:cxn ang="0">
                  <a:pos x="10" y="1"/>
                </a:cxn>
                <a:cxn ang="0">
                  <a:pos x="8" y="1"/>
                </a:cxn>
                <a:cxn ang="0">
                  <a:pos x="8" y="2"/>
                </a:cxn>
                <a:cxn ang="0">
                  <a:pos x="7" y="2"/>
                </a:cxn>
                <a:cxn ang="0">
                  <a:pos x="6" y="4"/>
                </a:cxn>
                <a:cxn ang="0">
                  <a:pos x="5" y="4"/>
                </a:cxn>
                <a:cxn ang="0">
                  <a:pos x="4" y="5"/>
                </a:cxn>
                <a:cxn ang="0">
                  <a:pos x="2" y="6"/>
                </a:cxn>
                <a:cxn ang="0">
                  <a:pos x="1" y="7"/>
                </a:cxn>
                <a:cxn ang="0">
                  <a:pos x="0" y="7"/>
                </a:cxn>
                <a:cxn ang="0">
                  <a:pos x="0" y="9"/>
                </a:cxn>
                <a:cxn ang="0">
                  <a:pos x="1" y="9"/>
                </a:cxn>
              </a:cxnLst>
              <a:rect l="0" t="0" r="r" b="b"/>
              <a:pathLst>
                <a:path w="12" h="10">
                  <a:moveTo>
                    <a:pt x="1" y="9"/>
                  </a:moveTo>
                  <a:lnTo>
                    <a:pt x="1" y="7"/>
                  </a:lnTo>
                  <a:lnTo>
                    <a:pt x="2" y="6"/>
                  </a:lnTo>
                  <a:lnTo>
                    <a:pt x="4" y="6"/>
                  </a:lnTo>
                  <a:lnTo>
                    <a:pt x="5" y="5"/>
                  </a:lnTo>
                  <a:lnTo>
                    <a:pt x="6" y="5"/>
                  </a:lnTo>
                  <a:lnTo>
                    <a:pt x="6" y="4"/>
                  </a:lnTo>
                  <a:lnTo>
                    <a:pt x="7" y="4"/>
                  </a:lnTo>
                  <a:lnTo>
                    <a:pt x="8" y="4"/>
                  </a:lnTo>
                  <a:lnTo>
                    <a:pt x="8" y="2"/>
                  </a:lnTo>
                  <a:lnTo>
                    <a:pt x="10" y="2"/>
                  </a:lnTo>
                  <a:lnTo>
                    <a:pt x="10" y="1"/>
                  </a:lnTo>
                  <a:lnTo>
                    <a:pt x="11" y="1"/>
                  </a:lnTo>
                  <a:lnTo>
                    <a:pt x="11" y="0"/>
                  </a:lnTo>
                  <a:lnTo>
                    <a:pt x="10" y="0"/>
                  </a:lnTo>
                  <a:lnTo>
                    <a:pt x="10" y="1"/>
                  </a:lnTo>
                  <a:lnTo>
                    <a:pt x="8" y="1"/>
                  </a:lnTo>
                  <a:lnTo>
                    <a:pt x="8" y="2"/>
                  </a:lnTo>
                  <a:lnTo>
                    <a:pt x="7" y="2"/>
                  </a:lnTo>
                  <a:lnTo>
                    <a:pt x="6" y="4"/>
                  </a:lnTo>
                  <a:lnTo>
                    <a:pt x="5" y="4"/>
                  </a:lnTo>
                  <a:lnTo>
                    <a:pt x="4" y="5"/>
                  </a:lnTo>
                  <a:lnTo>
                    <a:pt x="2" y="6"/>
                  </a:lnTo>
                  <a:lnTo>
                    <a:pt x="1" y="7"/>
                  </a:lnTo>
                  <a:lnTo>
                    <a:pt x="0" y="7"/>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7" name="Freeform 1443"/>
            <p:cNvSpPr>
              <a:spLocks/>
            </p:cNvSpPr>
            <p:nvPr/>
          </p:nvSpPr>
          <p:spPr bwMode="auto">
            <a:xfrm>
              <a:off x="2700" y="2784"/>
              <a:ext cx="7" cy="11"/>
            </a:xfrm>
            <a:custGeom>
              <a:avLst/>
              <a:gdLst/>
              <a:ahLst/>
              <a:cxnLst>
                <a:cxn ang="0">
                  <a:pos x="1" y="11"/>
                </a:cxn>
                <a:cxn ang="0">
                  <a:pos x="1" y="10"/>
                </a:cxn>
                <a:cxn ang="0">
                  <a:pos x="1" y="8"/>
                </a:cxn>
                <a:cxn ang="0">
                  <a:pos x="2" y="7"/>
                </a:cxn>
                <a:cxn ang="0">
                  <a:pos x="2" y="6"/>
                </a:cxn>
                <a:cxn ang="0">
                  <a:pos x="3" y="6"/>
                </a:cxn>
                <a:cxn ang="0">
                  <a:pos x="3" y="5"/>
                </a:cxn>
                <a:cxn ang="0">
                  <a:pos x="5" y="4"/>
                </a:cxn>
                <a:cxn ang="0">
                  <a:pos x="5" y="2"/>
                </a:cxn>
                <a:cxn ang="0">
                  <a:pos x="6" y="2"/>
                </a:cxn>
                <a:cxn ang="0">
                  <a:pos x="6" y="1"/>
                </a:cxn>
                <a:cxn ang="0">
                  <a:pos x="7" y="1"/>
                </a:cxn>
                <a:cxn ang="0">
                  <a:pos x="7" y="0"/>
                </a:cxn>
                <a:cxn ang="0">
                  <a:pos x="6" y="0"/>
                </a:cxn>
                <a:cxn ang="0">
                  <a:pos x="5" y="1"/>
                </a:cxn>
                <a:cxn ang="0">
                  <a:pos x="5" y="2"/>
                </a:cxn>
                <a:cxn ang="0">
                  <a:pos x="3" y="2"/>
                </a:cxn>
                <a:cxn ang="0">
                  <a:pos x="3" y="4"/>
                </a:cxn>
                <a:cxn ang="0">
                  <a:pos x="2" y="5"/>
                </a:cxn>
                <a:cxn ang="0">
                  <a:pos x="2" y="6"/>
                </a:cxn>
                <a:cxn ang="0">
                  <a:pos x="1" y="7"/>
                </a:cxn>
                <a:cxn ang="0">
                  <a:pos x="1" y="8"/>
                </a:cxn>
                <a:cxn ang="0">
                  <a:pos x="0" y="8"/>
                </a:cxn>
                <a:cxn ang="0">
                  <a:pos x="0" y="10"/>
                </a:cxn>
                <a:cxn ang="0">
                  <a:pos x="0" y="11"/>
                </a:cxn>
                <a:cxn ang="0">
                  <a:pos x="1" y="11"/>
                </a:cxn>
              </a:cxnLst>
              <a:rect l="0" t="0" r="r" b="b"/>
              <a:pathLst>
                <a:path w="8" h="12">
                  <a:moveTo>
                    <a:pt x="1" y="11"/>
                  </a:moveTo>
                  <a:lnTo>
                    <a:pt x="1" y="10"/>
                  </a:lnTo>
                  <a:lnTo>
                    <a:pt x="1" y="8"/>
                  </a:lnTo>
                  <a:lnTo>
                    <a:pt x="2" y="7"/>
                  </a:lnTo>
                  <a:lnTo>
                    <a:pt x="2" y="6"/>
                  </a:lnTo>
                  <a:lnTo>
                    <a:pt x="3" y="6"/>
                  </a:lnTo>
                  <a:lnTo>
                    <a:pt x="3" y="5"/>
                  </a:lnTo>
                  <a:lnTo>
                    <a:pt x="5" y="4"/>
                  </a:lnTo>
                  <a:lnTo>
                    <a:pt x="5" y="2"/>
                  </a:lnTo>
                  <a:lnTo>
                    <a:pt x="6" y="2"/>
                  </a:lnTo>
                  <a:lnTo>
                    <a:pt x="6" y="1"/>
                  </a:lnTo>
                  <a:lnTo>
                    <a:pt x="7" y="1"/>
                  </a:lnTo>
                  <a:lnTo>
                    <a:pt x="7" y="0"/>
                  </a:lnTo>
                  <a:lnTo>
                    <a:pt x="6" y="0"/>
                  </a:lnTo>
                  <a:lnTo>
                    <a:pt x="5" y="1"/>
                  </a:lnTo>
                  <a:lnTo>
                    <a:pt x="5" y="2"/>
                  </a:lnTo>
                  <a:lnTo>
                    <a:pt x="3" y="2"/>
                  </a:lnTo>
                  <a:lnTo>
                    <a:pt x="3" y="4"/>
                  </a:lnTo>
                  <a:lnTo>
                    <a:pt x="2" y="5"/>
                  </a:lnTo>
                  <a:lnTo>
                    <a:pt x="2" y="6"/>
                  </a:lnTo>
                  <a:lnTo>
                    <a:pt x="1" y="7"/>
                  </a:lnTo>
                  <a:lnTo>
                    <a:pt x="1" y="8"/>
                  </a:lnTo>
                  <a:lnTo>
                    <a:pt x="0" y="8"/>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8" name="Freeform 1444"/>
            <p:cNvSpPr>
              <a:spLocks/>
            </p:cNvSpPr>
            <p:nvPr/>
          </p:nvSpPr>
          <p:spPr bwMode="auto">
            <a:xfrm>
              <a:off x="2700" y="2794"/>
              <a:ext cx="2" cy="1"/>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09" name="Freeform 1445"/>
            <p:cNvSpPr>
              <a:spLocks/>
            </p:cNvSpPr>
            <p:nvPr/>
          </p:nvSpPr>
          <p:spPr bwMode="auto">
            <a:xfrm>
              <a:off x="2718" y="2746"/>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0" name="Freeform 1446"/>
            <p:cNvSpPr>
              <a:spLocks/>
            </p:cNvSpPr>
            <p:nvPr/>
          </p:nvSpPr>
          <p:spPr bwMode="auto">
            <a:xfrm>
              <a:off x="2716" y="2746"/>
              <a:ext cx="5" cy="13"/>
            </a:xfrm>
            <a:custGeom>
              <a:avLst/>
              <a:gdLst/>
              <a:ahLst/>
              <a:cxnLst>
                <a:cxn ang="0">
                  <a:pos x="0" y="11"/>
                </a:cxn>
                <a:cxn ang="0">
                  <a:pos x="0" y="12"/>
                </a:cxn>
                <a:cxn ang="0">
                  <a:pos x="1" y="12"/>
                </a:cxn>
                <a:cxn ang="0">
                  <a:pos x="1" y="11"/>
                </a:cxn>
                <a:cxn ang="0">
                  <a:pos x="2" y="11"/>
                </a:cxn>
                <a:cxn ang="0">
                  <a:pos x="2" y="9"/>
                </a:cxn>
                <a:cxn ang="0">
                  <a:pos x="4" y="8"/>
                </a:cxn>
                <a:cxn ang="0">
                  <a:pos x="4" y="7"/>
                </a:cxn>
                <a:cxn ang="0">
                  <a:pos x="4" y="6"/>
                </a:cxn>
                <a:cxn ang="0">
                  <a:pos x="4" y="5"/>
                </a:cxn>
                <a:cxn ang="0">
                  <a:pos x="4" y="4"/>
                </a:cxn>
                <a:cxn ang="0">
                  <a:pos x="4" y="2"/>
                </a:cxn>
                <a:cxn ang="0">
                  <a:pos x="2" y="1"/>
                </a:cxn>
                <a:cxn ang="0">
                  <a:pos x="2" y="0"/>
                </a:cxn>
                <a:cxn ang="0">
                  <a:pos x="1" y="0"/>
                </a:cxn>
                <a:cxn ang="0">
                  <a:pos x="1" y="1"/>
                </a:cxn>
                <a:cxn ang="0">
                  <a:pos x="2" y="2"/>
                </a:cxn>
                <a:cxn ang="0">
                  <a:pos x="2" y="4"/>
                </a:cxn>
                <a:cxn ang="0">
                  <a:pos x="2" y="5"/>
                </a:cxn>
                <a:cxn ang="0">
                  <a:pos x="2" y="6"/>
                </a:cxn>
                <a:cxn ang="0">
                  <a:pos x="2" y="7"/>
                </a:cxn>
                <a:cxn ang="0">
                  <a:pos x="2" y="8"/>
                </a:cxn>
                <a:cxn ang="0">
                  <a:pos x="1" y="9"/>
                </a:cxn>
                <a:cxn ang="0">
                  <a:pos x="1" y="11"/>
                </a:cxn>
                <a:cxn ang="0">
                  <a:pos x="0" y="11"/>
                </a:cxn>
                <a:cxn ang="0">
                  <a:pos x="0" y="12"/>
                </a:cxn>
                <a:cxn ang="0">
                  <a:pos x="0" y="11"/>
                </a:cxn>
                <a:cxn ang="0">
                  <a:pos x="0" y="12"/>
                </a:cxn>
                <a:cxn ang="0">
                  <a:pos x="0" y="11"/>
                </a:cxn>
              </a:cxnLst>
              <a:rect l="0" t="0" r="r" b="b"/>
              <a:pathLst>
                <a:path w="5" h="13">
                  <a:moveTo>
                    <a:pt x="0" y="11"/>
                  </a:moveTo>
                  <a:lnTo>
                    <a:pt x="0" y="12"/>
                  </a:lnTo>
                  <a:lnTo>
                    <a:pt x="1" y="12"/>
                  </a:lnTo>
                  <a:lnTo>
                    <a:pt x="1" y="11"/>
                  </a:lnTo>
                  <a:lnTo>
                    <a:pt x="2" y="11"/>
                  </a:lnTo>
                  <a:lnTo>
                    <a:pt x="2" y="9"/>
                  </a:lnTo>
                  <a:lnTo>
                    <a:pt x="4" y="8"/>
                  </a:lnTo>
                  <a:lnTo>
                    <a:pt x="4" y="7"/>
                  </a:lnTo>
                  <a:lnTo>
                    <a:pt x="4" y="6"/>
                  </a:lnTo>
                  <a:lnTo>
                    <a:pt x="4" y="5"/>
                  </a:lnTo>
                  <a:lnTo>
                    <a:pt x="4" y="4"/>
                  </a:lnTo>
                  <a:lnTo>
                    <a:pt x="4" y="2"/>
                  </a:lnTo>
                  <a:lnTo>
                    <a:pt x="2" y="1"/>
                  </a:lnTo>
                  <a:lnTo>
                    <a:pt x="2" y="0"/>
                  </a:lnTo>
                  <a:lnTo>
                    <a:pt x="1" y="0"/>
                  </a:lnTo>
                  <a:lnTo>
                    <a:pt x="1" y="1"/>
                  </a:lnTo>
                  <a:lnTo>
                    <a:pt x="2" y="2"/>
                  </a:lnTo>
                  <a:lnTo>
                    <a:pt x="2" y="4"/>
                  </a:lnTo>
                  <a:lnTo>
                    <a:pt x="2" y="5"/>
                  </a:lnTo>
                  <a:lnTo>
                    <a:pt x="2" y="6"/>
                  </a:lnTo>
                  <a:lnTo>
                    <a:pt x="2" y="7"/>
                  </a:lnTo>
                  <a:lnTo>
                    <a:pt x="2" y="8"/>
                  </a:lnTo>
                  <a:lnTo>
                    <a:pt x="1" y="9"/>
                  </a:lnTo>
                  <a:lnTo>
                    <a:pt x="1" y="11"/>
                  </a:lnTo>
                  <a:lnTo>
                    <a:pt x="0" y="11"/>
                  </a:lnTo>
                  <a:lnTo>
                    <a:pt x="0" y="12"/>
                  </a:lnTo>
                  <a:lnTo>
                    <a:pt x="0" y="11"/>
                  </a:lnTo>
                  <a:lnTo>
                    <a:pt x="0" y="12"/>
                  </a:lnTo>
                  <a:lnTo>
                    <a:pt x="0"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1" name="Freeform 1447"/>
            <p:cNvSpPr>
              <a:spLocks/>
            </p:cNvSpPr>
            <p:nvPr/>
          </p:nvSpPr>
          <p:spPr bwMode="auto">
            <a:xfrm>
              <a:off x="2711" y="2757"/>
              <a:ext cx="7" cy="11"/>
            </a:xfrm>
            <a:custGeom>
              <a:avLst/>
              <a:gdLst/>
              <a:ahLst/>
              <a:cxnLst>
                <a:cxn ang="0">
                  <a:pos x="1" y="11"/>
                </a:cxn>
                <a:cxn ang="0">
                  <a:pos x="1" y="10"/>
                </a:cxn>
                <a:cxn ang="0">
                  <a:pos x="1" y="8"/>
                </a:cxn>
                <a:cxn ang="0">
                  <a:pos x="2" y="8"/>
                </a:cxn>
                <a:cxn ang="0">
                  <a:pos x="2" y="7"/>
                </a:cxn>
                <a:cxn ang="0">
                  <a:pos x="3" y="6"/>
                </a:cxn>
                <a:cxn ang="0">
                  <a:pos x="5" y="5"/>
                </a:cxn>
                <a:cxn ang="0">
                  <a:pos x="5" y="4"/>
                </a:cxn>
                <a:cxn ang="0">
                  <a:pos x="5" y="2"/>
                </a:cxn>
                <a:cxn ang="0">
                  <a:pos x="6" y="2"/>
                </a:cxn>
                <a:cxn ang="0">
                  <a:pos x="6" y="1"/>
                </a:cxn>
                <a:cxn ang="0">
                  <a:pos x="6" y="0"/>
                </a:cxn>
                <a:cxn ang="0">
                  <a:pos x="5" y="0"/>
                </a:cxn>
                <a:cxn ang="0">
                  <a:pos x="5" y="1"/>
                </a:cxn>
                <a:cxn ang="0">
                  <a:pos x="5" y="2"/>
                </a:cxn>
                <a:cxn ang="0">
                  <a:pos x="3" y="4"/>
                </a:cxn>
                <a:cxn ang="0">
                  <a:pos x="3" y="5"/>
                </a:cxn>
                <a:cxn ang="0">
                  <a:pos x="2" y="6"/>
                </a:cxn>
                <a:cxn ang="0">
                  <a:pos x="1" y="7"/>
                </a:cxn>
                <a:cxn ang="0">
                  <a:pos x="1" y="8"/>
                </a:cxn>
                <a:cxn ang="0">
                  <a:pos x="0" y="10"/>
                </a:cxn>
                <a:cxn ang="0">
                  <a:pos x="0" y="11"/>
                </a:cxn>
                <a:cxn ang="0">
                  <a:pos x="1" y="11"/>
                </a:cxn>
              </a:cxnLst>
              <a:rect l="0" t="0" r="r" b="b"/>
              <a:pathLst>
                <a:path w="7" h="12">
                  <a:moveTo>
                    <a:pt x="1" y="11"/>
                  </a:moveTo>
                  <a:lnTo>
                    <a:pt x="1" y="10"/>
                  </a:lnTo>
                  <a:lnTo>
                    <a:pt x="1" y="8"/>
                  </a:lnTo>
                  <a:lnTo>
                    <a:pt x="2" y="8"/>
                  </a:lnTo>
                  <a:lnTo>
                    <a:pt x="2" y="7"/>
                  </a:lnTo>
                  <a:lnTo>
                    <a:pt x="3" y="6"/>
                  </a:lnTo>
                  <a:lnTo>
                    <a:pt x="5" y="5"/>
                  </a:lnTo>
                  <a:lnTo>
                    <a:pt x="5" y="4"/>
                  </a:lnTo>
                  <a:lnTo>
                    <a:pt x="5" y="2"/>
                  </a:lnTo>
                  <a:lnTo>
                    <a:pt x="6" y="2"/>
                  </a:lnTo>
                  <a:lnTo>
                    <a:pt x="6" y="1"/>
                  </a:lnTo>
                  <a:lnTo>
                    <a:pt x="6" y="0"/>
                  </a:lnTo>
                  <a:lnTo>
                    <a:pt x="5" y="0"/>
                  </a:lnTo>
                  <a:lnTo>
                    <a:pt x="5" y="1"/>
                  </a:lnTo>
                  <a:lnTo>
                    <a:pt x="5" y="2"/>
                  </a:lnTo>
                  <a:lnTo>
                    <a:pt x="3" y="4"/>
                  </a:lnTo>
                  <a:lnTo>
                    <a:pt x="3" y="5"/>
                  </a:lnTo>
                  <a:lnTo>
                    <a:pt x="2" y="6"/>
                  </a:lnTo>
                  <a:lnTo>
                    <a:pt x="1" y="7"/>
                  </a:lnTo>
                  <a:lnTo>
                    <a:pt x="1" y="8"/>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2" name="Freeform 1448"/>
            <p:cNvSpPr>
              <a:spLocks/>
            </p:cNvSpPr>
            <p:nvPr/>
          </p:nvSpPr>
          <p:spPr bwMode="auto">
            <a:xfrm>
              <a:off x="2708" y="2768"/>
              <a:ext cx="5" cy="10"/>
            </a:xfrm>
            <a:custGeom>
              <a:avLst/>
              <a:gdLst/>
              <a:ahLst/>
              <a:cxnLst>
                <a:cxn ang="0">
                  <a:pos x="1" y="7"/>
                </a:cxn>
                <a:cxn ang="0">
                  <a:pos x="1" y="7"/>
                </a:cxn>
                <a:cxn ang="0">
                  <a:pos x="1" y="6"/>
                </a:cxn>
                <a:cxn ang="0">
                  <a:pos x="1" y="5"/>
                </a:cxn>
                <a:cxn ang="0">
                  <a:pos x="1" y="4"/>
                </a:cxn>
                <a:cxn ang="0">
                  <a:pos x="1" y="2"/>
                </a:cxn>
                <a:cxn ang="0">
                  <a:pos x="1" y="1"/>
                </a:cxn>
                <a:cxn ang="0">
                  <a:pos x="3" y="1"/>
                </a:cxn>
                <a:cxn ang="0">
                  <a:pos x="3" y="0"/>
                </a:cxn>
                <a:cxn ang="0">
                  <a:pos x="1" y="0"/>
                </a:cxn>
                <a:cxn ang="0">
                  <a:pos x="1" y="1"/>
                </a:cxn>
                <a:cxn ang="0">
                  <a:pos x="0" y="2"/>
                </a:cxn>
                <a:cxn ang="0">
                  <a:pos x="0" y="4"/>
                </a:cxn>
                <a:cxn ang="0">
                  <a:pos x="0" y="5"/>
                </a:cxn>
                <a:cxn ang="0">
                  <a:pos x="0" y="6"/>
                </a:cxn>
                <a:cxn ang="0">
                  <a:pos x="0" y="7"/>
                </a:cxn>
                <a:cxn ang="0">
                  <a:pos x="1" y="9"/>
                </a:cxn>
                <a:cxn ang="0">
                  <a:pos x="1" y="7"/>
                </a:cxn>
              </a:cxnLst>
              <a:rect l="0" t="0" r="r" b="b"/>
              <a:pathLst>
                <a:path w="4" h="10">
                  <a:moveTo>
                    <a:pt x="1" y="7"/>
                  </a:moveTo>
                  <a:lnTo>
                    <a:pt x="1" y="7"/>
                  </a:lnTo>
                  <a:lnTo>
                    <a:pt x="1" y="6"/>
                  </a:lnTo>
                  <a:lnTo>
                    <a:pt x="1" y="5"/>
                  </a:lnTo>
                  <a:lnTo>
                    <a:pt x="1" y="4"/>
                  </a:lnTo>
                  <a:lnTo>
                    <a:pt x="1" y="2"/>
                  </a:lnTo>
                  <a:lnTo>
                    <a:pt x="1" y="1"/>
                  </a:lnTo>
                  <a:lnTo>
                    <a:pt x="3" y="1"/>
                  </a:lnTo>
                  <a:lnTo>
                    <a:pt x="3" y="0"/>
                  </a:lnTo>
                  <a:lnTo>
                    <a:pt x="1" y="0"/>
                  </a:lnTo>
                  <a:lnTo>
                    <a:pt x="1" y="1"/>
                  </a:lnTo>
                  <a:lnTo>
                    <a:pt x="0" y="2"/>
                  </a:lnTo>
                  <a:lnTo>
                    <a:pt x="0" y="4"/>
                  </a:lnTo>
                  <a:lnTo>
                    <a:pt x="0" y="5"/>
                  </a:lnTo>
                  <a:lnTo>
                    <a:pt x="0" y="6"/>
                  </a:lnTo>
                  <a:lnTo>
                    <a:pt x="0" y="7"/>
                  </a:lnTo>
                  <a:lnTo>
                    <a:pt x="1" y="9"/>
                  </a:lnTo>
                  <a:lnTo>
                    <a:pt x="1"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3" name="Freeform 1449"/>
            <p:cNvSpPr>
              <a:spLocks/>
            </p:cNvSpPr>
            <p:nvPr/>
          </p:nvSpPr>
          <p:spPr bwMode="auto">
            <a:xfrm>
              <a:off x="2700" y="2777"/>
              <a:ext cx="11" cy="9"/>
            </a:xfrm>
            <a:custGeom>
              <a:avLst/>
              <a:gdLst/>
              <a:ahLst/>
              <a:cxnLst>
                <a:cxn ang="0">
                  <a:pos x="1" y="9"/>
                </a:cxn>
                <a:cxn ang="0">
                  <a:pos x="1" y="7"/>
                </a:cxn>
                <a:cxn ang="0">
                  <a:pos x="2" y="6"/>
                </a:cxn>
                <a:cxn ang="0">
                  <a:pos x="4" y="6"/>
                </a:cxn>
                <a:cxn ang="0">
                  <a:pos x="4" y="5"/>
                </a:cxn>
                <a:cxn ang="0">
                  <a:pos x="5" y="5"/>
                </a:cxn>
                <a:cxn ang="0">
                  <a:pos x="6" y="4"/>
                </a:cxn>
                <a:cxn ang="0">
                  <a:pos x="7" y="4"/>
                </a:cxn>
                <a:cxn ang="0">
                  <a:pos x="7" y="2"/>
                </a:cxn>
                <a:cxn ang="0">
                  <a:pos x="9" y="2"/>
                </a:cxn>
                <a:cxn ang="0">
                  <a:pos x="9" y="1"/>
                </a:cxn>
                <a:cxn ang="0">
                  <a:pos x="10" y="1"/>
                </a:cxn>
                <a:cxn ang="0">
                  <a:pos x="10" y="0"/>
                </a:cxn>
                <a:cxn ang="0">
                  <a:pos x="9" y="0"/>
                </a:cxn>
                <a:cxn ang="0">
                  <a:pos x="9" y="1"/>
                </a:cxn>
                <a:cxn ang="0">
                  <a:pos x="7" y="1"/>
                </a:cxn>
                <a:cxn ang="0">
                  <a:pos x="7" y="2"/>
                </a:cxn>
                <a:cxn ang="0">
                  <a:pos x="6" y="2"/>
                </a:cxn>
                <a:cxn ang="0">
                  <a:pos x="5" y="4"/>
                </a:cxn>
                <a:cxn ang="0">
                  <a:pos x="4" y="5"/>
                </a:cxn>
                <a:cxn ang="0">
                  <a:pos x="2" y="5"/>
                </a:cxn>
                <a:cxn ang="0">
                  <a:pos x="2" y="6"/>
                </a:cxn>
                <a:cxn ang="0">
                  <a:pos x="1" y="7"/>
                </a:cxn>
                <a:cxn ang="0">
                  <a:pos x="0" y="7"/>
                </a:cxn>
                <a:cxn ang="0">
                  <a:pos x="0" y="9"/>
                </a:cxn>
                <a:cxn ang="0">
                  <a:pos x="1" y="9"/>
                </a:cxn>
              </a:cxnLst>
              <a:rect l="0" t="0" r="r" b="b"/>
              <a:pathLst>
                <a:path w="11" h="10">
                  <a:moveTo>
                    <a:pt x="1" y="9"/>
                  </a:moveTo>
                  <a:lnTo>
                    <a:pt x="1" y="7"/>
                  </a:lnTo>
                  <a:lnTo>
                    <a:pt x="2" y="6"/>
                  </a:lnTo>
                  <a:lnTo>
                    <a:pt x="4" y="6"/>
                  </a:lnTo>
                  <a:lnTo>
                    <a:pt x="4" y="5"/>
                  </a:lnTo>
                  <a:lnTo>
                    <a:pt x="5" y="5"/>
                  </a:lnTo>
                  <a:lnTo>
                    <a:pt x="6" y="4"/>
                  </a:lnTo>
                  <a:lnTo>
                    <a:pt x="7" y="4"/>
                  </a:lnTo>
                  <a:lnTo>
                    <a:pt x="7" y="2"/>
                  </a:lnTo>
                  <a:lnTo>
                    <a:pt x="9" y="2"/>
                  </a:lnTo>
                  <a:lnTo>
                    <a:pt x="9" y="1"/>
                  </a:lnTo>
                  <a:lnTo>
                    <a:pt x="10" y="1"/>
                  </a:lnTo>
                  <a:lnTo>
                    <a:pt x="10" y="0"/>
                  </a:lnTo>
                  <a:lnTo>
                    <a:pt x="9" y="0"/>
                  </a:lnTo>
                  <a:lnTo>
                    <a:pt x="9" y="1"/>
                  </a:lnTo>
                  <a:lnTo>
                    <a:pt x="7" y="1"/>
                  </a:lnTo>
                  <a:lnTo>
                    <a:pt x="7" y="2"/>
                  </a:lnTo>
                  <a:lnTo>
                    <a:pt x="6" y="2"/>
                  </a:lnTo>
                  <a:lnTo>
                    <a:pt x="5" y="4"/>
                  </a:lnTo>
                  <a:lnTo>
                    <a:pt x="4" y="5"/>
                  </a:lnTo>
                  <a:lnTo>
                    <a:pt x="2" y="5"/>
                  </a:lnTo>
                  <a:lnTo>
                    <a:pt x="2" y="6"/>
                  </a:lnTo>
                  <a:lnTo>
                    <a:pt x="1" y="7"/>
                  </a:lnTo>
                  <a:lnTo>
                    <a:pt x="0" y="7"/>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4" name="Freeform 1450"/>
            <p:cNvSpPr>
              <a:spLocks/>
            </p:cNvSpPr>
            <p:nvPr/>
          </p:nvSpPr>
          <p:spPr bwMode="auto">
            <a:xfrm>
              <a:off x="2692" y="2784"/>
              <a:ext cx="10" cy="11"/>
            </a:xfrm>
            <a:custGeom>
              <a:avLst/>
              <a:gdLst/>
              <a:ahLst/>
              <a:cxnLst>
                <a:cxn ang="0">
                  <a:pos x="1" y="11"/>
                </a:cxn>
                <a:cxn ang="0">
                  <a:pos x="1" y="10"/>
                </a:cxn>
                <a:cxn ang="0">
                  <a:pos x="1" y="8"/>
                </a:cxn>
                <a:cxn ang="0">
                  <a:pos x="3" y="7"/>
                </a:cxn>
                <a:cxn ang="0">
                  <a:pos x="3" y="6"/>
                </a:cxn>
                <a:cxn ang="0">
                  <a:pos x="4" y="6"/>
                </a:cxn>
                <a:cxn ang="0">
                  <a:pos x="4" y="5"/>
                </a:cxn>
                <a:cxn ang="0">
                  <a:pos x="5" y="4"/>
                </a:cxn>
                <a:cxn ang="0">
                  <a:pos x="5" y="2"/>
                </a:cxn>
                <a:cxn ang="0">
                  <a:pos x="6" y="2"/>
                </a:cxn>
                <a:cxn ang="0">
                  <a:pos x="6" y="1"/>
                </a:cxn>
                <a:cxn ang="0">
                  <a:pos x="8" y="1"/>
                </a:cxn>
                <a:cxn ang="0">
                  <a:pos x="8" y="0"/>
                </a:cxn>
                <a:cxn ang="0">
                  <a:pos x="6" y="0"/>
                </a:cxn>
                <a:cxn ang="0">
                  <a:pos x="5" y="1"/>
                </a:cxn>
                <a:cxn ang="0">
                  <a:pos x="5" y="2"/>
                </a:cxn>
                <a:cxn ang="0">
                  <a:pos x="4" y="2"/>
                </a:cxn>
                <a:cxn ang="0">
                  <a:pos x="4" y="4"/>
                </a:cxn>
                <a:cxn ang="0">
                  <a:pos x="3" y="5"/>
                </a:cxn>
                <a:cxn ang="0">
                  <a:pos x="3" y="6"/>
                </a:cxn>
                <a:cxn ang="0">
                  <a:pos x="1" y="7"/>
                </a:cxn>
                <a:cxn ang="0">
                  <a:pos x="1" y="8"/>
                </a:cxn>
                <a:cxn ang="0">
                  <a:pos x="0" y="8"/>
                </a:cxn>
                <a:cxn ang="0">
                  <a:pos x="0" y="10"/>
                </a:cxn>
                <a:cxn ang="0">
                  <a:pos x="0" y="11"/>
                </a:cxn>
                <a:cxn ang="0">
                  <a:pos x="1" y="11"/>
                </a:cxn>
              </a:cxnLst>
              <a:rect l="0" t="0" r="r" b="b"/>
              <a:pathLst>
                <a:path w="9" h="12">
                  <a:moveTo>
                    <a:pt x="1" y="11"/>
                  </a:moveTo>
                  <a:lnTo>
                    <a:pt x="1" y="10"/>
                  </a:lnTo>
                  <a:lnTo>
                    <a:pt x="1" y="8"/>
                  </a:lnTo>
                  <a:lnTo>
                    <a:pt x="3" y="7"/>
                  </a:lnTo>
                  <a:lnTo>
                    <a:pt x="3" y="6"/>
                  </a:lnTo>
                  <a:lnTo>
                    <a:pt x="4" y="6"/>
                  </a:lnTo>
                  <a:lnTo>
                    <a:pt x="4" y="5"/>
                  </a:lnTo>
                  <a:lnTo>
                    <a:pt x="5" y="4"/>
                  </a:lnTo>
                  <a:lnTo>
                    <a:pt x="5" y="2"/>
                  </a:lnTo>
                  <a:lnTo>
                    <a:pt x="6" y="2"/>
                  </a:lnTo>
                  <a:lnTo>
                    <a:pt x="6" y="1"/>
                  </a:lnTo>
                  <a:lnTo>
                    <a:pt x="8" y="1"/>
                  </a:lnTo>
                  <a:lnTo>
                    <a:pt x="8" y="0"/>
                  </a:lnTo>
                  <a:lnTo>
                    <a:pt x="6" y="0"/>
                  </a:lnTo>
                  <a:lnTo>
                    <a:pt x="5" y="1"/>
                  </a:lnTo>
                  <a:lnTo>
                    <a:pt x="5" y="2"/>
                  </a:lnTo>
                  <a:lnTo>
                    <a:pt x="4" y="2"/>
                  </a:lnTo>
                  <a:lnTo>
                    <a:pt x="4" y="4"/>
                  </a:lnTo>
                  <a:lnTo>
                    <a:pt x="3" y="5"/>
                  </a:lnTo>
                  <a:lnTo>
                    <a:pt x="3" y="6"/>
                  </a:lnTo>
                  <a:lnTo>
                    <a:pt x="1" y="7"/>
                  </a:lnTo>
                  <a:lnTo>
                    <a:pt x="1" y="8"/>
                  </a:lnTo>
                  <a:lnTo>
                    <a:pt x="0" y="8"/>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5" name="Freeform 1451"/>
            <p:cNvSpPr>
              <a:spLocks/>
            </p:cNvSpPr>
            <p:nvPr/>
          </p:nvSpPr>
          <p:spPr bwMode="auto">
            <a:xfrm>
              <a:off x="2692" y="2794"/>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6" name="Freeform 1452"/>
            <p:cNvSpPr>
              <a:spLocks/>
            </p:cNvSpPr>
            <p:nvPr/>
          </p:nvSpPr>
          <p:spPr bwMode="auto">
            <a:xfrm>
              <a:off x="2729" y="2746"/>
              <a:ext cx="4" cy="3"/>
            </a:xfrm>
            <a:custGeom>
              <a:avLst/>
              <a:gdLst/>
              <a:ahLst/>
              <a:cxnLst>
                <a:cxn ang="0">
                  <a:pos x="3" y="0"/>
                </a:cxn>
                <a:cxn ang="0">
                  <a:pos x="1" y="0"/>
                </a:cxn>
                <a:cxn ang="0">
                  <a:pos x="0" y="0"/>
                </a:cxn>
                <a:cxn ang="0">
                  <a:pos x="0" y="1"/>
                </a:cxn>
                <a:cxn ang="0">
                  <a:pos x="3" y="0"/>
                </a:cxn>
              </a:cxnLst>
              <a:rect l="0" t="0" r="r" b="b"/>
              <a:pathLst>
                <a:path w="4" h="2">
                  <a:moveTo>
                    <a:pt x="3" y="0"/>
                  </a:moveTo>
                  <a:lnTo>
                    <a:pt x="1" y="0"/>
                  </a:lnTo>
                  <a:lnTo>
                    <a:pt x="0" y="0"/>
                  </a:lnTo>
                  <a:lnTo>
                    <a:pt x="0" y="1"/>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7" name="Freeform 1453"/>
            <p:cNvSpPr>
              <a:spLocks/>
            </p:cNvSpPr>
            <p:nvPr/>
          </p:nvSpPr>
          <p:spPr bwMode="auto">
            <a:xfrm>
              <a:off x="2728" y="2746"/>
              <a:ext cx="5" cy="11"/>
            </a:xfrm>
            <a:custGeom>
              <a:avLst/>
              <a:gdLst/>
              <a:ahLst/>
              <a:cxnLst>
                <a:cxn ang="0">
                  <a:pos x="0" y="10"/>
                </a:cxn>
                <a:cxn ang="0">
                  <a:pos x="0" y="11"/>
                </a:cxn>
                <a:cxn ang="0">
                  <a:pos x="1" y="11"/>
                </a:cxn>
                <a:cxn ang="0">
                  <a:pos x="1" y="10"/>
                </a:cxn>
                <a:cxn ang="0">
                  <a:pos x="2" y="10"/>
                </a:cxn>
                <a:cxn ang="0">
                  <a:pos x="2" y="8"/>
                </a:cxn>
                <a:cxn ang="0">
                  <a:pos x="2" y="7"/>
                </a:cxn>
                <a:cxn ang="0">
                  <a:pos x="4" y="7"/>
                </a:cxn>
                <a:cxn ang="0">
                  <a:pos x="4" y="6"/>
                </a:cxn>
                <a:cxn ang="0">
                  <a:pos x="4" y="5"/>
                </a:cxn>
                <a:cxn ang="0">
                  <a:pos x="4" y="4"/>
                </a:cxn>
                <a:cxn ang="0">
                  <a:pos x="4" y="2"/>
                </a:cxn>
                <a:cxn ang="0">
                  <a:pos x="2" y="1"/>
                </a:cxn>
                <a:cxn ang="0">
                  <a:pos x="2" y="0"/>
                </a:cxn>
                <a:cxn ang="0">
                  <a:pos x="1" y="0"/>
                </a:cxn>
                <a:cxn ang="0">
                  <a:pos x="1" y="1"/>
                </a:cxn>
                <a:cxn ang="0">
                  <a:pos x="2" y="2"/>
                </a:cxn>
                <a:cxn ang="0">
                  <a:pos x="2" y="4"/>
                </a:cxn>
                <a:cxn ang="0">
                  <a:pos x="2" y="5"/>
                </a:cxn>
                <a:cxn ang="0">
                  <a:pos x="2" y="6"/>
                </a:cxn>
                <a:cxn ang="0">
                  <a:pos x="2" y="7"/>
                </a:cxn>
                <a:cxn ang="0">
                  <a:pos x="2" y="8"/>
                </a:cxn>
                <a:cxn ang="0">
                  <a:pos x="1" y="8"/>
                </a:cxn>
                <a:cxn ang="0">
                  <a:pos x="1" y="10"/>
                </a:cxn>
                <a:cxn ang="0">
                  <a:pos x="0" y="10"/>
                </a:cxn>
                <a:cxn ang="0">
                  <a:pos x="0" y="11"/>
                </a:cxn>
                <a:cxn ang="0">
                  <a:pos x="0" y="10"/>
                </a:cxn>
                <a:cxn ang="0">
                  <a:pos x="0" y="11"/>
                </a:cxn>
                <a:cxn ang="0">
                  <a:pos x="0" y="10"/>
                </a:cxn>
              </a:cxnLst>
              <a:rect l="0" t="0" r="r" b="b"/>
              <a:pathLst>
                <a:path w="5" h="12">
                  <a:moveTo>
                    <a:pt x="0" y="10"/>
                  </a:moveTo>
                  <a:lnTo>
                    <a:pt x="0" y="11"/>
                  </a:lnTo>
                  <a:lnTo>
                    <a:pt x="1" y="11"/>
                  </a:lnTo>
                  <a:lnTo>
                    <a:pt x="1" y="10"/>
                  </a:lnTo>
                  <a:lnTo>
                    <a:pt x="2" y="10"/>
                  </a:lnTo>
                  <a:lnTo>
                    <a:pt x="2" y="8"/>
                  </a:lnTo>
                  <a:lnTo>
                    <a:pt x="2" y="7"/>
                  </a:lnTo>
                  <a:lnTo>
                    <a:pt x="4" y="7"/>
                  </a:lnTo>
                  <a:lnTo>
                    <a:pt x="4" y="6"/>
                  </a:lnTo>
                  <a:lnTo>
                    <a:pt x="4" y="5"/>
                  </a:lnTo>
                  <a:lnTo>
                    <a:pt x="4" y="4"/>
                  </a:lnTo>
                  <a:lnTo>
                    <a:pt x="4" y="2"/>
                  </a:lnTo>
                  <a:lnTo>
                    <a:pt x="2" y="1"/>
                  </a:lnTo>
                  <a:lnTo>
                    <a:pt x="2" y="0"/>
                  </a:lnTo>
                  <a:lnTo>
                    <a:pt x="1" y="0"/>
                  </a:lnTo>
                  <a:lnTo>
                    <a:pt x="1" y="1"/>
                  </a:lnTo>
                  <a:lnTo>
                    <a:pt x="2" y="2"/>
                  </a:lnTo>
                  <a:lnTo>
                    <a:pt x="2" y="4"/>
                  </a:lnTo>
                  <a:lnTo>
                    <a:pt x="2" y="5"/>
                  </a:lnTo>
                  <a:lnTo>
                    <a:pt x="2" y="6"/>
                  </a:lnTo>
                  <a:lnTo>
                    <a:pt x="2" y="7"/>
                  </a:lnTo>
                  <a:lnTo>
                    <a:pt x="2" y="8"/>
                  </a:lnTo>
                  <a:lnTo>
                    <a:pt x="1" y="8"/>
                  </a:lnTo>
                  <a:lnTo>
                    <a:pt x="1" y="10"/>
                  </a:lnTo>
                  <a:lnTo>
                    <a:pt x="0" y="10"/>
                  </a:lnTo>
                  <a:lnTo>
                    <a:pt x="0" y="11"/>
                  </a:lnTo>
                  <a:lnTo>
                    <a:pt x="0" y="10"/>
                  </a:lnTo>
                  <a:lnTo>
                    <a:pt x="0" y="11"/>
                  </a:lnTo>
                  <a:lnTo>
                    <a:pt x="0"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8" name="Freeform 1454"/>
            <p:cNvSpPr>
              <a:spLocks/>
            </p:cNvSpPr>
            <p:nvPr/>
          </p:nvSpPr>
          <p:spPr bwMode="auto">
            <a:xfrm>
              <a:off x="2722" y="2757"/>
              <a:ext cx="8" cy="11"/>
            </a:xfrm>
            <a:custGeom>
              <a:avLst/>
              <a:gdLst/>
              <a:ahLst/>
              <a:cxnLst>
                <a:cxn ang="0">
                  <a:pos x="1" y="11"/>
                </a:cxn>
                <a:cxn ang="0">
                  <a:pos x="1" y="10"/>
                </a:cxn>
                <a:cxn ang="0">
                  <a:pos x="3" y="8"/>
                </a:cxn>
                <a:cxn ang="0">
                  <a:pos x="4" y="7"/>
                </a:cxn>
                <a:cxn ang="0">
                  <a:pos x="4" y="6"/>
                </a:cxn>
                <a:cxn ang="0">
                  <a:pos x="5" y="5"/>
                </a:cxn>
                <a:cxn ang="0">
                  <a:pos x="6" y="4"/>
                </a:cxn>
                <a:cxn ang="0">
                  <a:pos x="6" y="2"/>
                </a:cxn>
                <a:cxn ang="0">
                  <a:pos x="8" y="2"/>
                </a:cxn>
                <a:cxn ang="0">
                  <a:pos x="8" y="1"/>
                </a:cxn>
                <a:cxn ang="0">
                  <a:pos x="8" y="0"/>
                </a:cxn>
                <a:cxn ang="0">
                  <a:pos x="6" y="0"/>
                </a:cxn>
                <a:cxn ang="0">
                  <a:pos x="6" y="1"/>
                </a:cxn>
                <a:cxn ang="0">
                  <a:pos x="6" y="2"/>
                </a:cxn>
                <a:cxn ang="0">
                  <a:pos x="5" y="2"/>
                </a:cxn>
                <a:cxn ang="0">
                  <a:pos x="5" y="4"/>
                </a:cxn>
                <a:cxn ang="0">
                  <a:pos x="4" y="4"/>
                </a:cxn>
                <a:cxn ang="0">
                  <a:pos x="4" y="5"/>
                </a:cxn>
                <a:cxn ang="0">
                  <a:pos x="4" y="6"/>
                </a:cxn>
                <a:cxn ang="0">
                  <a:pos x="3" y="7"/>
                </a:cxn>
                <a:cxn ang="0">
                  <a:pos x="1" y="8"/>
                </a:cxn>
                <a:cxn ang="0">
                  <a:pos x="1" y="10"/>
                </a:cxn>
                <a:cxn ang="0">
                  <a:pos x="0" y="10"/>
                </a:cxn>
                <a:cxn ang="0">
                  <a:pos x="0" y="11"/>
                </a:cxn>
                <a:cxn ang="0">
                  <a:pos x="1" y="11"/>
                </a:cxn>
              </a:cxnLst>
              <a:rect l="0" t="0" r="r" b="b"/>
              <a:pathLst>
                <a:path w="9" h="12">
                  <a:moveTo>
                    <a:pt x="1" y="11"/>
                  </a:moveTo>
                  <a:lnTo>
                    <a:pt x="1" y="10"/>
                  </a:lnTo>
                  <a:lnTo>
                    <a:pt x="3" y="8"/>
                  </a:lnTo>
                  <a:lnTo>
                    <a:pt x="4" y="7"/>
                  </a:lnTo>
                  <a:lnTo>
                    <a:pt x="4" y="6"/>
                  </a:lnTo>
                  <a:lnTo>
                    <a:pt x="5" y="5"/>
                  </a:lnTo>
                  <a:lnTo>
                    <a:pt x="6" y="4"/>
                  </a:lnTo>
                  <a:lnTo>
                    <a:pt x="6" y="2"/>
                  </a:lnTo>
                  <a:lnTo>
                    <a:pt x="8" y="2"/>
                  </a:lnTo>
                  <a:lnTo>
                    <a:pt x="8" y="1"/>
                  </a:lnTo>
                  <a:lnTo>
                    <a:pt x="8" y="0"/>
                  </a:lnTo>
                  <a:lnTo>
                    <a:pt x="6" y="0"/>
                  </a:lnTo>
                  <a:lnTo>
                    <a:pt x="6" y="1"/>
                  </a:lnTo>
                  <a:lnTo>
                    <a:pt x="6" y="2"/>
                  </a:lnTo>
                  <a:lnTo>
                    <a:pt x="5" y="2"/>
                  </a:lnTo>
                  <a:lnTo>
                    <a:pt x="5" y="4"/>
                  </a:lnTo>
                  <a:lnTo>
                    <a:pt x="4" y="4"/>
                  </a:lnTo>
                  <a:lnTo>
                    <a:pt x="4" y="5"/>
                  </a:lnTo>
                  <a:lnTo>
                    <a:pt x="4" y="6"/>
                  </a:lnTo>
                  <a:lnTo>
                    <a:pt x="3" y="7"/>
                  </a:lnTo>
                  <a:lnTo>
                    <a:pt x="1" y="8"/>
                  </a:lnTo>
                  <a:lnTo>
                    <a:pt x="1" y="10"/>
                  </a:lnTo>
                  <a:lnTo>
                    <a:pt x="0" y="10"/>
                  </a:lnTo>
                  <a:lnTo>
                    <a:pt x="0" y="11"/>
                  </a:lnTo>
                  <a:lnTo>
                    <a:pt x="1"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19" name="Freeform 1455"/>
            <p:cNvSpPr>
              <a:spLocks/>
            </p:cNvSpPr>
            <p:nvPr/>
          </p:nvSpPr>
          <p:spPr bwMode="auto">
            <a:xfrm>
              <a:off x="2721" y="2768"/>
              <a:ext cx="2" cy="10"/>
            </a:xfrm>
            <a:custGeom>
              <a:avLst/>
              <a:gdLst/>
              <a:ahLst/>
              <a:cxnLst>
                <a:cxn ang="0">
                  <a:pos x="1" y="7"/>
                </a:cxn>
                <a:cxn ang="0">
                  <a:pos x="1" y="7"/>
                </a:cxn>
                <a:cxn ang="0">
                  <a:pos x="0" y="7"/>
                </a:cxn>
                <a:cxn ang="0">
                  <a:pos x="0" y="6"/>
                </a:cxn>
                <a:cxn ang="0">
                  <a:pos x="0" y="5"/>
                </a:cxn>
                <a:cxn ang="0">
                  <a:pos x="0" y="4"/>
                </a:cxn>
                <a:cxn ang="0">
                  <a:pos x="1" y="2"/>
                </a:cxn>
                <a:cxn ang="0">
                  <a:pos x="1" y="1"/>
                </a:cxn>
                <a:cxn ang="0">
                  <a:pos x="1" y="0"/>
                </a:cxn>
                <a:cxn ang="0">
                  <a:pos x="0" y="1"/>
                </a:cxn>
                <a:cxn ang="0">
                  <a:pos x="0" y="2"/>
                </a:cxn>
                <a:cxn ang="0">
                  <a:pos x="0" y="4"/>
                </a:cxn>
                <a:cxn ang="0">
                  <a:pos x="0" y="5"/>
                </a:cxn>
                <a:cxn ang="0">
                  <a:pos x="0" y="6"/>
                </a:cxn>
                <a:cxn ang="0">
                  <a:pos x="0" y="7"/>
                </a:cxn>
                <a:cxn ang="0">
                  <a:pos x="0" y="9"/>
                </a:cxn>
                <a:cxn ang="0">
                  <a:pos x="1" y="9"/>
                </a:cxn>
                <a:cxn ang="0">
                  <a:pos x="1" y="7"/>
                </a:cxn>
              </a:cxnLst>
              <a:rect l="0" t="0" r="r" b="b"/>
              <a:pathLst>
                <a:path w="2" h="10">
                  <a:moveTo>
                    <a:pt x="1" y="7"/>
                  </a:moveTo>
                  <a:lnTo>
                    <a:pt x="1" y="7"/>
                  </a:lnTo>
                  <a:lnTo>
                    <a:pt x="0" y="7"/>
                  </a:lnTo>
                  <a:lnTo>
                    <a:pt x="0" y="6"/>
                  </a:lnTo>
                  <a:lnTo>
                    <a:pt x="0" y="5"/>
                  </a:lnTo>
                  <a:lnTo>
                    <a:pt x="0" y="4"/>
                  </a:lnTo>
                  <a:lnTo>
                    <a:pt x="1" y="2"/>
                  </a:lnTo>
                  <a:lnTo>
                    <a:pt x="1" y="1"/>
                  </a:lnTo>
                  <a:lnTo>
                    <a:pt x="1" y="0"/>
                  </a:lnTo>
                  <a:lnTo>
                    <a:pt x="0" y="1"/>
                  </a:lnTo>
                  <a:lnTo>
                    <a:pt x="0" y="2"/>
                  </a:lnTo>
                  <a:lnTo>
                    <a:pt x="0" y="4"/>
                  </a:lnTo>
                  <a:lnTo>
                    <a:pt x="0" y="5"/>
                  </a:lnTo>
                  <a:lnTo>
                    <a:pt x="0" y="6"/>
                  </a:lnTo>
                  <a:lnTo>
                    <a:pt x="0" y="7"/>
                  </a:lnTo>
                  <a:lnTo>
                    <a:pt x="0" y="9"/>
                  </a:lnTo>
                  <a:lnTo>
                    <a:pt x="1" y="9"/>
                  </a:lnTo>
                  <a:lnTo>
                    <a:pt x="1"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0" name="Freeform 1456"/>
            <p:cNvSpPr>
              <a:spLocks/>
            </p:cNvSpPr>
            <p:nvPr/>
          </p:nvSpPr>
          <p:spPr bwMode="auto">
            <a:xfrm>
              <a:off x="2711" y="2775"/>
              <a:ext cx="12" cy="10"/>
            </a:xfrm>
            <a:custGeom>
              <a:avLst/>
              <a:gdLst/>
              <a:ahLst/>
              <a:cxnLst>
                <a:cxn ang="0">
                  <a:pos x="1" y="10"/>
                </a:cxn>
                <a:cxn ang="0">
                  <a:pos x="1" y="9"/>
                </a:cxn>
                <a:cxn ang="0">
                  <a:pos x="2" y="7"/>
                </a:cxn>
                <a:cxn ang="0">
                  <a:pos x="4" y="6"/>
                </a:cxn>
                <a:cxn ang="0">
                  <a:pos x="5" y="6"/>
                </a:cxn>
                <a:cxn ang="0">
                  <a:pos x="6" y="5"/>
                </a:cxn>
                <a:cxn ang="0">
                  <a:pos x="7" y="4"/>
                </a:cxn>
                <a:cxn ang="0">
                  <a:pos x="8" y="4"/>
                </a:cxn>
                <a:cxn ang="0">
                  <a:pos x="10" y="2"/>
                </a:cxn>
                <a:cxn ang="0">
                  <a:pos x="11" y="1"/>
                </a:cxn>
                <a:cxn ang="0">
                  <a:pos x="11" y="0"/>
                </a:cxn>
                <a:cxn ang="0">
                  <a:pos x="10" y="0"/>
                </a:cxn>
                <a:cxn ang="0">
                  <a:pos x="10" y="1"/>
                </a:cxn>
                <a:cxn ang="0">
                  <a:pos x="8" y="2"/>
                </a:cxn>
                <a:cxn ang="0">
                  <a:pos x="7" y="2"/>
                </a:cxn>
                <a:cxn ang="0">
                  <a:pos x="7" y="4"/>
                </a:cxn>
                <a:cxn ang="0">
                  <a:pos x="6" y="4"/>
                </a:cxn>
                <a:cxn ang="0">
                  <a:pos x="5" y="5"/>
                </a:cxn>
                <a:cxn ang="0">
                  <a:pos x="4" y="5"/>
                </a:cxn>
                <a:cxn ang="0">
                  <a:pos x="4" y="6"/>
                </a:cxn>
                <a:cxn ang="0">
                  <a:pos x="2" y="7"/>
                </a:cxn>
                <a:cxn ang="0">
                  <a:pos x="1" y="7"/>
                </a:cxn>
                <a:cxn ang="0">
                  <a:pos x="0" y="9"/>
                </a:cxn>
                <a:cxn ang="0">
                  <a:pos x="0" y="10"/>
                </a:cxn>
                <a:cxn ang="0">
                  <a:pos x="1" y="10"/>
                </a:cxn>
              </a:cxnLst>
              <a:rect l="0" t="0" r="r" b="b"/>
              <a:pathLst>
                <a:path w="12" h="11">
                  <a:moveTo>
                    <a:pt x="1" y="10"/>
                  </a:moveTo>
                  <a:lnTo>
                    <a:pt x="1" y="9"/>
                  </a:lnTo>
                  <a:lnTo>
                    <a:pt x="2" y="7"/>
                  </a:lnTo>
                  <a:lnTo>
                    <a:pt x="4" y="6"/>
                  </a:lnTo>
                  <a:lnTo>
                    <a:pt x="5" y="6"/>
                  </a:lnTo>
                  <a:lnTo>
                    <a:pt x="6" y="5"/>
                  </a:lnTo>
                  <a:lnTo>
                    <a:pt x="7" y="4"/>
                  </a:lnTo>
                  <a:lnTo>
                    <a:pt x="8" y="4"/>
                  </a:lnTo>
                  <a:lnTo>
                    <a:pt x="10" y="2"/>
                  </a:lnTo>
                  <a:lnTo>
                    <a:pt x="11" y="1"/>
                  </a:lnTo>
                  <a:lnTo>
                    <a:pt x="11" y="0"/>
                  </a:lnTo>
                  <a:lnTo>
                    <a:pt x="10" y="0"/>
                  </a:lnTo>
                  <a:lnTo>
                    <a:pt x="10" y="1"/>
                  </a:lnTo>
                  <a:lnTo>
                    <a:pt x="8" y="2"/>
                  </a:lnTo>
                  <a:lnTo>
                    <a:pt x="7" y="2"/>
                  </a:lnTo>
                  <a:lnTo>
                    <a:pt x="7" y="4"/>
                  </a:lnTo>
                  <a:lnTo>
                    <a:pt x="6" y="4"/>
                  </a:lnTo>
                  <a:lnTo>
                    <a:pt x="5" y="5"/>
                  </a:lnTo>
                  <a:lnTo>
                    <a:pt x="4" y="5"/>
                  </a:lnTo>
                  <a:lnTo>
                    <a:pt x="4" y="6"/>
                  </a:lnTo>
                  <a:lnTo>
                    <a:pt x="2" y="7"/>
                  </a:lnTo>
                  <a:lnTo>
                    <a:pt x="1" y="7"/>
                  </a:lnTo>
                  <a:lnTo>
                    <a:pt x="0" y="9"/>
                  </a:lnTo>
                  <a:lnTo>
                    <a:pt x="0" y="10"/>
                  </a:lnTo>
                  <a:lnTo>
                    <a:pt x="1"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1" name="Freeform 1457"/>
            <p:cNvSpPr>
              <a:spLocks/>
            </p:cNvSpPr>
            <p:nvPr/>
          </p:nvSpPr>
          <p:spPr bwMode="auto">
            <a:xfrm>
              <a:off x="2705" y="2784"/>
              <a:ext cx="7" cy="10"/>
            </a:xfrm>
            <a:custGeom>
              <a:avLst/>
              <a:gdLst/>
              <a:ahLst/>
              <a:cxnLst>
                <a:cxn ang="0">
                  <a:pos x="1" y="9"/>
                </a:cxn>
                <a:cxn ang="0">
                  <a:pos x="1" y="8"/>
                </a:cxn>
                <a:cxn ang="0">
                  <a:pos x="1" y="7"/>
                </a:cxn>
                <a:cxn ang="0">
                  <a:pos x="2" y="6"/>
                </a:cxn>
                <a:cxn ang="0">
                  <a:pos x="2" y="4"/>
                </a:cxn>
                <a:cxn ang="0">
                  <a:pos x="3" y="3"/>
                </a:cxn>
                <a:cxn ang="0">
                  <a:pos x="3" y="2"/>
                </a:cxn>
                <a:cxn ang="0">
                  <a:pos x="5" y="2"/>
                </a:cxn>
                <a:cxn ang="0">
                  <a:pos x="5" y="1"/>
                </a:cxn>
                <a:cxn ang="0">
                  <a:pos x="6" y="0"/>
                </a:cxn>
                <a:cxn ang="0">
                  <a:pos x="5" y="0"/>
                </a:cxn>
                <a:cxn ang="0">
                  <a:pos x="5" y="1"/>
                </a:cxn>
                <a:cxn ang="0">
                  <a:pos x="3" y="1"/>
                </a:cxn>
                <a:cxn ang="0">
                  <a:pos x="3" y="2"/>
                </a:cxn>
                <a:cxn ang="0">
                  <a:pos x="2" y="2"/>
                </a:cxn>
                <a:cxn ang="0">
                  <a:pos x="2" y="3"/>
                </a:cxn>
                <a:cxn ang="0">
                  <a:pos x="2" y="4"/>
                </a:cxn>
                <a:cxn ang="0">
                  <a:pos x="1" y="4"/>
                </a:cxn>
                <a:cxn ang="0">
                  <a:pos x="1" y="6"/>
                </a:cxn>
                <a:cxn ang="0">
                  <a:pos x="1" y="7"/>
                </a:cxn>
                <a:cxn ang="0">
                  <a:pos x="1" y="8"/>
                </a:cxn>
                <a:cxn ang="0">
                  <a:pos x="0" y="8"/>
                </a:cxn>
                <a:cxn ang="0">
                  <a:pos x="0" y="9"/>
                </a:cxn>
                <a:cxn ang="0">
                  <a:pos x="1" y="9"/>
                </a:cxn>
              </a:cxnLst>
              <a:rect l="0" t="0" r="r" b="b"/>
              <a:pathLst>
                <a:path w="7" h="10">
                  <a:moveTo>
                    <a:pt x="1" y="9"/>
                  </a:moveTo>
                  <a:lnTo>
                    <a:pt x="1" y="8"/>
                  </a:lnTo>
                  <a:lnTo>
                    <a:pt x="1" y="7"/>
                  </a:lnTo>
                  <a:lnTo>
                    <a:pt x="2" y="6"/>
                  </a:lnTo>
                  <a:lnTo>
                    <a:pt x="2" y="4"/>
                  </a:lnTo>
                  <a:lnTo>
                    <a:pt x="3" y="3"/>
                  </a:lnTo>
                  <a:lnTo>
                    <a:pt x="3" y="2"/>
                  </a:lnTo>
                  <a:lnTo>
                    <a:pt x="5" y="2"/>
                  </a:lnTo>
                  <a:lnTo>
                    <a:pt x="5" y="1"/>
                  </a:lnTo>
                  <a:lnTo>
                    <a:pt x="6" y="0"/>
                  </a:lnTo>
                  <a:lnTo>
                    <a:pt x="5" y="0"/>
                  </a:lnTo>
                  <a:lnTo>
                    <a:pt x="5" y="1"/>
                  </a:lnTo>
                  <a:lnTo>
                    <a:pt x="3" y="1"/>
                  </a:lnTo>
                  <a:lnTo>
                    <a:pt x="3" y="2"/>
                  </a:lnTo>
                  <a:lnTo>
                    <a:pt x="2" y="2"/>
                  </a:lnTo>
                  <a:lnTo>
                    <a:pt x="2" y="3"/>
                  </a:lnTo>
                  <a:lnTo>
                    <a:pt x="2" y="4"/>
                  </a:lnTo>
                  <a:lnTo>
                    <a:pt x="1" y="4"/>
                  </a:lnTo>
                  <a:lnTo>
                    <a:pt x="1" y="6"/>
                  </a:lnTo>
                  <a:lnTo>
                    <a:pt x="1" y="7"/>
                  </a:lnTo>
                  <a:lnTo>
                    <a:pt x="1" y="8"/>
                  </a:lnTo>
                  <a:lnTo>
                    <a:pt x="0" y="8"/>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2" name="Freeform 1458"/>
            <p:cNvSpPr>
              <a:spLocks/>
            </p:cNvSpPr>
            <p:nvPr/>
          </p:nvSpPr>
          <p:spPr bwMode="auto">
            <a:xfrm>
              <a:off x="2705" y="2793"/>
              <a:ext cx="2" cy="1"/>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3" name="Freeform 1459"/>
            <p:cNvSpPr>
              <a:spLocks/>
            </p:cNvSpPr>
            <p:nvPr/>
          </p:nvSpPr>
          <p:spPr bwMode="auto">
            <a:xfrm>
              <a:off x="2641" y="2765"/>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4" name="Freeform 1460"/>
            <p:cNvSpPr>
              <a:spLocks/>
            </p:cNvSpPr>
            <p:nvPr/>
          </p:nvSpPr>
          <p:spPr bwMode="auto">
            <a:xfrm>
              <a:off x="2641" y="2765"/>
              <a:ext cx="12" cy="5"/>
            </a:xfrm>
            <a:custGeom>
              <a:avLst/>
              <a:gdLst/>
              <a:ahLst/>
              <a:cxnLst>
                <a:cxn ang="0">
                  <a:pos x="10" y="2"/>
                </a:cxn>
                <a:cxn ang="0">
                  <a:pos x="9" y="2"/>
                </a:cxn>
                <a:cxn ang="0">
                  <a:pos x="7" y="2"/>
                </a:cxn>
                <a:cxn ang="0">
                  <a:pos x="6" y="1"/>
                </a:cxn>
                <a:cxn ang="0">
                  <a:pos x="5" y="1"/>
                </a:cxn>
                <a:cxn ang="0">
                  <a:pos x="4" y="1"/>
                </a:cxn>
                <a:cxn ang="0">
                  <a:pos x="2" y="1"/>
                </a:cxn>
                <a:cxn ang="0">
                  <a:pos x="2" y="0"/>
                </a:cxn>
                <a:cxn ang="0">
                  <a:pos x="1" y="0"/>
                </a:cxn>
                <a:cxn ang="0">
                  <a:pos x="0" y="0"/>
                </a:cxn>
                <a:cxn ang="0">
                  <a:pos x="0" y="1"/>
                </a:cxn>
                <a:cxn ang="0">
                  <a:pos x="1" y="1"/>
                </a:cxn>
                <a:cxn ang="0">
                  <a:pos x="2" y="1"/>
                </a:cxn>
                <a:cxn ang="0">
                  <a:pos x="4" y="2"/>
                </a:cxn>
                <a:cxn ang="0">
                  <a:pos x="5" y="2"/>
                </a:cxn>
                <a:cxn ang="0">
                  <a:pos x="6" y="2"/>
                </a:cxn>
                <a:cxn ang="0">
                  <a:pos x="7" y="2"/>
                </a:cxn>
                <a:cxn ang="0">
                  <a:pos x="7" y="4"/>
                </a:cxn>
                <a:cxn ang="0">
                  <a:pos x="9" y="4"/>
                </a:cxn>
                <a:cxn ang="0">
                  <a:pos x="10" y="4"/>
                </a:cxn>
                <a:cxn ang="0">
                  <a:pos x="10" y="2"/>
                </a:cxn>
              </a:cxnLst>
              <a:rect l="0" t="0" r="r" b="b"/>
              <a:pathLst>
                <a:path w="11" h="5">
                  <a:moveTo>
                    <a:pt x="10" y="2"/>
                  </a:moveTo>
                  <a:lnTo>
                    <a:pt x="9" y="2"/>
                  </a:lnTo>
                  <a:lnTo>
                    <a:pt x="7" y="2"/>
                  </a:lnTo>
                  <a:lnTo>
                    <a:pt x="6" y="1"/>
                  </a:lnTo>
                  <a:lnTo>
                    <a:pt x="5" y="1"/>
                  </a:lnTo>
                  <a:lnTo>
                    <a:pt x="4" y="1"/>
                  </a:lnTo>
                  <a:lnTo>
                    <a:pt x="2" y="1"/>
                  </a:lnTo>
                  <a:lnTo>
                    <a:pt x="2" y="0"/>
                  </a:lnTo>
                  <a:lnTo>
                    <a:pt x="1" y="0"/>
                  </a:lnTo>
                  <a:lnTo>
                    <a:pt x="0" y="0"/>
                  </a:lnTo>
                  <a:lnTo>
                    <a:pt x="0" y="1"/>
                  </a:lnTo>
                  <a:lnTo>
                    <a:pt x="1" y="1"/>
                  </a:lnTo>
                  <a:lnTo>
                    <a:pt x="2" y="1"/>
                  </a:lnTo>
                  <a:lnTo>
                    <a:pt x="4" y="2"/>
                  </a:lnTo>
                  <a:lnTo>
                    <a:pt x="5" y="2"/>
                  </a:lnTo>
                  <a:lnTo>
                    <a:pt x="6" y="2"/>
                  </a:lnTo>
                  <a:lnTo>
                    <a:pt x="7" y="2"/>
                  </a:lnTo>
                  <a:lnTo>
                    <a:pt x="7" y="4"/>
                  </a:lnTo>
                  <a:lnTo>
                    <a:pt x="9" y="4"/>
                  </a:lnTo>
                  <a:lnTo>
                    <a:pt x="10" y="4"/>
                  </a:lnTo>
                  <a:lnTo>
                    <a:pt x="10" y="2"/>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5" name="Freeform 1461"/>
            <p:cNvSpPr>
              <a:spLocks/>
            </p:cNvSpPr>
            <p:nvPr/>
          </p:nvSpPr>
          <p:spPr bwMode="auto">
            <a:xfrm>
              <a:off x="2652" y="2763"/>
              <a:ext cx="24" cy="8"/>
            </a:xfrm>
            <a:custGeom>
              <a:avLst/>
              <a:gdLst/>
              <a:ahLst/>
              <a:cxnLst>
                <a:cxn ang="0">
                  <a:pos x="21" y="0"/>
                </a:cxn>
                <a:cxn ang="0">
                  <a:pos x="20" y="0"/>
                </a:cxn>
                <a:cxn ang="0">
                  <a:pos x="19" y="1"/>
                </a:cxn>
                <a:cxn ang="0">
                  <a:pos x="18" y="1"/>
                </a:cxn>
                <a:cxn ang="0">
                  <a:pos x="16" y="2"/>
                </a:cxn>
                <a:cxn ang="0">
                  <a:pos x="15" y="2"/>
                </a:cxn>
                <a:cxn ang="0">
                  <a:pos x="14" y="2"/>
                </a:cxn>
                <a:cxn ang="0">
                  <a:pos x="13" y="3"/>
                </a:cxn>
                <a:cxn ang="0">
                  <a:pos x="11" y="3"/>
                </a:cxn>
                <a:cxn ang="0">
                  <a:pos x="10" y="3"/>
                </a:cxn>
                <a:cxn ang="0">
                  <a:pos x="9" y="3"/>
                </a:cxn>
                <a:cxn ang="0">
                  <a:pos x="8" y="5"/>
                </a:cxn>
                <a:cxn ang="0">
                  <a:pos x="5" y="5"/>
                </a:cxn>
                <a:cxn ang="0">
                  <a:pos x="4" y="5"/>
                </a:cxn>
                <a:cxn ang="0">
                  <a:pos x="3" y="5"/>
                </a:cxn>
                <a:cxn ang="0">
                  <a:pos x="1" y="5"/>
                </a:cxn>
                <a:cxn ang="0">
                  <a:pos x="0" y="5"/>
                </a:cxn>
                <a:cxn ang="0">
                  <a:pos x="0" y="6"/>
                </a:cxn>
                <a:cxn ang="0">
                  <a:pos x="1" y="6"/>
                </a:cxn>
                <a:cxn ang="0">
                  <a:pos x="3" y="6"/>
                </a:cxn>
                <a:cxn ang="0">
                  <a:pos x="4" y="6"/>
                </a:cxn>
                <a:cxn ang="0">
                  <a:pos x="6" y="5"/>
                </a:cxn>
                <a:cxn ang="0">
                  <a:pos x="8" y="5"/>
                </a:cxn>
                <a:cxn ang="0">
                  <a:pos x="9" y="5"/>
                </a:cxn>
                <a:cxn ang="0">
                  <a:pos x="10" y="5"/>
                </a:cxn>
                <a:cxn ang="0">
                  <a:pos x="11" y="5"/>
                </a:cxn>
                <a:cxn ang="0">
                  <a:pos x="13" y="3"/>
                </a:cxn>
                <a:cxn ang="0">
                  <a:pos x="14" y="3"/>
                </a:cxn>
                <a:cxn ang="0">
                  <a:pos x="16" y="3"/>
                </a:cxn>
                <a:cxn ang="0">
                  <a:pos x="18" y="2"/>
                </a:cxn>
                <a:cxn ang="0">
                  <a:pos x="19" y="2"/>
                </a:cxn>
                <a:cxn ang="0">
                  <a:pos x="20" y="2"/>
                </a:cxn>
                <a:cxn ang="0">
                  <a:pos x="21" y="1"/>
                </a:cxn>
                <a:cxn ang="0">
                  <a:pos x="23" y="1"/>
                </a:cxn>
                <a:cxn ang="0">
                  <a:pos x="23" y="0"/>
                </a:cxn>
                <a:cxn ang="0">
                  <a:pos x="21" y="0"/>
                </a:cxn>
              </a:cxnLst>
              <a:rect l="0" t="0" r="r" b="b"/>
              <a:pathLst>
                <a:path w="24" h="7">
                  <a:moveTo>
                    <a:pt x="21" y="0"/>
                  </a:moveTo>
                  <a:lnTo>
                    <a:pt x="20" y="0"/>
                  </a:lnTo>
                  <a:lnTo>
                    <a:pt x="19" y="1"/>
                  </a:lnTo>
                  <a:lnTo>
                    <a:pt x="18" y="1"/>
                  </a:lnTo>
                  <a:lnTo>
                    <a:pt x="16" y="2"/>
                  </a:lnTo>
                  <a:lnTo>
                    <a:pt x="15" y="2"/>
                  </a:lnTo>
                  <a:lnTo>
                    <a:pt x="14" y="2"/>
                  </a:lnTo>
                  <a:lnTo>
                    <a:pt x="13" y="3"/>
                  </a:lnTo>
                  <a:lnTo>
                    <a:pt x="11" y="3"/>
                  </a:lnTo>
                  <a:lnTo>
                    <a:pt x="10" y="3"/>
                  </a:lnTo>
                  <a:lnTo>
                    <a:pt x="9" y="3"/>
                  </a:lnTo>
                  <a:lnTo>
                    <a:pt x="8" y="5"/>
                  </a:lnTo>
                  <a:lnTo>
                    <a:pt x="5" y="5"/>
                  </a:lnTo>
                  <a:lnTo>
                    <a:pt x="4" y="5"/>
                  </a:lnTo>
                  <a:lnTo>
                    <a:pt x="3" y="5"/>
                  </a:lnTo>
                  <a:lnTo>
                    <a:pt x="1" y="5"/>
                  </a:lnTo>
                  <a:lnTo>
                    <a:pt x="0" y="5"/>
                  </a:lnTo>
                  <a:lnTo>
                    <a:pt x="0" y="6"/>
                  </a:lnTo>
                  <a:lnTo>
                    <a:pt x="1" y="6"/>
                  </a:lnTo>
                  <a:lnTo>
                    <a:pt x="3" y="6"/>
                  </a:lnTo>
                  <a:lnTo>
                    <a:pt x="4" y="6"/>
                  </a:lnTo>
                  <a:lnTo>
                    <a:pt x="6" y="5"/>
                  </a:lnTo>
                  <a:lnTo>
                    <a:pt x="8" y="5"/>
                  </a:lnTo>
                  <a:lnTo>
                    <a:pt x="9" y="5"/>
                  </a:lnTo>
                  <a:lnTo>
                    <a:pt x="10" y="5"/>
                  </a:lnTo>
                  <a:lnTo>
                    <a:pt x="11" y="5"/>
                  </a:lnTo>
                  <a:lnTo>
                    <a:pt x="13" y="3"/>
                  </a:lnTo>
                  <a:lnTo>
                    <a:pt x="14" y="3"/>
                  </a:lnTo>
                  <a:lnTo>
                    <a:pt x="16" y="3"/>
                  </a:lnTo>
                  <a:lnTo>
                    <a:pt x="18" y="2"/>
                  </a:lnTo>
                  <a:lnTo>
                    <a:pt x="19" y="2"/>
                  </a:lnTo>
                  <a:lnTo>
                    <a:pt x="20" y="2"/>
                  </a:lnTo>
                  <a:lnTo>
                    <a:pt x="21" y="1"/>
                  </a:lnTo>
                  <a:lnTo>
                    <a:pt x="23" y="1"/>
                  </a:lnTo>
                  <a:lnTo>
                    <a:pt x="23" y="0"/>
                  </a:lnTo>
                  <a:lnTo>
                    <a:pt x="21"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6" name="Freeform 1462"/>
            <p:cNvSpPr>
              <a:spLocks/>
            </p:cNvSpPr>
            <p:nvPr/>
          </p:nvSpPr>
          <p:spPr bwMode="auto">
            <a:xfrm>
              <a:off x="2675" y="2763"/>
              <a:ext cx="2" cy="5"/>
            </a:xfrm>
            <a:custGeom>
              <a:avLst/>
              <a:gdLst/>
              <a:ahLst/>
              <a:cxnLst>
                <a:cxn ang="0">
                  <a:pos x="1" y="0"/>
                </a:cxn>
                <a:cxn ang="0">
                  <a:pos x="0" y="0"/>
                </a:cxn>
                <a:cxn ang="0">
                  <a:pos x="0" y="1"/>
                </a:cxn>
                <a:cxn ang="0">
                  <a:pos x="1" y="1"/>
                </a:cxn>
                <a:cxn ang="0">
                  <a:pos x="0" y="1"/>
                </a:cxn>
                <a:cxn ang="0">
                  <a:pos x="1" y="1"/>
                </a:cxn>
                <a:cxn ang="0">
                  <a:pos x="1" y="3"/>
                </a:cxn>
                <a:cxn ang="0">
                  <a:pos x="2" y="3"/>
                </a:cxn>
                <a:cxn ang="0">
                  <a:pos x="2" y="1"/>
                </a:cxn>
                <a:cxn ang="0">
                  <a:pos x="2" y="0"/>
                </a:cxn>
                <a:cxn ang="0">
                  <a:pos x="1" y="0"/>
                </a:cxn>
                <a:cxn ang="0">
                  <a:pos x="1" y="1"/>
                </a:cxn>
                <a:cxn ang="0">
                  <a:pos x="1" y="0"/>
                </a:cxn>
              </a:cxnLst>
              <a:rect l="0" t="0" r="r" b="b"/>
              <a:pathLst>
                <a:path w="3" h="4">
                  <a:moveTo>
                    <a:pt x="1" y="0"/>
                  </a:moveTo>
                  <a:lnTo>
                    <a:pt x="0" y="0"/>
                  </a:lnTo>
                  <a:lnTo>
                    <a:pt x="0" y="1"/>
                  </a:lnTo>
                  <a:lnTo>
                    <a:pt x="1" y="1"/>
                  </a:lnTo>
                  <a:lnTo>
                    <a:pt x="0" y="1"/>
                  </a:lnTo>
                  <a:lnTo>
                    <a:pt x="1" y="1"/>
                  </a:lnTo>
                  <a:lnTo>
                    <a:pt x="1" y="3"/>
                  </a:lnTo>
                  <a:lnTo>
                    <a:pt x="2" y="3"/>
                  </a:lnTo>
                  <a:lnTo>
                    <a:pt x="2" y="1"/>
                  </a:lnTo>
                  <a:lnTo>
                    <a:pt x="2" y="0"/>
                  </a:lnTo>
                  <a:lnTo>
                    <a:pt x="1" y="0"/>
                  </a:lnTo>
                  <a:lnTo>
                    <a:pt x="1" y="1"/>
                  </a:lnTo>
                  <a:lnTo>
                    <a:pt x="1" y="0"/>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7" name="Freeform 1463"/>
            <p:cNvSpPr>
              <a:spLocks/>
            </p:cNvSpPr>
            <p:nvPr/>
          </p:nvSpPr>
          <p:spPr bwMode="auto">
            <a:xfrm>
              <a:off x="2675" y="2763"/>
              <a:ext cx="1" cy="5"/>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6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8" name="Freeform 1464"/>
            <p:cNvSpPr>
              <a:spLocks/>
            </p:cNvSpPr>
            <p:nvPr/>
          </p:nvSpPr>
          <p:spPr bwMode="auto">
            <a:xfrm>
              <a:off x="2641" y="2764"/>
              <a:ext cx="5" cy="10"/>
            </a:xfrm>
            <a:custGeom>
              <a:avLst/>
              <a:gdLst/>
              <a:ahLst/>
              <a:cxnLst>
                <a:cxn ang="0">
                  <a:pos x="1" y="0"/>
                </a:cxn>
                <a:cxn ang="0">
                  <a:pos x="0" y="1"/>
                </a:cxn>
                <a:cxn ang="0">
                  <a:pos x="0" y="2"/>
                </a:cxn>
                <a:cxn ang="0">
                  <a:pos x="0" y="4"/>
                </a:cxn>
                <a:cxn ang="0">
                  <a:pos x="0" y="5"/>
                </a:cxn>
                <a:cxn ang="0">
                  <a:pos x="0" y="6"/>
                </a:cxn>
                <a:cxn ang="0">
                  <a:pos x="1" y="6"/>
                </a:cxn>
                <a:cxn ang="0">
                  <a:pos x="1" y="7"/>
                </a:cxn>
                <a:cxn ang="0">
                  <a:pos x="2" y="7"/>
                </a:cxn>
                <a:cxn ang="0">
                  <a:pos x="2" y="9"/>
                </a:cxn>
                <a:cxn ang="0">
                  <a:pos x="4" y="9"/>
                </a:cxn>
                <a:cxn ang="0">
                  <a:pos x="4" y="6"/>
                </a:cxn>
                <a:cxn ang="0">
                  <a:pos x="4" y="5"/>
                </a:cxn>
                <a:cxn ang="0">
                  <a:pos x="4" y="4"/>
                </a:cxn>
                <a:cxn ang="0">
                  <a:pos x="4" y="2"/>
                </a:cxn>
                <a:cxn ang="0">
                  <a:pos x="4" y="1"/>
                </a:cxn>
                <a:cxn ang="0">
                  <a:pos x="2" y="1"/>
                </a:cxn>
                <a:cxn ang="0">
                  <a:pos x="1" y="1"/>
                </a:cxn>
                <a:cxn ang="0">
                  <a:pos x="1" y="0"/>
                </a:cxn>
                <a:cxn ang="0">
                  <a:pos x="0" y="0"/>
                </a:cxn>
                <a:cxn ang="0">
                  <a:pos x="1" y="0"/>
                </a:cxn>
              </a:cxnLst>
              <a:rect l="0" t="0" r="r" b="b"/>
              <a:pathLst>
                <a:path w="5" h="10">
                  <a:moveTo>
                    <a:pt x="1" y="0"/>
                  </a:moveTo>
                  <a:lnTo>
                    <a:pt x="0" y="1"/>
                  </a:lnTo>
                  <a:lnTo>
                    <a:pt x="0" y="2"/>
                  </a:lnTo>
                  <a:lnTo>
                    <a:pt x="0" y="4"/>
                  </a:lnTo>
                  <a:lnTo>
                    <a:pt x="0" y="5"/>
                  </a:lnTo>
                  <a:lnTo>
                    <a:pt x="0" y="6"/>
                  </a:lnTo>
                  <a:lnTo>
                    <a:pt x="1" y="6"/>
                  </a:lnTo>
                  <a:lnTo>
                    <a:pt x="1" y="7"/>
                  </a:lnTo>
                  <a:lnTo>
                    <a:pt x="2" y="7"/>
                  </a:lnTo>
                  <a:lnTo>
                    <a:pt x="2" y="9"/>
                  </a:lnTo>
                  <a:lnTo>
                    <a:pt x="4" y="9"/>
                  </a:lnTo>
                  <a:lnTo>
                    <a:pt x="4" y="6"/>
                  </a:lnTo>
                  <a:lnTo>
                    <a:pt x="4" y="5"/>
                  </a:lnTo>
                  <a:lnTo>
                    <a:pt x="4" y="4"/>
                  </a:lnTo>
                  <a:lnTo>
                    <a:pt x="4" y="2"/>
                  </a:lnTo>
                  <a:lnTo>
                    <a:pt x="4" y="1"/>
                  </a:lnTo>
                  <a:lnTo>
                    <a:pt x="2" y="1"/>
                  </a:lnTo>
                  <a:lnTo>
                    <a:pt x="1" y="1"/>
                  </a:lnTo>
                  <a:lnTo>
                    <a:pt x="1" y="0"/>
                  </a:lnTo>
                  <a:lnTo>
                    <a:pt x="0" y="0"/>
                  </a:lnTo>
                  <a:lnTo>
                    <a:pt x="1"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29" name="Freeform 1465"/>
            <p:cNvSpPr>
              <a:spLocks/>
            </p:cNvSpPr>
            <p:nvPr/>
          </p:nvSpPr>
          <p:spPr bwMode="auto">
            <a:xfrm>
              <a:off x="2641" y="2764"/>
              <a:ext cx="5" cy="11"/>
            </a:xfrm>
            <a:custGeom>
              <a:avLst/>
              <a:gdLst/>
              <a:ahLst/>
              <a:cxnLst>
                <a:cxn ang="0">
                  <a:pos x="2" y="10"/>
                </a:cxn>
                <a:cxn ang="0">
                  <a:pos x="4" y="9"/>
                </a:cxn>
                <a:cxn ang="0">
                  <a:pos x="2" y="9"/>
                </a:cxn>
                <a:cxn ang="0">
                  <a:pos x="1" y="7"/>
                </a:cxn>
                <a:cxn ang="0">
                  <a:pos x="1" y="6"/>
                </a:cxn>
                <a:cxn ang="0">
                  <a:pos x="1" y="5"/>
                </a:cxn>
                <a:cxn ang="0">
                  <a:pos x="1" y="4"/>
                </a:cxn>
                <a:cxn ang="0">
                  <a:pos x="1" y="2"/>
                </a:cxn>
                <a:cxn ang="0">
                  <a:pos x="1" y="1"/>
                </a:cxn>
                <a:cxn ang="0">
                  <a:pos x="1" y="0"/>
                </a:cxn>
                <a:cxn ang="0">
                  <a:pos x="0" y="1"/>
                </a:cxn>
                <a:cxn ang="0">
                  <a:pos x="0" y="2"/>
                </a:cxn>
                <a:cxn ang="0">
                  <a:pos x="0" y="4"/>
                </a:cxn>
                <a:cxn ang="0">
                  <a:pos x="0" y="5"/>
                </a:cxn>
                <a:cxn ang="0">
                  <a:pos x="0" y="6"/>
                </a:cxn>
                <a:cxn ang="0">
                  <a:pos x="1" y="7"/>
                </a:cxn>
                <a:cxn ang="0">
                  <a:pos x="1" y="9"/>
                </a:cxn>
                <a:cxn ang="0">
                  <a:pos x="2" y="10"/>
                </a:cxn>
                <a:cxn ang="0">
                  <a:pos x="4" y="10"/>
                </a:cxn>
                <a:cxn ang="0">
                  <a:pos x="4" y="9"/>
                </a:cxn>
                <a:cxn ang="0">
                  <a:pos x="2" y="10"/>
                </a:cxn>
              </a:cxnLst>
              <a:rect l="0" t="0" r="r" b="b"/>
              <a:pathLst>
                <a:path w="5" h="11">
                  <a:moveTo>
                    <a:pt x="2" y="10"/>
                  </a:moveTo>
                  <a:lnTo>
                    <a:pt x="4" y="9"/>
                  </a:lnTo>
                  <a:lnTo>
                    <a:pt x="2" y="9"/>
                  </a:lnTo>
                  <a:lnTo>
                    <a:pt x="1" y="7"/>
                  </a:lnTo>
                  <a:lnTo>
                    <a:pt x="1" y="6"/>
                  </a:lnTo>
                  <a:lnTo>
                    <a:pt x="1" y="5"/>
                  </a:lnTo>
                  <a:lnTo>
                    <a:pt x="1" y="4"/>
                  </a:lnTo>
                  <a:lnTo>
                    <a:pt x="1" y="2"/>
                  </a:lnTo>
                  <a:lnTo>
                    <a:pt x="1" y="1"/>
                  </a:lnTo>
                  <a:lnTo>
                    <a:pt x="1" y="0"/>
                  </a:lnTo>
                  <a:lnTo>
                    <a:pt x="0" y="1"/>
                  </a:lnTo>
                  <a:lnTo>
                    <a:pt x="0" y="2"/>
                  </a:lnTo>
                  <a:lnTo>
                    <a:pt x="0" y="4"/>
                  </a:lnTo>
                  <a:lnTo>
                    <a:pt x="0" y="5"/>
                  </a:lnTo>
                  <a:lnTo>
                    <a:pt x="0" y="6"/>
                  </a:lnTo>
                  <a:lnTo>
                    <a:pt x="1" y="7"/>
                  </a:lnTo>
                  <a:lnTo>
                    <a:pt x="1" y="9"/>
                  </a:lnTo>
                  <a:lnTo>
                    <a:pt x="2" y="10"/>
                  </a:lnTo>
                  <a:lnTo>
                    <a:pt x="4" y="10"/>
                  </a:lnTo>
                  <a:lnTo>
                    <a:pt x="4" y="9"/>
                  </a:lnTo>
                  <a:lnTo>
                    <a:pt x="2"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0" name="Freeform 1466"/>
            <p:cNvSpPr>
              <a:spLocks/>
            </p:cNvSpPr>
            <p:nvPr/>
          </p:nvSpPr>
          <p:spPr bwMode="auto">
            <a:xfrm>
              <a:off x="2644" y="2769"/>
              <a:ext cx="4" cy="5"/>
            </a:xfrm>
            <a:custGeom>
              <a:avLst/>
              <a:gdLst/>
              <a:ahLst/>
              <a:cxnLst>
                <a:cxn ang="0">
                  <a:pos x="0" y="0"/>
                </a:cxn>
                <a:cxn ang="0">
                  <a:pos x="0" y="0"/>
                </a:cxn>
                <a:cxn ang="0">
                  <a:pos x="0" y="1"/>
                </a:cxn>
                <a:cxn ang="0">
                  <a:pos x="0" y="2"/>
                </a:cxn>
                <a:cxn ang="0">
                  <a:pos x="1" y="2"/>
                </a:cxn>
                <a:cxn ang="0">
                  <a:pos x="1" y="4"/>
                </a:cxn>
                <a:cxn ang="0">
                  <a:pos x="2" y="4"/>
                </a:cxn>
                <a:cxn ang="0">
                  <a:pos x="2" y="2"/>
                </a:cxn>
                <a:cxn ang="0">
                  <a:pos x="2" y="1"/>
                </a:cxn>
                <a:cxn ang="0">
                  <a:pos x="1" y="1"/>
                </a:cxn>
                <a:cxn ang="0">
                  <a:pos x="1" y="0"/>
                </a:cxn>
                <a:cxn ang="0">
                  <a:pos x="0" y="0"/>
                </a:cxn>
              </a:cxnLst>
              <a:rect l="0" t="0" r="r" b="b"/>
              <a:pathLst>
                <a:path w="3" h="5">
                  <a:moveTo>
                    <a:pt x="0" y="0"/>
                  </a:moveTo>
                  <a:lnTo>
                    <a:pt x="0" y="0"/>
                  </a:lnTo>
                  <a:lnTo>
                    <a:pt x="0" y="1"/>
                  </a:lnTo>
                  <a:lnTo>
                    <a:pt x="0" y="2"/>
                  </a:lnTo>
                  <a:lnTo>
                    <a:pt x="1" y="2"/>
                  </a:lnTo>
                  <a:lnTo>
                    <a:pt x="1" y="4"/>
                  </a:lnTo>
                  <a:lnTo>
                    <a:pt x="2" y="4"/>
                  </a:lnTo>
                  <a:lnTo>
                    <a:pt x="2" y="2"/>
                  </a:lnTo>
                  <a:lnTo>
                    <a:pt x="2" y="1"/>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1" name="Freeform 1467"/>
            <p:cNvSpPr>
              <a:spLocks/>
            </p:cNvSpPr>
            <p:nvPr/>
          </p:nvSpPr>
          <p:spPr bwMode="auto">
            <a:xfrm>
              <a:off x="2645" y="2768"/>
              <a:ext cx="2" cy="3"/>
            </a:xfrm>
            <a:custGeom>
              <a:avLst/>
              <a:gdLst/>
              <a:ahLst/>
              <a:cxnLst>
                <a:cxn ang="0">
                  <a:pos x="0" y="0"/>
                </a:cxn>
                <a:cxn ang="0">
                  <a:pos x="0" y="0"/>
                </a:cxn>
                <a:cxn ang="0">
                  <a:pos x="0" y="1"/>
                </a:cxn>
                <a:cxn ang="0">
                  <a:pos x="0" y="2"/>
                </a:cxn>
                <a:cxn ang="0">
                  <a:pos x="1" y="2"/>
                </a:cxn>
                <a:cxn ang="0">
                  <a:pos x="1" y="1"/>
                </a:cxn>
                <a:cxn ang="0">
                  <a:pos x="1" y="0"/>
                </a:cxn>
                <a:cxn ang="0">
                  <a:pos x="0" y="0"/>
                </a:cxn>
              </a:cxnLst>
              <a:rect l="0" t="0" r="r" b="b"/>
              <a:pathLst>
                <a:path w="2" h="3">
                  <a:moveTo>
                    <a:pt x="0" y="0"/>
                  </a:moveTo>
                  <a:lnTo>
                    <a:pt x="0" y="0"/>
                  </a:lnTo>
                  <a:lnTo>
                    <a:pt x="0" y="1"/>
                  </a:lnTo>
                  <a:lnTo>
                    <a:pt x="0" y="2"/>
                  </a:lnTo>
                  <a:lnTo>
                    <a:pt x="1" y="2"/>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2" name="Freeform 1468"/>
            <p:cNvSpPr>
              <a:spLocks/>
            </p:cNvSpPr>
            <p:nvPr/>
          </p:nvSpPr>
          <p:spPr bwMode="auto">
            <a:xfrm>
              <a:off x="2641" y="2764"/>
              <a:ext cx="5" cy="4"/>
            </a:xfrm>
            <a:custGeom>
              <a:avLst/>
              <a:gdLst/>
              <a:ahLst/>
              <a:cxnLst>
                <a:cxn ang="0">
                  <a:pos x="1" y="0"/>
                </a:cxn>
                <a:cxn ang="0">
                  <a:pos x="0" y="0"/>
                </a:cxn>
                <a:cxn ang="0">
                  <a:pos x="0" y="1"/>
                </a:cxn>
                <a:cxn ang="0">
                  <a:pos x="1" y="1"/>
                </a:cxn>
                <a:cxn ang="0">
                  <a:pos x="2" y="3"/>
                </a:cxn>
                <a:cxn ang="0">
                  <a:pos x="4" y="3"/>
                </a:cxn>
                <a:cxn ang="0">
                  <a:pos x="4" y="1"/>
                </a:cxn>
                <a:cxn ang="0">
                  <a:pos x="2" y="1"/>
                </a:cxn>
                <a:cxn ang="0">
                  <a:pos x="1" y="1"/>
                </a:cxn>
                <a:cxn ang="0">
                  <a:pos x="1" y="0"/>
                </a:cxn>
                <a:cxn ang="0">
                  <a:pos x="0" y="1"/>
                </a:cxn>
                <a:cxn ang="0">
                  <a:pos x="1" y="0"/>
                </a:cxn>
                <a:cxn ang="0">
                  <a:pos x="0" y="0"/>
                </a:cxn>
                <a:cxn ang="0">
                  <a:pos x="1" y="0"/>
                </a:cxn>
              </a:cxnLst>
              <a:rect l="0" t="0" r="r" b="b"/>
              <a:pathLst>
                <a:path w="5" h="4">
                  <a:moveTo>
                    <a:pt x="1" y="0"/>
                  </a:moveTo>
                  <a:lnTo>
                    <a:pt x="0" y="0"/>
                  </a:lnTo>
                  <a:lnTo>
                    <a:pt x="0" y="1"/>
                  </a:lnTo>
                  <a:lnTo>
                    <a:pt x="1" y="1"/>
                  </a:lnTo>
                  <a:lnTo>
                    <a:pt x="2" y="3"/>
                  </a:lnTo>
                  <a:lnTo>
                    <a:pt x="4" y="3"/>
                  </a:lnTo>
                  <a:lnTo>
                    <a:pt x="4" y="1"/>
                  </a:lnTo>
                  <a:lnTo>
                    <a:pt x="2" y="1"/>
                  </a:lnTo>
                  <a:lnTo>
                    <a:pt x="1" y="1"/>
                  </a:lnTo>
                  <a:lnTo>
                    <a:pt x="1" y="0"/>
                  </a:lnTo>
                  <a:lnTo>
                    <a:pt x="0" y="1"/>
                  </a:lnTo>
                  <a:lnTo>
                    <a:pt x="1" y="0"/>
                  </a:lnTo>
                  <a:lnTo>
                    <a:pt x="0" y="0"/>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3" name="Freeform 1469"/>
            <p:cNvSpPr>
              <a:spLocks/>
            </p:cNvSpPr>
            <p:nvPr/>
          </p:nvSpPr>
          <p:spPr bwMode="auto">
            <a:xfrm>
              <a:off x="2641" y="2764"/>
              <a:ext cx="2" cy="4"/>
            </a:xfrm>
            <a:custGeom>
              <a:avLst/>
              <a:gdLst/>
              <a:ahLst/>
              <a:cxnLst>
                <a:cxn ang="0">
                  <a:pos x="1" y="1"/>
                </a:cxn>
                <a:cxn ang="0">
                  <a:pos x="1" y="0"/>
                </a:cxn>
                <a:cxn ang="0">
                  <a:pos x="0" y="0"/>
                </a:cxn>
                <a:cxn ang="0">
                  <a:pos x="0" y="3"/>
                </a:cxn>
                <a:cxn ang="0">
                  <a:pos x="0" y="1"/>
                </a:cxn>
                <a:cxn ang="0">
                  <a:pos x="0" y="3"/>
                </a:cxn>
                <a:cxn ang="0">
                  <a:pos x="1" y="1"/>
                </a:cxn>
                <a:cxn ang="0">
                  <a:pos x="1" y="0"/>
                </a:cxn>
                <a:cxn ang="0">
                  <a:pos x="1" y="1"/>
                </a:cxn>
              </a:cxnLst>
              <a:rect l="0" t="0" r="r" b="b"/>
              <a:pathLst>
                <a:path w="2" h="4">
                  <a:moveTo>
                    <a:pt x="1" y="1"/>
                  </a:moveTo>
                  <a:lnTo>
                    <a:pt x="1" y="0"/>
                  </a:lnTo>
                  <a:lnTo>
                    <a:pt x="0" y="0"/>
                  </a:lnTo>
                  <a:lnTo>
                    <a:pt x="0" y="3"/>
                  </a:lnTo>
                  <a:lnTo>
                    <a:pt x="0" y="1"/>
                  </a:lnTo>
                  <a:lnTo>
                    <a:pt x="0" y="3"/>
                  </a:lnTo>
                  <a:lnTo>
                    <a:pt x="1" y="1"/>
                  </a:lnTo>
                  <a:lnTo>
                    <a:pt x="1" y="0"/>
                  </a:lnTo>
                  <a:lnTo>
                    <a:pt x="1"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4" name="Freeform 1470"/>
            <p:cNvSpPr>
              <a:spLocks/>
            </p:cNvSpPr>
            <p:nvPr/>
          </p:nvSpPr>
          <p:spPr bwMode="auto">
            <a:xfrm>
              <a:off x="2650" y="2768"/>
              <a:ext cx="4" cy="8"/>
            </a:xfrm>
            <a:custGeom>
              <a:avLst/>
              <a:gdLst/>
              <a:ahLst/>
              <a:cxnLst>
                <a:cxn ang="0">
                  <a:pos x="0" y="0"/>
                </a:cxn>
                <a:cxn ang="0">
                  <a:pos x="0" y="1"/>
                </a:cxn>
                <a:cxn ang="0">
                  <a:pos x="0" y="2"/>
                </a:cxn>
                <a:cxn ang="0">
                  <a:pos x="0" y="3"/>
                </a:cxn>
                <a:cxn ang="0">
                  <a:pos x="0" y="5"/>
                </a:cxn>
                <a:cxn ang="0">
                  <a:pos x="1" y="5"/>
                </a:cxn>
                <a:cxn ang="0">
                  <a:pos x="1" y="6"/>
                </a:cxn>
                <a:cxn ang="0">
                  <a:pos x="1" y="7"/>
                </a:cxn>
                <a:cxn ang="0">
                  <a:pos x="2" y="7"/>
                </a:cxn>
                <a:cxn ang="0">
                  <a:pos x="2" y="6"/>
                </a:cxn>
                <a:cxn ang="0">
                  <a:pos x="1" y="3"/>
                </a:cxn>
                <a:cxn ang="0">
                  <a:pos x="1" y="2"/>
                </a:cxn>
                <a:cxn ang="0">
                  <a:pos x="1" y="1"/>
                </a:cxn>
                <a:cxn ang="0">
                  <a:pos x="2" y="1"/>
                </a:cxn>
                <a:cxn ang="0">
                  <a:pos x="2" y="0"/>
                </a:cxn>
                <a:cxn ang="0">
                  <a:pos x="1" y="0"/>
                </a:cxn>
                <a:cxn ang="0">
                  <a:pos x="0" y="0"/>
                </a:cxn>
              </a:cxnLst>
              <a:rect l="0" t="0" r="r" b="b"/>
              <a:pathLst>
                <a:path w="3" h="8">
                  <a:moveTo>
                    <a:pt x="0" y="0"/>
                  </a:moveTo>
                  <a:lnTo>
                    <a:pt x="0" y="1"/>
                  </a:lnTo>
                  <a:lnTo>
                    <a:pt x="0" y="2"/>
                  </a:lnTo>
                  <a:lnTo>
                    <a:pt x="0" y="3"/>
                  </a:lnTo>
                  <a:lnTo>
                    <a:pt x="0" y="5"/>
                  </a:lnTo>
                  <a:lnTo>
                    <a:pt x="1" y="5"/>
                  </a:lnTo>
                  <a:lnTo>
                    <a:pt x="1" y="6"/>
                  </a:lnTo>
                  <a:lnTo>
                    <a:pt x="1" y="7"/>
                  </a:lnTo>
                  <a:lnTo>
                    <a:pt x="2" y="7"/>
                  </a:lnTo>
                  <a:lnTo>
                    <a:pt x="2" y="6"/>
                  </a:lnTo>
                  <a:lnTo>
                    <a:pt x="1" y="3"/>
                  </a:lnTo>
                  <a:lnTo>
                    <a:pt x="1" y="2"/>
                  </a:lnTo>
                  <a:lnTo>
                    <a:pt x="1" y="1"/>
                  </a:lnTo>
                  <a:lnTo>
                    <a:pt x="2" y="1"/>
                  </a:lnTo>
                  <a:lnTo>
                    <a:pt x="2" y="0"/>
                  </a:lnTo>
                  <a:lnTo>
                    <a:pt x="1"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5" name="Freeform 1471"/>
            <p:cNvSpPr>
              <a:spLocks/>
            </p:cNvSpPr>
            <p:nvPr/>
          </p:nvSpPr>
          <p:spPr bwMode="auto">
            <a:xfrm>
              <a:off x="2649" y="2768"/>
              <a:ext cx="5" cy="8"/>
            </a:xfrm>
            <a:custGeom>
              <a:avLst/>
              <a:gdLst/>
              <a:ahLst/>
              <a:cxnLst>
                <a:cxn ang="0">
                  <a:pos x="2" y="7"/>
                </a:cxn>
                <a:cxn ang="0">
                  <a:pos x="3" y="6"/>
                </a:cxn>
                <a:cxn ang="0">
                  <a:pos x="2" y="6"/>
                </a:cxn>
                <a:cxn ang="0">
                  <a:pos x="1" y="5"/>
                </a:cxn>
                <a:cxn ang="0">
                  <a:pos x="1" y="3"/>
                </a:cxn>
                <a:cxn ang="0">
                  <a:pos x="1" y="2"/>
                </a:cxn>
                <a:cxn ang="0">
                  <a:pos x="0" y="1"/>
                </a:cxn>
                <a:cxn ang="0">
                  <a:pos x="1" y="0"/>
                </a:cxn>
                <a:cxn ang="0">
                  <a:pos x="0" y="0"/>
                </a:cxn>
                <a:cxn ang="0">
                  <a:pos x="0" y="1"/>
                </a:cxn>
                <a:cxn ang="0">
                  <a:pos x="0" y="2"/>
                </a:cxn>
                <a:cxn ang="0">
                  <a:pos x="0" y="3"/>
                </a:cxn>
                <a:cxn ang="0">
                  <a:pos x="0" y="5"/>
                </a:cxn>
                <a:cxn ang="0">
                  <a:pos x="1" y="5"/>
                </a:cxn>
                <a:cxn ang="0">
                  <a:pos x="1" y="6"/>
                </a:cxn>
                <a:cxn ang="0">
                  <a:pos x="2" y="7"/>
                </a:cxn>
                <a:cxn ang="0">
                  <a:pos x="3" y="7"/>
                </a:cxn>
                <a:cxn ang="0">
                  <a:pos x="3" y="6"/>
                </a:cxn>
                <a:cxn ang="0">
                  <a:pos x="2" y="7"/>
                </a:cxn>
              </a:cxnLst>
              <a:rect l="0" t="0" r="r" b="b"/>
              <a:pathLst>
                <a:path w="4" h="8">
                  <a:moveTo>
                    <a:pt x="2" y="7"/>
                  </a:moveTo>
                  <a:lnTo>
                    <a:pt x="3" y="6"/>
                  </a:lnTo>
                  <a:lnTo>
                    <a:pt x="2" y="6"/>
                  </a:lnTo>
                  <a:lnTo>
                    <a:pt x="1" y="5"/>
                  </a:lnTo>
                  <a:lnTo>
                    <a:pt x="1" y="3"/>
                  </a:lnTo>
                  <a:lnTo>
                    <a:pt x="1" y="2"/>
                  </a:lnTo>
                  <a:lnTo>
                    <a:pt x="0" y="1"/>
                  </a:lnTo>
                  <a:lnTo>
                    <a:pt x="1" y="0"/>
                  </a:lnTo>
                  <a:lnTo>
                    <a:pt x="0" y="0"/>
                  </a:lnTo>
                  <a:lnTo>
                    <a:pt x="0" y="1"/>
                  </a:lnTo>
                  <a:lnTo>
                    <a:pt x="0" y="2"/>
                  </a:lnTo>
                  <a:lnTo>
                    <a:pt x="0" y="3"/>
                  </a:lnTo>
                  <a:lnTo>
                    <a:pt x="0" y="5"/>
                  </a:lnTo>
                  <a:lnTo>
                    <a:pt x="1" y="5"/>
                  </a:lnTo>
                  <a:lnTo>
                    <a:pt x="1" y="6"/>
                  </a:lnTo>
                  <a:lnTo>
                    <a:pt x="2" y="7"/>
                  </a:lnTo>
                  <a:lnTo>
                    <a:pt x="3" y="7"/>
                  </a:lnTo>
                  <a:lnTo>
                    <a:pt x="3" y="6"/>
                  </a:lnTo>
                  <a:lnTo>
                    <a:pt x="2"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6" name="Freeform 1472"/>
            <p:cNvSpPr>
              <a:spLocks/>
            </p:cNvSpPr>
            <p:nvPr/>
          </p:nvSpPr>
          <p:spPr bwMode="auto">
            <a:xfrm>
              <a:off x="2651" y="2770"/>
              <a:ext cx="4" cy="5"/>
            </a:xfrm>
            <a:custGeom>
              <a:avLst/>
              <a:gdLst/>
              <a:ahLst/>
              <a:cxnLst>
                <a:cxn ang="0">
                  <a:pos x="0" y="0"/>
                </a:cxn>
                <a:cxn ang="0">
                  <a:pos x="0" y="1"/>
                </a:cxn>
                <a:cxn ang="0">
                  <a:pos x="1" y="2"/>
                </a:cxn>
                <a:cxn ang="0">
                  <a:pos x="1" y="4"/>
                </a:cxn>
                <a:cxn ang="0">
                  <a:pos x="3" y="4"/>
                </a:cxn>
                <a:cxn ang="0">
                  <a:pos x="3" y="2"/>
                </a:cxn>
                <a:cxn ang="0">
                  <a:pos x="3" y="1"/>
                </a:cxn>
                <a:cxn ang="0">
                  <a:pos x="1" y="1"/>
                </a:cxn>
                <a:cxn ang="0">
                  <a:pos x="1" y="0"/>
                </a:cxn>
                <a:cxn ang="0">
                  <a:pos x="0" y="0"/>
                </a:cxn>
              </a:cxnLst>
              <a:rect l="0" t="0" r="r" b="b"/>
              <a:pathLst>
                <a:path w="4" h="5">
                  <a:moveTo>
                    <a:pt x="0" y="0"/>
                  </a:moveTo>
                  <a:lnTo>
                    <a:pt x="0" y="1"/>
                  </a:lnTo>
                  <a:lnTo>
                    <a:pt x="1" y="2"/>
                  </a:lnTo>
                  <a:lnTo>
                    <a:pt x="1" y="4"/>
                  </a:lnTo>
                  <a:lnTo>
                    <a:pt x="3" y="4"/>
                  </a:lnTo>
                  <a:lnTo>
                    <a:pt x="3" y="2"/>
                  </a:lnTo>
                  <a:lnTo>
                    <a:pt x="3" y="1"/>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7" name="Freeform 1473"/>
            <p:cNvSpPr>
              <a:spLocks/>
            </p:cNvSpPr>
            <p:nvPr/>
          </p:nvSpPr>
          <p:spPr bwMode="auto">
            <a:xfrm>
              <a:off x="2651" y="2768"/>
              <a:ext cx="4" cy="4"/>
            </a:xfrm>
            <a:custGeom>
              <a:avLst/>
              <a:gdLst/>
              <a:ahLst/>
              <a:cxnLst>
                <a:cxn ang="0">
                  <a:pos x="1" y="0"/>
                </a:cxn>
                <a:cxn ang="0">
                  <a:pos x="1" y="0"/>
                </a:cxn>
                <a:cxn ang="0">
                  <a:pos x="1" y="1"/>
                </a:cxn>
                <a:cxn ang="0">
                  <a:pos x="0" y="1"/>
                </a:cxn>
                <a:cxn ang="0">
                  <a:pos x="0" y="2"/>
                </a:cxn>
                <a:cxn ang="0">
                  <a:pos x="1" y="2"/>
                </a:cxn>
                <a:cxn ang="0">
                  <a:pos x="1" y="1"/>
                </a:cxn>
                <a:cxn ang="0">
                  <a:pos x="3" y="1"/>
                </a:cxn>
                <a:cxn ang="0">
                  <a:pos x="3" y="0"/>
                </a:cxn>
                <a:cxn ang="0">
                  <a:pos x="1" y="0"/>
                </a:cxn>
              </a:cxnLst>
              <a:rect l="0" t="0" r="r" b="b"/>
              <a:pathLst>
                <a:path w="4" h="3">
                  <a:moveTo>
                    <a:pt x="1" y="0"/>
                  </a:moveTo>
                  <a:lnTo>
                    <a:pt x="1" y="0"/>
                  </a:lnTo>
                  <a:lnTo>
                    <a:pt x="1" y="1"/>
                  </a:lnTo>
                  <a:lnTo>
                    <a:pt x="0" y="1"/>
                  </a:lnTo>
                  <a:lnTo>
                    <a:pt x="0" y="2"/>
                  </a:lnTo>
                  <a:lnTo>
                    <a:pt x="1" y="2"/>
                  </a:lnTo>
                  <a:lnTo>
                    <a:pt x="1" y="1"/>
                  </a:lnTo>
                  <a:lnTo>
                    <a:pt x="3" y="1"/>
                  </a:lnTo>
                  <a:lnTo>
                    <a:pt x="3" y="0"/>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8" name="Freeform 1474"/>
            <p:cNvSpPr>
              <a:spLocks/>
            </p:cNvSpPr>
            <p:nvPr/>
          </p:nvSpPr>
          <p:spPr bwMode="auto">
            <a:xfrm>
              <a:off x="2649" y="2768"/>
              <a:ext cx="5" cy="3"/>
            </a:xfrm>
            <a:custGeom>
              <a:avLst/>
              <a:gdLst/>
              <a:ahLst/>
              <a:cxnLst>
                <a:cxn ang="0">
                  <a:pos x="0" y="0"/>
                </a:cxn>
                <a:cxn ang="0">
                  <a:pos x="0" y="0"/>
                </a:cxn>
                <a:cxn ang="0">
                  <a:pos x="0" y="1"/>
                </a:cxn>
                <a:cxn ang="0">
                  <a:pos x="1" y="2"/>
                </a:cxn>
                <a:cxn ang="0">
                  <a:pos x="2" y="2"/>
                </a:cxn>
                <a:cxn ang="0">
                  <a:pos x="3" y="2"/>
                </a:cxn>
                <a:cxn ang="0">
                  <a:pos x="3" y="1"/>
                </a:cxn>
                <a:cxn ang="0">
                  <a:pos x="2" y="1"/>
                </a:cxn>
                <a:cxn ang="0">
                  <a:pos x="1" y="1"/>
                </a:cxn>
                <a:cxn ang="0">
                  <a:pos x="1" y="0"/>
                </a:cxn>
                <a:cxn ang="0">
                  <a:pos x="0" y="0"/>
                </a:cxn>
              </a:cxnLst>
              <a:rect l="0" t="0" r="r" b="b"/>
              <a:pathLst>
                <a:path w="4" h="3">
                  <a:moveTo>
                    <a:pt x="0" y="0"/>
                  </a:moveTo>
                  <a:lnTo>
                    <a:pt x="0" y="0"/>
                  </a:lnTo>
                  <a:lnTo>
                    <a:pt x="0" y="1"/>
                  </a:lnTo>
                  <a:lnTo>
                    <a:pt x="1" y="2"/>
                  </a:lnTo>
                  <a:lnTo>
                    <a:pt x="2" y="2"/>
                  </a:lnTo>
                  <a:lnTo>
                    <a:pt x="3" y="2"/>
                  </a:lnTo>
                  <a:lnTo>
                    <a:pt x="3" y="1"/>
                  </a:lnTo>
                  <a:lnTo>
                    <a:pt x="2" y="1"/>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39" name="Freeform 1475"/>
            <p:cNvSpPr>
              <a:spLocks/>
            </p:cNvSpPr>
            <p:nvPr/>
          </p:nvSpPr>
          <p:spPr bwMode="auto">
            <a:xfrm>
              <a:off x="2649" y="2768"/>
              <a:ext cx="4" cy="3"/>
            </a:xfrm>
            <a:custGeom>
              <a:avLst/>
              <a:gdLst/>
              <a:ahLst/>
              <a:cxnLst>
                <a:cxn ang="0">
                  <a:pos x="2" y="0"/>
                </a:cxn>
                <a:cxn ang="0">
                  <a:pos x="0" y="0"/>
                </a:cxn>
                <a:cxn ang="0">
                  <a:pos x="2" y="0"/>
                </a:cxn>
                <a:cxn ang="0">
                  <a:pos x="2" y="2"/>
                </a:cxn>
                <a:cxn ang="0">
                  <a:pos x="0" y="2"/>
                </a:cxn>
                <a:cxn ang="0">
                  <a:pos x="0" y="0"/>
                </a:cxn>
                <a:cxn ang="0">
                  <a:pos x="2" y="0"/>
                </a:cxn>
              </a:cxnLst>
              <a:rect l="0" t="0" r="r" b="b"/>
              <a:pathLst>
                <a:path w="3" h="3">
                  <a:moveTo>
                    <a:pt x="2" y="0"/>
                  </a:moveTo>
                  <a:lnTo>
                    <a:pt x="0" y="0"/>
                  </a:lnTo>
                  <a:lnTo>
                    <a:pt x="2" y="0"/>
                  </a:lnTo>
                  <a:lnTo>
                    <a:pt x="2" y="2"/>
                  </a:lnTo>
                  <a:lnTo>
                    <a:pt x="0" y="2"/>
                  </a:lnTo>
                  <a:lnTo>
                    <a:pt x="0" y="0"/>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0" name="Freeform 1476"/>
            <p:cNvSpPr>
              <a:spLocks/>
            </p:cNvSpPr>
            <p:nvPr/>
          </p:nvSpPr>
          <p:spPr bwMode="auto">
            <a:xfrm>
              <a:off x="2657" y="2768"/>
              <a:ext cx="4" cy="6"/>
            </a:xfrm>
            <a:custGeom>
              <a:avLst/>
              <a:gdLst/>
              <a:ahLst/>
              <a:cxnLst>
                <a:cxn ang="0">
                  <a:pos x="0" y="0"/>
                </a:cxn>
                <a:cxn ang="0">
                  <a:pos x="0" y="1"/>
                </a:cxn>
                <a:cxn ang="0">
                  <a:pos x="0" y="2"/>
                </a:cxn>
                <a:cxn ang="0">
                  <a:pos x="0" y="3"/>
                </a:cxn>
                <a:cxn ang="0">
                  <a:pos x="1" y="5"/>
                </a:cxn>
                <a:cxn ang="0">
                  <a:pos x="3" y="6"/>
                </a:cxn>
                <a:cxn ang="0">
                  <a:pos x="3" y="5"/>
                </a:cxn>
                <a:cxn ang="0">
                  <a:pos x="3" y="3"/>
                </a:cxn>
                <a:cxn ang="0">
                  <a:pos x="3" y="2"/>
                </a:cxn>
                <a:cxn ang="0">
                  <a:pos x="3" y="1"/>
                </a:cxn>
                <a:cxn ang="0">
                  <a:pos x="3" y="0"/>
                </a:cxn>
                <a:cxn ang="0">
                  <a:pos x="1" y="0"/>
                </a:cxn>
                <a:cxn ang="0">
                  <a:pos x="1" y="1"/>
                </a:cxn>
                <a:cxn ang="0">
                  <a:pos x="0" y="1"/>
                </a:cxn>
                <a:cxn ang="0">
                  <a:pos x="0" y="0"/>
                </a:cxn>
              </a:cxnLst>
              <a:rect l="0" t="0" r="r" b="b"/>
              <a:pathLst>
                <a:path w="4" h="7">
                  <a:moveTo>
                    <a:pt x="0" y="0"/>
                  </a:moveTo>
                  <a:lnTo>
                    <a:pt x="0" y="1"/>
                  </a:lnTo>
                  <a:lnTo>
                    <a:pt x="0" y="2"/>
                  </a:lnTo>
                  <a:lnTo>
                    <a:pt x="0" y="3"/>
                  </a:lnTo>
                  <a:lnTo>
                    <a:pt x="1" y="5"/>
                  </a:lnTo>
                  <a:lnTo>
                    <a:pt x="3" y="6"/>
                  </a:lnTo>
                  <a:lnTo>
                    <a:pt x="3" y="5"/>
                  </a:lnTo>
                  <a:lnTo>
                    <a:pt x="3" y="3"/>
                  </a:lnTo>
                  <a:lnTo>
                    <a:pt x="3" y="2"/>
                  </a:lnTo>
                  <a:lnTo>
                    <a:pt x="3" y="1"/>
                  </a:lnTo>
                  <a:lnTo>
                    <a:pt x="3" y="0"/>
                  </a:lnTo>
                  <a:lnTo>
                    <a:pt x="1" y="0"/>
                  </a:lnTo>
                  <a:lnTo>
                    <a:pt x="1" y="1"/>
                  </a:lnTo>
                  <a:lnTo>
                    <a:pt x="0" y="1"/>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1" name="Freeform 1477"/>
            <p:cNvSpPr>
              <a:spLocks/>
            </p:cNvSpPr>
            <p:nvPr/>
          </p:nvSpPr>
          <p:spPr bwMode="auto">
            <a:xfrm>
              <a:off x="2657" y="2768"/>
              <a:ext cx="4" cy="6"/>
            </a:xfrm>
            <a:custGeom>
              <a:avLst/>
              <a:gdLst/>
              <a:ahLst/>
              <a:cxnLst>
                <a:cxn ang="0">
                  <a:pos x="3" y="4"/>
                </a:cxn>
                <a:cxn ang="0">
                  <a:pos x="3" y="4"/>
                </a:cxn>
                <a:cxn ang="0">
                  <a:pos x="1" y="4"/>
                </a:cxn>
                <a:cxn ang="0">
                  <a:pos x="1" y="2"/>
                </a:cxn>
                <a:cxn ang="0">
                  <a:pos x="0" y="2"/>
                </a:cxn>
                <a:cxn ang="0">
                  <a:pos x="0" y="1"/>
                </a:cxn>
                <a:cxn ang="0">
                  <a:pos x="0" y="0"/>
                </a:cxn>
                <a:cxn ang="0">
                  <a:pos x="0" y="1"/>
                </a:cxn>
                <a:cxn ang="0">
                  <a:pos x="0" y="2"/>
                </a:cxn>
                <a:cxn ang="0">
                  <a:pos x="1" y="4"/>
                </a:cxn>
                <a:cxn ang="0">
                  <a:pos x="1" y="5"/>
                </a:cxn>
                <a:cxn ang="0">
                  <a:pos x="3" y="5"/>
                </a:cxn>
                <a:cxn ang="0">
                  <a:pos x="3" y="4"/>
                </a:cxn>
              </a:cxnLst>
              <a:rect l="0" t="0" r="r" b="b"/>
              <a:pathLst>
                <a:path w="4" h="6">
                  <a:moveTo>
                    <a:pt x="3" y="4"/>
                  </a:moveTo>
                  <a:lnTo>
                    <a:pt x="3" y="4"/>
                  </a:lnTo>
                  <a:lnTo>
                    <a:pt x="1" y="4"/>
                  </a:lnTo>
                  <a:lnTo>
                    <a:pt x="1" y="2"/>
                  </a:lnTo>
                  <a:lnTo>
                    <a:pt x="0" y="2"/>
                  </a:lnTo>
                  <a:lnTo>
                    <a:pt x="0" y="1"/>
                  </a:lnTo>
                  <a:lnTo>
                    <a:pt x="0" y="0"/>
                  </a:lnTo>
                  <a:lnTo>
                    <a:pt x="0" y="1"/>
                  </a:lnTo>
                  <a:lnTo>
                    <a:pt x="0" y="2"/>
                  </a:lnTo>
                  <a:lnTo>
                    <a:pt x="1" y="4"/>
                  </a:lnTo>
                  <a:lnTo>
                    <a:pt x="1" y="5"/>
                  </a:lnTo>
                  <a:lnTo>
                    <a:pt x="3" y="5"/>
                  </a:lnTo>
                  <a:lnTo>
                    <a:pt x="3"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2" name="Freeform 1478"/>
            <p:cNvSpPr>
              <a:spLocks/>
            </p:cNvSpPr>
            <p:nvPr/>
          </p:nvSpPr>
          <p:spPr bwMode="auto">
            <a:xfrm>
              <a:off x="2660" y="2770"/>
              <a:ext cx="4" cy="4"/>
            </a:xfrm>
            <a:custGeom>
              <a:avLst/>
              <a:gdLst/>
              <a:ahLst/>
              <a:cxnLst>
                <a:cxn ang="0">
                  <a:pos x="0" y="0"/>
                </a:cxn>
                <a:cxn ang="0">
                  <a:pos x="0" y="0"/>
                </a:cxn>
                <a:cxn ang="0">
                  <a:pos x="0" y="1"/>
                </a:cxn>
                <a:cxn ang="0">
                  <a:pos x="1" y="3"/>
                </a:cxn>
                <a:cxn ang="0">
                  <a:pos x="1" y="1"/>
                </a:cxn>
                <a:cxn ang="0">
                  <a:pos x="2" y="3"/>
                </a:cxn>
                <a:cxn ang="0">
                  <a:pos x="2" y="1"/>
                </a:cxn>
                <a:cxn ang="0">
                  <a:pos x="2" y="0"/>
                </a:cxn>
                <a:cxn ang="0">
                  <a:pos x="1" y="0"/>
                </a:cxn>
                <a:cxn ang="0">
                  <a:pos x="0" y="0"/>
                </a:cxn>
              </a:cxnLst>
              <a:rect l="0" t="0" r="r" b="b"/>
              <a:pathLst>
                <a:path w="3" h="4">
                  <a:moveTo>
                    <a:pt x="0" y="0"/>
                  </a:moveTo>
                  <a:lnTo>
                    <a:pt x="0" y="0"/>
                  </a:lnTo>
                  <a:lnTo>
                    <a:pt x="0" y="1"/>
                  </a:lnTo>
                  <a:lnTo>
                    <a:pt x="1" y="3"/>
                  </a:lnTo>
                  <a:lnTo>
                    <a:pt x="1" y="1"/>
                  </a:lnTo>
                  <a:lnTo>
                    <a:pt x="2" y="3"/>
                  </a:lnTo>
                  <a:lnTo>
                    <a:pt x="2" y="1"/>
                  </a:lnTo>
                  <a:lnTo>
                    <a:pt x="2"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3" name="Freeform 1479"/>
            <p:cNvSpPr>
              <a:spLocks/>
            </p:cNvSpPr>
            <p:nvPr/>
          </p:nvSpPr>
          <p:spPr bwMode="auto">
            <a:xfrm>
              <a:off x="2660" y="2768"/>
              <a:ext cx="4" cy="4"/>
            </a:xfrm>
            <a:custGeom>
              <a:avLst/>
              <a:gdLst/>
              <a:ahLst/>
              <a:cxnLst>
                <a:cxn ang="0">
                  <a:pos x="1" y="0"/>
                </a:cxn>
                <a:cxn ang="0">
                  <a:pos x="1" y="0"/>
                </a:cxn>
                <a:cxn ang="0">
                  <a:pos x="1" y="1"/>
                </a:cxn>
                <a:cxn ang="0">
                  <a:pos x="0" y="1"/>
                </a:cxn>
                <a:cxn ang="0">
                  <a:pos x="0" y="2"/>
                </a:cxn>
                <a:cxn ang="0">
                  <a:pos x="0" y="3"/>
                </a:cxn>
                <a:cxn ang="0">
                  <a:pos x="1" y="3"/>
                </a:cxn>
                <a:cxn ang="0">
                  <a:pos x="1" y="2"/>
                </a:cxn>
                <a:cxn ang="0">
                  <a:pos x="1" y="1"/>
                </a:cxn>
                <a:cxn ang="0">
                  <a:pos x="2" y="1"/>
                </a:cxn>
                <a:cxn ang="0">
                  <a:pos x="2" y="0"/>
                </a:cxn>
                <a:cxn ang="0">
                  <a:pos x="1" y="0"/>
                </a:cxn>
                <a:cxn ang="0">
                  <a:pos x="0" y="0"/>
                </a:cxn>
                <a:cxn ang="0">
                  <a:pos x="1" y="0"/>
                </a:cxn>
              </a:cxnLst>
              <a:rect l="0" t="0" r="r" b="b"/>
              <a:pathLst>
                <a:path w="3" h="4">
                  <a:moveTo>
                    <a:pt x="1" y="0"/>
                  </a:moveTo>
                  <a:lnTo>
                    <a:pt x="1" y="0"/>
                  </a:lnTo>
                  <a:lnTo>
                    <a:pt x="1" y="1"/>
                  </a:lnTo>
                  <a:lnTo>
                    <a:pt x="0" y="1"/>
                  </a:lnTo>
                  <a:lnTo>
                    <a:pt x="0" y="2"/>
                  </a:lnTo>
                  <a:lnTo>
                    <a:pt x="0" y="3"/>
                  </a:lnTo>
                  <a:lnTo>
                    <a:pt x="1" y="3"/>
                  </a:lnTo>
                  <a:lnTo>
                    <a:pt x="1" y="2"/>
                  </a:lnTo>
                  <a:lnTo>
                    <a:pt x="1" y="1"/>
                  </a:lnTo>
                  <a:lnTo>
                    <a:pt x="2" y="1"/>
                  </a:lnTo>
                  <a:lnTo>
                    <a:pt x="2" y="0"/>
                  </a:lnTo>
                  <a:lnTo>
                    <a:pt x="1" y="0"/>
                  </a:lnTo>
                  <a:lnTo>
                    <a:pt x="0" y="0"/>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4" name="Freeform 1480"/>
            <p:cNvSpPr>
              <a:spLocks/>
            </p:cNvSpPr>
            <p:nvPr/>
          </p:nvSpPr>
          <p:spPr bwMode="auto">
            <a:xfrm>
              <a:off x="2657" y="2768"/>
              <a:ext cx="4" cy="3"/>
            </a:xfrm>
            <a:custGeom>
              <a:avLst/>
              <a:gdLst/>
              <a:ahLst/>
              <a:cxnLst>
                <a:cxn ang="0">
                  <a:pos x="0" y="1"/>
                </a:cxn>
                <a:cxn ang="0">
                  <a:pos x="0" y="1"/>
                </a:cxn>
                <a:cxn ang="0">
                  <a:pos x="0" y="2"/>
                </a:cxn>
                <a:cxn ang="0">
                  <a:pos x="1" y="2"/>
                </a:cxn>
                <a:cxn ang="0">
                  <a:pos x="1" y="1"/>
                </a:cxn>
                <a:cxn ang="0">
                  <a:pos x="3" y="1"/>
                </a:cxn>
                <a:cxn ang="0">
                  <a:pos x="3" y="0"/>
                </a:cxn>
                <a:cxn ang="0">
                  <a:pos x="1" y="0"/>
                </a:cxn>
                <a:cxn ang="0">
                  <a:pos x="1" y="1"/>
                </a:cxn>
                <a:cxn ang="0">
                  <a:pos x="0" y="1"/>
                </a:cxn>
                <a:cxn ang="0">
                  <a:pos x="0" y="2"/>
                </a:cxn>
                <a:cxn ang="0">
                  <a:pos x="0" y="1"/>
                </a:cxn>
              </a:cxnLst>
              <a:rect l="0" t="0" r="r" b="b"/>
              <a:pathLst>
                <a:path w="4" h="3">
                  <a:moveTo>
                    <a:pt x="0" y="1"/>
                  </a:moveTo>
                  <a:lnTo>
                    <a:pt x="0" y="1"/>
                  </a:lnTo>
                  <a:lnTo>
                    <a:pt x="0" y="2"/>
                  </a:lnTo>
                  <a:lnTo>
                    <a:pt x="1" y="2"/>
                  </a:lnTo>
                  <a:lnTo>
                    <a:pt x="1" y="1"/>
                  </a:lnTo>
                  <a:lnTo>
                    <a:pt x="3" y="1"/>
                  </a:lnTo>
                  <a:lnTo>
                    <a:pt x="3" y="0"/>
                  </a:lnTo>
                  <a:lnTo>
                    <a:pt x="1" y="0"/>
                  </a:lnTo>
                  <a:lnTo>
                    <a:pt x="1" y="1"/>
                  </a:lnTo>
                  <a:lnTo>
                    <a:pt x="0" y="1"/>
                  </a:lnTo>
                  <a:lnTo>
                    <a:pt x="0" y="2"/>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5" name="Freeform 1481"/>
            <p:cNvSpPr>
              <a:spLocks/>
            </p:cNvSpPr>
            <p:nvPr/>
          </p:nvSpPr>
          <p:spPr bwMode="auto">
            <a:xfrm>
              <a:off x="2657" y="2768"/>
              <a:ext cx="2" cy="3"/>
            </a:xfrm>
            <a:custGeom>
              <a:avLst/>
              <a:gdLst/>
              <a:ahLst/>
              <a:cxnLst>
                <a:cxn ang="0">
                  <a:pos x="1" y="1"/>
                </a:cxn>
                <a:cxn ang="0">
                  <a:pos x="1" y="0"/>
                </a:cxn>
                <a:cxn ang="0">
                  <a:pos x="0" y="0"/>
                </a:cxn>
                <a:cxn ang="0">
                  <a:pos x="0" y="1"/>
                </a:cxn>
                <a:cxn ang="0">
                  <a:pos x="1" y="1"/>
                </a:cxn>
                <a:cxn ang="0">
                  <a:pos x="0" y="1"/>
                </a:cxn>
                <a:cxn ang="0">
                  <a:pos x="1" y="1"/>
                </a:cxn>
                <a:cxn ang="0">
                  <a:pos x="1" y="0"/>
                </a:cxn>
                <a:cxn ang="0">
                  <a:pos x="1" y="1"/>
                </a:cxn>
              </a:cxnLst>
              <a:rect l="0" t="0" r="r" b="b"/>
              <a:pathLst>
                <a:path w="2" h="2">
                  <a:moveTo>
                    <a:pt x="1" y="1"/>
                  </a:moveTo>
                  <a:lnTo>
                    <a:pt x="1" y="0"/>
                  </a:lnTo>
                  <a:lnTo>
                    <a:pt x="0" y="0"/>
                  </a:lnTo>
                  <a:lnTo>
                    <a:pt x="0" y="1"/>
                  </a:lnTo>
                  <a:lnTo>
                    <a:pt x="1" y="1"/>
                  </a:lnTo>
                  <a:lnTo>
                    <a:pt x="0" y="1"/>
                  </a:lnTo>
                  <a:lnTo>
                    <a:pt x="1" y="1"/>
                  </a:lnTo>
                  <a:lnTo>
                    <a:pt x="1" y="0"/>
                  </a:lnTo>
                  <a:lnTo>
                    <a:pt x="1"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6" name="Freeform 1482"/>
            <p:cNvSpPr>
              <a:spLocks/>
            </p:cNvSpPr>
            <p:nvPr/>
          </p:nvSpPr>
          <p:spPr bwMode="auto">
            <a:xfrm>
              <a:off x="2666" y="2765"/>
              <a:ext cx="2" cy="6"/>
            </a:xfrm>
            <a:custGeom>
              <a:avLst/>
              <a:gdLst/>
              <a:ahLst/>
              <a:cxnLst>
                <a:cxn ang="0">
                  <a:pos x="0" y="0"/>
                </a:cxn>
                <a:cxn ang="0">
                  <a:pos x="0" y="1"/>
                </a:cxn>
                <a:cxn ang="0">
                  <a:pos x="0" y="2"/>
                </a:cxn>
                <a:cxn ang="0">
                  <a:pos x="0" y="4"/>
                </a:cxn>
                <a:cxn ang="0">
                  <a:pos x="1" y="4"/>
                </a:cxn>
                <a:cxn ang="0">
                  <a:pos x="1" y="5"/>
                </a:cxn>
                <a:cxn ang="0">
                  <a:pos x="1" y="2"/>
                </a:cxn>
                <a:cxn ang="0">
                  <a:pos x="2" y="2"/>
                </a:cxn>
                <a:cxn ang="0">
                  <a:pos x="2" y="1"/>
                </a:cxn>
                <a:cxn ang="0">
                  <a:pos x="2" y="0"/>
                </a:cxn>
                <a:cxn ang="0">
                  <a:pos x="1" y="0"/>
                </a:cxn>
                <a:cxn ang="0">
                  <a:pos x="0" y="0"/>
                </a:cxn>
              </a:cxnLst>
              <a:rect l="0" t="0" r="r" b="b"/>
              <a:pathLst>
                <a:path w="3" h="6">
                  <a:moveTo>
                    <a:pt x="0" y="0"/>
                  </a:moveTo>
                  <a:lnTo>
                    <a:pt x="0" y="1"/>
                  </a:lnTo>
                  <a:lnTo>
                    <a:pt x="0" y="2"/>
                  </a:lnTo>
                  <a:lnTo>
                    <a:pt x="0" y="4"/>
                  </a:lnTo>
                  <a:lnTo>
                    <a:pt x="1" y="4"/>
                  </a:lnTo>
                  <a:lnTo>
                    <a:pt x="1" y="5"/>
                  </a:lnTo>
                  <a:lnTo>
                    <a:pt x="1" y="2"/>
                  </a:lnTo>
                  <a:lnTo>
                    <a:pt x="2" y="2"/>
                  </a:lnTo>
                  <a:lnTo>
                    <a:pt x="2" y="1"/>
                  </a:lnTo>
                  <a:lnTo>
                    <a:pt x="2" y="0"/>
                  </a:lnTo>
                  <a:lnTo>
                    <a:pt x="1" y="0"/>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7" name="Freeform 1483"/>
            <p:cNvSpPr>
              <a:spLocks/>
            </p:cNvSpPr>
            <p:nvPr/>
          </p:nvSpPr>
          <p:spPr bwMode="auto">
            <a:xfrm>
              <a:off x="2666" y="2768"/>
              <a:ext cx="2" cy="4"/>
            </a:xfrm>
            <a:custGeom>
              <a:avLst/>
              <a:gdLst/>
              <a:ahLst/>
              <a:cxnLst>
                <a:cxn ang="0">
                  <a:pos x="1" y="3"/>
                </a:cxn>
                <a:cxn ang="0">
                  <a:pos x="2" y="2"/>
                </a:cxn>
                <a:cxn ang="0">
                  <a:pos x="1" y="2"/>
                </a:cxn>
                <a:cxn ang="0">
                  <a:pos x="1" y="1"/>
                </a:cxn>
                <a:cxn ang="0">
                  <a:pos x="0" y="1"/>
                </a:cxn>
                <a:cxn ang="0">
                  <a:pos x="0" y="0"/>
                </a:cxn>
                <a:cxn ang="0">
                  <a:pos x="0" y="1"/>
                </a:cxn>
                <a:cxn ang="0">
                  <a:pos x="0" y="2"/>
                </a:cxn>
                <a:cxn ang="0">
                  <a:pos x="1" y="2"/>
                </a:cxn>
                <a:cxn ang="0">
                  <a:pos x="1" y="3"/>
                </a:cxn>
                <a:cxn ang="0">
                  <a:pos x="2" y="3"/>
                </a:cxn>
                <a:cxn ang="0">
                  <a:pos x="2" y="2"/>
                </a:cxn>
                <a:cxn ang="0">
                  <a:pos x="1" y="3"/>
                </a:cxn>
              </a:cxnLst>
              <a:rect l="0" t="0" r="r" b="b"/>
              <a:pathLst>
                <a:path w="3" h="4">
                  <a:moveTo>
                    <a:pt x="1" y="3"/>
                  </a:moveTo>
                  <a:lnTo>
                    <a:pt x="2" y="2"/>
                  </a:lnTo>
                  <a:lnTo>
                    <a:pt x="1" y="2"/>
                  </a:lnTo>
                  <a:lnTo>
                    <a:pt x="1" y="1"/>
                  </a:lnTo>
                  <a:lnTo>
                    <a:pt x="0" y="1"/>
                  </a:lnTo>
                  <a:lnTo>
                    <a:pt x="0" y="0"/>
                  </a:lnTo>
                  <a:lnTo>
                    <a:pt x="0" y="1"/>
                  </a:lnTo>
                  <a:lnTo>
                    <a:pt x="0" y="2"/>
                  </a:lnTo>
                  <a:lnTo>
                    <a:pt x="1" y="2"/>
                  </a:lnTo>
                  <a:lnTo>
                    <a:pt x="1" y="3"/>
                  </a:lnTo>
                  <a:lnTo>
                    <a:pt x="2" y="3"/>
                  </a:lnTo>
                  <a:lnTo>
                    <a:pt x="2" y="2"/>
                  </a:lnTo>
                  <a:lnTo>
                    <a:pt x="1"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8" name="Freeform 1484"/>
            <p:cNvSpPr>
              <a:spLocks/>
            </p:cNvSpPr>
            <p:nvPr/>
          </p:nvSpPr>
          <p:spPr bwMode="auto">
            <a:xfrm>
              <a:off x="2667" y="2768"/>
              <a:ext cx="5" cy="4"/>
            </a:xfrm>
            <a:custGeom>
              <a:avLst/>
              <a:gdLst/>
              <a:ahLst/>
              <a:cxnLst>
                <a:cxn ang="0">
                  <a:pos x="0" y="0"/>
                </a:cxn>
                <a:cxn ang="0">
                  <a:pos x="0" y="0"/>
                </a:cxn>
                <a:cxn ang="0">
                  <a:pos x="0" y="1"/>
                </a:cxn>
                <a:cxn ang="0">
                  <a:pos x="0" y="2"/>
                </a:cxn>
                <a:cxn ang="0">
                  <a:pos x="3" y="2"/>
                </a:cxn>
                <a:cxn ang="0">
                  <a:pos x="3" y="1"/>
                </a:cxn>
                <a:cxn ang="0">
                  <a:pos x="3" y="0"/>
                </a:cxn>
                <a:cxn ang="0">
                  <a:pos x="0" y="0"/>
                </a:cxn>
              </a:cxnLst>
              <a:rect l="0" t="0" r="r" b="b"/>
              <a:pathLst>
                <a:path w="4" h="3">
                  <a:moveTo>
                    <a:pt x="0" y="0"/>
                  </a:moveTo>
                  <a:lnTo>
                    <a:pt x="0" y="0"/>
                  </a:lnTo>
                  <a:lnTo>
                    <a:pt x="0" y="1"/>
                  </a:lnTo>
                  <a:lnTo>
                    <a:pt x="0" y="2"/>
                  </a:lnTo>
                  <a:lnTo>
                    <a:pt x="3" y="2"/>
                  </a:lnTo>
                  <a:lnTo>
                    <a:pt x="3" y="1"/>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49" name="Freeform 1485"/>
            <p:cNvSpPr>
              <a:spLocks/>
            </p:cNvSpPr>
            <p:nvPr/>
          </p:nvSpPr>
          <p:spPr bwMode="auto">
            <a:xfrm>
              <a:off x="2667" y="2765"/>
              <a:ext cx="5" cy="4"/>
            </a:xfrm>
            <a:custGeom>
              <a:avLst/>
              <a:gdLst/>
              <a:ahLst/>
              <a:cxnLst>
                <a:cxn ang="0">
                  <a:pos x="1" y="0"/>
                </a:cxn>
                <a:cxn ang="0">
                  <a:pos x="1" y="0"/>
                </a:cxn>
                <a:cxn ang="0">
                  <a:pos x="1" y="1"/>
                </a:cxn>
                <a:cxn ang="0">
                  <a:pos x="0" y="1"/>
                </a:cxn>
                <a:cxn ang="0">
                  <a:pos x="0" y="3"/>
                </a:cxn>
                <a:cxn ang="0">
                  <a:pos x="1" y="3"/>
                </a:cxn>
                <a:cxn ang="0">
                  <a:pos x="1" y="1"/>
                </a:cxn>
                <a:cxn ang="0">
                  <a:pos x="3" y="1"/>
                </a:cxn>
                <a:cxn ang="0">
                  <a:pos x="3" y="0"/>
                </a:cxn>
                <a:cxn ang="0">
                  <a:pos x="1" y="0"/>
                </a:cxn>
              </a:cxnLst>
              <a:rect l="0" t="0" r="r" b="b"/>
              <a:pathLst>
                <a:path w="4" h="4">
                  <a:moveTo>
                    <a:pt x="1" y="0"/>
                  </a:moveTo>
                  <a:lnTo>
                    <a:pt x="1" y="0"/>
                  </a:lnTo>
                  <a:lnTo>
                    <a:pt x="1" y="1"/>
                  </a:lnTo>
                  <a:lnTo>
                    <a:pt x="0" y="1"/>
                  </a:lnTo>
                  <a:lnTo>
                    <a:pt x="0" y="3"/>
                  </a:lnTo>
                  <a:lnTo>
                    <a:pt x="1" y="3"/>
                  </a:lnTo>
                  <a:lnTo>
                    <a:pt x="1" y="1"/>
                  </a:lnTo>
                  <a:lnTo>
                    <a:pt x="3" y="1"/>
                  </a:lnTo>
                  <a:lnTo>
                    <a:pt x="3" y="0"/>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0" name="Freeform 1486"/>
            <p:cNvSpPr>
              <a:spLocks/>
            </p:cNvSpPr>
            <p:nvPr/>
          </p:nvSpPr>
          <p:spPr bwMode="auto">
            <a:xfrm>
              <a:off x="2666" y="2765"/>
              <a:ext cx="2" cy="4"/>
            </a:xfrm>
            <a:custGeom>
              <a:avLst/>
              <a:gdLst/>
              <a:ahLst/>
              <a:cxnLst>
                <a:cxn ang="0">
                  <a:pos x="0" y="1"/>
                </a:cxn>
                <a:cxn ang="0">
                  <a:pos x="0" y="1"/>
                </a:cxn>
                <a:cxn ang="0">
                  <a:pos x="0" y="3"/>
                </a:cxn>
                <a:cxn ang="0">
                  <a:pos x="1" y="3"/>
                </a:cxn>
                <a:cxn ang="0">
                  <a:pos x="1" y="1"/>
                </a:cxn>
                <a:cxn ang="0">
                  <a:pos x="2" y="1"/>
                </a:cxn>
                <a:cxn ang="0">
                  <a:pos x="2" y="0"/>
                </a:cxn>
                <a:cxn ang="0">
                  <a:pos x="1" y="0"/>
                </a:cxn>
                <a:cxn ang="0">
                  <a:pos x="1" y="1"/>
                </a:cxn>
                <a:cxn ang="0">
                  <a:pos x="0" y="1"/>
                </a:cxn>
              </a:cxnLst>
              <a:rect l="0" t="0" r="r" b="b"/>
              <a:pathLst>
                <a:path w="3" h="4">
                  <a:moveTo>
                    <a:pt x="0" y="1"/>
                  </a:moveTo>
                  <a:lnTo>
                    <a:pt x="0" y="1"/>
                  </a:lnTo>
                  <a:lnTo>
                    <a:pt x="0" y="3"/>
                  </a:lnTo>
                  <a:lnTo>
                    <a:pt x="1" y="3"/>
                  </a:lnTo>
                  <a:lnTo>
                    <a:pt x="1" y="1"/>
                  </a:lnTo>
                  <a:lnTo>
                    <a:pt x="2" y="1"/>
                  </a:lnTo>
                  <a:lnTo>
                    <a:pt x="2" y="0"/>
                  </a:lnTo>
                  <a:lnTo>
                    <a:pt x="1" y="0"/>
                  </a:lnTo>
                  <a:lnTo>
                    <a:pt x="1" y="1"/>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1" name="Freeform 1487"/>
            <p:cNvSpPr>
              <a:spLocks/>
            </p:cNvSpPr>
            <p:nvPr/>
          </p:nvSpPr>
          <p:spPr bwMode="auto">
            <a:xfrm>
              <a:off x="2666" y="2768"/>
              <a:ext cx="1" cy="3"/>
            </a:xfrm>
            <a:custGeom>
              <a:avLst/>
              <a:gdLst/>
              <a:ahLst/>
              <a:cxnLst>
                <a:cxn ang="0">
                  <a:pos x="1" y="2"/>
                </a:cxn>
                <a:cxn ang="0">
                  <a:pos x="0" y="2"/>
                </a:cxn>
                <a:cxn ang="0">
                  <a:pos x="0" y="0"/>
                </a:cxn>
                <a:cxn ang="0">
                  <a:pos x="1" y="0"/>
                </a:cxn>
                <a:cxn ang="0">
                  <a:pos x="1" y="2"/>
                </a:cxn>
              </a:cxnLst>
              <a:rect l="0" t="0" r="r" b="b"/>
              <a:pathLst>
                <a:path w="2" h="3">
                  <a:moveTo>
                    <a:pt x="1" y="2"/>
                  </a:moveTo>
                  <a:lnTo>
                    <a:pt x="0" y="2"/>
                  </a:lnTo>
                  <a:lnTo>
                    <a:pt x="0" y="0"/>
                  </a:lnTo>
                  <a:lnTo>
                    <a:pt x="1" y="0"/>
                  </a:lnTo>
                  <a:lnTo>
                    <a:pt x="1"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2" name="Freeform 1488"/>
            <p:cNvSpPr>
              <a:spLocks/>
            </p:cNvSpPr>
            <p:nvPr/>
          </p:nvSpPr>
          <p:spPr bwMode="auto">
            <a:xfrm>
              <a:off x="2637" y="2759"/>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3" name="Freeform 1489"/>
            <p:cNvSpPr>
              <a:spLocks/>
            </p:cNvSpPr>
            <p:nvPr/>
          </p:nvSpPr>
          <p:spPr bwMode="auto">
            <a:xfrm>
              <a:off x="2637" y="2757"/>
              <a:ext cx="10" cy="5"/>
            </a:xfrm>
            <a:custGeom>
              <a:avLst/>
              <a:gdLst/>
              <a:ahLst/>
              <a:cxnLst>
                <a:cxn ang="0">
                  <a:pos x="6" y="0"/>
                </a:cxn>
                <a:cxn ang="0">
                  <a:pos x="6" y="0"/>
                </a:cxn>
                <a:cxn ang="0">
                  <a:pos x="6" y="1"/>
                </a:cxn>
                <a:cxn ang="0">
                  <a:pos x="5" y="1"/>
                </a:cxn>
                <a:cxn ang="0">
                  <a:pos x="4" y="2"/>
                </a:cxn>
                <a:cxn ang="0">
                  <a:pos x="3" y="2"/>
                </a:cxn>
                <a:cxn ang="0">
                  <a:pos x="1" y="2"/>
                </a:cxn>
                <a:cxn ang="0">
                  <a:pos x="0" y="2"/>
                </a:cxn>
                <a:cxn ang="0">
                  <a:pos x="0" y="4"/>
                </a:cxn>
                <a:cxn ang="0">
                  <a:pos x="1" y="4"/>
                </a:cxn>
                <a:cxn ang="0">
                  <a:pos x="3" y="4"/>
                </a:cxn>
                <a:cxn ang="0">
                  <a:pos x="4" y="4"/>
                </a:cxn>
                <a:cxn ang="0">
                  <a:pos x="5" y="2"/>
                </a:cxn>
                <a:cxn ang="0">
                  <a:pos x="6" y="2"/>
                </a:cxn>
                <a:cxn ang="0">
                  <a:pos x="6" y="1"/>
                </a:cxn>
                <a:cxn ang="0">
                  <a:pos x="8" y="1"/>
                </a:cxn>
                <a:cxn ang="0">
                  <a:pos x="8" y="0"/>
                </a:cxn>
                <a:cxn ang="0">
                  <a:pos x="6" y="0"/>
                </a:cxn>
              </a:cxnLst>
              <a:rect l="0" t="0" r="r" b="b"/>
              <a:pathLst>
                <a:path w="9" h="5">
                  <a:moveTo>
                    <a:pt x="6" y="0"/>
                  </a:moveTo>
                  <a:lnTo>
                    <a:pt x="6" y="0"/>
                  </a:lnTo>
                  <a:lnTo>
                    <a:pt x="6" y="1"/>
                  </a:lnTo>
                  <a:lnTo>
                    <a:pt x="5" y="1"/>
                  </a:lnTo>
                  <a:lnTo>
                    <a:pt x="4" y="2"/>
                  </a:lnTo>
                  <a:lnTo>
                    <a:pt x="3" y="2"/>
                  </a:lnTo>
                  <a:lnTo>
                    <a:pt x="1" y="2"/>
                  </a:lnTo>
                  <a:lnTo>
                    <a:pt x="0" y="2"/>
                  </a:lnTo>
                  <a:lnTo>
                    <a:pt x="0" y="4"/>
                  </a:lnTo>
                  <a:lnTo>
                    <a:pt x="1" y="4"/>
                  </a:lnTo>
                  <a:lnTo>
                    <a:pt x="3" y="4"/>
                  </a:lnTo>
                  <a:lnTo>
                    <a:pt x="4" y="4"/>
                  </a:lnTo>
                  <a:lnTo>
                    <a:pt x="5" y="2"/>
                  </a:lnTo>
                  <a:lnTo>
                    <a:pt x="6" y="2"/>
                  </a:lnTo>
                  <a:lnTo>
                    <a:pt x="6" y="1"/>
                  </a:lnTo>
                  <a:lnTo>
                    <a:pt x="8" y="1"/>
                  </a:lnTo>
                  <a:lnTo>
                    <a:pt x="8" y="0"/>
                  </a:lnTo>
                  <a:lnTo>
                    <a:pt x="6"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4" name="Freeform 1490"/>
            <p:cNvSpPr>
              <a:spLocks/>
            </p:cNvSpPr>
            <p:nvPr/>
          </p:nvSpPr>
          <p:spPr bwMode="auto">
            <a:xfrm>
              <a:off x="2644" y="2757"/>
              <a:ext cx="4" cy="0"/>
            </a:xfrm>
            <a:custGeom>
              <a:avLst/>
              <a:gdLst/>
              <a:ahLst/>
              <a:cxnLst>
                <a:cxn ang="0">
                  <a:pos x="2" y="0"/>
                </a:cxn>
                <a:cxn ang="0">
                  <a:pos x="1" y="0"/>
                </a:cxn>
                <a:cxn ang="0">
                  <a:pos x="0" y="0"/>
                </a:cxn>
                <a:cxn ang="0">
                  <a:pos x="2" y="0"/>
                </a:cxn>
              </a:cxnLst>
              <a:rect l="0" t="0" r="r" b="b"/>
              <a:pathLst>
                <a:path w="3" h="1">
                  <a:moveTo>
                    <a:pt x="2" y="0"/>
                  </a:moveTo>
                  <a:lnTo>
                    <a:pt x="1" y="0"/>
                  </a:lnTo>
                  <a:lnTo>
                    <a:pt x="0" y="0"/>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5" name="Freeform 1491"/>
            <p:cNvSpPr>
              <a:spLocks/>
            </p:cNvSpPr>
            <p:nvPr/>
          </p:nvSpPr>
          <p:spPr bwMode="auto">
            <a:xfrm>
              <a:off x="2858" y="2829"/>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6" name="Freeform 1492"/>
            <p:cNvSpPr>
              <a:spLocks/>
            </p:cNvSpPr>
            <p:nvPr/>
          </p:nvSpPr>
          <p:spPr bwMode="auto">
            <a:xfrm>
              <a:off x="2853" y="2810"/>
              <a:ext cx="6" cy="23"/>
            </a:xfrm>
            <a:custGeom>
              <a:avLst/>
              <a:gdLst/>
              <a:ahLst/>
              <a:cxnLst>
                <a:cxn ang="0">
                  <a:pos x="0" y="0"/>
                </a:cxn>
                <a:cxn ang="0">
                  <a:pos x="0" y="2"/>
                </a:cxn>
                <a:cxn ang="0">
                  <a:pos x="0" y="5"/>
                </a:cxn>
                <a:cxn ang="0">
                  <a:pos x="0" y="6"/>
                </a:cxn>
                <a:cxn ang="0">
                  <a:pos x="0" y="8"/>
                </a:cxn>
                <a:cxn ang="0">
                  <a:pos x="0" y="10"/>
                </a:cxn>
                <a:cxn ang="0">
                  <a:pos x="0" y="12"/>
                </a:cxn>
                <a:cxn ang="0">
                  <a:pos x="1" y="13"/>
                </a:cxn>
                <a:cxn ang="0">
                  <a:pos x="1" y="15"/>
                </a:cxn>
                <a:cxn ang="0">
                  <a:pos x="1" y="16"/>
                </a:cxn>
                <a:cxn ang="0">
                  <a:pos x="1" y="17"/>
                </a:cxn>
                <a:cxn ang="0">
                  <a:pos x="1" y="18"/>
                </a:cxn>
                <a:cxn ang="0">
                  <a:pos x="2" y="19"/>
                </a:cxn>
                <a:cxn ang="0">
                  <a:pos x="2" y="21"/>
                </a:cxn>
                <a:cxn ang="0">
                  <a:pos x="4" y="22"/>
                </a:cxn>
                <a:cxn ang="0">
                  <a:pos x="5" y="22"/>
                </a:cxn>
                <a:cxn ang="0">
                  <a:pos x="5" y="21"/>
                </a:cxn>
                <a:cxn ang="0">
                  <a:pos x="4" y="21"/>
                </a:cxn>
                <a:cxn ang="0">
                  <a:pos x="4" y="19"/>
                </a:cxn>
                <a:cxn ang="0">
                  <a:pos x="2" y="19"/>
                </a:cxn>
                <a:cxn ang="0">
                  <a:pos x="2" y="18"/>
                </a:cxn>
                <a:cxn ang="0">
                  <a:pos x="2" y="17"/>
                </a:cxn>
                <a:cxn ang="0">
                  <a:pos x="2" y="16"/>
                </a:cxn>
                <a:cxn ang="0">
                  <a:pos x="1" y="15"/>
                </a:cxn>
                <a:cxn ang="0">
                  <a:pos x="1" y="13"/>
                </a:cxn>
                <a:cxn ang="0">
                  <a:pos x="1" y="12"/>
                </a:cxn>
                <a:cxn ang="0">
                  <a:pos x="1" y="10"/>
                </a:cxn>
                <a:cxn ang="0">
                  <a:pos x="1" y="8"/>
                </a:cxn>
                <a:cxn ang="0">
                  <a:pos x="1" y="6"/>
                </a:cxn>
                <a:cxn ang="0">
                  <a:pos x="1" y="5"/>
                </a:cxn>
                <a:cxn ang="0">
                  <a:pos x="1" y="2"/>
                </a:cxn>
                <a:cxn ang="0">
                  <a:pos x="1" y="0"/>
                </a:cxn>
                <a:cxn ang="0">
                  <a:pos x="0" y="0"/>
                </a:cxn>
              </a:cxnLst>
              <a:rect l="0" t="0" r="r" b="b"/>
              <a:pathLst>
                <a:path w="6" h="23">
                  <a:moveTo>
                    <a:pt x="0" y="0"/>
                  </a:moveTo>
                  <a:lnTo>
                    <a:pt x="0" y="2"/>
                  </a:lnTo>
                  <a:lnTo>
                    <a:pt x="0" y="5"/>
                  </a:lnTo>
                  <a:lnTo>
                    <a:pt x="0" y="6"/>
                  </a:lnTo>
                  <a:lnTo>
                    <a:pt x="0" y="8"/>
                  </a:lnTo>
                  <a:lnTo>
                    <a:pt x="0" y="10"/>
                  </a:lnTo>
                  <a:lnTo>
                    <a:pt x="0" y="12"/>
                  </a:lnTo>
                  <a:lnTo>
                    <a:pt x="1" y="13"/>
                  </a:lnTo>
                  <a:lnTo>
                    <a:pt x="1" y="15"/>
                  </a:lnTo>
                  <a:lnTo>
                    <a:pt x="1" y="16"/>
                  </a:lnTo>
                  <a:lnTo>
                    <a:pt x="1" y="17"/>
                  </a:lnTo>
                  <a:lnTo>
                    <a:pt x="1" y="18"/>
                  </a:lnTo>
                  <a:lnTo>
                    <a:pt x="2" y="19"/>
                  </a:lnTo>
                  <a:lnTo>
                    <a:pt x="2" y="21"/>
                  </a:lnTo>
                  <a:lnTo>
                    <a:pt x="4" y="22"/>
                  </a:lnTo>
                  <a:lnTo>
                    <a:pt x="5" y="22"/>
                  </a:lnTo>
                  <a:lnTo>
                    <a:pt x="5" y="21"/>
                  </a:lnTo>
                  <a:lnTo>
                    <a:pt x="4" y="21"/>
                  </a:lnTo>
                  <a:lnTo>
                    <a:pt x="4" y="19"/>
                  </a:lnTo>
                  <a:lnTo>
                    <a:pt x="2" y="19"/>
                  </a:lnTo>
                  <a:lnTo>
                    <a:pt x="2" y="18"/>
                  </a:lnTo>
                  <a:lnTo>
                    <a:pt x="2" y="17"/>
                  </a:lnTo>
                  <a:lnTo>
                    <a:pt x="2" y="16"/>
                  </a:lnTo>
                  <a:lnTo>
                    <a:pt x="1" y="15"/>
                  </a:lnTo>
                  <a:lnTo>
                    <a:pt x="1" y="13"/>
                  </a:lnTo>
                  <a:lnTo>
                    <a:pt x="1" y="12"/>
                  </a:lnTo>
                  <a:lnTo>
                    <a:pt x="1" y="10"/>
                  </a:lnTo>
                  <a:lnTo>
                    <a:pt x="1" y="8"/>
                  </a:lnTo>
                  <a:lnTo>
                    <a:pt x="1" y="6"/>
                  </a:lnTo>
                  <a:lnTo>
                    <a:pt x="1" y="5"/>
                  </a:lnTo>
                  <a:lnTo>
                    <a:pt x="1" y="2"/>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7" name="Freeform 1493"/>
            <p:cNvSpPr>
              <a:spLocks/>
            </p:cNvSpPr>
            <p:nvPr/>
          </p:nvSpPr>
          <p:spPr bwMode="auto">
            <a:xfrm>
              <a:off x="2853" y="2808"/>
              <a:ext cx="2" cy="3"/>
            </a:xfrm>
            <a:custGeom>
              <a:avLst/>
              <a:gdLst/>
              <a:ahLst/>
              <a:cxnLst>
                <a:cxn ang="0">
                  <a:pos x="2" y="0"/>
                </a:cxn>
                <a:cxn ang="0">
                  <a:pos x="1" y="2"/>
                </a:cxn>
                <a:cxn ang="0">
                  <a:pos x="0" y="2"/>
                </a:cxn>
                <a:cxn ang="0">
                  <a:pos x="0" y="0"/>
                </a:cxn>
                <a:cxn ang="0">
                  <a:pos x="2" y="0"/>
                </a:cxn>
              </a:cxnLst>
              <a:rect l="0" t="0" r="r" b="b"/>
              <a:pathLst>
                <a:path w="3" h="3">
                  <a:moveTo>
                    <a:pt x="2" y="0"/>
                  </a:moveTo>
                  <a:lnTo>
                    <a:pt x="1" y="2"/>
                  </a:lnTo>
                  <a:lnTo>
                    <a:pt x="0" y="2"/>
                  </a:lnTo>
                  <a:lnTo>
                    <a:pt x="0" y="0"/>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8" name="Freeform 1494"/>
            <p:cNvSpPr>
              <a:spLocks/>
            </p:cNvSpPr>
            <p:nvPr/>
          </p:nvSpPr>
          <p:spPr bwMode="auto">
            <a:xfrm>
              <a:off x="2843" y="2815"/>
              <a:ext cx="2" cy="4"/>
            </a:xfrm>
            <a:custGeom>
              <a:avLst/>
              <a:gdLst/>
              <a:ahLst/>
              <a:cxnLst>
                <a:cxn ang="0">
                  <a:pos x="0" y="2"/>
                </a:cxn>
                <a:cxn ang="0">
                  <a:pos x="0" y="0"/>
                </a:cxn>
                <a:cxn ang="0">
                  <a:pos x="1" y="0"/>
                </a:cxn>
                <a:cxn ang="0">
                  <a:pos x="2" y="0"/>
                </a:cxn>
                <a:cxn ang="0">
                  <a:pos x="2" y="2"/>
                </a:cxn>
                <a:cxn ang="0">
                  <a:pos x="0" y="2"/>
                </a:cxn>
              </a:cxnLst>
              <a:rect l="0" t="0" r="r" b="b"/>
              <a:pathLst>
                <a:path w="3" h="3">
                  <a:moveTo>
                    <a:pt x="0" y="2"/>
                  </a:moveTo>
                  <a:lnTo>
                    <a:pt x="0" y="0"/>
                  </a:lnTo>
                  <a:lnTo>
                    <a:pt x="1" y="0"/>
                  </a:lnTo>
                  <a:lnTo>
                    <a:pt x="2" y="0"/>
                  </a:lnTo>
                  <a:lnTo>
                    <a:pt x="2" y="2"/>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59" name="Freeform 1495"/>
            <p:cNvSpPr>
              <a:spLocks/>
            </p:cNvSpPr>
            <p:nvPr/>
          </p:nvSpPr>
          <p:spPr bwMode="auto">
            <a:xfrm>
              <a:off x="2843" y="2799"/>
              <a:ext cx="11" cy="15"/>
            </a:xfrm>
            <a:custGeom>
              <a:avLst/>
              <a:gdLst/>
              <a:ahLst/>
              <a:cxnLst>
                <a:cxn ang="0">
                  <a:pos x="10" y="0"/>
                </a:cxn>
                <a:cxn ang="0">
                  <a:pos x="9" y="0"/>
                </a:cxn>
                <a:cxn ang="0">
                  <a:pos x="7" y="1"/>
                </a:cxn>
                <a:cxn ang="0">
                  <a:pos x="6" y="1"/>
                </a:cxn>
                <a:cxn ang="0">
                  <a:pos x="5" y="2"/>
                </a:cxn>
                <a:cxn ang="0">
                  <a:pos x="4" y="4"/>
                </a:cxn>
                <a:cxn ang="0">
                  <a:pos x="2" y="5"/>
                </a:cxn>
                <a:cxn ang="0">
                  <a:pos x="1" y="6"/>
                </a:cxn>
                <a:cxn ang="0">
                  <a:pos x="1" y="7"/>
                </a:cxn>
                <a:cxn ang="0">
                  <a:pos x="0" y="9"/>
                </a:cxn>
                <a:cxn ang="0">
                  <a:pos x="0" y="10"/>
                </a:cxn>
                <a:cxn ang="0">
                  <a:pos x="0" y="11"/>
                </a:cxn>
                <a:cxn ang="0">
                  <a:pos x="0" y="12"/>
                </a:cxn>
                <a:cxn ang="0">
                  <a:pos x="0" y="14"/>
                </a:cxn>
                <a:cxn ang="0">
                  <a:pos x="0" y="15"/>
                </a:cxn>
                <a:cxn ang="0">
                  <a:pos x="1" y="15"/>
                </a:cxn>
                <a:cxn ang="0">
                  <a:pos x="1" y="14"/>
                </a:cxn>
                <a:cxn ang="0">
                  <a:pos x="1" y="12"/>
                </a:cxn>
                <a:cxn ang="0">
                  <a:pos x="1" y="11"/>
                </a:cxn>
                <a:cxn ang="0">
                  <a:pos x="1" y="10"/>
                </a:cxn>
                <a:cxn ang="0">
                  <a:pos x="1" y="9"/>
                </a:cxn>
                <a:cxn ang="0">
                  <a:pos x="1" y="7"/>
                </a:cxn>
                <a:cxn ang="0">
                  <a:pos x="2" y="6"/>
                </a:cxn>
                <a:cxn ang="0">
                  <a:pos x="4" y="5"/>
                </a:cxn>
                <a:cxn ang="0">
                  <a:pos x="5" y="4"/>
                </a:cxn>
                <a:cxn ang="0">
                  <a:pos x="6" y="2"/>
                </a:cxn>
                <a:cxn ang="0">
                  <a:pos x="7" y="1"/>
                </a:cxn>
                <a:cxn ang="0">
                  <a:pos x="9" y="1"/>
                </a:cxn>
                <a:cxn ang="0">
                  <a:pos x="10" y="1"/>
                </a:cxn>
                <a:cxn ang="0">
                  <a:pos x="10" y="0"/>
                </a:cxn>
              </a:cxnLst>
              <a:rect l="0" t="0" r="r" b="b"/>
              <a:pathLst>
                <a:path w="11" h="16">
                  <a:moveTo>
                    <a:pt x="10" y="0"/>
                  </a:moveTo>
                  <a:lnTo>
                    <a:pt x="9" y="0"/>
                  </a:lnTo>
                  <a:lnTo>
                    <a:pt x="7" y="1"/>
                  </a:lnTo>
                  <a:lnTo>
                    <a:pt x="6" y="1"/>
                  </a:lnTo>
                  <a:lnTo>
                    <a:pt x="5" y="2"/>
                  </a:lnTo>
                  <a:lnTo>
                    <a:pt x="4" y="4"/>
                  </a:lnTo>
                  <a:lnTo>
                    <a:pt x="2" y="5"/>
                  </a:lnTo>
                  <a:lnTo>
                    <a:pt x="1" y="6"/>
                  </a:lnTo>
                  <a:lnTo>
                    <a:pt x="1" y="7"/>
                  </a:lnTo>
                  <a:lnTo>
                    <a:pt x="0" y="9"/>
                  </a:lnTo>
                  <a:lnTo>
                    <a:pt x="0" y="10"/>
                  </a:lnTo>
                  <a:lnTo>
                    <a:pt x="0" y="11"/>
                  </a:lnTo>
                  <a:lnTo>
                    <a:pt x="0" y="12"/>
                  </a:lnTo>
                  <a:lnTo>
                    <a:pt x="0" y="14"/>
                  </a:lnTo>
                  <a:lnTo>
                    <a:pt x="0" y="15"/>
                  </a:lnTo>
                  <a:lnTo>
                    <a:pt x="1" y="15"/>
                  </a:lnTo>
                  <a:lnTo>
                    <a:pt x="1" y="14"/>
                  </a:lnTo>
                  <a:lnTo>
                    <a:pt x="1" y="12"/>
                  </a:lnTo>
                  <a:lnTo>
                    <a:pt x="1" y="11"/>
                  </a:lnTo>
                  <a:lnTo>
                    <a:pt x="1" y="10"/>
                  </a:lnTo>
                  <a:lnTo>
                    <a:pt x="1" y="9"/>
                  </a:lnTo>
                  <a:lnTo>
                    <a:pt x="1" y="7"/>
                  </a:lnTo>
                  <a:lnTo>
                    <a:pt x="2" y="6"/>
                  </a:lnTo>
                  <a:lnTo>
                    <a:pt x="4" y="5"/>
                  </a:lnTo>
                  <a:lnTo>
                    <a:pt x="5" y="4"/>
                  </a:lnTo>
                  <a:lnTo>
                    <a:pt x="6" y="2"/>
                  </a:lnTo>
                  <a:lnTo>
                    <a:pt x="7" y="1"/>
                  </a:lnTo>
                  <a:lnTo>
                    <a:pt x="9" y="1"/>
                  </a:lnTo>
                  <a:lnTo>
                    <a:pt x="10" y="1"/>
                  </a:lnTo>
                  <a:lnTo>
                    <a:pt x="1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0" name="Freeform 1496"/>
            <p:cNvSpPr>
              <a:spLocks/>
            </p:cNvSpPr>
            <p:nvPr/>
          </p:nvSpPr>
          <p:spPr bwMode="auto">
            <a:xfrm>
              <a:off x="2853" y="2799"/>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1" name="Freeform 1497"/>
            <p:cNvSpPr>
              <a:spLocks/>
            </p:cNvSpPr>
            <p:nvPr/>
          </p:nvSpPr>
          <p:spPr bwMode="auto">
            <a:xfrm>
              <a:off x="2869" y="2820"/>
              <a:ext cx="5"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2" name="Freeform 1498"/>
            <p:cNvSpPr>
              <a:spLocks/>
            </p:cNvSpPr>
            <p:nvPr/>
          </p:nvSpPr>
          <p:spPr bwMode="auto">
            <a:xfrm>
              <a:off x="2869" y="2815"/>
              <a:ext cx="17" cy="6"/>
            </a:xfrm>
            <a:custGeom>
              <a:avLst/>
              <a:gdLst/>
              <a:ahLst/>
              <a:cxnLst>
                <a:cxn ang="0">
                  <a:pos x="15" y="0"/>
                </a:cxn>
                <a:cxn ang="0">
                  <a:pos x="13" y="1"/>
                </a:cxn>
                <a:cxn ang="0">
                  <a:pos x="11" y="2"/>
                </a:cxn>
                <a:cxn ang="0">
                  <a:pos x="10" y="3"/>
                </a:cxn>
                <a:cxn ang="0">
                  <a:pos x="8" y="3"/>
                </a:cxn>
                <a:cxn ang="0">
                  <a:pos x="7" y="5"/>
                </a:cxn>
                <a:cxn ang="0">
                  <a:pos x="6" y="5"/>
                </a:cxn>
                <a:cxn ang="0">
                  <a:pos x="5" y="5"/>
                </a:cxn>
                <a:cxn ang="0">
                  <a:pos x="5" y="3"/>
                </a:cxn>
                <a:cxn ang="0">
                  <a:pos x="4" y="3"/>
                </a:cxn>
                <a:cxn ang="0">
                  <a:pos x="2" y="3"/>
                </a:cxn>
                <a:cxn ang="0">
                  <a:pos x="1" y="3"/>
                </a:cxn>
                <a:cxn ang="0">
                  <a:pos x="0" y="5"/>
                </a:cxn>
                <a:cxn ang="0">
                  <a:pos x="0" y="6"/>
                </a:cxn>
                <a:cxn ang="0">
                  <a:pos x="1" y="6"/>
                </a:cxn>
                <a:cxn ang="0">
                  <a:pos x="1" y="5"/>
                </a:cxn>
                <a:cxn ang="0">
                  <a:pos x="1" y="3"/>
                </a:cxn>
                <a:cxn ang="0">
                  <a:pos x="2" y="3"/>
                </a:cxn>
                <a:cxn ang="0">
                  <a:pos x="4" y="5"/>
                </a:cxn>
                <a:cxn ang="0">
                  <a:pos x="5" y="5"/>
                </a:cxn>
                <a:cxn ang="0">
                  <a:pos x="6" y="5"/>
                </a:cxn>
                <a:cxn ang="0">
                  <a:pos x="7" y="5"/>
                </a:cxn>
                <a:cxn ang="0">
                  <a:pos x="8" y="5"/>
                </a:cxn>
                <a:cxn ang="0">
                  <a:pos x="10" y="5"/>
                </a:cxn>
                <a:cxn ang="0">
                  <a:pos x="11" y="3"/>
                </a:cxn>
                <a:cxn ang="0">
                  <a:pos x="13" y="2"/>
                </a:cxn>
                <a:cxn ang="0">
                  <a:pos x="16" y="0"/>
                </a:cxn>
                <a:cxn ang="0">
                  <a:pos x="15" y="0"/>
                </a:cxn>
              </a:cxnLst>
              <a:rect l="0" t="0" r="r" b="b"/>
              <a:pathLst>
                <a:path w="17" h="7">
                  <a:moveTo>
                    <a:pt x="15" y="0"/>
                  </a:moveTo>
                  <a:lnTo>
                    <a:pt x="13" y="1"/>
                  </a:lnTo>
                  <a:lnTo>
                    <a:pt x="11" y="2"/>
                  </a:lnTo>
                  <a:lnTo>
                    <a:pt x="10" y="3"/>
                  </a:lnTo>
                  <a:lnTo>
                    <a:pt x="8" y="3"/>
                  </a:lnTo>
                  <a:lnTo>
                    <a:pt x="7" y="5"/>
                  </a:lnTo>
                  <a:lnTo>
                    <a:pt x="6" y="5"/>
                  </a:lnTo>
                  <a:lnTo>
                    <a:pt x="5" y="5"/>
                  </a:lnTo>
                  <a:lnTo>
                    <a:pt x="5" y="3"/>
                  </a:lnTo>
                  <a:lnTo>
                    <a:pt x="4" y="3"/>
                  </a:lnTo>
                  <a:lnTo>
                    <a:pt x="2" y="3"/>
                  </a:lnTo>
                  <a:lnTo>
                    <a:pt x="1" y="3"/>
                  </a:lnTo>
                  <a:lnTo>
                    <a:pt x="0" y="5"/>
                  </a:lnTo>
                  <a:lnTo>
                    <a:pt x="0" y="6"/>
                  </a:lnTo>
                  <a:lnTo>
                    <a:pt x="1" y="6"/>
                  </a:lnTo>
                  <a:lnTo>
                    <a:pt x="1" y="5"/>
                  </a:lnTo>
                  <a:lnTo>
                    <a:pt x="1" y="3"/>
                  </a:lnTo>
                  <a:lnTo>
                    <a:pt x="2" y="3"/>
                  </a:lnTo>
                  <a:lnTo>
                    <a:pt x="4" y="5"/>
                  </a:lnTo>
                  <a:lnTo>
                    <a:pt x="5" y="5"/>
                  </a:lnTo>
                  <a:lnTo>
                    <a:pt x="6" y="5"/>
                  </a:lnTo>
                  <a:lnTo>
                    <a:pt x="7" y="5"/>
                  </a:lnTo>
                  <a:lnTo>
                    <a:pt x="8" y="5"/>
                  </a:lnTo>
                  <a:lnTo>
                    <a:pt x="10" y="5"/>
                  </a:lnTo>
                  <a:lnTo>
                    <a:pt x="11" y="3"/>
                  </a:lnTo>
                  <a:lnTo>
                    <a:pt x="13" y="2"/>
                  </a:lnTo>
                  <a:lnTo>
                    <a:pt x="16" y="0"/>
                  </a:lnTo>
                  <a:lnTo>
                    <a:pt x="1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3" name="Freeform 1499"/>
            <p:cNvSpPr>
              <a:spLocks/>
            </p:cNvSpPr>
            <p:nvPr/>
          </p:nvSpPr>
          <p:spPr bwMode="auto">
            <a:xfrm>
              <a:off x="2885" y="2815"/>
              <a:ext cx="4" cy="3"/>
            </a:xfrm>
            <a:custGeom>
              <a:avLst/>
              <a:gdLst/>
              <a:ahLst/>
              <a:cxnLst>
                <a:cxn ang="0">
                  <a:pos x="3" y="2"/>
                </a:cxn>
                <a:cxn ang="0">
                  <a:pos x="3" y="1"/>
                </a:cxn>
                <a:cxn ang="0">
                  <a:pos x="3" y="0"/>
                </a:cxn>
                <a:cxn ang="0">
                  <a:pos x="1" y="0"/>
                </a:cxn>
                <a:cxn ang="0">
                  <a:pos x="0" y="0"/>
                </a:cxn>
                <a:cxn ang="0">
                  <a:pos x="3" y="2"/>
                </a:cxn>
              </a:cxnLst>
              <a:rect l="0" t="0" r="r" b="b"/>
              <a:pathLst>
                <a:path w="4" h="3">
                  <a:moveTo>
                    <a:pt x="3" y="2"/>
                  </a:moveTo>
                  <a:lnTo>
                    <a:pt x="3" y="1"/>
                  </a:lnTo>
                  <a:lnTo>
                    <a:pt x="3" y="0"/>
                  </a:lnTo>
                  <a:lnTo>
                    <a:pt x="1"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4" name="Freeform 1500"/>
            <p:cNvSpPr>
              <a:spLocks/>
            </p:cNvSpPr>
            <p:nvPr/>
          </p:nvSpPr>
          <p:spPr bwMode="auto">
            <a:xfrm>
              <a:off x="2835" y="2802"/>
              <a:ext cx="2" cy="1"/>
            </a:xfrm>
            <a:custGeom>
              <a:avLst/>
              <a:gdLst/>
              <a:ahLst/>
              <a:cxnLst>
                <a:cxn ang="0">
                  <a:pos x="0" y="0"/>
                </a:cxn>
                <a:cxn ang="0">
                  <a:pos x="0" y="0"/>
                </a:cxn>
                <a:cxn ang="0">
                  <a:pos x="1" y="0"/>
                </a:cxn>
                <a:cxn ang="0">
                  <a:pos x="0" y="0"/>
                </a:cxn>
              </a:cxnLst>
              <a:rect l="0" t="0" r="r" b="b"/>
              <a:pathLst>
                <a:path w="2" h="1">
                  <a:moveTo>
                    <a:pt x="0" y="0"/>
                  </a:moveTo>
                  <a:lnTo>
                    <a:pt x="0"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5" name="Freeform 1501"/>
            <p:cNvSpPr>
              <a:spLocks/>
            </p:cNvSpPr>
            <p:nvPr/>
          </p:nvSpPr>
          <p:spPr bwMode="auto">
            <a:xfrm>
              <a:off x="2833" y="2787"/>
              <a:ext cx="5" cy="17"/>
            </a:xfrm>
            <a:custGeom>
              <a:avLst/>
              <a:gdLst/>
              <a:ahLst/>
              <a:cxnLst>
                <a:cxn ang="0">
                  <a:pos x="0" y="0"/>
                </a:cxn>
                <a:cxn ang="0">
                  <a:pos x="0" y="0"/>
                </a:cxn>
                <a:cxn ang="0">
                  <a:pos x="0" y="1"/>
                </a:cxn>
                <a:cxn ang="0">
                  <a:pos x="0" y="2"/>
                </a:cxn>
                <a:cxn ang="0">
                  <a:pos x="0" y="4"/>
                </a:cxn>
                <a:cxn ang="0">
                  <a:pos x="1" y="5"/>
                </a:cxn>
                <a:cxn ang="0">
                  <a:pos x="1" y="6"/>
                </a:cxn>
                <a:cxn ang="0">
                  <a:pos x="1" y="7"/>
                </a:cxn>
                <a:cxn ang="0">
                  <a:pos x="1" y="9"/>
                </a:cxn>
                <a:cxn ang="0">
                  <a:pos x="2" y="10"/>
                </a:cxn>
                <a:cxn ang="0">
                  <a:pos x="2" y="11"/>
                </a:cxn>
                <a:cxn ang="0">
                  <a:pos x="2" y="12"/>
                </a:cxn>
                <a:cxn ang="0">
                  <a:pos x="2" y="15"/>
                </a:cxn>
                <a:cxn ang="0">
                  <a:pos x="4" y="15"/>
                </a:cxn>
                <a:cxn ang="0">
                  <a:pos x="4" y="12"/>
                </a:cxn>
                <a:cxn ang="0">
                  <a:pos x="2" y="11"/>
                </a:cxn>
                <a:cxn ang="0">
                  <a:pos x="2" y="10"/>
                </a:cxn>
                <a:cxn ang="0">
                  <a:pos x="2" y="9"/>
                </a:cxn>
                <a:cxn ang="0">
                  <a:pos x="2" y="7"/>
                </a:cxn>
                <a:cxn ang="0">
                  <a:pos x="2" y="6"/>
                </a:cxn>
                <a:cxn ang="0">
                  <a:pos x="1" y="5"/>
                </a:cxn>
                <a:cxn ang="0">
                  <a:pos x="1" y="4"/>
                </a:cxn>
                <a:cxn ang="0">
                  <a:pos x="1" y="2"/>
                </a:cxn>
                <a:cxn ang="0">
                  <a:pos x="1" y="1"/>
                </a:cxn>
                <a:cxn ang="0">
                  <a:pos x="1" y="0"/>
                </a:cxn>
                <a:cxn ang="0">
                  <a:pos x="0" y="0"/>
                </a:cxn>
              </a:cxnLst>
              <a:rect l="0" t="0" r="r" b="b"/>
              <a:pathLst>
                <a:path w="5" h="16">
                  <a:moveTo>
                    <a:pt x="0" y="0"/>
                  </a:moveTo>
                  <a:lnTo>
                    <a:pt x="0" y="0"/>
                  </a:lnTo>
                  <a:lnTo>
                    <a:pt x="0" y="1"/>
                  </a:lnTo>
                  <a:lnTo>
                    <a:pt x="0" y="2"/>
                  </a:lnTo>
                  <a:lnTo>
                    <a:pt x="0" y="4"/>
                  </a:lnTo>
                  <a:lnTo>
                    <a:pt x="1" y="5"/>
                  </a:lnTo>
                  <a:lnTo>
                    <a:pt x="1" y="6"/>
                  </a:lnTo>
                  <a:lnTo>
                    <a:pt x="1" y="7"/>
                  </a:lnTo>
                  <a:lnTo>
                    <a:pt x="1" y="9"/>
                  </a:lnTo>
                  <a:lnTo>
                    <a:pt x="2" y="10"/>
                  </a:lnTo>
                  <a:lnTo>
                    <a:pt x="2" y="11"/>
                  </a:lnTo>
                  <a:lnTo>
                    <a:pt x="2" y="12"/>
                  </a:lnTo>
                  <a:lnTo>
                    <a:pt x="2" y="15"/>
                  </a:lnTo>
                  <a:lnTo>
                    <a:pt x="4" y="15"/>
                  </a:lnTo>
                  <a:lnTo>
                    <a:pt x="4" y="12"/>
                  </a:lnTo>
                  <a:lnTo>
                    <a:pt x="2" y="11"/>
                  </a:lnTo>
                  <a:lnTo>
                    <a:pt x="2" y="10"/>
                  </a:lnTo>
                  <a:lnTo>
                    <a:pt x="2" y="9"/>
                  </a:lnTo>
                  <a:lnTo>
                    <a:pt x="2" y="7"/>
                  </a:lnTo>
                  <a:lnTo>
                    <a:pt x="2" y="6"/>
                  </a:lnTo>
                  <a:lnTo>
                    <a:pt x="1" y="5"/>
                  </a:lnTo>
                  <a:lnTo>
                    <a:pt x="1" y="4"/>
                  </a:lnTo>
                  <a:lnTo>
                    <a:pt x="1" y="2"/>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6" name="Freeform 1502"/>
            <p:cNvSpPr>
              <a:spLocks/>
            </p:cNvSpPr>
            <p:nvPr/>
          </p:nvSpPr>
          <p:spPr bwMode="auto">
            <a:xfrm>
              <a:off x="2833" y="2787"/>
              <a:ext cx="2" cy="4"/>
            </a:xfrm>
            <a:custGeom>
              <a:avLst/>
              <a:gdLst/>
              <a:ahLst/>
              <a:cxnLst>
                <a:cxn ang="0">
                  <a:pos x="2" y="3"/>
                </a:cxn>
                <a:cxn ang="0">
                  <a:pos x="2" y="0"/>
                </a:cxn>
                <a:cxn ang="0">
                  <a:pos x="1" y="0"/>
                </a:cxn>
                <a:cxn ang="0">
                  <a:pos x="0" y="0"/>
                </a:cxn>
                <a:cxn ang="0">
                  <a:pos x="2" y="3"/>
                </a:cxn>
              </a:cxnLst>
              <a:rect l="0" t="0" r="r" b="b"/>
              <a:pathLst>
                <a:path w="3" h="4">
                  <a:moveTo>
                    <a:pt x="2" y="3"/>
                  </a:moveTo>
                  <a:lnTo>
                    <a:pt x="2" y="0"/>
                  </a:lnTo>
                  <a:lnTo>
                    <a:pt x="1" y="0"/>
                  </a:lnTo>
                  <a:lnTo>
                    <a:pt x="0" y="0"/>
                  </a:lnTo>
                  <a:lnTo>
                    <a:pt x="2"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7" name="Freeform 1503"/>
            <p:cNvSpPr>
              <a:spLocks/>
            </p:cNvSpPr>
            <p:nvPr/>
          </p:nvSpPr>
          <p:spPr bwMode="auto">
            <a:xfrm>
              <a:off x="2830" y="2815"/>
              <a:ext cx="4" cy="3"/>
            </a:xfrm>
            <a:custGeom>
              <a:avLst/>
              <a:gdLst/>
              <a:ahLst/>
              <a:cxnLst>
                <a:cxn ang="0">
                  <a:pos x="0" y="2"/>
                </a:cxn>
                <a:cxn ang="0">
                  <a:pos x="1" y="2"/>
                </a:cxn>
                <a:cxn ang="0">
                  <a:pos x="3" y="2"/>
                </a:cxn>
                <a:cxn ang="0">
                  <a:pos x="3" y="1"/>
                </a:cxn>
                <a:cxn ang="0">
                  <a:pos x="3" y="0"/>
                </a:cxn>
                <a:cxn ang="0">
                  <a:pos x="0" y="2"/>
                </a:cxn>
              </a:cxnLst>
              <a:rect l="0" t="0" r="r" b="b"/>
              <a:pathLst>
                <a:path w="4" h="3">
                  <a:moveTo>
                    <a:pt x="0" y="2"/>
                  </a:moveTo>
                  <a:lnTo>
                    <a:pt x="1" y="2"/>
                  </a:lnTo>
                  <a:lnTo>
                    <a:pt x="3" y="2"/>
                  </a:lnTo>
                  <a:lnTo>
                    <a:pt x="3" y="1"/>
                  </a:lnTo>
                  <a:lnTo>
                    <a:pt x="3"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8" name="Freeform 1504"/>
            <p:cNvSpPr>
              <a:spLocks/>
            </p:cNvSpPr>
            <p:nvPr/>
          </p:nvSpPr>
          <p:spPr bwMode="auto">
            <a:xfrm>
              <a:off x="2819" y="2808"/>
              <a:ext cx="13" cy="8"/>
            </a:xfrm>
            <a:custGeom>
              <a:avLst/>
              <a:gdLst/>
              <a:ahLst/>
              <a:cxnLst>
                <a:cxn ang="0">
                  <a:pos x="0" y="0"/>
                </a:cxn>
                <a:cxn ang="0">
                  <a:pos x="0" y="0"/>
                </a:cxn>
                <a:cxn ang="0">
                  <a:pos x="0" y="1"/>
                </a:cxn>
                <a:cxn ang="0">
                  <a:pos x="1" y="1"/>
                </a:cxn>
                <a:cxn ang="0">
                  <a:pos x="1" y="2"/>
                </a:cxn>
                <a:cxn ang="0">
                  <a:pos x="3" y="2"/>
                </a:cxn>
                <a:cxn ang="0">
                  <a:pos x="4" y="3"/>
                </a:cxn>
                <a:cxn ang="0">
                  <a:pos x="5" y="3"/>
                </a:cxn>
                <a:cxn ang="0">
                  <a:pos x="6" y="5"/>
                </a:cxn>
                <a:cxn ang="0">
                  <a:pos x="8" y="5"/>
                </a:cxn>
                <a:cxn ang="0">
                  <a:pos x="9" y="6"/>
                </a:cxn>
                <a:cxn ang="0">
                  <a:pos x="10" y="7"/>
                </a:cxn>
                <a:cxn ang="0">
                  <a:pos x="12" y="6"/>
                </a:cxn>
                <a:cxn ang="0">
                  <a:pos x="10" y="6"/>
                </a:cxn>
                <a:cxn ang="0">
                  <a:pos x="9" y="5"/>
                </a:cxn>
                <a:cxn ang="0">
                  <a:pos x="8" y="5"/>
                </a:cxn>
                <a:cxn ang="0">
                  <a:pos x="6" y="3"/>
                </a:cxn>
                <a:cxn ang="0">
                  <a:pos x="5" y="2"/>
                </a:cxn>
                <a:cxn ang="0">
                  <a:pos x="4" y="2"/>
                </a:cxn>
                <a:cxn ang="0">
                  <a:pos x="3" y="2"/>
                </a:cxn>
                <a:cxn ang="0">
                  <a:pos x="3" y="1"/>
                </a:cxn>
                <a:cxn ang="0">
                  <a:pos x="1" y="1"/>
                </a:cxn>
                <a:cxn ang="0">
                  <a:pos x="1" y="0"/>
                </a:cxn>
                <a:cxn ang="0">
                  <a:pos x="0" y="0"/>
                </a:cxn>
              </a:cxnLst>
              <a:rect l="0" t="0" r="r" b="b"/>
              <a:pathLst>
                <a:path w="13" h="8">
                  <a:moveTo>
                    <a:pt x="0" y="0"/>
                  </a:moveTo>
                  <a:lnTo>
                    <a:pt x="0" y="0"/>
                  </a:lnTo>
                  <a:lnTo>
                    <a:pt x="0" y="1"/>
                  </a:lnTo>
                  <a:lnTo>
                    <a:pt x="1" y="1"/>
                  </a:lnTo>
                  <a:lnTo>
                    <a:pt x="1" y="2"/>
                  </a:lnTo>
                  <a:lnTo>
                    <a:pt x="3" y="2"/>
                  </a:lnTo>
                  <a:lnTo>
                    <a:pt x="4" y="3"/>
                  </a:lnTo>
                  <a:lnTo>
                    <a:pt x="5" y="3"/>
                  </a:lnTo>
                  <a:lnTo>
                    <a:pt x="6" y="5"/>
                  </a:lnTo>
                  <a:lnTo>
                    <a:pt x="8" y="5"/>
                  </a:lnTo>
                  <a:lnTo>
                    <a:pt x="9" y="6"/>
                  </a:lnTo>
                  <a:lnTo>
                    <a:pt x="10" y="7"/>
                  </a:lnTo>
                  <a:lnTo>
                    <a:pt x="12" y="6"/>
                  </a:lnTo>
                  <a:lnTo>
                    <a:pt x="10" y="6"/>
                  </a:lnTo>
                  <a:lnTo>
                    <a:pt x="9" y="5"/>
                  </a:lnTo>
                  <a:lnTo>
                    <a:pt x="8" y="5"/>
                  </a:lnTo>
                  <a:lnTo>
                    <a:pt x="6" y="3"/>
                  </a:lnTo>
                  <a:lnTo>
                    <a:pt x="5" y="2"/>
                  </a:lnTo>
                  <a:lnTo>
                    <a:pt x="4" y="2"/>
                  </a:lnTo>
                  <a:lnTo>
                    <a:pt x="3" y="2"/>
                  </a:lnTo>
                  <a:lnTo>
                    <a:pt x="3" y="1"/>
                  </a:lnTo>
                  <a:lnTo>
                    <a:pt x="1" y="1"/>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69" name="Freeform 1505"/>
            <p:cNvSpPr>
              <a:spLocks/>
            </p:cNvSpPr>
            <p:nvPr/>
          </p:nvSpPr>
          <p:spPr bwMode="auto">
            <a:xfrm>
              <a:off x="2819" y="2806"/>
              <a:ext cx="1" cy="4"/>
            </a:xfrm>
            <a:custGeom>
              <a:avLst/>
              <a:gdLst/>
              <a:ahLst/>
              <a:cxnLst>
                <a:cxn ang="0">
                  <a:pos x="1" y="0"/>
                </a:cxn>
                <a:cxn ang="0">
                  <a:pos x="1" y="3"/>
                </a:cxn>
                <a:cxn ang="0">
                  <a:pos x="0" y="3"/>
                </a:cxn>
                <a:cxn ang="0">
                  <a:pos x="0" y="0"/>
                </a:cxn>
                <a:cxn ang="0">
                  <a:pos x="1" y="0"/>
                </a:cxn>
              </a:cxnLst>
              <a:rect l="0" t="0" r="r" b="b"/>
              <a:pathLst>
                <a:path w="2" h="4">
                  <a:moveTo>
                    <a:pt x="1" y="0"/>
                  </a:moveTo>
                  <a:lnTo>
                    <a:pt x="1" y="3"/>
                  </a:lnTo>
                  <a:lnTo>
                    <a:pt x="0" y="3"/>
                  </a:lnTo>
                  <a:lnTo>
                    <a:pt x="0" y="0"/>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0" name="Freeform 1506"/>
            <p:cNvSpPr>
              <a:spLocks/>
            </p:cNvSpPr>
            <p:nvPr/>
          </p:nvSpPr>
          <p:spPr bwMode="auto">
            <a:xfrm>
              <a:off x="2867" y="2790"/>
              <a:ext cx="4" cy="3"/>
            </a:xfrm>
            <a:custGeom>
              <a:avLst/>
              <a:gdLst/>
              <a:ahLst/>
              <a:cxnLst>
                <a:cxn ang="0">
                  <a:pos x="2" y="2"/>
                </a:cxn>
                <a:cxn ang="0">
                  <a:pos x="0" y="2"/>
                </a:cxn>
                <a:cxn ang="0">
                  <a:pos x="0" y="1"/>
                </a:cxn>
                <a:cxn ang="0">
                  <a:pos x="0" y="0"/>
                </a:cxn>
                <a:cxn ang="0">
                  <a:pos x="2" y="0"/>
                </a:cxn>
                <a:cxn ang="0">
                  <a:pos x="2" y="2"/>
                </a:cxn>
              </a:cxnLst>
              <a:rect l="0" t="0" r="r" b="b"/>
              <a:pathLst>
                <a:path w="3" h="3">
                  <a:moveTo>
                    <a:pt x="2" y="2"/>
                  </a:moveTo>
                  <a:lnTo>
                    <a:pt x="0" y="2"/>
                  </a:lnTo>
                  <a:lnTo>
                    <a:pt x="0" y="1"/>
                  </a:lnTo>
                  <a:lnTo>
                    <a:pt x="0" y="0"/>
                  </a:lnTo>
                  <a:lnTo>
                    <a:pt x="2" y="0"/>
                  </a:lnTo>
                  <a:lnTo>
                    <a:pt x="2"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1" name="Freeform 1507"/>
            <p:cNvSpPr>
              <a:spLocks/>
            </p:cNvSpPr>
            <p:nvPr/>
          </p:nvSpPr>
          <p:spPr bwMode="auto">
            <a:xfrm>
              <a:off x="2861" y="2790"/>
              <a:ext cx="7" cy="9"/>
            </a:xfrm>
            <a:custGeom>
              <a:avLst/>
              <a:gdLst/>
              <a:ahLst/>
              <a:cxnLst>
                <a:cxn ang="0">
                  <a:pos x="1" y="9"/>
                </a:cxn>
                <a:cxn ang="0">
                  <a:pos x="1" y="8"/>
                </a:cxn>
                <a:cxn ang="0">
                  <a:pos x="1" y="7"/>
                </a:cxn>
                <a:cxn ang="0">
                  <a:pos x="1" y="6"/>
                </a:cxn>
                <a:cxn ang="0">
                  <a:pos x="1" y="4"/>
                </a:cxn>
                <a:cxn ang="0">
                  <a:pos x="1" y="3"/>
                </a:cxn>
                <a:cxn ang="0">
                  <a:pos x="3" y="2"/>
                </a:cxn>
                <a:cxn ang="0">
                  <a:pos x="3" y="1"/>
                </a:cxn>
                <a:cxn ang="0">
                  <a:pos x="4" y="1"/>
                </a:cxn>
                <a:cxn ang="0">
                  <a:pos x="5" y="1"/>
                </a:cxn>
                <a:cxn ang="0">
                  <a:pos x="7" y="1"/>
                </a:cxn>
                <a:cxn ang="0">
                  <a:pos x="7" y="0"/>
                </a:cxn>
                <a:cxn ang="0">
                  <a:pos x="5" y="0"/>
                </a:cxn>
                <a:cxn ang="0">
                  <a:pos x="4" y="0"/>
                </a:cxn>
                <a:cxn ang="0">
                  <a:pos x="3" y="1"/>
                </a:cxn>
                <a:cxn ang="0">
                  <a:pos x="1" y="1"/>
                </a:cxn>
                <a:cxn ang="0">
                  <a:pos x="1" y="2"/>
                </a:cxn>
                <a:cxn ang="0">
                  <a:pos x="0" y="3"/>
                </a:cxn>
                <a:cxn ang="0">
                  <a:pos x="0" y="4"/>
                </a:cxn>
                <a:cxn ang="0">
                  <a:pos x="0" y="6"/>
                </a:cxn>
                <a:cxn ang="0">
                  <a:pos x="0" y="7"/>
                </a:cxn>
                <a:cxn ang="0">
                  <a:pos x="0" y="8"/>
                </a:cxn>
                <a:cxn ang="0">
                  <a:pos x="0" y="9"/>
                </a:cxn>
                <a:cxn ang="0">
                  <a:pos x="1" y="9"/>
                </a:cxn>
              </a:cxnLst>
              <a:rect l="0" t="0" r="r" b="b"/>
              <a:pathLst>
                <a:path w="8" h="10">
                  <a:moveTo>
                    <a:pt x="1" y="9"/>
                  </a:moveTo>
                  <a:lnTo>
                    <a:pt x="1" y="8"/>
                  </a:lnTo>
                  <a:lnTo>
                    <a:pt x="1" y="7"/>
                  </a:lnTo>
                  <a:lnTo>
                    <a:pt x="1" y="6"/>
                  </a:lnTo>
                  <a:lnTo>
                    <a:pt x="1" y="4"/>
                  </a:lnTo>
                  <a:lnTo>
                    <a:pt x="1" y="3"/>
                  </a:lnTo>
                  <a:lnTo>
                    <a:pt x="3" y="2"/>
                  </a:lnTo>
                  <a:lnTo>
                    <a:pt x="3" y="1"/>
                  </a:lnTo>
                  <a:lnTo>
                    <a:pt x="4" y="1"/>
                  </a:lnTo>
                  <a:lnTo>
                    <a:pt x="5" y="1"/>
                  </a:lnTo>
                  <a:lnTo>
                    <a:pt x="7" y="1"/>
                  </a:lnTo>
                  <a:lnTo>
                    <a:pt x="7" y="0"/>
                  </a:lnTo>
                  <a:lnTo>
                    <a:pt x="5" y="0"/>
                  </a:lnTo>
                  <a:lnTo>
                    <a:pt x="4" y="0"/>
                  </a:lnTo>
                  <a:lnTo>
                    <a:pt x="3" y="1"/>
                  </a:lnTo>
                  <a:lnTo>
                    <a:pt x="1" y="1"/>
                  </a:lnTo>
                  <a:lnTo>
                    <a:pt x="1" y="2"/>
                  </a:lnTo>
                  <a:lnTo>
                    <a:pt x="0" y="3"/>
                  </a:lnTo>
                  <a:lnTo>
                    <a:pt x="0" y="4"/>
                  </a:lnTo>
                  <a:lnTo>
                    <a:pt x="0" y="6"/>
                  </a:lnTo>
                  <a:lnTo>
                    <a:pt x="0" y="7"/>
                  </a:lnTo>
                  <a:lnTo>
                    <a:pt x="0" y="8"/>
                  </a:lnTo>
                  <a:lnTo>
                    <a:pt x="0" y="9"/>
                  </a:lnTo>
                  <a:lnTo>
                    <a:pt x="1"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2" name="Freeform 1508"/>
            <p:cNvSpPr>
              <a:spLocks/>
            </p:cNvSpPr>
            <p:nvPr/>
          </p:nvSpPr>
          <p:spPr bwMode="auto">
            <a:xfrm>
              <a:off x="2863" y="2799"/>
              <a:ext cx="2" cy="0"/>
            </a:xfrm>
            <a:custGeom>
              <a:avLst/>
              <a:gdLst/>
              <a:ahLst/>
              <a:cxnLst>
                <a:cxn ang="0">
                  <a:pos x="0" y="0"/>
                </a:cxn>
                <a:cxn ang="0">
                  <a:pos x="0" y="0"/>
                </a:cxn>
                <a:cxn ang="0">
                  <a:pos x="1" y="0"/>
                </a:cxn>
                <a:cxn ang="0">
                  <a:pos x="0" y="0"/>
                </a:cxn>
              </a:cxnLst>
              <a:rect l="0" t="0" r="r" b="b"/>
              <a:pathLst>
                <a:path w="2" h="1">
                  <a:moveTo>
                    <a:pt x="0" y="0"/>
                  </a:moveTo>
                  <a:lnTo>
                    <a:pt x="0"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3" name="Freeform 1509"/>
            <p:cNvSpPr>
              <a:spLocks/>
            </p:cNvSpPr>
            <p:nvPr/>
          </p:nvSpPr>
          <p:spPr bwMode="auto">
            <a:xfrm>
              <a:off x="2859" y="2817"/>
              <a:ext cx="2" cy="1"/>
            </a:xfrm>
            <a:custGeom>
              <a:avLst/>
              <a:gdLst/>
              <a:ahLst/>
              <a:cxnLst>
                <a:cxn ang="0">
                  <a:pos x="0" y="0"/>
                </a:cxn>
                <a:cxn ang="0">
                  <a:pos x="0" y="0"/>
                </a:cxn>
                <a:cxn ang="0">
                  <a:pos x="1" y="0"/>
                </a:cxn>
                <a:cxn ang="0">
                  <a:pos x="0" y="0"/>
                </a:cxn>
              </a:cxnLst>
              <a:rect l="0" t="0" r="r" b="b"/>
              <a:pathLst>
                <a:path w="2" h="1">
                  <a:moveTo>
                    <a:pt x="0" y="0"/>
                  </a:moveTo>
                  <a:lnTo>
                    <a:pt x="0"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4" name="Freeform 1510"/>
            <p:cNvSpPr>
              <a:spLocks/>
            </p:cNvSpPr>
            <p:nvPr/>
          </p:nvSpPr>
          <p:spPr bwMode="auto">
            <a:xfrm>
              <a:off x="2859" y="2803"/>
              <a:ext cx="5" cy="14"/>
            </a:xfrm>
            <a:custGeom>
              <a:avLst/>
              <a:gdLst/>
              <a:ahLst/>
              <a:cxnLst>
                <a:cxn ang="0">
                  <a:pos x="4" y="0"/>
                </a:cxn>
                <a:cxn ang="0">
                  <a:pos x="2" y="0"/>
                </a:cxn>
                <a:cxn ang="0">
                  <a:pos x="2" y="1"/>
                </a:cxn>
                <a:cxn ang="0">
                  <a:pos x="1" y="1"/>
                </a:cxn>
                <a:cxn ang="0">
                  <a:pos x="1" y="2"/>
                </a:cxn>
                <a:cxn ang="0">
                  <a:pos x="1" y="3"/>
                </a:cxn>
                <a:cxn ang="0">
                  <a:pos x="1" y="5"/>
                </a:cxn>
                <a:cxn ang="0">
                  <a:pos x="0" y="6"/>
                </a:cxn>
                <a:cxn ang="0">
                  <a:pos x="0" y="7"/>
                </a:cxn>
                <a:cxn ang="0">
                  <a:pos x="0" y="8"/>
                </a:cxn>
                <a:cxn ang="0">
                  <a:pos x="0" y="9"/>
                </a:cxn>
                <a:cxn ang="0">
                  <a:pos x="0" y="10"/>
                </a:cxn>
                <a:cxn ang="0">
                  <a:pos x="0" y="12"/>
                </a:cxn>
                <a:cxn ang="0">
                  <a:pos x="0" y="13"/>
                </a:cxn>
                <a:cxn ang="0">
                  <a:pos x="1" y="13"/>
                </a:cxn>
                <a:cxn ang="0">
                  <a:pos x="1" y="12"/>
                </a:cxn>
                <a:cxn ang="0">
                  <a:pos x="1" y="10"/>
                </a:cxn>
                <a:cxn ang="0">
                  <a:pos x="1" y="9"/>
                </a:cxn>
                <a:cxn ang="0">
                  <a:pos x="1" y="8"/>
                </a:cxn>
                <a:cxn ang="0">
                  <a:pos x="1" y="7"/>
                </a:cxn>
                <a:cxn ang="0">
                  <a:pos x="1" y="6"/>
                </a:cxn>
                <a:cxn ang="0">
                  <a:pos x="1" y="5"/>
                </a:cxn>
                <a:cxn ang="0">
                  <a:pos x="1" y="3"/>
                </a:cxn>
                <a:cxn ang="0">
                  <a:pos x="2" y="3"/>
                </a:cxn>
                <a:cxn ang="0">
                  <a:pos x="2" y="2"/>
                </a:cxn>
                <a:cxn ang="0">
                  <a:pos x="2" y="1"/>
                </a:cxn>
                <a:cxn ang="0">
                  <a:pos x="4" y="1"/>
                </a:cxn>
                <a:cxn ang="0">
                  <a:pos x="4" y="0"/>
                </a:cxn>
              </a:cxnLst>
              <a:rect l="0" t="0" r="r" b="b"/>
              <a:pathLst>
                <a:path w="5" h="14">
                  <a:moveTo>
                    <a:pt x="4" y="0"/>
                  </a:moveTo>
                  <a:lnTo>
                    <a:pt x="2" y="0"/>
                  </a:lnTo>
                  <a:lnTo>
                    <a:pt x="2" y="1"/>
                  </a:lnTo>
                  <a:lnTo>
                    <a:pt x="1" y="1"/>
                  </a:lnTo>
                  <a:lnTo>
                    <a:pt x="1" y="2"/>
                  </a:lnTo>
                  <a:lnTo>
                    <a:pt x="1" y="3"/>
                  </a:lnTo>
                  <a:lnTo>
                    <a:pt x="1" y="5"/>
                  </a:lnTo>
                  <a:lnTo>
                    <a:pt x="0" y="6"/>
                  </a:lnTo>
                  <a:lnTo>
                    <a:pt x="0" y="7"/>
                  </a:lnTo>
                  <a:lnTo>
                    <a:pt x="0" y="8"/>
                  </a:lnTo>
                  <a:lnTo>
                    <a:pt x="0" y="9"/>
                  </a:lnTo>
                  <a:lnTo>
                    <a:pt x="0" y="10"/>
                  </a:lnTo>
                  <a:lnTo>
                    <a:pt x="0" y="12"/>
                  </a:lnTo>
                  <a:lnTo>
                    <a:pt x="0" y="13"/>
                  </a:lnTo>
                  <a:lnTo>
                    <a:pt x="1" y="13"/>
                  </a:lnTo>
                  <a:lnTo>
                    <a:pt x="1" y="12"/>
                  </a:lnTo>
                  <a:lnTo>
                    <a:pt x="1" y="10"/>
                  </a:lnTo>
                  <a:lnTo>
                    <a:pt x="1" y="9"/>
                  </a:lnTo>
                  <a:lnTo>
                    <a:pt x="1" y="8"/>
                  </a:lnTo>
                  <a:lnTo>
                    <a:pt x="1" y="7"/>
                  </a:lnTo>
                  <a:lnTo>
                    <a:pt x="1" y="6"/>
                  </a:lnTo>
                  <a:lnTo>
                    <a:pt x="1" y="5"/>
                  </a:lnTo>
                  <a:lnTo>
                    <a:pt x="1" y="3"/>
                  </a:lnTo>
                  <a:lnTo>
                    <a:pt x="2" y="3"/>
                  </a:lnTo>
                  <a:lnTo>
                    <a:pt x="2" y="2"/>
                  </a:lnTo>
                  <a:lnTo>
                    <a:pt x="2" y="1"/>
                  </a:lnTo>
                  <a:lnTo>
                    <a:pt x="4" y="1"/>
                  </a:lnTo>
                  <a:lnTo>
                    <a:pt x="4"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5" name="Freeform 1511"/>
            <p:cNvSpPr>
              <a:spLocks/>
            </p:cNvSpPr>
            <p:nvPr/>
          </p:nvSpPr>
          <p:spPr bwMode="auto">
            <a:xfrm>
              <a:off x="2863" y="2803"/>
              <a:ext cx="1" cy="3"/>
            </a:xfrm>
            <a:custGeom>
              <a:avLst/>
              <a:gdLst/>
              <a:ahLst/>
              <a:cxnLst>
                <a:cxn ang="0">
                  <a:pos x="0" y="2"/>
                </a:cxn>
                <a:cxn ang="0">
                  <a:pos x="0" y="0"/>
                </a:cxn>
                <a:cxn ang="0">
                  <a:pos x="0" y="2"/>
                </a:cxn>
              </a:cxnLst>
              <a:rect l="0" t="0" r="r" b="b"/>
              <a:pathLst>
                <a:path w="1" h="3">
                  <a:moveTo>
                    <a:pt x="0" y="2"/>
                  </a:move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6" name="Freeform 1512"/>
            <p:cNvSpPr>
              <a:spLocks/>
            </p:cNvSpPr>
            <p:nvPr/>
          </p:nvSpPr>
          <p:spPr bwMode="auto">
            <a:xfrm>
              <a:off x="2793" y="2797"/>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7" name="Freeform 1513"/>
            <p:cNvSpPr>
              <a:spLocks/>
            </p:cNvSpPr>
            <p:nvPr/>
          </p:nvSpPr>
          <p:spPr bwMode="auto">
            <a:xfrm>
              <a:off x="2793" y="2784"/>
              <a:ext cx="10" cy="14"/>
            </a:xfrm>
            <a:custGeom>
              <a:avLst/>
              <a:gdLst/>
              <a:ahLst/>
              <a:cxnLst>
                <a:cxn ang="0">
                  <a:pos x="9" y="0"/>
                </a:cxn>
                <a:cxn ang="0">
                  <a:pos x="7" y="0"/>
                </a:cxn>
                <a:cxn ang="0">
                  <a:pos x="7" y="1"/>
                </a:cxn>
                <a:cxn ang="0">
                  <a:pos x="6" y="1"/>
                </a:cxn>
                <a:cxn ang="0">
                  <a:pos x="5" y="2"/>
                </a:cxn>
                <a:cxn ang="0">
                  <a:pos x="4" y="3"/>
                </a:cxn>
                <a:cxn ang="0">
                  <a:pos x="4" y="5"/>
                </a:cxn>
                <a:cxn ang="0">
                  <a:pos x="2" y="5"/>
                </a:cxn>
                <a:cxn ang="0">
                  <a:pos x="2" y="6"/>
                </a:cxn>
                <a:cxn ang="0">
                  <a:pos x="2" y="7"/>
                </a:cxn>
                <a:cxn ang="0">
                  <a:pos x="1" y="8"/>
                </a:cxn>
                <a:cxn ang="0">
                  <a:pos x="1" y="9"/>
                </a:cxn>
                <a:cxn ang="0">
                  <a:pos x="1" y="10"/>
                </a:cxn>
                <a:cxn ang="0">
                  <a:pos x="0" y="12"/>
                </a:cxn>
                <a:cxn ang="0">
                  <a:pos x="0" y="13"/>
                </a:cxn>
                <a:cxn ang="0">
                  <a:pos x="1" y="13"/>
                </a:cxn>
                <a:cxn ang="0">
                  <a:pos x="1" y="12"/>
                </a:cxn>
                <a:cxn ang="0">
                  <a:pos x="1" y="10"/>
                </a:cxn>
                <a:cxn ang="0">
                  <a:pos x="2" y="9"/>
                </a:cxn>
                <a:cxn ang="0">
                  <a:pos x="2" y="8"/>
                </a:cxn>
                <a:cxn ang="0">
                  <a:pos x="2" y="7"/>
                </a:cxn>
                <a:cxn ang="0">
                  <a:pos x="4" y="6"/>
                </a:cxn>
                <a:cxn ang="0">
                  <a:pos x="4" y="5"/>
                </a:cxn>
                <a:cxn ang="0">
                  <a:pos x="5" y="3"/>
                </a:cxn>
                <a:cxn ang="0">
                  <a:pos x="6" y="2"/>
                </a:cxn>
                <a:cxn ang="0">
                  <a:pos x="7" y="1"/>
                </a:cxn>
                <a:cxn ang="0">
                  <a:pos x="9" y="1"/>
                </a:cxn>
                <a:cxn ang="0">
                  <a:pos x="9" y="0"/>
                </a:cxn>
              </a:cxnLst>
              <a:rect l="0" t="0" r="r" b="b"/>
              <a:pathLst>
                <a:path w="10" h="14">
                  <a:moveTo>
                    <a:pt x="9" y="0"/>
                  </a:moveTo>
                  <a:lnTo>
                    <a:pt x="7" y="0"/>
                  </a:lnTo>
                  <a:lnTo>
                    <a:pt x="7" y="1"/>
                  </a:lnTo>
                  <a:lnTo>
                    <a:pt x="6" y="1"/>
                  </a:lnTo>
                  <a:lnTo>
                    <a:pt x="5" y="2"/>
                  </a:lnTo>
                  <a:lnTo>
                    <a:pt x="4" y="3"/>
                  </a:lnTo>
                  <a:lnTo>
                    <a:pt x="4" y="5"/>
                  </a:lnTo>
                  <a:lnTo>
                    <a:pt x="2" y="5"/>
                  </a:lnTo>
                  <a:lnTo>
                    <a:pt x="2" y="6"/>
                  </a:lnTo>
                  <a:lnTo>
                    <a:pt x="2" y="7"/>
                  </a:lnTo>
                  <a:lnTo>
                    <a:pt x="1" y="8"/>
                  </a:lnTo>
                  <a:lnTo>
                    <a:pt x="1" y="9"/>
                  </a:lnTo>
                  <a:lnTo>
                    <a:pt x="1" y="10"/>
                  </a:lnTo>
                  <a:lnTo>
                    <a:pt x="0" y="12"/>
                  </a:lnTo>
                  <a:lnTo>
                    <a:pt x="0" y="13"/>
                  </a:lnTo>
                  <a:lnTo>
                    <a:pt x="1" y="13"/>
                  </a:lnTo>
                  <a:lnTo>
                    <a:pt x="1" y="12"/>
                  </a:lnTo>
                  <a:lnTo>
                    <a:pt x="1" y="10"/>
                  </a:lnTo>
                  <a:lnTo>
                    <a:pt x="2" y="9"/>
                  </a:lnTo>
                  <a:lnTo>
                    <a:pt x="2" y="8"/>
                  </a:lnTo>
                  <a:lnTo>
                    <a:pt x="2" y="7"/>
                  </a:lnTo>
                  <a:lnTo>
                    <a:pt x="4" y="6"/>
                  </a:lnTo>
                  <a:lnTo>
                    <a:pt x="4" y="5"/>
                  </a:lnTo>
                  <a:lnTo>
                    <a:pt x="5" y="3"/>
                  </a:lnTo>
                  <a:lnTo>
                    <a:pt x="6" y="2"/>
                  </a:lnTo>
                  <a:lnTo>
                    <a:pt x="7" y="1"/>
                  </a:lnTo>
                  <a:lnTo>
                    <a:pt x="9" y="1"/>
                  </a:lnTo>
                  <a:lnTo>
                    <a:pt x="9"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8" name="Freeform 1514"/>
            <p:cNvSpPr>
              <a:spLocks/>
            </p:cNvSpPr>
            <p:nvPr/>
          </p:nvSpPr>
          <p:spPr bwMode="auto">
            <a:xfrm>
              <a:off x="2803" y="2784"/>
              <a:ext cx="2" cy="3"/>
            </a:xfrm>
            <a:custGeom>
              <a:avLst/>
              <a:gdLst/>
              <a:ahLst/>
              <a:cxnLst>
                <a:cxn ang="0">
                  <a:pos x="2" y="2"/>
                </a:cxn>
                <a:cxn ang="0">
                  <a:pos x="2" y="1"/>
                </a:cxn>
                <a:cxn ang="0">
                  <a:pos x="2" y="0"/>
                </a:cxn>
                <a:cxn ang="0">
                  <a:pos x="0" y="0"/>
                </a:cxn>
                <a:cxn ang="0">
                  <a:pos x="2" y="2"/>
                </a:cxn>
              </a:cxnLst>
              <a:rect l="0" t="0" r="r" b="b"/>
              <a:pathLst>
                <a:path w="3" h="3">
                  <a:moveTo>
                    <a:pt x="2" y="2"/>
                  </a:moveTo>
                  <a:lnTo>
                    <a:pt x="2" y="1"/>
                  </a:lnTo>
                  <a:lnTo>
                    <a:pt x="2" y="0"/>
                  </a:lnTo>
                  <a:lnTo>
                    <a:pt x="0" y="0"/>
                  </a:lnTo>
                  <a:lnTo>
                    <a:pt x="2"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79" name="Freeform 1515"/>
            <p:cNvSpPr>
              <a:spLocks/>
            </p:cNvSpPr>
            <p:nvPr/>
          </p:nvSpPr>
          <p:spPr bwMode="auto">
            <a:xfrm>
              <a:off x="2700" y="2771"/>
              <a:ext cx="2" cy="1"/>
            </a:xfrm>
            <a:custGeom>
              <a:avLst/>
              <a:gdLst/>
              <a:ahLst/>
              <a:cxnLst>
                <a:cxn ang="0">
                  <a:pos x="2" y="0"/>
                </a:cxn>
                <a:cxn ang="0">
                  <a:pos x="0" y="0"/>
                </a:cxn>
                <a:cxn ang="0">
                  <a:pos x="0" y="1"/>
                </a:cxn>
                <a:cxn ang="0">
                  <a:pos x="2" y="1"/>
                </a:cxn>
                <a:cxn ang="0">
                  <a:pos x="2" y="0"/>
                </a:cxn>
              </a:cxnLst>
              <a:rect l="0" t="0" r="r" b="b"/>
              <a:pathLst>
                <a:path w="3" h="2">
                  <a:moveTo>
                    <a:pt x="2" y="0"/>
                  </a:moveTo>
                  <a:lnTo>
                    <a:pt x="0" y="0"/>
                  </a:lnTo>
                  <a:lnTo>
                    <a:pt x="0" y="1"/>
                  </a:lnTo>
                  <a:lnTo>
                    <a:pt x="2" y="1"/>
                  </a:lnTo>
                  <a:lnTo>
                    <a:pt x="2"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0" name="Freeform 1516"/>
            <p:cNvSpPr>
              <a:spLocks/>
            </p:cNvSpPr>
            <p:nvPr/>
          </p:nvSpPr>
          <p:spPr bwMode="auto">
            <a:xfrm>
              <a:off x="2700" y="2771"/>
              <a:ext cx="10" cy="4"/>
            </a:xfrm>
            <a:custGeom>
              <a:avLst/>
              <a:gdLst/>
              <a:ahLst/>
              <a:cxnLst>
                <a:cxn ang="0">
                  <a:pos x="9" y="3"/>
                </a:cxn>
                <a:cxn ang="0">
                  <a:pos x="9" y="3"/>
                </a:cxn>
                <a:cxn ang="0">
                  <a:pos x="9" y="1"/>
                </a:cxn>
                <a:cxn ang="0">
                  <a:pos x="7" y="1"/>
                </a:cxn>
                <a:cxn ang="0">
                  <a:pos x="6" y="1"/>
                </a:cxn>
                <a:cxn ang="0">
                  <a:pos x="6" y="0"/>
                </a:cxn>
                <a:cxn ang="0">
                  <a:pos x="5" y="0"/>
                </a:cxn>
                <a:cxn ang="0">
                  <a:pos x="4" y="0"/>
                </a:cxn>
                <a:cxn ang="0">
                  <a:pos x="2" y="0"/>
                </a:cxn>
                <a:cxn ang="0">
                  <a:pos x="1" y="0"/>
                </a:cxn>
                <a:cxn ang="0">
                  <a:pos x="0" y="0"/>
                </a:cxn>
                <a:cxn ang="0">
                  <a:pos x="1" y="0"/>
                </a:cxn>
                <a:cxn ang="0">
                  <a:pos x="2" y="0"/>
                </a:cxn>
                <a:cxn ang="0">
                  <a:pos x="4" y="0"/>
                </a:cxn>
                <a:cxn ang="0">
                  <a:pos x="5" y="1"/>
                </a:cxn>
                <a:cxn ang="0">
                  <a:pos x="6" y="1"/>
                </a:cxn>
                <a:cxn ang="0">
                  <a:pos x="7" y="1"/>
                </a:cxn>
                <a:cxn ang="0">
                  <a:pos x="7" y="3"/>
                </a:cxn>
                <a:cxn ang="0">
                  <a:pos x="9" y="3"/>
                </a:cxn>
              </a:cxnLst>
              <a:rect l="0" t="0" r="r" b="b"/>
              <a:pathLst>
                <a:path w="10" h="4">
                  <a:moveTo>
                    <a:pt x="9" y="3"/>
                  </a:moveTo>
                  <a:lnTo>
                    <a:pt x="9" y="3"/>
                  </a:lnTo>
                  <a:lnTo>
                    <a:pt x="9" y="1"/>
                  </a:lnTo>
                  <a:lnTo>
                    <a:pt x="7" y="1"/>
                  </a:lnTo>
                  <a:lnTo>
                    <a:pt x="6" y="1"/>
                  </a:lnTo>
                  <a:lnTo>
                    <a:pt x="6" y="0"/>
                  </a:lnTo>
                  <a:lnTo>
                    <a:pt x="5" y="0"/>
                  </a:lnTo>
                  <a:lnTo>
                    <a:pt x="4" y="0"/>
                  </a:lnTo>
                  <a:lnTo>
                    <a:pt x="2" y="0"/>
                  </a:lnTo>
                  <a:lnTo>
                    <a:pt x="1" y="0"/>
                  </a:lnTo>
                  <a:lnTo>
                    <a:pt x="0" y="0"/>
                  </a:lnTo>
                  <a:lnTo>
                    <a:pt x="1" y="0"/>
                  </a:lnTo>
                  <a:lnTo>
                    <a:pt x="2" y="0"/>
                  </a:lnTo>
                  <a:lnTo>
                    <a:pt x="4" y="0"/>
                  </a:lnTo>
                  <a:lnTo>
                    <a:pt x="5" y="1"/>
                  </a:lnTo>
                  <a:lnTo>
                    <a:pt x="6" y="1"/>
                  </a:lnTo>
                  <a:lnTo>
                    <a:pt x="7" y="1"/>
                  </a:lnTo>
                  <a:lnTo>
                    <a:pt x="7" y="3"/>
                  </a:lnTo>
                  <a:lnTo>
                    <a:pt x="9"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1" name="Freeform 1517"/>
            <p:cNvSpPr>
              <a:spLocks/>
            </p:cNvSpPr>
            <p:nvPr/>
          </p:nvSpPr>
          <p:spPr bwMode="auto">
            <a:xfrm>
              <a:off x="2708" y="2775"/>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2" name="Freeform 1518"/>
            <p:cNvSpPr>
              <a:spLocks/>
            </p:cNvSpPr>
            <p:nvPr/>
          </p:nvSpPr>
          <p:spPr bwMode="auto">
            <a:xfrm>
              <a:off x="2696" y="2777"/>
              <a:ext cx="0"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3" name="Freeform 1519"/>
            <p:cNvSpPr>
              <a:spLocks/>
            </p:cNvSpPr>
            <p:nvPr/>
          </p:nvSpPr>
          <p:spPr bwMode="auto">
            <a:xfrm>
              <a:off x="2696" y="2777"/>
              <a:ext cx="11" cy="5"/>
            </a:xfrm>
            <a:custGeom>
              <a:avLst/>
              <a:gdLst/>
              <a:ahLst/>
              <a:cxnLst>
                <a:cxn ang="0">
                  <a:pos x="9" y="5"/>
                </a:cxn>
                <a:cxn ang="0">
                  <a:pos x="9" y="5"/>
                </a:cxn>
                <a:cxn ang="0">
                  <a:pos x="9" y="4"/>
                </a:cxn>
                <a:cxn ang="0">
                  <a:pos x="7" y="2"/>
                </a:cxn>
                <a:cxn ang="0">
                  <a:pos x="6" y="2"/>
                </a:cxn>
                <a:cxn ang="0">
                  <a:pos x="6" y="1"/>
                </a:cxn>
                <a:cxn ang="0">
                  <a:pos x="5" y="1"/>
                </a:cxn>
                <a:cxn ang="0">
                  <a:pos x="4" y="1"/>
                </a:cxn>
                <a:cxn ang="0">
                  <a:pos x="4" y="0"/>
                </a:cxn>
                <a:cxn ang="0">
                  <a:pos x="2" y="0"/>
                </a:cxn>
                <a:cxn ang="0">
                  <a:pos x="1" y="0"/>
                </a:cxn>
                <a:cxn ang="0">
                  <a:pos x="0" y="0"/>
                </a:cxn>
                <a:cxn ang="0">
                  <a:pos x="0" y="1"/>
                </a:cxn>
                <a:cxn ang="0">
                  <a:pos x="1" y="1"/>
                </a:cxn>
                <a:cxn ang="0">
                  <a:pos x="2" y="1"/>
                </a:cxn>
                <a:cxn ang="0">
                  <a:pos x="4" y="1"/>
                </a:cxn>
                <a:cxn ang="0">
                  <a:pos x="5" y="2"/>
                </a:cxn>
                <a:cxn ang="0">
                  <a:pos x="6" y="2"/>
                </a:cxn>
                <a:cxn ang="0">
                  <a:pos x="7" y="4"/>
                </a:cxn>
                <a:cxn ang="0">
                  <a:pos x="9" y="5"/>
                </a:cxn>
              </a:cxnLst>
              <a:rect l="0" t="0" r="r" b="b"/>
              <a:pathLst>
                <a:path w="10" h="6">
                  <a:moveTo>
                    <a:pt x="9" y="5"/>
                  </a:moveTo>
                  <a:lnTo>
                    <a:pt x="9" y="5"/>
                  </a:lnTo>
                  <a:lnTo>
                    <a:pt x="9" y="4"/>
                  </a:lnTo>
                  <a:lnTo>
                    <a:pt x="7" y="2"/>
                  </a:lnTo>
                  <a:lnTo>
                    <a:pt x="6" y="2"/>
                  </a:lnTo>
                  <a:lnTo>
                    <a:pt x="6" y="1"/>
                  </a:lnTo>
                  <a:lnTo>
                    <a:pt x="5" y="1"/>
                  </a:lnTo>
                  <a:lnTo>
                    <a:pt x="4" y="1"/>
                  </a:lnTo>
                  <a:lnTo>
                    <a:pt x="4" y="0"/>
                  </a:lnTo>
                  <a:lnTo>
                    <a:pt x="2" y="0"/>
                  </a:lnTo>
                  <a:lnTo>
                    <a:pt x="1" y="0"/>
                  </a:lnTo>
                  <a:lnTo>
                    <a:pt x="0" y="0"/>
                  </a:lnTo>
                  <a:lnTo>
                    <a:pt x="0" y="1"/>
                  </a:lnTo>
                  <a:lnTo>
                    <a:pt x="1" y="1"/>
                  </a:lnTo>
                  <a:lnTo>
                    <a:pt x="2" y="1"/>
                  </a:lnTo>
                  <a:lnTo>
                    <a:pt x="4" y="1"/>
                  </a:lnTo>
                  <a:lnTo>
                    <a:pt x="5" y="2"/>
                  </a:lnTo>
                  <a:lnTo>
                    <a:pt x="6" y="2"/>
                  </a:lnTo>
                  <a:lnTo>
                    <a:pt x="7" y="4"/>
                  </a:lnTo>
                  <a:lnTo>
                    <a:pt x="9"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4" name="Freeform 1520"/>
            <p:cNvSpPr>
              <a:spLocks/>
            </p:cNvSpPr>
            <p:nvPr/>
          </p:nvSpPr>
          <p:spPr bwMode="auto">
            <a:xfrm>
              <a:off x="2705" y="2782"/>
              <a:ext cx="2" cy="4"/>
            </a:xfrm>
            <a:custGeom>
              <a:avLst/>
              <a:gdLst/>
              <a:ahLst/>
              <a:cxnLst>
                <a:cxn ang="0">
                  <a:pos x="0" y="0"/>
                </a:cxn>
                <a:cxn ang="0">
                  <a:pos x="0" y="3"/>
                </a:cxn>
                <a:cxn ang="0">
                  <a:pos x="1" y="3"/>
                </a:cxn>
                <a:cxn ang="0">
                  <a:pos x="2" y="3"/>
                </a:cxn>
                <a:cxn ang="0">
                  <a:pos x="0" y="0"/>
                </a:cxn>
              </a:cxnLst>
              <a:rect l="0" t="0" r="r" b="b"/>
              <a:pathLst>
                <a:path w="3" h="4">
                  <a:moveTo>
                    <a:pt x="0" y="0"/>
                  </a:moveTo>
                  <a:lnTo>
                    <a:pt x="0" y="3"/>
                  </a:lnTo>
                  <a:lnTo>
                    <a:pt x="1" y="3"/>
                  </a:lnTo>
                  <a:lnTo>
                    <a:pt x="2"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5" name="Freeform 1521"/>
            <p:cNvSpPr>
              <a:spLocks/>
            </p:cNvSpPr>
            <p:nvPr/>
          </p:nvSpPr>
          <p:spPr bwMode="auto">
            <a:xfrm>
              <a:off x="2863" y="2803"/>
              <a:ext cx="1" cy="3"/>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6" name="Freeform 1522"/>
            <p:cNvSpPr>
              <a:spLocks/>
            </p:cNvSpPr>
            <p:nvPr/>
          </p:nvSpPr>
          <p:spPr bwMode="auto">
            <a:xfrm>
              <a:off x="2860" y="2803"/>
              <a:ext cx="6" cy="11"/>
            </a:xfrm>
            <a:custGeom>
              <a:avLst/>
              <a:gdLst/>
              <a:ahLst/>
              <a:cxnLst>
                <a:cxn ang="0">
                  <a:pos x="5" y="9"/>
                </a:cxn>
                <a:cxn ang="0">
                  <a:pos x="4" y="9"/>
                </a:cxn>
                <a:cxn ang="0">
                  <a:pos x="2" y="7"/>
                </a:cxn>
                <a:cxn ang="0">
                  <a:pos x="2" y="6"/>
                </a:cxn>
                <a:cxn ang="0">
                  <a:pos x="1" y="5"/>
                </a:cxn>
                <a:cxn ang="0">
                  <a:pos x="1" y="4"/>
                </a:cxn>
                <a:cxn ang="0">
                  <a:pos x="1" y="2"/>
                </a:cxn>
                <a:cxn ang="0">
                  <a:pos x="1" y="1"/>
                </a:cxn>
                <a:cxn ang="0">
                  <a:pos x="2" y="1"/>
                </a:cxn>
                <a:cxn ang="0">
                  <a:pos x="2" y="0"/>
                </a:cxn>
                <a:cxn ang="0">
                  <a:pos x="1" y="0"/>
                </a:cxn>
                <a:cxn ang="0">
                  <a:pos x="1" y="1"/>
                </a:cxn>
                <a:cxn ang="0">
                  <a:pos x="0" y="1"/>
                </a:cxn>
                <a:cxn ang="0">
                  <a:pos x="0" y="2"/>
                </a:cxn>
                <a:cxn ang="0">
                  <a:pos x="0" y="4"/>
                </a:cxn>
                <a:cxn ang="0">
                  <a:pos x="0" y="5"/>
                </a:cxn>
                <a:cxn ang="0">
                  <a:pos x="1" y="6"/>
                </a:cxn>
                <a:cxn ang="0">
                  <a:pos x="1" y="7"/>
                </a:cxn>
                <a:cxn ang="0">
                  <a:pos x="2" y="7"/>
                </a:cxn>
                <a:cxn ang="0">
                  <a:pos x="2" y="9"/>
                </a:cxn>
                <a:cxn ang="0">
                  <a:pos x="4" y="9"/>
                </a:cxn>
                <a:cxn ang="0">
                  <a:pos x="4" y="10"/>
                </a:cxn>
                <a:cxn ang="0">
                  <a:pos x="5" y="9"/>
                </a:cxn>
              </a:cxnLst>
              <a:rect l="0" t="0" r="r" b="b"/>
              <a:pathLst>
                <a:path w="6" h="11">
                  <a:moveTo>
                    <a:pt x="5" y="9"/>
                  </a:moveTo>
                  <a:lnTo>
                    <a:pt x="4" y="9"/>
                  </a:lnTo>
                  <a:lnTo>
                    <a:pt x="2" y="7"/>
                  </a:lnTo>
                  <a:lnTo>
                    <a:pt x="2" y="6"/>
                  </a:lnTo>
                  <a:lnTo>
                    <a:pt x="1" y="5"/>
                  </a:lnTo>
                  <a:lnTo>
                    <a:pt x="1" y="4"/>
                  </a:lnTo>
                  <a:lnTo>
                    <a:pt x="1" y="2"/>
                  </a:lnTo>
                  <a:lnTo>
                    <a:pt x="1" y="1"/>
                  </a:lnTo>
                  <a:lnTo>
                    <a:pt x="2" y="1"/>
                  </a:lnTo>
                  <a:lnTo>
                    <a:pt x="2" y="0"/>
                  </a:lnTo>
                  <a:lnTo>
                    <a:pt x="1" y="0"/>
                  </a:lnTo>
                  <a:lnTo>
                    <a:pt x="1" y="1"/>
                  </a:lnTo>
                  <a:lnTo>
                    <a:pt x="0" y="1"/>
                  </a:lnTo>
                  <a:lnTo>
                    <a:pt x="0" y="2"/>
                  </a:lnTo>
                  <a:lnTo>
                    <a:pt x="0" y="4"/>
                  </a:lnTo>
                  <a:lnTo>
                    <a:pt x="0" y="5"/>
                  </a:lnTo>
                  <a:lnTo>
                    <a:pt x="1" y="6"/>
                  </a:lnTo>
                  <a:lnTo>
                    <a:pt x="1" y="7"/>
                  </a:lnTo>
                  <a:lnTo>
                    <a:pt x="2" y="7"/>
                  </a:lnTo>
                  <a:lnTo>
                    <a:pt x="2" y="9"/>
                  </a:lnTo>
                  <a:lnTo>
                    <a:pt x="4" y="9"/>
                  </a:lnTo>
                  <a:lnTo>
                    <a:pt x="4" y="10"/>
                  </a:lnTo>
                  <a:lnTo>
                    <a:pt x="5"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7" name="Freeform 1523"/>
            <p:cNvSpPr>
              <a:spLocks/>
            </p:cNvSpPr>
            <p:nvPr/>
          </p:nvSpPr>
          <p:spPr bwMode="auto">
            <a:xfrm>
              <a:off x="2865" y="2812"/>
              <a:ext cx="4" cy="4"/>
            </a:xfrm>
            <a:custGeom>
              <a:avLst/>
              <a:gdLst/>
              <a:ahLst/>
              <a:cxnLst>
                <a:cxn ang="0">
                  <a:pos x="0" y="3"/>
                </a:cxn>
                <a:cxn ang="0">
                  <a:pos x="3" y="3"/>
                </a:cxn>
                <a:cxn ang="0">
                  <a:pos x="3" y="1"/>
                </a:cxn>
                <a:cxn ang="0">
                  <a:pos x="3" y="0"/>
                </a:cxn>
                <a:cxn ang="0">
                  <a:pos x="0" y="3"/>
                </a:cxn>
              </a:cxnLst>
              <a:rect l="0" t="0" r="r" b="b"/>
              <a:pathLst>
                <a:path w="4" h="4">
                  <a:moveTo>
                    <a:pt x="0" y="3"/>
                  </a:moveTo>
                  <a:lnTo>
                    <a:pt x="3" y="3"/>
                  </a:lnTo>
                  <a:lnTo>
                    <a:pt x="3" y="1"/>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8" name="Freeform 1524"/>
            <p:cNvSpPr>
              <a:spLocks/>
            </p:cNvSpPr>
            <p:nvPr/>
          </p:nvSpPr>
          <p:spPr bwMode="auto">
            <a:xfrm>
              <a:off x="2742" y="2793"/>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89" name="Freeform 1525"/>
            <p:cNvSpPr>
              <a:spLocks/>
            </p:cNvSpPr>
            <p:nvPr/>
          </p:nvSpPr>
          <p:spPr bwMode="auto">
            <a:xfrm>
              <a:off x="2742" y="2788"/>
              <a:ext cx="18" cy="8"/>
            </a:xfrm>
            <a:custGeom>
              <a:avLst/>
              <a:gdLst/>
              <a:ahLst/>
              <a:cxnLst>
                <a:cxn ang="0">
                  <a:pos x="15" y="0"/>
                </a:cxn>
                <a:cxn ang="0">
                  <a:pos x="15" y="0"/>
                </a:cxn>
                <a:cxn ang="0">
                  <a:pos x="15" y="1"/>
                </a:cxn>
                <a:cxn ang="0">
                  <a:pos x="14" y="1"/>
                </a:cxn>
                <a:cxn ang="0">
                  <a:pos x="13" y="3"/>
                </a:cxn>
                <a:cxn ang="0">
                  <a:pos x="12" y="3"/>
                </a:cxn>
                <a:cxn ang="0">
                  <a:pos x="10" y="3"/>
                </a:cxn>
                <a:cxn ang="0">
                  <a:pos x="10" y="4"/>
                </a:cxn>
                <a:cxn ang="0">
                  <a:pos x="9" y="4"/>
                </a:cxn>
                <a:cxn ang="0">
                  <a:pos x="8" y="4"/>
                </a:cxn>
                <a:cxn ang="0">
                  <a:pos x="6" y="5"/>
                </a:cxn>
                <a:cxn ang="0">
                  <a:pos x="5" y="5"/>
                </a:cxn>
                <a:cxn ang="0">
                  <a:pos x="3" y="5"/>
                </a:cxn>
                <a:cxn ang="0">
                  <a:pos x="1" y="5"/>
                </a:cxn>
                <a:cxn ang="0">
                  <a:pos x="0" y="5"/>
                </a:cxn>
                <a:cxn ang="0">
                  <a:pos x="0" y="7"/>
                </a:cxn>
                <a:cxn ang="0">
                  <a:pos x="1" y="7"/>
                </a:cxn>
                <a:cxn ang="0">
                  <a:pos x="4" y="7"/>
                </a:cxn>
                <a:cxn ang="0">
                  <a:pos x="5" y="5"/>
                </a:cxn>
                <a:cxn ang="0">
                  <a:pos x="6" y="5"/>
                </a:cxn>
                <a:cxn ang="0">
                  <a:pos x="8" y="5"/>
                </a:cxn>
                <a:cxn ang="0">
                  <a:pos x="9" y="5"/>
                </a:cxn>
                <a:cxn ang="0">
                  <a:pos x="10" y="4"/>
                </a:cxn>
                <a:cxn ang="0">
                  <a:pos x="12" y="4"/>
                </a:cxn>
                <a:cxn ang="0">
                  <a:pos x="13" y="3"/>
                </a:cxn>
                <a:cxn ang="0">
                  <a:pos x="14" y="3"/>
                </a:cxn>
                <a:cxn ang="0">
                  <a:pos x="15" y="1"/>
                </a:cxn>
                <a:cxn ang="0">
                  <a:pos x="17" y="1"/>
                </a:cxn>
                <a:cxn ang="0">
                  <a:pos x="17" y="0"/>
                </a:cxn>
                <a:cxn ang="0">
                  <a:pos x="15" y="0"/>
                </a:cxn>
              </a:cxnLst>
              <a:rect l="0" t="0" r="r" b="b"/>
              <a:pathLst>
                <a:path w="18" h="8">
                  <a:moveTo>
                    <a:pt x="15" y="0"/>
                  </a:moveTo>
                  <a:lnTo>
                    <a:pt x="15" y="0"/>
                  </a:lnTo>
                  <a:lnTo>
                    <a:pt x="15" y="1"/>
                  </a:lnTo>
                  <a:lnTo>
                    <a:pt x="14" y="1"/>
                  </a:lnTo>
                  <a:lnTo>
                    <a:pt x="13" y="3"/>
                  </a:lnTo>
                  <a:lnTo>
                    <a:pt x="12" y="3"/>
                  </a:lnTo>
                  <a:lnTo>
                    <a:pt x="10" y="3"/>
                  </a:lnTo>
                  <a:lnTo>
                    <a:pt x="10" y="4"/>
                  </a:lnTo>
                  <a:lnTo>
                    <a:pt x="9" y="4"/>
                  </a:lnTo>
                  <a:lnTo>
                    <a:pt x="8" y="4"/>
                  </a:lnTo>
                  <a:lnTo>
                    <a:pt x="6" y="5"/>
                  </a:lnTo>
                  <a:lnTo>
                    <a:pt x="5" y="5"/>
                  </a:lnTo>
                  <a:lnTo>
                    <a:pt x="3" y="5"/>
                  </a:lnTo>
                  <a:lnTo>
                    <a:pt x="1" y="5"/>
                  </a:lnTo>
                  <a:lnTo>
                    <a:pt x="0" y="5"/>
                  </a:lnTo>
                  <a:lnTo>
                    <a:pt x="0" y="7"/>
                  </a:lnTo>
                  <a:lnTo>
                    <a:pt x="1" y="7"/>
                  </a:lnTo>
                  <a:lnTo>
                    <a:pt x="4" y="7"/>
                  </a:lnTo>
                  <a:lnTo>
                    <a:pt x="5" y="5"/>
                  </a:lnTo>
                  <a:lnTo>
                    <a:pt x="6" y="5"/>
                  </a:lnTo>
                  <a:lnTo>
                    <a:pt x="8" y="5"/>
                  </a:lnTo>
                  <a:lnTo>
                    <a:pt x="9" y="5"/>
                  </a:lnTo>
                  <a:lnTo>
                    <a:pt x="10" y="4"/>
                  </a:lnTo>
                  <a:lnTo>
                    <a:pt x="12" y="4"/>
                  </a:lnTo>
                  <a:lnTo>
                    <a:pt x="13" y="3"/>
                  </a:lnTo>
                  <a:lnTo>
                    <a:pt x="14" y="3"/>
                  </a:lnTo>
                  <a:lnTo>
                    <a:pt x="15" y="1"/>
                  </a:lnTo>
                  <a:lnTo>
                    <a:pt x="17" y="1"/>
                  </a:lnTo>
                  <a:lnTo>
                    <a:pt x="17" y="0"/>
                  </a:lnTo>
                  <a:lnTo>
                    <a:pt x="1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0" name="Freeform 1526"/>
            <p:cNvSpPr>
              <a:spLocks/>
            </p:cNvSpPr>
            <p:nvPr/>
          </p:nvSpPr>
          <p:spPr bwMode="auto">
            <a:xfrm>
              <a:off x="2759" y="2788"/>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1" name="Freeform 1527"/>
            <p:cNvSpPr>
              <a:spLocks/>
            </p:cNvSpPr>
            <p:nvPr/>
          </p:nvSpPr>
          <p:spPr bwMode="auto">
            <a:xfrm>
              <a:off x="2748" y="2799"/>
              <a:ext cx="4" cy="4"/>
            </a:xfrm>
            <a:custGeom>
              <a:avLst/>
              <a:gdLst/>
              <a:ahLst/>
              <a:cxnLst>
                <a:cxn ang="0">
                  <a:pos x="3" y="0"/>
                </a:cxn>
                <a:cxn ang="0">
                  <a:pos x="0" y="0"/>
                </a:cxn>
                <a:cxn ang="0">
                  <a:pos x="0" y="3"/>
                </a:cxn>
                <a:cxn ang="0">
                  <a:pos x="3" y="0"/>
                </a:cxn>
              </a:cxnLst>
              <a:rect l="0" t="0" r="r" b="b"/>
              <a:pathLst>
                <a:path w="4" h="4">
                  <a:moveTo>
                    <a:pt x="3" y="0"/>
                  </a:moveTo>
                  <a:lnTo>
                    <a:pt x="0" y="0"/>
                  </a:lnTo>
                  <a:lnTo>
                    <a:pt x="0"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2" name="Freeform 1528"/>
            <p:cNvSpPr>
              <a:spLocks/>
            </p:cNvSpPr>
            <p:nvPr/>
          </p:nvSpPr>
          <p:spPr bwMode="auto">
            <a:xfrm>
              <a:off x="2748" y="2797"/>
              <a:ext cx="20" cy="5"/>
            </a:xfrm>
            <a:custGeom>
              <a:avLst/>
              <a:gdLst/>
              <a:ahLst/>
              <a:cxnLst>
                <a:cxn ang="0">
                  <a:pos x="19" y="0"/>
                </a:cxn>
                <a:cxn ang="0">
                  <a:pos x="19" y="0"/>
                </a:cxn>
                <a:cxn ang="0">
                  <a:pos x="17" y="1"/>
                </a:cxn>
                <a:cxn ang="0">
                  <a:pos x="16" y="1"/>
                </a:cxn>
                <a:cxn ang="0">
                  <a:pos x="15" y="1"/>
                </a:cxn>
                <a:cxn ang="0">
                  <a:pos x="14" y="2"/>
                </a:cxn>
                <a:cxn ang="0">
                  <a:pos x="12" y="2"/>
                </a:cxn>
                <a:cxn ang="0">
                  <a:pos x="11" y="2"/>
                </a:cxn>
                <a:cxn ang="0">
                  <a:pos x="10" y="2"/>
                </a:cxn>
                <a:cxn ang="0">
                  <a:pos x="9" y="2"/>
                </a:cxn>
                <a:cxn ang="0">
                  <a:pos x="7" y="2"/>
                </a:cxn>
                <a:cxn ang="0">
                  <a:pos x="6" y="2"/>
                </a:cxn>
                <a:cxn ang="0">
                  <a:pos x="5" y="2"/>
                </a:cxn>
                <a:cxn ang="0">
                  <a:pos x="4" y="2"/>
                </a:cxn>
                <a:cxn ang="0">
                  <a:pos x="2" y="2"/>
                </a:cxn>
                <a:cxn ang="0">
                  <a:pos x="1" y="1"/>
                </a:cxn>
                <a:cxn ang="0">
                  <a:pos x="0" y="1"/>
                </a:cxn>
                <a:cxn ang="0">
                  <a:pos x="0" y="2"/>
                </a:cxn>
                <a:cxn ang="0">
                  <a:pos x="1" y="2"/>
                </a:cxn>
                <a:cxn ang="0">
                  <a:pos x="2" y="2"/>
                </a:cxn>
                <a:cxn ang="0">
                  <a:pos x="4" y="4"/>
                </a:cxn>
                <a:cxn ang="0">
                  <a:pos x="5" y="4"/>
                </a:cxn>
                <a:cxn ang="0">
                  <a:pos x="6" y="4"/>
                </a:cxn>
                <a:cxn ang="0">
                  <a:pos x="7" y="4"/>
                </a:cxn>
                <a:cxn ang="0">
                  <a:pos x="9" y="4"/>
                </a:cxn>
                <a:cxn ang="0">
                  <a:pos x="11" y="4"/>
                </a:cxn>
                <a:cxn ang="0">
                  <a:pos x="12" y="4"/>
                </a:cxn>
                <a:cxn ang="0">
                  <a:pos x="14" y="2"/>
                </a:cxn>
                <a:cxn ang="0">
                  <a:pos x="15" y="2"/>
                </a:cxn>
                <a:cxn ang="0">
                  <a:pos x="16" y="2"/>
                </a:cxn>
                <a:cxn ang="0">
                  <a:pos x="17" y="1"/>
                </a:cxn>
                <a:cxn ang="0">
                  <a:pos x="19" y="1"/>
                </a:cxn>
                <a:cxn ang="0">
                  <a:pos x="20" y="0"/>
                </a:cxn>
                <a:cxn ang="0">
                  <a:pos x="19" y="0"/>
                </a:cxn>
              </a:cxnLst>
              <a:rect l="0" t="0" r="r" b="b"/>
              <a:pathLst>
                <a:path w="21" h="5">
                  <a:moveTo>
                    <a:pt x="19" y="0"/>
                  </a:moveTo>
                  <a:lnTo>
                    <a:pt x="19" y="0"/>
                  </a:lnTo>
                  <a:lnTo>
                    <a:pt x="17" y="1"/>
                  </a:lnTo>
                  <a:lnTo>
                    <a:pt x="16" y="1"/>
                  </a:lnTo>
                  <a:lnTo>
                    <a:pt x="15" y="1"/>
                  </a:lnTo>
                  <a:lnTo>
                    <a:pt x="14" y="2"/>
                  </a:lnTo>
                  <a:lnTo>
                    <a:pt x="12" y="2"/>
                  </a:lnTo>
                  <a:lnTo>
                    <a:pt x="11" y="2"/>
                  </a:lnTo>
                  <a:lnTo>
                    <a:pt x="10" y="2"/>
                  </a:lnTo>
                  <a:lnTo>
                    <a:pt x="9" y="2"/>
                  </a:lnTo>
                  <a:lnTo>
                    <a:pt x="7" y="2"/>
                  </a:lnTo>
                  <a:lnTo>
                    <a:pt x="6" y="2"/>
                  </a:lnTo>
                  <a:lnTo>
                    <a:pt x="5" y="2"/>
                  </a:lnTo>
                  <a:lnTo>
                    <a:pt x="4" y="2"/>
                  </a:lnTo>
                  <a:lnTo>
                    <a:pt x="2" y="2"/>
                  </a:lnTo>
                  <a:lnTo>
                    <a:pt x="1" y="1"/>
                  </a:lnTo>
                  <a:lnTo>
                    <a:pt x="0" y="1"/>
                  </a:lnTo>
                  <a:lnTo>
                    <a:pt x="0" y="2"/>
                  </a:lnTo>
                  <a:lnTo>
                    <a:pt x="1" y="2"/>
                  </a:lnTo>
                  <a:lnTo>
                    <a:pt x="2" y="2"/>
                  </a:lnTo>
                  <a:lnTo>
                    <a:pt x="4" y="4"/>
                  </a:lnTo>
                  <a:lnTo>
                    <a:pt x="5" y="4"/>
                  </a:lnTo>
                  <a:lnTo>
                    <a:pt x="6" y="4"/>
                  </a:lnTo>
                  <a:lnTo>
                    <a:pt x="7" y="4"/>
                  </a:lnTo>
                  <a:lnTo>
                    <a:pt x="9" y="4"/>
                  </a:lnTo>
                  <a:lnTo>
                    <a:pt x="11" y="4"/>
                  </a:lnTo>
                  <a:lnTo>
                    <a:pt x="12" y="4"/>
                  </a:lnTo>
                  <a:lnTo>
                    <a:pt x="14" y="2"/>
                  </a:lnTo>
                  <a:lnTo>
                    <a:pt x="15" y="2"/>
                  </a:lnTo>
                  <a:lnTo>
                    <a:pt x="16" y="2"/>
                  </a:lnTo>
                  <a:lnTo>
                    <a:pt x="17" y="1"/>
                  </a:lnTo>
                  <a:lnTo>
                    <a:pt x="19" y="1"/>
                  </a:lnTo>
                  <a:lnTo>
                    <a:pt x="20" y="0"/>
                  </a:lnTo>
                  <a:lnTo>
                    <a:pt x="19"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3" name="Freeform 1529"/>
            <p:cNvSpPr>
              <a:spLocks/>
            </p:cNvSpPr>
            <p:nvPr/>
          </p:nvSpPr>
          <p:spPr bwMode="auto">
            <a:xfrm>
              <a:off x="2768" y="2797"/>
              <a:ext cx="5" cy="3"/>
            </a:xfrm>
            <a:custGeom>
              <a:avLst/>
              <a:gdLst/>
              <a:ahLst/>
              <a:cxnLst>
                <a:cxn ang="0">
                  <a:pos x="3" y="2"/>
                </a:cxn>
                <a:cxn ang="0">
                  <a:pos x="3" y="0"/>
                </a:cxn>
                <a:cxn ang="0">
                  <a:pos x="0" y="0"/>
                </a:cxn>
                <a:cxn ang="0">
                  <a:pos x="3" y="2"/>
                </a:cxn>
              </a:cxnLst>
              <a:rect l="0" t="0" r="r" b="b"/>
              <a:pathLst>
                <a:path w="4" h="3">
                  <a:moveTo>
                    <a:pt x="3" y="2"/>
                  </a:moveTo>
                  <a:lnTo>
                    <a:pt x="3" y="0"/>
                  </a:lnTo>
                  <a:lnTo>
                    <a:pt x="0" y="0"/>
                  </a:lnTo>
                  <a:lnTo>
                    <a:pt x="3"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4" name="Freeform 1530"/>
            <p:cNvSpPr>
              <a:spLocks/>
            </p:cNvSpPr>
            <p:nvPr/>
          </p:nvSpPr>
          <p:spPr bwMode="auto">
            <a:xfrm>
              <a:off x="2738" y="2811"/>
              <a:ext cx="1" cy="4"/>
            </a:xfrm>
            <a:custGeom>
              <a:avLst/>
              <a:gdLst/>
              <a:ahLst/>
              <a:cxnLst>
                <a:cxn ang="0">
                  <a:pos x="0" y="0"/>
                </a:cxn>
                <a:cxn ang="0">
                  <a:pos x="0" y="1"/>
                </a:cxn>
                <a:cxn ang="0">
                  <a:pos x="0" y="3"/>
                </a:cxn>
                <a:cxn ang="0">
                  <a:pos x="0" y="0"/>
                </a:cxn>
              </a:cxnLst>
              <a:rect l="0" t="0" r="r" b="b"/>
              <a:pathLst>
                <a:path w="1" h="4">
                  <a:moveTo>
                    <a:pt x="0" y="0"/>
                  </a:move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5" name="Freeform 1531"/>
            <p:cNvSpPr>
              <a:spLocks/>
            </p:cNvSpPr>
            <p:nvPr/>
          </p:nvSpPr>
          <p:spPr bwMode="auto">
            <a:xfrm>
              <a:off x="2738" y="2811"/>
              <a:ext cx="18" cy="4"/>
            </a:xfrm>
            <a:custGeom>
              <a:avLst/>
              <a:gdLst/>
              <a:ahLst/>
              <a:cxnLst>
                <a:cxn ang="0">
                  <a:pos x="15" y="0"/>
                </a:cxn>
                <a:cxn ang="0">
                  <a:pos x="15" y="0"/>
                </a:cxn>
                <a:cxn ang="0">
                  <a:pos x="14" y="1"/>
                </a:cxn>
                <a:cxn ang="0">
                  <a:pos x="13" y="1"/>
                </a:cxn>
                <a:cxn ang="0">
                  <a:pos x="12" y="1"/>
                </a:cxn>
                <a:cxn ang="0">
                  <a:pos x="10" y="1"/>
                </a:cxn>
                <a:cxn ang="0">
                  <a:pos x="9" y="1"/>
                </a:cxn>
                <a:cxn ang="0">
                  <a:pos x="8" y="1"/>
                </a:cxn>
                <a:cxn ang="0">
                  <a:pos x="6" y="1"/>
                </a:cxn>
                <a:cxn ang="0">
                  <a:pos x="5" y="1"/>
                </a:cxn>
                <a:cxn ang="0">
                  <a:pos x="4" y="1"/>
                </a:cxn>
                <a:cxn ang="0">
                  <a:pos x="3" y="1"/>
                </a:cxn>
                <a:cxn ang="0">
                  <a:pos x="1" y="1"/>
                </a:cxn>
                <a:cxn ang="0">
                  <a:pos x="0" y="1"/>
                </a:cxn>
                <a:cxn ang="0">
                  <a:pos x="1" y="1"/>
                </a:cxn>
                <a:cxn ang="0">
                  <a:pos x="3" y="1"/>
                </a:cxn>
                <a:cxn ang="0">
                  <a:pos x="4" y="3"/>
                </a:cxn>
                <a:cxn ang="0">
                  <a:pos x="5" y="3"/>
                </a:cxn>
                <a:cxn ang="0">
                  <a:pos x="6" y="3"/>
                </a:cxn>
                <a:cxn ang="0">
                  <a:pos x="8" y="3"/>
                </a:cxn>
                <a:cxn ang="0">
                  <a:pos x="9" y="3"/>
                </a:cxn>
                <a:cxn ang="0">
                  <a:pos x="10" y="3"/>
                </a:cxn>
                <a:cxn ang="0">
                  <a:pos x="12" y="3"/>
                </a:cxn>
                <a:cxn ang="0">
                  <a:pos x="13" y="3"/>
                </a:cxn>
                <a:cxn ang="0">
                  <a:pos x="14" y="1"/>
                </a:cxn>
                <a:cxn ang="0">
                  <a:pos x="15" y="1"/>
                </a:cxn>
                <a:cxn ang="0">
                  <a:pos x="17" y="0"/>
                </a:cxn>
                <a:cxn ang="0">
                  <a:pos x="15" y="0"/>
                </a:cxn>
              </a:cxnLst>
              <a:rect l="0" t="0" r="r" b="b"/>
              <a:pathLst>
                <a:path w="18" h="4">
                  <a:moveTo>
                    <a:pt x="15" y="0"/>
                  </a:moveTo>
                  <a:lnTo>
                    <a:pt x="15" y="0"/>
                  </a:lnTo>
                  <a:lnTo>
                    <a:pt x="14" y="1"/>
                  </a:lnTo>
                  <a:lnTo>
                    <a:pt x="13" y="1"/>
                  </a:lnTo>
                  <a:lnTo>
                    <a:pt x="12" y="1"/>
                  </a:lnTo>
                  <a:lnTo>
                    <a:pt x="10" y="1"/>
                  </a:lnTo>
                  <a:lnTo>
                    <a:pt x="9" y="1"/>
                  </a:lnTo>
                  <a:lnTo>
                    <a:pt x="8" y="1"/>
                  </a:lnTo>
                  <a:lnTo>
                    <a:pt x="6" y="1"/>
                  </a:lnTo>
                  <a:lnTo>
                    <a:pt x="5" y="1"/>
                  </a:lnTo>
                  <a:lnTo>
                    <a:pt x="4" y="1"/>
                  </a:lnTo>
                  <a:lnTo>
                    <a:pt x="3" y="1"/>
                  </a:lnTo>
                  <a:lnTo>
                    <a:pt x="1" y="1"/>
                  </a:lnTo>
                  <a:lnTo>
                    <a:pt x="0" y="1"/>
                  </a:lnTo>
                  <a:lnTo>
                    <a:pt x="1" y="1"/>
                  </a:lnTo>
                  <a:lnTo>
                    <a:pt x="3" y="1"/>
                  </a:lnTo>
                  <a:lnTo>
                    <a:pt x="4" y="3"/>
                  </a:lnTo>
                  <a:lnTo>
                    <a:pt x="5" y="3"/>
                  </a:lnTo>
                  <a:lnTo>
                    <a:pt x="6" y="3"/>
                  </a:lnTo>
                  <a:lnTo>
                    <a:pt x="8" y="3"/>
                  </a:lnTo>
                  <a:lnTo>
                    <a:pt x="9" y="3"/>
                  </a:lnTo>
                  <a:lnTo>
                    <a:pt x="10" y="3"/>
                  </a:lnTo>
                  <a:lnTo>
                    <a:pt x="12" y="3"/>
                  </a:lnTo>
                  <a:lnTo>
                    <a:pt x="13" y="3"/>
                  </a:lnTo>
                  <a:lnTo>
                    <a:pt x="14" y="1"/>
                  </a:lnTo>
                  <a:lnTo>
                    <a:pt x="15" y="1"/>
                  </a:lnTo>
                  <a:lnTo>
                    <a:pt x="17" y="0"/>
                  </a:lnTo>
                  <a:lnTo>
                    <a:pt x="15"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6" name="Freeform 1532"/>
            <p:cNvSpPr>
              <a:spLocks/>
            </p:cNvSpPr>
            <p:nvPr/>
          </p:nvSpPr>
          <p:spPr bwMode="auto">
            <a:xfrm>
              <a:off x="2754" y="2811"/>
              <a:ext cx="4" cy="4"/>
            </a:xfrm>
            <a:custGeom>
              <a:avLst/>
              <a:gdLst/>
              <a:ahLst/>
              <a:cxnLst>
                <a:cxn ang="0">
                  <a:pos x="3" y="3"/>
                </a:cxn>
                <a:cxn ang="0">
                  <a:pos x="3" y="1"/>
                </a:cxn>
                <a:cxn ang="0">
                  <a:pos x="3" y="0"/>
                </a:cxn>
                <a:cxn ang="0">
                  <a:pos x="1" y="0"/>
                </a:cxn>
                <a:cxn ang="0">
                  <a:pos x="0" y="0"/>
                </a:cxn>
                <a:cxn ang="0">
                  <a:pos x="3" y="3"/>
                </a:cxn>
              </a:cxnLst>
              <a:rect l="0" t="0" r="r" b="b"/>
              <a:pathLst>
                <a:path w="4" h="4">
                  <a:moveTo>
                    <a:pt x="3" y="3"/>
                  </a:moveTo>
                  <a:lnTo>
                    <a:pt x="3" y="1"/>
                  </a:lnTo>
                  <a:lnTo>
                    <a:pt x="3" y="0"/>
                  </a:lnTo>
                  <a:lnTo>
                    <a:pt x="1"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7" name="Freeform 1533"/>
            <p:cNvSpPr>
              <a:spLocks/>
            </p:cNvSpPr>
            <p:nvPr/>
          </p:nvSpPr>
          <p:spPr bwMode="auto">
            <a:xfrm>
              <a:off x="2810" y="2759"/>
              <a:ext cx="5" cy="4"/>
            </a:xfrm>
            <a:custGeom>
              <a:avLst/>
              <a:gdLst/>
              <a:ahLst/>
              <a:cxnLst>
                <a:cxn ang="0">
                  <a:pos x="3" y="0"/>
                </a:cxn>
                <a:cxn ang="0">
                  <a:pos x="0" y="0"/>
                </a:cxn>
                <a:cxn ang="0">
                  <a:pos x="0" y="3"/>
                </a:cxn>
                <a:cxn ang="0">
                  <a:pos x="3" y="0"/>
                </a:cxn>
              </a:cxnLst>
              <a:rect l="0" t="0" r="r" b="b"/>
              <a:pathLst>
                <a:path w="4" h="4">
                  <a:moveTo>
                    <a:pt x="3" y="0"/>
                  </a:moveTo>
                  <a:lnTo>
                    <a:pt x="0" y="0"/>
                  </a:lnTo>
                  <a:lnTo>
                    <a:pt x="0"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8" name="Freeform 1534"/>
            <p:cNvSpPr>
              <a:spLocks/>
            </p:cNvSpPr>
            <p:nvPr/>
          </p:nvSpPr>
          <p:spPr bwMode="auto">
            <a:xfrm>
              <a:off x="2810" y="2759"/>
              <a:ext cx="10" cy="13"/>
            </a:xfrm>
            <a:custGeom>
              <a:avLst/>
              <a:gdLst/>
              <a:ahLst/>
              <a:cxnLst>
                <a:cxn ang="0">
                  <a:pos x="8" y="11"/>
                </a:cxn>
                <a:cxn ang="0">
                  <a:pos x="8" y="10"/>
                </a:cxn>
                <a:cxn ang="0">
                  <a:pos x="8" y="8"/>
                </a:cxn>
                <a:cxn ang="0">
                  <a:pos x="8" y="7"/>
                </a:cxn>
                <a:cxn ang="0">
                  <a:pos x="6" y="6"/>
                </a:cxn>
                <a:cxn ang="0">
                  <a:pos x="6" y="5"/>
                </a:cxn>
                <a:cxn ang="0">
                  <a:pos x="5" y="4"/>
                </a:cxn>
                <a:cxn ang="0">
                  <a:pos x="4" y="2"/>
                </a:cxn>
                <a:cxn ang="0">
                  <a:pos x="3" y="1"/>
                </a:cxn>
                <a:cxn ang="0">
                  <a:pos x="1" y="0"/>
                </a:cxn>
                <a:cxn ang="0">
                  <a:pos x="0" y="0"/>
                </a:cxn>
                <a:cxn ang="0">
                  <a:pos x="0" y="1"/>
                </a:cxn>
                <a:cxn ang="0">
                  <a:pos x="1" y="1"/>
                </a:cxn>
                <a:cxn ang="0">
                  <a:pos x="3" y="2"/>
                </a:cxn>
                <a:cxn ang="0">
                  <a:pos x="4" y="4"/>
                </a:cxn>
                <a:cxn ang="0">
                  <a:pos x="5" y="5"/>
                </a:cxn>
                <a:cxn ang="0">
                  <a:pos x="5" y="6"/>
                </a:cxn>
                <a:cxn ang="0">
                  <a:pos x="6" y="6"/>
                </a:cxn>
                <a:cxn ang="0">
                  <a:pos x="6" y="7"/>
                </a:cxn>
                <a:cxn ang="0">
                  <a:pos x="6" y="8"/>
                </a:cxn>
                <a:cxn ang="0">
                  <a:pos x="6" y="10"/>
                </a:cxn>
                <a:cxn ang="0">
                  <a:pos x="6" y="11"/>
                </a:cxn>
                <a:cxn ang="0">
                  <a:pos x="8" y="11"/>
                </a:cxn>
              </a:cxnLst>
              <a:rect l="0" t="0" r="r" b="b"/>
              <a:pathLst>
                <a:path w="9" h="12">
                  <a:moveTo>
                    <a:pt x="8" y="11"/>
                  </a:moveTo>
                  <a:lnTo>
                    <a:pt x="8" y="10"/>
                  </a:lnTo>
                  <a:lnTo>
                    <a:pt x="8" y="8"/>
                  </a:lnTo>
                  <a:lnTo>
                    <a:pt x="8" y="7"/>
                  </a:lnTo>
                  <a:lnTo>
                    <a:pt x="6" y="6"/>
                  </a:lnTo>
                  <a:lnTo>
                    <a:pt x="6" y="5"/>
                  </a:lnTo>
                  <a:lnTo>
                    <a:pt x="5" y="4"/>
                  </a:lnTo>
                  <a:lnTo>
                    <a:pt x="4" y="2"/>
                  </a:lnTo>
                  <a:lnTo>
                    <a:pt x="3" y="1"/>
                  </a:lnTo>
                  <a:lnTo>
                    <a:pt x="1" y="0"/>
                  </a:lnTo>
                  <a:lnTo>
                    <a:pt x="0" y="0"/>
                  </a:lnTo>
                  <a:lnTo>
                    <a:pt x="0" y="1"/>
                  </a:lnTo>
                  <a:lnTo>
                    <a:pt x="1" y="1"/>
                  </a:lnTo>
                  <a:lnTo>
                    <a:pt x="3" y="2"/>
                  </a:lnTo>
                  <a:lnTo>
                    <a:pt x="4" y="4"/>
                  </a:lnTo>
                  <a:lnTo>
                    <a:pt x="5" y="5"/>
                  </a:lnTo>
                  <a:lnTo>
                    <a:pt x="5" y="6"/>
                  </a:lnTo>
                  <a:lnTo>
                    <a:pt x="6" y="6"/>
                  </a:lnTo>
                  <a:lnTo>
                    <a:pt x="6" y="7"/>
                  </a:lnTo>
                  <a:lnTo>
                    <a:pt x="6" y="8"/>
                  </a:lnTo>
                  <a:lnTo>
                    <a:pt x="6" y="10"/>
                  </a:lnTo>
                  <a:lnTo>
                    <a:pt x="6" y="11"/>
                  </a:lnTo>
                  <a:lnTo>
                    <a:pt x="8"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399" name="Freeform 1535"/>
            <p:cNvSpPr>
              <a:spLocks/>
            </p:cNvSpPr>
            <p:nvPr/>
          </p:nvSpPr>
          <p:spPr bwMode="auto">
            <a:xfrm>
              <a:off x="2818" y="2770"/>
              <a:ext cx="4" cy="1"/>
            </a:xfrm>
            <a:custGeom>
              <a:avLst/>
              <a:gdLst/>
              <a:ahLst/>
              <a:cxnLst>
                <a:cxn ang="0">
                  <a:pos x="0" y="0"/>
                </a:cxn>
                <a:cxn ang="0">
                  <a:pos x="1" y="0"/>
                </a:cxn>
                <a:cxn ang="0">
                  <a:pos x="3" y="0"/>
                </a:cxn>
                <a:cxn ang="0">
                  <a:pos x="0" y="0"/>
                </a:cxn>
              </a:cxnLst>
              <a:rect l="0" t="0" r="r" b="b"/>
              <a:pathLst>
                <a:path w="4" h="1">
                  <a:moveTo>
                    <a:pt x="0" y="0"/>
                  </a:moveTo>
                  <a:lnTo>
                    <a:pt x="1" y="0"/>
                  </a:lnTo>
                  <a:lnTo>
                    <a:pt x="3"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0" name="Freeform 1536"/>
            <p:cNvSpPr>
              <a:spLocks/>
            </p:cNvSpPr>
            <p:nvPr/>
          </p:nvSpPr>
          <p:spPr bwMode="auto">
            <a:xfrm>
              <a:off x="2827" y="2763"/>
              <a:ext cx="1" cy="5"/>
            </a:xfrm>
            <a:custGeom>
              <a:avLst/>
              <a:gdLst/>
              <a:ahLst/>
              <a:cxnLst>
                <a:cxn ang="0">
                  <a:pos x="0" y="0"/>
                </a:cxn>
                <a:cxn ang="0">
                  <a:pos x="0" y="3"/>
                </a:cxn>
                <a:cxn ang="0">
                  <a:pos x="0" y="0"/>
                </a:cxn>
              </a:cxnLst>
              <a:rect l="0" t="0" r="r" b="b"/>
              <a:pathLst>
                <a:path w="1" h="4">
                  <a:moveTo>
                    <a:pt x="0" y="0"/>
                  </a:move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1" name="Freeform 1537"/>
            <p:cNvSpPr>
              <a:spLocks/>
            </p:cNvSpPr>
            <p:nvPr/>
          </p:nvSpPr>
          <p:spPr bwMode="auto">
            <a:xfrm>
              <a:off x="2827" y="2763"/>
              <a:ext cx="7" cy="9"/>
            </a:xfrm>
            <a:custGeom>
              <a:avLst/>
              <a:gdLst/>
              <a:ahLst/>
              <a:cxnLst>
                <a:cxn ang="0">
                  <a:pos x="6" y="7"/>
                </a:cxn>
                <a:cxn ang="0">
                  <a:pos x="6" y="6"/>
                </a:cxn>
                <a:cxn ang="0">
                  <a:pos x="5" y="5"/>
                </a:cxn>
                <a:cxn ang="0">
                  <a:pos x="5" y="3"/>
                </a:cxn>
                <a:cxn ang="0">
                  <a:pos x="3" y="2"/>
                </a:cxn>
                <a:cxn ang="0">
                  <a:pos x="2" y="1"/>
                </a:cxn>
                <a:cxn ang="0">
                  <a:pos x="1" y="0"/>
                </a:cxn>
                <a:cxn ang="0">
                  <a:pos x="0" y="0"/>
                </a:cxn>
                <a:cxn ang="0">
                  <a:pos x="0" y="1"/>
                </a:cxn>
                <a:cxn ang="0">
                  <a:pos x="1" y="1"/>
                </a:cxn>
                <a:cxn ang="0">
                  <a:pos x="2" y="2"/>
                </a:cxn>
                <a:cxn ang="0">
                  <a:pos x="3" y="3"/>
                </a:cxn>
                <a:cxn ang="0">
                  <a:pos x="5" y="5"/>
                </a:cxn>
                <a:cxn ang="0">
                  <a:pos x="5" y="6"/>
                </a:cxn>
                <a:cxn ang="0">
                  <a:pos x="5" y="7"/>
                </a:cxn>
                <a:cxn ang="0">
                  <a:pos x="6" y="7"/>
                </a:cxn>
              </a:cxnLst>
              <a:rect l="0" t="0" r="r" b="b"/>
              <a:pathLst>
                <a:path w="7" h="8">
                  <a:moveTo>
                    <a:pt x="6" y="7"/>
                  </a:moveTo>
                  <a:lnTo>
                    <a:pt x="6" y="6"/>
                  </a:lnTo>
                  <a:lnTo>
                    <a:pt x="5" y="5"/>
                  </a:lnTo>
                  <a:lnTo>
                    <a:pt x="5" y="3"/>
                  </a:lnTo>
                  <a:lnTo>
                    <a:pt x="3" y="2"/>
                  </a:lnTo>
                  <a:lnTo>
                    <a:pt x="2" y="1"/>
                  </a:lnTo>
                  <a:lnTo>
                    <a:pt x="1" y="0"/>
                  </a:lnTo>
                  <a:lnTo>
                    <a:pt x="0" y="0"/>
                  </a:lnTo>
                  <a:lnTo>
                    <a:pt x="0" y="1"/>
                  </a:lnTo>
                  <a:lnTo>
                    <a:pt x="1" y="1"/>
                  </a:lnTo>
                  <a:lnTo>
                    <a:pt x="2" y="2"/>
                  </a:lnTo>
                  <a:lnTo>
                    <a:pt x="3" y="3"/>
                  </a:lnTo>
                  <a:lnTo>
                    <a:pt x="5" y="5"/>
                  </a:lnTo>
                  <a:lnTo>
                    <a:pt x="5" y="6"/>
                  </a:lnTo>
                  <a:lnTo>
                    <a:pt x="5" y="7"/>
                  </a:lnTo>
                  <a:lnTo>
                    <a:pt x="6"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2" name="Freeform 1538"/>
            <p:cNvSpPr>
              <a:spLocks/>
            </p:cNvSpPr>
            <p:nvPr/>
          </p:nvSpPr>
          <p:spPr bwMode="auto">
            <a:xfrm>
              <a:off x="2833" y="2770"/>
              <a:ext cx="5" cy="4"/>
            </a:xfrm>
            <a:custGeom>
              <a:avLst/>
              <a:gdLst/>
              <a:ahLst/>
              <a:cxnLst>
                <a:cxn ang="0">
                  <a:pos x="0" y="3"/>
                </a:cxn>
                <a:cxn ang="0">
                  <a:pos x="1" y="0"/>
                </a:cxn>
                <a:cxn ang="0">
                  <a:pos x="3" y="3"/>
                </a:cxn>
                <a:cxn ang="0">
                  <a:pos x="0" y="3"/>
                </a:cxn>
              </a:cxnLst>
              <a:rect l="0" t="0" r="r" b="b"/>
              <a:pathLst>
                <a:path w="4" h="4">
                  <a:moveTo>
                    <a:pt x="0" y="3"/>
                  </a:moveTo>
                  <a:lnTo>
                    <a:pt x="1" y="0"/>
                  </a:lnTo>
                  <a:lnTo>
                    <a:pt x="3" y="3"/>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3" name="Freeform 1539"/>
            <p:cNvSpPr>
              <a:spLocks/>
            </p:cNvSpPr>
            <p:nvPr/>
          </p:nvSpPr>
          <p:spPr bwMode="auto">
            <a:xfrm>
              <a:off x="2846" y="2782"/>
              <a:ext cx="1" cy="1"/>
            </a:xfrm>
            <a:custGeom>
              <a:avLst/>
              <a:gdLst/>
              <a:ahLst/>
              <a:cxnLst>
                <a:cxn ang="0">
                  <a:pos x="0" y="0"/>
                </a:cxn>
                <a:cxn ang="0">
                  <a:pos x="0" y="0"/>
                </a:cxn>
                <a:cxn ang="0">
                  <a:pos x="0" y="1"/>
                </a:cxn>
                <a:cxn ang="0">
                  <a:pos x="0" y="0"/>
                </a:cxn>
              </a:cxnLst>
              <a:rect l="0" t="0" r="r" b="b"/>
              <a:pathLst>
                <a:path w="1" h="2">
                  <a:moveTo>
                    <a:pt x="0" y="0"/>
                  </a:moveTo>
                  <a:lnTo>
                    <a:pt x="0" y="0"/>
                  </a:lnTo>
                  <a:lnTo>
                    <a:pt x="0"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4" name="Freeform 1540"/>
            <p:cNvSpPr>
              <a:spLocks/>
            </p:cNvSpPr>
            <p:nvPr/>
          </p:nvSpPr>
          <p:spPr bwMode="auto">
            <a:xfrm>
              <a:off x="2848" y="2782"/>
              <a:ext cx="7" cy="6"/>
            </a:xfrm>
            <a:custGeom>
              <a:avLst/>
              <a:gdLst/>
              <a:ahLst/>
              <a:cxnLst>
                <a:cxn ang="0">
                  <a:pos x="6" y="6"/>
                </a:cxn>
                <a:cxn ang="0">
                  <a:pos x="7" y="5"/>
                </a:cxn>
                <a:cxn ang="0">
                  <a:pos x="7" y="3"/>
                </a:cxn>
                <a:cxn ang="0">
                  <a:pos x="6" y="2"/>
                </a:cxn>
                <a:cxn ang="0">
                  <a:pos x="5" y="1"/>
                </a:cxn>
                <a:cxn ang="0">
                  <a:pos x="3" y="1"/>
                </a:cxn>
                <a:cxn ang="0">
                  <a:pos x="2" y="0"/>
                </a:cxn>
                <a:cxn ang="0">
                  <a:pos x="1" y="0"/>
                </a:cxn>
                <a:cxn ang="0">
                  <a:pos x="0" y="0"/>
                </a:cxn>
                <a:cxn ang="0">
                  <a:pos x="1" y="1"/>
                </a:cxn>
                <a:cxn ang="0">
                  <a:pos x="2" y="1"/>
                </a:cxn>
                <a:cxn ang="0">
                  <a:pos x="3" y="1"/>
                </a:cxn>
                <a:cxn ang="0">
                  <a:pos x="3" y="2"/>
                </a:cxn>
                <a:cxn ang="0">
                  <a:pos x="5" y="2"/>
                </a:cxn>
                <a:cxn ang="0">
                  <a:pos x="6" y="3"/>
                </a:cxn>
                <a:cxn ang="0">
                  <a:pos x="6" y="5"/>
                </a:cxn>
                <a:cxn ang="0">
                  <a:pos x="6" y="6"/>
                </a:cxn>
              </a:cxnLst>
              <a:rect l="0" t="0" r="r" b="b"/>
              <a:pathLst>
                <a:path w="8" h="7">
                  <a:moveTo>
                    <a:pt x="6" y="6"/>
                  </a:moveTo>
                  <a:lnTo>
                    <a:pt x="7" y="5"/>
                  </a:lnTo>
                  <a:lnTo>
                    <a:pt x="7" y="3"/>
                  </a:lnTo>
                  <a:lnTo>
                    <a:pt x="6" y="2"/>
                  </a:lnTo>
                  <a:lnTo>
                    <a:pt x="5" y="1"/>
                  </a:lnTo>
                  <a:lnTo>
                    <a:pt x="3" y="1"/>
                  </a:lnTo>
                  <a:lnTo>
                    <a:pt x="2" y="0"/>
                  </a:lnTo>
                  <a:lnTo>
                    <a:pt x="1" y="0"/>
                  </a:lnTo>
                  <a:lnTo>
                    <a:pt x="0" y="0"/>
                  </a:lnTo>
                  <a:lnTo>
                    <a:pt x="1" y="1"/>
                  </a:lnTo>
                  <a:lnTo>
                    <a:pt x="2" y="1"/>
                  </a:lnTo>
                  <a:lnTo>
                    <a:pt x="3" y="1"/>
                  </a:lnTo>
                  <a:lnTo>
                    <a:pt x="3" y="2"/>
                  </a:lnTo>
                  <a:lnTo>
                    <a:pt x="5" y="2"/>
                  </a:lnTo>
                  <a:lnTo>
                    <a:pt x="6" y="3"/>
                  </a:lnTo>
                  <a:lnTo>
                    <a:pt x="6" y="5"/>
                  </a:lnTo>
                  <a:lnTo>
                    <a:pt x="6"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5" name="Freeform 1541"/>
            <p:cNvSpPr>
              <a:spLocks/>
            </p:cNvSpPr>
            <p:nvPr/>
          </p:nvSpPr>
          <p:spPr bwMode="auto">
            <a:xfrm>
              <a:off x="2854" y="2787"/>
              <a:ext cx="4" cy="4"/>
            </a:xfrm>
            <a:custGeom>
              <a:avLst/>
              <a:gdLst/>
              <a:ahLst/>
              <a:cxnLst>
                <a:cxn ang="0">
                  <a:pos x="0" y="0"/>
                </a:cxn>
                <a:cxn ang="0">
                  <a:pos x="0" y="1"/>
                </a:cxn>
                <a:cxn ang="0">
                  <a:pos x="0" y="3"/>
                </a:cxn>
                <a:cxn ang="0">
                  <a:pos x="1" y="3"/>
                </a:cxn>
                <a:cxn ang="0">
                  <a:pos x="3" y="3"/>
                </a:cxn>
                <a:cxn ang="0">
                  <a:pos x="0" y="0"/>
                </a:cxn>
              </a:cxnLst>
              <a:rect l="0" t="0" r="r" b="b"/>
              <a:pathLst>
                <a:path w="4" h="4">
                  <a:moveTo>
                    <a:pt x="0" y="0"/>
                  </a:moveTo>
                  <a:lnTo>
                    <a:pt x="0" y="1"/>
                  </a:lnTo>
                  <a:lnTo>
                    <a:pt x="0" y="3"/>
                  </a:lnTo>
                  <a:lnTo>
                    <a:pt x="1" y="3"/>
                  </a:lnTo>
                  <a:lnTo>
                    <a:pt x="3"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6" name="Freeform 1542"/>
            <p:cNvSpPr>
              <a:spLocks/>
            </p:cNvSpPr>
            <p:nvPr/>
          </p:nvSpPr>
          <p:spPr bwMode="auto">
            <a:xfrm>
              <a:off x="2885" y="2818"/>
              <a:ext cx="4" cy="4"/>
            </a:xfrm>
            <a:custGeom>
              <a:avLst/>
              <a:gdLst/>
              <a:ahLst/>
              <a:cxnLst>
                <a:cxn ang="0">
                  <a:pos x="3" y="0"/>
                </a:cxn>
                <a:cxn ang="0">
                  <a:pos x="0" y="0"/>
                </a:cxn>
                <a:cxn ang="0">
                  <a:pos x="0" y="1"/>
                </a:cxn>
                <a:cxn ang="0">
                  <a:pos x="3" y="3"/>
                </a:cxn>
                <a:cxn ang="0">
                  <a:pos x="3" y="0"/>
                </a:cxn>
              </a:cxnLst>
              <a:rect l="0" t="0" r="r" b="b"/>
              <a:pathLst>
                <a:path w="4" h="4">
                  <a:moveTo>
                    <a:pt x="3" y="0"/>
                  </a:moveTo>
                  <a:lnTo>
                    <a:pt x="0" y="0"/>
                  </a:lnTo>
                  <a:lnTo>
                    <a:pt x="0" y="1"/>
                  </a:lnTo>
                  <a:lnTo>
                    <a:pt x="3"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7" name="Freeform 1543"/>
            <p:cNvSpPr>
              <a:spLocks/>
            </p:cNvSpPr>
            <p:nvPr/>
          </p:nvSpPr>
          <p:spPr bwMode="auto">
            <a:xfrm>
              <a:off x="2885" y="2818"/>
              <a:ext cx="7" cy="8"/>
            </a:xfrm>
            <a:custGeom>
              <a:avLst/>
              <a:gdLst/>
              <a:ahLst/>
              <a:cxnLst>
                <a:cxn ang="0">
                  <a:pos x="5" y="7"/>
                </a:cxn>
                <a:cxn ang="0">
                  <a:pos x="5" y="7"/>
                </a:cxn>
                <a:cxn ang="0">
                  <a:pos x="7" y="5"/>
                </a:cxn>
                <a:cxn ang="0">
                  <a:pos x="7" y="4"/>
                </a:cxn>
                <a:cxn ang="0">
                  <a:pos x="5" y="3"/>
                </a:cxn>
                <a:cxn ang="0">
                  <a:pos x="4" y="3"/>
                </a:cxn>
                <a:cxn ang="0">
                  <a:pos x="4" y="1"/>
                </a:cxn>
                <a:cxn ang="0">
                  <a:pos x="3" y="1"/>
                </a:cxn>
                <a:cxn ang="0">
                  <a:pos x="1" y="0"/>
                </a:cxn>
                <a:cxn ang="0">
                  <a:pos x="0" y="0"/>
                </a:cxn>
                <a:cxn ang="0">
                  <a:pos x="0" y="1"/>
                </a:cxn>
                <a:cxn ang="0">
                  <a:pos x="1" y="1"/>
                </a:cxn>
                <a:cxn ang="0">
                  <a:pos x="3" y="1"/>
                </a:cxn>
                <a:cxn ang="0">
                  <a:pos x="4" y="3"/>
                </a:cxn>
                <a:cxn ang="0">
                  <a:pos x="5" y="3"/>
                </a:cxn>
                <a:cxn ang="0">
                  <a:pos x="5" y="4"/>
                </a:cxn>
                <a:cxn ang="0">
                  <a:pos x="5" y="5"/>
                </a:cxn>
                <a:cxn ang="0">
                  <a:pos x="5" y="7"/>
                </a:cxn>
              </a:cxnLst>
              <a:rect l="0" t="0" r="r" b="b"/>
              <a:pathLst>
                <a:path w="8" h="8">
                  <a:moveTo>
                    <a:pt x="5" y="7"/>
                  </a:moveTo>
                  <a:lnTo>
                    <a:pt x="5" y="7"/>
                  </a:lnTo>
                  <a:lnTo>
                    <a:pt x="7" y="5"/>
                  </a:lnTo>
                  <a:lnTo>
                    <a:pt x="7" y="4"/>
                  </a:lnTo>
                  <a:lnTo>
                    <a:pt x="5" y="3"/>
                  </a:lnTo>
                  <a:lnTo>
                    <a:pt x="4" y="3"/>
                  </a:lnTo>
                  <a:lnTo>
                    <a:pt x="4" y="1"/>
                  </a:lnTo>
                  <a:lnTo>
                    <a:pt x="3" y="1"/>
                  </a:lnTo>
                  <a:lnTo>
                    <a:pt x="1" y="0"/>
                  </a:lnTo>
                  <a:lnTo>
                    <a:pt x="0" y="0"/>
                  </a:lnTo>
                  <a:lnTo>
                    <a:pt x="0" y="1"/>
                  </a:lnTo>
                  <a:lnTo>
                    <a:pt x="1" y="1"/>
                  </a:lnTo>
                  <a:lnTo>
                    <a:pt x="3" y="1"/>
                  </a:lnTo>
                  <a:lnTo>
                    <a:pt x="4" y="3"/>
                  </a:lnTo>
                  <a:lnTo>
                    <a:pt x="5" y="3"/>
                  </a:lnTo>
                  <a:lnTo>
                    <a:pt x="5" y="4"/>
                  </a:lnTo>
                  <a:lnTo>
                    <a:pt x="5" y="5"/>
                  </a:lnTo>
                  <a:lnTo>
                    <a:pt x="5"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8" name="Freeform 1544"/>
            <p:cNvSpPr>
              <a:spLocks/>
            </p:cNvSpPr>
            <p:nvPr/>
          </p:nvSpPr>
          <p:spPr bwMode="auto">
            <a:xfrm>
              <a:off x="2890" y="2824"/>
              <a:ext cx="1" cy="4"/>
            </a:xfrm>
            <a:custGeom>
              <a:avLst/>
              <a:gdLst/>
              <a:ahLst/>
              <a:cxnLst>
                <a:cxn ang="0">
                  <a:pos x="0" y="0"/>
                </a:cxn>
                <a:cxn ang="0">
                  <a:pos x="0" y="1"/>
                </a:cxn>
                <a:cxn ang="0">
                  <a:pos x="0" y="3"/>
                </a:cxn>
                <a:cxn ang="0">
                  <a:pos x="1" y="3"/>
                </a:cxn>
                <a:cxn ang="0">
                  <a:pos x="0" y="0"/>
                </a:cxn>
              </a:cxnLst>
              <a:rect l="0" t="0" r="r" b="b"/>
              <a:pathLst>
                <a:path w="2" h="4">
                  <a:moveTo>
                    <a:pt x="0" y="0"/>
                  </a:moveTo>
                  <a:lnTo>
                    <a:pt x="0" y="1"/>
                  </a:lnTo>
                  <a:lnTo>
                    <a:pt x="0" y="3"/>
                  </a:lnTo>
                  <a:lnTo>
                    <a:pt x="1"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09" name="Freeform 1545"/>
            <p:cNvSpPr>
              <a:spLocks/>
            </p:cNvSpPr>
            <p:nvPr/>
          </p:nvSpPr>
          <p:spPr bwMode="auto">
            <a:xfrm>
              <a:off x="2873" y="2827"/>
              <a:ext cx="5" cy="3"/>
            </a:xfrm>
            <a:custGeom>
              <a:avLst/>
              <a:gdLst/>
              <a:ahLst/>
              <a:cxnLst>
                <a:cxn ang="0">
                  <a:pos x="3" y="0"/>
                </a:cxn>
                <a:cxn ang="0">
                  <a:pos x="0" y="0"/>
                </a:cxn>
                <a:cxn ang="0">
                  <a:pos x="0" y="2"/>
                </a:cxn>
                <a:cxn ang="0">
                  <a:pos x="3" y="0"/>
                </a:cxn>
              </a:cxnLst>
              <a:rect l="0" t="0" r="r" b="b"/>
              <a:pathLst>
                <a:path w="4" h="3">
                  <a:moveTo>
                    <a:pt x="3" y="0"/>
                  </a:moveTo>
                  <a:lnTo>
                    <a:pt x="0" y="0"/>
                  </a:lnTo>
                  <a:lnTo>
                    <a:pt x="0" y="2"/>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0" name="Freeform 1546"/>
            <p:cNvSpPr>
              <a:spLocks/>
            </p:cNvSpPr>
            <p:nvPr/>
          </p:nvSpPr>
          <p:spPr bwMode="auto">
            <a:xfrm>
              <a:off x="2875" y="2827"/>
              <a:ext cx="6" cy="13"/>
            </a:xfrm>
            <a:custGeom>
              <a:avLst/>
              <a:gdLst/>
              <a:ahLst/>
              <a:cxnLst>
                <a:cxn ang="0">
                  <a:pos x="2" y="12"/>
                </a:cxn>
                <a:cxn ang="0">
                  <a:pos x="2" y="12"/>
                </a:cxn>
                <a:cxn ang="0">
                  <a:pos x="4" y="11"/>
                </a:cxn>
                <a:cxn ang="0">
                  <a:pos x="5" y="9"/>
                </a:cxn>
                <a:cxn ang="0">
                  <a:pos x="5" y="8"/>
                </a:cxn>
                <a:cxn ang="0">
                  <a:pos x="5" y="7"/>
                </a:cxn>
                <a:cxn ang="0">
                  <a:pos x="5" y="6"/>
                </a:cxn>
                <a:cxn ang="0">
                  <a:pos x="4" y="5"/>
                </a:cxn>
                <a:cxn ang="0">
                  <a:pos x="4" y="4"/>
                </a:cxn>
                <a:cxn ang="0">
                  <a:pos x="2" y="2"/>
                </a:cxn>
                <a:cxn ang="0">
                  <a:pos x="2" y="1"/>
                </a:cxn>
                <a:cxn ang="0">
                  <a:pos x="1" y="1"/>
                </a:cxn>
                <a:cxn ang="0">
                  <a:pos x="0" y="0"/>
                </a:cxn>
                <a:cxn ang="0">
                  <a:pos x="0" y="1"/>
                </a:cxn>
                <a:cxn ang="0">
                  <a:pos x="1" y="1"/>
                </a:cxn>
                <a:cxn ang="0">
                  <a:pos x="1" y="2"/>
                </a:cxn>
                <a:cxn ang="0">
                  <a:pos x="2" y="2"/>
                </a:cxn>
                <a:cxn ang="0">
                  <a:pos x="2" y="4"/>
                </a:cxn>
                <a:cxn ang="0">
                  <a:pos x="4" y="5"/>
                </a:cxn>
                <a:cxn ang="0">
                  <a:pos x="4" y="6"/>
                </a:cxn>
                <a:cxn ang="0">
                  <a:pos x="4" y="7"/>
                </a:cxn>
                <a:cxn ang="0">
                  <a:pos x="4" y="8"/>
                </a:cxn>
                <a:cxn ang="0">
                  <a:pos x="4" y="9"/>
                </a:cxn>
                <a:cxn ang="0">
                  <a:pos x="2" y="11"/>
                </a:cxn>
                <a:cxn ang="0">
                  <a:pos x="1" y="11"/>
                </a:cxn>
                <a:cxn ang="0">
                  <a:pos x="2" y="12"/>
                </a:cxn>
              </a:cxnLst>
              <a:rect l="0" t="0" r="r" b="b"/>
              <a:pathLst>
                <a:path w="6" h="13">
                  <a:moveTo>
                    <a:pt x="2" y="12"/>
                  </a:moveTo>
                  <a:lnTo>
                    <a:pt x="2" y="12"/>
                  </a:lnTo>
                  <a:lnTo>
                    <a:pt x="4" y="11"/>
                  </a:lnTo>
                  <a:lnTo>
                    <a:pt x="5" y="9"/>
                  </a:lnTo>
                  <a:lnTo>
                    <a:pt x="5" y="8"/>
                  </a:lnTo>
                  <a:lnTo>
                    <a:pt x="5" y="7"/>
                  </a:lnTo>
                  <a:lnTo>
                    <a:pt x="5" y="6"/>
                  </a:lnTo>
                  <a:lnTo>
                    <a:pt x="4" y="5"/>
                  </a:lnTo>
                  <a:lnTo>
                    <a:pt x="4" y="4"/>
                  </a:lnTo>
                  <a:lnTo>
                    <a:pt x="2" y="2"/>
                  </a:lnTo>
                  <a:lnTo>
                    <a:pt x="2" y="1"/>
                  </a:lnTo>
                  <a:lnTo>
                    <a:pt x="1" y="1"/>
                  </a:lnTo>
                  <a:lnTo>
                    <a:pt x="0" y="0"/>
                  </a:lnTo>
                  <a:lnTo>
                    <a:pt x="0" y="1"/>
                  </a:lnTo>
                  <a:lnTo>
                    <a:pt x="1" y="1"/>
                  </a:lnTo>
                  <a:lnTo>
                    <a:pt x="1" y="2"/>
                  </a:lnTo>
                  <a:lnTo>
                    <a:pt x="2" y="2"/>
                  </a:lnTo>
                  <a:lnTo>
                    <a:pt x="2" y="4"/>
                  </a:lnTo>
                  <a:lnTo>
                    <a:pt x="4" y="5"/>
                  </a:lnTo>
                  <a:lnTo>
                    <a:pt x="4" y="6"/>
                  </a:lnTo>
                  <a:lnTo>
                    <a:pt x="4" y="7"/>
                  </a:lnTo>
                  <a:lnTo>
                    <a:pt x="4" y="8"/>
                  </a:lnTo>
                  <a:lnTo>
                    <a:pt x="4" y="9"/>
                  </a:lnTo>
                  <a:lnTo>
                    <a:pt x="2" y="11"/>
                  </a:lnTo>
                  <a:lnTo>
                    <a:pt x="1" y="11"/>
                  </a:lnTo>
                  <a:lnTo>
                    <a:pt x="2"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1" name="Freeform 1547"/>
            <p:cNvSpPr>
              <a:spLocks/>
            </p:cNvSpPr>
            <p:nvPr/>
          </p:nvSpPr>
          <p:spPr bwMode="auto">
            <a:xfrm>
              <a:off x="2876" y="2839"/>
              <a:ext cx="1" cy="4"/>
            </a:xfrm>
            <a:custGeom>
              <a:avLst/>
              <a:gdLst/>
              <a:ahLst/>
              <a:cxnLst>
                <a:cxn ang="0">
                  <a:pos x="0" y="0"/>
                </a:cxn>
                <a:cxn ang="0">
                  <a:pos x="0" y="1"/>
                </a:cxn>
                <a:cxn ang="0">
                  <a:pos x="0" y="2"/>
                </a:cxn>
                <a:cxn ang="0">
                  <a:pos x="0" y="0"/>
                </a:cxn>
              </a:cxnLst>
              <a:rect l="0" t="0" r="r" b="b"/>
              <a:pathLst>
                <a:path w="1" h="3">
                  <a:moveTo>
                    <a:pt x="0" y="0"/>
                  </a:moveTo>
                  <a:lnTo>
                    <a:pt x="0"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2" name="Freeform 1548"/>
            <p:cNvSpPr>
              <a:spLocks/>
            </p:cNvSpPr>
            <p:nvPr/>
          </p:nvSpPr>
          <p:spPr bwMode="auto">
            <a:xfrm>
              <a:off x="2932" y="2835"/>
              <a:ext cx="4"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3" name="Freeform 1549"/>
            <p:cNvSpPr>
              <a:spLocks/>
            </p:cNvSpPr>
            <p:nvPr/>
          </p:nvSpPr>
          <p:spPr bwMode="auto">
            <a:xfrm>
              <a:off x="2922" y="2835"/>
              <a:ext cx="12" cy="13"/>
            </a:xfrm>
            <a:custGeom>
              <a:avLst/>
              <a:gdLst/>
              <a:ahLst/>
              <a:cxnLst>
                <a:cxn ang="0">
                  <a:pos x="0" y="12"/>
                </a:cxn>
                <a:cxn ang="0">
                  <a:pos x="1" y="12"/>
                </a:cxn>
                <a:cxn ang="0">
                  <a:pos x="3" y="12"/>
                </a:cxn>
                <a:cxn ang="0">
                  <a:pos x="3" y="11"/>
                </a:cxn>
                <a:cxn ang="0">
                  <a:pos x="4" y="11"/>
                </a:cxn>
                <a:cxn ang="0">
                  <a:pos x="5" y="11"/>
                </a:cxn>
                <a:cxn ang="0">
                  <a:pos x="5" y="9"/>
                </a:cxn>
                <a:cxn ang="0">
                  <a:pos x="7" y="9"/>
                </a:cxn>
                <a:cxn ang="0">
                  <a:pos x="8" y="8"/>
                </a:cxn>
                <a:cxn ang="0">
                  <a:pos x="8" y="7"/>
                </a:cxn>
                <a:cxn ang="0">
                  <a:pos x="9" y="7"/>
                </a:cxn>
                <a:cxn ang="0">
                  <a:pos x="9" y="6"/>
                </a:cxn>
                <a:cxn ang="0">
                  <a:pos x="9" y="5"/>
                </a:cxn>
                <a:cxn ang="0">
                  <a:pos x="9" y="4"/>
                </a:cxn>
                <a:cxn ang="0">
                  <a:pos x="11" y="2"/>
                </a:cxn>
                <a:cxn ang="0">
                  <a:pos x="11" y="1"/>
                </a:cxn>
                <a:cxn ang="0">
                  <a:pos x="11" y="0"/>
                </a:cxn>
                <a:cxn ang="0">
                  <a:pos x="9" y="0"/>
                </a:cxn>
                <a:cxn ang="0">
                  <a:pos x="9" y="1"/>
                </a:cxn>
                <a:cxn ang="0">
                  <a:pos x="9" y="2"/>
                </a:cxn>
                <a:cxn ang="0">
                  <a:pos x="9" y="4"/>
                </a:cxn>
                <a:cxn ang="0">
                  <a:pos x="9" y="5"/>
                </a:cxn>
                <a:cxn ang="0">
                  <a:pos x="8" y="5"/>
                </a:cxn>
                <a:cxn ang="0">
                  <a:pos x="8" y="6"/>
                </a:cxn>
                <a:cxn ang="0">
                  <a:pos x="7" y="7"/>
                </a:cxn>
                <a:cxn ang="0">
                  <a:pos x="7" y="8"/>
                </a:cxn>
                <a:cxn ang="0">
                  <a:pos x="5" y="9"/>
                </a:cxn>
                <a:cxn ang="0">
                  <a:pos x="4" y="9"/>
                </a:cxn>
                <a:cxn ang="0">
                  <a:pos x="4" y="11"/>
                </a:cxn>
                <a:cxn ang="0">
                  <a:pos x="3" y="11"/>
                </a:cxn>
                <a:cxn ang="0">
                  <a:pos x="1" y="11"/>
                </a:cxn>
                <a:cxn ang="0">
                  <a:pos x="0" y="11"/>
                </a:cxn>
                <a:cxn ang="0">
                  <a:pos x="0" y="12"/>
                </a:cxn>
              </a:cxnLst>
              <a:rect l="0" t="0" r="r" b="b"/>
              <a:pathLst>
                <a:path w="12" h="13">
                  <a:moveTo>
                    <a:pt x="0" y="12"/>
                  </a:moveTo>
                  <a:lnTo>
                    <a:pt x="1" y="12"/>
                  </a:lnTo>
                  <a:lnTo>
                    <a:pt x="3" y="12"/>
                  </a:lnTo>
                  <a:lnTo>
                    <a:pt x="3" y="11"/>
                  </a:lnTo>
                  <a:lnTo>
                    <a:pt x="4" y="11"/>
                  </a:lnTo>
                  <a:lnTo>
                    <a:pt x="5" y="11"/>
                  </a:lnTo>
                  <a:lnTo>
                    <a:pt x="5" y="9"/>
                  </a:lnTo>
                  <a:lnTo>
                    <a:pt x="7" y="9"/>
                  </a:lnTo>
                  <a:lnTo>
                    <a:pt x="8" y="8"/>
                  </a:lnTo>
                  <a:lnTo>
                    <a:pt x="8" y="7"/>
                  </a:lnTo>
                  <a:lnTo>
                    <a:pt x="9" y="7"/>
                  </a:lnTo>
                  <a:lnTo>
                    <a:pt x="9" y="6"/>
                  </a:lnTo>
                  <a:lnTo>
                    <a:pt x="9" y="5"/>
                  </a:lnTo>
                  <a:lnTo>
                    <a:pt x="9" y="4"/>
                  </a:lnTo>
                  <a:lnTo>
                    <a:pt x="11" y="2"/>
                  </a:lnTo>
                  <a:lnTo>
                    <a:pt x="11" y="1"/>
                  </a:lnTo>
                  <a:lnTo>
                    <a:pt x="11" y="0"/>
                  </a:lnTo>
                  <a:lnTo>
                    <a:pt x="9" y="0"/>
                  </a:lnTo>
                  <a:lnTo>
                    <a:pt x="9" y="1"/>
                  </a:lnTo>
                  <a:lnTo>
                    <a:pt x="9" y="2"/>
                  </a:lnTo>
                  <a:lnTo>
                    <a:pt x="9" y="4"/>
                  </a:lnTo>
                  <a:lnTo>
                    <a:pt x="9" y="5"/>
                  </a:lnTo>
                  <a:lnTo>
                    <a:pt x="8" y="5"/>
                  </a:lnTo>
                  <a:lnTo>
                    <a:pt x="8" y="6"/>
                  </a:lnTo>
                  <a:lnTo>
                    <a:pt x="7" y="7"/>
                  </a:lnTo>
                  <a:lnTo>
                    <a:pt x="7" y="8"/>
                  </a:lnTo>
                  <a:lnTo>
                    <a:pt x="5" y="9"/>
                  </a:lnTo>
                  <a:lnTo>
                    <a:pt x="4" y="9"/>
                  </a:lnTo>
                  <a:lnTo>
                    <a:pt x="4" y="11"/>
                  </a:lnTo>
                  <a:lnTo>
                    <a:pt x="3" y="11"/>
                  </a:lnTo>
                  <a:lnTo>
                    <a:pt x="1" y="11"/>
                  </a:lnTo>
                  <a:lnTo>
                    <a:pt x="0" y="11"/>
                  </a:lnTo>
                  <a:lnTo>
                    <a:pt x="0"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4" name="Freeform 1550"/>
            <p:cNvSpPr>
              <a:spLocks/>
            </p:cNvSpPr>
            <p:nvPr/>
          </p:nvSpPr>
          <p:spPr bwMode="auto">
            <a:xfrm>
              <a:off x="2922" y="2846"/>
              <a:ext cx="0" cy="4"/>
            </a:xfrm>
            <a:custGeom>
              <a:avLst/>
              <a:gdLst/>
              <a:ahLst/>
              <a:cxnLst>
                <a:cxn ang="0">
                  <a:pos x="0" y="0"/>
                </a:cxn>
                <a:cxn ang="0">
                  <a:pos x="0" y="0"/>
                </a:cxn>
                <a:cxn ang="0">
                  <a:pos x="0" y="1"/>
                </a:cxn>
                <a:cxn ang="0">
                  <a:pos x="0" y="3"/>
                </a:cxn>
                <a:cxn ang="0">
                  <a:pos x="0" y="0"/>
                </a:cxn>
              </a:cxnLst>
              <a:rect l="0" t="0" r="r" b="b"/>
              <a:pathLst>
                <a:path w="1" h="4">
                  <a:moveTo>
                    <a:pt x="0" y="0"/>
                  </a:moveTo>
                  <a:lnTo>
                    <a:pt x="0" y="0"/>
                  </a:lnTo>
                  <a:lnTo>
                    <a:pt x="0" y="1"/>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5" name="Freeform 1551"/>
            <p:cNvSpPr>
              <a:spLocks/>
            </p:cNvSpPr>
            <p:nvPr/>
          </p:nvSpPr>
          <p:spPr bwMode="auto">
            <a:xfrm>
              <a:off x="2925" y="2834"/>
              <a:ext cx="4" cy="3"/>
            </a:xfrm>
            <a:custGeom>
              <a:avLst/>
              <a:gdLst/>
              <a:ahLst/>
              <a:cxnLst>
                <a:cxn ang="0">
                  <a:pos x="3" y="0"/>
                </a:cxn>
                <a:cxn ang="0">
                  <a:pos x="1" y="0"/>
                </a:cxn>
                <a:cxn ang="0">
                  <a:pos x="0" y="0"/>
                </a:cxn>
                <a:cxn ang="0">
                  <a:pos x="0" y="1"/>
                </a:cxn>
                <a:cxn ang="0">
                  <a:pos x="3" y="0"/>
                </a:cxn>
              </a:cxnLst>
              <a:rect l="0" t="0" r="r" b="b"/>
              <a:pathLst>
                <a:path w="4" h="2">
                  <a:moveTo>
                    <a:pt x="3" y="0"/>
                  </a:moveTo>
                  <a:lnTo>
                    <a:pt x="1" y="0"/>
                  </a:lnTo>
                  <a:lnTo>
                    <a:pt x="0" y="0"/>
                  </a:lnTo>
                  <a:lnTo>
                    <a:pt x="0" y="1"/>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6" name="Freeform 1552"/>
            <p:cNvSpPr>
              <a:spLocks/>
            </p:cNvSpPr>
            <p:nvPr/>
          </p:nvSpPr>
          <p:spPr bwMode="auto">
            <a:xfrm>
              <a:off x="2920" y="2834"/>
              <a:ext cx="8" cy="13"/>
            </a:xfrm>
            <a:custGeom>
              <a:avLst/>
              <a:gdLst/>
              <a:ahLst/>
              <a:cxnLst>
                <a:cxn ang="0">
                  <a:pos x="0" y="11"/>
                </a:cxn>
                <a:cxn ang="0">
                  <a:pos x="1" y="11"/>
                </a:cxn>
                <a:cxn ang="0">
                  <a:pos x="3" y="11"/>
                </a:cxn>
                <a:cxn ang="0">
                  <a:pos x="4" y="10"/>
                </a:cxn>
                <a:cxn ang="0">
                  <a:pos x="5" y="10"/>
                </a:cxn>
                <a:cxn ang="0">
                  <a:pos x="5" y="8"/>
                </a:cxn>
                <a:cxn ang="0">
                  <a:pos x="6" y="7"/>
                </a:cxn>
                <a:cxn ang="0">
                  <a:pos x="8" y="6"/>
                </a:cxn>
                <a:cxn ang="0">
                  <a:pos x="8" y="5"/>
                </a:cxn>
                <a:cxn ang="0">
                  <a:pos x="8" y="4"/>
                </a:cxn>
                <a:cxn ang="0">
                  <a:pos x="8" y="2"/>
                </a:cxn>
                <a:cxn ang="0">
                  <a:pos x="8" y="1"/>
                </a:cxn>
                <a:cxn ang="0">
                  <a:pos x="6" y="1"/>
                </a:cxn>
                <a:cxn ang="0">
                  <a:pos x="6" y="0"/>
                </a:cxn>
                <a:cxn ang="0">
                  <a:pos x="5" y="0"/>
                </a:cxn>
                <a:cxn ang="0">
                  <a:pos x="5" y="1"/>
                </a:cxn>
                <a:cxn ang="0">
                  <a:pos x="6" y="2"/>
                </a:cxn>
                <a:cxn ang="0">
                  <a:pos x="6" y="4"/>
                </a:cxn>
                <a:cxn ang="0">
                  <a:pos x="6" y="5"/>
                </a:cxn>
                <a:cxn ang="0">
                  <a:pos x="6" y="6"/>
                </a:cxn>
                <a:cxn ang="0">
                  <a:pos x="6" y="7"/>
                </a:cxn>
                <a:cxn ang="0">
                  <a:pos x="5" y="7"/>
                </a:cxn>
                <a:cxn ang="0">
                  <a:pos x="5" y="8"/>
                </a:cxn>
                <a:cxn ang="0">
                  <a:pos x="4" y="8"/>
                </a:cxn>
                <a:cxn ang="0">
                  <a:pos x="4" y="10"/>
                </a:cxn>
                <a:cxn ang="0">
                  <a:pos x="3" y="10"/>
                </a:cxn>
                <a:cxn ang="0">
                  <a:pos x="1" y="10"/>
                </a:cxn>
                <a:cxn ang="0">
                  <a:pos x="0" y="10"/>
                </a:cxn>
                <a:cxn ang="0">
                  <a:pos x="0" y="11"/>
                </a:cxn>
              </a:cxnLst>
              <a:rect l="0" t="0" r="r" b="b"/>
              <a:pathLst>
                <a:path w="9" h="12">
                  <a:moveTo>
                    <a:pt x="0" y="11"/>
                  </a:moveTo>
                  <a:lnTo>
                    <a:pt x="1" y="11"/>
                  </a:lnTo>
                  <a:lnTo>
                    <a:pt x="3" y="11"/>
                  </a:lnTo>
                  <a:lnTo>
                    <a:pt x="4" y="10"/>
                  </a:lnTo>
                  <a:lnTo>
                    <a:pt x="5" y="10"/>
                  </a:lnTo>
                  <a:lnTo>
                    <a:pt x="5" y="8"/>
                  </a:lnTo>
                  <a:lnTo>
                    <a:pt x="6" y="7"/>
                  </a:lnTo>
                  <a:lnTo>
                    <a:pt x="8" y="6"/>
                  </a:lnTo>
                  <a:lnTo>
                    <a:pt x="8" y="5"/>
                  </a:lnTo>
                  <a:lnTo>
                    <a:pt x="8" y="4"/>
                  </a:lnTo>
                  <a:lnTo>
                    <a:pt x="8" y="2"/>
                  </a:lnTo>
                  <a:lnTo>
                    <a:pt x="8" y="1"/>
                  </a:lnTo>
                  <a:lnTo>
                    <a:pt x="6" y="1"/>
                  </a:lnTo>
                  <a:lnTo>
                    <a:pt x="6" y="0"/>
                  </a:lnTo>
                  <a:lnTo>
                    <a:pt x="5" y="0"/>
                  </a:lnTo>
                  <a:lnTo>
                    <a:pt x="5" y="1"/>
                  </a:lnTo>
                  <a:lnTo>
                    <a:pt x="6" y="2"/>
                  </a:lnTo>
                  <a:lnTo>
                    <a:pt x="6" y="4"/>
                  </a:lnTo>
                  <a:lnTo>
                    <a:pt x="6" y="5"/>
                  </a:lnTo>
                  <a:lnTo>
                    <a:pt x="6" y="6"/>
                  </a:lnTo>
                  <a:lnTo>
                    <a:pt x="6" y="7"/>
                  </a:lnTo>
                  <a:lnTo>
                    <a:pt x="5" y="7"/>
                  </a:lnTo>
                  <a:lnTo>
                    <a:pt x="5" y="8"/>
                  </a:lnTo>
                  <a:lnTo>
                    <a:pt x="4" y="8"/>
                  </a:lnTo>
                  <a:lnTo>
                    <a:pt x="4" y="10"/>
                  </a:lnTo>
                  <a:lnTo>
                    <a:pt x="3" y="10"/>
                  </a:lnTo>
                  <a:lnTo>
                    <a:pt x="1" y="10"/>
                  </a:lnTo>
                  <a:lnTo>
                    <a:pt x="0" y="10"/>
                  </a:lnTo>
                  <a:lnTo>
                    <a:pt x="0"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7" name="Freeform 1553"/>
            <p:cNvSpPr>
              <a:spLocks/>
            </p:cNvSpPr>
            <p:nvPr/>
          </p:nvSpPr>
          <p:spPr bwMode="auto">
            <a:xfrm>
              <a:off x="2920" y="2845"/>
              <a:ext cx="4" cy="3"/>
            </a:xfrm>
            <a:custGeom>
              <a:avLst/>
              <a:gdLst/>
              <a:ahLst/>
              <a:cxnLst>
                <a:cxn ang="0">
                  <a:pos x="0" y="0"/>
                </a:cxn>
                <a:cxn ang="0">
                  <a:pos x="3" y="1"/>
                </a:cxn>
                <a:cxn ang="0">
                  <a:pos x="0" y="2"/>
                </a:cxn>
                <a:cxn ang="0">
                  <a:pos x="0" y="0"/>
                </a:cxn>
              </a:cxnLst>
              <a:rect l="0" t="0" r="r" b="b"/>
              <a:pathLst>
                <a:path w="4" h="3">
                  <a:moveTo>
                    <a:pt x="0" y="0"/>
                  </a:moveTo>
                  <a:lnTo>
                    <a:pt x="3"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8" name="Freeform 1554"/>
            <p:cNvSpPr>
              <a:spLocks/>
            </p:cNvSpPr>
            <p:nvPr/>
          </p:nvSpPr>
          <p:spPr bwMode="auto">
            <a:xfrm>
              <a:off x="2676" y="2782"/>
              <a:ext cx="4" cy="4"/>
            </a:xfrm>
            <a:custGeom>
              <a:avLst/>
              <a:gdLst/>
              <a:ahLst/>
              <a:cxnLst>
                <a:cxn ang="0">
                  <a:pos x="3" y="3"/>
                </a:cxn>
                <a:cxn ang="0">
                  <a:pos x="3" y="1"/>
                </a:cxn>
                <a:cxn ang="0">
                  <a:pos x="3" y="0"/>
                </a:cxn>
                <a:cxn ang="0">
                  <a:pos x="0" y="0"/>
                </a:cxn>
                <a:cxn ang="0">
                  <a:pos x="3" y="3"/>
                </a:cxn>
              </a:cxnLst>
              <a:rect l="0" t="0" r="r" b="b"/>
              <a:pathLst>
                <a:path w="4" h="4">
                  <a:moveTo>
                    <a:pt x="3" y="3"/>
                  </a:moveTo>
                  <a:lnTo>
                    <a:pt x="3" y="1"/>
                  </a:lnTo>
                  <a:lnTo>
                    <a:pt x="3"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19" name="Freeform 1555"/>
            <p:cNvSpPr>
              <a:spLocks/>
            </p:cNvSpPr>
            <p:nvPr/>
          </p:nvSpPr>
          <p:spPr bwMode="auto">
            <a:xfrm>
              <a:off x="2673" y="2782"/>
              <a:ext cx="5" cy="14"/>
            </a:xfrm>
            <a:custGeom>
              <a:avLst/>
              <a:gdLst/>
              <a:ahLst/>
              <a:cxnLst>
                <a:cxn ang="0">
                  <a:pos x="3" y="13"/>
                </a:cxn>
                <a:cxn ang="0">
                  <a:pos x="3" y="11"/>
                </a:cxn>
                <a:cxn ang="0">
                  <a:pos x="1" y="10"/>
                </a:cxn>
                <a:cxn ang="0">
                  <a:pos x="1" y="9"/>
                </a:cxn>
                <a:cxn ang="0">
                  <a:pos x="1" y="8"/>
                </a:cxn>
                <a:cxn ang="0">
                  <a:pos x="1" y="6"/>
                </a:cxn>
                <a:cxn ang="0">
                  <a:pos x="1" y="5"/>
                </a:cxn>
                <a:cxn ang="0">
                  <a:pos x="1" y="4"/>
                </a:cxn>
                <a:cxn ang="0">
                  <a:pos x="1" y="3"/>
                </a:cxn>
                <a:cxn ang="0">
                  <a:pos x="1" y="1"/>
                </a:cxn>
                <a:cxn ang="0">
                  <a:pos x="3" y="1"/>
                </a:cxn>
                <a:cxn ang="0">
                  <a:pos x="3" y="0"/>
                </a:cxn>
                <a:cxn ang="0">
                  <a:pos x="1" y="0"/>
                </a:cxn>
                <a:cxn ang="0">
                  <a:pos x="1" y="1"/>
                </a:cxn>
                <a:cxn ang="0">
                  <a:pos x="0" y="3"/>
                </a:cxn>
                <a:cxn ang="0">
                  <a:pos x="0" y="4"/>
                </a:cxn>
                <a:cxn ang="0">
                  <a:pos x="0" y="5"/>
                </a:cxn>
                <a:cxn ang="0">
                  <a:pos x="0" y="6"/>
                </a:cxn>
                <a:cxn ang="0">
                  <a:pos x="0" y="8"/>
                </a:cxn>
                <a:cxn ang="0">
                  <a:pos x="0" y="9"/>
                </a:cxn>
                <a:cxn ang="0">
                  <a:pos x="1" y="10"/>
                </a:cxn>
                <a:cxn ang="0">
                  <a:pos x="1" y="11"/>
                </a:cxn>
                <a:cxn ang="0">
                  <a:pos x="3" y="13"/>
                </a:cxn>
              </a:cxnLst>
              <a:rect l="0" t="0" r="r" b="b"/>
              <a:pathLst>
                <a:path w="4" h="14">
                  <a:moveTo>
                    <a:pt x="3" y="13"/>
                  </a:moveTo>
                  <a:lnTo>
                    <a:pt x="3" y="11"/>
                  </a:lnTo>
                  <a:lnTo>
                    <a:pt x="1" y="10"/>
                  </a:lnTo>
                  <a:lnTo>
                    <a:pt x="1" y="9"/>
                  </a:lnTo>
                  <a:lnTo>
                    <a:pt x="1" y="8"/>
                  </a:lnTo>
                  <a:lnTo>
                    <a:pt x="1" y="6"/>
                  </a:lnTo>
                  <a:lnTo>
                    <a:pt x="1" y="5"/>
                  </a:lnTo>
                  <a:lnTo>
                    <a:pt x="1" y="4"/>
                  </a:lnTo>
                  <a:lnTo>
                    <a:pt x="1" y="3"/>
                  </a:lnTo>
                  <a:lnTo>
                    <a:pt x="1" y="1"/>
                  </a:lnTo>
                  <a:lnTo>
                    <a:pt x="3" y="1"/>
                  </a:lnTo>
                  <a:lnTo>
                    <a:pt x="3" y="0"/>
                  </a:lnTo>
                  <a:lnTo>
                    <a:pt x="1" y="0"/>
                  </a:lnTo>
                  <a:lnTo>
                    <a:pt x="1" y="1"/>
                  </a:lnTo>
                  <a:lnTo>
                    <a:pt x="0" y="3"/>
                  </a:lnTo>
                  <a:lnTo>
                    <a:pt x="0" y="4"/>
                  </a:lnTo>
                  <a:lnTo>
                    <a:pt x="0" y="5"/>
                  </a:lnTo>
                  <a:lnTo>
                    <a:pt x="0" y="6"/>
                  </a:lnTo>
                  <a:lnTo>
                    <a:pt x="0" y="8"/>
                  </a:lnTo>
                  <a:lnTo>
                    <a:pt x="0" y="9"/>
                  </a:lnTo>
                  <a:lnTo>
                    <a:pt x="1" y="10"/>
                  </a:lnTo>
                  <a:lnTo>
                    <a:pt x="1" y="11"/>
                  </a:lnTo>
                  <a:lnTo>
                    <a:pt x="3" y="1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0" name="Freeform 1556"/>
            <p:cNvSpPr>
              <a:spLocks/>
            </p:cNvSpPr>
            <p:nvPr/>
          </p:nvSpPr>
          <p:spPr bwMode="auto">
            <a:xfrm>
              <a:off x="2676" y="2794"/>
              <a:ext cx="4" cy="4"/>
            </a:xfrm>
            <a:custGeom>
              <a:avLst/>
              <a:gdLst/>
              <a:ahLst/>
              <a:cxnLst>
                <a:cxn ang="0">
                  <a:pos x="0" y="3"/>
                </a:cxn>
                <a:cxn ang="0">
                  <a:pos x="1" y="3"/>
                </a:cxn>
                <a:cxn ang="0">
                  <a:pos x="3" y="3"/>
                </a:cxn>
                <a:cxn ang="0">
                  <a:pos x="3" y="0"/>
                </a:cxn>
                <a:cxn ang="0">
                  <a:pos x="0" y="3"/>
                </a:cxn>
              </a:cxnLst>
              <a:rect l="0" t="0" r="r" b="b"/>
              <a:pathLst>
                <a:path w="4" h="4">
                  <a:moveTo>
                    <a:pt x="0" y="3"/>
                  </a:moveTo>
                  <a:lnTo>
                    <a:pt x="1" y="3"/>
                  </a:lnTo>
                  <a:lnTo>
                    <a:pt x="3" y="3"/>
                  </a:lnTo>
                  <a:lnTo>
                    <a:pt x="3"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1" name="Freeform 1557"/>
            <p:cNvSpPr>
              <a:spLocks/>
            </p:cNvSpPr>
            <p:nvPr/>
          </p:nvSpPr>
          <p:spPr bwMode="auto">
            <a:xfrm>
              <a:off x="2684" y="2778"/>
              <a:ext cx="4" cy="4"/>
            </a:xfrm>
            <a:custGeom>
              <a:avLst/>
              <a:gdLst/>
              <a:ahLst/>
              <a:cxnLst>
                <a:cxn ang="0">
                  <a:pos x="0" y="0"/>
                </a:cxn>
                <a:cxn ang="0">
                  <a:pos x="3" y="1"/>
                </a:cxn>
                <a:cxn ang="0">
                  <a:pos x="0" y="2"/>
                </a:cxn>
                <a:cxn ang="0">
                  <a:pos x="0" y="0"/>
                </a:cxn>
              </a:cxnLst>
              <a:rect l="0" t="0" r="r" b="b"/>
              <a:pathLst>
                <a:path w="4" h="3">
                  <a:moveTo>
                    <a:pt x="0" y="0"/>
                  </a:moveTo>
                  <a:lnTo>
                    <a:pt x="3"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2" name="Freeform 1558"/>
            <p:cNvSpPr>
              <a:spLocks/>
            </p:cNvSpPr>
            <p:nvPr/>
          </p:nvSpPr>
          <p:spPr bwMode="auto">
            <a:xfrm>
              <a:off x="2684" y="2778"/>
              <a:ext cx="12" cy="8"/>
            </a:xfrm>
            <a:custGeom>
              <a:avLst/>
              <a:gdLst/>
              <a:ahLst/>
              <a:cxnLst>
                <a:cxn ang="0">
                  <a:pos x="11" y="6"/>
                </a:cxn>
                <a:cxn ang="0">
                  <a:pos x="11" y="5"/>
                </a:cxn>
                <a:cxn ang="0">
                  <a:pos x="9" y="5"/>
                </a:cxn>
                <a:cxn ang="0">
                  <a:pos x="9" y="3"/>
                </a:cxn>
                <a:cxn ang="0">
                  <a:pos x="8" y="3"/>
                </a:cxn>
                <a:cxn ang="0">
                  <a:pos x="8" y="2"/>
                </a:cxn>
                <a:cxn ang="0">
                  <a:pos x="7" y="2"/>
                </a:cxn>
                <a:cxn ang="0">
                  <a:pos x="7" y="1"/>
                </a:cxn>
                <a:cxn ang="0">
                  <a:pos x="5" y="1"/>
                </a:cxn>
                <a:cxn ang="0">
                  <a:pos x="4" y="1"/>
                </a:cxn>
                <a:cxn ang="0">
                  <a:pos x="3" y="0"/>
                </a:cxn>
                <a:cxn ang="0">
                  <a:pos x="1" y="0"/>
                </a:cxn>
                <a:cxn ang="0">
                  <a:pos x="0" y="0"/>
                </a:cxn>
                <a:cxn ang="0">
                  <a:pos x="0" y="1"/>
                </a:cxn>
                <a:cxn ang="0">
                  <a:pos x="1" y="1"/>
                </a:cxn>
                <a:cxn ang="0">
                  <a:pos x="3" y="1"/>
                </a:cxn>
                <a:cxn ang="0">
                  <a:pos x="4" y="1"/>
                </a:cxn>
                <a:cxn ang="0">
                  <a:pos x="5" y="2"/>
                </a:cxn>
                <a:cxn ang="0">
                  <a:pos x="7" y="2"/>
                </a:cxn>
                <a:cxn ang="0">
                  <a:pos x="7" y="3"/>
                </a:cxn>
                <a:cxn ang="0">
                  <a:pos x="8" y="3"/>
                </a:cxn>
                <a:cxn ang="0">
                  <a:pos x="8" y="5"/>
                </a:cxn>
                <a:cxn ang="0">
                  <a:pos x="9" y="5"/>
                </a:cxn>
                <a:cxn ang="0">
                  <a:pos x="9" y="6"/>
                </a:cxn>
                <a:cxn ang="0">
                  <a:pos x="11" y="6"/>
                </a:cxn>
              </a:cxnLst>
              <a:rect l="0" t="0" r="r" b="b"/>
              <a:pathLst>
                <a:path w="12" h="7">
                  <a:moveTo>
                    <a:pt x="11" y="6"/>
                  </a:moveTo>
                  <a:lnTo>
                    <a:pt x="11" y="5"/>
                  </a:lnTo>
                  <a:lnTo>
                    <a:pt x="9" y="5"/>
                  </a:lnTo>
                  <a:lnTo>
                    <a:pt x="9" y="3"/>
                  </a:lnTo>
                  <a:lnTo>
                    <a:pt x="8" y="3"/>
                  </a:lnTo>
                  <a:lnTo>
                    <a:pt x="8" y="2"/>
                  </a:lnTo>
                  <a:lnTo>
                    <a:pt x="7" y="2"/>
                  </a:lnTo>
                  <a:lnTo>
                    <a:pt x="7" y="1"/>
                  </a:lnTo>
                  <a:lnTo>
                    <a:pt x="5" y="1"/>
                  </a:lnTo>
                  <a:lnTo>
                    <a:pt x="4" y="1"/>
                  </a:lnTo>
                  <a:lnTo>
                    <a:pt x="3" y="0"/>
                  </a:lnTo>
                  <a:lnTo>
                    <a:pt x="1" y="0"/>
                  </a:lnTo>
                  <a:lnTo>
                    <a:pt x="0" y="0"/>
                  </a:lnTo>
                  <a:lnTo>
                    <a:pt x="0" y="1"/>
                  </a:lnTo>
                  <a:lnTo>
                    <a:pt x="1" y="1"/>
                  </a:lnTo>
                  <a:lnTo>
                    <a:pt x="3" y="1"/>
                  </a:lnTo>
                  <a:lnTo>
                    <a:pt x="4" y="1"/>
                  </a:lnTo>
                  <a:lnTo>
                    <a:pt x="5" y="2"/>
                  </a:lnTo>
                  <a:lnTo>
                    <a:pt x="7" y="2"/>
                  </a:lnTo>
                  <a:lnTo>
                    <a:pt x="7" y="3"/>
                  </a:lnTo>
                  <a:lnTo>
                    <a:pt x="8" y="3"/>
                  </a:lnTo>
                  <a:lnTo>
                    <a:pt x="8" y="5"/>
                  </a:lnTo>
                  <a:lnTo>
                    <a:pt x="9" y="5"/>
                  </a:lnTo>
                  <a:lnTo>
                    <a:pt x="9" y="6"/>
                  </a:lnTo>
                  <a:lnTo>
                    <a:pt x="11"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3" name="Freeform 1559"/>
            <p:cNvSpPr>
              <a:spLocks/>
            </p:cNvSpPr>
            <p:nvPr/>
          </p:nvSpPr>
          <p:spPr bwMode="auto">
            <a:xfrm>
              <a:off x="2693" y="2784"/>
              <a:ext cx="4" cy="3"/>
            </a:xfrm>
            <a:custGeom>
              <a:avLst/>
              <a:gdLst/>
              <a:ahLst/>
              <a:cxnLst>
                <a:cxn ang="0">
                  <a:pos x="0" y="2"/>
                </a:cxn>
                <a:cxn ang="0">
                  <a:pos x="1" y="2"/>
                </a:cxn>
                <a:cxn ang="0">
                  <a:pos x="3" y="2"/>
                </a:cxn>
                <a:cxn ang="0">
                  <a:pos x="3" y="0"/>
                </a:cxn>
                <a:cxn ang="0">
                  <a:pos x="0" y="2"/>
                </a:cxn>
              </a:cxnLst>
              <a:rect l="0" t="0" r="r" b="b"/>
              <a:pathLst>
                <a:path w="4" h="3">
                  <a:moveTo>
                    <a:pt x="0" y="2"/>
                  </a:moveTo>
                  <a:lnTo>
                    <a:pt x="1" y="2"/>
                  </a:lnTo>
                  <a:lnTo>
                    <a:pt x="3" y="2"/>
                  </a:lnTo>
                  <a:lnTo>
                    <a:pt x="3"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4" name="Freeform 1560"/>
            <p:cNvSpPr>
              <a:spLocks/>
            </p:cNvSpPr>
            <p:nvPr/>
          </p:nvSpPr>
          <p:spPr bwMode="auto">
            <a:xfrm>
              <a:off x="2678" y="2763"/>
              <a:ext cx="4" cy="3"/>
            </a:xfrm>
            <a:custGeom>
              <a:avLst/>
              <a:gdLst/>
              <a:ahLst/>
              <a:cxnLst>
                <a:cxn ang="0">
                  <a:pos x="3" y="0"/>
                </a:cxn>
                <a:cxn ang="0">
                  <a:pos x="0" y="0"/>
                </a:cxn>
                <a:cxn ang="0">
                  <a:pos x="0" y="1"/>
                </a:cxn>
                <a:cxn ang="0">
                  <a:pos x="3" y="2"/>
                </a:cxn>
                <a:cxn ang="0">
                  <a:pos x="3" y="0"/>
                </a:cxn>
              </a:cxnLst>
              <a:rect l="0" t="0" r="r" b="b"/>
              <a:pathLst>
                <a:path w="4" h="3">
                  <a:moveTo>
                    <a:pt x="3" y="0"/>
                  </a:moveTo>
                  <a:lnTo>
                    <a:pt x="0" y="0"/>
                  </a:lnTo>
                  <a:lnTo>
                    <a:pt x="0" y="1"/>
                  </a:lnTo>
                  <a:lnTo>
                    <a:pt x="3" y="2"/>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5" name="Freeform 1561"/>
            <p:cNvSpPr>
              <a:spLocks/>
            </p:cNvSpPr>
            <p:nvPr/>
          </p:nvSpPr>
          <p:spPr bwMode="auto">
            <a:xfrm>
              <a:off x="2678" y="2763"/>
              <a:ext cx="8" cy="6"/>
            </a:xfrm>
            <a:custGeom>
              <a:avLst/>
              <a:gdLst/>
              <a:ahLst/>
              <a:cxnLst>
                <a:cxn ang="0">
                  <a:pos x="6" y="6"/>
                </a:cxn>
                <a:cxn ang="0">
                  <a:pos x="8" y="5"/>
                </a:cxn>
                <a:cxn ang="0">
                  <a:pos x="8" y="3"/>
                </a:cxn>
                <a:cxn ang="0">
                  <a:pos x="8" y="2"/>
                </a:cxn>
                <a:cxn ang="0">
                  <a:pos x="6" y="2"/>
                </a:cxn>
                <a:cxn ang="0">
                  <a:pos x="6" y="1"/>
                </a:cxn>
                <a:cxn ang="0">
                  <a:pos x="5" y="1"/>
                </a:cxn>
                <a:cxn ang="0">
                  <a:pos x="4" y="0"/>
                </a:cxn>
                <a:cxn ang="0">
                  <a:pos x="3" y="0"/>
                </a:cxn>
                <a:cxn ang="0">
                  <a:pos x="1" y="0"/>
                </a:cxn>
                <a:cxn ang="0">
                  <a:pos x="0" y="0"/>
                </a:cxn>
                <a:cxn ang="0">
                  <a:pos x="0" y="1"/>
                </a:cxn>
                <a:cxn ang="0">
                  <a:pos x="1" y="1"/>
                </a:cxn>
                <a:cxn ang="0">
                  <a:pos x="3" y="1"/>
                </a:cxn>
                <a:cxn ang="0">
                  <a:pos x="4" y="1"/>
                </a:cxn>
                <a:cxn ang="0">
                  <a:pos x="5" y="1"/>
                </a:cxn>
                <a:cxn ang="0">
                  <a:pos x="5" y="2"/>
                </a:cxn>
                <a:cxn ang="0">
                  <a:pos x="6" y="2"/>
                </a:cxn>
                <a:cxn ang="0">
                  <a:pos x="6" y="3"/>
                </a:cxn>
                <a:cxn ang="0">
                  <a:pos x="6" y="5"/>
                </a:cxn>
                <a:cxn ang="0">
                  <a:pos x="6" y="6"/>
                </a:cxn>
              </a:cxnLst>
              <a:rect l="0" t="0" r="r" b="b"/>
              <a:pathLst>
                <a:path w="9" h="7">
                  <a:moveTo>
                    <a:pt x="6" y="6"/>
                  </a:moveTo>
                  <a:lnTo>
                    <a:pt x="8" y="5"/>
                  </a:lnTo>
                  <a:lnTo>
                    <a:pt x="8" y="3"/>
                  </a:lnTo>
                  <a:lnTo>
                    <a:pt x="8" y="2"/>
                  </a:lnTo>
                  <a:lnTo>
                    <a:pt x="6" y="2"/>
                  </a:lnTo>
                  <a:lnTo>
                    <a:pt x="6" y="1"/>
                  </a:lnTo>
                  <a:lnTo>
                    <a:pt x="5" y="1"/>
                  </a:lnTo>
                  <a:lnTo>
                    <a:pt x="4" y="0"/>
                  </a:lnTo>
                  <a:lnTo>
                    <a:pt x="3" y="0"/>
                  </a:lnTo>
                  <a:lnTo>
                    <a:pt x="1" y="0"/>
                  </a:lnTo>
                  <a:lnTo>
                    <a:pt x="0" y="0"/>
                  </a:lnTo>
                  <a:lnTo>
                    <a:pt x="0" y="1"/>
                  </a:lnTo>
                  <a:lnTo>
                    <a:pt x="1" y="1"/>
                  </a:lnTo>
                  <a:lnTo>
                    <a:pt x="3" y="1"/>
                  </a:lnTo>
                  <a:lnTo>
                    <a:pt x="4" y="1"/>
                  </a:lnTo>
                  <a:lnTo>
                    <a:pt x="5" y="1"/>
                  </a:lnTo>
                  <a:lnTo>
                    <a:pt x="5" y="2"/>
                  </a:lnTo>
                  <a:lnTo>
                    <a:pt x="6" y="2"/>
                  </a:lnTo>
                  <a:lnTo>
                    <a:pt x="6" y="3"/>
                  </a:lnTo>
                  <a:lnTo>
                    <a:pt x="6" y="5"/>
                  </a:lnTo>
                  <a:lnTo>
                    <a:pt x="6"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6" name="Freeform 1562"/>
            <p:cNvSpPr>
              <a:spLocks/>
            </p:cNvSpPr>
            <p:nvPr/>
          </p:nvSpPr>
          <p:spPr bwMode="auto">
            <a:xfrm>
              <a:off x="2684" y="2768"/>
              <a:ext cx="4" cy="4"/>
            </a:xfrm>
            <a:custGeom>
              <a:avLst/>
              <a:gdLst/>
              <a:ahLst/>
              <a:cxnLst>
                <a:cxn ang="0">
                  <a:pos x="0" y="0"/>
                </a:cxn>
                <a:cxn ang="0">
                  <a:pos x="0" y="1"/>
                </a:cxn>
                <a:cxn ang="0">
                  <a:pos x="1" y="2"/>
                </a:cxn>
                <a:cxn ang="0">
                  <a:pos x="3" y="1"/>
                </a:cxn>
                <a:cxn ang="0">
                  <a:pos x="0" y="0"/>
                </a:cxn>
              </a:cxnLst>
              <a:rect l="0" t="0" r="r" b="b"/>
              <a:pathLst>
                <a:path w="4" h="3">
                  <a:moveTo>
                    <a:pt x="0" y="0"/>
                  </a:moveTo>
                  <a:lnTo>
                    <a:pt x="0" y="1"/>
                  </a:lnTo>
                  <a:lnTo>
                    <a:pt x="1" y="2"/>
                  </a:lnTo>
                  <a:lnTo>
                    <a:pt x="3"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7" name="Freeform 1563"/>
            <p:cNvSpPr>
              <a:spLocks/>
            </p:cNvSpPr>
            <p:nvPr/>
          </p:nvSpPr>
          <p:spPr bwMode="auto">
            <a:xfrm>
              <a:off x="2660" y="2778"/>
              <a:ext cx="2" cy="4"/>
            </a:xfrm>
            <a:custGeom>
              <a:avLst/>
              <a:gdLst/>
              <a:ahLst/>
              <a:cxnLst>
                <a:cxn ang="0">
                  <a:pos x="1" y="0"/>
                </a:cxn>
                <a:cxn ang="0">
                  <a:pos x="0" y="0"/>
                </a:cxn>
                <a:cxn ang="0">
                  <a:pos x="0" y="1"/>
                </a:cxn>
                <a:cxn ang="0">
                  <a:pos x="0" y="2"/>
                </a:cxn>
                <a:cxn ang="0">
                  <a:pos x="1" y="0"/>
                </a:cxn>
              </a:cxnLst>
              <a:rect l="0" t="0" r="r" b="b"/>
              <a:pathLst>
                <a:path w="2" h="3">
                  <a:moveTo>
                    <a:pt x="1" y="0"/>
                  </a:moveTo>
                  <a:lnTo>
                    <a:pt x="0" y="0"/>
                  </a:lnTo>
                  <a:lnTo>
                    <a:pt x="0" y="1"/>
                  </a:lnTo>
                  <a:lnTo>
                    <a:pt x="0" y="2"/>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8" name="Freeform 1564"/>
            <p:cNvSpPr>
              <a:spLocks/>
            </p:cNvSpPr>
            <p:nvPr/>
          </p:nvSpPr>
          <p:spPr bwMode="auto">
            <a:xfrm>
              <a:off x="2660" y="2778"/>
              <a:ext cx="4" cy="9"/>
            </a:xfrm>
            <a:custGeom>
              <a:avLst/>
              <a:gdLst/>
              <a:ahLst/>
              <a:cxnLst>
                <a:cxn ang="0">
                  <a:pos x="0" y="8"/>
                </a:cxn>
                <a:cxn ang="0">
                  <a:pos x="1" y="8"/>
                </a:cxn>
                <a:cxn ang="0">
                  <a:pos x="1" y="7"/>
                </a:cxn>
                <a:cxn ang="0">
                  <a:pos x="1" y="6"/>
                </a:cxn>
                <a:cxn ang="0">
                  <a:pos x="2" y="6"/>
                </a:cxn>
                <a:cxn ang="0">
                  <a:pos x="2" y="4"/>
                </a:cxn>
                <a:cxn ang="0">
                  <a:pos x="2" y="3"/>
                </a:cxn>
                <a:cxn ang="0">
                  <a:pos x="2" y="2"/>
                </a:cxn>
                <a:cxn ang="0">
                  <a:pos x="1" y="2"/>
                </a:cxn>
                <a:cxn ang="0">
                  <a:pos x="1" y="1"/>
                </a:cxn>
                <a:cxn ang="0">
                  <a:pos x="1" y="0"/>
                </a:cxn>
                <a:cxn ang="0">
                  <a:pos x="0" y="0"/>
                </a:cxn>
                <a:cxn ang="0">
                  <a:pos x="0" y="1"/>
                </a:cxn>
                <a:cxn ang="0">
                  <a:pos x="1" y="1"/>
                </a:cxn>
                <a:cxn ang="0">
                  <a:pos x="1" y="2"/>
                </a:cxn>
                <a:cxn ang="0">
                  <a:pos x="1" y="3"/>
                </a:cxn>
                <a:cxn ang="0">
                  <a:pos x="1" y="4"/>
                </a:cxn>
                <a:cxn ang="0">
                  <a:pos x="1" y="6"/>
                </a:cxn>
                <a:cxn ang="0">
                  <a:pos x="1" y="7"/>
                </a:cxn>
                <a:cxn ang="0">
                  <a:pos x="0" y="7"/>
                </a:cxn>
                <a:cxn ang="0">
                  <a:pos x="0" y="8"/>
                </a:cxn>
              </a:cxnLst>
              <a:rect l="0" t="0" r="r" b="b"/>
              <a:pathLst>
                <a:path w="3" h="9">
                  <a:moveTo>
                    <a:pt x="0" y="8"/>
                  </a:moveTo>
                  <a:lnTo>
                    <a:pt x="1" y="8"/>
                  </a:lnTo>
                  <a:lnTo>
                    <a:pt x="1" y="7"/>
                  </a:lnTo>
                  <a:lnTo>
                    <a:pt x="1" y="6"/>
                  </a:lnTo>
                  <a:lnTo>
                    <a:pt x="2" y="6"/>
                  </a:lnTo>
                  <a:lnTo>
                    <a:pt x="2" y="4"/>
                  </a:lnTo>
                  <a:lnTo>
                    <a:pt x="2" y="3"/>
                  </a:lnTo>
                  <a:lnTo>
                    <a:pt x="2" y="2"/>
                  </a:lnTo>
                  <a:lnTo>
                    <a:pt x="1" y="2"/>
                  </a:lnTo>
                  <a:lnTo>
                    <a:pt x="1" y="1"/>
                  </a:lnTo>
                  <a:lnTo>
                    <a:pt x="1" y="0"/>
                  </a:lnTo>
                  <a:lnTo>
                    <a:pt x="0" y="0"/>
                  </a:lnTo>
                  <a:lnTo>
                    <a:pt x="0" y="1"/>
                  </a:lnTo>
                  <a:lnTo>
                    <a:pt x="1" y="1"/>
                  </a:lnTo>
                  <a:lnTo>
                    <a:pt x="1" y="2"/>
                  </a:lnTo>
                  <a:lnTo>
                    <a:pt x="1" y="3"/>
                  </a:lnTo>
                  <a:lnTo>
                    <a:pt x="1" y="4"/>
                  </a:lnTo>
                  <a:lnTo>
                    <a:pt x="1" y="6"/>
                  </a:lnTo>
                  <a:lnTo>
                    <a:pt x="1" y="7"/>
                  </a:lnTo>
                  <a:lnTo>
                    <a:pt x="0" y="7"/>
                  </a:lnTo>
                  <a:lnTo>
                    <a:pt x="0" y="8"/>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29" name="Freeform 1565"/>
            <p:cNvSpPr>
              <a:spLocks/>
            </p:cNvSpPr>
            <p:nvPr/>
          </p:nvSpPr>
          <p:spPr bwMode="auto">
            <a:xfrm>
              <a:off x="2660" y="2785"/>
              <a:ext cx="2" cy="5"/>
            </a:xfrm>
            <a:custGeom>
              <a:avLst/>
              <a:gdLst/>
              <a:ahLst/>
              <a:cxnLst>
                <a:cxn ang="0">
                  <a:pos x="0" y="0"/>
                </a:cxn>
                <a:cxn ang="0">
                  <a:pos x="0" y="3"/>
                </a:cxn>
                <a:cxn ang="0">
                  <a:pos x="1" y="3"/>
                </a:cxn>
                <a:cxn ang="0">
                  <a:pos x="0" y="0"/>
                </a:cxn>
              </a:cxnLst>
              <a:rect l="0" t="0" r="r" b="b"/>
              <a:pathLst>
                <a:path w="2" h="4">
                  <a:moveTo>
                    <a:pt x="0" y="0"/>
                  </a:moveTo>
                  <a:lnTo>
                    <a:pt x="0" y="3"/>
                  </a:lnTo>
                  <a:lnTo>
                    <a:pt x="1"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0" name="Freeform 1566"/>
            <p:cNvSpPr>
              <a:spLocks/>
            </p:cNvSpPr>
            <p:nvPr/>
          </p:nvSpPr>
          <p:spPr bwMode="auto">
            <a:xfrm>
              <a:off x="2650" y="2780"/>
              <a:ext cx="4" cy="4"/>
            </a:xfrm>
            <a:custGeom>
              <a:avLst/>
              <a:gdLst/>
              <a:ahLst/>
              <a:cxnLst>
                <a:cxn ang="0">
                  <a:pos x="2" y="3"/>
                </a:cxn>
                <a:cxn ang="0">
                  <a:pos x="0" y="3"/>
                </a:cxn>
                <a:cxn ang="0">
                  <a:pos x="0" y="1"/>
                </a:cxn>
                <a:cxn ang="0">
                  <a:pos x="0" y="0"/>
                </a:cxn>
                <a:cxn ang="0">
                  <a:pos x="2" y="0"/>
                </a:cxn>
                <a:cxn ang="0">
                  <a:pos x="2" y="3"/>
                </a:cxn>
              </a:cxnLst>
              <a:rect l="0" t="0" r="r" b="b"/>
              <a:pathLst>
                <a:path w="3" h="4">
                  <a:moveTo>
                    <a:pt x="2" y="3"/>
                  </a:moveTo>
                  <a:lnTo>
                    <a:pt x="0" y="3"/>
                  </a:lnTo>
                  <a:lnTo>
                    <a:pt x="0" y="1"/>
                  </a:lnTo>
                  <a:lnTo>
                    <a:pt x="0" y="0"/>
                  </a:lnTo>
                  <a:lnTo>
                    <a:pt x="2" y="0"/>
                  </a:lnTo>
                  <a:lnTo>
                    <a:pt x="2"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1" name="Freeform 1567"/>
            <p:cNvSpPr>
              <a:spLocks/>
            </p:cNvSpPr>
            <p:nvPr/>
          </p:nvSpPr>
          <p:spPr bwMode="auto">
            <a:xfrm>
              <a:off x="2647" y="2780"/>
              <a:ext cx="4" cy="5"/>
            </a:xfrm>
            <a:custGeom>
              <a:avLst/>
              <a:gdLst/>
              <a:ahLst/>
              <a:cxnLst>
                <a:cxn ang="0">
                  <a:pos x="0" y="5"/>
                </a:cxn>
                <a:cxn ang="0">
                  <a:pos x="1" y="4"/>
                </a:cxn>
                <a:cxn ang="0">
                  <a:pos x="1" y="2"/>
                </a:cxn>
                <a:cxn ang="0">
                  <a:pos x="1" y="1"/>
                </a:cxn>
                <a:cxn ang="0">
                  <a:pos x="3" y="1"/>
                </a:cxn>
                <a:cxn ang="0">
                  <a:pos x="3" y="0"/>
                </a:cxn>
                <a:cxn ang="0">
                  <a:pos x="1" y="0"/>
                </a:cxn>
                <a:cxn ang="0">
                  <a:pos x="1" y="1"/>
                </a:cxn>
                <a:cxn ang="0">
                  <a:pos x="1" y="2"/>
                </a:cxn>
                <a:cxn ang="0">
                  <a:pos x="0" y="4"/>
                </a:cxn>
                <a:cxn ang="0">
                  <a:pos x="0" y="5"/>
                </a:cxn>
              </a:cxnLst>
              <a:rect l="0" t="0" r="r" b="b"/>
              <a:pathLst>
                <a:path w="4" h="6">
                  <a:moveTo>
                    <a:pt x="0" y="5"/>
                  </a:moveTo>
                  <a:lnTo>
                    <a:pt x="1" y="4"/>
                  </a:lnTo>
                  <a:lnTo>
                    <a:pt x="1" y="2"/>
                  </a:lnTo>
                  <a:lnTo>
                    <a:pt x="1" y="1"/>
                  </a:lnTo>
                  <a:lnTo>
                    <a:pt x="3" y="1"/>
                  </a:lnTo>
                  <a:lnTo>
                    <a:pt x="3" y="0"/>
                  </a:lnTo>
                  <a:lnTo>
                    <a:pt x="1" y="0"/>
                  </a:lnTo>
                  <a:lnTo>
                    <a:pt x="1" y="1"/>
                  </a:lnTo>
                  <a:lnTo>
                    <a:pt x="1" y="2"/>
                  </a:lnTo>
                  <a:lnTo>
                    <a:pt x="0" y="4"/>
                  </a:lnTo>
                  <a:lnTo>
                    <a:pt x="0" y="5"/>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2" name="Freeform 1568"/>
            <p:cNvSpPr>
              <a:spLocks/>
            </p:cNvSpPr>
            <p:nvPr/>
          </p:nvSpPr>
          <p:spPr bwMode="auto">
            <a:xfrm>
              <a:off x="2647" y="2785"/>
              <a:ext cx="4" cy="3"/>
            </a:xfrm>
            <a:custGeom>
              <a:avLst/>
              <a:gdLst/>
              <a:ahLst/>
              <a:cxnLst>
                <a:cxn ang="0">
                  <a:pos x="0" y="0"/>
                </a:cxn>
                <a:cxn ang="0">
                  <a:pos x="1" y="2"/>
                </a:cxn>
                <a:cxn ang="0">
                  <a:pos x="3" y="2"/>
                </a:cxn>
                <a:cxn ang="0">
                  <a:pos x="0" y="0"/>
                </a:cxn>
              </a:cxnLst>
              <a:rect l="0" t="0" r="r" b="b"/>
              <a:pathLst>
                <a:path w="4" h="3">
                  <a:moveTo>
                    <a:pt x="0" y="0"/>
                  </a:moveTo>
                  <a:lnTo>
                    <a:pt x="1" y="2"/>
                  </a:lnTo>
                  <a:lnTo>
                    <a:pt x="3"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3" name="Freeform 1569"/>
            <p:cNvSpPr>
              <a:spLocks/>
            </p:cNvSpPr>
            <p:nvPr/>
          </p:nvSpPr>
          <p:spPr bwMode="auto">
            <a:xfrm>
              <a:off x="2661" y="2752"/>
              <a:ext cx="5" cy="5"/>
            </a:xfrm>
            <a:custGeom>
              <a:avLst/>
              <a:gdLst/>
              <a:ahLst/>
              <a:cxnLst>
                <a:cxn ang="0">
                  <a:pos x="3" y="3"/>
                </a:cxn>
                <a:cxn ang="0">
                  <a:pos x="1" y="0"/>
                </a:cxn>
                <a:cxn ang="0">
                  <a:pos x="0" y="0"/>
                </a:cxn>
                <a:cxn ang="0">
                  <a:pos x="3" y="3"/>
                </a:cxn>
              </a:cxnLst>
              <a:rect l="0" t="0" r="r" b="b"/>
              <a:pathLst>
                <a:path w="4" h="4">
                  <a:moveTo>
                    <a:pt x="3" y="3"/>
                  </a:moveTo>
                  <a:lnTo>
                    <a:pt x="1"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4" name="Freeform 1570"/>
            <p:cNvSpPr>
              <a:spLocks/>
            </p:cNvSpPr>
            <p:nvPr/>
          </p:nvSpPr>
          <p:spPr bwMode="auto">
            <a:xfrm>
              <a:off x="2661" y="2755"/>
              <a:ext cx="7" cy="6"/>
            </a:xfrm>
            <a:custGeom>
              <a:avLst/>
              <a:gdLst/>
              <a:ahLst/>
              <a:cxnLst>
                <a:cxn ang="0">
                  <a:pos x="6" y="4"/>
                </a:cxn>
                <a:cxn ang="0">
                  <a:pos x="5" y="4"/>
                </a:cxn>
                <a:cxn ang="0">
                  <a:pos x="3" y="4"/>
                </a:cxn>
                <a:cxn ang="0">
                  <a:pos x="2" y="2"/>
                </a:cxn>
                <a:cxn ang="0">
                  <a:pos x="1" y="2"/>
                </a:cxn>
                <a:cxn ang="0">
                  <a:pos x="1" y="1"/>
                </a:cxn>
                <a:cxn ang="0">
                  <a:pos x="1" y="0"/>
                </a:cxn>
                <a:cxn ang="0">
                  <a:pos x="0" y="0"/>
                </a:cxn>
                <a:cxn ang="0">
                  <a:pos x="0" y="1"/>
                </a:cxn>
                <a:cxn ang="0">
                  <a:pos x="1" y="2"/>
                </a:cxn>
                <a:cxn ang="0">
                  <a:pos x="1" y="4"/>
                </a:cxn>
                <a:cxn ang="0">
                  <a:pos x="2" y="4"/>
                </a:cxn>
                <a:cxn ang="0">
                  <a:pos x="3" y="4"/>
                </a:cxn>
                <a:cxn ang="0">
                  <a:pos x="5" y="5"/>
                </a:cxn>
                <a:cxn ang="0">
                  <a:pos x="6" y="5"/>
                </a:cxn>
                <a:cxn ang="0">
                  <a:pos x="6" y="4"/>
                </a:cxn>
              </a:cxnLst>
              <a:rect l="0" t="0" r="r" b="b"/>
              <a:pathLst>
                <a:path w="7" h="6">
                  <a:moveTo>
                    <a:pt x="6" y="4"/>
                  </a:moveTo>
                  <a:lnTo>
                    <a:pt x="5" y="4"/>
                  </a:lnTo>
                  <a:lnTo>
                    <a:pt x="3" y="4"/>
                  </a:lnTo>
                  <a:lnTo>
                    <a:pt x="2" y="2"/>
                  </a:lnTo>
                  <a:lnTo>
                    <a:pt x="1" y="2"/>
                  </a:lnTo>
                  <a:lnTo>
                    <a:pt x="1" y="1"/>
                  </a:lnTo>
                  <a:lnTo>
                    <a:pt x="1" y="0"/>
                  </a:lnTo>
                  <a:lnTo>
                    <a:pt x="0" y="0"/>
                  </a:lnTo>
                  <a:lnTo>
                    <a:pt x="0" y="1"/>
                  </a:lnTo>
                  <a:lnTo>
                    <a:pt x="1" y="2"/>
                  </a:lnTo>
                  <a:lnTo>
                    <a:pt x="1" y="4"/>
                  </a:lnTo>
                  <a:lnTo>
                    <a:pt x="2" y="4"/>
                  </a:lnTo>
                  <a:lnTo>
                    <a:pt x="3" y="4"/>
                  </a:lnTo>
                  <a:lnTo>
                    <a:pt x="5" y="5"/>
                  </a:lnTo>
                  <a:lnTo>
                    <a:pt x="6" y="5"/>
                  </a:lnTo>
                  <a:lnTo>
                    <a:pt x="6" y="4"/>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5" name="Freeform 1571"/>
            <p:cNvSpPr>
              <a:spLocks/>
            </p:cNvSpPr>
            <p:nvPr/>
          </p:nvSpPr>
          <p:spPr bwMode="auto">
            <a:xfrm>
              <a:off x="2668" y="2759"/>
              <a:ext cx="1" cy="3"/>
            </a:xfrm>
            <a:custGeom>
              <a:avLst/>
              <a:gdLst/>
              <a:ahLst/>
              <a:cxnLst>
                <a:cxn ang="0">
                  <a:pos x="0" y="1"/>
                </a:cxn>
                <a:cxn ang="0">
                  <a:pos x="0" y="1"/>
                </a:cxn>
                <a:cxn ang="0">
                  <a:pos x="0" y="0"/>
                </a:cxn>
                <a:cxn ang="0">
                  <a:pos x="0" y="1"/>
                </a:cxn>
              </a:cxnLst>
              <a:rect l="0" t="0" r="r" b="b"/>
              <a:pathLst>
                <a:path w="1" h="2">
                  <a:moveTo>
                    <a:pt x="0" y="1"/>
                  </a:moveTo>
                  <a:lnTo>
                    <a:pt x="0" y="1"/>
                  </a:lnTo>
                  <a:lnTo>
                    <a:pt x="0"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6" name="Freeform 1572"/>
            <p:cNvSpPr>
              <a:spLocks/>
            </p:cNvSpPr>
            <p:nvPr/>
          </p:nvSpPr>
          <p:spPr bwMode="auto">
            <a:xfrm>
              <a:off x="2708" y="2747"/>
              <a:ext cx="5" cy="1"/>
            </a:xfrm>
            <a:custGeom>
              <a:avLst/>
              <a:gdLst/>
              <a:ahLst/>
              <a:cxnLst>
                <a:cxn ang="0">
                  <a:pos x="0" y="0"/>
                </a:cxn>
                <a:cxn ang="0">
                  <a:pos x="0" y="0"/>
                </a:cxn>
                <a:cxn ang="0">
                  <a:pos x="1" y="1"/>
                </a:cxn>
                <a:cxn ang="0">
                  <a:pos x="3" y="1"/>
                </a:cxn>
                <a:cxn ang="0">
                  <a:pos x="0" y="0"/>
                </a:cxn>
              </a:cxnLst>
              <a:rect l="0" t="0" r="r" b="b"/>
              <a:pathLst>
                <a:path w="4" h="2">
                  <a:moveTo>
                    <a:pt x="0" y="0"/>
                  </a:moveTo>
                  <a:lnTo>
                    <a:pt x="0" y="0"/>
                  </a:lnTo>
                  <a:lnTo>
                    <a:pt x="1" y="1"/>
                  </a:lnTo>
                  <a:lnTo>
                    <a:pt x="3"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7" name="Freeform 1573"/>
            <p:cNvSpPr>
              <a:spLocks/>
            </p:cNvSpPr>
            <p:nvPr/>
          </p:nvSpPr>
          <p:spPr bwMode="auto">
            <a:xfrm>
              <a:off x="2708" y="2741"/>
              <a:ext cx="11" cy="8"/>
            </a:xfrm>
            <a:custGeom>
              <a:avLst/>
              <a:gdLst/>
              <a:ahLst/>
              <a:cxnLst>
                <a:cxn ang="0">
                  <a:pos x="10" y="0"/>
                </a:cxn>
                <a:cxn ang="0">
                  <a:pos x="9" y="0"/>
                </a:cxn>
                <a:cxn ang="0">
                  <a:pos x="7" y="1"/>
                </a:cxn>
                <a:cxn ang="0">
                  <a:pos x="6" y="1"/>
                </a:cxn>
                <a:cxn ang="0">
                  <a:pos x="5" y="1"/>
                </a:cxn>
                <a:cxn ang="0">
                  <a:pos x="5" y="3"/>
                </a:cxn>
                <a:cxn ang="0">
                  <a:pos x="4" y="3"/>
                </a:cxn>
                <a:cxn ang="0">
                  <a:pos x="2" y="3"/>
                </a:cxn>
                <a:cxn ang="0">
                  <a:pos x="2" y="4"/>
                </a:cxn>
                <a:cxn ang="0">
                  <a:pos x="1" y="4"/>
                </a:cxn>
                <a:cxn ang="0">
                  <a:pos x="1" y="5"/>
                </a:cxn>
                <a:cxn ang="0">
                  <a:pos x="0" y="5"/>
                </a:cxn>
                <a:cxn ang="0">
                  <a:pos x="1" y="7"/>
                </a:cxn>
                <a:cxn ang="0">
                  <a:pos x="1" y="5"/>
                </a:cxn>
                <a:cxn ang="0">
                  <a:pos x="2" y="5"/>
                </a:cxn>
                <a:cxn ang="0">
                  <a:pos x="2" y="4"/>
                </a:cxn>
                <a:cxn ang="0">
                  <a:pos x="4" y="4"/>
                </a:cxn>
                <a:cxn ang="0">
                  <a:pos x="5" y="3"/>
                </a:cxn>
                <a:cxn ang="0">
                  <a:pos x="6" y="3"/>
                </a:cxn>
                <a:cxn ang="0">
                  <a:pos x="7" y="1"/>
                </a:cxn>
                <a:cxn ang="0">
                  <a:pos x="9" y="1"/>
                </a:cxn>
                <a:cxn ang="0">
                  <a:pos x="10" y="1"/>
                </a:cxn>
                <a:cxn ang="0">
                  <a:pos x="10" y="0"/>
                </a:cxn>
              </a:cxnLst>
              <a:rect l="0" t="0" r="r" b="b"/>
              <a:pathLst>
                <a:path w="11" h="8">
                  <a:moveTo>
                    <a:pt x="10" y="0"/>
                  </a:moveTo>
                  <a:lnTo>
                    <a:pt x="9" y="0"/>
                  </a:lnTo>
                  <a:lnTo>
                    <a:pt x="7" y="1"/>
                  </a:lnTo>
                  <a:lnTo>
                    <a:pt x="6" y="1"/>
                  </a:lnTo>
                  <a:lnTo>
                    <a:pt x="5" y="1"/>
                  </a:lnTo>
                  <a:lnTo>
                    <a:pt x="5" y="3"/>
                  </a:lnTo>
                  <a:lnTo>
                    <a:pt x="4" y="3"/>
                  </a:lnTo>
                  <a:lnTo>
                    <a:pt x="2" y="3"/>
                  </a:lnTo>
                  <a:lnTo>
                    <a:pt x="2" y="4"/>
                  </a:lnTo>
                  <a:lnTo>
                    <a:pt x="1" y="4"/>
                  </a:lnTo>
                  <a:lnTo>
                    <a:pt x="1" y="5"/>
                  </a:lnTo>
                  <a:lnTo>
                    <a:pt x="0" y="5"/>
                  </a:lnTo>
                  <a:lnTo>
                    <a:pt x="1" y="7"/>
                  </a:lnTo>
                  <a:lnTo>
                    <a:pt x="1" y="5"/>
                  </a:lnTo>
                  <a:lnTo>
                    <a:pt x="2" y="5"/>
                  </a:lnTo>
                  <a:lnTo>
                    <a:pt x="2" y="4"/>
                  </a:lnTo>
                  <a:lnTo>
                    <a:pt x="4" y="4"/>
                  </a:lnTo>
                  <a:lnTo>
                    <a:pt x="5" y="3"/>
                  </a:lnTo>
                  <a:lnTo>
                    <a:pt x="6" y="3"/>
                  </a:lnTo>
                  <a:lnTo>
                    <a:pt x="7" y="1"/>
                  </a:lnTo>
                  <a:lnTo>
                    <a:pt x="9" y="1"/>
                  </a:lnTo>
                  <a:lnTo>
                    <a:pt x="10" y="1"/>
                  </a:lnTo>
                  <a:lnTo>
                    <a:pt x="1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8" name="Freeform 1574"/>
            <p:cNvSpPr>
              <a:spLocks/>
            </p:cNvSpPr>
            <p:nvPr/>
          </p:nvSpPr>
          <p:spPr bwMode="auto">
            <a:xfrm>
              <a:off x="2718" y="2741"/>
              <a:ext cx="4" cy="4"/>
            </a:xfrm>
            <a:custGeom>
              <a:avLst/>
              <a:gdLst/>
              <a:ahLst/>
              <a:cxnLst>
                <a:cxn ang="0">
                  <a:pos x="3" y="3"/>
                </a:cxn>
                <a:cxn ang="0">
                  <a:pos x="3" y="1"/>
                </a:cxn>
                <a:cxn ang="0">
                  <a:pos x="3" y="0"/>
                </a:cxn>
                <a:cxn ang="0">
                  <a:pos x="0" y="0"/>
                </a:cxn>
                <a:cxn ang="0">
                  <a:pos x="3" y="3"/>
                </a:cxn>
              </a:cxnLst>
              <a:rect l="0" t="0" r="r" b="b"/>
              <a:pathLst>
                <a:path w="4" h="4">
                  <a:moveTo>
                    <a:pt x="3" y="3"/>
                  </a:moveTo>
                  <a:lnTo>
                    <a:pt x="3" y="1"/>
                  </a:lnTo>
                  <a:lnTo>
                    <a:pt x="3"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39" name="Freeform 1575"/>
            <p:cNvSpPr>
              <a:spLocks/>
            </p:cNvSpPr>
            <p:nvPr/>
          </p:nvSpPr>
          <p:spPr bwMode="auto">
            <a:xfrm>
              <a:off x="2733" y="2764"/>
              <a:ext cx="4" cy="4"/>
            </a:xfrm>
            <a:custGeom>
              <a:avLst/>
              <a:gdLst/>
              <a:ahLst/>
              <a:cxnLst>
                <a:cxn ang="0">
                  <a:pos x="0" y="0"/>
                </a:cxn>
                <a:cxn ang="0">
                  <a:pos x="0" y="1"/>
                </a:cxn>
                <a:cxn ang="0">
                  <a:pos x="0" y="3"/>
                </a:cxn>
                <a:cxn ang="0">
                  <a:pos x="1" y="3"/>
                </a:cxn>
                <a:cxn ang="0">
                  <a:pos x="3" y="1"/>
                </a:cxn>
                <a:cxn ang="0">
                  <a:pos x="0" y="0"/>
                </a:cxn>
              </a:cxnLst>
              <a:rect l="0" t="0" r="r" b="b"/>
              <a:pathLst>
                <a:path w="4" h="4">
                  <a:moveTo>
                    <a:pt x="0" y="0"/>
                  </a:moveTo>
                  <a:lnTo>
                    <a:pt x="0" y="1"/>
                  </a:lnTo>
                  <a:lnTo>
                    <a:pt x="0" y="3"/>
                  </a:lnTo>
                  <a:lnTo>
                    <a:pt x="1" y="3"/>
                  </a:lnTo>
                  <a:lnTo>
                    <a:pt x="3" y="1"/>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0" name="Freeform 1576"/>
            <p:cNvSpPr>
              <a:spLocks/>
            </p:cNvSpPr>
            <p:nvPr/>
          </p:nvSpPr>
          <p:spPr bwMode="auto">
            <a:xfrm>
              <a:off x="2733" y="2750"/>
              <a:ext cx="36" cy="18"/>
            </a:xfrm>
            <a:custGeom>
              <a:avLst/>
              <a:gdLst/>
              <a:ahLst/>
              <a:cxnLst>
                <a:cxn ang="0">
                  <a:pos x="32" y="0"/>
                </a:cxn>
                <a:cxn ang="0">
                  <a:pos x="30" y="1"/>
                </a:cxn>
                <a:cxn ang="0">
                  <a:pos x="27" y="1"/>
                </a:cxn>
                <a:cxn ang="0">
                  <a:pos x="24" y="1"/>
                </a:cxn>
                <a:cxn ang="0">
                  <a:pos x="21" y="2"/>
                </a:cxn>
                <a:cxn ang="0">
                  <a:pos x="19" y="4"/>
                </a:cxn>
                <a:cxn ang="0">
                  <a:pos x="16" y="4"/>
                </a:cxn>
                <a:cxn ang="0">
                  <a:pos x="14" y="5"/>
                </a:cxn>
                <a:cxn ang="0">
                  <a:pos x="11" y="7"/>
                </a:cxn>
                <a:cxn ang="0">
                  <a:pos x="9" y="7"/>
                </a:cxn>
                <a:cxn ang="0">
                  <a:pos x="7" y="8"/>
                </a:cxn>
                <a:cxn ang="0">
                  <a:pos x="5" y="10"/>
                </a:cxn>
                <a:cxn ang="0">
                  <a:pos x="4" y="11"/>
                </a:cxn>
                <a:cxn ang="0">
                  <a:pos x="2" y="12"/>
                </a:cxn>
                <a:cxn ang="0">
                  <a:pos x="0" y="15"/>
                </a:cxn>
                <a:cxn ang="0">
                  <a:pos x="1" y="16"/>
                </a:cxn>
                <a:cxn ang="0">
                  <a:pos x="2" y="15"/>
                </a:cxn>
                <a:cxn ang="0">
                  <a:pos x="4" y="13"/>
                </a:cxn>
                <a:cxn ang="0">
                  <a:pos x="5" y="12"/>
                </a:cxn>
                <a:cxn ang="0">
                  <a:pos x="6" y="11"/>
                </a:cxn>
                <a:cxn ang="0">
                  <a:pos x="9" y="8"/>
                </a:cxn>
                <a:cxn ang="0">
                  <a:pos x="10" y="7"/>
                </a:cxn>
                <a:cxn ang="0">
                  <a:pos x="12" y="7"/>
                </a:cxn>
                <a:cxn ang="0">
                  <a:pos x="15" y="6"/>
                </a:cxn>
                <a:cxn ang="0">
                  <a:pos x="17" y="5"/>
                </a:cxn>
                <a:cxn ang="0">
                  <a:pos x="20" y="4"/>
                </a:cxn>
                <a:cxn ang="0">
                  <a:pos x="24" y="4"/>
                </a:cxn>
                <a:cxn ang="0">
                  <a:pos x="26" y="2"/>
                </a:cxn>
                <a:cxn ang="0">
                  <a:pos x="29" y="1"/>
                </a:cxn>
                <a:cxn ang="0">
                  <a:pos x="31" y="1"/>
                </a:cxn>
                <a:cxn ang="0">
                  <a:pos x="35" y="1"/>
                </a:cxn>
                <a:cxn ang="0">
                  <a:pos x="34" y="0"/>
                </a:cxn>
              </a:cxnLst>
              <a:rect l="0" t="0" r="r" b="b"/>
              <a:pathLst>
                <a:path w="36" h="17">
                  <a:moveTo>
                    <a:pt x="34" y="0"/>
                  </a:moveTo>
                  <a:lnTo>
                    <a:pt x="32" y="0"/>
                  </a:lnTo>
                  <a:lnTo>
                    <a:pt x="31" y="0"/>
                  </a:lnTo>
                  <a:lnTo>
                    <a:pt x="30" y="1"/>
                  </a:lnTo>
                  <a:lnTo>
                    <a:pt x="29" y="1"/>
                  </a:lnTo>
                  <a:lnTo>
                    <a:pt x="27" y="1"/>
                  </a:lnTo>
                  <a:lnTo>
                    <a:pt x="25" y="1"/>
                  </a:lnTo>
                  <a:lnTo>
                    <a:pt x="24" y="1"/>
                  </a:lnTo>
                  <a:lnTo>
                    <a:pt x="22" y="2"/>
                  </a:lnTo>
                  <a:lnTo>
                    <a:pt x="21" y="2"/>
                  </a:lnTo>
                  <a:lnTo>
                    <a:pt x="20" y="2"/>
                  </a:lnTo>
                  <a:lnTo>
                    <a:pt x="19" y="4"/>
                  </a:lnTo>
                  <a:lnTo>
                    <a:pt x="17" y="4"/>
                  </a:lnTo>
                  <a:lnTo>
                    <a:pt x="16" y="4"/>
                  </a:lnTo>
                  <a:lnTo>
                    <a:pt x="15" y="5"/>
                  </a:lnTo>
                  <a:lnTo>
                    <a:pt x="14" y="5"/>
                  </a:lnTo>
                  <a:lnTo>
                    <a:pt x="12" y="6"/>
                  </a:lnTo>
                  <a:lnTo>
                    <a:pt x="11" y="7"/>
                  </a:lnTo>
                  <a:lnTo>
                    <a:pt x="10" y="7"/>
                  </a:lnTo>
                  <a:lnTo>
                    <a:pt x="9" y="7"/>
                  </a:lnTo>
                  <a:lnTo>
                    <a:pt x="9" y="8"/>
                  </a:lnTo>
                  <a:lnTo>
                    <a:pt x="7" y="8"/>
                  </a:lnTo>
                  <a:lnTo>
                    <a:pt x="6" y="10"/>
                  </a:lnTo>
                  <a:lnTo>
                    <a:pt x="5" y="10"/>
                  </a:lnTo>
                  <a:lnTo>
                    <a:pt x="5" y="11"/>
                  </a:lnTo>
                  <a:lnTo>
                    <a:pt x="4" y="11"/>
                  </a:lnTo>
                  <a:lnTo>
                    <a:pt x="4" y="12"/>
                  </a:lnTo>
                  <a:lnTo>
                    <a:pt x="2" y="12"/>
                  </a:lnTo>
                  <a:lnTo>
                    <a:pt x="1" y="13"/>
                  </a:lnTo>
                  <a:lnTo>
                    <a:pt x="0" y="15"/>
                  </a:lnTo>
                  <a:lnTo>
                    <a:pt x="0" y="16"/>
                  </a:lnTo>
                  <a:lnTo>
                    <a:pt x="1" y="16"/>
                  </a:lnTo>
                  <a:lnTo>
                    <a:pt x="1" y="15"/>
                  </a:lnTo>
                  <a:lnTo>
                    <a:pt x="2" y="15"/>
                  </a:lnTo>
                  <a:lnTo>
                    <a:pt x="2" y="13"/>
                  </a:lnTo>
                  <a:lnTo>
                    <a:pt x="4" y="13"/>
                  </a:lnTo>
                  <a:lnTo>
                    <a:pt x="4" y="12"/>
                  </a:lnTo>
                  <a:lnTo>
                    <a:pt x="5" y="12"/>
                  </a:lnTo>
                  <a:lnTo>
                    <a:pt x="5" y="11"/>
                  </a:lnTo>
                  <a:lnTo>
                    <a:pt x="6" y="11"/>
                  </a:lnTo>
                  <a:lnTo>
                    <a:pt x="7" y="10"/>
                  </a:lnTo>
                  <a:lnTo>
                    <a:pt x="9" y="8"/>
                  </a:lnTo>
                  <a:lnTo>
                    <a:pt x="10" y="8"/>
                  </a:lnTo>
                  <a:lnTo>
                    <a:pt x="10" y="7"/>
                  </a:lnTo>
                  <a:lnTo>
                    <a:pt x="11" y="7"/>
                  </a:lnTo>
                  <a:lnTo>
                    <a:pt x="12" y="7"/>
                  </a:lnTo>
                  <a:lnTo>
                    <a:pt x="14" y="6"/>
                  </a:lnTo>
                  <a:lnTo>
                    <a:pt x="15" y="6"/>
                  </a:lnTo>
                  <a:lnTo>
                    <a:pt x="16" y="5"/>
                  </a:lnTo>
                  <a:lnTo>
                    <a:pt x="17" y="5"/>
                  </a:lnTo>
                  <a:lnTo>
                    <a:pt x="19" y="4"/>
                  </a:lnTo>
                  <a:lnTo>
                    <a:pt x="20" y="4"/>
                  </a:lnTo>
                  <a:lnTo>
                    <a:pt x="22" y="4"/>
                  </a:lnTo>
                  <a:lnTo>
                    <a:pt x="24" y="4"/>
                  </a:lnTo>
                  <a:lnTo>
                    <a:pt x="25" y="2"/>
                  </a:lnTo>
                  <a:lnTo>
                    <a:pt x="26" y="2"/>
                  </a:lnTo>
                  <a:lnTo>
                    <a:pt x="27" y="2"/>
                  </a:lnTo>
                  <a:lnTo>
                    <a:pt x="29" y="1"/>
                  </a:lnTo>
                  <a:lnTo>
                    <a:pt x="30" y="1"/>
                  </a:lnTo>
                  <a:lnTo>
                    <a:pt x="31" y="1"/>
                  </a:lnTo>
                  <a:lnTo>
                    <a:pt x="32" y="1"/>
                  </a:lnTo>
                  <a:lnTo>
                    <a:pt x="35" y="1"/>
                  </a:lnTo>
                  <a:lnTo>
                    <a:pt x="35" y="0"/>
                  </a:lnTo>
                  <a:lnTo>
                    <a:pt x="34" y="0"/>
                  </a:lnTo>
                </a:path>
              </a:pathLst>
            </a:custGeom>
            <a:solidFill>
              <a:srgbClr val="FFC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1" name="Freeform 1577"/>
            <p:cNvSpPr>
              <a:spLocks/>
            </p:cNvSpPr>
            <p:nvPr/>
          </p:nvSpPr>
          <p:spPr bwMode="auto">
            <a:xfrm>
              <a:off x="2768" y="2749"/>
              <a:ext cx="37" cy="4"/>
            </a:xfrm>
            <a:custGeom>
              <a:avLst/>
              <a:gdLst/>
              <a:ahLst/>
              <a:cxnLst>
                <a:cxn ang="0">
                  <a:pos x="36" y="1"/>
                </a:cxn>
                <a:cxn ang="0">
                  <a:pos x="35" y="1"/>
                </a:cxn>
                <a:cxn ang="0">
                  <a:pos x="33" y="1"/>
                </a:cxn>
                <a:cxn ang="0">
                  <a:pos x="32" y="0"/>
                </a:cxn>
                <a:cxn ang="0">
                  <a:pos x="31" y="0"/>
                </a:cxn>
                <a:cxn ang="0">
                  <a:pos x="30" y="0"/>
                </a:cxn>
                <a:cxn ang="0">
                  <a:pos x="28" y="0"/>
                </a:cxn>
                <a:cxn ang="0">
                  <a:pos x="27" y="0"/>
                </a:cxn>
                <a:cxn ang="0">
                  <a:pos x="26" y="0"/>
                </a:cxn>
                <a:cxn ang="0">
                  <a:pos x="25" y="0"/>
                </a:cxn>
                <a:cxn ang="0">
                  <a:pos x="23" y="0"/>
                </a:cxn>
                <a:cxn ang="0">
                  <a:pos x="22" y="0"/>
                </a:cxn>
                <a:cxn ang="0">
                  <a:pos x="21" y="0"/>
                </a:cxn>
                <a:cxn ang="0">
                  <a:pos x="20" y="0"/>
                </a:cxn>
                <a:cxn ang="0">
                  <a:pos x="18" y="0"/>
                </a:cxn>
                <a:cxn ang="0">
                  <a:pos x="17" y="0"/>
                </a:cxn>
                <a:cxn ang="0">
                  <a:pos x="16" y="0"/>
                </a:cxn>
                <a:cxn ang="0">
                  <a:pos x="15" y="0"/>
                </a:cxn>
                <a:cxn ang="0">
                  <a:pos x="14" y="0"/>
                </a:cxn>
                <a:cxn ang="0">
                  <a:pos x="12" y="0"/>
                </a:cxn>
                <a:cxn ang="0">
                  <a:pos x="10" y="0"/>
                </a:cxn>
                <a:cxn ang="0">
                  <a:pos x="9" y="0"/>
                </a:cxn>
                <a:cxn ang="0">
                  <a:pos x="7" y="0"/>
                </a:cxn>
                <a:cxn ang="0">
                  <a:pos x="6" y="1"/>
                </a:cxn>
                <a:cxn ang="0">
                  <a:pos x="5" y="1"/>
                </a:cxn>
                <a:cxn ang="0">
                  <a:pos x="4" y="1"/>
                </a:cxn>
                <a:cxn ang="0">
                  <a:pos x="1" y="1"/>
                </a:cxn>
                <a:cxn ang="0">
                  <a:pos x="0" y="1"/>
                </a:cxn>
                <a:cxn ang="0">
                  <a:pos x="0" y="2"/>
                </a:cxn>
                <a:cxn ang="0">
                  <a:pos x="1" y="2"/>
                </a:cxn>
                <a:cxn ang="0">
                  <a:pos x="4" y="2"/>
                </a:cxn>
                <a:cxn ang="0">
                  <a:pos x="5" y="1"/>
                </a:cxn>
                <a:cxn ang="0">
                  <a:pos x="6" y="1"/>
                </a:cxn>
                <a:cxn ang="0">
                  <a:pos x="7" y="1"/>
                </a:cxn>
                <a:cxn ang="0">
                  <a:pos x="9" y="1"/>
                </a:cxn>
                <a:cxn ang="0">
                  <a:pos x="11" y="1"/>
                </a:cxn>
                <a:cxn ang="0">
                  <a:pos x="12" y="1"/>
                </a:cxn>
                <a:cxn ang="0">
                  <a:pos x="14" y="1"/>
                </a:cxn>
                <a:cxn ang="0">
                  <a:pos x="15" y="1"/>
                </a:cxn>
                <a:cxn ang="0">
                  <a:pos x="16" y="1"/>
                </a:cxn>
                <a:cxn ang="0">
                  <a:pos x="17" y="1"/>
                </a:cxn>
                <a:cxn ang="0">
                  <a:pos x="18" y="1"/>
                </a:cxn>
                <a:cxn ang="0">
                  <a:pos x="20" y="1"/>
                </a:cxn>
                <a:cxn ang="0">
                  <a:pos x="21" y="1"/>
                </a:cxn>
                <a:cxn ang="0">
                  <a:pos x="22" y="1"/>
                </a:cxn>
                <a:cxn ang="0">
                  <a:pos x="23" y="1"/>
                </a:cxn>
                <a:cxn ang="0">
                  <a:pos x="25" y="1"/>
                </a:cxn>
                <a:cxn ang="0">
                  <a:pos x="26" y="1"/>
                </a:cxn>
                <a:cxn ang="0">
                  <a:pos x="27" y="1"/>
                </a:cxn>
                <a:cxn ang="0">
                  <a:pos x="28" y="1"/>
                </a:cxn>
                <a:cxn ang="0">
                  <a:pos x="30" y="1"/>
                </a:cxn>
                <a:cxn ang="0">
                  <a:pos x="31" y="1"/>
                </a:cxn>
                <a:cxn ang="0">
                  <a:pos x="32" y="1"/>
                </a:cxn>
                <a:cxn ang="0">
                  <a:pos x="33" y="1"/>
                </a:cxn>
                <a:cxn ang="0">
                  <a:pos x="35" y="2"/>
                </a:cxn>
                <a:cxn ang="0">
                  <a:pos x="36" y="2"/>
                </a:cxn>
                <a:cxn ang="0">
                  <a:pos x="36" y="1"/>
                </a:cxn>
              </a:cxnLst>
              <a:rect l="0" t="0" r="r" b="b"/>
              <a:pathLst>
                <a:path w="37" h="3">
                  <a:moveTo>
                    <a:pt x="36" y="1"/>
                  </a:moveTo>
                  <a:lnTo>
                    <a:pt x="35" y="1"/>
                  </a:lnTo>
                  <a:lnTo>
                    <a:pt x="33" y="1"/>
                  </a:lnTo>
                  <a:lnTo>
                    <a:pt x="32" y="0"/>
                  </a:lnTo>
                  <a:lnTo>
                    <a:pt x="31" y="0"/>
                  </a:lnTo>
                  <a:lnTo>
                    <a:pt x="30" y="0"/>
                  </a:lnTo>
                  <a:lnTo>
                    <a:pt x="28" y="0"/>
                  </a:lnTo>
                  <a:lnTo>
                    <a:pt x="27" y="0"/>
                  </a:lnTo>
                  <a:lnTo>
                    <a:pt x="26" y="0"/>
                  </a:lnTo>
                  <a:lnTo>
                    <a:pt x="25" y="0"/>
                  </a:lnTo>
                  <a:lnTo>
                    <a:pt x="23" y="0"/>
                  </a:lnTo>
                  <a:lnTo>
                    <a:pt x="22" y="0"/>
                  </a:lnTo>
                  <a:lnTo>
                    <a:pt x="21" y="0"/>
                  </a:lnTo>
                  <a:lnTo>
                    <a:pt x="20" y="0"/>
                  </a:lnTo>
                  <a:lnTo>
                    <a:pt x="18" y="0"/>
                  </a:lnTo>
                  <a:lnTo>
                    <a:pt x="17" y="0"/>
                  </a:lnTo>
                  <a:lnTo>
                    <a:pt x="16" y="0"/>
                  </a:lnTo>
                  <a:lnTo>
                    <a:pt x="15" y="0"/>
                  </a:lnTo>
                  <a:lnTo>
                    <a:pt x="14" y="0"/>
                  </a:lnTo>
                  <a:lnTo>
                    <a:pt x="12" y="0"/>
                  </a:lnTo>
                  <a:lnTo>
                    <a:pt x="10" y="0"/>
                  </a:lnTo>
                  <a:lnTo>
                    <a:pt x="9" y="0"/>
                  </a:lnTo>
                  <a:lnTo>
                    <a:pt x="7" y="0"/>
                  </a:lnTo>
                  <a:lnTo>
                    <a:pt x="6" y="1"/>
                  </a:lnTo>
                  <a:lnTo>
                    <a:pt x="5" y="1"/>
                  </a:lnTo>
                  <a:lnTo>
                    <a:pt x="4" y="1"/>
                  </a:lnTo>
                  <a:lnTo>
                    <a:pt x="1" y="1"/>
                  </a:lnTo>
                  <a:lnTo>
                    <a:pt x="0" y="1"/>
                  </a:lnTo>
                  <a:lnTo>
                    <a:pt x="0" y="2"/>
                  </a:lnTo>
                  <a:lnTo>
                    <a:pt x="1" y="2"/>
                  </a:lnTo>
                  <a:lnTo>
                    <a:pt x="4" y="2"/>
                  </a:lnTo>
                  <a:lnTo>
                    <a:pt x="5" y="1"/>
                  </a:lnTo>
                  <a:lnTo>
                    <a:pt x="6" y="1"/>
                  </a:lnTo>
                  <a:lnTo>
                    <a:pt x="7" y="1"/>
                  </a:lnTo>
                  <a:lnTo>
                    <a:pt x="9" y="1"/>
                  </a:lnTo>
                  <a:lnTo>
                    <a:pt x="11" y="1"/>
                  </a:lnTo>
                  <a:lnTo>
                    <a:pt x="12" y="1"/>
                  </a:lnTo>
                  <a:lnTo>
                    <a:pt x="14" y="1"/>
                  </a:lnTo>
                  <a:lnTo>
                    <a:pt x="15" y="1"/>
                  </a:lnTo>
                  <a:lnTo>
                    <a:pt x="16" y="1"/>
                  </a:lnTo>
                  <a:lnTo>
                    <a:pt x="17" y="1"/>
                  </a:lnTo>
                  <a:lnTo>
                    <a:pt x="18" y="1"/>
                  </a:lnTo>
                  <a:lnTo>
                    <a:pt x="20" y="1"/>
                  </a:lnTo>
                  <a:lnTo>
                    <a:pt x="21" y="1"/>
                  </a:lnTo>
                  <a:lnTo>
                    <a:pt x="22" y="1"/>
                  </a:lnTo>
                  <a:lnTo>
                    <a:pt x="23" y="1"/>
                  </a:lnTo>
                  <a:lnTo>
                    <a:pt x="25" y="1"/>
                  </a:lnTo>
                  <a:lnTo>
                    <a:pt x="26" y="1"/>
                  </a:lnTo>
                  <a:lnTo>
                    <a:pt x="27" y="1"/>
                  </a:lnTo>
                  <a:lnTo>
                    <a:pt x="28" y="1"/>
                  </a:lnTo>
                  <a:lnTo>
                    <a:pt x="30" y="1"/>
                  </a:lnTo>
                  <a:lnTo>
                    <a:pt x="31" y="1"/>
                  </a:lnTo>
                  <a:lnTo>
                    <a:pt x="32" y="1"/>
                  </a:lnTo>
                  <a:lnTo>
                    <a:pt x="33" y="1"/>
                  </a:lnTo>
                  <a:lnTo>
                    <a:pt x="35" y="2"/>
                  </a:lnTo>
                  <a:lnTo>
                    <a:pt x="36" y="2"/>
                  </a:lnTo>
                  <a:lnTo>
                    <a:pt x="36"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2" name="Freeform 1578"/>
            <p:cNvSpPr>
              <a:spLocks/>
            </p:cNvSpPr>
            <p:nvPr/>
          </p:nvSpPr>
          <p:spPr bwMode="auto">
            <a:xfrm>
              <a:off x="2804" y="2750"/>
              <a:ext cx="5" cy="3"/>
            </a:xfrm>
            <a:custGeom>
              <a:avLst/>
              <a:gdLst/>
              <a:ahLst/>
              <a:cxnLst>
                <a:cxn ang="0">
                  <a:pos x="0" y="2"/>
                </a:cxn>
                <a:cxn ang="0">
                  <a:pos x="3" y="2"/>
                </a:cxn>
                <a:cxn ang="0">
                  <a:pos x="3" y="1"/>
                </a:cxn>
                <a:cxn ang="0">
                  <a:pos x="3" y="0"/>
                </a:cxn>
                <a:cxn ang="0">
                  <a:pos x="0" y="2"/>
                </a:cxn>
              </a:cxnLst>
              <a:rect l="0" t="0" r="r" b="b"/>
              <a:pathLst>
                <a:path w="4" h="3">
                  <a:moveTo>
                    <a:pt x="0" y="2"/>
                  </a:moveTo>
                  <a:lnTo>
                    <a:pt x="3" y="2"/>
                  </a:lnTo>
                  <a:lnTo>
                    <a:pt x="3" y="1"/>
                  </a:lnTo>
                  <a:lnTo>
                    <a:pt x="3"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3" name="Freeform 1579"/>
            <p:cNvSpPr>
              <a:spLocks/>
            </p:cNvSpPr>
            <p:nvPr/>
          </p:nvSpPr>
          <p:spPr bwMode="auto">
            <a:xfrm>
              <a:off x="2641" y="2792"/>
              <a:ext cx="4" cy="4"/>
            </a:xfrm>
            <a:custGeom>
              <a:avLst/>
              <a:gdLst/>
              <a:ahLst/>
              <a:cxnLst>
                <a:cxn ang="0">
                  <a:pos x="3" y="3"/>
                </a:cxn>
                <a:cxn ang="0">
                  <a:pos x="3" y="1"/>
                </a:cxn>
                <a:cxn ang="0">
                  <a:pos x="3" y="0"/>
                </a:cxn>
                <a:cxn ang="0">
                  <a:pos x="0" y="0"/>
                </a:cxn>
                <a:cxn ang="0">
                  <a:pos x="3" y="3"/>
                </a:cxn>
              </a:cxnLst>
              <a:rect l="0" t="0" r="r" b="b"/>
              <a:pathLst>
                <a:path w="4" h="4">
                  <a:moveTo>
                    <a:pt x="3" y="3"/>
                  </a:moveTo>
                  <a:lnTo>
                    <a:pt x="3" y="1"/>
                  </a:lnTo>
                  <a:lnTo>
                    <a:pt x="3"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4" name="Freeform 1580"/>
            <p:cNvSpPr>
              <a:spLocks/>
            </p:cNvSpPr>
            <p:nvPr/>
          </p:nvSpPr>
          <p:spPr bwMode="auto">
            <a:xfrm>
              <a:off x="2635" y="2792"/>
              <a:ext cx="6" cy="14"/>
            </a:xfrm>
            <a:custGeom>
              <a:avLst/>
              <a:gdLst/>
              <a:ahLst/>
              <a:cxnLst>
                <a:cxn ang="0">
                  <a:pos x="1" y="12"/>
                </a:cxn>
                <a:cxn ang="0">
                  <a:pos x="1" y="12"/>
                </a:cxn>
                <a:cxn ang="0">
                  <a:pos x="1" y="10"/>
                </a:cxn>
                <a:cxn ang="0">
                  <a:pos x="1" y="9"/>
                </a:cxn>
                <a:cxn ang="0">
                  <a:pos x="1" y="8"/>
                </a:cxn>
                <a:cxn ang="0">
                  <a:pos x="1" y="7"/>
                </a:cxn>
                <a:cxn ang="0">
                  <a:pos x="1" y="6"/>
                </a:cxn>
                <a:cxn ang="0">
                  <a:pos x="1" y="5"/>
                </a:cxn>
                <a:cxn ang="0">
                  <a:pos x="1" y="3"/>
                </a:cxn>
                <a:cxn ang="0">
                  <a:pos x="2" y="3"/>
                </a:cxn>
                <a:cxn ang="0">
                  <a:pos x="2" y="2"/>
                </a:cxn>
                <a:cxn ang="0">
                  <a:pos x="4" y="1"/>
                </a:cxn>
                <a:cxn ang="0">
                  <a:pos x="5" y="1"/>
                </a:cxn>
                <a:cxn ang="0">
                  <a:pos x="4" y="0"/>
                </a:cxn>
                <a:cxn ang="0">
                  <a:pos x="2" y="1"/>
                </a:cxn>
                <a:cxn ang="0">
                  <a:pos x="2" y="2"/>
                </a:cxn>
                <a:cxn ang="0">
                  <a:pos x="1" y="3"/>
                </a:cxn>
                <a:cxn ang="0">
                  <a:pos x="1" y="5"/>
                </a:cxn>
                <a:cxn ang="0">
                  <a:pos x="0" y="5"/>
                </a:cxn>
                <a:cxn ang="0">
                  <a:pos x="0" y="6"/>
                </a:cxn>
                <a:cxn ang="0">
                  <a:pos x="0" y="7"/>
                </a:cxn>
                <a:cxn ang="0">
                  <a:pos x="0" y="8"/>
                </a:cxn>
                <a:cxn ang="0">
                  <a:pos x="0" y="9"/>
                </a:cxn>
                <a:cxn ang="0">
                  <a:pos x="0" y="10"/>
                </a:cxn>
                <a:cxn ang="0">
                  <a:pos x="0" y="12"/>
                </a:cxn>
                <a:cxn ang="0">
                  <a:pos x="0" y="13"/>
                </a:cxn>
                <a:cxn ang="0">
                  <a:pos x="1" y="13"/>
                </a:cxn>
                <a:cxn ang="0">
                  <a:pos x="1" y="12"/>
                </a:cxn>
              </a:cxnLst>
              <a:rect l="0" t="0" r="r" b="b"/>
              <a:pathLst>
                <a:path w="6" h="14">
                  <a:moveTo>
                    <a:pt x="1" y="12"/>
                  </a:moveTo>
                  <a:lnTo>
                    <a:pt x="1" y="12"/>
                  </a:lnTo>
                  <a:lnTo>
                    <a:pt x="1" y="10"/>
                  </a:lnTo>
                  <a:lnTo>
                    <a:pt x="1" y="9"/>
                  </a:lnTo>
                  <a:lnTo>
                    <a:pt x="1" y="8"/>
                  </a:lnTo>
                  <a:lnTo>
                    <a:pt x="1" y="7"/>
                  </a:lnTo>
                  <a:lnTo>
                    <a:pt x="1" y="6"/>
                  </a:lnTo>
                  <a:lnTo>
                    <a:pt x="1" y="5"/>
                  </a:lnTo>
                  <a:lnTo>
                    <a:pt x="1" y="3"/>
                  </a:lnTo>
                  <a:lnTo>
                    <a:pt x="2" y="3"/>
                  </a:lnTo>
                  <a:lnTo>
                    <a:pt x="2" y="2"/>
                  </a:lnTo>
                  <a:lnTo>
                    <a:pt x="4" y="1"/>
                  </a:lnTo>
                  <a:lnTo>
                    <a:pt x="5" y="1"/>
                  </a:lnTo>
                  <a:lnTo>
                    <a:pt x="4" y="0"/>
                  </a:lnTo>
                  <a:lnTo>
                    <a:pt x="2" y="1"/>
                  </a:lnTo>
                  <a:lnTo>
                    <a:pt x="2" y="2"/>
                  </a:lnTo>
                  <a:lnTo>
                    <a:pt x="1" y="3"/>
                  </a:lnTo>
                  <a:lnTo>
                    <a:pt x="1" y="5"/>
                  </a:lnTo>
                  <a:lnTo>
                    <a:pt x="0" y="5"/>
                  </a:lnTo>
                  <a:lnTo>
                    <a:pt x="0" y="6"/>
                  </a:lnTo>
                  <a:lnTo>
                    <a:pt x="0" y="7"/>
                  </a:lnTo>
                  <a:lnTo>
                    <a:pt x="0" y="8"/>
                  </a:lnTo>
                  <a:lnTo>
                    <a:pt x="0" y="9"/>
                  </a:lnTo>
                  <a:lnTo>
                    <a:pt x="0" y="10"/>
                  </a:lnTo>
                  <a:lnTo>
                    <a:pt x="0" y="12"/>
                  </a:lnTo>
                  <a:lnTo>
                    <a:pt x="0" y="13"/>
                  </a:lnTo>
                  <a:lnTo>
                    <a:pt x="1" y="13"/>
                  </a:lnTo>
                  <a:lnTo>
                    <a:pt x="1" y="1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5" name="Freeform 1581"/>
            <p:cNvSpPr>
              <a:spLocks/>
            </p:cNvSpPr>
            <p:nvPr/>
          </p:nvSpPr>
          <p:spPr bwMode="auto">
            <a:xfrm>
              <a:off x="2635" y="2804"/>
              <a:ext cx="16" cy="10"/>
            </a:xfrm>
            <a:custGeom>
              <a:avLst/>
              <a:gdLst/>
              <a:ahLst/>
              <a:cxnLst>
                <a:cxn ang="0">
                  <a:pos x="14" y="7"/>
                </a:cxn>
                <a:cxn ang="0">
                  <a:pos x="12" y="7"/>
                </a:cxn>
                <a:cxn ang="0">
                  <a:pos x="11" y="7"/>
                </a:cxn>
                <a:cxn ang="0">
                  <a:pos x="10" y="7"/>
                </a:cxn>
                <a:cxn ang="0">
                  <a:pos x="9" y="7"/>
                </a:cxn>
                <a:cxn ang="0">
                  <a:pos x="7" y="6"/>
                </a:cxn>
                <a:cxn ang="0">
                  <a:pos x="6" y="6"/>
                </a:cxn>
                <a:cxn ang="0">
                  <a:pos x="5" y="5"/>
                </a:cxn>
                <a:cxn ang="0">
                  <a:pos x="4" y="5"/>
                </a:cxn>
                <a:cxn ang="0">
                  <a:pos x="4" y="4"/>
                </a:cxn>
                <a:cxn ang="0">
                  <a:pos x="2" y="4"/>
                </a:cxn>
                <a:cxn ang="0">
                  <a:pos x="2" y="2"/>
                </a:cxn>
                <a:cxn ang="0">
                  <a:pos x="1" y="1"/>
                </a:cxn>
                <a:cxn ang="0">
                  <a:pos x="1" y="0"/>
                </a:cxn>
                <a:cxn ang="0">
                  <a:pos x="0" y="0"/>
                </a:cxn>
                <a:cxn ang="0">
                  <a:pos x="0" y="1"/>
                </a:cxn>
                <a:cxn ang="0">
                  <a:pos x="1" y="2"/>
                </a:cxn>
                <a:cxn ang="0">
                  <a:pos x="1" y="4"/>
                </a:cxn>
                <a:cxn ang="0">
                  <a:pos x="2" y="5"/>
                </a:cxn>
                <a:cxn ang="0">
                  <a:pos x="4" y="5"/>
                </a:cxn>
                <a:cxn ang="0">
                  <a:pos x="4" y="6"/>
                </a:cxn>
                <a:cxn ang="0">
                  <a:pos x="5" y="6"/>
                </a:cxn>
                <a:cxn ang="0">
                  <a:pos x="6" y="6"/>
                </a:cxn>
                <a:cxn ang="0">
                  <a:pos x="6" y="7"/>
                </a:cxn>
                <a:cxn ang="0">
                  <a:pos x="7" y="7"/>
                </a:cxn>
                <a:cxn ang="0">
                  <a:pos x="9" y="7"/>
                </a:cxn>
                <a:cxn ang="0">
                  <a:pos x="10" y="9"/>
                </a:cxn>
                <a:cxn ang="0">
                  <a:pos x="11" y="9"/>
                </a:cxn>
                <a:cxn ang="0">
                  <a:pos x="12" y="9"/>
                </a:cxn>
                <a:cxn ang="0">
                  <a:pos x="14" y="9"/>
                </a:cxn>
                <a:cxn ang="0">
                  <a:pos x="14" y="7"/>
                </a:cxn>
              </a:cxnLst>
              <a:rect l="0" t="0" r="r" b="b"/>
              <a:pathLst>
                <a:path w="15" h="10">
                  <a:moveTo>
                    <a:pt x="14" y="7"/>
                  </a:moveTo>
                  <a:lnTo>
                    <a:pt x="12" y="7"/>
                  </a:lnTo>
                  <a:lnTo>
                    <a:pt x="11" y="7"/>
                  </a:lnTo>
                  <a:lnTo>
                    <a:pt x="10" y="7"/>
                  </a:lnTo>
                  <a:lnTo>
                    <a:pt x="9" y="7"/>
                  </a:lnTo>
                  <a:lnTo>
                    <a:pt x="7" y="6"/>
                  </a:lnTo>
                  <a:lnTo>
                    <a:pt x="6" y="6"/>
                  </a:lnTo>
                  <a:lnTo>
                    <a:pt x="5" y="5"/>
                  </a:lnTo>
                  <a:lnTo>
                    <a:pt x="4" y="5"/>
                  </a:lnTo>
                  <a:lnTo>
                    <a:pt x="4" y="4"/>
                  </a:lnTo>
                  <a:lnTo>
                    <a:pt x="2" y="4"/>
                  </a:lnTo>
                  <a:lnTo>
                    <a:pt x="2" y="2"/>
                  </a:lnTo>
                  <a:lnTo>
                    <a:pt x="1" y="1"/>
                  </a:lnTo>
                  <a:lnTo>
                    <a:pt x="1" y="0"/>
                  </a:lnTo>
                  <a:lnTo>
                    <a:pt x="0" y="0"/>
                  </a:lnTo>
                  <a:lnTo>
                    <a:pt x="0" y="1"/>
                  </a:lnTo>
                  <a:lnTo>
                    <a:pt x="1" y="2"/>
                  </a:lnTo>
                  <a:lnTo>
                    <a:pt x="1" y="4"/>
                  </a:lnTo>
                  <a:lnTo>
                    <a:pt x="2" y="5"/>
                  </a:lnTo>
                  <a:lnTo>
                    <a:pt x="4" y="5"/>
                  </a:lnTo>
                  <a:lnTo>
                    <a:pt x="4" y="6"/>
                  </a:lnTo>
                  <a:lnTo>
                    <a:pt x="5" y="6"/>
                  </a:lnTo>
                  <a:lnTo>
                    <a:pt x="6" y="6"/>
                  </a:lnTo>
                  <a:lnTo>
                    <a:pt x="6" y="7"/>
                  </a:lnTo>
                  <a:lnTo>
                    <a:pt x="7" y="7"/>
                  </a:lnTo>
                  <a:lnTo>
                    <a:pt x="9" y="7"/>
                  </a:lnTo>
                  <a:lnTo>
                    <a:pt x="10" y="9"/>
                  </a:lnTo>
                  <a:lnTo>
                    <a:pt x="11" y="9"/>
                  </a:lnTo>
                  <a:lnTo>
                    <a:pt x="12" y="9"/>
                  </a:lnTo>
                  <a:lnTo>
                    <a:pt x="14" y="9"/>
                  </a:lnTo>
                  <a:lnTo>
                    <a:pt x="14" y="7"/>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6" name="Freeform 1582"/>
            <p:cNvSpPr>
              <a:spLocks/>
            </p:cNvSpPr>
            <p:nvPr/>
          </p:nvSpPr>
          <p:spPr bwMode="auto">
            <a:xfrm>
              <a:off x="2650" y="2815"/>
              <a:ext cx="4" cy="3"/>
            </a:xfrm>
            <a:custGeom>
              <a:avLst/>
              <a:gdLst/>
              <a:ahLst/>
              <a:cxnLst>
                <a:cxn ang="0">
                  <a:pos x="2" y="2"/>
                </a:cxn>
                <a:cxn ang="0">
                  <a:pos x="0" y="2"/>
                </a:cxn>
                <a:cxn ang="0">
                  <a:pos x="0" y="1"/>
                </a:cxn>
                <a:cxn ang="0">
                  <a:pos x="0" y="0"/>
                </a:cxn>
                <a:cxn ang="0">
                  <a:pos x="2" y="0"/>
                </a:cxn>
                <a:cxn ang="0">
                  <a:pos x="2" y="2"/>
                </a:cxn>
              </a:cxnLst>
              <a:rect l="0" t="0" r="r" b="b"/>
              <a:pathLst>
                <a:path w="3" h="3">
                  <a:moveTo>
                    <a:pt x="2" y="2"/>
                  </a:moveTo>
                  <a:lnTo>
                    <a:pt x="0" y="2"/>
                  </a:lnTo>
                  <a:lnTo>
                    <a:pt x="0" y="1"/>
                  </a:lnTo>
                  <a:lnTo>
                    <a:pt x="0" y="0"/>
                  </a:lnTo>
                  <a:lnTo>
                    <a:pt x="2" y="0"/>
                  </a:lnTo>
                  <a:lnTo>
                    <a:pt x="2"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7" name="Freeform 1583"/>
            <p:cNvSpPr>
              <a:spLocks/>
            </p:cNvSpPr>
            <p:nvPr/>
          </p:nvSpPr>
          <p:spPr bwMode="auto">
            <a:xfrm>
              <a:off x="2747" y="2797"/>
              <a:ext cx="1" cy="3"/>
            </a:xfrm>
            <a:custGeom>
              <a:avLst/>
              <a:gdLst/>
              <a:ahLst/>
              <a:cxnLst>
                <a:cxn ang="0">
                  <a:pos x="0" y="0"/>
                </a:cxn>
                <a:cxn ang="0">
                  <a:pos x="0" y="0"/>
                </a:cxn>
                <a:cxn ang="0">
                  <a:pos x="0" y="1"/>
                </a:cxn>
                <a:cxn ang="0">
                  <a:pos x="0" y="2"/>
                </a:cxn>
                <a:cxn ang="0">
                  <a:pos x="0" y="0"/>
                </a:cxn>
              </a:cxnLst>
              <a:rect l="0" t="0" r="r" b="b"/>
              <a:pathLst>
                <a:path w="1" h="3">
                  <a:moveTo>
                    <a:pt x="0" y="0"/>
                  </a:moveTo>
                  <a:lnTo>
                    <a:pt x="0" y="0"/>
                  </a:lnTo>
                  <a:lnTo>
                    <a:pt x="0"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8" name="Freeform 1584"/>
            <p:cNvSpPr>
              <a:spLocks/>
            </p:cNvSpPr>
            <p:nvPr/>
          </p:nvSpPr>
          <p:spPr bwMode="auto">
            <a:xfrm>
              <a:off x="2747" y="2793"/>
              <a:ext cx="19" cy="6"/>
            </a:xfrm>
            <a:custGeom>
              <a:avLst/>
              <a:gdLst/>
              <a:ahLst/>
              <a:cxnLst>
                <a:cxn ang="0">
                  <a:pos x="18" y="0"/>
                </a:cxn>
                <a:cxn ang="0">
                  <a:pos x="15" y="0"/>
                </a:cxn>
                <a:cxn ang="0">
                  <a:pos x="15" y="1"/>
                </a:cxn>
                <a:cxn ang="0">
                  <a:pos x="14" y="1"/>
                </a:cxn>
                <a:cxn ang="0">
                  <a:pos x="13" y="1"/>
                </a:cxn>
                <a:cxn ang="0">
                  <a:pos x="11" y="1"/>
                </a:cxn>
                <a:cxn ang="0">
                  <a:pos x="10" y="1"/>
                </a:cxn>
                <a:cxn ang="0">
                  <a:pos x="9" y="1"/>
                </a:cxn>
                <a:cxn ang="0">
                  <a:pos x="6" y="2"/>
                </a:cxn>
                <a:cxn ang="0">
                  <a:pos x="4" y="2"/>
                </a:cxn>
                <a:cxn ang="0">
                  <a:pos x="0" y="4"/>
                </a:cxn>
                <a:cxn ang="0">
                  <a:pos x="0" y="5"/>
                </a:cxn>
                <a:cxn ang="0">
                  <a:pos x="4" y="4"/>
                </a:cxn>
                <a:cxn ang="0">
                  <a:pos x="6" y="4"/>
                </a:cxn>
                <a:cxn ang="0">
                  <a:pos x="9" y="2"/>
                </a:cxn>
                <a:cxn ang="0">
                  <a:pos x="10" y="2"/>
                </a:cxn>
                <a:cxn ang="0">
                  <a:pos x="11" y="1"/>
                </a:cxn>
                <a:cxn ang="0">
                  <a:pos x="13" y="1"/>
                </a:cxn>
                <a:cxn ang="0">
                  <a:pos x="14" y="2"/>
                </a:cxn>
                <a:cxn ang="0">
                  <a:pos x="15" y="1"/>
                </a:cxn>
                <a:cxn ang="0">
                  <a:pos x="16" y="1"/>
                </a:cxn>
                <a:cxn ang="0">
                  <a:pos x="18" y="1"/>
                </a:cxn>
                <a:cxn ang="0">
                  <a:pos x="18" y="0"/>
                </a:cxn>
              </a:cxnLst>
              <a:rect l="0" t="0" r="r" b="b"/>
              <a:pathLst>
                <a:path w="19" h="6">
                  <a:moveTo>
                    <a:pt x="18" y="0"/>
                  </a:moveTo>
                  <a:lnTo>
                    <a:pt x="15" y="0"/>
                  </a:lnTo>
                  <a:lnTo>
                    <a:pt x="15" y="1"/>
                  </a:lnTo>
                  <a:lnTo>
                    <a:pt x="14" y="1"/>
                  </a:lnTo>
                  <a:lnTo>
                    <a:pt x="13" y="1"/>
                  </a:lnTo>
                  <a:lnTo>
                    <a:pt x="11" y="1"/>
                  </a:lnTo>
                  <a:lnTo>
                    <a:pt x="10" y="1"/>
                  </a:lnTo>
                  <a:lnTo>
                    <a:pt x="9" y="1"/>
                  </a:lnTo>
                  <a:lnTo>
                    <a:pt x="6" y="2"/>
                  </a:lnTo>
                  <a:lnTo>
                    <a:pt x="4" y="2"/>
                  </a:lnTo>
                  <a:lnTo>
                    <a:pt x="0" y="4"/>
                  </a:lnTo>
                  <a:lnTo>
                    <a:pt x="0" y="5"/>
                  </a:lnTo>
                  <a:lnTo>
                    <a:pt x="4" y="4"/>
                  </a:lnTo>
                  <a:lnTo>
                    <a:pt x="6" y="4"/>
                  </a:lnTo>
                  <a:lnTo>
                    <a:pt x="9" y="2"/>
                  </a:lnTo>
                  <a:lnTo>
                    <a:pt x="10" y="2"/>
                  </a:lnTo>
                  <a:lnTo>
                    <a:pt x="11" y="1"/>
                  </a:lnTo>
                  <a:lnTo>
                    <a:pt x="13" y="1"/>
                  </a:lnTo>
                  <a:lnTo>
                    <a:pt x="14" y="2"/>
                  </a:lnTo>
                  <a:lnTo>
                    <a:pt x="15" y="1"/>
                  </a:lnTo>
                  <a:lnTo>
                    <a:pt x="16" y="1"/>
                  </a:lnTo>
                  <a:lnTo>
                    <a:pt x="18" y="1"/>
                  </a:lnTo>
                  <a:lnTo>
                    <a:pt x="18"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49" name="Freeform 1585"/>
            <p:cNvSpPr>
              <a:spLocks/>
            </p:cNvSpPr>
            <p:nvPr/>
          </p:nvSpPr>
          <p:spPr bwMode="auto">
            <a:xfrm>
              <a:off x="2764" y="2793"/>
              <a:ext cx="1" cy="4"/>
            </a:xfrm>
            <a:custGeom>
              <a:avLst/>
              <a:gdLst/>
              <a:ahLst/>
              <a:cxnLst>
                <a:cxn ang="0">
                  <a:pos x="0" y="3"/>
                </a:cxn>
                <a:cxn ang="0">
                  <a:pos x="0" y="1"/>
                </a:cxn>
                <a:cxn ang="0">
                  <a:pos x="0" y="0"/>
                </a:cxn>
                <a:cxn ang="0">
                  <a:pos x="0" y="3"/>
                </a:cxn>
              </a:cxnLst>
              <a:rect l="0" t="0" r="r" b="b"/>
              <a:pathLst>
                <a:path w="1" h="4">
                  <a:moveTo>
                    <a:pt x="0" y="3"/>
                  </a:moveTo>
                  <a:lnTo>
                    <a:pt x="0" y="1"/>
                  </a:lnTo>
                  <a:lnTo>
                    <a:pt x="0"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0" name="Freeform 1586"/>
            <p:cNvSpPr>
              <a:spLocks/>
            </p:cNvSpPr>
            <p:nvPr/>
          </p:nvSpPr>
          <p:spPr bwMode="auto">
            <a:xfrm>
              <a:off x="2754" y="2808"/>
              <a:ext cx="4" cy="3"/>
            </a:xfrm>
            <a:custGeom>
              <a:avLst/>
              <a:gdLst/>
              <a:ahLst/>
              <a:cxnLst>
                <a:cxn ang="0">
                  <a:pos x="3" y="0"/>
                </a:cxn>
                <a:cxn ang="0">
                  <a:pos x="0" y="0"/>
                </a:cxn>
                <a:cxn ang="0">
                  <a:pos x="0" y="2"/>
                </a:cxn>
                <a:cxn ang="0">
                  <a:pos x="3" y="0"/>
                </a:cxn>
              </a:cxnLst>
              <a:rect l="0" t="0" r="r" b="b"/>
              <a:pathLst>
                <a:path w="4" h="3">
                  <a:moveTo>
                    <a:pt x="3" y="0"/>
                  </a:moveTo>
                  <a:lnTo>
                    <a:pt x="0" y="0"/>
                  </a:lnTo>
                  <a:lnTo>
                    <a:pt x="0" y="2"/>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1" name="Freeform 1587"/>
            <p:cNvSpPr>
              <a:spLocks/>
            </p:cNvSpPr>
            <p:nvPr/>
          </p:nvSpPr>
          <p:spPr bwMode="auto">
            <a:xfrm>
              <a:off x="2754" y="2804"/>
              <a:ext cx="13" cy="5"/>
            </a:xfrm>
            <a:custGeom>
              <a:avLst/>
              <a:gdLst/>
              <a:ahLst/>
              <a:cxnLst>
                <a:cxn ang="0">
                  <a:pos x="11" y="0"/>
                </a:cxn>
                <a:cxn ang="0">
                  <a:pos x="11" y="0"/>
                </a:cxn>
                <a:cxn ang="0">
                  <a:pos x="10" y="1"/>
                </a:cxn>
                <a:cxn ang="0">
                  <a:pos x="9" y="2"/>
                </a:cxn>
                <a:cxn ang="0">
                  <a:pos x="8" y="4"/>
                </a:cxn>
                <a:cxn ang="0">
                  <a:pos x="6" y="4"/>
                </a:cxn>
                <a:cxn ang="0">
                  <a:pos x="5" y="4"/>
                </a:cxn>
                <a:cxn ang="0">
                  <a:pos x="4" y="4"/>
                </a:cxn>
                <a:cxn ang="0">
                  <a:pos x="3" y="4"/>
                </a:cxn>
                <a:cxn ang="0">
                  <a:pos x="1" y="4"/>
                </a:cxn>
                <a:cxn ang="0">
                  <a:pos x="0" y="4"/>
                </a:cxn>
                <a:cxn ang="0">
                  <a:pos x="1" y="4"/>
                </a:cxn>
                <a:cxn ang="0">
                  <a:pos x="1" y="5"/>
                </a:cxn>
                <a:cxn ang="0">
                  <a:pos x="3" y="5"/>
                </a:cxn>
                <a:cxn ang="0">
                  <a:pos x="4" y="5"/>
                </a:cxn>
                <a:cxn ang="0">
                  <a:pos x="5" y="5"/>
                </a:cxn>
                <a:cxn ang="0">
                  <a:pos x="6" y="5"/>
                </a:cxn>
                <a:cxn ang="0">
                  <a:pos x="8" y="4"/>
                </a:cxn>
                <a:cxn ang="0">
                  <a:pos x="9" y="4"/>
                </a:cxn>
                <a:cxn ang="0">
                  <a:pos x="10" y="2"/>
                </a:cxn>
                <a:cxn ang="0">
                  <a:pos x="11" y="1"/>
                </a:cxn>
                <a:cxn ang="0">
                  <a:pos x="13" y="0"/>
                </a:cxn>
                <a:cxn ang="0">
                  <a:pos x="11" y="0"/>
                </a:cxn>
              </a:cxnLst>
              <a:rect l="0" t="0" r="r" b="b"/>
              <a:pathLst>
                <a:path w="14" h="6">
                  <a:moveTo>
                    <a:pt x="11" y="0"/>
                  </a:moveTo>
                  <a:lnTo>
                    <a:pt x="11" y="0"/>
                  </a:lnTo>
                  <a:lnTo>
                    <a:pt x="10" y="1"/>
                  </a:lnTo>
                  <a:lnTo>
                    <a:pt x="9" y="2"/>
                  </a:lnTo>
                  <a:lnTo>
                    <a:pt x="8" y="4"/>
                  </a:lnTo>
                  <a:lnTo>
                    <a:pt x="6" y="4"/>
                  </a:lnTo>
                  <a:lnTo>
                    <a:pt x="5" y="4"/>
                  </a:lnTo>
                  <a:lnTo>
                    <a:pt x="4" y="4"/>
                  </a:lnTo>
                  <a:lnTo>
                    <a:pt x="3" y="4"/>
                  </a:lnTo>
                  <a:lnTo>
                    <a:pt x="1" y="4"/>
                  </a:lnTo>
                  <a:lnTo>
                    <a:pt x="0" y="4"/>
                  </a:lnTo>
                  <a:lnTo>
                    <a:pt x="1" y="4"/>
                  </a:lnTo>
                  <a:lnTo>
                    <a:pt x="1" y="5"/>
                  </a:lnTo>
                  <a:lnTo>
                    <a:pt x="3" y="5"/>
                  </a:lnTo>
                  <a:lnTo>
                    <a:pt x="4" y="5"/>
                  </a:lnTo>
                  <a:lnTo>
                    <a:pt x="5" y="5"/>
                  </a:lnTo>
                  <a:lnTo>
                    <a:pt x="6" y="5"/>
                  </a:lnTo>
                  <a:lnTo>
                    <a:pt x="8" y="4"/>
                  </a:lnTo>
                  <a:lnTo>
                    <a:pt x="9" y="4"/>
                  </a:lnTo>
                  <a:lnTo>
                    <a:pt x="10" y="2"/>
                  </a:lnTo>
                  <a:lnTo>
                    <a:pt x="11" y="1"/>
                  </a:lnTo>
                  <a:lnTo>
                    <a:pt x="13" y="0"/>
                  </a:lnTo>
                  <a:lnTo>
                    <a:pt x="1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2" name="Freeform 1588"/>
            <p:cNvSpPr>
              <a:spLocks/>
            </p:cNvSpPr>
            <p:nvPr/>
          </p:nvSpPr>
          <p:spPr bwMode="auto">
            <a:xfrm>
              <a:off x="2766" y="2804"/>
              <a:ext cx="5" cy="4"/>
            </a:xfrm>
            <a:custGeom>
              <a:avLst/>
              <a:gdLst/>
              <a:ahLst/>
              <a:cxnLst>
                <a:cxn ang="0">
                  <a:pos x="3" y="3"/>
                </a:cxn>
                <a:cxn ang="0">
                  <a:pos x="3" y="0"/>
                </a:cxn>
                <a:cxn ang="0">
                  <a:pos x="1" y="0"/>
                </a:cxn>
                <a:cxn ang="0">
                  <a:pos x="0" y="0"/>
                </a:cxn>
                <a:cxn ang="0">
                  <a:pos x="3" y="3"/>
                </a:cxn>
              </a:cxnLst>
              <a:rect l="0" t="0" r="r" b="b"/>
              <a:pathLst>
                <a:path w="4" h="4">
                  <a:moveTo>
                    <a:pt x="3" y="3"/>
                  </a:moveTo>
                  <a:lnTo>
                    <a:pt x="3" y="0"/>
                  </a:lnTo>
                  <a:lnTo>
                    <a:pt x="1"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3" name="Freeform 1589"/>
            <p:cNvSpPr>
              <a:spLocks/>
            </p:cNvSpPr>
            <p:nvPr/>
          </p:nvSpPr>
          <p:spPr bwMode="auto">
            <a:xfrm>
              <a:off x="2803" y="2777"/>
              <a:ext cx="5" cy="4"/>
            </a:xfrm>
            <a:custGeom>
              <a:avLst/>
              <a:gdLst/>
              <a:ahLst/>
              <a:cxnLst>
                <a:cxn ang="0">
                  <a:pos x="3" y="0"/>
                </a:cxn>
                <a:cxn ang="0">
                  <a:pos x="0" y="1"/>
                </a:cxn>
                <a:cxn ang="0">
                  <a:pos x="0" y="3"/>
                </a:cxn>
                <a:cxn ang="0">
                  <a:pos x="3" y="3"/>
                </a:cxn>
                <a:cxn ang="0">
                  <a:pos x="3" y="0"/>
                </a:cxn>
              </a:cxnLst>
              <a:rect l="0" t="0" r="r" b="b"/>
              <a:pathLst>
                <a:path w="4" h="4">
                  <a:moveTo>
                    <a:pt x="3" y="0"/>
                  </a:moveTo>
                  <a:lnTo>
                    <a:pt x="0" y="1"/>
                  </a:lnTo>
                  <a:lnTo>
                    <a:pt x="0" y="3"/>
                  </a:lnTo>
                  <a:lnTo>
                    <a:pt x="3" y="3"/>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4" name="Freeform 1590"/>
            <p:cNvSpPr>
              <a:spLocks/>
            </p:cNvSpPr>
            <p:nvPr/>
          </p:nvSpPr>
          <p:spPr bwMode="auto">
            <a:xfrm>
              <a:off x="2803" y="2775"/>
              <a:ext cx="20" cy="6"/>
            </a:xfrm>
            <a:custGeom>
              <a:avLst/>
              <a:gdLst/>
              <a:ahLst/>
              <a:cxnLst>
                <a:cxn ang="0">
                  <a:pos x="19" y="6"/>
                </a:cxn>
                <a:cxn ang="0">
                  <a:pos x="17" y="5"/>
                </a:cxn>
                <a:cxn ang="0">
                  <a:pos x="17" y="3"/>
                </a:cxn>
                <a:cxn ang="0">
                  <a:pos x="16" y="3"/>
                </a:cxn>
                <a:cxn ang="0">
                  <a:pos x="15" y="2"/>
                </a:cxn>
                <a:cxn ang="0">
                  <a:pos x="14" y="1"/>
                </a:cxn>
                <a:cxn ang="0">
                  <a:pos x="12" y="1"/>
                </a:cxn>
                <a:cxn ang="0">
                  <a:pos x="11" y="1"/>
                </a:cxn>
                <a:cxn ang="0">
                  <a:pos x="10" y="0"/>
                </a:cxn>
                <a:cxn ang="0">
                  <a:pos x="9" y="0"/>
                </a:cxn>
                <a:cxn ang="0">
                  <a:pos x="7" y="0"/>
                </a:cxn>
                <a:cxn ang="0">
                  <a:pos x="6" y="0"/>
                </a:cxn>
                <a:cxn ang="0">
                  <a:pos x="5" y="0"/>
                </a:cxn>
                <a:cxn ang="0">
                  <a:pos x="2" y="0"/>
                </a:cxn>
                <a:cxn ang="0">
                  <a:pos x="1" y="0"/>
                </a:cxn>
                <a:cxn ang="0">
                  <a:pos x="0" y="1"/>
                </a:cxn>
                <a:cxn ang="0">
                  <a:pos x="1" y="1"/>
                </a:cxn>
                <a:cxn ang="0">
                  <a:pos x="4" y="1"/>
                </a:cxn>
                <a:cxn ang="0">
                  <a:pos x="5" y="1"/>
                </a:cxn>
                <a:cxn ang="0">
                  <a:pos x="6" y="1"/>
                </a:cxn>
                <a:cxn ang="0">
                  <a:pos x="7" y="1"/>
                </a:cxn>
                <a:cxn ang="0">
                  <a:pos x="9" y="1"/>
                </a:cxn>
                <a:cxn ang="0">
                  <a:pos x="10" y="1"/>
                </a:cxn>
                <a:cxn ang="0">
                  <a:pos x="11" y="1"/>
                </a:cxn>
                <a:cxn ang="0">
                  <a:pos x="12" y="1"/>
                </a:cxn>
                <a:cxn ang="0">
                  <a:pos x="14" y="2"/>
                </a:cxn>
                <a:cxn ang="0">
                  <a:pos x="15" y="3"/>
                </a:cxn>
                <a:cxn ang="0">
                  <a:pos x="16" y="3"/>
                </a:cxn>
                <a:cxn ang="0">
                  <a:pos x="16" y="5"/>
                </a:cxn>
                <a:cxn ang="0">
                  <a:pos x="17" y="5"/>
                </a:cxn>
                <a:cxn ang="0">
                  <a:pos x="17" y="6"/>
                </a:cxn>
                <a:cxn ang="0">
                  <a:pos x="19" y="6"/>
                </a:cxn>
              </a:cxnLst>
              <a:rect l="0" t="0" r="r" b="b"/>
              <a:pathLst>
                <a:path w="20" h="7">
                  <a:moveTo>
                    <a:pt x="19" y="6"/>
                  </a:moveTo>
                  <a:lnTo>
                    <a:pt x="17" y="5"/>
                  </a:lnTo>
                  <a:lnTo>
                    <a:pt x="17" y="3"/>
                  </a:lnTo>
                  <a:lnTo>
                    <a:pt x="16" y="3"/>
                  </a:lnTo>
                  <a:lnTo>
                    <a:pt x="15" y="2"/>
                  </a:lnTo>
                  <a:lnTo>
                    <a:pt x="14" y="1"/>
                  </a:lnTo>
                  <a:lnTo>
                    <a:pt x="12" y="1"/>
                  </a:lnTo>
                  <a:lnTo>
                    <a:pt x="11" y="1"/>
                  </a:lnTo>
                  <a:lnTo>
                    <a:pt x="10" y="0"/>
                  </a:lnTo>
                  <a:lnTo>
                    <a:pt x="9" y="0"/>
                  </a:lnTo>
                  <a:lnTo>
                    <a:pt x="7" y="0"/>
                  </a:lnTo>
                  <a:lnTo>
                    <a:pt x="6" y="0"/>
                  </a:lnTo>
                  <a:lnTo>
                    <a:pt x="5" y="0"/>
                  </a:lnTo>
                  <a:lnTo>
                    <a:pt x="2" y="0"/>
                  </a:lnTo>
                  <a:lnTo>
                    <a:pt x="1" y="0"/>
                  </a:lnTo>
                  <a:lnTo>
                    <a:pt x="0" y="1"/>
                  </a:lnTo>
                  <a:lnTo>
                    <a:pt x="1" y="1"/>
                  </a:lnTo>
                  <a:lnTo>
                    <a:pt x="4" y="1"/>
                  </a:lnTo>
                  <a:lnTo>
                    <a:pt x="5" y="1"/>
                  </a:lnTo>
                  <a:lnTo>
                    <a:pt x="6" y="1"/>
                  </a:lnTo>
                  <a:lnTo>
                    <a:pt x="7" y="1"/>
                  </a:lnTo>
                  <a:lnTo>
                    <a:pt x="9" y="1"/>
                  </a:lnTo>
                  <a:lnTo>
                    <a:pt x="10" y="1"/>
                  </a:lnTo>
                  <a:lnTo>
                    <a:pt x="11" y="1"/>
                  </a:lnTo>
                  <a:lnTo>
                    <a:pt x="12" y="1"/>
                  </a:lnTo>
                  <a:lnTo>
                    <a:pt x="14" y="2"/>
                  </a:lnTo>
                  <a:lnTo>
                    <a:pt x="15" y="3"/>
                  </a:lnTo>
                  <a:lnTo>
                    <a:pt x="16" y="3"/>
                  </a:lnTo>
                  <a:lnTo>
                    <a:pt x="16" y="5"/>
                  </a:lnTo>
                  <a:lnTo>
                    <a:pt x="17" y="5"/>
                  </a:lnTo>
                  <a:lnTo>
                    <a:pt x="17" y="6"/>
                  </a:lnTo>
                  <a:lnTo>
                    <a:pt x="19" y="6"/>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5" name="Freeform 1591"/>
            <p:cNvSpPr>
              <a:spLocks/>
            </p:cNvSpPr>
            <p:nvPr/>
          </p:nvSpPr>
          <p:spPr bwMode="auto">
            <a:xfrm>
              <a:off x="2822" y="2782"/>
              <a:ext cx="4" cy="0"/>
            </a:xfrm>
            <a:custGeom>
              <a:avLst/>
              <a:gdLst/>
              <a:ahLst/>
              <a:cxnLst>
                <a:cxn ang="0">
                  <a:pos x="0" y="0"/>
                </a:cxn>
                <a:cxn ang="0">
                  <a:pos x="1" y="0"/>
                </a:cxn>
                <a:cxn ang="0">
                  <a:pos x="2" y="0"/>
                </a:cxn>
                <a:cxn ang="0">
                  <a:pos x="0" y="0"/>
                </a:cxn>
              </a:cxnLst>
              <a:rect l="0" t="0" r="r" b="b"/>
              <a:pathLst>
                <a:path w="3" h="1">
                  <a:moveTo>
                    <a:pt x="0" y="0"/>
                  </a:moveTo>
                  <a:lnTo>
                    <a:pt x="1" y="0"/>
                  </a:lnTo>
                  <a:lnTo>
                    <a:pt x="2"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6" name="Freeform 1592"/>
            <p:cNvSpPr>
              <a:spLocks/>
            </p:cNvSpPr>
            <p:nvPr/>
          </p:nvSpPr>
          <p:spPr bwMode="auto">
            <a:xfrm>
              <a:off x="2878" y="2784"/>
              <a:ext cx="1" cy="3"/>
            </a:xfrm>
            <a:custGeom>
              <a:avLst/>
              <a:gdLst/>
              <a:ahLst/>
              <a:cxnLst>
                <a:cxn ang="0">
                  <a:pos x="0" y="0"/>
                </a:cxn>
                <a:cxn ang="0">
                  <a:pos x="0" y="1"/>
                </a:cxn>
                <a:cxn ang="0">
                  <a:pos x="0" y="2"/>
                </a:cxn>
                <a:cxn ang="0">
                  <a:pos x="0" y="0"/>
                </a:cxn>
              </a:cxnLst>
              <a:rect l="0" t="0" r="r" b="b"/>
              <a:pathLst>
                <a:path w="1" h="3">
                  <a:moveTo>
                    <a:pt x="0" y="0"/>
                  </a:moveTo>
                  <a:lnTo>
                    <a:pt x="0" y="1"/>
                  </a:lnTo>
                  <a:lnTo>
                    <a:pt x="0" y="2"/>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7" name="Freeform 1593"/>
            <p:cNvSpPr>
              <a:spLocks/>
            </p:cNvSpPr>
            <p:nvPr/>
          </p:nvSpPr>
          <p:spPr bwMode="auto">
            <a:xfrm>
              <a:off x="2878" y="2784"/>
              <a:ext cx="7" cy="11"/>
            </a:xfrm>
            <a:custGeom>
              <a:avLst/>
              <a:gdLst/>
              <a:ahLst/>
              <a:cxnLst>
                <a:cxn ang="0">
                  <a:pos x="7" y="11"/>
                </a:cxn>
                <a:cxn ang="0">
                  <a:pos x="7" y="10"/>
                </a:cxn>
                <a:cxn ang="0">
                  <a:pos x="7" y="8"/>
                </a:cxn>
                <a:cxn ang="0">
                  <a:pos x="7" y="7"/>
                </a:cxn>
                <a:cxn ang="0">
                  <a:pos x="6" y="7"/>
                </a:cxn>
                <a:cxn ang="0">
                  <a:pos x="6" y="6"/>
                </a:cxn>
                <a:cxn ang="0">
                  <a:pos x="6" y="5"/>
                </a:cxn>
                <a:cxn ang="0">
                  <a:pos x="5" y="4"/>
                </a:cxn>
                <a:cxn ang="0">
                  <a:pos x="5" y="2"/>
                </a:cxn>
                <a:cxn ang="0">
                  <a:pos x="3" y="2"/>
                </a:cxn>
                <a:cxn ang="0">
                  <a:pos x="3" y="1"/>
                </a:cxn>
                <a:cxn ang="0">
                  <a:pos x="2" y="1"/>
                </a:cxn>
                <a:cxn ang="0">
                  <a:pos x="1" y="0"/>
                </a:cxn>
                <a:cxn ang="0">
                  <a:pos x="0" y="0"/>
                </a:cxn>
                <a:cxn ang="0">
                  <a:pos x="0" y="1"/>
                </a:cxn>
                <a:cxn ang="0">
                  <a:pos x="1" y="1"/>
                </a:cxn>
                <a:cxn ang="0">
                  <a:pos x="2" y="1"/>
                </a:cxn>
                <a:cxn ang="0">
                  <a:pos x="2" y="2"/>
                </a:cxn>
                <a:cxn ang="0">
                  <a:pos x="3" y="2"/>
                </a:cxn>
                <a:cxn ang="0">
                  <a:pos x="3" y="4"/>
                </a:cxn>
                <a:cxn ang="0">
                  <a:pos x="5" y="4"/>
                </a:cxn>
                <a:cxn ang="0">
                  <a:pos x="5" y="5"/>
                </a:cxn>
                <a:cxn ang="0">
                  <a:pos x="5" y="6"/>
                </a:cxn>
                <a:cxn ang="0">
                  <a:pos x="6" y="6"/>
                </a:cxn>
                <a:cxn ang="0">
                  <a:pos x="6" y="7"/>
                </a:cxn>
                <a:cxn ang="0">
                  <a:pos x="6" y="8"/>
                </a:cxn>
                <a:cxn ang="0">
                  <a:pos x="6" y="10"/>
                </a:cxn>
                <a:cxn ang="0">
                  <a:pos x="6" y="11"/>
                </a:cxn>
                <a:cxn ang="0">
                  <a:pos x="7" y="11"/>
                </a:cxn>
              </a:cxnLst>
              <a:rect l="0" t="0" r="r" b="b"/>
              <a:pathLst>
                <a:path w="8" h="12">
                  <a:moveTo>
                    <a:pt x="7" y="11"/>
                  </a:moveTo>
                  <a:lnTo>
                    <a:pt x="7" y="10"/>
                  </a:lnTo>
                  <a:lnTo>
                    <a:pt x="7" y="8"/>
                  </a:lnTo>
                  <a:lnTo>
                    <a:pt x="7" y="7"/>
                  </a:lnTo>
                  <a:lnTo>
                    <a:pt x="6" y="7"/>
                  </a:lnTo>
                  <a:lnTo>
                    <a:pt x="6" y="6"/>
                  </a:lnTo>
                  <a:lnTo>
                    <a:pt x="6" y="5"/>
                  </a:lnTo>
                  <a:lnTo>
                    <a:pt x="5" y="4"/>
                  </a:lnTo>
                  <a:lnTo>
                    <a:pt x="5" y="2"/>
                  </a:lnTo>
                  <a:lnTo>
                    <a:pt x="3" y="2"/>
                  </a:lnTo>
                  <a:lnTo>
                    <a:pt x="3" y="1"/>
                  </a:lnTo>
                  <a:lnTo>
                    <a:pt x="2" y="1"/>
                  </a:lnTo>
                  <a:lnTo>
                    <a:pt x="1" y="0"/>
                  </a:lnTo>
                  <a:lnTo>
                    <a:pt x="0" y="0"/>
                  </a:lnTo>
                  <a:lnTo>
                    <a:pt x="0" y="1"/>
                  </a:lnTo>
                  <a:lnTo>
                    <a:pt x="1" y="1"/>
                  </a:lnTo>
                  <a:lnTo>
                    <a:pt x="2" y="1"/>
                  </a:lnTo>
                  <a:lnTo>
                    <a:pt x="2" y="2"/>
                  </a:lnTo>
                  <a:lnTo>
                    <a:pt x="3" y="2"/>
                  </a:lnTo>
                  <a:lnTo>
                    <a:pt x="3" y="4"/>
                  </a:lnTo>
                  <a:lnTo>
                    <a:pt x="5" y="4"/>
                  </a:lnTo>
                  <a:lnTo>
                    <a:pt x="5" y="5"/>
                  </a:lnTo>
                  <a:lnTo>
                    <a:pt x="5" y="6"/>
                  </a:lnTo>
                  <a:lnTo>
                    <a:pt x="6" y="6"/>
                  </a:lnTo>
                  <a:lnTo>
                    <a:pt x="6" y="7"/>
                  </a:lnTo>
                  <a:lnTo>
                    <a:pt x="6" y="8"/>
                  </a:lnTo>
                  <a:lnTo>
                    <a:pt x="6" y="10"/>
                  </a:lnTo>
                  <a:lnTo>
                    <a:pt x="6" y="11"/>
                  </a:lnTo>
                  <a:lnTo>
                    <a:pt x="7" y="1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8" name="Freeform 1594"/>
            <p:cNvSpPr>
              <a:spLocks/>
            </p:cNvSpPr>
            <p:nvPr/>
          </p:nvSpPr>
          <p:spPr bwMode="auto">
            <a:xfrm>
              <a:off x="2885" y="2794"/>
              <a:ext cx="4" cy="4"/>
            </a:xfrm>
            <a:custGeom>
              <a:avLst/>
              <a:gdLst/>
              <a:ahLst/>
              <a:cxnLst>
                <a:cxn ang="0">
                  <a:pos x="0" y="3"/>
                </a:cxn>
                <a:cxn ang="0">
                  <a:pos x="1" y="0"/>
                </a:cxn>
                <a:cxn ang="0">
                  <a:pos x="3" y="3"/>
                </a:cxn>
                <a:cxn ang="0">
                  <a:pos x="0" y="3"/>
                </a:cxn>
              </a:cxnLst>
              <a:rect l="0" t="0" r="r" b="b"/>
              <a:pathLst>
                <a:path w="4" h="4">
                  <a:moveTo>
                    <a:pt x="0" y="3"/>
                  </a:moveTo>
                  <a:lnTo>
                    <a:pt x="1" y="0"/>
                  </a:lnTo>
                  <a:lnTo>
                    <a:pt x="3" y="3"/>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59" name="Freeform 1595"/>
            <p:cNvSpPr>
              <a:spLocks/>
            </p:cNvSpPr>
            <p:nvPr/>
          </p:nvSpPr>
          <p:spPr bwMode="auto">
            <a:xfrm>
              <a:off x="2848" y="2757"/>
              <a:ext cx="2" cy="5"/>
            </a:xfrm>
            <a:custGeom>
              <a:avLst/>
              <a:gdLst/>
              <a:ahLst/>
              <a:cxnLst>
                <a:cxn ang="0">
                  <a:pos x="0" y="0"/>
                </a:cxn>
                <a:cxn ang="0">
                  <a:pos x="2" y="0"/>
                </a:cxn>
                <a:cxn ang="0">
                  <a:pos x="2" y="1"/>
                </a:cxn>
                <a:cxn ang="0">
                  <a:pos x="2" y="3"/>
                </a:cxn>
                <a:cxn ang="0">
                  <a:pos x="0" y="3"/>
                </a:cxn>
                <a:cxn ang="0">
                  <a:pos x="0" y="0"/>
                </a:cxn>
              </a:cxnLst>
              <a:rect l="0" t="0" r="r" b="b"/>
              <a:pathLst>
                <a:path w="3" h="4">
                  <a:moveTo>
                    <a:pt x="0" y="0"/>
                  </a:moveTo>
                  <a:lnTo>
                    <a:pt x="2" y="0"/>
                  </a:lnTo>
                  <a:lnTo>
                    <a:pt x="2" y="1"/>
                  </a:lnTo>
                  <a:lnTo>
                    <a:pt x="2" y="3"/>
                  </a:lnTo>
                  <a:lnTo>
                    <a:pt x="0" y="3"/>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0" name="Freeform 1596"/>
            <p:cNvSpPr>
              <a:spLocks/>
            </p:cNvSpPr>
            <p:nvPr/>
          </p:nvSpPr>
          <p:spPr bwMode="auto">
            <a:xfrm>
              <a:off x="2848" y="2757"/>
              <a:ext cx="18" cy="11"/>
            </a:xfrm>
            <a:custGeom>
              <a:avLst/>
              <a:gdLst/>
              <a:ahLst/>
              <a:cxnLst>
                <a:cxn ang="0">
                  <a:pos x="17" y="9"/>
                </a:cxn>
                <a:cxn ang="0">
                  <a:pos x="16" y="9"/>
                </a:cxn>
                <a:cxn ang="0">
                  <a:pos x="14" y="7"/>
                </a:cxn>
                <a:cxn ang="0">
                  <a:pos x="12" y="6"/>
                </a:cxn>
                <a:cxn ang="0">
                  <a:pos x="11" y="5"/>
                </a:cxn>
                <a:cxn ang="0">
                  <a:pos x="10" y="5"/>
                </a:cxn>
                <a:cxn ang="0">
                  <a:pos x="8" y="4"/>
                </a:cxn>
                <a:cxn ang="0">
                  <a:pos x="7" y="2"/>
                </a:cxn>
                <a:cxn ang="0">
                  <a:pos x="6" y="2"/>
                </a:cxn>
                <a:cxn ang="0">
                  <a:pos x="5" y="1"/>
                </a:cxn>
                <a:cxn ang="0">
                  <a:pos x="4" y="1"/>
                </a:cxn>
                <a:cxn ang="0">
                  <a:pos x="2" y="0"/>
                </a:cxn>
                <a:cxn ang="0">
                  <a:pos x="1" y="0"/>
                </a:cxn>
                <a:cxn ang="0">
                  <a:pos x="0" y="0"/>
                </a:cxn>
                <a:cxn ang="0">
                  <a:pos x="0" y="1"/>
                </a:cxn>
                <a:cxn ang="0">
                  <a:pos x="1" y="1"/>
                </a:cxn>
                <a:cxn ang="0">
                  <a:pos x="2" y="1"/>
                </a:cxn>
                <a:cxn ang="0">
                  <a:pos x="4" y="1"/>
                </a:cxn>
                <a:cxn ang="0">
                  <a:pos x="5" y="2"/>
                </a:cxn>
                <a:cxn ang="0">
                  <a:pos x="6" y="2"/>
                </a:cxn>
                <a:cxn ang="0">
                  <a:pos x="7" y="4"/>
                </a:cxn>
                <a:cxn ang="0">
                  <a:pos x="8" y="4"/>
                </a:cxn>
                <a:cxn ang="0">
                  <a:pos x="10" y="5"/>
                </a:cxn>
                <a:cxn ang="0">
                  <a:pos x="11" y="6"/>
                </a:cxn>
                <a:cxn ang="0">
                  <a:pos x="12" y="6"/>
                </a:cxn>
                <a:cxn ang="0">
                  <a:pos x="13" y="7"/>
                </a:cxn>
                <a:cxn ang="0">
                  <a:pos x="14" y="9"/>
                </a:cxn>
                <a:cxn ang="0">
                  <a:pos x="16" y="10"/>
                </a:cxn>
                <a:cxn ang="0">
                  <a:pos x="17" y="9"/>
                </a:cxn>
              </a:cxnLst>
              <a:rect l="0" t="0" r="r" b="b"/>
              <a:pathLst>
                <a:path w="18" h="11">
                  <a:moveTo>
                    <a:pt x="17" y="9"/>
                  </a:moveTo>
                  <a:lnTo>
                    <a:pt x="16" y="9"/>
                  </a:lnTo>
                  <a:lnTo>
                    <a:pt x="14" y="7"/>
                  </a:lnTo>
                  <a:lnTo>
                    <a:pt x="12" y="6"/>
                  </a:lnTo>
                  <a:lnTo>
                    <a:pt x="11" y="5"/>
                  </a:lnTo>
                  <a:lnTo>
                    <a:pt x="10" y="5"/>
                  </a:lnTo>
                  <a:lnTo>
                    <a:pt x="8" y="4"/>
                  </a:lnTo>
                  <a:lnTo>
                    <a:pt x="7" y="2"/>
                  </a:lnTo>
                  <a:lnTo>
                    <a:pt x="6" y="2"/>
                  </a:lnTo>
                  <a:lnTo>
                    <a:pt x="5" y="1"/>
                  </a:lnTo>
                  <a:lnTo>
                    <a:pt x="4" y="1"/>
                  </a:lnTo>
                  <a:lnTo>
                    <a:pt x="2" y="0"/>
                  </a:lnTo>
                  <a:lnTo>
                    <a:pt x="1" y="0"/>
                  </a:lnTo>
                  <a:lnTo>
                    <a:pt x="0" y="0"/>
                  </a:lnTo>
                  <a:lnTo>
                    <a:pt x="0" y="1"/>
                  </a:lnTo>
                  <a:lnTo>
                    <a:pt x="1" y="1"/>
                  </a:lnTo>
                  <a:lnTo>
                    <a:pt x="2" y="1"/>
                  </a:lnTo>
                  <a:lnTo>
                    <a:pt x="4" y="1"/>
                  </a:lnTo>
                  <a:lnTo>
                    <a:pt x="5" y="2"/>
                  </a:lnTo>
                  <a:lnTo>
                    <a:pt x="6" y="2"/>
                  </a:lnTo>
                  <a:lnTo>
                    <a:pt x="7" y="4"/>
                  </a:lnTo>
                  <a:lnTo>
                    <a:pt x="8" y="4"/>
                  </a:lnTo>
                  <a:lnTo>
                    <a:pt x="10" y="5"/>
                  </a:lnTo>
                  <a:lnTo>
                    <a:pt x="11" y="6"/>
                  </a:lnTo>
                  <a:lnTo>
                    <a:pt x="12" y="6"/>
                  </a:lnTo>
                  <a:lnTo>
                    <a:pt x="13" y="7"/>
                  </a:lnTo>
                  <a:lnTo>
                    <a:pt x="14" y="9"/>
                  </a:lnTo>
                  <a:lnTo>
                    <a:pt x="16" y="10"/>
                  </a:lnTo>
                  <a:lnTo>
                    <a:pt x="17" y="9"/>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1" name="Freeform 1597"/>
            <p:cNvSpPr>
              <a:spLocks/>
            </p:cNvSpPr>
            <p:nvPr/>
          </p:nvSpPr>
          <p:spPr bwMode="auto">
            <a:xfrm>
              <a:off x="2865" y="2768"/>
              <a:ext cx="4" cy="4"/>
            </a:xfrm>
            <a:custGeom>
              <a:avLst/>
              <a:gdLst/>
              <a:ahLst/>
              <a:cxnLst>
                <a:cxn ang="0">
                  <a:pos x="0" y="1"/>
                </a:cxn>
                <a:cxn ang="0">
                  <a:pos x="1" y="2"/>
                </a:cxn>
                <a:cxn ang="0">
                  <a:pos x="3" y="1"/>
                </a:cxn>
                <a:cxn ang="0">
                  <a:pos x="3" y="0"/>
                </a:cxn>
                <a:cxn ang="0">
                  <a:pos x="0" y="1"/>
                </a:cxn>
              </a:cxnLst>
              <a:rect l="0" t="0" r="r" b="b"/>
              <a:pathLst>
                <a:path w="4" h="3">
                  <a:moveTo>
                    <a:pt x="0" y="1"/>
                  </a:moveTo>
                  <a:lnTo>
                    <a:pt x="1" y="2"/>
                  </a:lnTo>
                  <a:lnTo>
                    <a:pt x="3" y="1"/>
                  </a:lnTo>
                  <a:lnTo>
                    <a:pt x="3" y="0"/>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2" name="Freeform 1598"/>
            <p:cNvSpPr>
              <a:spLocks/>
            </p:cNvSpPr>
            <p:nvPr/>
          </p:nvSpPr>
          <p:spPr bwMode="auto">
            <a:xfrm>
              <a:off x="2634" y="2787"/>
              <a:ext cx="2" cy="4"/>
            </a:xfrm>
            <a:custGeom>
              <a:avLst/>
              <a:gdLst/>
              <a:ahLst/>
              <a:cxnLst>
                <a:cxn ang="0">
                  <a:pos x="2" y="3"/>
                </a:cxn>
                <a:cxn ang="0">
                  <a:pos x="2" y="1"/>
                </a:cxn>
                <a:cxn ang="0">
                  <a:pos x="2" y="0"/>
                </a:cxn>
                <a:cxn ang="0">
                  <a:pos x="0" y="0"/>
                </a:cxn>
                <a:cxn ang="0">
                  <a:pos x="2" y="3"/>
                </a:cxn>
              </a:cxnLst>
              <a:rect l="0" t="0" r="r" b="b"/>
              <a:pathLst>
                <a:path w="3" h="4">
                  <a:moveTo>
                    <a:pt x="2" y="3"/>
                  </a:moveTo>
                  <a:lnTo>
                    <a:pt x="2" y="1"/>
                  </a:lnTo>
                  <a:lnTo>
                    <a:pt x="2" y="0"/>
                  </a:lnTo>
                  <a:lnTo>
                    <a:pt x="0" y="0"/>
                  </a:lnTo>
                  <a:lnTo>
                    <a:pt x="2"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3" name="Freeform 1599"/>
            <p:cNvSpPr>
              <a:spLocks/>
            </p:cNvSpPr>
            <p:nvPr/>
          </p:nvSpPr>
          <p:spPr bwMode="auto">
            <a:xfrm>
              <a:off x="2629" y="2787"/>
              <a:ext cx="6" cy="11"/>
            </a:xfrm>
            <a:custGeom>
              <a:avLst/>
              <a:gdLst/>
              <a:ahLst/>
              <a:cxnLst>
                <a:cxn ang="0">
                  <a:pos x="1" y="10"/>
                </a:cxn>
                <a:cxn ang="0">
                  <a:pos x="1" y="9"/>
                </a:cxn>
                <a:cxn ang="0">
                  <a:pos x="1" y="7"/>
                </a:cxn>
                <a:cxn ang="0">
                  <a:pos x="1" y="6"/>
                </a:cxn>
                <a:cxn ang="0">
                  <a:pos x="1" y="5"/>
                </a:cxn>
                <a:cxn ang="0">
                  <a:pos x="1" y="4"/>
                </a:cxn>
                <a:cxn ang="0">
                  <a:pos x="2" y="4"/>
                </a:cxn>
                <a:cxn ang="0">
                  <a:pos x="2" y="2"/>
                </a:cxn>
                <a:cxn ang="0">
                  <a:pos x="4" y="2"/>
                </a:cxn>
                <a:cxn ang="0">
                  <a:pos x="4" y="1"/>
                </a:cxn>
                <a:cxn ang="0">
                  <a:pos x="5" y="1"/>
                </a:cxn>
                <a:cxn ang="0">
                  <a:pos x="4" y="0"/>
                </a:cxn>
                <a:cxn ang="0">
                  <a:pos x="2" y="1"/>
                </a:cxn>
                <a:cxn ang="0">
                  <a:pos x="2" y="2"/>
                </a:cxn>
                <a:cxn ang="0">
                  <a:pos x="1" y="2"/>
                </a:cxn>
                <a:cxn ang="0">
                  <a:pos x="1" y="4"/>
                </a:cxn>
                <a:cxn ang="0">
                  <a:pos x="0" y="5"/>
                </a:cxn>
                <a:cxn ang="0">
                  <a:pos x="0" y="6"/>
                </a:cxn>
                <a:cxn ang="0">
                  <a:pos x="0" y="7"/>
                </a:cxn>
                <a:cxn ang="0">
                  <a:pos x="0" y="9"/>
                </a:cxn>
                <a:cxn ang="0">
                  <a:pos x="0" y="10"/>
                </a:cxn>
                <a:cxn ang="0">
                  <a:pos x="1" y="10"/>
                </a:cxn>
              </a:cxnLst>
              <a:rect l="0" t="0" r="r" b="b"/>
              <a:pathLst>
                <a:path w="6" h="11">
                  <a:moveTo>
                    <a:pt x="1" y="10"/>
                  </a:moveTo>
                  <a:lnTo>
                    <a:pt x="1" y="9"/>
                  </a:lnTo>
                  <a:lnTo>
                    <a:pt x="1" y="7"/>
                  </a:lnTo>
                  <a:lnTo>
                    <a:pt x="1" y="6"/>
                  </a:lnTo>
                  <a:lnTo>
                    <a:pt x="1" y="5"/>
                  </a:lnTo>
                  <a:lnTo>
                    <a:pt x="1" y="4"/>
                  </a:lnTo>
                  <a:lnTo>
                    <a:pt x="2" y="4"/>
                  </a:lnTo>
                  <a:lnTo>
                    <a:pt x="2" y="2"/>
                  </a:lnTo>
                  <a:lnTo>
                    <a:pt x="4" y="2"/>
                  </a:lnTo>
                  <a:lnTo>
                    <a:pt x="4" y="1"/>
                  </a:lnTo>
                  <a:lnTo>
                    <a:pt x="5" y="1"/>
                  </a:lnTo>
                  <a:lnTo>
                    <a:pt x="4" y="0"/>
                  </a:lnTo>
                  <a:lnTo>
                    <a:pt x="2" y="1"/>
                  </a:lnTo>
                  <a:lnTo>
                    <a:pt x="2" y="2"/>
                  </a:lnTo>
                  <a:lnTo>
                    <a:pt x="1" y="2"/>
                  </a:lnTo>
                  <a:lnTo>
                    <a:pt x="1" y="4"/>
                  </a:lnTo>
                  <a:lnTo>
                    <a:pt x="0" y="5"/>
                  </a:lnTo>
                  <a:lnTo>
                    <a:pt x="0" y="6"/>
                  </a:lnTo>
                  <a:lnTo>
                    <a:pt x="0" y="7"/>
                  </a:lnTo>
                  <a:lnTo>
                    <a:pt x="0" y="9"/>
                  </a:lnTo>
                  <a:lnTo>
                    <a:pt x="0" y="10"/>
                  </a:lnTo>
                  <a:lnTo>
                    <a:pt x="1"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4" name="Freeform 1600"/>
            <p:cNvSpPr>
              <a:spLocks/>
            </p:cNvSpPr>
            <p:nvPr/>
          </p:nvSpPr>
          <p:spPr bwMode="auto">
            <a:xfrm>
              <a:off x="2629" y="2797"/>
              <a:ext cx="2" cy="3"/>
            </a:xfrm>
            <a:custGeom>
              <a:avLst/>
              <a:gdLst/>
              <a:ahLst/>
              <a:cxnLst>
                <a:cxn ang="0">
                  <a:pos x="0" y="2"/>
                </a:cxn>
                <a:cxn ang="0">
                  <a:pos x="1" y="2"/>
                </a:cxn>
                <a:cxn ang="0">
                  <a:pos x="2" y="2"/>
                </a:cxn>
                <a:cxn ang="0">
                  <a:pos x="2" y="0"/>
                </a:cxn>
                <a:cxn ang="0">
                  <a:pos x="0" y="2"/>
                </a:cxn>
              </a:cxnLst>
              <a:rect l="0" t="0" r="r" b="b"/>
              <a:pathLst>
                <a:path w="3" h="3">
                  <a:moveTo>
                    <a:pt x="0" y="2"/>
                  </a:moveTo>
                  <a:lnTo>
                    <a:pt x="1" y="2"/>
                  </a:lnTo>
                  <a:lnTo>
                    <a:pt x="2" y="2"/>
                  </a:lnTo>
                  <a:lnTo>
                    <a:pt x="2"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5" name="Freeform 1601"/>
            <p:cNvSpPr>
              <a:spLocks/>
            </p:cNvSpPr>
            <p:nvPr/>
          </p:nvSpPr>
          <p:spPr bwMode="auto">
            <a:xfrm>
              <a:off x="2623" y="2785"/>
              <a:ext cx="4" cy="3"/>
            </a:xfrm>
            <a:custGeom>
              <a:avLst/>
              <a:gdLst/>
              <a:ahLst/>
              <a:cxnLst>
                <a:cxn ang="0">
                  <a:pos x="2" y="2"/>
                </a:cxn>
                <a:cxn ang="0">
                  <a:pos x="2" y="1"/>
                </a:cxn>
                <a:cxn ang="0">
                  <a:pos x="2" y="0"/>
                </a:cxn>
                <a:cxn ang="0">
                  <a:pos x="1" y="0"/>
                </a:cxn>
                <a:cxn ang="0">
                  <a:pos x="0" y="1"/>
                </a:cxn>
                <a:cxn ang="0">
                  <a:pos x="2" y="2"/>
                </a:cxn>
              </a:cxnLst>
              <a:rect l="0" t="0" r="r" b="b"/>
              <a:pathLst>
                <a:path w="3" h="3">
                  <a:moveTo>
                    <a:pt x="2" y="2"/>
                  </a:moveTo>
                  <a:lnTo>
                    <a:pt x="2" y="1"/>
                  </a:lnTo>
                  <a:lnTo>
                    <a:pt x="2" y="0"/>
                  </a:lnTo>
                  <a:lnTo>
                    <a:pt x="1" y="0"/>
                  </a:lnTo>
                  <a:lnTo>
                    <a:pt x="0" y="1"/>
                  </a:lnTo>
                  <a:lnTo>
                    <a:pt x="2"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6" name="Freeform 1602"/>
            <p:cNvSpPr>
              <a:spLocks/>
            </p:cNvSpPr>
            <p:nvPr/>
          </p:nvSpPr>
          <p:spPr bwMode="auto">
            <a:xfrm>
              <a:off x="2620" y="2785"/>
              <a:ext cx="5" cy="14"/>
            </a:xfrm>
            <a:custGeom>
              <a:avLst/>
              <a:gdLst/>
              <a:ahLst/>
              <a:cxnLst>
                <a:cxn ang="0">
                  <a:pos x="4" y="13"/>
                </a:cxn>
                <a:cxn ang="0">
                  <a:pos x="2" y="12"/>
                </a:cxn>
                <a:cxn ang="0">
                  <a:pos x="2" y="10"/>
                </a:cxn>
                <a:cxn ang="0">
                  <a:pos x="1" y="10"/>
                </a:cxn>
                <a:cxn ang="0">
                  <a:pos x="1" y="9"/>
                </a:cxn>
                <a:cxn ang="0">
                  <a:pos x="1" y="8"/>
                </a:cxn>
                <a:cxn ang="0">
                  <a:pos x="1" y="7"/>
                </a:cxn>
                <a:cxn ang="0">
                  <a:pos x="1" y="6"/>
                </a:cxn>
                <a:cxn ang="0">
                  <a:pos x="1" y="5"/>
                </a:cxn>
                <a:cxn ang="0">
                  <a:pos x="1" y="3"/>
                </a:cxn>
                <a:cxn ang="0">
                  <a:pos x="1" y="2"/>
                </a:cxn>
                <a:cxn ang="0">
                  <a:pos x="2" y="2"/>
                </a:cxn>
                <a:cxn ang="0">
                  <a:pos x="2" y="1"/>
                </a:cxn>
                <a:cxn ang="0">
                  <a:pos x="4" y="0"/>
                </a:cxn>
                <a:cxn ang="0">
                  <a:pos x="2" y="0"/>
                </a:cxn>
                <a:cxn ang="0">
                  <a:pos x="2" y="1"/>
                </a:cxn>
                <a:cxn ang="0">
                  <a:pos x="1" y="1"/>
                </a:cxn>
                <a:cxn ang="0">
                  <a:pos x="1" y="2"/>
                </a:cxn>
                <a:cxn ang="0">
                  <a:pos x="1" y="3"/>
                </a:cxn>
                <a:cxn ang="0">
                  <a:pos x="0" y="3"/>
                </a:cxn>
                <a:cxn ang="0">
                  <a:pos x="0" y="5"/>
                </a:cxn>
                <a:cxn ang="0">
                  <a:pos x="0" y="6"/>
                </a:cxn>
                <a:cxn ang="0">
                  <a:pos x="0" y="7"/>
                </a:cxn>
                <a:cxn ang="0">
                  <a:pos x="0" y="8"/>
                </a:cxn>
                <a:cxn ang="0">
                  <a:pos x="0" y="9"/>
                </a:cxn>
                <a:cxn ang="0">
                  <a:pos x="1" y="9"/>
                </a:cxn>
                <a:cxn ang="0">
                  <a:pos x="1" y="10"/>
                </a:cxn>
                <a:cxn ang="0">
                  <a:pos x="1" y="12"/>
                </a:cxn>
                <a:cxn ang="0">
                  <a:pos x="2" y="12"/>
                </a:cxn>
                <a:cxn ang="0">
                  <a:pos x="2" y="13"/>
                </a:cxn>
                <a:cxn ang="0">
                  <a:pos x="4" y="13"/>
                </a:cxn>
              </a:cxnLst>
              <a:rect l="0" t="0" r="r" b="b"/>
              <a:pathLst>
                <a:path w="5" h="14">
                  <a:moveTo>
                    <a:pt x="4" y="13"/>
                  </a:moveTo>
                  <a:lnTo>
                    <a:pt x="2" y="12"/>
                  </a:lnTo>
                  <a:lnTo>
                    <a:pt x="2" y="10"/>
                  </a:lnTo>
                  <a:lnTo>
                    <a:pt x="1" y="10"/>
                  </a:lnTo>
                  <a:lnTo>
                    <a:pt x="1" y="9"/>
                  </a:lnTo>
                  <a:lnTo>
                    <a:pt x="1" y="8"/>
                  </a:lnTo>
                  <a:lnTo>
                    <a:pt x="1" y="7"/>
                  </a:lnTo>
                  <a:lnTo>
                    <a:pt x="1" y="6"/>
                  </a:lnTo>
                  <a:lnTo>
                    <a:pt x="1" y="5"/>
                  </a:lnTo>
                  <a:lnTo>
                    <a:pt x="1" y="3"/>
                  </a:lnTo>
                  <a:lnTo>
                    <a:pt x="1" y="2"/>
                  </a:lnTo>
                  <a:lnTo>
                    <a:pt x="2" y="2"/>
                  </a:lnTo>
                  <a:lnTo>
                    <a:pt x="2" y="1"/>
                  </a:lnTo>
                  <a:lnTo>
                    <a:pt x="4" y="0"/>
                  </a:lnTo>
                  <a:lnTo>
                    <a:pt x="2" y="0"/>
                  </a:lnTo>
                  <a:lnTo>
                    <a:pt x="2" y="1"/>
                  </a:lnTo>
                  <a:lnTo>
                    <a:pt x="1" y="1"/>
                  </a:lnTo>
                  <a:lnTo>
                    <a:pt x="1" y="2"/>
                  </a:lnTo>
                  <a:lnTo>
                    <a:pt x="1" y="3"/>
                  </a:lnTo>
                  <a:lnTo>
                    <a:pt x="0" y="3"/>
                  </a:lnTo>
                  <a:lnTo>
                    <a:pt x="0" y="5"/>
                  </a:lnTo>
                  <a:lnTo>
                    <a:pt x="0" y="6"/>
                  </a:lnTo>
                  <a:lnTo>
                    <a:pt x="0" y="7"/>
                  </a:lnTo>
                  <a:lnTo>
                    <a:pt x="0" y="8"/>
                  </a:lnTo>
                  <a:lnTo>
                    <a:pt x="0" y="9"/>
                  </a:lnTo>
                  <a:lnTo>
                    <a:pt x="1" y="9"/>
                  </a:lnTo>
                  <a:lnTo>
                    <a:pt x="1" y="10"/>
                  </a:lnTo>
                  <a:lnTo>
                    <a:pt x="1" y="12"/>
                  </a:lnTo>
                  <a:lnTo>
                    <a:pt x="2" y="12"/>
                  </a:lnTo>
                  <a:lnTo>
                    <a:pt x="2" y="13"/>
                  </a:lnTo>
                  <a:lnTo>
                    <a:pt x="4" y="1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7" name="Freeform 1603"/>
            <p:cNvSpPr>
              <a:spLocks/>
            </p:cNvSpPr>
            <p:nvPr/>
          </p:nvSpPr>
          <p:spPr bwMode="auto">
            <a:xfrm>
              <a:off x="2623" y="2798"/>
              <a:ext cx="4" cy="4"/>
            </a:xfrm>
            <a:custGeom>
              <a:avLst/>
              <a:gdLst/>
              <a:ahLst/>
              <a:cxnLst>
                <a:cxn ang="0">
                  <a:pos x="0" y="3"/>
                </a:cxn>
                <a:cxn ang="0">
                  <a:pos x="1" y="3"/>
                </a:cxn>
                <a:cxn ang="0">
                  <a:pos x="2" y="3"/>
                </a:cxn>
                <a:cxn ang="0">
                  <a:pos x="2" y="0"/>
                </a:cxn>
                <a:cxn ang="0">
                  <a:pos x="0" y="3"/>
                </a:cxn>
              </a:cxnLst>
              <a:rect l="0" t="0" r="r" b="b"/>
              <a:pathLst>
                <a:path w="3" h="4">
                  <a:moveTo>
                    <a:pt x="0" y="3"/>
                  </a:moveTo>
                  <a:lnTo>
                    <a:pt x="1" y="3"/>
                  </a:lnTo>
                  <a:lnTo>
                    <a:pt x="2" y="3"/>
                  </a:lnTo>
                  <a:lnTo>
                    <a:pt x="2" y="0"/>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8" name="Freeform 1604"/>
            <p:cNvSpPr>
              <a:spLocks/>
            </p:cNvSpPr>
            <p:nvPr/>
          </p:nvSpPr>
          <p:spPr bwMode="auto">
            <a:xfrm>
              <a:off x="2611" y="2790"/>
              <a:ext cx="5" cy="1"/>
            </a:xfrm>
            <a:custGeom>
              <a:avLst/>
              <a:gdLst/>
              <a:ahLst/>
              <a:cxnLst>
                <a:cxn ang="0">
                  <a:pos x="3" y="0"/>
                </a:cxn>
                <a:cxn ang="0">
                  <a:pos x="1" y="0"/>
                </a:cxn>
                <a:cxn ang="0">
                  <a:pos x="0" y="0"/>
                </a:cxn>
                <a:cxn ang="0">
                  <a:pos x="3" y="0"/>
                </a:cxn>
              </a:cxnLst>
              <a:rect l="0" t="0" r="r" b="b"/>
              <a:pathLst>
                <a:path w="4" h="1">
                  <a:moveTo>
                    <a:pt x="3" y="0"/>
                  </a:moveTo>
                  <a:lnTo>
                    <a:pt x="1" y="0"/>
                  </a:lnTo>
                  <a:lnTo>
                    <a:pt x="0" y="0"/>
                  </a:lnTo>
                  <a:lnTo>
                    <a:pt x="3"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69" name="Freeform 1605"/>
            <p:cNvSpPr>
              <a:spLocks/>
            </p:cNvSpPr>
            <p:nvPr/>
          </p:nvSpPr>
          <p:spPr bwMode="auto">
            <a:xfrm>
              <a:off x="2611" y="2792"/>
              <a:ext cx="12" cy="13"/>
            </a:xfrm>
            <a:custGeom>
              <a:avLst/>
              <a:gdLst/>
              <a:ahLst/>
              <a:cxnLst>
                <a:cxn ang="0">
                  <a:pos x="11" y="10"/>
                </a:cxn>
                <a:cxn ang="0">
                  <a:pos x="9" y="10"/>
                </a:cxn>
                <a:cxn ang="0">
                  <a:pos x="8" y="10"/>
                </a:cxn>
                <a:cxn ang="0">
                  <a:pos x="8" y="8"/>
                </a:cxn>
                <a:cxn ang="0">
                  <a:pos x="7" y="8"/>
                </a:cxn>
                <a:cxn ang="0">
                  <a:pos x="5" y="8"/>
                </a:cxn>
                <a:cxn ang="0">
                  <a:pos x="5" y="7"/>
                </a:cxn>
                <a:cxn ang="0">
                  <a:pos x="4" y="7"/>
                </a:cxn>
                <a:cxn ang="0">
                  <a:pos x="4" y="6"/>
                </a:cxn>
                <a:cxn ang="0">
                  <a:pos x="3" y="6"/>
                </a:cxn>
                <a:cxn ang="0">
                  <a:pos x="3" y="5"/>
                </a:cxn>
                <a:cxn ang="0">
                  <a:pos x="3" y="4"/>
                </a:cxn>
                <a:cxn ang="0">
                  <a:pos x="1" y="4"/>
                </a:cxn>
                <a:cxn ang="0">
                  <a:pos x="1" y="2"/>
                </a:cxn>
                <a:cxn ang="0">
                  <a:pos x="1" y="1"/>
                </a:cxn>
                <a:cxn ang="0">
                  <a:pos x="1" y="0"/>
                </a:cxn>
                <a:cxn ang="0">
                  <a:pos x="0" y="0"/>
                </a:cxn>
                <a:cxn ang="0">
                  <a:pos x="0" y="1"/>
                </a:cxn>
                <a:cxn ang="0">
                  <a:pos x="0" y="2"/>
                </a:cxn>
                <a:cxn ang="0">
                  <a:pos x="1" y="4"/>
                </a:cxn>
                <a:cxn ang="0">
                  <a:pos x="1" y="5"/>
                </a:cxn>
                <a:cxn ang="0">
                  <a:pos x="3" y="6"/>
                </a:cxn>
                <a:cxn ang="0">
                  <a:pos x="3" y="7"/>
                </a:cxn>
                <a:cxn ang="0">
                  <a:pos x="4" y="7"/>
                </a:cxn>
                <a:cxn ang="0">
                  <a:pos x="4" y="8"/>
                </a:cxn>
                <a:cxn ang="0">
                  <a:pos x="5" y="8"/>
                </a:cxn>
                <a:cxn ang="0">
                  <a:pos x="5" y="10"/>
                </a:cxn>
                <a:cxn ang="0">
                  <a:pos x="7" y="10"/>
                </a:cxn>
                <a:cxn ang="0">
                  <a:pos x="8" y="10"/>
                </a:cxn>
                <a:cxn ang="0">
                  <a:pos x="9" y="11"/>
                </a:cxn>
                <a:cxn ang="0">
                  <a:pos x="11" y="11"/>
                </a:cxn>
                <a:cxn ang="0">
                  <a:pos x="11" y="10"/>
                </a:cxn>
              </a:cxnLst>
              <a:rect l="0" t="0" r="r" b="b"/>
              <a:pathLst>
                <a:path w="12" h="12">
                  <a:moveTo>
                    <a:pt x="11" y="10"/>
                  </a:moveTo>
                  <a:lnTo>
                    <a:pt x="9" y="10"/>
                  </a:lnTo>
                  <a:lnTo>
                    <a:pt x="8" y="10"/>
                  </a:lnTo>
                  <a:lnTo>
                    <a:pt x="8" y="8"/>
                  </a:lnTo>
                  <a:lnTo>
                    <a:pt x="7" y="8"/>
                  </a:lnTo>
                  <a:lnTo>
                    <a:pt x="5" y="8"/>
                  </a:lnTo>
                  <a:lnTo>
                    <a:pt x="5" y="7"/>
                  </a:lnTo>
                  <a:lnTo>
                    <a:pt x="4" y="7"/>
                  </a:lnTo>
                  <a:lnTo>
                    <a:pt x="4" y="6"/>
                  </a:lnTo>
                  <a:lnTo>
                    <a:pt x="3" y="6"/>
                  </a:lnTo>
                  <a:lnTo>
                    <a:pt x="3" y="5"/>
                  </a:lnTo>
                  <a:lnTo>
                    <a:pt x="3" y="4"/>
                  </a:lnTo>
                  <a:lnTo>
                    <a:pt x="1" y="4"/>
                  </a:lnTo>
                  <a:lnTo>
                    <a:pt x="1" y="2"/>
                  </a:lnTo>
                  <a:lnTo>
                    <a:pt x="1" y="1"/>
                  </a:lnTo>
                  <a:lnTo>
                    <a:pt x="1" y="0"/>
                  </a:lnTo>
                  <a:lnTo>
                    <a:pt x="0" y="0"/>
                  </a:lnTo>
                  <a:lnTo>
                    <a:pt x="0" y="1"/>
                  </a:lnTo>
                  <a:lnTo>
                    <a:pt x="0" y="2"/>
                  </a:lnTo>
                  <a:lnTo>
                    <a:pt x="1" y="4"/>
                  </a:lnTo>
                  <a:lnTo>
                    <a:pt x="1" y="5"/>
                  </a:lnTo>
                  <a:lnTo>
                    <a:pt x="3" y="6"/>
                  </a:lnTo>
                  <a:lnTo>
                    <a:pt x="3" y="7"/>
                  </a:lnTo>
                  <a:lnTo>
                    <a:pt x="4" y="7"/>
                  </a:lnTo>
                  <a:lnTo>
                    <a:pt x="4" y="8"/>
                  </a:lnTo>
                  <a:lnTo>
                    <a:pt x="5" y="8"/>
                  </a:lnTo>
                  <a:lnTo>
                    <a:pt x="5" y="10"/>
                  </a:lnTo>
                  <a:lnTo>
                    <a:pt x="7" y="10"/>
                  </a:lnTo>
                  <a:lnTo>
                    <a:pt x="8" y="10"/>
                  </a:lnTo>
                  <a:lnTo>
                    <a:pt x="9" y="11"/>
                  </a:lnTo>
                  <a:lnTo>
                    <a:pt x="11" y="11"/>
                  </a:lnTo>
                  <a:lnTo>
                    <a:pt x="11" y="1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0" name="Freeform 1606"/>
            <p:cNvSpPr>
              <a:spLocks/>
            </p:cNvSpPr>
            <p:nvPr/>
          </p:nvSpPr>
          <p:spPr bwMode="auto">
            <a:xfrm>
              <a:off x="2622" y="2803"/>
              <a:ext cx="1" cy="3"/>
            </a:xfrm>
            <a:custGeom>
              <a:avLst/>
              <a:gdLst/>
              <a:ahLst/>
              <a:cxnLst>
                <a:cxn ang="0">
                  <a:pos x="0" y="2"/>
                </a:cxn>
                <a:cxn ang="0">
                  <a:pos x="0" y="1"/>
                </a:cxn>
                <a:cxn ang="0">
                  <a:pos x="0" y="0"/>
                </a:cxn>
                <a:cxn ang="0">
                  <a:pos x="0" y="2"/>
                </a:cxn>
              </a:cxnLst>
              <a:rect l="0" t="0" r="r" b="b"/>
              <a:pathLst>
                <a:path w="1" h="3">
                  <a:moveTo>
                    <a:pt x="0" y="2"/>
                  </a:moveTo>
                  <a:lnTo>
                    <a:pt x="0" y="1"/>
                  </a:lnTo>
                  <a:lnTo>
                    <a:pt x="0" y="0"/>
                  </a:lnTo>
                  <a:lnTo>
                    <a:pt x="0"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1" name="Freeform 1607"/>
            <p:cNvSpPr>
              <a:spLocks/>
            </p:cNvSpPr>
            <p:nvPr/>
          </p:nvSpPr>
          <p:spPr bwMode="auto">
            <a:xfrm>
              <a:off x="2686" y="2744"/>
              <a:ext cx="4" cy="3"/>
            </a:xfrm>
            <a:custGeom>
              <a:avLst/>
              <a:gdLst/>
              <a:ahLst/>
              <a:cxnLst>
                <a:cxn ang="0">
                  <a:pos x="1" y="0"/>
                </a:cxn>
                <a:cxn ang="0">
                  <a:pos x="0" y="0"/>
                </a:cxn>
                <a:cxn ang="0">
                  <a:pos x="0" y="2"/>
                </a:cxn>
                <a:cxn ang="0">
                  <a:pos x="1" y="2"/>
                </a:cxn>
                <a:cxn ang="0">
                  <a:pos x="3" y="2"/>
                </a:cxn>
                <a:cxn ang="0">
                  <a:pos x="1" y="0"/>
                </a:cxn>
              </a:cxnLst>
              <a:rect l="0" t="0" r="r" b="b"/>
              <a:pathLst>
                <a:path w="4" h="3">
                  <a:moveTo>
                    <a:pt x="1" y="0"/>
                  </a:moveTo>
                  <a:lnTo>
                    <a:pt x="0" y="0"/>
                  </a:lnTo>
                  <a:lnTo>
                    <a:pt x="0" y="2"/>
                  </a:lnTo>
                  <a:lnTo>
                    <a:pt x="1" y="2"/>
                  </a:lnTo>
                  <a:lnTo>
                    <a:pt x="3" y="2"/>
                  </a:lnTo>
                  <a:lnTo>
                    <a:pt x="1"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2" name="Freeform 1608"/>
            <p:cNvSpPr>
              <a:spLocks/>
            </p:cNvSpPr>
            <p:nvPr/>
          </p:nvSpPr>
          <p:spPr bwMode="auto">
            <a:xfrm>
              <a:off x="2687" y="2735"/>
              <a:ext cx="11" cy="9"/>
            </a:xfrm>
            <a:custGeom>
              <a:avLst/>
              <a:gdLst/>
              <a:ahLst/>
              <a:cxnLst>
                <a:cxn ang="0">
                  <a:pos x="9" y="0"/>
                </a:cxn>
                <a:cxn ang="0">
                  <a:pos x="9" y="1"/>
                </a:cxn>
                <a:cxn ang="0">
                  <a:pos x="7" y="1"/>
                </a:cxn>
                <a:cxn ang="0">
                  <a:pos x="6" y="3"/>
                </a:cxn>
                <a:cxn ang="0">
                  <a:pos x="5" y="3"/>
                </a:cxn>
                <a:cxn ang="0">
                  <a:pos x="5" y="4"/>
                </a:cxn>
                <a:cxn ang="0">
                  <a:pos x="4" y="4"/>
                </a:cxn>
                <a:cxn ang="0">
                  <a:pos x="2" y="5"/>
                </a:cxn>
                <a:cxn ang="0">
                  <a:pos x="1" y="5"/>
                </a:cxn>
                <a:cxn ang="0">
                  <a:pos x="1" y="6"/>
                </a:cxn>
                <a:cxn ang="0">
                  <a:pos x="0" y="6"/>
                </a:cxn>
                <a:cxn ang="0">
                  <a:pos x="0" y="8"/>
                </a:cxn>
                <a:cxn ang="0">
                  <a:pos x="1" y="8"/>
                </a:cxn>
                <a:cxn ang="0">
                  <a:pos x="1" y="6"/>
                </a:cxn>
                <a:cxn ang="0">
                  <a:pos x="2" y="6"/>
                </a:cxn>
                <a:cxn ang="0">
                  <a:pos x="4" y="5"/>
                </a:cxn>
                <a:cxn ang="0">
                  <a:pos x="5" y="5"/>
                </a:cxn>
                <a:cxn ang="0">
                  <a:pos x="5" y="4"/>
                </a:cxn>
                <a:cxn ang="0">
                  <a:pos x="6" y="4"/>
                </a:cxn>
                <a:cxn ang="0">
                  <a:pos x="6" y="3"/>
                </a:cxn>
                <a:cxn ang="0">
                  <a:pos x="7" y="3"/>
                </a:cxn>
                <a:cxn ang="0">
                  <a:pos x="7" y="1"/>
                </a:cxn>
                <a:cxn ang="0">
                  <a:pos x="9" y="1"/>
                </a:cxn>
                <a:cxn ang="0">
                  <a:pos x="10" y="0"/>
                </a:cxn>
                <a:cxn ang="0">
                  <a:pos x="9" y="0"/>
                </a:cxn>
              </a:cxnLst>
              <a:rect l="0" t="0" r="r" b="b"/>
              <a:pathLst>
                <a:path w="11" h="9">
                  <a:moveTo>
                    <a:pt x="9" y="0"/>
                  </a:moveTo>
                  <a:lnTo>
                    <a:pt x="9" y="1"/>
                  </a:lnTo>
                  <a:lnTo>
                    <a:pt x="7" y="1"/>
                  </a:lnTo>
                  <a:lnTo>
                    <a:pt x="6" y="3"/>
                  </a:lnTo>
                  <a:lnTo>
                    <a:pt x="5" y="3"/>
                  </a:lnTo>
                  <a:lnTo>
                    <a:pt x="5" y="4"/>
                  </a:lnTo>
                  <a:lnTo>
                    <a:pt x="4" y="4"/>
                  </a:lnTo>
                  <a:lnTo>
                    <a:pt x="2" y="5"/>
                  </a:lnTo>
                  <a:lnTo>
                    <a:pt x="1" y="5"/>
                  </a:lnTo>
                  <a:lnTo>
                    <a:pt x="1" y="6"/>
                  </a:lnTo>
                  <a:lnTo>
                    <a:pt x="0" y="6"/>
                  </a:lnTo>
                  <a:lnTo>
                    <a:pt x="0" y="8"/>
                  </a:lnTo>
                  <a:lnTo>
                    <a:pt x="1" y="8"/>
                  </a:lnTo>
                  <a:lnTo>
                    <a:pt x="1" y="6"/>
                  </a:lnTo>
                  <a:lnTo>
                    <a:pt x="2" y="6"/>
                  </a:lnTo>
                  <a:lnTo>
                    <a:pt x="4" y="5"/>
                  </a:lnTo>
                  <a:lnTo>
                    <a:pt x="5" y="5"/>
                  </a:lnTo>
                  <a:lnTo>
                    <a:pt x="5" y="4"/>
                  </a:lnTo>
                  <a:lnTo>
                    <a:pt x="6" y="4"/>
                  </a:lnTo>
                  <a:lnTo>
                    <a:pt x="6" y="3"/>
                  </a:lnTo>
                  <a:lnTo>
                    <a:pt x="7" y="3"/>
                  </a:lnTo>
                  <a:lnTo>
                    <a:pt x="7" y="1"/>
                  </a:lnTo>
                  <a:lnTo>
                    <a:pt x="9" y="1"/>
                  </a:lnTo>
                  <a:lnTo>
                    <a:pt x="10" y="0"/>
                  </a:lnTo>
                  <a:lnTo>
                    <a:pt x="9"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3" name="Freeform 1609"/>
            <p:cNvSpPr>
              <a:spLocks/>
            </p:cNvSpPr>
            <p:nvPr/>
          </p:nvSpPr>
          <p:spPr bwMode="auto">
            <a:xfrm>
              <a:off x="2697" y="2735"/>
              <a:ext cx="5" cy="4"/>
            </a:xfrm>
            <a:custGeom>
              <a:avLst/>
              <a:gdLst/>
              <a:ahLst/>
              <a:cxnLst>
                <a:cxn ang="0">
                  <a:pos x="3" y="3"/>
                </a:cxn>
                <a:cxn ang="0">
                  <a:pos x="3" y="1"/>
                </a:cxn>
                <a:cxn ang="0">
                  <a:pos x="3" y="0"/>
                </a:cxn>
                <a:cxn ang="0">
                  <a:pos x="0" y="0"/>
                </a:cxn>
                <a:cxn ang="0">
                  <a:pos x="3" y="3"/>
                </a:cxn>
              </a:cxnLst>
              <a:rect l="0" t="0" r="r" b="b"/>
              <a:pathLst>
                <a:path w="4" h="4">
                  <a:moveTo>
                    <a:pt x="3" y="3"/>
                  </a:moveTo>
                  <a:lnTo>
                    <a:pt x="3" y="1"/>
                  </a:lnTo>
                  <a:lnTo>
                    <a:pt x="3" y="0"/>
                  </a:lnTo>
                  <a:lnTo>
                    <a:pt x="0" y="0"/>
                  </a:lnTo>
                  <a:lnTo>
                    <a:pt x="3"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4" name="Freeform 1610"/>
            <p:cNvSpPr>
              <a:spLocks/>
            </p:cNvSpPr>
            <p:nvPr/>
          </p:nvSpPr>
          <p:spPr bwMode="auto">
            <a:xfrm>
              <a:off x="2662" y="2751"/>
              <a:ext cx="13" cy="6"/>
            </a:xfrm>
            <a:custGeom>
              <a:avLst/>
              <a:gdLst/>
              <a:ahLst/>
              <a:cxnLst>
                <a:cxn ang="0">
                  <a:pos x="12" y="4"/>
                </a:cxn>
                <a:cxn ang="0">
                  <a:pos x="12" y="2"/>
                </a:cxn>
                <a:cxn ang="0">
                  <a:pos x="10" y="2"/>
                </a:cxn>
                <a:cxn ang="0">
                  <a:pos x="10" y="1"/>
                </a:cxn>
                <a:cxn ang="0">
                  <a:pos x="9" y="1"/>
                </a:cxn>
                <a:cxn ang="0">
                  <a:pos x="8" y="0"/>
                </a:cxn>
                <a:cxn ang="0">
                  <a:pos x="6" y="0"/>
                </a:cxn>
                <a:cxn ang="0">
                  <a:pos x="5" y="0"/>
                </a:cxn>
                <a:cxn ang="0">
                  <a:pos x="4" y="0"/>
                </a:cxn>
                <a:cxn ang="0">
                  <a:pos x="3" y="0"/>
                </a:cxn>
                <a:cxn ang="0">
                  <a:pos x="1" y="0"/>
                </a:cxn>
                <a:cxn ang="0">
                  <a:pos x="1" y="1"/>
                </a:cxn>
                <a:cxn ang="0">
                  <a:pos x="0" y="1"/>
                </a:cxn>
                <a:cxn ang="0">
                  <a:pos x="0" y="2"/>
                </a:cxn>
                <a:cxn ang="0">
                  <a:pos x="1" y="2"/>
                </a:cxn>
                <a:cxn ang="0">
                  <a:pos x="3" y="4"/>
                </a:cxn>
                <a:cxn ang="0">
                  <a:pos x="4" y="4"/>
                </a:cxn>
                <a:cxn ang="0">
                  <a:pos x="5" y="5"/>
                </a:cxn>
                <a:cxn ang="0">
                  <a:pos x="6" y="5"/>
                </a:cxn>
                <a:cxn ang="0">
                  <a:pos x="8" y="5"/>
                </a:cxn>
                <a:cxn ang="0">
                  <a:pos x="9" y="5"/>
                </a:cxn>
                <a:cxn ang="0">
                  <a:pos x="10" y="5"/>
                </a:cxn>
                <a:cxn ang="0">
                  <a:pos x="10" y="4"/>
                </a:cxn>
                <a:cxn ang="0">
                  <a:pos x="12" y="4"/>
                </a:cxn>
              </a:cxnLst>
              <a:rect l="0" t="0" r="r" b="b"/>
              <a:pathLst>
                <a:path w="13" h="6">
                  <a:moveTo>
                    <a:pt x="12" y="4"/>
                  </a:moveTo>
                  <a:lnTo>
                    <a:pt x="12" y="2"/>
                  </a:lnTo>
                  <a:lnTo>
                    <a:pt x="10" y="2"/>
                  </a:lnTo>
                  <a:lnTo>
                    <a:pt x="10" y="1"/>
                  </a:lnTo>
                  <a:lnTo>
                    <a:pt x="9" y="1"/>
                  </a:lnTo>
                  <a:lnTo>
                    <a:pt x="8" y="0"/>
                  </a:lnTo>
                  <a:lnTo>
                    <a:pt x="6" y="0"/>
                  </a:lnTo>
                  <a:lnTo>
                    <a:pt x="5" y="0"/>
                  </a:lnTo>
                  <a:lnTo>
                    <a:pt x="4" y="0"/>
                  </a:lnTo>
                  <a:lnTo>
                    <a:pt x="3" y="0"/>
                  </a:lnTo>
                  <a:lnTo>
                    <a:pt x="1" y="0"/>
                  </a:lnTo>
                  <a:lnTo>
                    <a:pt x="1" y="1"/>
                  </a:lnTo>
                  <a:lnTo>
                    <a:pt x="0" y="1"/>
                  </a:lnTo>
                  <a:lnTo>
                    <a:pt x="0" y="2"/>
                  </a:lnTo>
                  <a:lnTo>
                    <a:pt x="1" y="2"/>
                  </a:lnTo>
                  <a:lnTo>
                    <a:pt x="3" y="4"/>
                  </a:lnTo>
                  <a:lnTo>
                    <a:pt x="4" y="4"/>
                  </a:lnTo>
                  <a:lnTo>
                    <a:pt x="5" y="5"/>
                  </a:lnTo>
                  <a:lnTo>
                    <a:pt x="6" y="5"/>
                  </a:lnTo>
                  <a:lnTo>
                    <a:pt x="8" y="5"/>
                  </a:lnTo>
                  <a:lnTo>
                    <a:pt x="9" y="5"/>
                  </a:lnTo>
                  <a:lnTo>
                    <a:pt x="10" y="5"/>
                  </a:lnTo>
                  <a:lnTo>
                    <a:pt x="10" y="4"/>
                  </a:lnTo>
                  <a:lnTo>
                    <a:pt x="12" y="4"/>
                  </a:lnTo>
                </a:path>
              </a:pathLst>
            </a:custGeom>
            <a:solidFill>
              <a:srgbClr val="FF604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5" name="Freeform 1611"/>
            <p:cNvSpPr>
              <a:spLocks/>
            </p:cNvSpPr>
            <p:nvPr/>
          </p:nvSpPr>
          <p:spPr bwMode="auto">
            <a:xfrm>
              <a:off x="2668" y="2751"/>
              <a:ext cx="7" cy="5"/>
            </a:xfrm>
            <a:custGeom>
              <a:avLst/>
              <a:gdLst/>
              <a:ahLst/>
              <a:cxnLst>
                <a:cxn ang="0">
                  <a:pos x="0" y="0"/>
                </a:cxn>
                <a:cxn ang="0">
                  <a:pos x="1" y="1"/>
                </a:cxn>
                <a:cxn ang="0">
                  <a:pos x="3" y="1"/>
                </a:cxn>
                <a:cxn ang="0">
                  <a:pos x="4" y="2"/>
                </a:cxn>
                <a:cxn ang="0">
                  <a:pos x="4" y="4"/>
                </a:cxn>
                <a:cxn ang="0">
                  <a:pos x="6" y="4"/>
                </a:cxn>
                <a:cxn ang="0">
                  <a:pos x="6" y="2"/>
                </a:cxn>
                <a:cxn ang="0">
                  <a:pos x="4" y="2"/>
                </a:cxn>
                <a:cxn ang="0">
                  <a:pos x="4" y="1"/>
                </a:cxn>
                <a:cxn ang="0">
                  <a:pos x="3" y="1"/>
                </a:cxn>
                <a:cxn ang="0">
                  <a:pos x="3" y="0"/>
                </a:cxn>
                <a:cxn ang="0">
                  <a:pos x="1" y="0"/>
                </a:cxn>
                <a:cxn ang="0">
                  <a:pos x="0" y="0"/>
                </a:cxn>
              </a:cxnLst>
              <a:rect l="0" t="0" r="r" b="b"/>
              <a:pathLst>
                <a:path w="7" h="5">
                  <a:moveTo>
                    <a:pt x="0" y="0"/>
                  </a:moveTo>
                  <a:lnTo>
                    <a:pt x="1" y="1"/>
                  </a:lnTo>
                  <a:lnTo>
                    <a:pt x="3" y="1"/>
                  </a:lnTo>
                  <a:lnTo>
                    <a:pt x="4" y="2"/>
                  </a:lnTo>
                  <a:lnTo>
                    <a:pt x="4" y="4"/>
                  </a:lnTo>
                  <a:lnTo>
                    <a:pt x="6" y="4"/>
                  </a:lnTo>
                  <a:lnTo>
                    <a:pt x="6" y="2"/>
                  </a:lnTo>
                  <a:lnTo>
                    <a:pt x="4" y="2"/>
                  </a:lnTo>
                  <a:lnTo>
                    <a:pt x="4" y="1"/>
                  </a:lnTo>
                  <a:lnTo>
                    <a:pt x="3" y="1"/>
                  </a:lnTo>
                  <a:lnTo>
                    <a:pt x="3" y="0"/>
                  </a:lnTo>
                  <a:lnTo>
                    <a:pt x="1" y="0"/>
                  </a:lnTo>
                  <a:lnTo>
                    <a:pt x="0"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6" name="Freeform 1612"/>
            <p:cNvSpPr>
              <a:spLocks/>
            </p:cNvSpPr>
            <p:nvPr/>
          </p:nvSpPr>
          <p:spPr bwMode="auto">
            <a:xfrm>
              <a:off x="2662" y="2751"/>
              <a:ext cx="8" cy="4"/>
            </a:xfrm>
            <a:custGeom>
              <a:avLst/>
              <a:gdLst/>
              <a:ahLst/>
              <a:cxnLst>
                <a:cxn ang="0">
                  <a:pos x="0" y="3"/>
                </a:cxn>
                <a:cxn ang="0">
                  <a:pos x="1" y="3"/>
                </a:cxn>
                <a:cxn ang="0">
                  <a:pos x="1" y="1"/>
                </a:cxn>
                <a:cxn ang="0">
                  <a:pos x="3" y="1"/>
                </a:cxn>
                <a:cxn ang="0">
                  <a:pos x="4" y="1"/>
                </a:cxn>
                <a:cxn ang="0">
                  <a:pos x="4" y="0"/>
                </a:cxn>
                <a:cxn ang="0">
                  <a:pos x="5" y="0"/>
                </a:cxn>
                <a:cxn ang="0">
                  <a:pos x="5" y="1"/>
                </a:cxn>
                <a:cxn ang="0">
                  <a:pos x="7" y="1"/>
                </a:cxn>
                <a:cxn ang="0">
                  <a:pos x="7" y="0"/>
                </a:cxn>
                <a:cxn ang="0">
                  <a:pos x="5" y="0"/>
                </a:cxn>
                <a:cxn ang="0">
                  <a:pos x="4" y="0"/>
                </a:cxn>
                <a:cxn ang="0">
                  <a:pos x="3" y="0"/>
                </a:cxn>
                <a:cxn ang="0">
                  <a:pos x="1" y="0"/>
                </a:cxn>
                <a:cxn ang="0">
                  <a:pos x="1" y="1"/>
                </a:cxn>
                <a:cxn ang="0">
                  <a:pos x="0" y="1"/>
                </a:cxn>
                <a:cxn ang="0">
                  <a:pos x="0" y="3"/>
                </a:cxn>
              </a:cxnLst>
              <a:rect l="0" t="0" r="r" b="b"/>
              <a:pathLst>
                <a:path w="8" h="4">
                  <a:moveTo>
                    <a:pt x="0" y="3"/>
                  </a:moveTo>
                  <a:lnTo>
                    <a:pt x="1" y="3"/>
                  </a:lnTo>
                  <a:lnTo>
                    <a:pt x="1" y="1"/>
                  </a:lnTo>
                  <a:lnTo>
                    <a:pt x="3" y="1"/>
                  </a:lnTo>
                  <a:lnTo>
                    <a:pt x="4" y="1"/>
                  </a:lnTo>
                  <a:lnTo>
                    <a:pt x="4" y="0"/>
                  </a:lnTo>
                  <a:lnTo>
                    <a:pt x="5" y="0"/>
                  </a:lnTo>
                  <a:lnTo>
                    <a:pt x="5" y="1"/>
                  </a:lnTo>
                  <a:lnTo>
                    <a:pt x="7" y="1"/>
                  </a:lnTo>
                  <a:lnTo>
                    <a:pt x="7" y="0"/>
                  </a:lnTo>
                  <a:lnTo>
                    <a:pt x="5" y="0"/>
                  </a:lnTo>
                  <a:lnTo>
                    <a:pt x="4" y="0"/>
                  </a:lnTo>
                  <a:lnTo>
                    <a:pt x="3" y="0"/>
                  </a:lnTo>
                  <a:lnTo>
                    <a:pt x="1" y="0"/>
                  </a:lnTo>
                  <a:lnTo>
                    <a:pt x="1" y="1"/>
                  </a:lnTo>
                  <a:lnTo>
                    <a:pt x="0" y="1"/>
                  </a:lnTo>
                  <a:lnTo>
                    <a:pt x="0" y="3"/>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7" name="Freeform 1613"/>
            <p:cNvSpPr>
              <a:spLocks/>
            </p:cNvSpPr>
            <p:nvPr/>
          </p:nvSpPr>
          <p:spPr bwMode="auto">
            <a:xfrm>
              <a:off x="2662" y="2752"/>
              <a:ext cx="5" cy="5"/>
            </a:xfrm>
            <a:custGeom>
              <a:avLst/>
              <a:gdLst/>
              <a:ahLst/>
              <a:cxnLst>
                <a:cxn ang="0">
                  <a:pos x="4" y="2"/>
                </a:cxn>
                <a:cxn ang="0">
                  <a:pos x="4" y="2"/>
                </a:cxn>
                <a:cxn ang="0">
                  <a:pos x="2" y="2"/>
                </a:cxn>
                <a:cxn ang="0">
                  <a:pos x="1" y="2"/>
                </a:cxn>
                <a:cxn ang="0">
                  <a:pos x="1" y="1"/>
                </a:cxn>
                <a:cxn ang="0">
                  <a:pos x="0" y="1"/>
                </a:cxn>
                <a:cxn ang="0">
                  <a:pos x="0" y="0"/>
                </a:cxn>
                <a:cxn ang="0">
                  <a:pos x="0" y="1"/>
                </a:cxn>
                <a:cxn ang="0">
                  <a:pos x="1" y="2"/>
                </a:cxn>
                <a:cxn ang="0">
                  <a:pos x="2" y="4"/>
                </a:cxn>
                <a:cxn ang="0">
                  <a:pos x="4" y="4"/>
                </a:cxn>
                <a:cxn ang="0">
                  <a:pos x="4" y="2"/>
                </a:cxn>
              </a:cxnLst>
              <a:rect l="0" t="0" r="r" b="b"/>
              <a:pathLst>
                <a:path w="5" h="5">
                  <a:moveTo>
                    <a:pt x="4" y="2"/>
                  </a:moveTo>
                  <a:lnTo>
                    <a:pt x="4" y="2"/>
                  </a:lnTo>
                  <a:lnTo>
                    <a:pt x="2" y="2"/>
                  </a:lnTo>
                  <a:lnTo>
                    <a:pt x="1" y="2"/>
                  </a:lnTo>
                  <a:lnTo>
                    <a:pt x="1" y="1"/>
                  </a:lnTo>
                  <a:lnTo>
                    <a:pt x="0" y="1"/>
                  </a:lnTo>
                  <a:lnTo>
                    <a:pt x="0" y="0"/>
                  </a:lnTo>
                  <a:lnTo>
                    <a:pt x="0" y="1"/>
                  </a:lnTo>
                  <a:lnTo>
                    <a:pt x="1" y="2"/>
                  </a:lnTo>
                  <a:lnTo>
                    <a:pt x="2" y="4"/>
                  </a:lnTo>
                  <a:lnTo>
                    <a:pt x="4" y="4"/>
                  </a:lnTo>
                  <a:lnTo>
                    <a:pt x="4" y="2"/>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8" name="Freeform 1614"/>
            <p:cNvSpPr>
              <a:spLocks/>
            </p:cNvSpPr>
            <p:nvPr/>
          </p:nvSpPr>
          <p:spPr bwMode="auto">
            <a:xfrm>
              <a:off x="2666" y="2755"/>
              <a:ext cx="10" cy="3"/>
            </a:xfrm>
            <a:custGeom>
              <a:avLst/>
              <a:gdLst/>
              <a:ahLst/>
              <a:cxnLst>
                <a:cxn ang="0">
                  <a:pos x="8" y="0"/>
                </a:cxn>
                <a:cxn ang="0">
                  <a:pos x="6" y="0"/>
                </a:cxn>
                <a:cxn ang="0">
                  <a:pos x="6" y="1"/>
                </a:cxn>
                <a:cxn ang="0">
                  <a:pos x="5" y="1"/>
                </a:cxn>
                <a:cxn ang="0">
                  <a:pos x="4" y="1"/>
                </a:cxn>
                <a:cxn ang="0">
                  <a:pos x="3" y="1"/>
                </a:cxn>
                <a:cxn ang="0">
                  <a:pos x="1" y="1"/>
                </a:cxn>
                <a:cxn ang="0">
                  <a:pos x="0" y="1"/>
                </a:cxn>
                <a:cxn ang="0">
                  <a:pos x="0" y="2"/>
                </a:cxn>
                <a:cxn ang="0">
                  <a:pos x="1" y="2"/>
                </a:cxn>
                <a:cxn ang="0">
                  <a:pos x="3" y="2"/>
                </a:cxn>
                <a:cxn ang="0">
                  <a:pos x="4" y="2"/>
                </a:cxn>
                <a:cxn ang="0">
                  <a:pos x="5" y="2"/>
                </a:cxn>
                <a:cxn ang="0">
                  <a:pos x="6" y="2"/>
                </a:cxn>
                <a:cxn ang="0">
                  <a:pos x="6" y="1"/>
                </a:cxn>
                <a:cxn ang="0">
                  <a:pos x="8" y="1"/>
                </a:cxn>
                <a:cxn ang="0">
                  <a:pos x="8" y="0"/>
                </a:cxn>
                <a:cxn ang="0">
                  <a:pos x="6" y="0"/>
                </a:cxn>
                <a:cxn ang="0">
                  <a:pos x="8" y="0"/>
                </a:cxn>
                <a:cxn ang="0">
                  <a:pos x="6" y="0"/>
                </a:cxn>
                <a:cxn ang="0">
                  <a:pos x="8" y="0"/>
                </a:cxn>
              </a:cxnLst>
              <a:rect l="0" t="0" r="r" b="b"/>
              <a:pathLst>
                <a:path w="9" h="3">
                  <a:moveTo>
                    <a:pt x="8" y="0"/>
                  </a:moveTo>
                  <a:lnTo>
                    <a:pt x="6" y="0"/>
                  </a:lnTo>
                  <a:lnTo>
                    <a:pt x="6" y="1"/>
                  </a:lnTo>
                  <a:lnTo>
                    <a:pt x="5" y="1"/>
                  </a:lnTo>
                  <a:lnTo>
                    <a:pt x="4" y="1"/>
                  </a:lnTo>
                  <a:lnTo>
                    <a:pt x="3" y="1"/>
                  </a:lnTo>
                  <a:lnTo>
                    <a:pt x="1" y="1"/>
                  </a:lnTo>
                  <a:lnTo>
                    <a:pt x="0" y="1"/>
                  </a:lnTo>
                  <a:lnTo>
                    <a:pt x="0" y="2"/>
                  </a:lnTo>
                  <a:lnTo>
                    <a:pt x="1" y="2"/>
                  </a:lnTo>
                  <a:lnTo>
                    <a:pt x="3" y="2"/>
                  </a:lnTo>
                  <a:lnTo>
                    <a:pt x="4" y="2"/>
                  </a:lnTo>
                  <a:lnTo>
                    <a:pt x="5" y="2"/>
                  </a:lnTo>
                  <a:lnTo>
                    <a:pt x="6" y="2"/>
                  </a:lnTo>
                  <a:lnTo>
                    <a:pt x="6" y="1"/>
                  </a:lnTo>
                  <a:lnTo>
                    <a:pt x="8" y="1"/>
                  </a:lnTo>
                  <a:lnTo>
                    <a:pt x="8" y="0"/>
                  </a:lnTo>
                  <a:lnTo>
                    <a:pt x="6" y="0"/>
                  </a:lnTo>
                  <a:lnTo>
                    <a:pt x="8" y="0"/>
                  </a:lnTo>
                  <a:lnTo>
                    <a:pt x="6" y="0"/>
                  </a:lnTo>
                  <a:lnTo>
                    <a:pt x="8" y="0"/>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79" name="Freeform 1615"/>
            <p:cNvSpPr>
              <a:spLocks/>
            </p:cNvSpPr>
            <p:nvPr/>
          </p:nvSpPr>
          <p:spPr bwMode="auto">
            <a:xfrm>
              <a:off x="2673" y="2755"/>
              <a:ext cx="5" cy="3"/>
            </a:xfrm>
            <a:custGeom>
              <a:avLst/>
              <a:gdLst/>
              <a:ahLst/>
              <a:cxnLst>
                <a:cxn ang="0">
                  <a:pos x="0" y="1"/>
                </a:cxn>
                <a:cxn ang="0">
                  <a:pos x="3" y="1"/>
                </a:cxn>
                <a:cxn ang="0">
                  <a:pos x="3" y="0"/>
                </a:cxn>
                <a:cxn ang="0">
                  <a:pos x="0" y="0"/>
                </a:cxn>
                <a:cxn ang="0">
                  <a:pos x="0" y="1"/>
                </a:cxn>
                <a:cxn ang="0">
                  <a:pos x="3" y="1"/>
                </a:cxn>
                <a:cxn ang="0">
                  <a:pos x="0" y="1"/>
                </a:cxn>
                <a:cxn ang="0">
                  <a:pos x="0" y="2"/>
                </a:cxn>
                <a:cxn ang="0">
                  <a:pos x="1" y="2"/>
                </a:cxn>
                <a:cxn ang="0">
                  <a:pos x="3" y="2"/>
                </a:cxn>
                <a:cxn ang="0">
                  <a:pos x="3" y="1"/>
                </a:cxn>
                <a:cxn ang="0">
                  <a:pos x="0" y="1"/>
                </a:cxn>
              </a:cxnLst>
              <a:rect l="0" t="0" r="r" b="b"/>
              <a:pathLst>
                <a:path w="4" h="3">
                  <a:moveTo>
                    <a:pt x="0" y="1"/>
                  </a:moveTo>
                  <a:lnTo>
                    <a:pt x="3" y="1"/>
                  </a:lnTo>
                  <a:lnTo>
                    <a:pt x="3" y="0"/>
                  </a:lnTo>
                  <a:lnTo>
                    <a:pt x="0" y="0"/>
                  </a:lnTo>
                  <a:lnTo>
                    <a:pt x="0" y="1"/>
                  </a:lnTo>
                  <a:lnTo>
                    <a:pt x="3" y="1"/>
                  </a:lnTo>
                  <a:lnTo>
                    <a:pt x="0" y="1"/>
                  </a:lnTo>
                  <a:lnTo>
                    <a:pt x="0" y="2"/>
                  </a:lnTo>
                  <a:lnTo>
                    <a:pt x="1" y="2"/>
                  </a:lnTo>
                  <a:lnTo>
                    <a:pt x="3" y="2"/>
                  </a:lnTo>
                  <a:lnTo>
                    <a:pt x="3" y="1"/>
                  </a:lnTo>
                  <a:lnTo>
                    <a:pt x="0" y="1"/>
                  </a:lnTo>
                </a:path>
              </a:pathLst>
            </a:custGeom>
            <a:solidFill>
              <a:srgbClr val="FF801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0" name="Freeform 1616"/>
            <p:cNvSpPr>
              <a:spLocks/>
            </p:cNvSpPr>
            <p:nvPr/>
          </p:nvSpPr>
          <p:spPr bwMode="auto">
            <a:xfrm>
              <a:off x="2666" y="2752"/>
              <a:ext cx="6" cy="5"/>
            </a:xfrm>
            <a:custGeom>
              <a:avLst/>
              <a:gdLst/>
              <a:ahLst/>
              <a:cxnLst>
                <a:cxn ang="0">
                  <a:pos x="4" y="2"/>
                </a:cxn>
                <a:cxn ang="0">
                  <a:pos x="4" y="2"/>
                </a:cxn>
                <a:cxn ang="0">
                  <a:pos x="2" y="4"/>
                </a:cxn>
                <a:cxn ang="0">
                  <a:pos x="1" y="4"/>
                </a:cxn>
                <a:cxn ang="0">
                  <a:pos x="0" y="2"/>
                </a:cxn>
                <a:cxn ang="0">
                  <a:pos x="0" y="1"/>
                </a:cxn>
                <a:cxn ang="0">
                  <a:pos x="0" y="0"/>
                </a:cxn>
                <a:cxn ang="0">
                  <a:pos x="1" y="0"/>
                </a:cxn>
                <a:cxn ang="0">
                  <a:pos x="2" y="0"/>
                </a:cxn>
                <a:cxn ang="0">
                  <a:pos x="4" y="1"/>
                </a:cxn>
                <a:cxn ang="0">
                  <a:pos x="4" y="2"/>
                </a:cxn>
              </a:cxnLst>
              <a:rect l="0" t="0" r="r" b="b"/>
              <a:pathLst>
                <a:path w="5" h="5">
                  <a:moveTo>
                    <a:pt x="4" y="2"/>
                  </a:moveTo>
                  <a:lnTo>
                    <a:pt x="4" y="2"/>
                  </a:lnTo>
                  <a:lnTo>
                    <a:pt x="2" y="4"/>
                  </a:lnTo>
                  <a:lnTo>
                    <a:pt x="1" y="4"/>
                  </a:lnTo>
                  <a:lnTo>
                    <a:pt x="0" y="2"/>
                  </a:lnTo>
                  <a:lnTo>
                    <a:pt x="0" y="1"/>
                  </a:lnTo>
                  <a:lnTo>
                    <a:pt x="0" y="0"/>
                  </a:lnTo>
                  <a:lnTo>
                    <a:pt x="1" y="0"/>
                  </a:lnTo>
                  <a:lnTo>
                    <a:pt x="2" y="0"/>
                  </a:lnTo>
                  <a:lnTo>
                    <a:pt x="4" y="1"/>
                  </a:lnTo>
                  <a:lnTo>
                    <a:pt x="4" y="2"/>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1" name="Freeform 1617"/>
            <p:cNvSpPr>
              <a:spLocks/>
            </p:cNvSpPr>
            <p:nvPr/>
          </p:nvSpPr>
          <p:spPr bwMode="auto">
            <a:xfrm>
              <a:off x="2670" y="2755"/>
              <a:ext cx="2" cy="3"/>
            </a:xfrm>
            <a:custGeom>
              <a:avLst/>
              <a:gdLst/>
              <a:ahLst/>
              <a:cxnLst>
                <a:cxn ang="0">
                  <a:pos x="2" y="2"/>
                </a:cxn>
                <a:cxn ang="0">
                  <a:pos x="2" y="1"/>
                </a:cxn>
                <a:cxn ang="0">
                  <a:pos x="2" y="0"/>
                </a:cxn>
                <a:cxn ang="0">
                  <a:pos x="1" y="0"/>
                </a:cxn>
                <a:cxn ang="0">
                  <a:pos x="0" y="0"/>
                </a:cxn>
                <a:cxn ang="0">
                  <a:pos x="2" y="2"/>
                </a:cxn>
              </a:cxnLst>
              <a:rect l="0" t="0" r="r" b="b"/>
              <a:pathLst>
                <a:path w="3" h="3">
                  <a:moveTo>
                    <a:pt x="2" y="2"/>
                  </a:moveTo>
                  <a:lnTo>
                    <a:pt x="2" y="1"/>
                  </a:lnTo>
                  <a:lnTo>
                    <a:pt x="2" y="0"/>
                  </a:lnTo>
                  <a:lnTo>
                    <a:pt x="1" y="0"/>
                  </a:lnTo>
                  <a:lnTo>
                    <a:pt x="0" y="0"/>
                  </a:lnTo>
                  <a:lnTo>
                    <a:pt x="2" y="2"/>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2" name="Freeform 1618"/>
            <p:cNvSpPr>
              <a:spLocks/>
            </p:cNvSpPr>
            <p:nvPr/>
          </p:nvSpPr>
          <p:spPr bwMode="auto">
            <a:xfrm>
              <a:off x="2666" y="2755"/>
              <a:ext cx="6" cy="3"/>
            </a:xfrm>
            <a:custGeom>
              <a:avLst/>
              <a:gdLst/>
              <a:ahLst/>
              <a:cxnLst>
                <a:cxn ang="0">
                  <a:pos x="0" y="1"/>
                </a:cxn>
                <a:cxn ang="0">
                  <a:pos x="1" y="2"/>
                </a:cxn>
                <a:cxn ang="0">
                  <a:pos x="2" y="2"/>
                </a:cxn>
                <a:cxn ang="0">
                  <a:pos x="2" y="1"/>
                </a:cxn>
                <a:cxn ang="0">
                  <a:pos x="4" y="1"/>
                </a:cxn>
                <a:cxn ang="0">
                  <a:pos x="2" y="0"/>
                </a:cxn>
                <a:cxn ang="0">
                  <a:pos x="1" y="0"/>
                </a:cxn>
                <a:cxn ang="0">
                  <a:pos x="1" y="1"/>
                </a:cxn>
                <a:cxn ang="0">
                  <a:pos x="1" y="0"/>
                </a:cxn>
                <a:cxn ang="0">
                  <a:pos x="0" y="0"/>
                </a:cxn>
                <a:cxn ang="0">
                  <a:pos x="0" y="1"/>
                </a:cxn>
              </a:cxnLst>
              <a:rect l="0" t="0" r="r" b="b"/>
              <a:pathLst>
                <a:path w="5" h="3">
                  <a:moveTo>
                    <a:pt x="0" y="1"/>
                  </a:moveTo>
                  <a:lnTo>
                    <a:pt x="1" y="2"/>
                  </a:lnTo>
                  <a:lnTo>
                    <a:pt x="2" y="2"/>
                  </a:lnTo>
                  <a:lnTo>
                    <a:pt x="2" y="1"/>
                  </a:lnTo>
                  <a:lnTo>
                    <a:pt x="4" y="1"/>
                  </a:lnTo>
                  <a:lnTo>
                    <a:pt x="2" y="0"/>
                  </a:lnTo>
                  <a:lnTo>
                    <a:pt x="1" y="0"/>
                  </a:lnTo>
                  <a:lnTo>
                    <a:pt x="1" y="1"/>
                  </a:lnTo>
                  <a:lnTo>
                    <a:pt x="1" y="0"/>
                  </a:lnTo>
                  <a:lnTo>
                    <a:pt x="0" y="0"/>
                  </a:lnTo>
                  <a:lnTo>
                    <a:pt x="0" y="1"/>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3" name="Freeform 1619"/>
            <p:cNvSpPr>
              <a:spLocks/>
            </p:cNvSpPr>
            <p:nvPr/>
          </p:nvSpPr>
          <p:spPr bwMode="auto">
            <a:xfrm>
              <a:off x="2666" y="2752"/>
              <a:ext cx="2" cy="5"/>
            </a:xfrm>
            <a:custGeom>
              <a:avLst/>
              <a:gdLst/>
              <a:ahLst/>
              <a:cxnLst>
                <a:cxn ang="0">
                  <a:pos x="0" y="0"/>
                </a:cxn>
                <a:cxn ang="0">
                  <a:pos x="0" y="1"/>
                </a:cxn>
                <a:cxn ang="0">
                  <a:pos x="0" y="2"/>
                </a:cxn>
                <a:cxn ang="0">
                  <a:pos x="1" y="2"/>
                </a:cxn>
                <a:cxn ang="0">
                  <a:pos x="1" y="4"/>
                </a:cxn>
                <a:cxn ang="0">
                  <a:pos x="2" y="2"/>
                </a:cxn>
                <a:cxn ang="0">
                  <a:pos x="1" y="2"/>
                </a:cxn>
                <a:cxn ang="0">
                  <a:pos x="1" y="1"/>
                </a:cxn>
                <a:cxn ang="0">
                  <a:pos x="1" y="0"/>
                </a:cxn>
                <a:cxn ang="0">
                  <a:pos x="0" y="0"/>
                </a:cxn>
              </a:cxnLst>
              <a:rect l="0" t="0" r="r" b="b"/>
              <a:pathLst>
                <a:path w="3" h="5">
                  <a:moveTo>
                    <a:pt x="0" y="0"/>
                  </a:moveTo>
                  <a:lnTo>
                    <a:pt x="0" y="1"/>
                  </a:lnTo>
                  <a:lnTo>
                    <a:pt x="0" y="2"/>
                  </a:lnTo>
                  <a:lnTo>
                    <a:pt x="1" y="2"/>
                  </a:lnTo>
                  <a:lnTo>
                    <a:pt x="1" y="4"/>
                  </a:lnTo>
                  <a:lnTo>
                    <a:pt x="2" y="2"/>
                  </a:lnTo>
                  <a:lnTo>
                    <a:pt x="1" y="2"/>
                  </a:lnTo>
                  <a:lnTo>
                    <a:pt x="1" y="1"/>
                  </a:lnTo>
                  <a:lnTo>
                    <a:pt x="1" y="0"/>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4" name="Freeform 1620"/>
            <p:cNvSpPr>
              <a:spLocks/>
            </p:cNvSpPr>
            <p:nvPr/>
          </p:nvSpPr>
          <p:spPr bwMode="auto">
            <a:xfrm>
              <a:off x="2666" y="2751"/>
              <a:ext cx="6" cy="4"/>
            </a:xfrm>
            <a:custGeom>
              <a:avLst/>
              <a:gdLst/>
              <a:ahLst/>
              <a:cxnLst>
                <a:cxn ang="0">
                  <a:pos x="4" y="0"/>
                </a:cxn>
                <a:cxn ang="0">
                  <a:pos x="4" y="0"/>
                </a:cxn>
                <a:cxn ang="0">
                  <a:pos x="2" y="0"/>
                </a:cxn>
                <a:cxn ang="0">
                  <a:pos x="1" y="0"/>
                </a:cxn>
                <a:cxn ang="0">
                  <a:pos x="0" y="1"/>
                </a:cxn>
                <a:cxn ang="0">
                  <a:pos x="1" y="3"/>
                </a:cxn>
                <a:cxn ang="0">
                  <a:pos x="1" y="1"/>
                </a:cxn>
                <a:cxn ang="0">
                  <a:pos x="2" y="1"/>
                </a:cxn>
                <a:cxn ang="0">
                  <a:pos x="4" y="1"/>
                </a:cxn>
                <a:cxn ang="0">
                  <a:pos x="5" y="1"/>
                </a:cxn>
                <a:cxn ang="0">
                  <a:pos x="5" y="0"/>
                </a:cxn>
                <a:cxn ang="0">
                  <a:pos x="4" y="0"/>
                </a:cxn>
              </a:cxnLst>
              <a:rect l="0" t="0" r="r" b="b"/>
              <a:pathLst>
                <a:path w="6" h="4">
                  <a:moveTo>
                    <a:pt x="4" y="0"/>
                  </a:moveTo>
                  <a:lnTo>
                    <a:pt x="4" y="0"/>
                  </a:lnTo>
                  <a:lnTo>
                    <a:pt x="2" y="0"/>
                  </a:lnTo>
                  <a:lnTo>
                    <a:pt x="1" y="0"/>
                  </a:lnTo>
                  <a:lnTo>
                    <a:pt x="0" y="1"/>
                  </a:lnTo>
                  <a:lnTo>
                    <a:pt x="1" y="3"/>
                  </a:lnTo>
                  <a:lnTo>
                    <a:pt x="1" y="1"/>
                  </a:lnTo>
                  <a:lnTo>
                    <a:pt x="2" y="1"/>
                  </a:lnTo>
                  <a:lnTo>
                    <a:pt x="4" y="1"/>
                  </a:lnTo>
                  <a:lnTo>
                    <a:pt x="5" y="1"/>
                  </a:lnTo>
                  <a:lnTo>
                    <a:pt x="5" y="0"/>
                  </a:lnTo>
                  <a:lnTo>
                    <a:pt x="4"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5" name="Freeform 1621"/>
            <p:cNvSpPr>
              <a:spLocks/>
            </p:cNvSpPr>
            <p:nvPr/>
          </p:nvSpPr>
          <p:spPr bwMode="auto">
            <a:xfrm>
              <a:off x="2668" y="2752"/>
              <a:ext cx="4" cy="4"/>
            </a:xfrm>
            <a:custGeom>
              <a:avLst/>
              <a:gdLst/>
              <a:ahLst/>
              <a:cxnLst>
                <a:cxn ang="0">
                  <a:pos x="3" y="3"/>
                </a:cxn>
                <a:cxn ang="0">
                  <a:pos x="3" y="3"/>
                </a:cxn>
                <a:cxn ang="0">
                  <a:pos x="3" y="1"/>
                </a:cxn>
                <a:cxn ang="0">
                  <a:pos x="1" y="1"/>
                </a:cxn>
                <a:cxn ang="0">
                  <a:pos x="1" y="0"/>
                </a:cxn>
                <a:cxn ang="0">
                  <a:pos x="0" y="0"/>
                </a:cxn>
                <a:cxn ang="0">
                  <a:pos x="0" y="1"/>
                </a:cxn>
                <a:cxn ang="0">
                  <a:pos x="1" y="1"/>
                </a:cxn>
                <a:cxn ang="0">
                  <a:pos x="1" y="3"/>
                </a:cxn>
                <a:cxn ang="0">
                  <a:pos x="3" y="3"/>
                </a:cxn>
              </a:cxnLst>
              <a:rect l="0" t="0" r="r" b="b"/>
              <a:pathLst>
                <a:path w="4" h="4">
                  <a:moveTo>
                    <a:pt x="3" y="3"/>
                  </a:moveTo>
                  <a:lnTo>
                    <a:pt x="3" y="3"/>
                  </a:lnTo>
                  <a:lnTo>
                    <a:pt x="3" y="1"/>
                  </a:lnTo>
                  <a:lnTo>
                    <a:pt x="1" y="1"/>
                  </a:lnTo>
                  <a:lnTo>
                    <a:pt x="1" y="0"/>
                  </a:lnTo>
                  <a:lnTo>
                    <a:pt x="0" y="0"/>
                  </a:lnTo>
                  <a:lnTo>
                    <a:pt x="0" y="1"/>
                  </a:lnTo>
                  <a:lnTo>
                    <a:pt x="1" y="1"/>
                  </a:lnTo>
                  <a:lnTo>
                    <a:pt x="1" y="3"/>
                  </a:lnTo>
                  <a:lnTo>
                    <a:pt x="3" y="3"/>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6" name="Freeform 1622"/>
            <p:cNvSpPr>
              <a:spLocks/>
            </p:cNvSpPr>
            <p:nvPr/>
          </p:nvSpPr>
          <p:spPr bwMode="auto">
            <a:xfrm>
              <a:off x="2668" y="2752"/>
              <a:ext cx="4" cy="5"/>
            </a:xfrm>
            <a:custGeom>
              <a:avLst/>
              <a:gdLst/>
              <a:ahLst/>
              <a:cxnLst>
                <a:cxn ang="0">
                  <a:pos x="0" y="0"/>
                </a:cxn>
                <a:cxn ang="0">
                  <a:pos x="0" y="1"/>
                </a:cxn>
                <a:cxn ang="0">
                  <a:pos x="1" y="3"/>
                </a:cxn>
                <a:cxn ang="0">
                  <a:pos x="3" y="3"/>
                </a:cxn>
                <a:cxn ang="0">
                  <a:pos x="3" y="1"/>
                </a:cxn>
                <a:cxn ang="0">
                  <a:pos x="0" y="0"/>
                </a:cxn>
              </a:cxnLst>
              <a:rect l="0" t="0" r="r" b="b"/>
              <a:pathLst>
                <a:path w="4" h="4">
                  <a:moveTo>
                    <a:pt x="0" y="0"/>
                  </a:moveTo>
                  <a:lnTo>
                    <a:pt x="0" y="1"/>
                  </a:lnTo>
                  <a:lnTo>
                    <a:pt x="1" y="3"/>
                  </a:lnTo>
                  <a:lnTo>
                    <a:pt x="3" y="3"/>
                  </a:lnTo>
                  <a:lnTo>
                    <a:pt x="3" y="1"/>
                  </a:lnTo>
                  <a:lnTo>
                    <a:pt x="0" y="0"/>
                  </a:lnTo>
                </a:path>
              </a:pathLst>
            </a:custGeom>
            <a:solidFill>
              <a:srgbClr val="0000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7" name="Freeform 1623"/>
            <p:cNvSpPr>
              <a:spLocks/>
            </p:cNvSpPr>
            <p:nvPr/>
          </p:nvSpPr>
          <p:spPr bwMode="auto">
            <a:xfrm>
              <a:off x="2667" y="2752"/>
              <a:ext cx="5" cy="4"/>
            </a:xfrm>
            <a:custGeom>
              <a:avLst/>
              <a:gdLst/>
              <a:ahLst/>
              <a:cxnLst>
                <a:cxn ang="0">
                  <a:pos x="0" y="0"/>
                </a:cxn>
                <a:cxn ang="0">
                  <a:pos x="0" y="1"/>
                </a:cxn>
                <a:cxn ang="0">
                  <a:pos x="1" y="3"/>
                </a:cxn>
                <a:cxn ang="0">
                  <a:pos x="3" y="1"/>
                </a:cxn>
                <a:cxn ang="0">
                  <a:pos x="0" y="0"/>
                </a:cxn>
              </a:cxnLst>
              <a:rect l="0" t="0" r="r" b="b"/>
              <a:pathLst>
                <a:path w="4" h="4">
                  <a:moveTo>
                    <a:pt x="0" y="0"/>
                  </a:moveTo>
                  <a:lnTo>
                    <a:pt x="0" y="1"/>
                  </a:lnTo>
                  <a:lnTo>
                    <a:pt x="1" y="3"/>
                  </a:lnTo>
                  <a:lnTo>
                    <a:pt x="3" y="1"/>
                  </a:lnTo>
                  <a:lnTo>
                    <a:pt x="0" y="0"/>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8" name="Freeform 1624"/>
            <p:cNvSpPr>
              <a:spLocks/>
            </p:cNvSpPr>
            <p:nvPr/>
          </p:nvSpPr>
          <p:spPr bwMode="auto">
            <a:xfrm>
              <a:off x="2667" y="2752"/>
              <a:ext cx="1" cy="4"/>
            </a:xfrm>
            <a:custGeom>
              <a:avLst/>
              <a:gdLst/>
              <a:ahLst/>
              <a:cxnLst>
                <a:cxn ang="0">
                  <a:pos x="0" y="3"/>
                </a:cxn>
                <a:cxn ang="0">
                  <a:pos x="0" y="0"/>
                </a:cxn>
                <a:cxn ang="0">
                  <a:pos x="0" y="3"/>
                </a:cxn>
              </a:cxnLst>
              <a:rect l="0" t="0" r="r" b="b"/>
              <a:pathLst>
                <a:path w="1" h="4">
                  <a:moveTo>
                    <a:pt x="0" y="3"/>
                  </a:moveTo>
                  <a:lnTo>
                    <a:pt x="0" y="0"/>
                  </a:lnTo>
                  <a:lnTo>
                    <a:pt x="0" y="3"/>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89" name="Freeform 1625"/>
            <p:cNvSpPr>
              <a:spLocks/>
            </p:cNvSpPr>
            <p:nvPr/>
          </p:nvSpPr>
          <p:spPr bwMode="auto">
            <a:xfrm>
              <a:off x="2667" y="2752"/>
              <a:ext cx="5" cy="5"/>
            </a:xfrm>
            <a:custGeom>
              <a:avLst/>
              <a:gdLst/>
              <a:ahLst/>
              <a:cxnLst>
                <a:cxn ang="0">
                  <a:pos x="3" y="3"/>
                </a:cxn>
                <a:cxn ang="0">
                  <a:pos x="3" y="0"/>
                </a:cxn>
                <a:cxn ang="0">
                  <a:pos x="1" y="0"/>
                </a:cxn>
                <a:cxn ang="0">
                  <a:pos x="0" y="3"/>
                </a:cxn>
                <a:cxn ang="0">
                  <a:pos x="3" y="3"/>
                </a:cxn>
              </a:cxnLst>
              <a:rect l="0" t="0" r="r" b="b"/>
              <a:pathLst>
                <a:path w="4" h="4">
                  <a:moveTo>
                    <a:pt x="3" y="3"/>
                  </a:moveTo>
                  <a:lnTo>
                    <a:pt x="3" y="0"/>
                  </a:lnTo>
                  <a:lnTo>
                    <a:pt x="1" y="0"/>
                  </a:lnTo>
                  <a:lnTo>
                    <a:pt x="0" y="3"/>
                  </a:lnTo>
                  <a:lnTo>
                    <a:pt x="3" y="3"/>
                  </a:lnTo>
                </a:path>
              </a:pathLst>
            </a:custGeom>
            <a:solidFill>
              <a:srgbClr val="FFFF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grpSp>
      <p:pic>
        <p:nvPicPr>
          <p:cNvPr id="1042" name="Picture 1626"/>
          <p:cNvPicPr>
            <a:picLocks noChangeArrowheads="1"/>
          </p:cNvPicPr>
          <p:nvPr/>
        </p:nvPicPr>
        <p:blipFill>
          <a:blip r:embed="rId10" cstate="print"/>
          <a:srcRect/>
          <a:stretch>
            <a:fillRect/>
          </a:stretch>
        </p:blipFill>
        <p:spPr bwMode="auto">
          <a:xfrm>
            <a:off x="-914400" y="4114800"/>
            <a:ext cx="387350" cy="411163"/>
          </a:xfrm>
          <a:prstGeom prst="rect">
            <a:avLst/>
          </a:prstGeom>
          <a:noFill/>
          <a:ln w="9525">
            <a:noFill/>
            <a:miter lim="800000"/>
            <a:headEnd/>
            <a:tailEnd/>
          </a:ln>
        </p:spPr>
      </p:pic>
      <p:pic>
        <p:nvPicPr>
          <p:cNvPr id="1043" name="Picture 1627"/>
          <p:cNvPicPr>
            <a:picLocks noChangeArrowheads="1"/>
          </p:cNvPicPr>
          <p:nvPr/>
        </p:nvPicPr>
        <p:blipFill>
          <a:blip r:embed="rId11" cstate="print"/>
          <a:srcRect/>
          <a:stretch>
            <a:fillRect/>
          </a:stretch>
        </p:blipFill>
        <p:spPr bwMode="auto">
          <a:xfrm>
            <a:off x="-1554163" y="6172200"/>
            <a:ext cx="320675" cy="415925"/>
          </a:xfrm>
          <a:prstGeom prst="rect">
            <a:avLst/>
          </a:prstGeom>
          <a:noFill/>
          <a:ln w="9525">
            <a:noFill/>
            <a:miter lim="800000"/>
            <a:headEnd/>
            <a:tailEnd/>
          </a:ln>
        </p:spPr>
      </p:pic>
      <p:pic>
        <p:nvPicPr>
          <p:cNvPr id="1044" name="Picture 1643" descr="div_024.wmf">
            <a:hlinkClick r:id="rId12"/>
          </p:cNvPr>
          <p:cNvPicPr>
            <a:picLocks noChangeAspect="1" noChangeArrowheads="1"/>
          </p:cNvPicPr>
          <p:nvPr/>
        </p:nvPicPr>
        <p:blipFill>
          <a:blip r:embed="rId13" cstate="print"/>
          <a:srcRect/>
          <a:stretch>
            <a:fillRect/>
          </a:stretch>
        </p:blipFill>
        <p:spPr bwMode="auto">
          <a:xfrm>
            <a:off x="-1782763" y="1189038"/>
            <a:ext cx="533400" cy="533400"/>
          </a:xfrm>
          <a:prstGeom prst="rect">
            <a:avLst/>
          </a:prstGeom>
          <a:solidFill>
            <a:srgbClr val="F1E2A1"/>
          </a:solidFill>
          <a:ln w="9525">
            <a:noFill/>
            <a:miter lim="800000"/>
            <a:headEnd/>
            <a:tailEnd/>
          </a:ln>
        </p:spPr>
      </p:pic>
      <p:pic>
        <p:nvPicPr>
          <p:cNvPr id="1045" name="Picture 1644" descr="7in-div"/>
          <p:cNvPicPr>
            <a:picLocks noChangeAspect="1" noChangeArrowheads="1"/>
          </p:cNvPicPr>
          <p:nvPr/>
        </p:nvPicPr>
        <p:blipFill>
          <a:blip r:embed="rId14" cstate="print"/>
          <a:srcRect/>
          <a:stretch>
            <a:fillRect/>
          </a:stretch>
        </p:blipFill>
        <p:spPr bwMode="auto">
          <a:xfrm>
            <a:off x="-2378075" y="2011363"/>
            <a:ext cx="638175" cy="549275"/>
          </a:xfrm>
          <a:prstGeom prst="rect">
            <a:avLst/>
          </a:prstGeom>
          <a:noFill/>
          <a:ln w="9525">
            <a:noFill/>
            <a:miter lim="800000"/>
            <a:headEnd/>
            <a:tailEnd/>
          </a:ln>
        </p:spPr>
      </p:pic>
      <p:sp>
        <p:nvSpPr>
          <p:cNvPr id="1046" name="Text Box 1645"/>
          <p:cNvSpPr txBox="1">
            <a:spLocks noChangeArrowheads="1"/>
          </p:cNvSpPr>
          <p:nvPr/>
        </p:nvSpPr>
        <p:spPr bwMode="auto">
          <a:xfrm>
            <a:off x="1235075" y="2332038"/>
            <a:ext cx="1368425" cy="336550"/>
          </a:xfrm>
          <a:prstGeom prst="rect">
            <a:avLst/>
          </a:prstGeom>
          <a:noFill/>
          <a:ln w="9525" cap="rnd">
            <a:noFill/>
            <a:miter lim="800000"/>
            <a:headEnd type="none" w="sm" len="sm"/>
            <a:tailEnd type="none" w="sm" len="sm"/>
          </a:ln>
        </p:spPr>
        <p:txBody>
          <a:bodyPr wrap="none">
            <a:spAutoFit/>
          </a:bodyPr>
          <a:lstStyle/>
          <a:p>
            <a:pPr algn="ctr"/>
            <a:r>
              <a:rPr lang="en-US" i="0" dirty="0"/>
              <a:t>COLORADO</a:t>
            </a:r>
          </a:p>
        </p:txBody>
      </p:sp>
      <p:sp>
        <p:nvSpPr>
          <p:cNvPr id="1047" name="Text Box 1646"/>
          <p:cNvSpPr txBox="1">
            <a:spLocks noChangeArrowheads="1"/>
          </p:cNvSpPr>
          <p:nvPr/>
        </p:nvSpPr>
        <p:spPr bwMode="auto">
          <a:xfrm>
            <a:off x="4163332" y="2117952"/>
            <a:ext cx="1192439" cy="369332"/>
          </a:xfrm>
          <a:prstGeom prst="rect">
            <a:avLst/>
          </a:prstGeom>
          <a:noFill/>
          <a:ln w="9525" cap="rnd">
            <a:noFill/>
            <a:miter lim="800000"/>
            <a:headEnd type="none" w="sm" len="sm"/>
            <a:tailEnd type="none" w="sm" len="sm"/>
          </a:ln>
        </p:spPr>
        <p:txBody>
          <a:bodyPr wrap="square">
            <a:spAutoFit/>
          </a:bodyPr>
          <a:lstStyle/>
          <a:p>
            <a:pPr algn="ctr"/>
            <a:r>
              <a:rPr lang="en-US" i="0" dirty="0"/>
              <a:t>KANSAS</a:t>
            </a:r>
          </a:p>
        </p:txBody>
      </p:sp>
      <p:sp>
        <p:nvSpPr>
          <p:cNvPr id="1048" name="Text Box 1647"/>
          <p:cNvSpPr txBox="1">
            <a:spLocks noChangeArrowheads="1"/>
          </p:cNvSpPr>
          <p:nvPr/>
        </p:nvSpPr>
        <p:spPr bwMode="auto">
          <a:xfrm>
            <a:off x="6928077" y="2656115"/>
            <a:ext cx="1649866" cy="369332"/>
          </a:xfrm>
          <a:prstGeom prst="rect">
            <a:avLst/>
          </a:prstGeom>
          <a:noFill/>
          <a:ln w="9525" cap="rnd">
            <a:noFill/>
            <a:miter lim="800000"/>
            <a:headEnd type="none" w="sm" len="sm"/>
            <a:tailEnd type="none" w="sm" len="sm"/>
          </a:ln>
        </p:spPr>
        <p:txBody>
          <a:bodyPr wrap="square">
            <a:spAutoFit/>
          </a:bodyPr>
          <a:lstStyle/>
          <a:p>
            <a:pPr algn="ctr"/>
            <a:r>
              <a:rPr lang="en-US" i="0" dirty="0"/>
              <a:t>OKLAHOMA</a:t>
            </a:r>
          </a:p>
        </p:txBody>
      </p:sp>
      <p:sp>
        <p:nvSpPr>
          <p:cNvPr id="1049" name="Text Box 1648"/>
          <p:cNvSpPr txBox="1">
            <a:spLocks noChangeArrowheads="1"/>
          </p:cNvSpPr>
          <p:nvPr/>
        </p:nvSpPr>
        <p:spPr bwMode="auto">
          <a:xfrm>
            <a:off x="3794125" y="4052888"/>
            <a:ext cx="858838" cy="336550"/>
          </a:xfrm>
          <a:prstGeom prst="rect">
            <a:avLst/>
          </a:prstGeom>
          <a:noFill/>
          <a:ln w="9525" cap="rnd">
            <a:noFill/>
            <a:miter lim="800000"/>
            <a:headEnd type="none" w="sm" len="sm"/>
            <a:tailEnd type="none" w="sm" len="sm"/>
          </a:ln>
        </p:spPr>
        <p:txBody>
          <a:bodyPr wrap="none">
            <a:spAutoFit/>
          </a:bodyPr>
          <a:lstStyle/>
          <a:p>
            <a:pPr algn="ctr"/>
            <a:r>
              <a:rPr lang="en-US" i="0" dirty="0"/>
              <a:t>TEXAS</a:t>
            </a:r>
          </a:p>
        </p:txBody>
      </p:sp>
      <p:graphicFrame>
        <p:nvGraphicFramePr>
          <p:cNvPr id="1026" name="Object 1649"/>
          <p:cNvGraphicFramePr>
            <a:graphicFrameLocks/>
          </p:cNvGraphicFramePr>
          <p:nvPr/>
        </p:nvGraphicFramePr>
        <p:xfrm>
          <a:off x="4435475" y="3932238"/>
          <a:ext cx="1554163" cy="1143000"/>
        </p:xfrm>
        <a:graphic>
          <a:graphicData uri="http://schemas.openxmlformats.org/presentationml/2006/ole">
            <mc:AlternateContent xmlns:mc="http://schemas.openxmlformats.org/markup-compatibility/2006">
              <mc:Choice xmlns:v="urn:schemas-microsoft-com:vml" Requires="v">
                <p:oleObj spid="_x0000_s42030" name="CorelDRAW" r:id="rId15" imgW="806400" imgH="699840" progId="">
                  <p:embed/>
                </p:oleObj>
              </mc:Choice>
              <mc:Fallback>
                <p:oleObj name="CorelDRAW" r:id="rId15" imgW="806400" imgH="699840" progId="">
                  <p:embed/>
                  <p:pic>
                    <p:nvPicPr>
                      <p:cNvPr id="0" name="Object 164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5475" y="3932238"/>
                        <a:ext cx="1554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0" name="Rectangle 1650"/>
          <p:cNvSpPr>
            <a:spLocks noChangeArrowheads="1"/>
          </p:cNvSpPr>
          <p:nvPr/>
        </p:nvSpPr>
        <p:spPr bwMode="auto">
          <a:xfrm>
            <a:off x="411163" y="92075"/>
            <a:ext cx="8458200" cy="1143000"/>
          </a:xfrm>
          <a:prstGeom prst="rect">
            <a:avLst/>
          </a:prstGeom>
          <a:noFill/>
          <a:ln w="9525">
            <a:noFill/>
            <a:miter lim="800000"/>
            <a:headEnd/>
            <a:tailEnd/>
          </a:ln>
        </p:spPr>
        <p:txBody>
          <a:bodyPr anchor="ctr"/>
          <a:lstStyle/>
          <a:p>
            <a:pPr algn="ctr"/>
            <a:r>
              <a:rPr lang="en-US" sz="4400" b="0" i="0" dirty="0">
                <a:solidFill>
                  <a:schemeClr val="tx2"/>
                </a:solidFill>
              </a:rPr>
              <a:t>III Corps Today</a:t>
            </a:r>
            <a:endParaRPr lang="en-US" sz="3600" b="0" dirty="0">
              <a:solidFill>
                <a:schemeClr val="tx2"/>
              </a:solidFill>
            </a:endParaRPr>
          </a:p>
        </p:txBody>
      </p:sp>
      <p:pic>
        <p:nvPicPr>
          <p:cNvPr id="1051" name="Picture 1651" descr="Corps Artillery Crest"/>
          <p:cNvPicPr>
            <a:picLocks noChangeAspect="1" noChangeArrowheads="1"/>
          </p:cNvPicPr>
          <p:nvPr/>
        </p:nvPicPr>
        <p:blipFill>
          <a:blip r:embed="rId17" cstate="print"/>
          <a:srcRect/>
          <a:stretch>
            <a:fillRect/>
          </a:stretch>
        </p:blipFill>
        <p:spPr bwMode="auto">
          <a:xfrm>
            <a:off x="6492875" y="2011363"/>
            <a:ext cx="685800" cy="434975"/>
          </a:xfrm>
          <a:prstGeom prst="rect">
            <a:avLst/>
          </a:prstGeom>
          <a:noFill/>
          <a:ln w="9525">
            <a:noFill/>
            <a:miter lim="800000"/>
            <a:headEnd/>
            <a:tailEnd/>
          </a:ln>
        </p:spPr>
      </p:pic>
      <p:grpSp>
        <p:nvGrpSpPr>
          <p:cNvPr id="5" name="Group 1628"/>
          <p:cNvGrpSpPr>
            <a:grpSpLocks/>
          </p:cNvGrpSpPr>
          <p:nvPr/>
        </p:nvGrpSpPr>
        <p:grpSpPr bwMode="auto">
          <a:xfrm>
            <a:off x="-1417638" y="4708525"/>
            <a:ext cx="579438" cy="546100"/>
            <a:chOff x="3044" y="1985"/>
            <a:chExt cx="365" cy="315"/>
          </a:xfrm>
        </p:grpSpPr>
        <p:sp>
          <p:nvSpPr>
            <p:cNvPr id="550493" name="Freeform 1629"/>
            <p:cNvSpPr>
              <a:spLocks/>
            </p:cNvSpPr>
            <p:nvPr/>
          </p:nvSpPr>
          <p:spPr bwMode="auto">
            <a:xfrm>
              <a:off x="3044" y="1985"/>
              <a:ext cx="365" cy="315"/>
            </a:xfrm>
            <a:custGeom>
              <a:avLst/>
              <a:gdLst/>
              <a:ahLst/>
              <a:cxnLst>
                <a:cxn ang="0">
                  <a:pos x="364" y="157"/>
                </a:cxn>
                <a:cxn ang="0">
                  <a:pos x="182" y="0"/>
                </a:cxn>
                <a:cxn ang="0">
                  <a:pos x="0" y="157"/>
                </a:cxn>
                <a:cxn ang="0">
                  <a:pos x="182" y="314"/>
                </a:cxn>
                <a:cxn ang="0">
                  <a:pos x="364" y="157"/>
                </a:cxn>
              </a:cxnLst>
              <a:rect l="0" t="0" r="r" b="b"/>
              <a:pathLst>
                <a:path w="365" h="315">
                  <a:moveTo>
                    <a:pt x="364" y="157"/>
                  </a:moveTo>
                  <a:lnTo>
                    <a:pt x="182" y="0"/>
                  </a:lnTo>
                  <a:lnTo>
                    <a:pt x="0" y="157"/>
                  </a:lnTo>
                  <a:lnTo>
                    <a:pt x="182" y="314"/>
                  </a:lnTo>
                  <a:lnTo>
                    <a:pt x="364" y="157"/>
                  </a:lnTo>
                </a:path>
              </a:pathLst>
            </a:custGeom>
            <a:solidFill>
              <a:srgbClr val="B39A67"/>
            </a:solid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94" name="Freeform 1630"/>
            <p:cNvSpPr>
              <a:spLocks/>
            </p:cNvSpPr>
            <p:nvPr/>
          </p:nvSpPr>
          <p:spPr bwMode="auto">
            <a:xfrm>
              <a:off x="3068" y="2007"/>
              <a:ext cx="317" cy="270"/>
            </a:xfrm>
            <a:custGeom>
              <a:avLst/>
              <a:gdLst/>
              <a:ahLst/>
              <a:cxnLst>
                <a:cxn ang="0">
                  <a:pos x="316" y="135"/>
                </a:cxn>
                <a:cxn ang="0">
                  <a:pos x="158" y="0"/>
                </a:cxn>
                <a:cxn ang="0">
                  <a:pos x="0" y="135"/>
                </a:cxn>
                <a:cxn ang="0">
                  <a:pos x="158" y="269"/>
                </a:cxn>
                <a:cxn ang="0">
                  <a:pos x="316" y="135"/>
                </a:cxn>
              </a:cxnLst>
              <a:rect l="0" t="0" r="r" b="b"/>
              <a:pathLst>
                <a:path w="317" h="270">
                  <a:moveTo>
                    <a:pt x="316" y="135"/>
                  </a:moveTo>
                  <a:lnTo>
                    <a:pt x="158" y="0"/>
                  </a:lnTo>
                  <a:lnTo>
                    <a:pt x="0" y="135"/>
                  </a:lnTo>
                  <a:lnTo>
                    <a:pt x="158" y="269"/>
                  </a:lnTo>
                  <a:lnTo>
                    <a:pt x="316" y="135"/>
                  </a:lnTo>
                </a:path>
              </a:pathLst>
            </a:custGeom>
            <a:no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95" name="Freeform 1631"/>
            <p:cNvSpPr>
              <a:spLocks/>
            </p:cNvSpPr>
            <p:nvPr/>
          </p:nvSpPr>
          <p:spPr bwMode="auto">
            <a:xfrm>
              <a:off x="3044" y="1985"/>
              <a:ext cx="365" cy="315"/>
            </a:xfrm>
            <a:custGeom>
              <a:avLst/>
              <a:gdLst/>
              <a:ahLst/>
              <a:cxnLst>
                <a:cxn ang="0">
                  <a:pos x="364" y="157"/>
                </a:cxn>
                <a:cxn ang="0">
                  <a:pos x="182" y="0"/>
                </a:cxn>
                <a:cxn ang="0">
                  <a:pos x="0" y="157"/>
                </a:cxn>
                <a:cxn ang="0">
                  <a:pos x="182" y="314"/>
                </a:cxn>
                <a:cxn ang="0">
                  <a:pos x="364" y="157"/>
                </a:cxn>
              </a:cxnLst>
              <a:rect l="0" t="0" r="r" b="b"/>
              <a:pathLst>
                <a:path w="365" h="315">
                  <a:moveTo>
                    <a:pt x="364" y="157"/>
                  </a:moveTo>
                  <a:lnTo>
                    <a:pt x="182" y="0"/>
                  </a:lnTo>
                  <a:lnTo>
                    <a:pt x="0" y="157"/>
                  </a:lnTo>
                  <a:lnTo>
                    <a:pt x="182" y="314"/>
                  </a:lnTo>
                  <a:lnTo>
                    <a:pt x="364" y="157"/>
                  </a:lnTo>
                </a:path>
              </a:pathLst>
            </a:custGeom>
            <a:solidFill>
              <a:srgbClr val="B39A67"/>
            </a:solid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96" name="Freeform 1632"/>
            <p:cNvSpPr>
              <a:spLocks/>
            </p:cNvSpPr>
            <p:nvPr/>
          </p:nvSpPr>
          <p:spPr bwMode="auto">
            <a:xfrm>
              <a:off x="3068" y="2007"/>
              <a:ext cx="317" cy="270"/>
            </a:xfrm>
            <a:custGeom>
              <a:avLst/>
              <a:gdLst/>
              <a:ahLst/>
              <a:cxnLst>
                <a:cxn ang="0">
                  <a:pos x="316" y="135"/>
                </a:cxn>
                <a:cxn ang="0">
                  <a:pos x="158" y="0"/>
                </a:cxn>
                <a:cxn ang="0">
                  <a:pos x="0" y="135"/>
                </a:cxn>
                <a:cxn ang="0">
                  <a:pos x="158" y="269"/>
                </a:cxn>
                <a:cxn ang="0">
                  <a:pos x="316" y="135"/>
                </a:cxn>
              </a:cxnLst>
              <a:rect l="0" t="0" r="r" b="b"/>
              <a:pathLst>
                <a:path w="317" h="270">
                  <a:moveTo>
                    <a:pt x="316" y="135"/>
                  </a:moveTo>
                  <a:lnTo>
                    <a:pt x="158" y="0"/>
                  </a:lnTo>
                  <a:lnTo>
                    <a:pt x="0" y="135"/>
                  </a:lnTo>
                  <a:lnTo>
                    <a:pt x="158" y="269"/>
                  </a:lnTo>
                  <a:lnTo>
                    <a:pt x="316" y="135"/>
                  </a:lnTo>
                </a:path>
              </a:pathLst>
            </a:custGeom>
            <a:noFill/>
            <a:ln w="12700" cap="rnd" cmpd="sng">
              <a:solidFill>
                <a:srgbClr val="0000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97" name="Freeform 1633"/>
            <p:cNvSpPr>
              <a:spLocks/>
            </p:cNvSpPr>
            <p:nvPr/>
          </p:nvSpPr>
          <p:spPr bwMode="auto">
            <a:xfrm>
              <a:off x="3071" y="2089"/>
              <a:ext cx="135" cy="93"/>
            </a:xfrm>
            <a:custGeom>
              <a:avLst/>
              <a:gdLst/>
              <a:ahLst/>
              <a:cxnLst>
                <a:cxn ang="0">
                  <a:pos x="134" y="43"/>
                </a:cxn>
                <a:cxn ang="0">
                  <a:pos x="81" y="43"/>
                </a:cxn>
                <a:cxn ang="0">
                  <a:pos x="85" y="33"/>
                </a:cxn>
                <a:cxn ang="0">
                  <a:pos x="87" y="24"/>
                </a:cxn>
                <a:cxn ang="0">
                  <a:pos x="91" y="18"/>
                </a:cxn>
                <a:cxn ang="0">
                  <a:pos x="85" y="18"/>
                </a:cxn>
                <a:cxn ang="0">
                  <a:pos x="80" y="19"/>
                </a:cxn>
                <a:cxn ang="0">
                  <a:pos x="75" y="22"/>
                </a:cxn>
                <a:cxn ang="0">
                  <a:pos x="72" y="13"/>
                </a:cxn>
                <a:cxn ang="0">
                  <a:pos x="66" y="5"/>
                </a:cxn>
                <a:cxn ang="0">
                  <a:pos x="59" y="0"/>
                </a:cxn>
                <a:cxn ang="0">
                  <a:pos x="49" y="7"/>
                </a:cxn>
                <a:cxn ang="0">
                  <a:pos x="42" y="16"/>
                </a:cxn>
                <a:cxn ang="0">
                  <a:pos x="41" y="22"/>
                </a:cxn>
                <a:cxn ang="0">
                  <a:pos x="40" y="30"/>
                </a:cxn>
                <a:cxn ang="0">
                  <a:pos x="34" y="29"/>
                </a:cxn>
                <a:cxn ang="0">
                  <a:pos x="29" y="30"/>
                </a:cxn>
                <a:cxn ang="0">
                  <a:pos x="15" y="35"/>
                </a:cxn>
                <a:cxn ang="0">
                  <a:pos x="6" y="41"/>
                </a:cxn>
                <a:cxn ang="0">
                  <a:pos x="0" y="47"/>
                </a:cxn>
                <a:cxn ang="0">
                  <a:pos x="6" y="53"/>
                </a:cxn>
                <a:cxn ang="0">
                  <a:pos x="15" y="59"/>
                </a:cxn>
                <a:cxn ang="0">
                  <a:pos x="29" y="64"/>
                </a:cxn>
                <a:cxn ang="0">
                  <a:pos x="40" y="64"/>
                </a:cxn>
                <a:cxn ang="0">
                  <a:pos x="42" y="77"/>
                </a:cxn>
                <a:cxn ang="0">
                  <a:pos x="49" y="86"/>
                </a:cxn>
                <a:cxn ang="0">
                  <a:pos x="59" y="93"/>
                </a:cxn>
                <a:cxn ang="0">
                  <a:pos x="66" y="87"/>
                </a:cxn>
                <a:cxn ang="0">
                  <a:pos x="72" y="81"/>
                </a:cxn>
                <a:cxn ang="0">
                  <a:pos x="75" y="72"/>
                </a:cxn>
                <a:cxn ang="0">
                  <a:pos x="85" y="75"/>
                </a:cxn>
                <a:cxn ang="0">
                  <a:pos x="91" y="76"/>
                </a:cxn>
                <a:cxn ang="0">
                  <a:pos x="85" y="61"/>
                </a:cxn>
                <a:cxn ang="0">
                  <a:pos x="81" y="51"/>
                </a:cxn>
                <a:cxn ang="0">
                  <a:pos x="134" y="51"/>
                </a:cxn>
                <a:cxn ang="0">
                  <a:pos x="134" y="43"/>
                </a:cxn>
              </a:cxnLst>
              <a:rect l="0" t="0" r="r" b="b"/>
              <a:pathLst>
                <a:path w="135" h="94">
                  <a:moveTo>
                    <a:pt x="134" y="43"/>
                  </a:moveTo>
                  <a:lnTo>
                    <a:pt x="81" y="43"/>
                  </a:lnTo>
                  <a:lnTo>
                    <a:pt x="85" y="33"/>
                  </a:lnTo>
                  <a:lnTo>
                    <a:pt x="87" y="24"/>
                  </a:lnTo>
                  <a:lnTo>
                    <a:pt x="91" y="18"/>
                  </a:lnTo>
                  <a:lnTo>
                    <a:pt x="85" y="18"/>
                  </a:lnTo>
                  <a:lnTo>
                    <a:pt x="80" y="19"/>
                  </a:lnTo>
                  <a:lnTo>
                    <a:pt x="75" y="22"/>
                  </a:lnTo>
                  <a:lnTo>
                    <a:pt x="72" y="13"/>
                  </a:lnTo>
                  <a:lnTo>
                    <a:pt x="66" y="5"/>
                  </a:lnTo>
                  <a:lnTo>
                    <a:pt x="59" y="0"/>
                  </a:lnTo>
                  <a:lnTo>
                    <a:pt x="49" y="7"/>
                  </a:lnTo>
                  <a:lnTo>
                    <a:pt x="42" y="16"/>
                  </a:lnTo>
                  <a:lnTo>
                    <a:pt x="41" y="22"/>
                  </a:lnTo>
                  <a:lnTo>
                    <a:pt x="40" y="30"/>
                  </a:lnTo>
                  <a:lnTo>
                    <a:pt x="34" y="29"/>
                  </a:lnTo>
                  <a:lnTo>
                    <a:pt x="29" y="30"/>
                  </a:lnTo>
                  <a:lnTo>
                    <a:pt x="15" y="35"/>
                  </a:lnTo>
                  <a:lnTo>
                    <a:pt x="6" y="41"/>
                  </a:lnTo>
                  <a:lnTo>
                    <a:pt x="0" y="47"/>
                  </a:lnTo>
                  <a:lnTo>
                    <a:pt x="6" y="53"/>
                  </a:lnTo>
                  <a:lnTo>
                    <a:pt x="15" y="59"/>
                  </a:lnTo>
                  <a:lnTo>
                    <a:pt x="29" y="64"/>
                  </a:lnTo>
                  <a:lnTo>
                    <a:pt x="40" y="64"/>
                  </a:lnTo>
                  <a:lnTo>
                    <a:pt x="42" y="77"/>
                  </a:lnTo>
                  <a:lnTo>
                    <a:pt x="49" y="86"/>
                  </a:lnTo>
                  <a:lnTo>
                    <a:pt x="59" y="93"/>
                  </a:lnTo>
                  <a:lnTo>
                    <a:pt x="66" y="87"/>
                  </a:lnTo>
                  <a:lnTo>
                    <a:pt x="72" y="81"/>
                  </a:lnTo>
                  <a:lnTo>
                    <a:pt x="75" y="72"/>
                  </a:lnTo>
                  <a:lnTo>
                    <a:pt x="85" y="75"/>
                  </a:lnTo>
                  <a:lnTo>
                    <a:pt x="91" y="76"/>
                  </a:lnTo>
                  <a:lnTo>
                    <a:pt x="85" y="61"/>
                  </a:lnTo>
                  <a:lnTo>
                    <a:pt x="81" y="51"/>
                  </a:lnTo>
                  <a:lnTo>
                    <a:pt x="134" y="51"/>
                  </a:lnTo>
                  <a:lnTo>
                    <a:pt x="134" y="43"/>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98" name="Freeform 1634"/>
            <p:cNvSpPr>
              <a:spLocks/>
            </p:cNvSpPr>
            <p:nvPr/>
          </p:nvSpPr>
          <p:spPr bwMode="auto">
            <a:xfrm>
              <a:off x="3071" y="2089"/>
              <a:ext cx="135" cy="93"/>
            </a:xfrm>
            <a:custGeom>
              <a:avLst/>
              <a:gdLst/>
              <a:ahLst/>
              <a:cxnLst>
                <a:cxn ang="0">
                  <a:pos x="134" y="43"/>
                </a:cxn>
                <a:cxn ang="0">
                  <a:pos x="81" y="43"/>
                </a:cxn>
                <a:cxn ang="0">
                  <a:pos x="85" y="33"/>
                </a:cxn>
                <a:cxn ang="0">
                  <a:pos x="87" y="24"/>
                </a:cxn>
                <a:cxn ang="0">
                  <a:pos x="91" y="18"/>
                </a:cxn>
                <a:cxn ang="0">
                  <a:pos x="85" y="18"/>
                </a:cxn>
                <a:cxn ang="0">
                  <a:pos x="80" y="19"/>
                </a:cxn>
                <a:cxn ang="0">
                  <a:pos x="75" y="22"/>
                </a:cxn>
                <a:cxn ang="0">
                  <a:pos x="72" y="13"/>
                </a:cxn>
                <a:cxn ang="0">
                  <a:pos x="66" y="5"/>
                </a:cxn>
                <a:cxn ang="0">
                  <a:pos x="59" y="0"/>
                </a:cxn>
                <a:cxn ang="0">
                  <a:pos x="49" y="7"/>
                </a:cxn>
                <a:cxn ang="0">
                  <a:pos x="42" y="16"/>
                </a:cxn>
                <a:cxn ang="0">
                  <a:pos x="41" y="22"/>
                </a:cxn>
                <a:cxn ang="0">
                  <a:pos x="40" y="30"/>
                </a:cxn>
                <a:cxn ang="0">
                  <a:pos x="34" y="29"/>
                </a:cxn>
                <a:cxn ang="0">
                  <a:pos x="29" y="30"/>
                </a:cxn>
                <a:cxn ang="0">
                  <a:pos x="15" y="35"/>
                </a:cxn>
                <a:cxn ang="0">
                  <a:pos x="6" y="41"/>
                </a:cxn>
                <a:cxn ang="0">
                  <a:pos x="0" y="47"/>
                </a:cxn>
                <a:cxn ang="0">
                  <a:pos x="6" y="53"/>
                </a:cxn>
                <a:cxn ang="0">
                  <a:pos x="15" y="59"/>
                </a:cxn>
                <a:cxn ang="0">
                  <a:pos x="29" y="64"/>
                </a:cxn>
                <a:cxn ang="0">
                  <a:pos x="40" y="64"/>
                </a:cxn>
                <a:cxn ang="0">
                  <a:pos x="42" y="77"/>
                </a:cxn>
                <a:cxn ang="0">
                  <a:pos x="49" y="86"/>
                </a:cxn>
                <a:cxn ang="0">
                  <a:pos x="59" y="93"/>
                </a:cxn>
                <a:cxn ang="0">
                  <a:pos x="66" y="87"/>
                </a:cxn>
                <a:cxn ang="0">
                  <a:pos x="72" y="81"/>
                </a:cxn>
                <a:cxn ang="0">
                  <a:pos x="75" y="72"/>
                </a:cxn>
                <a:cxn ang="0">
                  <a:pos x="85" y="75"/>
                </a:cxn>
                <a:cxn ang="0">
                  <a:pos x="91" y="76"/>
                </a:cxn>
                <a:cxn ang="0">
                  <a:pos x="85" y="61"/>
                </a:cxn>
                <a:cxn ang="0">
                  <a:pos x="81" y="51"/>
                </a:cxn>
                <a:cxn ang="0">
                  <a:pos x="134" y="51"/>
                </a:cxn>
              </a:cxnLst>
              <a:rect l="0" t="0" r="r" b="b"/>
              <a:pathLst>
                <a:path w="135" h="94">
                  <a:moveTo>
                    <a:pt x="134" y="43"/>
                  </a:moveTo>
                  <a:lnTo>
                    <a:pt x="81" y="43"/>
                  </a:lnTo>
                  <a:lnTo>
                    <a:pt x="85" y="33"/>
                  </a:lnTo>
                  <a:lnTo>
                    <a:pt x="87" y="24"/>
                  </a:lnTo>
                  <a:lnTo>
                    <a:pt x="91" y="18"/>
                  </a:lnTo>
                  <a:lnTo>
                    <a:pt x="85" y="18"/>
                  </a:lnTo>
                  <a:lnTo>
                    <a:pt x="80" y="19"/>
                  </a:lnTo>
                  <a:lnTo>
                    <a:pt x="75" y="22"/>
                  </a:lnTo>
                  <a:lnTo>
                    <a:pt x="72" y="13"/>
                  </a:lnTo>
                  <a:lnTo>
                    <a:pt x="66" y="5"/>
                  </a:lnTo>
                  <a:lnTo>
                    <a:pt x="59" y="0"/>
                  </a:lnTo>
                  <a:lnTo>
                    <a:pt x="49" y="7"/>
                  </a:lnTo>
                  <a:lnTo>
                    <a:pt x="42" y="16"/>
                  </a:lnTo>
                  <a:lnTo>
                    <a:pt x="41" y="22"/>
                  </a:lnTo>
                  <a:lnTo>
                    <a:pt x="40" y="30"/>
                  </a:lnTo>
                  <a:lnTo>
                    <a:pt x="34" y="29"/>
                  </a:lnTo>
                  <a:lnTo>
                    <a:pt x="29" y="30"/>
                  </a:lnTo>
                  <a:lnTo>
                    <a:pt x="15" y="35"/>
                  </a:lnTo>
                  <a:lnTo>
                    <a:pt x="6" y="41"/>
                  </a:lnTo>
                  <a:lnTo>
                    <a:pt x="0" y="47"/>
                  </a:lnTo>
                  <a:lnTo>
                    <a:pt x="6" y="53"/>
                  </a:lnTo>
                  <a:lnTo>
                    <a:pt x="15" y="59"/>
                  </a:lnTo>
                  <a:lnTo>
                    <a:pt x="29" y="64"/>
                  </a:lnTo>
                  <a:lnTo>
                    <a:pt x="40" y="64"/>
                  </a:lnTo>
                  <a:lnTo>
                    <a:pt x="42" y="77"/>
                  </a:lnTo>
                  <a:lnTo>
                    <a:pt x="49" y="86"/>
                  </a:lnTo>
                  <a:lnTo>
                    <a:pt x="59" y="93"/>
                  </a:lnTo>
                  <a:lnTo>
                    <a:pt x="66" y="87"/>
                  </a:lnTo>
                  <a:lnTo>
                    <a:pt x="72" y="81"/>
                  </a:lnTo>
                  <a:lnTo>
                    <a:pt x="75" y="72"/>
                  </a:lnTo>
                  <a:lnTo>
                    <a:pt x="85" y="75"/>
                  </a:lnTo>
                  <a:lnTo>
                    <a:pt x="91" y="76"/>
                  </a:lnTo>
                  <a:lnTo>
                    <a:pt x="85" y="61"/>
                  </a:lnTo>
                  <a:lnTo>
                    <a:pt x="81" y="51"/>
                  </a:lnTo>
                  <a:lnTo>
                    <a:pt x="134" y="51"/>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499" name="Freeform 1635"/>
            <p:cNvSpPr>
              <a:spLocks/>
            </p:cNvSpPr>
            <p:nvPr/>
          </p:nvSpPr>
          <p:spPr bwMode="auto">
            <a:xfrm>
              <a:off x="3197" y="2118"/>
              <a:ext cx="51" cy="39"/>
            </a:xfrm>
            <a:custGeom>
              <a:avLst/>
              <a:gdLst/>
              <a:ahLst/>
              <a:cxnLst>
                <a:cxn ang="0">
                  <a:pos x="25" y="38"/>
                </a:cxn>
                <a:cxn ang="0">
                  <a:pos x="35" y="37"/>
                </a:cxn>
                <a:cxn ang="0">
                  <a:pos x="42" y="32"/>
                </a:cxn>
                <a:cxn ang="0">
                  <a:pos x="47" y="26"/>
                </a:cxn>
                <a:cxn ang="0">
                  <a:pos x="50" y="19"/>
                </a:cxn>
                <a:cxn ang="0">
                  <a:pos x="47" y="11"/>
                </a:cxn>
                <a:cxn ang="0">
                  <a:pos x="42" y="5"/>
                </a:cxn>
                <a:cxn ang="0">
                  <a:pos x="35" y="1"/>
                </a:cxn>
                <a:cxn ang="0">
                  <a:pos x="25" y="0"/>
                </a:cxn>
                <a:cxn ang="0">
                  <a:pos x="15" y="1"/>
                </a:cxn>
                <a:cxn ang="0">
                  <a:pos x="7" y="5"/>
                </a:cxn>
                <a:cxn ang="0">
                  <a:pos x="2" y="11"/>
                </a:cxn>
                <a:cxn ang="0">
                  <a:pos x="0" y="19"/>
                </a:cxn>
                <a:cxn ang="0">
                  <a:pos x="2" y="26"/>
                </a:cxn>
                <a:cxn ang="0">
                  <a:pos x="7" y="32"/>
                </a:cxn>
                <a:cxn ang="0">
                  <a:pos x="15" y="37"/>
                </a:cxn>
                <a:cxn ang="0">
                  <a:pos x="25" y="38"/>
                </a:cxn>
              </a:cxnLst>
              <a:rect l="0" t="0" r="r" b="b"/>
              <a:pathLst>
                <a:path w="51" h="39">
                  <a:moveTo>
                    <a:pt x="25" y="38"/>
                  </a:moveTo>
                  <a:lnTo>
                    <a:pt x="35" y="37"/>
                  </a:lnTo>
                  <a:lnTo>
                    <a:pt x="42" y="32"/>
                  </a:lnTo>
                  <a:lnTo>
                    <a:pt x="47" y="26"/>
                  </a:lnTo>
                  <a:lnTo>
                    <a:pt x="50" y="19"/>
                  </a:lnTo>
                  <a:lnTo>
                    <a:pt x="47" y="11"/>
                  </a:lnTo>
                  <a:lnTo>
                    <a:pt x="42" y="5"/>
                  </a:lnTo>
                  <a:lnTo>
                    <a:pt x="35" y="1"/>
                  </a:lnTo>
                  <a:lnTo>
                    <a:pt x="25" y="0"/>
                  </a:lnTo>
                  <a:lnTo>
                    <a:pt x="15" y="1"/>
                  </a:lnTo>
                  <a:lnTo>
                    <a:pt x="7" y="5"/>
                  </a:lnTo>
                  <a:lnTo>
                    <a:pt x="2" y="11"/>
                  </a:lnTo>
                  <a:lnTo>
                    <a:pt x="0" y="19"/>
                  </a:lnTo>
                  <a:lnTo>
                    <a:pt x="2" y="26"/>
                  </a:lnTo>
                  <a:lnTo>
                    <a:pt x="7" y="32"/>
                  </a:lnTo>
                  <a:lnTo>
                    <a:pt x="15" y="37"/>
                  </a:lnTo>
                  <a:lnTo>
                    <a:pt x="25" y="38"/>
                  </a:lnTo>
                </a:path>
              </a:pathLst>
            </a:custGeom>
            <a:solidFill>
              <a:srgbClr val="009900"/>
            </a:solid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0" name="Freeform 1636"/>
            <p:cNvSpPr>
              <a:spLocks/>
            </p:cNvSpPr>
            <p:nvPr/>
          </p:nvSpPr>
          <p:spPr bwMode="auto">
            <a:xfrm>
              <a:off x="3211" y="2123"/>
              <a:ext cx="24" cy="24"/>
            </a:xfrm>
            <a:custGeom>
              <a:avLst/>
              <a:gdLst/>
              <a:ahLst/>
              <a:cxnLst>
                <a:cxn ang="0">
                  <a:pos x="11" y="23"/>
                </a:cxn>
                <a:cxn ang="0">
                  <a:pos x="15" y="22"/>
                </a:cxn>
                <a:cxn ang="0">
                  <a:pos x="19" y="20"/>
                </a:cxn>
                <a:cxn ang="0">
                  <a:pos x="21" y="17"/>
                </a:cxn>
                <a:cxn ang="0">
                  <a:pos x="23" y="12"/>
                </a:cxn>
                <a:cxn ang="0">
                  <a:pos x="21" y="8"/>
                </a:cxn>
                <a:cxn ang="0">
                  <a:pos x="19" y="4"/>
                </a:cxn>
                <a:cxn ang="0">
                  <a:pos x="15" y="1"/>
                </a:cxn>
                <a:cxn ang="0">
                  <a:pos x="11" y="0"/>
                </a:cxn>
                <a:cxn ang="0">
                  <a:pos x="8" y="1"/>
                </a:cxn>
                <a:cxn ang="0">
                  <a:pos x="4" y="4"/>
                </a:cxn>
                <a:cxn ang="0">
                  <a:pos x="1" y="8"/>
                </a:cxn>
                <a:cxn ang="0">
                  <a:pos x="0" y="12"/>
                </a:cxn>
                <a:cxn ang="0">
                  <a:pos x="1" y="17"/>
                </a:cxn>
                <a:cxn ang="0">
                  <a:pos x="4" y="20"/>
                </a:cxn>
                <a:cxn ang="0">
                  <a:pos x="11" y="23"/>
                </a:cxn>
              </a:cxnLst>
              <a:rect l="0" t="0" r="r" b="b"/>
              <a:pathLst>
                <a:path w="24" h="24">
                  <a:moveTo>
                    <a:pt x="11" y="23"/>
                  </a:moveTo>
                  <a:lnTo>
                    <a:pt x="15" y="22"/>
                  </a:lnTo>
                  <a:lnTo>
                    <a:pt x="19" y="20"/>
                  </a:lnTo>
                  <a:lnTo>
                    <a:pt x="21" y="17"/>
                  </a:lnTo>
                  <a:lnTo>
                    <a:pt x="23" y="12"/>
                  </a:lnTo>
                  <a:lnTo>
                    <a:pt x="21" y="8"/>
                  </a:lnTo>
                  <a:lnTo>
                    <a:pt x="19" y="4"/>
                  </a:lnTo>
                  <a:lnTo>
                    <a:pt x="15" y="1"/>
                  </a:lnTo>
                  <a:lnTo>
                    <a:pt x="11" y="0"/>
                  </a:lnTo>
                  <a:lnTo>
                    <a:pt x="8" y="1"/>
                  </a:lnTo>
                  <a:lnTo>
                    <a:pt x="4" y="4"/>
                  </a:lnTo>
                  <a:lnTo>
                    <a:pt x="1" y="8"/>
                  </a:lnTo>
                  <a:lnTo>
                    <a:pt x="0" y="12"/>
                  </a:lnTo>
                  <a:lnTo>
                    <a:pt x="1" y="17"/>
                  </a:lnTo>
                  <a:lnTo>
                    <a:pt x="4" y="20"/>
                  </a:lnTo>
                  <a:lnTo>
                    <a:pt x="11" y="23"/>
                  </a:lnTo>
                </a:path>
              </a:pathLst>
            </a:custGeom>
            <a:solidFill>
              <a:srgbClr val="B39A67"/>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1" name="Freeform 1637"/>
            <p:cNvSpPr>
              <a:spLocks/>
            </p:cNvSpPr>
            <p:nvPr/>
          </p:nvSpPr>
          <p:spPr bwMode="auto">
            <a:xfrm>
              <a:off x="3167" y="2148"/>
              <a:ext cx="110" cy="120"/>
            </a:xfrm>
            <a:custGeom>
              <a:avLst/>
              <a:gdLst/>
              <a:ahLst/>
              <a:cxnLst>
                <a:cxn ang="0">
                  <a:pos x="50" y="0"/>
                </a:cxn>
                <a:cxn ang="0">
                  <a:pos x="50" y="47"/>
                </a:cxn>
                <a:cxn ang="0">
                  <a:pos x="37" y="43"/>
                </a:cxn>
                <a:cxn ang="0">
                  <a:pos x="21" y="38"/>
                </a:cxn>
                <a:cxn ang="0">
                  <a:pos x="21" y="44"/>
                </a:cxn>
                <a:cxn ang="0">
                  <a:pos x="25" y="52"/>
                </a:cxn>
                <a:cxn ang="0">
                  <a:pos x="15" y="55"/>
                </a:cxn>
                <a:cxn ang="0">
                  <a:pos x="7" y="60"/>
                </a:cxn>
                <a:cxn ang="0">
                  <a:pos x="0" y="67"/>
                </a:cxn>
                <a:cxn ang="0">
                  <a:pos x="9" y="74"/>
                </a:cxn>
                <a:cxn ang="0">
                  <a:pos x="20" y="80"/>
                </a:cxn>
                <a:cxn ang="0">
                  <a:pos x="35" y="84"/>
                </a:cxn>
                <a:cxn ang="0">
                  <a:pos x="35" y="92"/>
                </a:cxn>
                <a:cxn ang="0">
                  <a:pos x="40" y="104"/>
                </a:cxn>
                <a:cxn ang="0">
                  <a:pos x="47" y="114"/>
                </a:cxn>
                <a:cxn ang="0">
                  <a:pos x="55" y="119"/>
                </a:cxn>
                <a:cxn ang="0">
                  <a:pos x="62" y="114"/>
                </a:cxn>
                <a:cxn ang="0">
                  <a:pos x="70" y="104"/>
                </a:cxn>
                <a:cxn ang="0">
                  <a:pos x="75" y="92"/>
                </a:cxn>
                <a:cxn ang="0">
                  <a:pos x="76" y="84"/>
                </a:cxn>
                <a:cxn ang="0">
                  <a:pos x="90" y="80"/>
                </a:cxn>
                <a:cxn ang="0">
                  <a:pos x="101" y="74"/>
                </a:cxn>
                <a:cxn ang="0">
                  <a:pos x="109" y="67"/>
                </a:cxn>
                <a:cxn ang="0">
                  <a:pos x="102" y="60"/>
                </a:cxn>
                <a:cxn ang="0">
                  <a:pos x="95" y="55"/>
                </a:cxn>
                <a:cxn ang="0">
                  <a:pos x="86" y="52"/>
                </a:cxn>
                <a:cxn ang="0">
                  <a:pos x="87" y="44"/>
                </a:cxn>
                <a:cxn ang="0">
                  <a:pos x="89" y="38"/>
                </a:cxn>
                <a:cxn ang="0">
                  <a:pos x="72" y="43"/>
                </a:cxn>
                <a:cxn ang="0">
                  <a:pos x="59" y="47"/>
                </a:cxn>
                <a:cxn ang="0">
                  <a:pos x="59" y="0"/>
                </a:cxn>
                <a:cxn ang="0">
                  <a:pos x="50" y="0"/>
                </a:cxn>
              </a:cxnLst>
              <a:rect l="0" t="0" r="r" b="b"/>
              <a:pathLst>
                <a:path w="110" h="120">
                  <a:moveTo>
                    <a:pt x="50" y="0"/>
                  </a:moveTo>
                  <a:lnTo>
                    <a:pt x="50" y="47"/>
                  </a:lnTo>
                  <a:lnTo>
                    <a:pt x="37" y="43"/>
                  </a:lnTo>
                  <a:lnTo>
                    <a:pt x="21" y="38"/>
                  </a:lnTo>
                  <a:lnTo>
                    <a:pt x="21" y="44"/>
                  </a:lnTo>
                  <a:lnTo>
                    <a:pt x="25" y="52"/>
                  </a:lnTo>
                  <a:lnTo>
                    <a:pt x="15" y="55"/>
                  </a:lnTo>
                  <a:lnTo>
                    <a:pt x="7" y="60"/>
                  </a:lnTo>
                  <a:lnTo>
                    <a:pt x="0" y="67"/>
                  </a:lnTo>
                  <a:lnTo>
                    <a:pt x="9" y="74"/>
                  </a:lnTo>
                  <a:lnTo>
                    <a:pt x="20" y="80"/>
                  </a:lnTo>
                  <a:lnTo>
                    <a:pt x="35" y="84"/>
                  </a:lnTo>
                  <a:lnTo>
                    <a:pt x="35" y="92"/>
                  </a:lnTo>
                  <a:lnTo>
                    <a:pt x="40" y="104"/>
                  </a:lnTo>
                  <a:lnTo>
                    <a:pt x="47" y="114"/>
                  </a:lnTo>
                  <a:lnTo>
                    <a:pt x="55" y="119"/>
                  </a:lnTo>
                  <a:lnTo>
                    <a:pt x="62" y="114"/>
                  </a:lnTo>
                  <a:lnTo>
                    <a:pt x="70" y="104"/>
                  </a:lnTo>
                  <a:lnTo>
                    <a:pt x="75" y="92"/>
                  </a:lnTo>
                  <a:lnTo>
                    <a:pt x="76" y="84"/>
                  </a:lnTo>
                  <a:lnTo>
                    <a:pt x="90" y="80"/>
                  </a:lnTo>
                  <a:lnTo>
                    <a:pt x="101" y="74"/>
                  </a:lnTo>
                  <a:lnTo>
                    <a:pt x="109" y="67"/>
                  </a:lnTo>
                  <a:lnTo>
                    <a:pt x="102" y="60"/>
                  </a:lnTo>
                  <a:lnTo>
                    <a:pt x="95" y="55"/>
                  </a:lnTo>
                  <a:lnTo>
                    <a:pt x="86" y="52"/>
                  </a:lnTo>
                  <a:lnTo>
                    <a:pt x="87" y="44"/>
                  </a:lnTo>
                  <a:lnTo>
                    <a:pt x="89" y="38"/>
                  </a:lnTo>
                  <a:lnTo>
                    <a:pt x="72" y="43"/>
                  </a:lnTo>
                  <a:lnTo>
                    <a:pt x="59" y="47"/>
                  </a:lnTo>
                  <a:lnTo>
                    <a:pt x="59" y="0"/>
                  </a:lnTo>
                  <a:lnTo>
                    <a:pt x="50" y="0"/>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2" name="Freeform 1638"/>
            <p:cNvSpPr>
              <a:spLocks/>
            </p:cNvSpPr>
            <p:nvPr/>
          </p:nvSpPr>
          <p:spPr bwMode="auto">
            <a:xfrm>
              <a:off x="3167" y="2148"/>
              <a:ext cx="110" cy="120"/>
            </a:xfrm>
            <a:custGeom>
              <a:avLst/>
              <a:gdLst/>
              <a:ahLst/>
              <a:cxnLst>
                <a:cxn ang="0">
                  <a:pos x="50" y="0"/>
                </a:cxn>
                <a:cxn ang="0">
                  <a:pos x="50" y="47"/>
                </a:cxn>
                <a:cxn ang="0">
                  <a:pos x="37" y="43"/>
                </a:cxn>
                <a:cxn ang="0">
                  <a:pos x="21" y="38"/>
                </a:cxn>
                <a:cxn ang="0">
                  <a:pos x="21" y="44"/>
                </a:cxn>
                <a:cxn ang="0">
                  <a:pos x="25" y="52"/>
                </a:cxn>
                <a:cxn ang="0">
                  <a:pos x="15" y="55"/>
                </a:cxn>
                <a:cxn ang="0">
                  <a:pos x="7" y="60"/>
                </a:cxn>
                <a:cxn ang="0">
                  <a:pos x="0" y="67"/>
                </a:cxn>
                <a:cxn ang="0">
                  <a:pos x="9" y="74"/>
                </a:cxn>
                <a:cxn ang="0">
                  <a:pos x="20" y="80"/>
                </a:cxn>
                <a:cxn ang="0">
                  <a:pos x="35" y="84"/>
                </a:cxn>
                <a:cxn ang="0">
                  <a:pos x="35" y="92"/>
                </a:cxn>
                <a:cxn ang="0">
                  <a:pos x="40" y="104"/>
                </a:cxn>
                <a:cxn ang="0">
                  <a:pos x="47" y="114"/>
                </a:cxn>
                <a:cxn ang="0">
                  <a:pos x="55" y="119"/>
                </a:cxn>
                <a:cxn ang="0">
                  <a:pos x="62" y="114"/>
                </a:cxn>
                <a:cxn ang="0">
                  <a:pos x="70" y="104"/>
                </a:cxn>
                <a:cxn ang="0">
                  <a:pos x="75" y="92"/>
                </a:cxn>
                <a:cxn ang="0">
                  <a:pos x="76" y="84"/>
                </a:cxn>
                <a:cxn ang="0">
                  <a:pos x="90" y="80"/>
                </a:cxn>
                <a:cxn ang="0">
                  <a:pos x="101" y="74"/>
                </a:cxn>
                <a:cxn ang="0">
                  <a:pos x="109" y="67"/>
                </a:cxn>
                <a:cxn ang="0">
                  <a:pos x="102" y="60"/>
                </a:cxn>
                <a:cxn ang="0">
                  <a:pos x="95" y="55"/>
                </a:cxn>
                <a:cxn ang="0">
                  <a:pos x="86" y="52"/>
                </a:cxn>
                <a:cxn ang="0">
                  <a:pos x="87" y="44"/>
                </a:cxn>
                <a:cxn ang="0">
                  <a:pos x="89" y="38"/>
                </a:cxn>
                <a:cxn ang="0">
                  <a:pos x="72" y="43"/>
                </a:cxn>
                <a:cxn ang="0">
                  <a:pos x="59" y="47"/>
                </a:cxn>
                <a:cxn ang="0">
                  <a:pos x="59" y="0"/>
                </a:cxn>
              </a:cxnLst>
              <a:rect l="0" t="0" r="r" b="b"/>
              <a:pathLst>
                <a:path w="110" h="120">
                  <a:moveTo>
                    <a:pt x="50" y="0"/>
                  </a:moveTo>
                  <a:lnTo>
                    <a:pt x="50" y="47"/>
                  </a:lnTo>
                  <a:lnTo>
                    <a:pt x="37" y="43"/>
                  </a:lnTo>
                  <a:lnTo>
                    <a:pt x="21" y="38"/>
                  </a:lnTo>
                  <a:lnTo>
                    <a:pt x="21" y="44"/>
                  </a:lnTo>
                  <a:lnTo>
                    <a:pt x="25" y="52"/>
                  </a:lnTo>
                  <a:lnTo>
                    <a:pt x="15" y="55"/>
                  </a:lnTo>
                  <a:lnTo>
                    <a:pt x="7" y="60"/>
                  </a:lnTo>
                  <a:lnTo>
                    <a:pt x="0" y="67"/>
                  </a:lnTo>
                  <a:lnTo>
                    <a:pt x="9" y="74"/>
                  </a:lnTo>
                  <a:lnTo>
                    <a:pt x="20" y="80"/>
                  </a:lnTo>
                  <a:lnTo>
                    <a:pt x="35" y="84"/>
                  </a:lnTo>
                  <a:lnTo>
                    <a:pt x="35" y="92"/>
                  </a:lnTo>
                  <a:lnTo>
                    <a:pt x="40" y="104"/>
                  </a:lnTo>
                  <a:lnTo>
                    <a:pt x="47" y="114"/>
                  </a:lnTo>
                  <a:lnTo>
                    <a:pt x="55" y="119"/>
                  </a:lnTo>
                  <a:lnTo>
                    <a:pt x="62" y="114"/>
                  </a:lnTo>
                  <a:lnTo>
                    <a:pt x="70" y="104"/>
                  </a:lnTo>
                  <a:lnTo>
                    <a:pt x="75" y="92"/>
                  </a:lnTo>
                  <a:lnTo>
                    <a:pt x="76" y="84"/>
                  </a:lnTo>
                  <a:lnTo>
                    <a:pt x="90" y="80"/>
                  </a:lnTo>
                  <a:lnTo>
                    <a:pt x="101" y="74"/>
                  </a:lnTo>
                  <a:lnTo>
                    <a:pt x="109" y="67"/>
                  </a:lnTo>
                  <a:lnTo>
                    <a:pt x="102" y="60"/>
                  </a:lnTo>
                  <a:lnTo>
                    <a:pt x="95" y="55"/>
                  </a:lnTo>
                  <a:lnTo>
                    <a:pt x="86" y="52"/>
                  </a:lnTo>
                  <a:lnTo>
                    <a:pt x="87" y="44"/>
                  </a:lnTo>
                  <a:lnTo>
                    <a:pt x="89" y="38"/>
                  </a:lnTo>
                  <a:lnTo>
                    <a:pt x="72" y="43"/>
                  </a:lnTo>
                  <a:lnTo>
                    <a:pt x="59" y="47"/>
                  </a:lnTo>
                  <a:lnTo>
                    <a:pt x="59" y="0"/>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3" name="Freeform 1639"/>
            <p:cNvSpPr>
              <a:spLocks/>
            </p:cNvSpPr>
            <p:nvPr/>
          </p:nvSpPr>
          <p:spPr bwMode="auto">
            <a:xfrm>
              <a:off x="3236" y="2093"/>
              <a:ext cx="139" cy="90"/>
            </a:xfrm>
            <a:custGeom>
              <a:avLst/>
              <a:gdLst/>
              <a:ahLst/>
              <a:cxnLst>
                <a:cxn ang="0">
                  <a:pos x="0" y="48"/>
                </a:cxn>
                <a:cxn ang="0">
                  <a:pos x="53" y="48"/>
                </a:cxn>
                <a:cxn ang="0">
                  <a:pos x="50" y="58"/>
                </a:cxn>
                <a:cxn ang="0">
                  <a:pos x="48" y="66"/>
                </a:cxn>
                <a:cxn ang="0">
                  <a:pos x="43" y="72"/>
                </a:cxn>
                <a:cxn ang="0">
                  <a:pos x="51" y="71"/>
                </a:cxn>
                <a:cxn ang="0">
                  <a:pos x="60" y="68"/>
                </a:cxn>
                <a:cxn ang="0">
                  <a:pos x="63" y="77"/>
                </a:cxn>
                <a:cxn ang="0">
                  <a:pos x="69" y="84"/>
                </a:cxn>
                <a:cxn ang="0">
                  <a:pos x="78" y="89"/>
                </a:cxn>
                <a:cxn ang="0">
                  <a:pos x="88" y="83"/>
                </a:cxn>
                <a:cxn ang="0">
                  <a:pos x="94" y="73"/>
                </a:cxn>
                <a:cxn ang="0">
                  <a:pos x="97" y="60"/>
                </a:cxn>
                <a:cxn ang="0">
                  <a:pos x="108" y="60"/>
                </a:cxn>
                <a:cxn ang="0">
                  <a:pos x="122" y="55"/>
                </a:cxn>
                <a:cxn ang="0">
                  <a:pos x="132" y="50"/>
                </a:cxn>
                <a:cxn ang="0">
                  <a:pos x="138" y="44"/>
                </a:cxn>
                <a:cxn ang="0">
                  <a:pos x="132" y="38"/>
                </a:cxn>
                <a:cxn ang="0">
                  <a:pos x="122" y="32"/>
                </a:cxn>
                <a:cxn ang="0">
                  <a:pos x="108" y="29"/>
                </a:cxn>
                <a:cxn ang="0">
                  <a:pos x="97" y="28"/>
                </a:cxn>
                <a:cxn ang="0">
                  <a:pos x="94" y="16"/>
                </a:cxn>
                <a:cxn ang="0">
                  <a:pos x="88" y="6"/>
                </a:cxn>
                <a:cxn ang="0">
                  <a:pos x="81" y="1"/>
                </a:cxn>
                <a:cxn ang="0">
                  <a:pos x="78" y="0"/>
                </a:cxn>
                <a:cxn ang="0">
                  <a:pos x="69" y="5"/>
                </a:cxn>
                <a:cxn ang="0">
                  <a:pos x="63" y="11"/>
                </a:cxn>
                <a:cxn ang="0">
                  <a:pos x="60" y="19"/>
                </a:cxn>
                <a:cxn ang="0">
                  <a:pos x="51" y="17"/>
                </a:cxn>
                <a:cxn ang="0">
                  <a:pos x="43" y="17"/>
                </a:cxn>
                <a:cxn ang="0">
                  <a:pos x="48" y="22"/>
                </a:cxn>
                <a:cxn ang="0">
                  <a:pos x="50" y="30"/>
                </a:cxn>
                <a:cxn ang="0">
                  <a:pos x="53" y="41"/>
                </a:cxn>
                <a:cxn ang="0">
                  <a:pos x="0" y="41"/>
                </a:cxn>
                <a:cxn ang="0">
                  <a:pos x="0" y="48"/>
                </a:cxn>
              </a:cxnLst>
              <a:rect l="0" t="0" r="r" b="b"/>
              <a:pathLst>
                <a:path w="139" h="90">
                  <a:moveTo>
                    <a:pt x="0" y="48"/>
                  </a:moveTo>
                  <a:lnTo>
                    <a:pt x="53" y="48"/>
                  </a:lnTo>
                  <a:lnTo>
                    <a:pt x="50" y="58"/>
                  </a:lnTo>
                  <a:lnTo>
                    <a:pt x="48" y="66"/>
                  </a:lnTo>
                  <a:lnTo>
                    <a:pt x="43" y="72"/>
                  </a:lnTo>
                  <a:lnTo>
                    <a:pt x="51" y="71"/>
                  </a:lnTo>
                  <a:lnTo>
                    <a:pt x="60" y="68"/>
                  </a:lnTo>
                  <a:lnTo>
                    <a:pt x="63" y="77"/>
                  </a:lnTo>
                  <a:lnTo>
                    <a:pt x="69" y="84"/>
                  </a:lnTo>
                  <a:lnTo>
                    <a:pt x="78" y="89"/>
                  </a:lnTo>
                  <a:lnTo>
                    <a:pt x="88" y="83"/>
                  </a:lnTo>
                  <a:lnTo>
                    <a:pt x="94" y="73"/>
                  </a:lnTo>
                  <a:lnTo>
                    <a:pt x="97" y="60"/>
                  </a:lnTo>
                  <a:lnTo>
                    <a:pt x="108" y="60"/>
                  </a:lnTo>
                  <a:lnTo>
                    <a:pt x="122" y="55"/>
                  </a:lnTo>
                  <a:lnTo>
                    <a:pt x="132" y="50"/>
                  </a:lnTo>
                  <a:lnTo>
                    <a:pt x="138" y="44"/>
                  </a:lnTo>
                  <a:lnTo>
                    <a:pt x="132" y="38"/>
                  </a:lnTo>
                  <a:lnTo>
                    <a:pt x="122" y="32"/>
                  </a:lnTo>
                  <a:lnTo>
                    <a:pt x="108" y="29"/>
                  </a:lnTo>
                  <a:lnTo>
                    <a:pt x="97" y="28"/>
                  </a:lnTo>
                  <a:lnTo>
                    <a:pt x="94" y="16"/>
                  </a:lnTo>
                  <a:lnTo>
                    <a:pt x="88" y="6"/>
                  </a:lnTo>
                  <a:lnTo>
                    <a:pt x="81" y="1"/>
                  </a:lnTo>
                  <a:lnTo>
                    <a:pt x="78" y="0"/>
                  </a:lnTo>
                  <a:lnTo>
                    <a:pt x="69" y="5"/>
                  </a:lnTo>
                  <a:lnTo>
                    <a:pt x="63" y="11"/>
                  </a:lnTo>
                  <a:lnTo>
                    <a:pt x="60" y="19"/>
                  </a:lnTo>
                  <a:lnTo>
                    <a:pt x="51" y="17"/>
                  </a:lnTo>
                  <a:lnTo>
                    <a:pt x="43" y="17"/>
                  </a:lnTo>
                  <a:lnTo>
                    <a:pt x="48" y="22"/>
                  </a:lnTo>
                  <a:lnTo>
                    <a:pt x="50" y="30"/>
                  </a:lnTo>
                  <a:lnTo>
                    <a:pt x="53" y="41"/>
                  </a:lnTo>
                  <a:lnTo>
                    <a:pt x="0" y="41"/>
                  </a:lnTo>
                  <a:lnTo>
                    <a:pt x="0" y="48"/>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4" name="Freeform 1640"/>
            <p:cNvSpPr>
              <a:spLocks/>
            </p:cNvSpPr>
            <p:nvPr/>
          </p:nvSpPr>
          <p:spPr bwMode="auto">
            <a:xfrm>
              <a:off x="3236" y="2093"/>
              <a:ext cx="139" cy="90"/>
            </a:xfrm>
            <a:custGeom>
              <a:avLst/>
              <a:gdLst/>
              <a:ahLst/>
              <a:cxnLst>
                <a:cxn ang="0">
                  <a:pos x="0" y="48"/>
                </a:cxn>
                <a:cxn ang="0">
                  <a:pos x="53" y="48"/>
                </a:cxn>
                <a:cxn ang="0">
                  <a:pos x="50" y="58"/>
                </a:cxn>
                <a:cxn ang="0">
                  <a:pos x="48" y="66"/>
                </a:cxn>
                <a:cxn ang="0">
                  <a:pos x="43" y="72"/>
                </a:cxn>
                <a:cxn ang="0">
                  <a:pos x="51" y="71"/>
                </a:cxn>
                <a:cxn ang="0">
                  <a:pos x="60" y="68"/>
                </a:cxn>
                <a:cxn ang="0">
                  <a:pos x="63" y="77"/>
                </a:cxn>
                <a:cxn ang="0">
                  <a:pos x="69" y="84"/>
                </a:cxn>
                <a:cxn ang="0">
                  <a:pos x="78" y="89"/>
                </a:cxn>
                <a:cxn ang="0">
                  <a:pos x="88" y="83"/>
                </a:cxn>
                <a:cxn ang="0">
                  <a:pos x="94" y="73"/>
                </a:cxn>
                <a:cxn ang="0">
                  <a:pos x="97" y="60"/>
                </a:cxn>
                <a:cxn ang="0">
                  <a:pos x="108" y="60"/>
                </a:cxn>
                <a:cxn ang="0">
                  <a:pos x="122" y="55"/>
                </a:cxn>
                <a:cxn ang="0">
                  <a:pos x="132" y="50"/>
                </a:cxn>
                <a:cxn ang="0">
                  <a:pos x="138" y="44"/>
                </a:cxn>
                <a:cxn ang="0">
                  <a:pos x="132" y="38"/>
                </a:cxn>
                <a:cxn ang="0">
                  <a:pos x="122" y="32"/>
                </a:cxn>
                <a:cxn ang="0">
                  <a:pos x="108" y="29"/>
                </a:cxn>
                <a:cxn ang="0">
                  <a:pos x="97" y="28"/>
                </a:cxn>
                <a:cxn ang="0">
                  <a:pos x="94" y="16"/>
                </a:cxn>
                <a:cxn ang="0">
                  <a:pos x="88" y="6"/>
                </a:cxn>
                <a:cxn ang="0">
                  <a:pos x="81" y="1"/>
                </a:cxn>
                <a:cxn ang="0">
                  <a:pos x="78" y="0"/>
                </a:cxn>
                <a:cxn ang="0">
                  <a:pos x="69" y="5"/>
                </a:cxn>
                <a:cxn ang="0">
                  <a:pos x="63" y="11"/>
                </a:cxn>
                <a:cxn ang="0">
                  <a:pos x="60" y="19"/>
                </a:cxn>
                <a:cxn ang="0">
                  <a:pos x="51" y="17"/>
                </a:cxn>
                <a:cxn ang="0">
                  <a:pos x="43" y="17"/>
                </a:cxn>
                <a:cxn ang="0">
                  <a:pos x="48" y="22"/>
                </a:cxn>
                <a:cxn ang="0">
                  <a:pos x="50" y="30"/>
                </a:cxn>
                <a:cxn ang="0">
                  <a:pos x="53" y="41"/>
                </a:cxn>
                <a:cxn ang="0">
                  <a:pos x="0" y="41"/>
                </a:cxn>
              </a:cxnLst>
              <a:rect l="0" t="0" r="r" b="b"/>
              <a:pathLst>
                <a:path w="139" h="90">
                  <a:moveTo>
                    <a:pt x="0" y="48"/>
                  </a:moveTo>
                  <a:lnTo>
                    <a:pt x="53" y="48"/>
                  </a:lnTo>
                  <a:lnTo>
                    <a:pt x="50" y="58"/>
                  </a:lnTo>
                  <a:lnTo>
                    <a:pt x="48" y="66"/>
                  </a:lnTo>
                  <a:lnTo>
                    <a:pt x="43" y="72"/>
                  </a:lnTo>
                  <a:lnTo>
                    <a:pt x="51" y="71"/>
                  </a:lnTo>
                  <a:lnTo>
                    <a:pt x="60" y="68"/>
                  </a:lnTo>
                  <a:lnTo>
                    <a:pt x="63" y="77"/>
                  </a:lnTo>
                  <a:lnTo>
                    <a:pt x="69" y="84"/>
                  </a:lnTo>
                  <a:lnTo>
                    <a:pt x="78" y="89"/>
                  </a:lnTo>
                  <a:lnTo>
                    <a:pt x="88" y="83"/>
                  </a:lnTo>
                  <a:lnTo>
                    <a:pt x="94" y="73"/>
                  </a:lnTo>
                  <a:lnTo>
                    <a:pt x="97" y="60"/>
                  </a:lnTo>
                  <a:lnTo>
                    <a:pt x="108" y="60"/>
                  </a:lnTo>
                  <a:lnTo>
                    <a:pt x="122" y="55"/>
                  </a:lnTo>
                  <a:lnTo>
                    <a:pt x="132" y="50"/>
                  </a:lnTo>
                  <a:lnTo>
                    <a:pt x="138" y="44"/>
                  </a:lnTo>
                  <a:lnTo>
                    <a:pt x="132" y="38"/>
                  </a:lnTo>
                  <a:lnTo>
                    <a:pt x="122" y="32"/>
                  </a:lnTo>
                  <a:lnTo>
                    <a:pt x="108" y="29"/>
                  </a:lnTo>
                  <a:lnTo>
                    <a:pt x="97" y="28"/>
                  </a:lnTo>
                  <a:lnTo>
                    <a:pt x="94" y="16"/>
                  </a:lnTo>
                  <a:lnTo>
                    <a:pt x="88" y="6"/>
                  </a:lnTo>
                  <a:lnTo>
                    <a:pt x="81" y="1"/>
                  </a:lnTo>
                  <a:lnTo>
                    <a:pt x="78" y="0"/>
                  </a:lnTo>
                  <a:lnTo>
                    <a:pt x="69" y="5"/>
                  </a:lnTo>
                  <a:lnTo>
                    <a:pt x="63" y="11"/>
                  </a:lnTo>
                  <a:lnTo>
                    <a:pt x="60" y="19"/>
                  </a:lnTo>
                  <a:lnTo>
                    <a:pt x="51" y="17"/>
                  </a:lnTo>
                  <a:lnTo>
                    <a:pt x="43" y="17"/>
                  </a:lnTo>
                  <a:lnTo>
                    <a:pt x="48" y="22"/>
                  </a:lnTo>
                  <a:lnTo>
                    <a:pt x="50" y="30"/>
                  </a:lnTo>
                  <a:lnTo>
                    <a:pt x="53" y="41"/>
                  </a:lnTo>
                  <a:lnTo>
                    <a:pt x="0" y="41"/>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5" name="Freeform 1641"/>
            <p:cNvSpPr>
              <a:spLocks/>
            </p:cNvSpPr>
            <p:nvPr/>
          </p:nvSpPr>
          <p:spPr bwMode="auto">
            <a:xfrm>
              <a:off x="3171" y="2007"/>
              <a:ext cx="106" cy="117"/>
            </a:xfrm>
            <a:custGeom>
              <a:avLst/>
              <a:gdLst/>
              <a:ahLst/>
              <a:cxnLst>
                <a:cxn ang="0">
                  <a:pos x="55" y="116"/>
                </a:cxn>
                <a:cxn ang="0">
                  <a:pos x="55" y="70"/>
                </a:cxn>
                <a:cxn ang="0">
                  <a:pos x="69" y="74"/>
                </a:cxn>
                <a:cxn ang="0">
                  <a:pos x="79" y="76"/>
                </a:cxn>
                <a:cxn ang="0">
                  <a:pos x="85" y="79"/>
                </a:cxn>
                <a:cxn ang="0">
                  <a:pos x="84" y="73"/>
                </a:cxn>
                <a:cxn ang="0">
                  <a:pos x="82" y="66"/>
                </a:cxn>
                <a:cxn ang="0">
                  <a:pos x="91" y="62"/>
                </a:cxn>
                <a:cxn ang="0">
                  <a:pos x="99" y="58"/>
                </a:cxn>
                <a:cxn ang="0">
                  <a:pos x="105" y="50"/>
                </a:cxn>
                <a:cxn ang="0">
                  <a:pos x="97" y="43"/>
                </a:cxn>
                <a:cxn ang="0">
                  <a:pos x="86" y="37"/>
                </a:cxn>
                <a:cxn ang="0">
                  <a:pos x="72" y="36"/>
                </a:cxn>
                <a:cxn ang="0">
                  <a:pos x="71" y="25"/>
                </a:cxn>
                <a:cxn ang="0">
                  <a:pos x="66" y="14"/>
                </a:cxn>
                <a:cxn ang="0">
                  <a:pos x="59" y="5"/>
                </a:cxn>
                <a:cxn ang="0">
                  <a:pos x="55" y="1"/>
                </a:cxn>
                <a:cxn ang="0">
                  <a:pos x="52" y="0"/>
                </a:cxn>
                <a:cxn ang="0">
                  <a:pos x="45" y="5"/>
                </a:cxn>
                <a:cxn ang="0">
                  <a:pos x="39" y="14"/>
                </a:cxn>
                <a:cxn ang="0">
                  <a:pos x="34" y="25"/>
                </a:cxn>
                <a:cxn ang="0">
                  <a:pos x="32" y="30"/>
                </a:cxn>
                <a:cxn ang="0">
                  <a:pos x="32" y="36"/>
                </a:cxn>
                <a:cxn ang="0">
                  <a:pos x="25" y="36"/>
                </a:cxn>
                <a:cxn ang="0">
                  <a:pos x="19" y="37"/>
                </a:cxn>
                <a:cxn ang="0">
                  <a:pos x="7" y="43"/>
                </a:cxn>
                <a:cxn ang="0">
                  <a:pos x="0" y="50"/>
                </a:cxn>
                <a:cxn ang="0">
                  <a:pos x="6" y="58"/>
                </a:cxn>
                <a:cxn ang="0">
                  <a:pos x="14" y="62"/>
                </a:cxn>
                <a:cxn ang="0">
                  <a:pos x="22" y="66"/>
                </a:cxn>
                <a:cxn ang="0">
                  <a:pos x="21" y="69"/>
                </a:cxn>
                <a:cxn ang="0">
                  <a:pos x="20" y="73"/>
                </a:cxn>
                <a:cxn ang="0">
                  <a:pos x="20" y="79"/>
                </a:cxn>
                <a:cxn ang="0">
                  <a:pos x="26" y="76"/>
                </a:cxn>
                <a:cxn ang="0">
                  <a:pos x="35" y="74"/>
                </a:cxn>
                <a:cxn ang="0">
                  <a:pos x="47" y="70"/>
                </a:cxn>
                <a:cxn ang="0">
                  <a:pos x="47" y="116"/>
                </a:cxn>
                <a:cxn ang="0">
                  <a:pos x="55" y="116"/>
                </a:cxn>
              </a:cxnLst>
              <a:rect l="0" t="0" r="r" b="b"/>
              <a:pathLst>
                <a:path w="106" h="117">
                  <a:moveTo>
                    <a:pt x="55" y="116"/>
                  </a:moveTo>
                  <a:lnTo>
                    <a:pt x="55" y="70"/>
                  </a:lnTo>
                  <a:lnTo>
                    <a:pt x="69" y="74"/>
                  </a:lnTo>
                  <a:lnTo>
                    <a:pt x="79" y="76"/>
                  </a:lnTo>
                  <a:lnTo>
                    <a:pt x="85" y="79"/>
                  </a:lnTo>
                  <a:lnTo>
                    <a:pt x="84" y="73"/>
                  </a:lnTo>
                  <a:lnTo>
                    <a:pt x="82" y="66"/>
                  </a:lnTo>
                  <a:lnTo>
                    <a:pt x="91" y="62"/>
                  </a:lnTo>
                  <a:lnTo>
                    <a:pt x="99" y="58"/>
                  </a:lnTo>
                  <a:lnTo>
                    <a:pt x="105" y="50"/>
                  </a:lnTo>
                  <a:lnTo>
                    <a:pt x="97" y="43"/>
                  </a:lnTo>
                  <a:lnTo>
                    <a:pt x="86" y="37"/>
                  </a:lnTo>
                  <a:lnTo>
                    <a:pt x="72" y="36"/>
                  </a:lnTo>
                  <a:lnTo>
                    <a:pt x="71" y="25"/>
                  </a:lnTo>
                  <a:lnTo>
                    <a:pt x="66" y="14"/>
                  </a:lnTo>
                  <a:lnTo>
                    <a:pt x="59" y="5"/>
                  </a:lnTo>
                  <a:lnTo>
                    <a:pt x="55" y="1"/>
                  </a:lnTo>
                  <a:lnTo>
                    <a:pt x="52" y="0"/>
                  </a:lnTo>
                  <a:lnTo>
                    <a:pt x="45" y="5"/>
                  </a:lnTo>
                  <a:lnTo>
                    <a:pt x="39" y="14"/>
                  </a:lnTo>
                  <a:lnTo>
                    <a:pt x="34" y="25"/>
                  </a:lnTo>
                  <a:lnTo>
                    <a:pt x="32" y="30"/>
                  </a:lnTo>
                  <a:lnTo>
                    <a:pt x="32" y="36"/>
                  </a:lnTo>
                  <a:lnTo>
                    <a:pt x="25" y="36"/>
                  </a:lnTo>
                  <a:lnTo>
                    <a:pt x="19" y="37"/>
                  </a:lnTo>
                  <a:lnTo>
                    <a:pt x="7" y="43"/>
                  </a:lnTo>
                  <a:lnTo>
                    <a:pt x="0" y="50"/>
                  </a:lnTo>
                  <a:lnTo>
                    <a:pt x="6" y="58"/>
                  </a:lnTo>
                  <a:lnTo>
                    <a:pt x="14" y="62"/>
                  </a:lnTo>
                  <a:lnTo>
                    <a:pt x="22" y="66"/>
                  </a:lnTo>
                  <a:lnTo>
                    <a:pt x="21" y="69"/>
                  </a:lnTo>
                  <a:lnTo>
                    <a:pt x="20" y="73"/>
                  </a:lnTo>
                  <a:lnTo>
                    <a:pt x="20" y="79"/>
                  </a:lnTo>
                  <a:lnTo>
                    <a:pt x="26" y="76"/>
                  </a:lnTo>
                  <a:lnTo>
                    <a:pt x="35" y="74"/>
                  </a:lnTo>
                  <a:lnTo>
                    <a:pt x="47" y="70"/>
                  </a:lnTo>
                  <a:lnTo>
                    <a:pt x="47" y="116"/>
                  </a:lnTo>
                  <a:lnTo>
                    <a:pt x="55" y="116"/>
                  </a:lnTo>
                </a:path>
              </a:pathLst>
            </a:custGeom>
            <a:solidFill>
              <a:srgbClr val="009900"/>
            </a:solidFill>
            <a:ln w="9525" cap="rnd">
              <a:noFill/>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sp>
          <p:nvSpPr>
            <p:cNvPr id="550506" name="Freeform 1642"/>
            <p:cNvSpPr>
              <a:spLocks/>
            </p:cNvSpPr>
            <p:nvPr/>
          </p:nvSpPr>
          <p:spPr bwMode="auto">
            <a:xfrm>
              <a:off x="3171" y="2007"/>
              <a:ext cx="106" cy="117"/>
            </a:xfrm>
            <a:custGeom>
              <a:avLst/>
              <a:gdLst/>
              <a:ahLst/>
              <a:cxnLst>
                <a:cxn ang="0">
                  <a:pos x="55" y="116"/>
                </a:cxn>
                <a:cxn ang="0">
                  <a:pos x="55" y="70"/>
                </a:cxn>
                <a:cxn ang="0">
                  <a:pos x="69" y="74"/>
                </a:cxn>
                <a:cxn ang="0">
                  <a:pos x="79" y="76"/>
                </a:cxn>
                <a:cxn ang="0">
                  <a:pos x="85" y="79"/>
                </a:cxn>
                <a:cxn ang="0">
                  <a:pos x="84" y="73"/>
                </a:cxn>
                <a:cxn ang="0">
                  <a:pos x="82" y="66"/>
                </a:cxn>
                <a:cxn ang="0">
                  <a:pos x="91" y="62"/>
                </a:cxn>
                <a:cxn ang="0">
                  <a:pos x="99" y="58"/>
                </a:cxn>
                <a:cxn ang="0">
                  <a:pos x="105" y="50"/>
                </a:cxn>
                <a:cxn ang="0">
                  <a:pos x="97" y="43"/>
                </a:cxn>
                <a:cxn ang="0">
                  <a:pos x="86" y="37"/>
                </a:cxn>
                <a:cxn ang="0">
                  <a:pos x="72" y="36"/>
                </a:cxn>
                <a:cxn ang="0">
                  <a:pos x="71" y="25"/>
                </a:cxn>
                <a:cxn ang="0">
                  <a:pos x="66" y="14"/>
                </a:cxn>
                <a:cxn ang="0">
                  <a:pos x="59" y="5"/>
                </a:cxn>
                <a:cxn ang="0">
                  <a:pos x="55" y="1"/>
                </a:cxn>
                <a:cxn ang="0">
                  <a:pos x="52" y="0"/>
                </a:cxn>
                <a:cxn ang="0">
                  <a:pos x="45" y="5"/>
                </a:cxn>
                <a:cxn ang="0">
                  <a:pos x="39" y="14"/>
                </a:cxn>
                <a:cxn ang="0">
                  <a:pos x="34" y="25"/>
                </a:cxn>
                <a:cxn ang="0">
                  <a:pos x="32" y="30"/>
                </a:cxn>
                <a:cxn ang="0">
                  <a:pos x="32" y="36"/>
                </a:cxn>
                <a:cxn ang="0">
                  <a:pos x="25" y="36"/>
                </a:cxn>
                <a:cxn ang="0">
                  <a:pos x="19" y="37"/>
                </a:cxn>
                <a:cxn ang="0">
                  <a:pos x="7" y="43"/>
                </a:cxn>
                <a:cxn ang="0">
                  <a:pos x="0" y="50"/>
                </a:cxn>
                <a:cxn ang="0">
                  <a:pos x="6" y="58"/>
                </a:cxn>
                <a:cxn ang="0">
                  <a:pos x="14" y="62"/>
                </a:cxn>
                <a:cxn ang="0">
                  <a:pos x="22" y="66"/>
                </a:cxn>
                <a:cxn ang="0">
                  <a:pos x="21" y="69"/>
                </a:cxn>
                <a:cxn ang="0">
                  <a:pos x="20" y="73"/>
                </a:cxn>
                <a:cxn ang="0">
                  <a:pos x="20" y="79"/>
                </a:cxn>
                <a:cxn ang="0">
                  <a:pos x="26" y="76"/>
                </a:cxn>
                <a:cxn ang="0">
                  <a:pos x="35" y="74"/>
                </a:cxn>
                <a:cxn ang="0">
                  <a:pos x="47" y="70"/>
                </a:cxn>
                <a:cxn ang="0">
                  <a:pos x="47" y="116"/>
                </a:cxn>
              </a:cxnLst>
              <a:rect l="0" t="0" r="r" b="b"/>
              <a:pathLst>
                <a:path w="106" h="117">
                  <a:moveTo>
                    <a:pt x="55" y="116"/>
                  </a:moveTo>
                  <a:lnTo>
                    <a:pt x="55" y="70"/>
                  </a:lnTo>
                  <a:lnTo>
                    <a:pt x="69" y="74"/>
                  </a:lnTo>
                  <a:lnTo>
                    <a:pt x="79" y="76"/>
                  </a:lnTo>
                  <a:lnTo>
                    <a:pt x="85" y="79"/>
                  </a:lnTo>
                  <a:lnTo>
                    <a:pt x="84" y="73"/>
                  </a:lnTo>
                  <a:lnTo>
                    <a:pt x="82" y="66"/>
                  </a:lnTo>
                  <a:lnTo>
                    <a:pt x="91" y="62"/>
                  </a:lnTo>
                  <a:lnTo>
                    <a:pt x="99" y="58"/>
                  </a:lnTo>
                  <a:lnTo>
                    <a:pt x="105" y="50"/>
                  </a:lnTo>
                  <a:lnTo>
                    <a:pt x="97" y="43"/>
                  </a:lnTo>
                  <a:lnTo>
                    <a:pt x="86" y="37"/>
                  </a:lnTo>
                  <a:lnTo>
                    <a:pt x="72" y="36"/>
                  </a:lnTo>
                  <a:lnTo>
                    <a:pt x="71" y="25"/>
                  </a:lnTo>
                  <a:lnTo>
                    <a:pt x="66" y="14"/>
                  </a:lnTo>
                  <a:lnTo>
                    <a:pt x="59" y="5"/>
                  </a:lnTo>
                  <a:lnTo>
                    <a:pt x="55" y="1"/>
                  </a:lnTo>
                  <a:lnTo>
                    <a:pt x="52" y="0"/>
                  </a:lnTo>
                  <a:lnTo>
                    <a:pt x="45" y="5"/>
                  </a:lnTo>
                  <a:lnTo>
                    <a:pt x="39" y="14"/>
                  </a:lnTo>
                  <a:lnTo>
                    <a:pt x="34" y="25"/>
                  </a:lnTo>
                  <a:lnTo>
                    <a:pt x="32" y="30"/>
                  </a:lnTo>
                  <a:lnTo>
                    <a:pt x="32" y="36"/>
                  </a:lnTo>
                  <a:lnTo>
                    <a:pt x="25" y="36"/>
                  </a:lnTo>
                  <a:lnTo>
                    <a:pt x="19" y="37"/>
                  </a:lnTo>
                  <a:lnTo>
                    <a:pt x="7" y="43"/>
                  </a:lnTo>
                  <a:lnTo>
                    <a:pt x="0" y="50"/>
                  </a:lnTo>
                  <a:lnTo>
                    <a:pt x="6" y="58"/>
                  </a:lnTo>
                  <a:lnTo>
                    <a:pt x="14" y="62"/>
                  </a:lnTo>
                  <a:lnTo>
                    <a:pt x="22" y="66"/>
                  </a:lnTo>
                  <a:lnTo>
                    <a:pt x="21" y="69"/>
                  </a:lnTo>
                  <a:lnTo>
                    <a:pt x="20" y="73"/>
                  </a:lnTo>
                  <a:lnTo>
                    <a:pt x="20" y="79"/>
                  </a:lnTo>
                  <a:lnTo>
                    <a:pt x="26" y="76"/>
                  </a:lnTo>
                  <a:lnTo>
                    <a:pt x="35" y="74"/>
                  </a:lnTo>
                  <a:lnTo>
                    <a:pt x="47" y="70"/>
                  </a:lnTo>
                  <a:lnTo>
                    <a:pt x="47" y="116"/>
                  </a:lnTo>
                </a:path>
              </a:pathLst>
            </a:custGeom>
            <a:noFill/>
            <a:ln w="25400" cap="rnd" cmpd="sng">
              <a:solidFill>
                <a:srgbClr val="009900"/>
              </a:solidFill>
              <a:prstDash val="solid"/>
              <a:round/>
              <a:headEnd type="none" w="sm" len="sm"/>
              <a:tailEnd type="none" w="sm" len="sm"/>
            </a:ln>
            <a:effectLst/>
          </p:spPr>
          <p:txBody>
            <a:bodyPr/>
            <a:lstStyle/>
            <a:p>
              <a:pPr>
                <a:defRPr/>
              </a:pPr>
              <a:endParaRPr lang="en-US" dirty="0">
                <a:effectLst>
                  <a:outerShdw blurRad="38100" dist="38100" dir="2700000" algn="tl">
                    <a:srgbClr val="000000">
                      <a:alpha val="43137"/>
                    </a:srgbClr>
                  </a:outerShdw>
                </a:effectLst>
              </a:endParaRPr>
            </a:p>
          </p:txBody>
        </p:sp>
      </p:grpSp>
      <p:pic>
        <p:nvPicPr>
          <p:cNvPr id="1053" name="Picture 31" descr="2ID Patch"/>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4525963" y="1325563"/>
            <a:ext cx="481012" cy="555625"/>
          </a:xfrm>
          <a:prstGeom prst="rect">
            <a:avLst/>
          </a:prstGeom>
          <a:noFill/>
          <a:ln w="9525">
            <a:noFill/>
            <a:miter lim="800000"/>
            <a:headEnd/>
            <a:tailEnd/>
          </a:ln>
        </p:spPr>
      </p:pic>
      <p:pic>
        <p:nvPicPr>
          <p:cNvPr id="1054" name="Picture 31" descr="2ID Patch"/>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9966325" y="3017838"/>
            <a:ext cx="242888" cy="280987"/>
          </a:xfrm>
          <a:prstGeom prst="rect">
            <a:avLst/>
          </a:prstGeom>
          <a:noFill/>
          <a:ln w="9525">
            <a:noFill/>
            <a:miter lim="800000"/>
            <a:headEnd/>
            <a:tailEnd/>
          </a:ln>
        </p:spPr>
      </p:pic>
      <p:pic>
        <p:nvPicPr>
          <p:cNvPr id="1055" name="Picture 31" descr="2ID Patch"/>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11064875" y="3017838"/>
            <a:ext cx="242888" cy="280987"/>
          </a:xfrm>
          <a:prstGeom prst="rect">
            <a:avLst/>
          </a:prstGeom>
          <a:noFill/>
          <a:ln w="9525">
            <a:noFill/>
            <a:miter lim="800000"/>
            <a:headEnd/>
            <a:tailEnd/>
          </a:ln>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02512" y="1752600"/>
            <a:ext cx="457200" cy="685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descr="us_outline.gif"/>
          <p:cNvPicPr>
            <a:picLocks noChangeAspect="1"/>
          </p:cNvPicPr>
          <p:nvPr/>
        </p:nvPicPr>
        <p:blipFill>
          <a:blip r:embed="rId2" cstate="print"/>
          <a:stretch>
            <a:fillRect/>
          </a:stretch>
        </p:blipFill>
        <p:spPr>
          <a:xfrm>
            <a:off x="381000" y="1066800"/>
            <a:ext cx="8382000" cy="5283765"/>
          </a:xfrm>
          <a:prstGeom prst="rect">
            <a:avLst/>
          </a:prstGeom>
        </p:spPr>
      </p:pic>
      <p:sp>
        <p:nvSpPr>
          <p:cNvPr id="146" name="Rectangle 145"/>
          <p:cNvSpPr/>
          <p:nvPr/>
        </p:nvSpPr>
        <p:spPr>
          <a:xfrm>
            <a:off x="0" y="6600830"/>
            <a:ext cx="2293257" cy="257175"/>
          </a:xfrm>
          <a:prstGeom prst="rect">
            <a:avLst/>
          </a:prstGeom>
          <a:solidFill>
            <a:schemeClr val="bg1"/>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lIns="86454" tIns="43227" rIns="86454" bIns="43227" rtlCol="0" anchor="ctr"/>
          <a:lstStyle/>
          <a:p>
            <a:pPr algn="ctr" fontAlgn="base">
              <a:spcBef>
                <a:spcPct val="0"/>
              </a:spcBef>
              <a:spcAft>
                <a:spcPct val="0"/>
              </a:spcAft>
            </a:pPr>
            <a:endParaRPr lang="en-US" sz="1300" b="1" dirty="0">
              <a:solidFill>
                <a:prstClr val="black"/>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3A2434CF-8138-46AC-AF35-0C39313BA98B}" type="slidenum">
              <a:rPr lang="en-US" smtClean="0">
                <a:solidFill>
                  <a:prstClr val="black"/>
                </a:solidFill>
              </a:rPr>
              <a:pPr/>
              <a:t>15</a:t>
            </a:fld>
            <a:endParaRPr lang="en-US" dirty="0">
              <a:solidFill>
                <a:prstClr val="black"/>
              </a:solidFill>
            </a:endParaRPr>
          </a:p>
        </p:txBody>
      </p:sp>
      <p:sp>
        <p:nvSpPr>
          <p:cNvPr id="10" name="Title 1"/>
          <p:cNvSpPr txBox="1">
            <a:spLocks/>
          </p:cNvSpPr>
          <p:nvPr/>
        </p:nvSpPr>
        <p:spPr>
          <a:xfrm>
            <a:off x="609600" y="152400"/>
            <a:ext cx="8229600" cy="1020762"/>
          </a:xfrm>
          <a:prstGeom prst="rect">
            <a:avLst/>
          </a:prstGeom>
        </p:spPr>
        <p:txBody>
          <a:bodyPr/>
          <a:lstStyle/>
          <a:p>
            <a:pPr marL="0" marR="0" lvl="0" indent="0" algn="ctr" defTabSz="913749"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Geographic Span</a:t>
            </a:r>
            <a:r>
              <a:rPr kumimoji="0" lang="en-US" sz="2000" b="1" i="0" u="none" strike="noStrike" kern="1200" cap="none" spc="0" normalizeH="0" noProof="0" dirty="0" smtClean="0">
                <a:ln>
                  <a:noFill/>
                </a:ln>
                <a:solidFill>
                  <a:schemeClr val="tx1"/>
                </a:solidFill>
                <a:effectLst/>
                <a:uLnTx/>
                <a:uFillTx/>
                <a:latin typeface="Arial" pitchFamily="34" charset="0"/>
                <a:ea typeface="+mj-ea"/>
                <a:cs typeface="Arial" pitchFamily="34" charset="0"/>
              </a:rPr>
              <a:t> of III Corps TRA for FORSCOM Units</a:t>
            </a:r>
            <a:r>
              <a:rPr kumimoji="0" lang="en-US" sz="2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20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endParaRPr kumimoji="0" lang="en-US" sz="20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pSp>
        <p:nvGrpSpPr>
          <p:cNvPr id="2" name="Group 20"/>
          <p:cNvGrpSpPr/>
          <p:nvPr/>
        </p:nvGrpSpPr>
        <p:grpSpPr>
          <a:xfrm>
            <a:off x="1143000" y="1066800"/>
            <a:ext cx="499872" cy="435566"/>
            <a:chOff x="228600" y="1664506"/>
            <a:chExt cx="499872" cy="435566"/>
          </a:xfrm>
        </p:grpSpPr>
        <p:sp>
          <p:nvSpPr>
            <p:cNvPr id="140" name="Rectangle 139"/>
            <p:cNvSpPr/>
            <p:nvPr/>
          </p:nvSpPr>
          <p:spPr>
            <a:xfrm>
              <a:off x="228600" y="1828800"/>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latin typeface="Arial" pitchFamily="34" charset="0"/>
                  <a:cs typeface="Arial" pitchFamily="34" charset="0"/>
                </a:rPr>
                <a:t>CA</a:t>
              </a:r>
              <a:endParaRPr lang="en-US" sz="800" b="1" dirty="0">
                <a:solidFill>
                  <a:schemeClr val="tx1"/>
                </a:solidFill>
                <a:latin typeface="Arial" pitchFamily="34" charset="0"/>
                <a:cs typeface="Arial" pitchFamily="34" charset="0"/>
              </a:endParaRPr>
            </a:p>
          </p:txBody>
        </p:sp>
        <p:sp>
          <p:nvSpPr>
            <p:cNvPr id="150" name="TextBox 149"/>
            <p:cNvSpPr txBox="1"/>
            <p:nvPr/>
          </p:nvSpPr>
          <p:spPr>
            <a:xfrm>
              <a:off x="361322" y="1664506"/>
              <a:ext cx="242374"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II</a:t>
              </a:r>
            </a:p>
          </p:txBody>
        </p:sp>
      </p:grpSp>
      <p:grpSp>
        <p:nvGrpSpPr>
          <p:cNvPr id="3" name="Group 20"/>
          <p:cNvGrpSpPr/>
          <p:nvPr/>
        </p:nvGrpSpPr>
        <p:grpSpPr>
          <a:xfrm>
            <a:off x="2133600" y="4572000"/>
            <a:ext cx="499872" cy="435566"/>
            <a:chOff x="228600" y="1664506"/>
            <a:chExt cx="499872" cy="435566"/>
          </a:xfrm>
        </p:grpSpPr>
        <p:sp>
          <p:nvSpPr>
            <p:cNvPr id="169" name="Rectangle 168"/>
            <p:cNvSpPr/>
            <p:nvPr/>
          </p:nvSpPr>
          <p:spPr>
            <a:xfrm>
              <a:off x="228600" y="1828800"/>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latin typeface="Arial" pitchFamily="34" charset="0"/>
                  <a:cs typeface="Arial" pitchFamily="34" charset="0"/>
                </a:rPr>
                <a:t>ESB</a:t>
              </a:r>
              <a:endParaRPr lang="en-US" sz="800" b="1" dirty="0">
                <a:solidFill>
                  <a:schemeClr val="tx1"/>
                </a:solidFill>
                <a:latin typeface="Arial" pitchFamily="34" charset="0"/>
                <a:cs typeface="Arial" pitchFamily="34" charset="0"/>
              </a:endParaRPr>
            </a:p>
          </p:txBody>
        </p:sp>
        <p:sp>
          <p:nvSpPr>
            <p:cNvPr id="172" name="TextBox 171"/>
            <p:cNvSpPr txBox="1"/>
            <p:nvPr/>
          </p:nvSpPr>
          <p:spPr>
            <a:xfrm>
              <a:off x="361322" y="1664506"/>
              <a:ext cx="242374"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II</a:t>
              </a:r>
            </a:p>
          </p:txBody>
        </p:sp>
      </p:grpSp>
      <p:pic>
        <p:nvPicPr>
          <p:cNvPr id="15" name="Picture 14" descr="4 INF DIV.png"/>
          <p:cNvPicPr>
            <a:picLocks noChangeAspect="1"/>
          </p:cNvPicPr>
          <p:nvPr/>
        </p:nvPicPr>
        <p:blipFill>
          <a:blip r:embed="rId3" cstate="print">
            <a:clrChange>
              <a:clrFrom>
                <a:srgbClr val="C3C3C3"/>
              </a:clrFrom>
              <a:clrTo>
                <a:srgbClr val="C3C3C3">
                  <a:alpha val="0"/>
                </a:srgbClr>
              </a:clrTo>
            </a:clrChange>
          </a:blip>
          <a:stretch>
            <a:fillRect/>
          </a:stretch>
        </p:blipFill>
        <p:spPr>
          <a:xfrm>
            <a:off x="3048000" y="3429000"/>
            <a:ext cx="381000" cy="381000"/>
          </a:xfrm>
          <a:prstGeom prst="rect">
            <a:avLst/>
          </a:prstGeom>
        </p:spPr>
      </p:pic>
      <p:pic>
        <p:nvPicPr>
          <p:cNvPr id="17" name="Picture 16" descr="1 INF DIV.png"/>
          <p:cNvPicPr>
            <a:picLocks noChangeAspect="1"/>
          </p:cNvPicPr>
          <p:nvPr/>
        </p:nvPicPr>
        <p:blipFill>
          <a:blip r:embed="rId4" cstate="print">
            <a:clrChange>
              <a:clrFrom>
                <a:srgbClr val="C3C3C3"/>
              </a:clrFrom>
              <a:clrTo>
                <a:srgbClr val="C3C3C3">
                  <a:alpha val="0"/>
                </a:srgbClr>
              </a:clrTo>
            </a:clrChange>
          </a:blip>
          <a:stretch>
            <a:fillRect/>
          </a:stretch>
        </p:blipFill>
        <p:spPr>
          <a:xfrm>
            <a:off x="4114800" y="3429000"/>
            <a:ext cx="228600" cy="337242"/>
          </a:xfrm>
          <a:prstGeom prst="rect">
            <a:avLst/>
          </a:prstGeom>
        </p:spPr>
      </p:pic>
      <p:grpSp>
        <p:nvGrpSpPr>
          <p:cNvPr id="4" name="Group 21"/>
          <p:cNvGrpSpPr/>
          <p:nvPr/>
        </p:nvGrpSpPr>
        <p:grpSpPr>
          <a:xfrm>
            <a:off x="7467600" y="3276600"/>
            <a:ext cx="499872" cy="435567"/>
            <a:chOff x="6096082" y="3381178"/>
            <a:chExt cx="499872" cy="435567"/>
          </a:xfrm>
        </p:grpSpPr>
        <p:sp>
          <p:nvSpPr>
            <p:cNvPr id="23" name="Rectangle 22"/>
            <p:cNvSpPr/>
            <p:nvPr/>
          </p:nvSpPr>
          <p:spPr>
            <a:xfrm>
              <a:off x="6096082" y="3545473"/>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CA</a:t>
              </a:r>
            </a:p>
            <a:p>
              <a:pPr algn="ctr"/>
              <a:r>
                <a:rPr lang="en-US" sz="600" b="1" dirty="0" smtClean="0">
                  <a:solidFill>
                    <a:schemeClr val="tx1"/>
                  </a:solidFill>
                  <a:latin typeface="Arial" pitchFamily="34" charset="0"/>
                  <a:cs typeface="Arial" pitchFamily="34" charset="0"/>
                </a:rPr>
                <a:t>Bragg</a:t>
              </a:r>
              <a:endParaRPr lang="en-US" sz="500" b="1" dirty="0" smtClean="0">
                <a:solidFill>
                  <a:schemeClr val="tx1"/>
                </a:solidFill>
                <a:latin typeface="Arial" pitchFamily="34" charset="0"/>
                <a:cs typeface="Arial" pitchFamily="34" charset="0"/>
              </a:endParaRPr>
            </a:p>
          </p:txBody>
        </p:sp>
        <p:sp>
          <p:nvSpPr>
            <p:cNvPr id="24" name="TextBox 23"/>
            <p:cNvSpPr txBox="1"/>
            <p:nvPr/>
          </p:nvSpPr>
          <p:spPr>
            <a:xfrm>
              <a:off x="6228806" y="3381178"/>
              <a:ext cx="242375"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II</a:t>
              </a:r>
            </a:p>
          </p:txBody>
        </p:sp>
      </p:grpSp>
      <p:grpSp>
        <p:nvGrpSpPr>
          <p:cNvPr id="5" name="Group 24"/>
          <p:cNvGrpSpPr/>
          <p:nvPr/>
        </p:nvGrpSpPr>
        <p:grpSpPr>
          <a:xfrm>
            <a:off x="3048000" y="4474026"/>
            <a:ext cx="499872" cy="445446"/>
            <a:chOff x="5293614" y="4447838"/>
            <a:chExt cx="499872" cy="445446"/>
          </a:xfrm>
        </p:grpSpPr>
        <p:sp>
          <p:nvSpPr>
            <p:cNvPr id="26" name="Rectangle 25"/>
            <p:cNvSpPr/>
            <p:nvPr/>
          </p:nvSpPr>
          <p:spPr>
            <a:xfrm>
              <a:off x="5293614" y="4622012"/>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EN</a:t>
              </a:r>
            </a:p>
            <a:p>
              <a:pPr algn="ctr"/>
              <a:r>
                <a:rPr lang="en-US" sz="600" b="1" dirty="0" smtClean="0">
                  <a:solidFill>
                    <a:schemeClr val="tx1"/>
                  </a:solidFill>
                  <a:latin typeface="Arial" pitchFamily="34" charset="0"/>
                  <a:cs typeface="Arial" pitchFamily="34" charset="0"/>
                </a:rPr>
                <a:t>WSMR</a:t>
              </a:r>
              <a:endParaRPr lang="en-US" sz="500" b="1" dirty="0" smtClean="0">
                <a:solidFill>
                  <a:schemeClr val="tx1"/>
                </a:solidFill>
                <a:latin typeface="Arial" pitchFamily="34" charset="0"/>
                <a:cs typeface="Arial" pitchFamily="34" charset="0"/>
              </a:endParaRPr>
            </a:p>
          </p:txBody>
        </p:sp>
        <p:sp>
          <p:nvSpPr>
            <p:cNvPr id="27" name="TextBox 26"/>
            <p:cNvSpPr txBox="1"/>
            <p:nvPr/>
          </p:nvSpPr>
          <p:spPr>
            <a:xfrm>
              <a:off x="5430690" y="4447838"/>
              <a:ext cx="242375"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II</a:t>
              </a:r>
            </a:p>
          </p:txBody>
        </p:sp>
      </p:grpSp>
      <p:pic>
        <p:nvPicPr>
          <p:cNvPr id="16" name="Picture 15" descr="1 ARMRD DIV.png"/>
          <p:cNvPicPr>
            <a:picLocks noChangeAspect="1"/>
          </p:cNvPicPr>
          <p:nvPr/>
        </p:nvPicPr>
        <p:blipFill>
          <a:blip r:embed="rId5" cstate="print">
            <a:clrChange>
              <a:clrFrom>
                <a:srgbClr val="C3C3C3"/>
              </a:clrFrom>
              <a:clrTo>
                <a:srgbClr val="C3C3C3">
                  <a:alpha val="0"/>
                </a:srgbClr>
              </a:clrTo>
            </a:clrChange>
          </a:blip>
          <a:stretch>
            <a:fillRect/>
          </a:stretch>
        </p:blipFill>
        <p:spPr>
          <a:xfrm>
            <a:off x="3200400" y="5029200"/>
            <a:ext cx="304800" cy="315843"/>
          </a:xfrm>
          <a:prstGeom prst="rect">
            <a:avLst/>
          </a:prstGeom>
        </p:spPr>
      </p:pic>
      <p:grpSp>
        <p:nvGrpSpPr>
          <p:cNvPr id="7" name="Group 20"/>
          <p:cNvGrpSpPr/>
          <p:nvPr/>
        </p:nvGrpSpPr>
        <p:grpSpPr>
          <a:xfrm>
            <a:off x="5105400" y="3429000"/>
            <a:ext cx="499872" cy="435567"/>
            <a:chOff x="228600" y="1664505"/>
            <a:chExt cx="499872" cy="435567"/>
          </a:xfrm>
        </p:grpSpPr>
        <p:sp>
          <p:nvSpPr>
            <p:cNvPr id="32" name="Rectangle 31"/>
            <p:cNvSpPr/>
            <p:nvPr/>
          </p:nvSpPr>
          <p:spPr>
            <a:xfrm>
              <a:off x="228600" y="1828800"/>
              <a:ext cx="499872" cy="271272"/>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latin typeface="Arial" pitchFamily="34" charset="0"/>
                  <a:cs typeface="Arial" pitchFamily="34" charset="0"/>
                </a:rPr>
                <a:t>MP</a:t>
              </a:r>
              <a:endParaRPr lang="en-US" sz="800" b="1" dirty="0">
                <a:solidFill>
                  <a:schemeClr val="tx1"/>
                </a:solidFill>
                <a:latin typeface="Arial" pitchFamily="34" charset="0"/>
                <a:cs typeface="Arial" pitchFamily="34" charset="0"/>
              </a:endParaRPr>
            </a:p>
          </p:txBody>
        </p:sp>
        <p:sp>
          <p:nvSpPr>
            <p:cNvPr id="33" name="TextBox 32"/>
            <p:cNvSpPr txBox="1"/>
            <p:nvPr/>
          </p:nvSpPr>
          <p:spPr>
            <a:xfrm>
              <a:off x="361322" y="1664505"/>
              <a:ext cx="242374"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II</a:t>
              </a:r>
            </a:p>
          </p:txBody>
        </p:sp>
      </p:grpSp>
      <p:grpSp>
        <p:nvGrpSpPr>
          <p:cNvPr id="8" name="Group 33"/>
          <p:cNvGrpSpPr/>
          <p:nvPr/>
        </p:nvGrpSpPr>
        <p:grpSpPr>
          <a:xfrm>
            <a:off x="5181600" y="4876800"/>
            <a:ext cx="654346" cy="420179"/>
            <a:chOff x="4145623" y="4777608"/>
            <a:chExt cx="654346" cy="420179"/>
          </a:xfrm>
        </p:grpSpPr>
        <p:sp>
          <p:nvSpPr>
            <p:cNvPr id="35" name="Rectangle 34"/>
            <p:cNvSpPr/>
            <p:nvPr/>
          </p:nvSpPr>
          <p:spPr>
            <a:xfrm>
              <a:off x="4218885" y="4926515"/>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1"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MED</a:t>
              </a:r>
            </a:p>
            <a:p>
              <a:pPr algn="ctr"/>
              <a:r>
                <a:rPr lang="en-US" sz="600" b="1" dirty="0" smtClean="0">
                  <a:solidFill>
                    <a:schemeClr val="tx1"/>
                  </a:solidFill>
                  <a:latin typeface="Arial" pitchFamily="34" charset="0"/>
                  <a:cs typeface="Arial" pitchFamily="34" charset="0"/>
                </a:rPr>
                <a:t>Polk</a:t>
              </a:r>
              <a:endParaRPr lang="en-US" sz="500" b="1" dirty="0" smtClean="0">
                <a:solidFill>
                  <a:schemeClr val="tx1"/>
                </a:solidFill>
                <a:latin typeface="Arial" pitchFamily="34" charset="0"/>
                <a:cs typeface="Arial" pitchFamily="34" charset="0"/>
              </a:endParaRPr>
            </a:p>
          </p:txBody>
        </p:sp>
        <p:sp>
          <p:nvSpPr>
            <p:cNvPr id="36" name="TextBox 35"/>
            <p:cNvSpPr txBox="1"/>
            <p:nvPr/>
          </p:nvSpPr>
          <p:spPr>
            <a:xfrm>
              <a:off x="4145623" y="4777608"/>
              <a:ext cx="654346" cy="184666"/>
            </a:xfrm>
            <a:prstGeom prst="rect">
              <a:avLst/>
            </a:prstGeom>
            <a:noFill/>
            <a:ln w="15875">
              <a:noFill/>
              <a:miter lim="800000"/>
            </a:ln>
          </p:spPr>
          <p:txBody>
            <a:bodyPr wrap="none" rtlCol="0" anchor="ctr" anchorCtr="0">
              <a:spAutoFit/>
            </a:bodyPr>
            <a:lstStyle/>
            <a:p>
              <a:pPr algn="ctr"/>
              <a:r>
                <a:rPr lang="en-US" sz="600" b="1" u="none" dirty="0" smtClean="0">
                  <a:latin typeface="Arial" pitchFamily="34" charset="0"/>
                  <a:cs typeface="Arial" pitchFamily="34" charset="0"/>
                </a:rPr>
                <a:t>CSH TM DET</a:t>
              </a:r>
            </a:p>
          </p:txBody>
        </p:sp>
      </p:grpSp>
      <p:grpSp>
        <p:nvGrpSpPr>
          <p:cNvPr id="11" name="Group 118"/>
          <p:cNvGrpSpPr/>
          <p:nvPr/>
        </p:nvGrpSpPr>
        <p:grpSpPr>
          <a:xfrm>
            <a:off x="4419600" y="4087085"/>
            <a:ext cx="499872" cy="435567"/>
            <a:chOff x="228600" y="1664505"/>
            <a:chExt cx="499872" cy="435567"/>
          </a:xfrm>
        </p:grpSpPr>
        <p:sp>
          <p:nvSpPr>
            <p:cNvPr id="38" name="Rectangle 37"/>
            <p:cNvSpPr/>
            <p:nvPr/>
          </p:nvSpPr>
          <p:spPr>
            <a:xfrm>
              <a:off x="228600" y="1828800"/>
              <a:ext cx="499872" cy="271272"/>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latin typeface="Arial" pitchFamily="34" charset="0"/>
                  <a:cs typeface="Arial" pitchFamily="34" charset="0"/>
                </a:rPr>
                <a:t>FIB</a:t>
              </a:r>
              <a:endParaRPr lang="en-US" sz="800" dirty="0">
                <a:solidFill>
                  <a:schemeClr val="tx1"/>
                </a:solidFill>
                <a:latin typeface="Arial" pitchFamily="34" charset="0"/>
                <a:cs typeface="Arial" pitchFamily="34" charset="0"/>
              </a:endParaRPr>
            </a:p>
          </p:txBody>
        </p:sp>
        <p:sp>
          <p:nvSpPr>
            <p:cNvPr id="39" name="TextBox 38"/>
            <p:cNvSpPr txBox="1"/>
            <p:nvPr/>
          </p:nvSpPr>
          <p:spPr>
            <a:xfrm>
              <a:off x="355711" y="1664505"/>
              <a:ext cx="253596" cy="215444"/>
            </a:xfrm>
            <a:prstGeom prst="rect">
              <a:avLst/>
            </a:prstGeom>
            <a:noFill/>
            <a:ln w="15875">
              <a:noFill/>
              <a:miter lim="800000"/>
            </a:ln>
          </p:spPr>
          <p:txBody>
            <a:bodyPr wrap="none" rtlCol="0" anchor="ctr" anchorCtr="0">
              <a:spAutoFit/>
            </a:bodyPr>
            <a:lstStyle/>
            <a:p>
              <a:pPr algn="ctr"/>
              <a:r>
                <a:rPr lang="en-US" sz="800" u="none" dirty="0" smtClean="0">
                  <a:latin typeface="Arial" pitchFamily="34" charset="0"/>
                  <a:cs typeface="Arial" pitchFamily="34" charset="0"/>
                </a:rPr>
                <a:t>X</a:t>
              </a:r>
            </a:p>
          </p:txBody>
        </p:sp>
      </p:grpSp>
      <p:grpSp>
        <p:nvGrpSpPr>
          <p:cNvPr id="12" name="Group 39"/>
          <p:cNvGrpSpPr/>
          <p:nvPr/>
        </p:nvGrpSpPr>
        <p:grpSpPr>
          <a:xfrm>
            <a:off x="7239000" y="4343400"/>
            <a:ext cx="499872" cy="435567"/>
            <a:chOff x="6096082" y="3381178"/>
            <a:chExt cx="499872" cy="435567"/>
          </a:xfrm>
        </p:grpSpPr>
        <p:sp>
          <p:nvSpPr>
            <p:cNvPr id="41" name="Rectangle 40"/>
            <p:cNvSpPr/>
            <p:nvPr/>
          </p:nvSpPr>
          <p:spPr>
            <a:xfrm>
              <a:off x="6096082" y="3545473"/>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CA</a:t>
              </a:r>
            </a:p>
            <a:p>
              <a:pPr algn="ctr"/>
              <a:r>
                <a:rPr lang="en-US" sz="600" b="1" dirty="0" smtClean="0">
                  <a:solidFill>
                    <a:schemeClr val="tx1"/>
                  </a:solidFill>
                  <a:latin typeface="Arial" pitchFamily="34" charset="0"/>
                  <a:cs typeface="Arial" pitchFamily="34" charset="0"/>
                </a:rPr>
                <a:t>Stewart</a:t>
              </a:r>
              <a:endParaRPr lang="en-US" sz="500" b="1" dirty="0" smtClean="0">
                <a:solidFill>
                  <a:schemeClr val="tx1"/>
                </a:solidFill>
                <a:latin typeface="Arial" pitchFamily="34" charset="0"/>
                <a:cs typeface="Arial" pitchFamily="34" charset="0"/>
              </a:endParaRPr>
            </a:p>
          </p:txBody>
        </p:sp>
        <p:sp>
          <p:nvSpPr>
            <p:cNvPr id="42" name="TextBox 41"/>
            <p:cNvSpPr txBox="1"/>
            <p:nvPr/>
          </p:nvSpPr>
          <p:spPr>
            <a:xfrm>
              <a:off x="6228806" y="3381178"/>
              <a:ext cx="242375"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II</a:t>
              </a:r>
            </a:p>
          </p:txBody>
        </p:sp>
      </p:grpSp>
      <p:grpSp>
        <p:nvGrpSpPr>
          <p:cNvPr id="13" name="Group 43"/>
          <p:cNvGrpSpPr/>
          <p:nvPr/>
        </p:nvGrpSpPr>
        <p:grpSpPr>
          <a:xfrm>
            <a:off x="4419600" y="5562600"/>
            <a:ext cx="499872" cy="435567"/>
            <a:chOff x="6096082" y="3381178"/>
            <a:chExt cx="499872" cy="435567"/>
          </a:xfrm>
        </p:grpSpPr>
        <p:sp>
          <p:nvSpPr>
            <p:cNvPr id="45" name="Rectangle 44"/>
            <p:cNvSpPr/>
            <p:nvPr/>
          </p:nvSpPr>
          <p:spPr>
            <a:xfrm>
              <a:off x="6096082" y="3545473"/>
              <a:ext cx="499872" cy="271272"/>
            </a:xfrm>
            <a:prstGeom prst="rect">
              <a:avLst/>
            </a:prstGeom>
            <a:solidFill>
              <a:schemeClr val="bg1"/>
            </a:solidFill>
            <a:ln w="158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dirty="0" smtClean="0">
                <a:solidFill>
                  <a:schemeClr val="tx1"/>
                </a:solidFill>
                <a:latin typeface="Arial" pitchFamily="34" charset="0"/>
                <a:cs typeface="Arial" pitchFamily="34" charset="0"/>
              </a:endParaRPr>
            </a:p>
            <a:p>
              <a:pPr algn="ctr"/>
              <a:r>
                <a:rPr lang="en-US" sz="800" b="1" dirty="0" smtClean="0">
                  <a:solidFill>
                    <a:schemeClr val="tx1"/>
                  </a:solidFill>
                  <a:latin typeface="Arial" pitchFamily="34" charset="0"/>
                  <a:cs typeface="Arial" pitchFamily="34" charset="0"/>
                </a:rPr>
                <a:t>MED</a:t>
              </a:r>
            </a:p>
            <a:p>
              <a:pPr algn="ctr"/>
              <a:r>
                <a:rPr lang="en-US" sz="600" b="1" dirty="0" smtClean="0">
                  <a:solidFill>
                    <a:schemeClr val="tx1"/>
                  </a:solidFill>
                  <a:latin typeface="Arial" pitchFamily="34" charset="0"/>
                  <a:cs typeface="Arial" pitchFamily="34" charset="0"/>
                </a:rPr>
                <a:t>SAMC</a:t>
              </a:r>
              <a:endParaRPr lang="en-US" sz="500" b="1" dirty="0" smtClean="0">
                <a:solidFill>
                  <a:schemeClr val="tx1"/>
                </a:solidFill>
                <a:latin typeface="Arial" pitchFamily="34" charset="0"/>
                <a:cs typeface="Arial" pitchFamily="34" charset="0"/>
              </a:endParaRPr>
            </a:p>
          </p:txBody>
        </p:sp>
        <p:sp>
          <p:nvSpPr>
            <p:cNvPr id="46" name="TextBox 45"/>
            <p:cNvSpPr txBox="1"/>
            <p:nvPr/>
          </p:nvSpPr>
          <p:spPr>
            <a:xfrm>
              <a:off x="6243233" y="3381178"/>
              <a:ext cx="213520" cy="215444"/>
            </a:xfrm>
            <a:prstGeom prst="rect">
              <a:avLst/>
            </a:prstGeom>
            <a:noFill/>
            <a:ln w="15875">
              <a:noFill/>
              <a:miter lim="800000"/>
            </a:ln>
          </p:spPr>
          <p:txBody>
            <a:bodyPr wrap="none" rtlCol="0" anchor="ctr" anchorCtr="0">
              <a:spAutoFit/>
            </a:bodyPr>
            <a:lstStyle/>
            <a:p>
              <a:pPr algn="ctr"/>
              <a:r>
                <a:rPr lang="en-US" sz="800" b="1" u="none" dirty="0" smtClean="0">
                  <a:latin typeface="Arial" pitchFamily="34" charset="0"/>
                  <a:cs typeface="Arial" pitchFamily="34" charset="0"/>
                </a:rPr>
                <a:t>I</a:t>
              </a:r>
            </a:p>
          </p:txBody>
        </p:sp>
      </p:grpSp>
      <p:sp>
        <p:nvSpPr>
          <p:cNvPr id="47" name="TextBox 46"/>
          <p:cNvSpPr txBox="1"/>
          <p:nvPr/>
        </p:nvSpPr>
        <p:spPr>
          <a:xfrm>
            <a:off x="852055" y="1246910"/>
            <a:ext cx="354584"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84</a:t>
            </a:r>
          </a:p>
        </p:txBody>
      </p:sp>
      <p:sp>
        <p:nvSpPr>
          <p:cNvPr id="48" name="TextBox 47"/>
          <p:cNvSpPr txBox="1"/>
          <p:nvPr/>
        </p:nvSpPr>
        <p:spPr>
          <a:xfrm>
            <a:off x="1855216" y="4752201"/>
            <a:ext cx="354584"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40</a:t>
            </a:r>
          </a:p>
        </p:txBody>
      </p:sp>
      <p:sp>
        <p:nvSpPr>
          <p:cNvPr id="49" name="TextBox 48"/>
          <p:cNvSpPr txBox="1"/>
          <p:nvPr/>
        </p:nvSpPr>
        <p:spPr>
          <a:xfrm>
            <a:off x="4097934" y="4322615"/>
            <a:ext cx="397866"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75 </a:t>
            </a:r>
          </a:p>
        </p:txBody>
      </p:sp>
      <p:sp>
        <p:nvSpPr>
          <p:cNvPr id="50" name="TextBox 49"/>
          <p:cNvSpPr txBox="1"/>
          <p:nvPr/>
        </p:nvSpPr>
        <p:spPr>
          <a:xfrm>
            <a:off x="4754355" y="3589712"/>
            <a:ext cx="439544"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701</a:t>
            </a:r>
          </a:p>
        </p:txBody>
      </p:sp>
      <p:sp>
        <p:nvSpPr>
          <p:cNvPr id="51" name="TextBox 50"/>
          <p:cNvSpPr txBox="1"/>
          <p:nvPr/>
        </p:nvSpPr>
        <p:spPr>
          <a:xfrm>
            <a:off x="2838401" y="4631967"/>
            <a:ext cx="269625"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2</a:t>
            </a:r>
          </a:p>
        </p:txBody>
      </p:sp>
      <p:sp>
        <p:nvSpPr>
          <p:cNvPr id="52" name="TextBox 51"/>
          <p:cNvSpPr txBox="1"/>
          <p:nvPr/>
        </p:nvSpPr>
        <p:spPr>
          <a:xfrm>
            <a:off x="7176655" y="3505200"/>
            <a:ext cx="354584"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83</a:t>
            </a:r>
          </a:p>
        </p:txBody>
      </p:sp>
      <p:sp>
        <p:nvSpPr>
          <p:cNvPr id="53" name="TextBox 52"/>
          <p:cNvSpPr txBox="1"/>
          <p:nvPr/>
        </p:nvSpPr>
        <p:spPr>
          <a:xfrm>
            <a:off x="6934200" y="4572000"/>
            <a:ext cx="354584"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82</a:t>
            </a:r>
          </a:p>
        </p:txBody>
      </p:sp>
      <p:sp>
        <p:nvSpPr>
          <p:cNvPr id="55" name="TextBox 54"/>
          <p:cNvSpPr txBox="1"/>
          <p:nvPr/>
        </p:nvSpPr>
        <p:spPr>
          <a:xfrm>
            <a:off x="4893972" y="5098475"/>
            <a:ext cx="431080"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115</a:t>
            </a:r>
          </a:p>
        </p:txBody>
      </p:sp>
      <p:sp>
        <p:nvSpPr>
          <p:cNvPr id="59" name="TextBox 58"/>
          <p:cNvSpPr txBox="1"/>
          <p:nvPr/>
        </p:nvSpPr>
        <p:spPr>
          <a:xfrm>
            <a:off x="4072320" y="5791200"/>
            <a:ext cx="439544" cy="276999"/>
          </a:xfrm>
          <a:prstGeom prst="rect">
            <a:avLst/>
          </a:prstGeom>
          <a:noFill/>
          <a:ln w="15875">
            <a:noFill/>
            <a:miter lim="800000"/>
          </a:ln>
        </p:spPr>
        <p:txBody>
          <a:bodyPr wrap="none" rtlCol="0" anchor="ctr" anchorCtr="0">
            <a:spAutoFit/>
          </a:bodyPr>
          <a:lstStyle/>
          <a:p>
            <a:pPr algn="ctr"/>
            <a:r>
              <a:rPr lang="en-US" sz="1200" b="1" u="none" dirty="0" smtClean="0">
                <a:solidFill>
                  <a:srgbClr val="FF0000"/>
                </a:solidFill>
                <a:latin typeface="Arial" pitchFamily="34" charset="0"/>
                <a:cs typeface="Arial" pitchFamily="34" charset="0"/>
              </a:rPr>
              <a:t>418</a:t>
            </a:r>
          </a:p>
        </p:txBody>
      </p:sp>
      <p:sp>
        <p:nvSpPr>
          <p:cNvPr id="60" name="TextBox 59"/>
          <p:cNvSpPr txBox="1"/>
          <p:nvPr/>
        </p:nvSpPr>
        <p:spPr>
          <a:xfrm>
            <a:off x="3627340" y="5181600"/>
            <a:ext cx="516488"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FBTX</a:t>
            </a:r>
          </a:p>
        </p:txBody>
      </p:sp>
      <p:sp>
        <p:nvSpPr>
          <p:cNvPr id="62" name="Oval 61"/>
          <p:cNvSpPr/>
          <p:nvPr/>
        </p:nvSpPr>
        <p:spPr>
          <a:xfrm>
            <a:off x="3581400" y="51634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63" name="TextBox 62"/>
          <p:cNvSpPr txBox="1"/>
          <p:nvPr/>
        </p:nvSpPr>
        <p:spPr>
          <a:xfrm>
            <a:off x="1057183" y="1524000"/>
            <a:ext cx="535724"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JBLM</a:t>
            </a:r>
          </a:p>
        </p:txBody>
      </p:sp>
      <p:sp>
        <p:nvSpPr>
          <p:cNvPr id="64" name="Oval 63"/>
          <p:cNvSpPr/>
          <p:nvPr/>
        </p:nvSpPr>
        <p:spPr>
          <a:xfrm>
            <a:off x="1020860" y="15058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65" name="TextBox 64"/>
          <p:cNvSpPr txBox="1"/>
          <p:nvPr/>
        </p:nvSpPr>
        <p:spPr>
          <a:xfrm>
            <a:off x="3187575" y="3828144"/>
            <a:ext cx="542136"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FCCO</a:t>
            </a:r>
          </a:p>
        </p:txBody>
      </p:sp>
      <p:sp>
        <p:nvSpPr>
          <p:cNvPr id="66" name="Oval 65"/>
          <p:cNvSpPr/>
          <p:nvPr/>
        </p:nvSpPr>
        <p:spPr>
          <a:xfrm>
            <a:off x="3154460" y="3810000"/>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67" name="TextBox 66"/>
          <p:cNvSpPr txBox="1"/>
          <p:nvPr/>
        </p:nvSpPr>
        <p:spPr>
          <a:xfrm>
            <a:off x="4572000" y="5943600"/>
            <a:ext cx="578428"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SAMC</a:t>
            </a:r>
          </a:p>
        </p:txBody>
      </p:sp>
      <p:sp>
        <p:nvSpPr>
          <p:cNvPr id="68" name="Oval 67"/>
          <p:cNvSpPr/>
          <p:nvPr/>
        </p:nvSpPr>
        <p:spPr>
          <a:xfrm>
            <a:off x="4419600" y="5943600"/>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69" name="TextBox 68"/>
          <p:cNvSpPr txBox="1"/>
          <p:nvPr/>
        </p:nvSpPr>
        <p:spPr>
          <a:xfrm>
            <a:off x="7986573" y="3581400"/>
            <a:ext cx="545342"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FBNC</a:t>
            </a:r>
          </a:p>
        </p:txBody>
      </p:sp>
      <p:sp>
        <p:nvSpPr>
          <p:cNvPr id="70" name="Oval 69"/>
          <p:cNvSpPr/>
          <p:nvPr/>
        </p:nvSpPr>
        <p:spPr>
          <a:xfrm>
            <a:off x="7955060" y="35632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71" name="TextBox 70"/>
          <p:cNvSpPr txBox="1"/>
          <p:nvPr/>
        </p:nvSpPr>
        <p:spPr>
          <a:xfrm>
            <a:off x="5791200" y="5257800"/>
            <a:ext cx="526106"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FPLA</a:t>
            </a:r>
          </a:p>
        </p:txBody>
      </p:sp>
      <p:sp>
        <p:nvSpPr>
          <p:cNvPr id="72" name="Oval 71"/>
          <p:cNvSpPr/>
          <p:nvPr/>
        </p:nvSpPr>
        <p:spPr>
          <a:xfrm>
            <a:off x="5750069" y="52396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73" name="TextBox 72"/>
          <p:cNvSpPr txBox="1"/>
          <p:nvPr/>
        </p:nvSpPr>
        <p:spPr>
          <a:xfrm>
            <a:off x="2275581" y="5029200"/>
            <a:ext cx="537327"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FHAZ</a:t>
            </a:r>
          </a:p>
        </p:txBody>
      </p:sp>
      <p:sp>
        <p:nvSpPr>
          <p:cNvPr id="74" name="Oval 73"/>
          <p:cNvSpPr/>
          <p:nvPr/>
        </p:nvSpPr>
        <p:spPr>
          <a:xfrm>
            <a:off x="2240060" y="50110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75" name="TextBox 74"/>
          <p:cNvSpPr txBox="1"/>
          <p:nvPr/>
        </p:nvSpPr>
        <p:spPr>
          <a:xfrm>
            <a:off x="3080797" y="4876800"/>
            <a:ext cx="631007"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WSMR</a:t>
            </a:r>
          </a:p>
        </p:txBody>
      </p:sp>
      <p:sp>
        <p:nvSpPr>
          <p:cNvPr id="76" name="Oval 75"/>
          <p:cNvSpPr/>
          <p:nvPr/>
        </p:nvSpPr>
        <p:spPr>
          <a:xfrm>
            <a:off x="3078260" y="4900221"/>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77" name="TextBox 76"/>
          <p:cNvSpPr txBox="1"/>
          <p:nvPr/>
        </p:nvSpPr>
        <p:spPr>
          <a:xfrm>
            <a:off x="4294080" y="3747700"/>
            <a:ext cx="545342"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FRKS</a:t>
            </a:r>
          </a:p>
        </p:txBody>
      </p:sp>
      <p:sp>
        <p:nvSpPr>
          <p:cNvPr id="78" name="Oval 77"/>
          <p:cNvSpPr/>
          <p:nvPr/>
        </p:nvSpPr>
        <p:spPr>
          <a:xfrm>
            <a:off x="4238172" y="3733800"/>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79" name="TextBox 78"/>
          <p:cNvSpPr txBox="1"/>
          <p:nvPr/>
        </p:nvSpPr>
        <p:spPr>
          <a:xfrm>
            <a:off x="4557573" y="4572000"/>
            <a:ext cx="545342"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FSOK</a:t>
            </a:r>
          </a:p>
        </p:txBody>
      </p:sp>
      <p:sp>
        <p:nvSpPr>
          <p:cNvPr id="80" name="Oval 79"/>
          <p:cNvSpPr/>
          <p:nvPr/>
        </p:nvSpPr>
        <p:spPr>
          <a:xfrm>
            <a:off x="4526060" y="45538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81" name="TextBox 80"/>
          <p:cNvSpPr txBox="1"/>
          <p:nvPr/>
        </p:nvSpPr>
        <p:spPr>
          <a:xfrm>
            <a:off x="5463157" y="3810000"/>
            <a:ext cx="562975"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FLMO</a:t>
            </a:r>
          </a:p>
        </p:txBody>
      </p:sp>
      <p:sp>
        <p:nvSpPr>
          <p:cNvPr id="82" name="Oval 81"/>
          <p:cNvSpPr/>
          <p:nvPr/>
        </p:nvSpPr>
        <p:spPr>
          <a:xfrm>
            <a:off x="5440460" y="3791856"/>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sp>
        <p:nvSpPr>
          <p:cNvPr id="83" name="TextBox 82"/>
          <p:cNvSpPr txBox="1"/>
          <p:nvPr/>
        </p:nvSpPr>
        <p:spPr>
          <a:xfrm>
            <a:off x="7377390" y="4800600"/>
            <a:ext cx="544508" cy="276999"/>
          </a:xfrm>
          <a:prstGeom prst="rect">
            <a:avLst/>
          </a:prstGeom>
          <a:noFill/>
          <a:ln w="15875">
            <a:noFill/>
            <a:miter lim="800000"/>
          </a:ln>
        </p:spPr>
        <p:txBody>
          <a:bodyPr wrap="none" rtlCol="0" anchor="ctr" anchorCtr="0">
            <a:spAutoFit/>
          </a:bodyPr>
          <a:lstStyle/>
          <a:p>
            <a:pPr algn="ctr"/>
            <a:r>
              <a:rPr lang="en-US" sz="1200" b="0" u="none" dirty="0" smtClean="0">
                <a:latin typeface="Franklin Gothic Medium" pitchFamily="34" charset="0"/>
                <a:cs typeface="Arial" pitchFamily="34" charset="0"/>
              </a:rPr>
              <a:t>FSGA</a:t>
            </a:r>
          </a:p>
        </p:txBody>
      </p:sp>
      <p:sp>
        <p:nvSpPr>
          <p:cNvPr id="84" name="Oval 83"/>
          <p:cNvSpPr/>
          <p:nvPr/>
        </p:nvSpPr>
        <p:spPr>
          <a:xfrm>
            <a:off x="7239000" y="4800600"/>
            <a:ext cx="152400" cy="152400"/>
          </a:xfrm>
          <a:prstGeom prst="ellipse">
            <a:avLst/>
          </a:prstGeom>
          <a:solidFill>
            <a:srgbClr val="FFC000"/>
          </a:solidFill>
          <a:ln w="15875">
            <a:solidFill>
              <a:srgbClr val="002060"/>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itchFamily="34" charset="0"/>
              <a:cs typeface="Arial" pitchFamily="34" charset="0"/>
            </a:endParaRPr>
          </a:p>
        </p:txBody>
      </p:sp>
      <p:pic>
        <p:nvPicPr>
          <p:cNvPr id="85" name="Picture 84"/>
          <p:cNvPicPr>
            <a:picLocks noChangeAspect="1" noChangeArrowheads="1"/>
          </p:cNvPicPr>
          <p:nvPr/>
        </p:nvPicPr>
        <p:blipFill>
          <a:blip r:embed="rId6" cstate="email">
            <a:lum bright="16000" contrast="20000"/>
          </a:blip>
          <a:srcRect/>
          <a:stretch>
            <a:fillRect/>
          </a:stretch>
        </p:blipFill>
        <p:spPr bwMode="auto">
          <a:xfrm>
            <a:off x="4114800" y="5029200"/>
            <a:ext cx="495469" cy="462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2"/>
          <p:cNvSpPr>
            <a:spLocks noGrp="1" noChangeArrowheads="1"/>
          </p:cNvSpPr>
          <p:nvPr>
            <p:ph type="title"/>
          </p:nvPr>
        </p:nvSpPr>
        <p:spPr>
          <a:xfrm>
            <a:off x="1447800" y="285198"/>
            <a:ext cx="6248400" cy="457200"/>
          </a:xfrm>
          <a:effectLst/>
        </p:spPr>
        <p:txBody>
          <a:bodyPr rtlCol="0">
            <a:noAutofit/>
          </a:bodyPr>
          <a:lstStyle/>
          <a:p>
            <a:pPr eaLnBrk="1" fontAlgn="auto" hangingPunct="1">
              <a:lnSpc>
                <a:spcPct val="80000"/>
              </a:lnSpc>
              <a:spcAft>
                <a:spcPts val="0"/>
              </a:spcAft>
              <a:defRPr/>
            </a:pPr>
            <a:r>
              <a:rPr lang="en-US" sz="2400" i="0" dirty="0" smtClean="0">
                <a:solidFill>
                  <a:schemeClr val="tx1"/>
                </a:solidFill>
                <a:latin typeface="+mn-lt"/>
              </a:rPr>
              <a:t>III Corps and Fort Hood Units</a:t>
            </a:r>
            <a:br>
              <a:rPr lang="en-US" sz="2400" i="0" dirty="0" smtClean="0">
                <a:solidFill>
                  <a:schemeClr val="tx1"/>
                </a:solidFill>
                <a:latin typeface="+mn-lt"/>
              </a:rPr>
            </a:br>
            <a:r>
              <a:rPr lang="en-US" sz="2400" dirty="0" smtClean="0">
                <a:solidFill>
                  <a:schemeClr val="tx1"/>
                </a:solidFill>
                <a:latin typeface="+mn-lt"/>
              </a:rPr>
              <a:t>Effective 1 Oct 13</a:t>
            </a:r>
            <a:endParaRPr lang="en-US" sz="2400" i="0" dirty="0" smtClean="0">
              <a:solidFill>
                <a:schemeClr val="tx1"/>
              </a:solidFill>
              <a:latin typeface="+mn-lt"/>
            </a:endParaRPr>
          </a:p>
        </p:txBody>
      </p:sp>
      <p:grpSp>
        <p:nvGrpSpPr>
          <p:cNvPr id="4" name="Group 17"/>
          <p:cNvGrpSpPr>
            <a:grpSpLocks/>
          </p:cNvGrpSpPr>
          <p:nvPr/>
        </p:nvGrpSpPr>
        <p:grpSpPr bwMode="auto">
          <a:xfrm>
            <a:off x="5553694" y="943427"/>
            <a:ext cx="1227940" cy="858111"/>
            <a:chOff x="1723" y="1040"/>
            <a:chExt cx="711" cy="482"/>
          </a:xfrm>
        </p:grpSpPr>
        <p:grpSp>
          <p:nvGrpSpPr>
            <p:cNvPr id="5" name="Group 18"/>
            <p:cNvGrpSpPr>
              <a:grpSpLocks/>
            </p:cNvGrpSpPr>
            <p:nvPr/>
          </p:nvGrpSpPr>
          <p:grpSpPr bwMode="auto">
            <a:xfrm>
              <a:off x="1924" y="1040"/>
              <a:ext cx="510" cy="482"/>
              <a:chOff x="4673" y="2976"/>
              <a:chExt cx="510" cy="482"/>
            </a:xfrm>
          </p:grpSpPr>
          <p:sp>
            <p:nvSpPr>
              <p:cNvPr id="7460" name="Rectangle 19"/>
              <p:cNvSpPr>
                <a:spLocks noChangeArrowheads="1"/>
              </p:cNvSpPr>
              <p:nvPr/>
            </p:nvSpPr>
            <p:spPr bwMode="auto">
              <a:xfrm>
                <a:off x="4673" y="3167"/>
                <a:ext cx="510" cy="291"/>
              </a:xfrm>
              <a:prstGeom prst="rect">
                <a:avLst/>
              </a:prstGeom>
              <a:solidFill>
                <a:srgbClr val="FF0000"/>
              </a:solidFill>
              <a:ln w="25400">
                <a:solidFill>
                  <a:schemeClr val="tx1"/>
                </a:solidFill>
                <a:miter lim="800000"/>
                <a:headEnd/>
                <a:tailEnd/>
              </a:ln>
            </p:spPr>
            <p:txBody>
              <a:bodyPr wrap="none" anchor="ctr"/>
              <a:lstStyle/>
              <a:p>
                <a:endParaRPr lang="en-US" dirty="0">
                  <a:latin typeface="Calibri" pitchFamily="34" charset="0"/>
                </a:endParaRPr>
              </a:p>
            </p:txBody>
          </p:sp>
          <p:sp>
            <p:nvSpPr>
              <p:cNvPr id="7461" name="Rectangle 20"/>
              <p:cNvSpPr>
                <a:spLocks noChangeArrowheads="1"/>
              </p:cNvSpPr>
              <p:nvPr/>
            </p:nvSpPr>
            <p:spPr bwMode="auto">
              <a:xfrm>
                <a:off x="4825" y="2976"/>
                <a:ext cx="205" cy="223"/>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Calibri" pitchFamily="34" charset="0"/>
                  </a:rPr>
                  <a:t>X</a:t>
                </a:r>
              </a:p>
            </p:txBody>
          </p:sp>
          <p:sp>
            <p:nvSpPr>
              <p:cNvPr id="7462" name="Text Box 21"/>
              <p:cNvSpPr txBox="1">
                <a:spLocks noChangeArrowheads="1"/>
              </p:cNvSpPr>
              <p:nvPr/>
            </p:nvSpPr>
            <p:spPr bwMode="auto">
              <a:xfrm rot="5400000">
                <a:off x="4813" y="3091"/>
                <a:ext cx="244" cy="410"/>
              </a:xfrm>
              <a:prstGeom prst="rect">
                <a:avLst/>
              </a:prstGeom>
              <a:noFill/>
              <a:ln w="9525">
                <a:noFill/>
                <a:miter lim="800000"/>
                <a:headEnd/>
                <a:tailEnd/>
              </a:ln>
            </p:spPr>
            <p:txBody>
              <a:bodyPr wrap="none">
                <a:spAutoFit/>
              </a:bodyPr>
              <a:lstStyle/>
              <a:p>
                <a:r>
                  <a:rPr lang="en-US" sz="4000" dirty="0">
                    <a:latin typeface="Calibri" pitchFamily="34" charset="0"/>
                  </a:rPr>
                  <a:t>E</a:t>
                </a:r>
              </a:p>
            </p:txBody>
          </p:sp>
        </p:grpSp>
        <p:sp>
          <p:nvSpPr>
            <p:cNvPr id="7459" name="Text Box 22"/>
            <p:cNvSpPr txBox="1">
              <a:spLocks noChangeArrowheads="1"/>
            </p:cNvSpPr>
            <p:nvPr/>
          </p:nvSpPr>
          <p:spPr bwMode="auto">
            <a:xfrm>
              <a:off x="1723" y="1328"/>
              <a:ext cx="239" cy="190"/>
            </a:xfrm>
            <a:prstGeom prst="rect">
              <a:avLst/>
            </a:prstGeom>
            <a:noFill/>
            <a:ln w="9525">
              <a:noFill/>
              <a:miter lim="800000"/>
              <a:headEnd/>
              <a:tailEnd/>
            </a:ln>
          </p:spPr>
          <p:txBody>
            <a:bodyPr wrap="none">
              <a:spAutoFit/>
            </a:bodyPr>
            <a:lstStyle/>
            <a:p>
              <a:r>
                <a:rPr lang="en-US" sz="1600" b="1" dirty="0"/>
                <a:t>36</a:t>
              </a:r>
            </a:p>
          </p:txBody>
        </p:sp>
      </p:grpSp>
      <p:grpSp>
        <p:nvGrpSpPr>
          <p:cNvPr id="6" name="Group 198"/>
          <p:cNvGrpSpPr>
            <a:grpSpLocks/>
          </p:cNvGrpSpPr>
          <p:nvPr/>
        </p:nvGrpSpPr>
        <p:grpSpPr bwMode="auto">
          <a:xfrm>
            <a:off x="-84138" y="2227944"/>
            <a:ext cx="1227138" cy="846137"/>
            <a:chOff x="4011" y="2432"/>
            <a:chExt cx="773" cy="533"/>
          </a:xfrm>
        </p:grpSpPr>
        <p:grpSp>
          <p:nvGrpSpPr>
            <p:cNvPr id="7" name="Group 8"/>
            <p:cNvGrpSpPr>
              <a:grpSpLocks/>
            </p:cNvGrpSpPr>
            <p:nvPr/>
          </p:nvGrpSpPr>
          <p:grpSpPr bwMode="auto">
            <a:xfrm>
              <a:off x="4224" y="2432"/>
              <a:ext cx="560" cy="517"/>
              <a:chOff x="2704" y="1253"/>
              <a:chExt cx="560" cy="517"/>
            </a:xfrm>
          </p:grpSpPr>
          <p:sp>
            <p:nvSpPr>
              <p:cNvPr id="7455" name="Rectangle 9"/>
              <p:cNvSpPr>
                <a:spLocks noChangeArrowheads="1"/>
              </p:cNvSpPr>
              <p:nvPr/>
            </p:nvSpPr>
            <p:spPr bwMode="auto">
              <a:xfrm>
                <a:off x="2704" y="1450"/>
                <a:ext cx="560" cy="320"/>
              </a:xfrm>
              <a:prstGeom prst="rect">
                <a:avLst/>
              </a:prstGeom>
              <a:solidFill>
                <a:srgbClr val="009900"/>
              </a:solidFill>
              <a:ln w="25400">
                <a:solidFill>
                  <a:schemeClr val="tx1"/>
                </a:solidFill>
                <a:miter lim="800000"/>
                <a:headEnd/>
                <a:tailEnd/>
              </a:ln>
            </p:spPr>
            <p:txBody>
              <a:bodyPr wrap="none" anchor="ctr"/>
              <a:lstStyle/>
              <a:p>
                <a:endParaRPr lang="en-US" dirty="0">
                  <a:latin typeface="Calibri" pitchFamily="34" charset="0"/>
                </a:endParaRPr>
              </a:p>
            </p:txBody>
          </p:sp>
          <p:sp>
            <p:nvSpPr>
              <p:cNvPr id="7456" name="Rectangle 10"/>
              <p:cNvSpPr>
                <a:spLocks noChangeArrowheads="1"/>
              </p:cNvSpPr>
              <p:nvPr/>
            </p:nvSpPr>
            <p:spPr bwMode="auto">
              <a:xfrm>
                <a:off x="2873" y="1253"/>
                <a:ext cx="223" cy="250"/>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Calibri" pitchFamily="34" charset="0"/>
                  </a:rPr>
                  <a:t>X</a:t>
                </a:r>
              </a:p>
            </p:txBody>
          </p:sp>
          <p:sp>
            <p:nvSpPr>
              <p:cNvPr id="7457" name="Rectangle 11"/>
              <p:cNvSpPr>
                <a:spLocks noChangeArrowheads="1"/>
              </p:cNvSpPr>
              <p:nvPr/>
            </p:nvSpPr>
            <p:spPr bwMode="auto">
              <a:xfrm>
                <a:off x="2777" y="1460"/>
                <a:ext cx="404" cy="288"/>
              </a:xfrm>
              <a:prstGeom prst="rect">
                <a:avLst/>
              </a:prstGeom>
              <a:noFill/>
              <a:ln w="9525">
                <a:noFill/>
                <a:miter lim="800000"/>
                <a:headEnd/>
                <a:tailEnd/>
              </a:ln>
            </p:spPr>
            <p:txBody>
              <a:bodyPr wrap="none" lIns="92075" tIns="46038" rIns="92075" bIns="46038">
                <a:spAutoFit/>
              </a:bodyPr>
              <a:lstStyle/>
              <a:p>
                <a:pPr eaLnBrk="0" hangingPunct="0"/>
                <a:r>
                  <a:rPr lang="en-US" sz="2400" dirty="0">
                    <a:solidFill>
                      <a:schemeClr val="bg1"/>
                    </a:solidFill>
                    <a:latin typeface="Calibri" pitchFamily="34" charset="0"/>
                  </a:rPr>
                  <a:t>MP</a:t>
                </a:r>
              </a:p>
            </p:txBody>
          </p:sp>
        </p:grpSp>
        <p:sp>
          <p:nvSpPr>
            <p:cNvPr id="7454" name="Text Box 23"/>
            <p:cNvSpPr txBox="1">
              <a:spLocks noChangeArrowheads="1"/>
            </p:cNvSpPr>
            <p:nvPr/>
          </p:nvSpPr>
          <p:spPr bwMode="auto">
            <a:xfrm>
              <a:off x="4011" y="2752"/>
              <a:ext cx="260" cy="213"/>
            </a:xfrm>
            <a:prstGeom prst="rect">
              <a:avLst/>
            </a:prstGeom>
            <a:noFill/>
            <a:ln w="9525">
              <a:noFill/>
              <a:miter lim="800000"/>
              <a:headEnd/>
              <a:tailEnd/>
            </a:ln>
          </p:spPr>
          <p:txBody>
            <a:bodyPr wrap="none">
              <a:spAutoFit/>
            </a:bodyPr>
            <a:lstStyle/>
            <a:p>
              <a:r>
                <a:rPr lang="en-US" sz="1600" b="1" dirty="0"/>
                <a:t>89</a:t>
              </a:r>
            </a:p>
          </p:txBody>
        </p:sp>
      </p:grpSp>
      <p:grpSp>
        <p:nvGrpSpPr>
          <p:cNvPr id="8" name="Group 24"/>
          <p:cNvGrpSpPr>
            <a:grpSpLocks/>
          </p:cNvGrpSpPr>
          <p:nvPr/>
        </p:nvGrpSpPr>
        <p:grpSpPr bwMode="auto">
          <a:xfrm>
            <a:off x="3377005" y="990600"/>
            <a:ext cx="1180480" cy="841375"/>
            <a:chOff x="3961" y="2590"/>
            <a:chExt cx="703" cy="530"/>
          </a:xfrm>
        </p:grpSpPr>
        <p:grpSp>
          <p:nvGrpSpPr>
            <p:cNvPr id="9" name="Group 25"/>
            <p:cNvGrpSpPr>
              <a:grpSpLocks/>
            </p:cNvGrpSpPr>
            <p:nvPr/>
          </p:nvGrpSpPr>
          <p:grpSpPr bwMode="auto">
            <a:xfrm>
              <a:off x="4176" y="2590"/>
              <a:ext cx="488" cy="530"/>
              <a:chOff x="3936" y="1264"/>
              <a:chExt cx="488" cy="530"/>
            </a:xfrm>
          </p:grpSpPr>
          <p:sp>
            <p:nvSpPr>
              <p:cNvPr id="7448" name="Rectangle 26"/>
              <p:cNvSpPr>
                <a:spLocks noChangeArrowheads="1"/>
              </p:cNvSpPr>
              <p:nvPr/>
            </p:nvSpPr>
            <p:spPr bwMode="auto">
              <a:xfrm>
                <a:off x="3936" y="1449"/>
                <a:ext cx="485" cy="324"/>
              </a:xfrm>
              <a:prstGeom prst="rect">
                <a:avLst/>
              </a:prstGeom>
              <a:solidFill>
                <a:srgbClr val="003366"/>
              </a:solidFill>
              <a:ln w="28575">
                <a:solidFill>
                  <a:schemeClr val="tx1"/>
                </a:solidFill>
                <a:miter lim="800000"/>
                <a:headEnd/>
                <a:tailEnd/>
              </a:ln>
            </p:spPr>
            <p:txBody>
              <a:bodyPr wrap="none" anchor="ctr"/>
              <a:lstStyle/>
              <a:p>
                <a:pPr algn="ctr"/>
                <a:endParaRPr lang="en-US" dirty="0">
                  <a:latin typeface="Calibri" pitchFamily="34" charset="0"/>
                </a:endParaRPr>
              </a:p>
            </p:txBody>
          </p:sp>
          <p:sp>
            <p:nvSpPr>
              <p:cNvPr id="7449" name="Text Box 27"/>
              <p:cNvSpPr txBox="1">
                <a:spLocks noChangeArrowheads="1"/>
              </p:cNvSpPr>
              <p:nvPr/>
            </p:nvSpPr>
            <p:spPr bwMode="auto">
              <a:xfrm>
                <a:off x="4073" y="1264"/>
                <a:ext cx="201" cy="231"/>
              </a:xfrm>
              <a:prstGeom prst="rect">
                <a:avLst/>
              </a:prstGeom>
              <a:noFill/>
              <a:ln w="9525">
                <a:noFill/>
                <a:miter lim="800000"/>
                <a:headEnd/>
                <a:tailEnd/>
              </a:ln>
            </p:spPr>
            <p:txBody>
              <a:bodyPr wrap="none">
                <a:spAutoFit/>
              </a:bodyPr>
              <a:lstStyle/>
              <a:p>
                <a:r>
                  <a:rPr lang="en-US" dirty="0">
                    <a:latin typeface="Calibri" pitchFamily="34" charset="0"/>
                  </a:rPr>
                  <a:t>X</a:t>
                </a:r>
              </a:p>
            </p:txBody>
          </p:sp>
          <p:sp>
            <p:nvSpPr>
              <p:cNvPr id="7450" name="Line 28"/>
              <p:cNvSpPr>
                <a:spLocks noChangeShapeType="1"/>
              </p:cNvSpPr>
              <p:nvPr/>
            </p:nvSpPr>
            <p:spPr bwMode="auto">
              <a:xfrm flipV="1">
                <a:off x="3941" y="1453"/>
                <a:ext cx="483" cy="320"/>
              </a:xfrm>
              <a:prstGeom prst="line">
                <a:avLst/>
              </a:prstGeom>
              <a:noFill/>
              <a:ln w="28575">
                <a:solidFill>
                  <a:schemeClr val="bg1"/>
                </a:solidFill>
                <a:round/>
                <a:headEnd/>
                <a:tailEnd/>
              </a:ln>
            </p:spPr>
            <p:txBody>
              <a:bodyPr/>
              <a:lstStyle/>
              <a:p>
                <a:endParaRPr lang="en-US" dirty="0"/>
              </a:p>
            </p:txBody>
          </p:sp>
          <p:sp>
            <p:nvSpPr>
              <p:cNvPr id="7451" name="AutoShape 29"/>
              <p:cNvSpPr>
                <a:spLocks noChangeArrowheads="1"/>
              </p:cNvSpPr>
              <p:nvPr/>
            </p:nvSpPr>
            <p:spPr bwMode="auto">
              <a:xfrm>
                <a:off x="4111" y="1545"/>
                <a:ext cx="129" cy="110"/>
              </a:xfrm>
              <a:prstGeom prst="triangle">
                <a:avLst>
                  <a:gd name="adj" fmla="val 50000"/>
                </a:avLst>
              </a:prstGeom>
              <a:solidFill>
                <a:schemeClr val="bg1"/>
              </a:solidFill>
              <a:ln w="9525">
                <a:solidFill>
                  <a:schemeClr val="bg1"/>
                </a:solidFill>
                <a:miter lim="800000"/>
                <a:headEnd/>
                <a:tailEnd/>
              </a:ln>
            </p:spPr>
            <p:txBody>
              <a:bodyPr wrap="none" anchor="ctr"/>
              <a:lstStyle/>
              <a:p>
                <a:endParaRPr lang="en-US" dirty="0">
                  <a:latin typeface="Calibri" pitchFamily="34" charset="0"/>
                </a:endParaRPr>
              </a:p>
            </p:txBody>
          </p:sp>
          <p:sp>
            <p:nvSpPr>
              <p:cNvPr id="7452" name="Text Box 30"/>
              <p:cNvSpPr txBox="1">
                <a:spLocks noChangeArrowheads="1"/>
              </p:cNvSpPr>
              <p:nvPr/>
            </p:nvSpPr>
            <p:spPr bwMode="auto">
              <a:xfrm>
                <a:off x="4058" y="1640"/>
                <a:ext cx="110" cy="154"/>
              </a:xfrm>
              <a:prstGeom prst="rect">
                <a:avLst/>
              </a:prstGeom>
              <a:noFill/>
              <a:ln w="9525">
                <a:noFill/>
                <a:miter lim="800000"/>
                <a:headEnd/>
                <a:tailEnd/>
              </a:ln>
            </p:spPr>
            <p:txBody>
              <a:bodyPr wrap="none">
                <a:spAutoFit/>
              </a:bodyPr>
              <a:lstStyle/>
              <a:p>
                <a:endParaRPr lang="en-US" sz="1000" dirty="0">
                  <a:latin typeface="Calibri" pitchFamily="34" charset="0"/>
                </a:endParaRPr>
              </a:p>
            </p:txBody>
          </p:sp>
        </p:grpSp>
        <p:sp>
          <p:nvSpPr>
            <p:cNvPr id="7447" name="Text Box 31"/>
            <p:cNvSpPr txBox="1">
              <a:spLocks noChangeArrowheads="1"/>
            </p:cNvSpPr>
            <p:nvPr/>
          </p:nvSpPr>
          <p:spPr bwMode="auto">
            <a:xfrm>
              <a:off x="3961" y="2897"/>
              <a:ext cx="262" cy="174"/>
            </a:xfrm>
            <a:prstGeom prst="rect">
              <a:avLst/>
            </a:prstGeom>
            <a:noFill/>
            <a:ln w="9525">
              <a:noFill/>
              <a:miter lim="800000"/>
              <a:headEnd/>
              <a:tailEnd/>
            </a:ln>
          </p:spPr>
          <p:txBody>
            <a:bodyPr wrap="none">
              <a:spAutoFit/>
            </a:bodyPr>
            <a:lstStyle/>
            <a:p>
              <a:r>
                <a:rPr lang="en-US" sz="1200" dirty="0"/>
                <a:t>504</a:t>
              </a:r>
            </a:p>
          </p:txBody>
        </p:sp>
      </p:grpSp>
      <p:grpSp>
        <p:nvGrpSpPr>
          <p:cNvPr id="10" name="Group 124"/>
          <p:cNvGrpSpPr>
            <a:grpSpLocks/>
          </p:cNvGrpSpPr>
          <p:nvPr/>
        </p:nvGrpSpPr>
        <p:grpSpPr bwMode="auto">
          <a:xfrm>
            <a:off x="1096842" y="958603"/>
            <a:ext cx="1262064" cy="847725"/>
            <a:chOff x="725" y="2565"/>
            <a:chExt cx="795" cy="534"/>
          </a:xfrm>
        </p:grpSpPr>
        <p:sp>
          <p:nvSpPr>
            <p:cNvPr id="7436" name="Rectangle 125"/>
            <p:cNvSpPr>
              <a:spLocks noChangeArrowheads="1"/>
            </p:cNvSpPr>
            <p:nvPr/>
          </p:nvSpPr>
          <p:spPr bwMode="auto">
            <a:xfrm>
              <a:off x="1132" y="2565"/>
              <a:ext cx="198" cy="2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Calibri" pitchFamily="34" charset="0"/>
                </a:rPr>
                <a:t>+</a:t>
              </a:r>
            </a:p>
          </p:txBody>
        </p:sp>
        <p:sp>
          <p:nvSpPr>
            <p:cNvPr id="7437" name="Rectangle 126"/>
            <p:cNvSpPr>
              <a:spLocks noChangeArrowheads="1"/>
            </p:cNvSpPr>
            <p:nvPr/>
          </p:nvSpPr>
          <p:spPr bwMode="auto">
            <a:xfrm>
              <a:off x="960" y="2779"/>
              <a:ext cx="560" cy="320"/>
            </a:xfrm>
            <a:prstGeom prst="rect">
              <a:avLst/>
            </a:prstGeom>
            <a:solidFill>
              <a:srgbClr val="800000"/>
            </a:solidFill>
            <a:ln w="25400">
              <a:solidFill>
                <a:schemeClr val="tx1"/>
              </a:solidFill>
              <a:miter lim="800000"/>
              <a:headEnd/>
              <a:tailEnd/>
            </a:ln>
          </p:spPr>
          <p:txBody>
            <a:bodyPr wrap="none" anchor="ctr"/>
            <a:lstStyle/>
            <a:p>
              <a:endParaRPr lang="en-US" dirty="0">
                <a:latin typeface="Calibri" pitchFamily="34" charset="0"/>
              </a:endParaRPr>
            </a:p>
          </p:txBody>
        </p:sp>
        <p:grpSp>
          <p:nvGrpSpPr>
            <p:cNvPr id="11" name="Group 127"/>
            <p:cNvGrpSpPr>
              <a:grpSpLocks/>
            </p:cNvGrpSpPr>
            <p:nvPr/>
          </p:nvGrpSpPr>
          <p:grpSpPr bwMode="auto">
            <a:xfrm>
              <a:off x="1416" y="2775"/>
              <a:ext cx="99" cy="321"/>
              <a:chOff x="1350" y="2775"/>
              <a:chExt cx="141" cy="321"/>
            </a:xfrm>
          </p:grpSpPr>
          <p:sp>
            <p:nvSpPr>
              <p:cNvPr id="7444" name="Line 128"/>
              <p:cNvSpPr>
                <a:spLocks noChangeShapeType="1"/>
              </p:cNvSpPr>
              <p:nvPr/>
            </p:nvSpPr>
            <p:spPr bwMode="auto">
              <a:xfrm flipH="1">
                <a:off x="1350" y="2775"/>
                <a:ext cx="138" cy="159"/>
              </a:xfrm>
              <a:prstGeom prst="line">
                <a:avLst/>
              </a:prstGeom>
              <a:noFill/>
              <a:ln w="28575">
                <a:solidFill>
                  <a:schemeClr val="tx1"/>
                </a:solidFill>
                <a:round/>
                <a:headEnd/>
                <a:tailEnd/>
              </a:ln>
            </p:spPr>
            <p:txBody>
              <a:bodyPr/>
              <a:lstStyle/>
              <a:p>
                <a:endParaRPr lang="en-US" dirty="0"/>
              </a:p>
            </p:txBody>
          </p:sp>
          <p:sp>
            <p:nvSpPr>
              <p:cNvPr id="7445" name="Line 129"/>
              <p:cNvSpPr>
                <a:spLocks noChangeShapeType="1"/>
              </p:cNvSpPr>
              <p:nvPr/>
            </p:nvSpPr>
            <p:spPr bwMode="auto">
              <a:xfrm>
                <a:off x="1350" y="2934"/>
                <a:ext cx="141" cy="162"/>
              </a:xfrm>
              <a:prstGeom prst="line">
                <a:avLst/>
              </a:prstGeom>
              <a:noFill/>
              <a:ln w="28575">
                <a:solidFill>
                  <a:schemeClr val="tx1"/>
                </a:solidFill>
                <a:round/>
                <a:headEnd/>
                <a:tailEnd/>
              </a:ln>
            </p:spPr>
            <p:txBody>
              <a:bodyPr/>
              <a:lstStyle/>
              <a:p>
                <a:endParaRPr lang="en-US" dirty="0"/>
              </a:p>
            </p:txBody>
          </p:sp>
        </p:grpSp>
        <p:sp>
          <p:nvSpPr>
            <p:cNvPr id="7439" name="Text Box 130"/>
            <p:cNvSpPr txBox="1">
              <a:spLocks noChangeArrowheads="1"/>
            </p:cNvSpPr>
            <p:nvPr/>
          </p:nvSpPr>
          <p:spPr bwMode="auto">
            <a:xfrm>
              <a:off x="725" y="2870"/>
              <a:ext cx="260" cy="213"/>
            </a:xfrm>
            <a:prstGeom prst="rect">
              <a:avLst/>
            </a:prstGeom>
            <a:noFill/>
            <a:ln w="9525">
              <a:noFill/>
              <a:miter lim="800000"/>
              <a:headEnd/>
              <a:tailEnd/>
            </a:ln>
          </p:spPr>
          <p:txBody>
            <a:bodyPr wrap="none">
              <a:spAutoFit/>
            </a:bodyPr>
            <a:lstStyle/>
            <a:p>
              <a:r>
                <a:rPr lang="en-US" sz="1600" dirty="0"/>
                <a:t>13</a:t>
              </a:r>
            </a:p>
          </p:txBody>
        </p:sp>
        <p:grpSp>
          <p:nvGrpSpPr>
            <p:cNvPr id="12" name="Group 131"/>
            <p:cNvGrpSpPr>
              <a:grpSpLocks/>
            </p:cNvGrpSpPr>
            <p:nvPr/>
          </p:nvGrpSpPr>
          <p:grpSpPr bwMode="auto">
            <a:xfrm flipH="1">
              <a:off x="960" y="2775"/>
              <a:ext cx="99" cy="321"/>
              <a:chOff x="1350" y="2774"/>
              <a:chExt cx="141" cy="321"/>
            </a:xfrm>
          </p:grpSpPr>
          <p:sp>
            <p:nvSpPr>
              <p:cNvPr id="7442" name="Line 132"/>
              <p:cNvSpPr>
                <a:spLocks noChangeShapeType="1"/>
              </p:cNvSpPr>
              <p:nvPr/>
            </p:nvSpPr>
            <p:spPr bwMode="auto">
              <a:xfrm flipH="1">
                <a:off x="1350" y="2774"/>
                <a:ext cx="138" cy="159"/>
              </a:xfrm>
              <a:prstGeom prst="line">
                <a:avLst/>
              </a:prstGeom>
              <a:noFill/>
              <a:ln w="28575">
                <a:solidFill>
                  <a:schemeClr val="tx1"/>
                </a:solidFill>
                <a:round/>
                <a:headEnd/>
                <a:tailEnd/>
              </a:ln>
            </p:spPr>
            <p:txBody>
              <a:bodyPr/>
              <a:lstStyle/>
              <a:p>
                <a:endParaRPr lang="en-US" dirty="0"/>
              </a:p>
            </p:txBody>
          </p:sp>
          <p:sp>
            <p:nvSpPr>
              <p:cNvPr id="7443" name="Line 133"/>
              <p:cNvSpPr>
                <a:spLocks noChangeShapeType="1"/>
              </p:cNvSpPr>
              <p:nvPr/>
            </p:nvSpPr>
            <p:spPr bwMode="auto">
              <a:xfrm>
                <a:off x="1350" y="2933"/>
                <a:ext cx="141" cy="162"/>
              </a:xfrm>
              <a:prstGeom prst="line">
                <a:avLst/>
              </a:prstGeom>
              <a:noFill/>
              <a:ln w="28575">
                <a:solidFill>
                  <a:schemeClr val="tx1"/>
                </a:solidFill>
                <a:round/>
                <a:headEnd/>
                <a:tailEnd/>
              </a:ln>
            </p:spPr>
            <p:txBody>
              <a:bodyPr/>
              <a:lstStyle/>
              <a:p>
                <a:endParaRPr lang="en-US" dirty="0"/>
              </a:p>
            </p:txBody>
          </p:sp>
        </p:grpSp>
        <p:sp>
          <p:nvSpPr>
            <p:cNvPr id="7441" name="Rectangle 134"/>
            <p:cNvSpPr>
              <a:spLocks noChangeArrowheads="1"/>
            </p:cNvSpPr>
            <p:nvPr/>
          </p:nvSpPr>
          <p:spPr bwMode="auto">
            <a:xfrm>
              <a:off x="1049" y="2786"/>
              <a:ext cx="357" cy="252"/>
            </a:xfrm>
            <a:prstGeom prst="rect">
              <a:avLst/>
            </a:prstGeom>
            <a:noFill/>
            <a:ln w="9525">
              <a:noFill/>
              <a:miter lim="800000"/>
              <a:headEnd/>
              <a:tailEnd/>
            </a:ln>
          </p:spPr>
          <p:txBody>
            <a:bodyPr wrap="none" lIns="92075" tIns="46038" rIns="92075" bIns="46038">
              <a:spAutoFit/>
            </a:bodyPr>
            <a:lstStyle/>
            <a:p>
              <a:pPr eaLnBrk="0" hangingPunct="0"/>
              <a:r>
                <a:rPr lang="en-US" sz="2000" dirty="0">
                  <a:solidFill>
                    <a:schemeClr val="bg1"/>
                  </a:solidFill>
                  <a:latin typeface="Calibri" pitchFamily="34" charset="0"/>
                </a:rPr>
                <a:t>ESC</a:t>
              </a:r>
            </a:p>
          </p:txBody>
        </p:sp>
      </p:grpSp>
      <p:grpSp>
        <p:nvGrpSpPr>
          <p:cNvPr id="13" name="Group 200"/>
          <p:cNvGrpSpPr>
            <a:grpSpLocks/>
          </p:cNvGrpSpPr>
          <p:nvPr/>
        </p:nvGrpSpPr>
        <p:grpSpPr bwMode="auto">
          <a:xfrm>
            <a:off x="0" y="945406"/>
            <a:ext cx="1133476" cy="883394"/>
            <a:chOff x="239" y="1424"/>
            <a:chExt cx="714" cy="529"/>
          </a:xfrm>
        </p:grpSpPr>
        <p:sp>
          <p:nvSpPr>
            <p:cNvPr id="7426" name="Rectangle 163"/>
            <p:cNvSpPr>
              <a:spLocks noChangeArrowheads="1"/>
            </p:cNvSpPr>
            <p:nvPr/>
          </p:nvSpPr>
          <p:spPr bwMode="auto">
            <a:xfrm>
              <a:off x="239" y="1739"/>
              <a:ext cx="189" cy="214"/>
            </a:xfrm>
            <a:prstGeom prst="rect">
              <a:avLst/>
            </a:prstGeom>
            <a:noFill/>
            <a:ln w="9525">
              <a:noFill/>
              <a:miter lim="800000"/>
              <a:headEnd/>
              <a:tailEnd/>
            </a:ln>
          </p:spPr>
          <p:txBody>
            <a:bodyPr wrap="none" lIns="92075" tIns="46038" rIns="92075" bIns="46038">
              <a:spAutoFit/>
            </a:bodyPr>
            <a:lstStyle/>
            <a:p>
              <a:pPr eaLnBrk="0" hangingPunct="0"/>
              <a:r>
                <a:rPr lang="en-US" sz="1600" dirty="0"/>
                <a:t>1</a:t>
              </a:r>
            </a:p>
          </p:txBody>
        </p:sp>
        <p:grpSp>
          <p:nvGrpSpPr>
            <p:cNvPr id="14" name="Group 164"/>
            <p:cNvGrpSpPr>
              <a:grpSpLocks/>
            </p:cNvGrpSpPr>
            <p:nvPr/>
          </p:nvGrpSpPr>
          <p:grpSpPr bwMode="auto">
            <a:xfrm>
              <a:off x="393" y="1424"/>
              <a:ext cx="560" cy="522"/>
              <a:chOff x="3689" y="1326"/>
              <a:chExt cx="560" cy="522"/>
            </a:xfrm>
          </p:grpSpPr>
          <p:sp>
            <p:nvSpPr>
              <p:cNvPr id="2" name="Rectangle 165"/>
              <p:cNvSpPr>
                <a:spLocks noChangeArrowheads="1"/>
              </p:cNvSpPr>
              <p:nvPr/>
            </p:nvSpPr>
            <p:spPr bwMode="auto">
              <a:xfrm>
                <a:off x="3812" y="1326"/>
                <a:ext cx="333" cy="252"/>
              </a:xfrm>
              <a:prstGeom prst="rect">
                <a:avLst/>
              </a:prstGeom>
              <a:noFill/>
              <a:ln w="9525">
                <a:noFill/>
                <a:miter lim="800000"/>
                <a:headEnd/>
                <a:tailEnd/>
              </a:ln>
            </p:spPr>
            <p:txBody>
              <a:bodyPr wrap="none" lIns="92075" tIns="46038" rIns="92075" bIns="46038">
                <a:spAutoFit/>
              </a:bodyPr>
              <a:lstStyle/>
              <a:p>
                <a:pPr eaLnBrk="0" hangingPunct="0">
                  <a:defRPr/>
                </a:pPr>
                <a:r>
                  <a:rPr lang="en-US" sz="2000" dirty="0">
                    <a:latin typeface="+mn-lt"/>
                  </a:rPr>
                  <a:t>XX</a:t>
                </a:r>
              </a:p>
            </p:txBody>
          </p:sp>
          <p:grpSp>
            <p:nvGrpSpPr>
              <p:cNvPr id="15" name="Group 166"/>
              <p:cNvGrpSpPr>
                <a:grpSpLocks/>
              </p:cNvGrpSpPr>
              <p:nvPr/>
            </p:nvGrpSpPr>
            <p:grpSpPr bwMode="auto">
              <a:xfrm>
                <a:off x="3689" y="1528"/>
                <a:ext cx="560" cy="320"/>
                <a:chOff x="1785" y="1544"/>
                <a:chExt cx="560" cy="320"/>
              </a:xfrm>
            </p:grpSpPr>
            <p:sp>
              <p:nvSpPr>
                <p:cNvPr id="7430" name="Rectangle 167"/>
                <p:cNvSpPr>
                  <a:spLocks noChangeArrowheads="1"/>
                </p:cNvSpPr>
                <p:nvPr/>
              </p:nvSpPr>
              <p:spPr bwMode="auto">
                <a:xfrm>
                  <a:off x="1785" y="1544"/>
                  <a:ext cx="560" cy="320"/>
                </a:xfrm>
                <a:prstGeom prst="rect">
                  <a:avLst/>
                </a:prstGeom>
                <a:solidFill>
                  <a:srgbClr val="FFFF00"/>
                </a:solidFill>
                <a:ln w="25400">
                  <a:solidFill>
                    <a:schemeClr val="tx1"/>
                  </a:solidFill>
                  <a:miter lim="800000"/>
                  <a:headEnd/>
                  <a:tailEnd/>
                </a:ln>
              </p:spPr>
              <p:txBody>
                <a:bodyPr wrap="none" anchor="ctr"/>
                <a:lstStyle/>
                <a:p>
                  <a:endParaRPr lang="en-US" dirty="0">
                    <a:latin typeface="Calibri" pitchFamily="34" charset="0"/>
                  </a:endParaRPr>
                </a:p>
              </p:txBody>
            </p:sp>
            <p:sp>
              <p:nvSpPr>
                <p:cNvPr id="7431" name="Oval 168"/>
                <p:cNvSpPr>
                  <a:spLocks noChangeArrowheads="1"/>
                </p:cNvSpPr>
                <p:nvPr/>
              </p:nvSpPr>
              <p:spPr bwMode="auto">
                <a:xfrm>
                  <a:off x="1881" y="1624"/>
                  <a:ext cx="338" cy="156"/>
                </a:xfrm>
                <a:prstGeom prst="ellipse">
                  <a:avLst/>
                </a:prstGeom>
                <a:noFill/>
                <a:ln w="25400">
                  <a:solidFill>
                    <a:schemeClr val="tx1"/>
                  </a:solidFill>
                  <a:round/>
                  <a:headEnd/>
                  <a:tailEnd/>
                </a:ln>
              </p:spPr>
              <p:txBody>
                <a:bodyPr wrap="none" anchor="ctr"/>
                <a:lstStyle/>
                <a:p>
                  <a:endParaRPr lang="en-US" dirty="0">
                    <a:latin typeface="Calibri" pitchFamily="34" charset="0"/>
                  </a:endParaRPr>
                </a:p>
              </p:txBody>
            </p:sp>
            <p:sp>
              <p:nvSpPr>
                <p:cNvPr id="7432" name="Line 169"/>
                <p:cNvSpPr>
                  <a:spLocks noChangeShapeType="1"/>
                </p:cNvSpPr>
                <p:nvPr/>
              </p:nvSpPr>
              <p:spPr bwMode="auto">
                <a:xfrm flipV="1">
                  <a:off x="1785" y="1544"/>
                  <a:ext cx="552" cy="306"/>
                </a:xfrm>
                <a:prstGeom prst="line">
                  <a:avLst/>
                </a:prstGeom>
                <a:noFill/>
                <a:ln w="28575">
                  <a:solidFill>
                    <a:schemeClr val="tx1"/>
                  </a:solidFill>
                  <a:round/>
                  <a:headEnd/>
                  <a:tailEnd/>
                </a:ln>
              </p:spPr>
              <p:txBody>
                <a:bodyPr/>
                <a:lstStyle/>
                <a:p>
                  <a:endParaRPr lang="en-US" dirty="0"/>
                </a:p>
              </p:txBody>
            </p:sp>
          </p:grpSp>
        </p:grpSp>
      </p:grpSp>
      <p:grpSp>
        <p:nvGrpSpPr>
          <p:cNvPr id="16" name="Group 106"/>
          <p:cNvGrpSpPr>
            <a:grpSpLocks/>
          </p:cNvGrpSpPr>
          <p:nvPr/>
        </p:nvGrpSpPr>
        <p:grpSpPr bwMode="auto">
          <a:xfrm>
            <a:off x="2353214" y="1005773"/>
            <a:ext cx="1123950" cy="1063625"/>
            <a:chOff x="1543050" y="2289815"/>
            <a:chExt cx="1123950" cy="1062985"/>
          </a:xfrm>
        </p:grpSpPr>
        <p:sp>
          <p:nvSpPr>
            <p:cNvPr id="7418" name="Rectangle 171"/>
            <p:cNvSpPr>
              <a:spLocks noChangeArrowheads="1"/>
            </p:cNvSpPr>
            <p:nvPr/>
          </p:nvSpPr>
          <p:spPr bwMode="auto">
            <a:xfrm>
              <a:off x="1624013" y="3108325"/>
              <a:ext cx="184150" cy="244475"/>
            </a:xfrm>
            <a:prstGeom prst="rect">
              <a:avLst/>
            </a:prstGeom>
            <a:noFill/>
            <a:ln w="9525">
              <a:noFill/>
              <a:miter lim="800000"/>
              <a:headEnd/>
              <a:tailEnd/>
            </a:ln>
          </p:spPr>
          <p:txBody>
            <a:bodyPr wrap="none" lIns="92075" tIns="46038" rIns="92075" bIns="46038">
              <a:spAutoFit/>
            </a:bodyPr>
            <a:lstStyle/>
            <a:p>
              <a:pPr eaLnBrk="0" hangingPunct="0"/>
              <a:endParaRPr lang="en-US" sz="1000" dirty="0">
                <a:latin typeface="Calibri" pitchFamily="34" charset="0"/>
              </a:endParaRPr>
            </a:p>
          </p:txBody>
        </p:sp>
        <p:sp>
          <p:nvSpPr>
            <p:cNvPr id="3" name="Rectangle 173"/>
            <p:cNvSpPr>
              <a:spLocks noChangeArrowheads="1"/>
            </p:cNvSpPr>
            <p:nvPr/>
          </p:nvSpPr>
          <p:spPr bwMode="auto">
            <a:xfrm>
              <a:off x="1966913" y="2289815"/>
              <a:ext cx="327013" cy="400511"/>
            </a:xfrm>
            <a:prstGeom prst="rect">
              <a:avLst/>
            </a:prstGeom>
            <a:noFill/>
            <a:ln w="9525">
              <a:noFill/>
              <a:miter lim="800000"/>
              <a:headEnd/>
              <a:tailEnd/>
            </a:ln>
          </p:spPr>
          <p:txBody>
            <a:bodyPr wrap="none" lIns="92075" tIns="46038" rIns="92075" bIns="46038">
              <a:spAutoFit/>
            </a:bodyPr>
            <a:lstStyle/>
            <a:p>
              <a:pPr eaLnBrk="0" hangingPunct="0">
                <a:defRPr/>
              </a:pPr>
              <a:r>
                <a:rPr lang="en-US" sz="2000" dirty="0">
                  <a:latin typeface="+mn-lt"/>
                </a:rPr>
                <a:t>I </a:t>
              </a:r>
            </a:p>
          </p:txBody>
        </p:sp>
        <p:grpSp>
          <p:nvGrpSpPr>
            <p:cNvPr id="17" name="Group 174"/>
            <p:cNvGrpSpPr>
              <a:grpSpLocks/>
            </p:cNvGrpSpPr>
            <p:nvPr/>
          </p:nvGrpSpPr>
          <p:grpSpPr bwMode="auto">
            <a:xfrm>
              <a:off x="1543050" y="2563818"/>
              <a:ext cx="1123950" cy="555625"/>
              <a:chOff x="1260" y="3506"/>
              <a:chExt cx="708" cy="350"/>
            </a:xfrm>
          </p:grpSpPr>
          <p:sp>
            <p:nvSpPr>
              <p:cNvPr id="7421" name="Rectangle 175"/>
              <p:cNvSpPr>
                <a:spLocks noChangeArrowheads="1"/>
              </p:cNvSpPr>
              <p:nvPr/>
            </p:nvSpPr>
            <p:spPr bwMode="auto">
              <a:xfrm>
                <a:off x="1404" y="3513"/>
                <a:ext cx="560" cy="320"/>
              </a:xfrm>
              <a:prstGeom prst="rect">
                <a:avLst/>
              </a:prstGeom>
              <a:solidFill>
                <a:srgbClr val="F00000"/>
              </a:solidFill>
              <a:ln w="25400">
                <a:solidFill>
                  <a:schemeClr val="tx1"/>
                </a:solidFill>
                <a:miter lim="800000"/>
                <a:headEnd/>
                <a:tailEnd/>
              </a:ln>
            </p:spPr>
            <p:txBody>
              <a:bodyPr wrap="none" anchor="ctr"/>
              <a:lstStyle/>
              <a:p>
                <a:endParaRPr lang="en-US" dirty="0">
                  <a:latin typeface="Calibri" pitchFamily="34" charset="0"/>
                </a:endParaRPr>
              </a:p>
            </p:txBody>
          </p:sp>
          <p:sp>
            <p:nvSpPr>
              <p:cNvPr id="7422" name="Line 176"/>
              <p:cNvSpPr>
                <a:spLocks noChangeShapeType="1"/>
              </p:cNvSpPr>
              <p:nvPr/>
            </p:nvSpPr>
            <p:spPr bwMode="auto">
              <a:xfrm flipH="1">
                <a:off x="1396" y="3522"/>
                <a:ext cx="569" cy="319"/>
              </a:xfrm>
              <a:prstGeom prst="line">
                <a:avLst/>
              </a:prstGeom>
              <a:noFill/>
              <a:ln w="25400">
                <a:solidFill>
                  <a:schemeClr val="bg1"/>
                </a:solidFill>
                <a:round/>
                <a:headEnd type="none" w="sm" len="sm"/>
                <a:tailEnd type="none" w="sm" len="sm"/>
              </a:ln>
            </p:spPr>
            <p:txBody>
              <a:bodyPr wrap="none" anchor="ctr"/>
              <a:lstStyle/>
              <a:p>
                <a:endParaRPr lang="en-US" dirty="0"/>
              </a:p>
            </p:txBody>
          </p:sp>
          <p:sp>
            <p:nvSpPr>
              <p:cNvPr id="7423" name="Rectangle 177"/>
              <p:cNvSpPr>
                <a:spLocks noChangeArrowheads="1"/>
              </p:cNvSpPr>
              <p:nvPr/>
            </p:nvSpPr>
            <p:spPr bwMode="auto">
              <a:xfrm>
                <a:off x="1260" y="3642"/>
                <a:ext cx="189" cy="214"/>
              </a:xfrm>
              <a:prstGeom prst="rect">
                <a:avLst/>
              </a:prstGeom>
              <a:noFill/>
              <a:ln w="9525">
                <a:noFill/>
                <a:miter lim="800000"/>
                <a:headEnd/>
                <a:tailEnd/>
              </a:ln>
            </p:spPr>
            <p:txBody>
              <a:bodyPr wrap="none" lIns="92075" tIns="46038" rIns="92075" bIns="46038">
                <a:spAutoFit/>
              </a:bodyPr>
              <a:lstStyle/>
              <a:p>
                <a:pPr eaLnBrk="0" hangingPunct="0"/>
                <a:r>
                  <a:rPr lang="en-US" sz="1600" b="1" dirty="0"/>
                  <a:t>3</a:t>
                </a:r>
              </a:p>
            </p:txBody>
          </p:sp>
          <p:sp>
            <p:nvSpPr>
              <p:cNvPr id="7424" name="Freeform 178"/>
              <p:cNvSpPr>
                <a:spLocks/>
              </p:cNvSpPr>
              <p:nvPr/>
            </p:nvSpPr>
            <p:spPr bwMode="auto">
              <a:xfrm>
                <a:off x="1399" y="3506"/>
                <a:ext cx="569" cy="334"/>
              </a:xfrm>
              <a:custGeom>
                <a:avLst/>
                <a:gdLst>
                  <a:gd name="T0" fmla="*/ 0 w 569"/>
                  <a:gd name="T1" fmla="*/ 333 h 334"/>
                  <a:gd name="T2" fmla="*/ 568 w 569"/>
                  <a:gd name="T3" fmla="*/ 0 h 334"/>
                  <a:gd name="T4" fmla="*/ 568 w 569"/>
                  <a:gd name="T5" fmla="*/ 333 h 334"/>
                  <a:gd name="T6" fmla="*/ 0 w 569"/>
                  <a:gd name="T7" fmla="*/ 333 h 334"/>
                  <a:gd name="T8" fmla="*/ 0 60000 65536"/>
                  <a:gd name="T9" fmla="*/ 0 60000 65536"/>
                  <a:gd name="T10" fmla="*/ 0 60000 65536"/>
                  <a:gd name="T11" fmla="*/ 0 60000 65536"/>
                  <a:gd name="T12" fmla="*/ 0 w 569"/>
                  <a:gd name="T13" fmla="*/ 0 h 334"/>
                  <a:gd name="T14" fmla="*/ 569 w 569"/>
                  <a:gd name="T15" fmla="*/ 334 h 334"/>
                </a:gdLst>
                <a:ahLst/>
                <a:cxnLst>
                  <a:cxn ang="T8">
                    <a:pos x="T0" y="T1"/>
                  </a:cxn>
                  <a:cxn ang="T9">
                    <a:pos x="T2" y="T3"/>
                  </a:cxn>
                  <a:cxn ang="T10">
                    <a:pos x="T4" y="T5"/>
                  </a:cxn>
                  <a:cxn ang="T11">
                    <a:pos x="T6" y="T7"/>
                  </a:cxn>
                </a:cxnLst>
                <a:rect l="T12" t="T13" r="T14" b="T15"/>
                <a:pathLst>
                  <a:path w="569" h="334">
                    <a:moveTo>
                      <a:pt x="0" y="333"/>
                    </a:moveTo>
                    <a:lnTo>
                      <a:pt x="568" y="0"/>
                    </a:lnTo>
                    <a:lnTo>
                      <a:pt x="568" y="333"/>
                    </a:lnTo>
                    <a:lnTo>
                      <a:pt x="0" y="333"/>
                    </a:lnTo>
                  </a:path>
                </a:pathLst>
              </a:custGeom>
              <a:solidFill>
                <a:schemeClr val="bg1"/>
              </a:solidFill>
              <a:ln w="28575" cap="rnd">
                <a:solidFill>
                  <a:schemeClr val="tx1"/>
                </a:solidFill>
                <a:round/>
                <a:headEnd/>
                <a:tailEnd/>
              </a:ln>
            </p:spPr>
            <p:txBody>
              <a:bodyPr/>
              <a:lstStyle/>
              <a:p>
                <a:endParaRPr lang="en-US" dirty="0"/>
              </a:p>
            </p:txBody>
          </p:sp>
          <p:sp>
            <p:nvSpPr>
              <p:cNvPr id="7425" name="Oval 179"/>
              <p:cNvSpPr>
                <a:spLocks noChangeArrowheads="1"/>
              </p:cNvSpPr>
              <p:nvPr/>
            </p:nvSpPr>
            <p:spPr bwMode="auto">
              <a:xfrm>
                <a:off x="1491" y="3579"/>
                <a:ext cx="381" cy="192"/>
              </a:xfrm>
              <a:prstGeom prst="ellipse">
                <a:avLst/>
              </a:prstGeom>
              <a:noFill/>
              <a:ln w="25400">
                <a:solidFill>
                  <a:schemeClr val="tx1"/>
                </a:solidFill>
                <a:round/>
                <a:headEnd/>
                <a:tailEnd/>
              </a:ln>
            </p:spPr>
            <p:txBody>
              <a:bodyPr wrap="none" anchor="ctr"/>
              <a:lstStyle/>
              <a:p>
                <a:endParaRPr lang="en-US" dirty="0">
                  <a:latin typeface="Calibri" pitchFamily="34" charset="0"/>
                </a:endParaRPr>
              </a:p>
            </p:txBody>
          </p:sp>
        </p:grpSp>
      </p:grpSp>
      <p:grpSp>
        <p:nvGrpSpPr>
          <p:cNvPr id="18" name="Group 133"/>
          <p:cNvGrpSpPr>
            <a:grpSpLocks/>
          </p:cNvGrpSpPr>
          <p:nvPr/>
        </p:nvGrpSpPr>
        <p:grpSpPr bwMode="auto">
          <a:xfrm>
            <a:off x="6170611" y="3857148"/>
            <a:ext cx="1296988" cy="1049011"/>
            <a:chOff x="4187208" y="4894263"/>
            <a:chExt cx="1297604" cy="1049010"/>
          </a:xfrm>
        </p:grpSpPr>
        <p:grpSp>
          <p:nvGrpSpPr>
            <p:cNvPr id="19" name="Group 132"/>
            <p:cNvGrpSpPr>
              <a:grpSpLocks/>
            </p:cNvGrpSpPr>
            <p:nvPr/>
          </p:nvGrpSpPr>
          <p:grpSpPr bwMode="auto">
            <a:xfrm>
              <a:off x="4187208" y="5195888"/>
              <a:ext cx="1297604" cy="747385"/>
              <a:chOff x="4187208" y="5195888"/>
              <a:chExt cx="1297604" cy="747385"/>
            </a:xfrm>
          </p:grpSpPr>
          <p:sp>
            <p:nvSpPr>
              <p:cNvPr id="7404" name="Line 197"/>
              <p:cNvSpPr>
                <a:spLocks noChangeShapeType="1"/>
              </p:cNvSpPr>
              <p:nvPr/>
            </p:nvSpPr>
            <p:spPr bwMode="auto">
              <a:xfrm>
                <a:off x="5043487" y="5354638"/>
                <a:ext cx="0" cy="152400"/>
              </a:xfrm>
              <a:prstGeom prst="line">
                <a:avLst/>
              </a:prstGeom>
              <a:noFill/>
              <a:ln w="28575">
                <a:solidFill>
                  <a:schemeClr val="tx1"/>
                </a:solidFill>
                <a:round/>
                <a:headEnd/>
                <a:tailEnd/>
              </a:ln>
            </p:spPr>
            <p:txBody>
              <a:bodyPr/>
              <a:lstStyle/>
              <a:p>
                <a:endParaRPr lang="en-US" dirty="0"/>
              </a:p>
            </p:txBody>
          </p:sp>
          <p:sp>
            <p:nvSpPr>
              <p:cNvPr id="7405" name="Rectangle 143"/>
              <p:cNvSpPr>
                <a:spLocks noChangeArrowheads="1"/>
              </p:cNvSpPr>
              <p:nvPr/>
            </p:nvSpPr>
            <p:spPr bwMode="auto">
              <a:xfrm>
                <a:off x="4187208" y="5364163"/>
                <a:ext cx="455829" cy="400049"/>
              </a:xfrm>
              <a:prstGeom prst="rect">
                <a:avLst/>
              </a:prstGeom>
              <a:noFill/>
              <a:ln w="9525">
                <a:noFill/>
                <a:miter lim="800000"/>
                <a:headEnd/>
                <a:tailEnd/>
              </a:ln>
            </p:spPr>
            <p:txBody>
              <a:bodyPr wrap="none" lIns="92075" tIns="46038" rIns="92075" bIns="46038">
                <a:spAutoFit/>
              </a:bodyPr>
              <a:lstStyle/>
              <a:p>
                <a:pPr algn="ctr" eaLnBrk="0" hangingPunct="0"/>
                <a:r>
                  <a:rPr lang="en-US" sz="2000" b="1" dirty="0">
                    <a:solidFill>
                      <a:srgbClr val="000000"/>
                    </a:solidFill>
                  </a:rPr>
                  <a:t>11</a:t>
                </a:r>
              </a:p>
            </p:txBody>
          </p:sp>
          <p:sp>
            <p:nvSpPr>
              <p:cNvPr id="7406" name="Rectangle 80"/>
              <p:cNvSpPr>
                <a:spLocks noChangeArrowheads="1"/>
              </p:cNvSpPr>
              <p:nvPr/>
            </p:nvSpPr>
            <p:spPr bwMode="auto">
              <a:xfrm>
                <a:off x="4595812" y="5195888"/>
                <a:ext cx="889000" cy="508000"/>
              </a:xfrm>
              <a:prstGeom prst="rect">
                <a:avLst/>
              </a:prstGeom>
              <a:solidFill>
                <a:srgbClr val="FF9933"/>
              </a:solidFill>
              <a:ln w="28575">
                <a:solidFill>
                  <a:schemeClr val="tx1"/>
                </a:solidFill>
                <a:miter lim="800000"/>
                <a:headEnd/>
                <a:tailEnd/>
              </a:ln>
            </p:spPr>
            <p:txBody>
              <a:bodyPr wrap="none" anchor="ctr"/>
              <a:lstStyle/>
              <a:p>
                <a:endParaRPr lang="en-US" sz="2000" dirty="0">
                  <a:solidFill>
                    <a:srgbClr val="000000"/>
                  </a:solidFill>
                  <a:latin typeface="Calibri" pitchFamily="34" charset="0"/>
                </a:endParaRPr>
              </a:p>
            </p:txBody>
          </p:sp>
          <p:sp>
            <p:nvSpPr>
              <p:cNvPr id="7407" name="Line 81"/>
              <p:cNvSpPr>
                <a:spLocks noChangeShapeType="1"/>
              </p:cNvSpPr>
              <p:nvPr/>
            </p:nvSpPr>
            <p:spPr bwMode="auto">
              <a:xfrm>
                <a:off x="4591050" y="5210175"/>
                <a:ext cx="406400" cy="254000"/>
              </a:xfrm>
              <a:prstGeom prst="line">
                <a:avLst/>
              </a:prstGeom>
              <a:noFill/>
              <a:ln w="28575">
                <a:solidFill>
                  <a:schemeClr val="tx1"/>
                </a:solidFill>
                <a:round/>
                <a:headEnd/>
                <a:tailEnd/>
              </a:ln>
            </p:spPr>
            <p:txBody>
              <a:bodyPr/>
              <a:lstStyle/>
              <a:p>
                <a:endParaRPr lang="en-US" dirty="0"/>
              </a:p>
            </p:txBody>
          </p:sp>
          <p:sp>
            <p:nvSpPr>
              <p:cNvPr id="7408" name="Line 82"/>
              <p:cNvSpPr>
                <a:spLocks noChangeShapeType="1"/>
              </p:cNvSpPr>
              <p:nvPr/>
            </p:nvSpPr>
            <p:spPr bwMode="auto">
              <a:xfrm>
                <a:off x="4999037" y="5311775"/>
                <a:ext cx="481013" cy="381000"/>
              </a:xfrm>
              <a:prstGeom prst="line">
                <a:avLst/>
              </a:prstGeom>
              <a:noFill/>
              <a:ln w="28575">
                <a:solidFill>
                  <a:schemeClr val="tx1"/>
                </a:solidFill>
                <a:round/>
                <a:headEnd/>
                <a:tailEnd/>
              </a:ln>
            </p:spPr>
            <p:txBody>
              <a:bodyPr/>
              <a:lstStyle/>
              <a:p>
                <a:endParaRPr lang="en-US" dirty="0"/>
              </a:p>
            </p:txBody>
          </p:sp>
          <p:sp>
            <p:nvSpPr>
              <p:cNvPr id="7409" name="Line 197"/>
              <p:cNvSpPr>
                <a:spLocks noChangeShapeType="1"/>
              </p:cNvSpPr>
              <p:nvPr/>
            </p:nvSpPr>
            <p:spPr bwMode="auto">
              <a:xfrm>
                <a:off x="4991100" y="5319713"/>
                <a:ext cx="0" cy="152400"/>
              </a:xfrm>
              <a:prstGeom prst="line">
                <a:avLst/>
              </a:prstGeom>
              <a:noFill/>
              <a:ln w="28575">
                <a:solidFill>
                  <a:schemeClr val="tx1"/>
                </a:solidFill>
                <a:round/>
                <a:headEnd/>
                <a:tailEnd/>
              </a:ln>
            </p:spPr>
            <p:txBody>
              <a:bodyPr/>
              <a:lstStyle/>
              <a:p>
                <a:endParaRPr lang="en-US" dirty="0"/>
              </a:p>
            </p:txBody>
          </p:sp>
          <p:sp>
            <p:nvSpPr>
              <p:cNvPr id="7410" name="Rectangle 160"/>
              <p:cNvSpPr>
                <a:spLocks noChangeArrowheads="1"/>
              </p:cNvSpPr>
              <p:nvPr/>
            </p:nvSpPr>
            <p:spPr bwMode="auto">
              <a:xfrm>
                <a:off x="4742787" y="5681663"/>
                <a:ext cx="580884" cy="261610"/>
              </a:xfrm>
              <a:prstGeom prst="rect">
                <a:avLst/>
              </a:prstGeom>
              <a:noFill/>
              <a:ln w="9525">
                <a:noFill/>
                <a:miter lim="800000"/>
                <a:headEnd/>
                <a:tailEnd/>
              </a:ln>
            </p:spPr>
            <p:txBody>
              <a:bodyPr wrap="none">
                <a:spAutoFit/>
              </a:bodyPr>
              <a:lstStyle/>
              <a:p>
                <a:r>
                  <a:rPr lang="en-US" sz="1100" dirty="0">
                    <a:solidFill>
                      <a:srgbClr val="000000"/>
                    </a:solidFill>
                    <a:latin typeface="Calibri" pitchFamily="34" charset="0"/>
                  </a:rPr>
                  <a:t>(</a:t>
                </a:r>
                <a:r>
                  <a:rPr lang="en-US" sz="1100" dirty="0" smtClean="0">
                    <a:solidFill>
                      <a:srgbClr val="000000"/>
                    </a:solidFill>
                    <a:latin typeface="Calibri" pitchFamily="34" charset="0"/>
                  </a:rPr>
                  <a:t>Hood)</a:t>
                </a:r>
                <a:endParaRPr lang="en-US" sz="1100" dirty="0">
                  <a:solidFill>
                    <a:srgbClr val="000000"/>
                  </a:solidFill>
                  <a:latin typeface="Calibri" pitchFamily="34" charset="0"/>
                </a:endParaRPr>
              </a:p>
            </p:txBody>
          </p:sp>
        </p:grpSp>
        <p:sp>
          <p:nvSpPr>
            <p:cNvPr id="7403" name="Rectangle 165"/>
            <p:cNvSpPr>
              <a:spLocks noChangeArrowheads="1"/>
            </p:cNvSpPr>
            <p:nvPr/>
          </p:nvSpPr>
          <p:spPr bwMode="auto">
            <a:xfrm>
              <a:off x="4838700" y="4894263"/>
              <a:ext cx="327025" cy="400050"/>
            </a:xfrm>
            <a:prstGeom prst="rect">
              <a:avLst/>
            </a:prstGeom>
            <a:noFill/>
            <a:ln w="9525">
              <a:noFill/>
              <a:miter lim="800000"/>
              <a:headEnd/>
              <a:tailEnd/>
            </a:ln>
          </p:spPr>
          <p:txBody>
            <a:bodyPr wrap="none" lIns="92075" tIns="46038" rIns="92075" bIns="46038">
              <a:spAutoFit/>
            </a:bodyPr>
            <a:lstStyle/>
            <a:p>
              <a:pPr eaLnBrk="0" hangingPunct="0"/>
              <a:r>
                <a:rPr lang="en-US" sz="2000" dirty="0">
                  <a:solidFill>
                    <a:srgbClr val="000000"/>
                  </a:solidFill>
                  <a:latin typeface="Calibri" pitchFamily="34" charset="0"/>
                </a:rPr>
                <a:t>X</a:t>
              </a:r>
            </a:p>
          </p:txBody>
        </p:sp>
      </p:grpSp>
      <p:grpSp>
        <p:nvGrpSpPr>
          <p:cNvPr id="20" name="Group 192"/>
          <p:cNvGrpSpPr>
            <a:grpSpLocks/>
          </p:cNvGrpSpPr>
          <p:nvPr/>
        </p:nvGrpSpPr>
        <p:grpSpPr bwMode="auto">
          <a:xfrm>
            <a:off x="4513944" y="991262"/>
            <a:ext cx="1114426" cy="842963"/>
            <a:chOff x="2594" y="2598"/>
            <a:chExt cx="702" cy="531"/>
          </a:xfrm>
        </p:grpSpPr>
        <p:sp>
          <p:nvSpPr>
            <p:cNvPr id="7396" name="Rectangle 193"/>
            <p:cNvSpPr>
              <a:spLocks noChangeArrowheads="1"/>
            </p:cNvSpPr>
            <p:nvPr/>
          </p:nvSpPr>
          <p:spPr bwMode="auto">
            <a:xfrm>
              <a:off x="2896" y="2598"/>
              <a:ext cx="214" cy="252"/>
            </a:xfrm>
            <a:prstGeom prst="rect">
              <a:avLst/>
            </a:prstGeom>
            <a:noFill/>
            <a:ln w="9525">
              <a:noFill/>
              <a:miter lim="800000"/>
              <a:headEnd/>
              <a:tailEnd/>
            </a:ln>
          </p:spPr>
          <p:txBody>
            <a:bodyPr wrap="none" lIns="92075" tIns="46038" rIns="92075" bIns="46038">
              <a:spAutoFit/>
            </a:bodyPr>
            <a:lstStyle/>
            <a:p>
              <a:pPr eaLnBrk="0" hangingPunct="0"/>
              <a:r>
                <a:rPr lang="en-US" dirty="0"/>
                <a:t>X</a:t>
              </a:r>
              <a:endParaRPr lang="en-US" sz="2000" dirty="0"/>
            </a:p>
          </p:txBody>
        </p:sp>
        <p:grpSp>
          <p:nvGrpSpPr>
            <p:cNvPr id="21" name="Group 194"/>
            <p:cNvGrpSpPr>
              <a:grpSpLocks/>
            </p:cNvGrpSpPr>
            <p:nvPr/>
          </p:nvGrpSpPr>
          <p:grpSpPr bwMode="auto">
            <a:xfrm>
              <a:off x="2594" y="2792"/>
              <a:ext cx="702" cy="337"/>
              <a:chOff x="1098" y="1091"/>
              <a:chExt cx="702" cy="337"/>
            </a:xfrm>
          </p:grpSpPr>
          <p:sp>
            <p:nvSpPr>
              <p:cNvPr id="7398" name="Rectangle 195"/>
              <p:cNvSpPr>
                <a:spLocks noChangeArrowheads="1"/>
              </p:cNvSpPr>
              <p:nvPr/>
            </p:nvSpPr>
            <p:spPr bwMode="auto">
              <a:xfrm>
                <a:off x="1248" y="1091"/>
                <a:ext cx="552" cy="294"/>
              </a:xfrm>
              <a:prstGeom prst="rect">
                <a:avLst/>
              </a:prstGeom>
              <a:solidFill>
                <a:srgbClr val="A50021"/>
              </a:solidFill>
              <a:ln w="25400">
                <a:solidFill>
                  <a:schemeClr val="tx1"/>
                </a:solidFill>
                <a:miter lim="800000"/>
                <a:headEnd/>
                <a:tailEnd/>
              </a:ln>
            </p:spPr>
            <p:txBody>
              <a:bodyPr wrap="none" anchor="ctr"/>
              <a:lstStyle/>
              <a:p>
                <a:endParaRPr lang="en-US" dirty="0"/>
              </a:p>
            </p:txBody>
          </p:sp>
          <p:sp>
            <p:nvSpPr>
              <p:cNvPr id="7399" name="Text Box 196"/>
              <p:cNvSpPr txBox="1">
                <a:spLocks noChangeArrowheads="1"/>
              </p:cNvSpPr>
              <p:nvPr/>
            </p:nvSpPr>
            <p:spPr bwMode="auto">
              <a:xfrm>
                <a:off x="1098" y="1215"/>
                <a:ext cx="188" cy="213"/>
              </a:xfrm>
              <a:prstGeom prst="rect">
                <a:avLst/>
              </a:prstGeom>
              <a:noFill/>
              <a:ln w="9525">
                <a:noFill/>
                <a:miter lim="800000"/>
                <a:headEnd/>
                <a:tailEnd/>
              </a:ln>
            </p:spPr>
            <p:txBody>
              <a:bodyPr wrap="none">
                <a:spAutoFit/>
              </a:bodyPr>
              <a:lstStyle/>
              <a:p>
                <a:r>
                  <a:rPr lang="en-US" sz="1600" b="1" dirty="0"/>
                  <a:t>1</a:t>
                </a:r>
              </a:p>
            </p:txBody>
          </p:sp>
          <p:sp>
            <p:nvSpPr>
              <p:cNvPr id="7400" name="Line 197"/>
              <p:cNvSpPr>
                <a:spLocks noChangeShapeType="1"/>
              </p:cNvSpPr>
              <p:nvPr/>
            </p:nvSpPr>
            <p:spPr bwMode="auto">
              <a:xfrm>
                <a:off x="1509" y="1092"/>
                <a:ext cx="3" cy="293"/>
              </a:xfrm>
              <a:prstGeom prst="line">
                <a:avLst/>
              </a:prstGeom>
              <a:noFill/>
              <a:ln w="28575">
                <a:solidFill>
                  <a:schemeClr val="tx1"/>
                </a:solidFill>
                <a:round/>
                <a:headEnd/>
                <a:tailEnd/>
              </a:ln>
            </p:spPr>
            <p:txBody>
              <a:bodyPr>
                <a:spAutoFit/>
              </a:bodyPr>
              <a:lstStyle/>
              <a:p>
                <a:endParaRPr lang="en-US" dirty="0"/>
              </a:p>
            </p:txBody>
          </p:sp>
          <p:sp>
            <p:nvSpPr>
              <p:cNvPr id="7401" name="Line 198"/>
              <p:cNvSpPr>
                <a:spLocks noChangeShapeType="1"/>
              </p:cNvSpPr>
              <p:nvPr/>
            </p:nvSpPr>
            <p:spPr bwMode="auto">
              <a:xfrm>
                <a:off x="1254" y="1235"/>
                <a:ext cx="528" cy="5"/>
              </a:xfrm>
              <a:prstGeom prst="line">
                <a:avLst/>
              </a:prstGeom>
              <a:noFill/>
              <a:ln w="28575">
                <a:solidFill>
                  <a:schemeClr val="tx1"/>
                </a:solidFill>
                <a:round/>
                <a:headEnd/>
                <a:tailEnd/>
              </a:ln>
            </p:spPr>
            <p:txBody>
              <a:bodyPr>
                <a:spAutoFit/>
              </a:bodyPr>
              <a:lstStyle/>
              <a:p>
                <a:endParaRPr lang="en-US" dirty="0"/>
              </a:p>
            </p:txBody>
          </p:sp>
        </p:grpSp>
      </p:grpSp>
      <p:grpSp>
        <p:nvGrpSpPr>
          <p:cNvPr id="22" name="Group 215"/>
          <p:cNvGrpSpPr>
            <a:grpSpLocks/>
          </p:cNvGrpSpPr>
          <p:nvPr/>
        </p:nvGrpSpPr>
        <p:grpSpPr bwMode="auto">
          <a:xfrm>
            <a:off x="6781799" y="976751"/>
            <a:ext cx="1237346" cy="830548"/>
            <a:chOff x="7500272" y="5058668"/>
            <a:chExt cx="1237682" cy="829900"/>
          </a:xfrm>
        </p:grpSpPr>
        <p:grpSp>
          <p:nvGrpSpPr>
            <p:cNvPr id="23" name="Group 213"/>
            <p:cNvGrpSpPr>
              <a:grpSpLocks/>
            </p:cNvGrpSpPr>
            <p:nvPr/>
          </p:nvGrpSpPr>
          <p:grpSpPr bwMode="auto">
            <a:xfrm>
              <a:off x="7848712" y="5058668"/>
              <a:ext cx="889242" cy="829900"/>
              <a:chOff x="9772763" y="5052313"/>
              <a:chExt cx="889242" cy="829898"/>
            </a:xfrm>
          </p:grpSpPr>
          <p:sp>
            <p:nvSpPr>
              <p:cNvPr id="301" name="Rectangle 30"/>
              <p:cNvSpPr>
                <a:spLocks noChangeArrowheads="1"/>
              </p:cNvSpPr>
              <p:nvPr/>
            </p:nvSpPr>
            <p:spPr bwMode="auto">
              <a:xfrm>
                <a:off x="9772763" y="5374607"/>
                <a:ext cx="889242" cy="507604"/>
              </a:xfrm>
              <a:prstGeom prst="rect">
                <a:avLst/>
              </a:prstGeom>
              <a:solidFill>
                <a:schemeClr val="accent2">
                  <a:lumMod val="40000"/>
                  <a:lumOff val="60000"/>
                </a:schemeClr>
              </a:solidFill>
              <a:ln w="28575">
                <a:solidFill>
                  <a:schemeClr val="tx1"/>
                </a:solidFill>
                <a:prstDash val="solid"/>
                <a:miter lim="800000"/>
                <a:headEnd/>
                <a:tailEnd/>
              </a:ln>
            </p:spPr>
            <p:txBody>
              <a:bodyPr wrap="none" anchor="ctr"/>
              <a:lstStyle/>
              <a:p>
                <a:pPr algn="ctr">
                  <a:defRPr/>
                </a:pPr>
                <a:r>
                  <a:rPr lang="en-US" dirty="0"/>
                  <a:t>CA</a:t>
                </a:r>
              </a:p>
            </p:txBody>
          </p:sp>
          <p:sp>
            <p:nvSpPr>
              <p:cNvPr id="7243" name="TextBox 212"/>
              <p:cNvSpPr txBox="1">
                <a:spLocks noChangeArrowheads="1"/>
              </p:cNvSpPr>
              <p:nvPr/>
            </p:nvSpPr>
            <p:spPr bwMode="auto">
              <a:xfrm>
                <a:off x="10023116" y="5052313"/>
                <a:ext cx="338554" cy="369332"/>
              </a:xfrm>
              <a:prstGeom prst="rect">
                <a:avLst/>
              </a:prstGeom>
              <a:noFill/>
              <a:ln w="9525">
                <a:noFill/>
                <a:miter lim="800000"/>
                <a:headEnd/>
                <a:tailEnd/>
              </a:ln>
            </p:spPr>
            <p:txBody>
              <a:bodyPr wrap="none">
                <a:spAutoFit/>
              </a:bodyPr>
              <a:lstStyle/>
              <a:p>
                <a:r>
                  <a:rPr lang="en-US" dirty="0"/>
                  <a:t>X</a:t>
                </a:r>
              </a:p>
            </p:txBody>
          </p:sp>
        </p:grpSp>
        <p:sp>
          <p:nvSpPr>
            <p:cNvPr id="299" name="Rectangle 34"/>
            <p:cNvSpPr>
              <a:spLocks noChangeArrowheads="1"/>
            </p:cNvSpPr>
            <p:nvPr/>
          </p:nvSpPr>
          <p:spPr bwMode="auto">
            <a:xfrm>
              <a:off x="7500272" y="5543190"/>
              <a:ext cx="413687" cy="33893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1600" dirty="0">
                  <a:effectLst>
                    <a:outerShdw blurRad="38100" dist="38100" dir="2700000" algn="tl">
                      <a:srgbClr val="C0C0C0"/>
                    </a:outerShdw>
                  </a:effectLst>
                </a:rPr>
                <a:t>85</a:t>
              </a:r>
            </a:p>
          </p:txBody>
        </p:sp>
      </p:grpSp>
      <p:grpSp>
        <p:nvGrpSpPr>
          <p:cNvPr id="24" name="Group 280"/>
          <p:cNvGrpSpPr/>
          <p:nvPr/>
        </p:nvGrpSpPr>
        <p:grpSpPr>
          <a:xfrm>
            <a:off x="1371700" y="5112327"/>
            <a:ext cx="1203325" cy="1745673"/>
            <a:chOff x="777875" y="4648200"/>
            <a:chExt cx="1203325" cy="1361710"/>
          </a:xfrm>
        </p:grpSpPr>
        <p:sp>
          <p:nvSpPr>
            <p:cNvPr id="7258" name="Rectangle 85"/>
            <p:cNvSpPr>
              <a:spLocks noChangeArrowheads="1"/>
            </p:cNvSpPr>
            <p:nvPr/>
          </p:nvSpPr>
          <p:spPr bwMode="auto">
            <a:xfrm>
              <a:off x="777875" y="5439952"/>
              <a:ext cx="328616" cy="400460"/>
            </a:xfrm>
            <a:prstGeom prst="rect">
              <a:avLst/>
            </a:prstGeom>
            <a:noFill/>
            <a:ln w="9525">
              <a:noFill/>
              <a:miter lim="800000"/>
              <a:headEnd/>
              <a:tailEnd/>
            </a:ln>
          </p:spPr>
          <p:txBody>
            <a:bodyPr wrap="none" lIns="92075" tIns="46038" rIns="92075" bIns="46038">
              <a:spAutoFit/>
            </a:bodyPr>
            <a:lstStyle/>
            <a:p>
              <a:pPr eaLnBrk="0" hangingPunct="0"/>
              <a:r>
                <a:rPr lang="en-US" sz="2000" dirty="0"/>
                <a:t>1</a:t>
              </a:r>
            </a:p>
          </p:txBody>
        </p:sp>
        <p:sp>
          <p:nvSpPr>
            <p:cNvPr id="7259" name="Rectangle 91"/>
            <p:cNvSpPr>
              <a:spLocks noChangeArrowheads="1"/>
            </p:cNvSpPr>
            <p:nvPr/>
          </p:nvSpPr>
          <p:spPr bwMode="auto">
            <a:xfrm>
              <a:off x="1249077" y="4950428"/>
              <a:ext cx="528991" cy="400460"/>
            </a:xfrm>
            <a:prstGeom prst="rect">
              <a:avLst/>
            </a:prstGeom>
            <a:noFill/>
            <a:ln w="9525">
              <a:noFill/>
              <a:miter lim="800000"/>
              <a:headEnd/>
              <a:tailEnd/>
            </a:ln>
          </p:spPr>
          <p:txBody>
            <a:bodyPr wrap="none" lIns="92075" tIns="46038" rIns="92075" bIns="46038">
              <a:spAutoFit/>
            </a:bodyPr>
            <a:lstStyle/>
            <a:p>
              <a:pPr eaLnBrk="0" hangingPunct="0"/>
              <a:r>
                <a:rPr lang="en-US" sz="2000" dirty="0"/>
                <a:t>XX</a:t>
              </a:r>
            </a:p>
          </p:txBody>
        </p:sp>
        <p:grpSp>
          <p:nvGrpSpPr>
            <p:cNvPr id="25" name="Group 296"/>
            <p:cNvGrpSpPr>
              <a:grpSpLocks/>
            </p:cNvGrpSpPr>
            <p:nvPr/>
          </p:nvGrpSpPr>
          <p:grpSpPr bwMode="auto">
            <a:xfrm>
              <a:off x="1092200" y="5273386"/>
              <a:ext cx="889000" cy="507630"/>
              <a:chOff x="2532" y="3266"/>
              <a:chExt cx="560" cy="320"/>
            </a:xfrm>
          </p:grpSpPr>
          <p:sp>
            <p:nvSpPr>
              <p:cNvPr id="7381" name="Rectangle 90"/>
              <p:cNvSpPr>
                <a:spLocks noChangeArrowheads="1"/>
              </p:cNvSpPr>
              <p:nvPr/>
            </p:nvSpPr>
            <p:spPr bwMode="auto">
              <a:xfrm>
                <a:off x="2532" y="3266"/>
                <a:ext cx="560" cy="320"/>
              </a:xfrm>
              <a:prstGeom prst="rect">
                <a:avLst/>
              </a:prstGeom>
              <a:solidFill>
                <a:srgbClr val="FFFF00"/>
              </a:solidFill>
              <a:ln w="25400">
                <a:solidFill>
                  <a:schemeClr val="tx1"/>
                </a:solidFill>
                <a:miter lim="800000"/>
                <a:headEnd/>
                <a:tailEnd/>
              </a:ln>
            </p:spPr>
            <p:txBody>
              <a:bodyPr wrap="none" anchor="ctr"/>
              <a:lstStyle/>
              <a:p>
                <a:endParaRPr lang="en-US" dirty="0"/>
              </a:p>
            </p:txBody>
          </p:sp>
          <p:sp>
            <p:nvSpPr>
              <p:cNvPr id="7382" name="Oval 92"/>
              <p:cNvSpPr>
                <a:spLocks noChangeArrowheads="1"/>
              </p:cNvSpPr>
              <p:nvPr/>
            </p:nvSpPr>
            <p:spPr bwMode="auto">
              <a:xfrm>
                <a:off x="2640" y="3357"/>
                <a:ext cx="341" cy="138"/>
              </a:xfrm>
              <a:prstGeom prst="ellipse">
                <a:avLst/>
              </a:prstGeom>
              <a:noFill/>
              <a:ln w="25400">
                <a:solidFill>
                  <a:schemeClr val="tx1"/>
                </a:solidFill>
                <a:round/>
                <a:headEnd/>
                <a:tailEnd/>
              </a:ln>
            </p:spPr>
            <p:txBody>
              <a:bodyPr wrap="none" anchor="ctr"/>
              <a:lstStyle/>
              <a:p>
                <a:endParaRPr lang="en-US" dirty="0"/>
              </a:p>
            </p:txBody>
          </p:sp>
        </p:grpSp>
        <p:sp>
          <p:nvSpPr>
            <p:cNvPr id="7215" name="Rectangle 33"/>
            <p:cNvSpPr>
              <a:spLocks noChangeArrowheads="1"/>
            </p:cNvSpPr>
            <p:nvPr/>
          </p:nvSpPr>
          <p:spPr bwMode="auto">
            <a:xfrm>
              <a:off x="1206047" y="5747658"/>
              <a:ext cx="685800" cy="262252"/>
            </a:xfrm>
            <a:prstGeom prst="rect">
              <a:avLst/>
            </a:prstGeom>
            <a:noFill/>
            <a:ln w="9525">
              <a:noFill/>
              <a:miter lim="800000"/>
              <a:headEnd/>
              <a:tailEnd/>
            </a:ln>
          </p:spPr>
          <p:txBody>
            <a:bodyPr wrap="square" lIns="92075" tIns="46038" rIns="92075" bIns="46038">
              <a:spAutoFit/>
            </a:bodyPr>
            <a:lstStyle/>
            <a:p>
              <a:pPr eaLnBrk="0" hangingPunct="0"/>
              <a:r>
                <a:rPr lang="en-US" sz="1100" dirty="0" smtClean="0"/>
                <a:t> </a:t>
              </a:r>
              <a:r>
                <a:rPr lang="en-US" sz="1100" dirty="0"/>
                <a:t>(</a:t>
              </a:r>
              <a:r>
                <a:rPr lang="en-US" sz="1100" dirty="0" smtClean="0"/>
                <a:t>Bliss)</a:t>
              </a:r>
              <a:endParaRPr lang="en-US" sz="1100" dirty="0"/>
            </a:p>
          </p:txBody>
        </p:sp>
        <p:sp>
          <p:nvSpPr>
            <p:cNvPr id="420" name="Text Box 395"/>
            <p:cNvSpPr txBox="1">
              <a:spLocks noChangeArrowheads="1"/>
            </p:cNvSpPr>
            <p:nvPr/>
          </p:nvSpPr>
          <p:spPr bwMode="auto">
            <a:xfrm>
              <a:off x="1152525" y="4648200"/>
              <a:ext cx="184731" cy="246221"/>
            </a:xfrm>
            <a:prstGeom prst="rect">
              <a:avLst/>
            </a:prstGeom>
            <a:noFill/>
            <a:ln w="9525" algn="ctr">
              <a:noFill/>
              <a:miter lim="800000"/>
              <a:headEnd/>
              <a:tailEnd/>
            </a:ln>
          </p:spPr>
          <p:txBody>
            <a:bodyPr wrap="none">
              <a:spAutoFit/>
            </a:bodyPr>
            <a:lstStyle/>
            <a:p>
              <a:pPr>
                <a:defRPr/>
              </a:pPr>
              <a:endParaRPr lang="en-US" sz="1000" dirty="0"/>
            </a:p>
          </p:txBody>
        </p:sp>
      </p:grpSp>
      <p:grpSp>
        <p:nvGrpSpPr>
          <p:cNvPr id="26" name="Group 288"/>
          <p:cNvGrpSpPr/>
          <p:nvPr/>
        </p:nvGrpSpPr>
        <p:grpSpPr>
          <a:xfrm>
            <a:off x="3727579" y="5112327"/>
            <a:ext cx="1710537" cy="1745673"/>
            <a:chOff x="8908973" y="3614058"/>
            <a:chExt cx="1710537" cy="1372594"/>
          </a:xfrm>
        </p:grpSpPr>
        <p:grpSp>
          <p:nvGrpSpPr>
            <p:cNvPr id="27" name="Group 279"/>
            <p:cNvGrpSpPr/>
            <p:nvPr/>
          </p:nvGrpSpPr>
          <p:grpSpPr>
            <a:xfrm>
              <a:off x="8908973" y="3614058"/>
              <a:ext cx="1236247" cy="1180187"/>
              <a:chOff x="2965376" y="1690008"/>
              <a:chExt cx="1236247" cy="1180187"/>
            </a:xfrm>
          </p:grpSpPr>
          <p:grpSp>
            <p:nvGrpSpPr>
              <p:cNvPr id="28" name="Group 275"/>
              <p:cNvGrpSpPr>
                <a:grpSpLocks/>
              </p:cNvGrpSpPr>
              <p:nvPr/>
            </p:nvGrpSpPr>
            <p:grpSpPr bwMode="auto">
              <a:xfrm>
                <a:off x="2965376" y="1981198"/>
                <a:ext cx="1236247" cy="888997"/>
                <a:chOff x="3879776" y="4343399"/>
                <a:chExt cx="1236247" cy="888997"/>
              </a:xfrm>
            </p:grpSpPr>
            <p:grpSp>
              <p:nvGrpSpPr>
                <p:cNvPr id="29" name="Group 296"/>
                <p:cNvGrpSpPr>
                  <a:grpSpLocks/>
                </p:cNvGrpSpPr>
                <p:nvPr/>
              </p:nvGrpSpPr>
              <p:grpSpPr bwMode="auto">
                <a:xfrm>
                  <a:off x="3879776" y="4343399"/>
                  <a:ext cx="1236247" cy="888997"/>
                  <a:chOff x="9093206" y="5029204"/>
                  <a:chExt cx="1236667" cy="889002"/>
                </a:xfrm>
              </p:grpSpPr>
              <p:grpSp>
                <p:nvGrpSpPr>
                  <p:cNvPr id="30" name="Group 49"/>
                  <p:cNvGrpSpPr>
                    <a:grpSpLocks/>
                  </p:cNvGrpSpPr>
                  <p:nvPr/>
                </p:nvGrpSpPr>
                <p:grpSpPr bwMode="auto">
                  <a:xfrm>
                    <a:off x="9093206" y="5029204"/>
                    <a:ext cx="1236667" cy="889002"/>
                    <a:chOff x="256" y="1336"/>
                    <a:chExt cx="779" cy="560"/>
                  </a:xfrm>
                </p:grpSpPr>
                <p:sp>
                  <p:nvSpPr>
                    <p:cNvPr id="7253" name="Rectangle 50"/>
                    <p:cNvSpPr>
                      <a:spLocks noChangeArrowheads="1"/>
                    </p:cNvSpPr>
                    <p:nvPr/>
                  </p:nvSpPr>
                  <p:spPr bwMode="auto">
                    <a:xfrm>
                      <a:off x="576" y="1336"/>
                      <a:ext cx="330" cy="250"/>
                    </a:xfrm>
                    <a:prstGeom prst="rect">
                      <a:avLst/>
                    </a:prstGeom>
                    <a:noFill/>
                    <a:ln w="9525">
                      <a:noFill/>
                      <a:miter lim="800000"/>
                      <a:headEnd/>
                      <a:tailEnd/>
                    </a:ln>
                  </p:spPr>
                  <p:txBody>
                    <a:bodyPr wrap="none" lIns="92075" tIns="46038" rIns="92075" bIns="46038">
                      <a:spAutoFit/>
                    </a:bodyPr>
                    <a:lstStyle/>
                    <a:p>
                      <a:pPr eaLnBrk="0" hangingPunct="0"/>
                      <a:r>
                        <a:rPr lang="en-US" sz="2000" dirty="0"/>
                        <a:t>XX</a:t>
                      </a:r>
                    </a:p>
                  </p:txBody>
                </p:sp>
                <p:sp>
                  <p:nvSpPr>
                    <p:cNvPr id="7254" name="Rectangle 51"/>
                    <p:cNvSpPr>
                      <a:spLocks noChangeArrowheads="1"/>
                    </p:cNvSpPr>
                    <p:nvPr/>
                  </p:nvSpPr>
                  <p:spPr bwMode="auto">
                    <a:xfrm>
                      <a:off x="256" y="1644"/>
                      <a:ext cx="207" cy="252"/>
                    </a:xfrm>
                    <a:prstGeom prst="rect">
                      <a:avLst/>
                    </a:prstGeom>
                    <a:noFill/>
                    <a:ln w="9525">
                      <a:noFill/>
                      <a:miter lim="800000"/>
                      <a:headEnd/>
                      <a:tailEnd/>
                    </a:ln>
                  </p:spPr>
                  <p:txBody>
                    <a:bodyPr wrap="none" lIns="92075" tIns="46038" rIns="92075" bIns="46038">
                      <a:spAutoFit/>
                    </a:bodyPr>
                    <a:lstStyle/>
                    <a:p>
                      <a:pPr eaLnBrk="0" hangingPunct="0"/>
                      <a:r>
                        <a:rPr lang="en-US" sz="2000" dirty="0" smtClean="0"/>
                        <a:t>1</a:t>
                      </a:r>
                      <a:endParaRPr lang="en-US" sz="2000" dirty="0"/>
                    </a:p>
                  </p:txBody>
                </p:sp>
                <p:grpSp>
                  <p:nvGrpSpPr>
                    <p:cNvPr id="31" name="Group 52"/>
                    <p:cNvGrpSpPr>
                      <a:grpSpLocks/>
                    </p:cNvGrpSpPr>
                    <p:nvPr/>
                  </p:nvGrpSpPr>
                  <p:grpSpPr bwMode="auto">
                    <a:xfrm>
                      <a:off x="480" y="1544"/>
                      <a:ext cx="555" cy="320"/>
                      <a:chOff x="480" y="1592"/>
                      <a:chExt cx="555" cy="320"/>
                    </a:xfrm>
                  </p:grpSpPr>
                  <p:sp>
                    <p:nvSpPr>
                      <p:cNvPr id="7256" name="Rectangle 53"/>
                      <p:cNvSpPr>
                        <a:spLocks noChangeArrowheads="1"/>
                      </p:cNvSpPr>
                      <p:nvPr/>
                    </p:nvSpPr>
                    <p:spPr bwMode="auto">
                      <a:xfrm>
                        <a:off x="480" y="1592"/>
                        <a:ext cx="555" cy="320"/>
                      </a:xfrm>
                      <a:prstGeom prst="rect">
                        <a:avLst/>
                      </a:prstGeom>
                      <a:solidFill>
                        <a:srgbClr val="3366CC"/>
                      </a:solidFill>
                      <a:ln w="25400">
                        <a:solidFill>
                          <a:schemeClr val="tx1"/>
                        </a:solidFill>
                        <a:miter lim="800000"/>
                        <a:headEnd/>
                        <a:tailEnd/>
                      </a:ln>
                    </p:spPr>
                    <p:txBody>
                      <a:bodyPr wrap="none" anchor="ctr"/>
                      <a:lstStyle/>
                      <a:p>
                        <a:endParaRPr lang="en-US" dirty="0"/>
                      </a:p>
                    </p:txBody>
                  </p:sp>
                  <p:sp>
                    <p:nvSpPr>
                      <p:cNvPr id="7257" name="Line 56"/>
                      <p:cNvSpPr>
                        <a:spLocks noChangeShapeType="1"/>
                      </p:cNvSpPr>
                      <p:nvPr/>
                    </p:nvSpPr>
                    <p:spPr bwMode="auto">
                      <a:xfrm flipV="1">
                        <a:off x="493" y="1603"/>
                        <a:ext cx="528" cy="296"/>
                      </a:xfrm>
                      <a:prstGeom prst="line">
                        <a:avLst/>
                      </a:prstGeom>
                      <a:noFill/>
                      <a:ln w="28575">
                        <a:solidFill>
                          <a:schemeClr val="tx1"/>
                        </a:solidFill>
                        <a:round/>
                        <a:headEnd/>
                        <a:tailEnd/>
                      </a:ln>
                    </p:spPr>
                    <p:txBody>
                      <a:bodyPr/>
                      <a:lstStyle/>
                      <a:p>
                        <a:endParaRPr lang="en-US" dirty="0"/>
                      </a:p>
                    </p:txBody>
                  </p:sp>
                </p:grpSp>
              </p:grpSp>
              <p:sp>
                <p:nvSpPr>
                  <p:cNvPr id="7249" name="Line 56"/>
                  <p:cNvSpPr>
                    <a:spLocks noChangeShapeType="1"/>
                  </p:cNvSpPr>
                  <p:nvPr/>
                </p:nvSpPr>
                <p:spPr bwMode="auto">
                  <a:xfrm flipH="1" flipV="1">
                    <a:off x="9469272" y="5381768"/>
                    <a:ext cx="838200" cy="469900"/>
                  </a:xfrm>
                  <a:prstGeom prst="line">
                    <a:avLst/>
                  </a:prstGeom>
                  <a:noFill/>
                  <a:ln w="28575">
                    <a:solidFill>
                      <a:schemeClr val="tx1"/>
                    </a:solidFill>
                    <a:round/>
                    <a:headEnd/>
                    <a:tailEnd/>
                  </a:ln>
                </p:spPr>
                <p:txBody>
                  <a:bodyPr/>
                  <a:lstStyle/>
                  <a:p>
                    <a:endParaRPr lang="en-US" dirty="0"/>
                  </a:p>
                </p:txBody>
              </p:sp>
            </p:grpSp>
            <p:sp>
              <p:nvSpPr>
                <p:cNvPr id="278" name="TextBox 277"/>
                <p:cNvSpPr txBox="1"/>
                <p:nvPr/>
              </p:nvSpPr>
              <p:spPr>
                <a:xfrm>
                  <a:off x="4392613" y="5030787"/>
                  <a:ext cx="184731" cy="200055"/>
                </a:xfrm>
                <a:prstGeom prst="rect">
                  <a:avLst/>
                </a:prstGeom>
                <a:noFill/>
              </p:spPr>
              <p:txBody>
                <a:bodyPr wrap="none">
                  <a:spAutoFit/>
                </a:bodyPr>
                <a:lstStyle/>
                <a:p>
                  <a:pPr>
                    <a:defRPr/>
                  </a:pPr>
                  <a:endParaRPr lang="en-US" sz="700" dirty="0">
                    <a:solidFill>
                      <a:schemeClr val="bg1">
                        <a:lumMod val="65000"/>
                      </a:schemeClr>
                    </a:solidFill>
                  </a:endParaRPr>
                </a:p>
              </p:txBody>
            </p:sp>
          </p:grpSp>
          <p:sp>
            <p:nvSpPr>
              <p:cNvPr id="422" name="Text Box 395"/>
              <p:cNvSpPr txBox="1">
                <a:spLocks noChangeArrowheads="1"/>
              </p:cNvSpPr>
              <p:nvPr/>
            </p:nvSpPr>
            <p:spPr bwMode="auto">
              <a:xfrm>
                <a:off x="3346450" y="1690008"/>
                <a:ext cx="184731" cy="246221"/>
              </a:xfrm>
              <a:prstGeom prst="rect">
                <a:avLst/>
              </a:prstGeom>
              <a:noFill/>
              <a:ln w="9525" algn="ctr">
                <a:noFill/>
                <a:miter lim="800000"/>
                <a:headEnd/>
                <a:tailEnd/>
              </a:ln>
            </p:spPr>
            <p:txBody>
              <a:bodyPr wrap="none">
                <a:spAutoFit/>
              </a:bodyPr>
              <a:lstStyle/>
              <a:p>
                <a:pPr>
                  <a:defRPr/>
                </a:pPr>
                <a:endParaRPr lang="en-US" sz="1000" dirty="0"/>
              </a:p>
            </p:txBody>
          </p:sp>
        </p:grpSp>
        <p:sp>
          <p:nvSpPr>
            <p:cNvPr id="7220" name="Rectangle 33"/>
            <p:cNvSpPr>
              <a:spLocks noChangeArrowheads="1"/>
            </p:cNvSpPr>
            <p:nvPr/>
          </p:nvSpPr>
          <p:spPr bwMode="auto">
            <a:xfrm>
              <a:off x="8943110" y="4724400"/>
              <a:ext cx="1676400" cy="262252"/>
            </a:xfrm>
            <a:prstGeom prst="rect">
              <a:avLst/>
            </a:prstGeom>
            <a:noFill/>
            <a:ln w="9525">
              <a:noFill/>
              <a:miter lim="800000"/>
              <a:headEnd/>
              <a:tailEnd/>
            </a:ln>
          </p:spPr>
          <p:txBody>
            <a:bodyPr lIns="92075" tIns="46038" rIns="92075" bIns="46038">
              <a:spAutoFit/>
            </a:bodyPr>
            <a:lstStyle/>
            <a:p>
              <a:pPr eaLnBrk="0" hangingPunct="0"/>
              <a:r>
                <a:rPr lang="en-US" sz="1100" dirty="0"/>
                <a:t>             </a:t>
              </a:r>
              <a:r>
                <a:rPr lang="en-US" sz="1100" dirty="0" smtClean="0"/>
                <a:t>(Riley)</a:t>
              </a:r>
              <a:endParaRPr lang="en-US" sz="1100" dirty="0"/>
            </a:p>
          </p:txBody>
        </p:sp>
      </p:grpSp>
      <p:grpSp>
        <p:nvGrpSpPr>
          <p:cNvPr id="7365" name="Group 386"/>
          <p:cNvGrpSpPr/>
          <p:nvPr/>
        </p:nvGrpSpPr>
        <p:grpSpPr>
          <a:xfrm>
            <a:off x="8262939" y="1137394"/>
            <a:ext cx="881063" cy="685801"/>
            <a:chOff x="8034339" y="2743203"/>
            <a:chExt cx="881063" cy="685801"/>
          </a:xfrm>
        </p:grpSpPr>
        <p:grpSp>
          <p:nvGrpSpPr>
            <p:cNvPr id="7366" name="Group 86"/>
            <p:cNvGrpSpPr>
              <a:grpSpLocks/>
            </p:cNvGrpSpPr>
            <p:nvPr/>
          </p:nvGrpSpPr>
          <p:grpSpPr bwMode="auto">
            <a:xfrm>
              <a:off x="8034339" y="2743203"/>
              <a:ext cx="881063" cy="685801"/>
              <a:chOff x="208" y="1312"/>
              <a:chExt cx="555" cy="432"/>
            </a:xfrm>
            <a:solidFill>
              <a:srgbClr val="FFFF00"/>
            </a:solidFill>
          </p:grpSpPr>
          <p:sp>
            <p:nvSpPr>
              <p:cNvPr id="7411" name="Rectangle 87"/>
              <p:cNvSpPr>
                <a:spLocks noChangeArrowheads="1"/>
              </p:cNvSpPr>
              <p:nvPr/>
            </p:nvSpPr>
            <p:spPr bwMode="auto">
              <a:xfrm>
                <a:off x="208" y="1424"/>
                <a:ext cx="555" cy="320"/>
              </a:xfrm>
              <a:prstGeom prst="rect">
                <a:avLst/>
              </a:prstGeom>
              <a:grpFill/>
              <a:ln w="25400">
                <a:solidFill>
                  <a:schemeClr val="tx1"/>
                </a:solidFill>
                <a:miter lim="800000"/>
                <a:headEnd/>
                <a:tailEnd/>
              </a:ln>
            </p:spPr>
            <p:txBody>
              <a:bodyPr wrap="none" anchor="ctr"/>
              <a:lstStyle/>
              <a:p>
                <a:endParaRPr lang="en-US" dirty="0">
                  <a:solidFill>
                    <a:srgbClr val="000000"/>
                  </a:solidFill>
                  <a:latin typeface="Calibri" pitchFamily="34" charset="0"/>
                </a:endParaRPr>
              </a:p>
            </p:txBody>
          </p:sp>
          <p:sp>
            <p:nvSpPr>
              <p:cNvPr id="7412" name="Text Box 88"/>
              <p:cNvSpPr txBox="1">
                <a:spLocks noChangeArrowheads="1"/>
              </p:cNvSpPr>
              <p:nvPr/>
            </p:nvSpPr>
            <p:spPr bwMode="auto">
              <a:xfrm>
                <a:off x="427" y="1486"/>
                <a:ext cx="308" cy="212"/>
              </a:xfrm>
              <a:prstGeom prst="rect">
                <a:avLst/>
              </a:prstGeom>
              <a:grpFill/>
              <a:ln w="9525">
                <a:noFill/>
                <a:miter lim="800000"/>
                <a:headEnd/>
                <a:tailEnd/>
              </a:ln>
            </p:spPr>
            <p:txBody>
              <a:bodyPr wrap="none">
                <a:spAutoFit/>
              </a:bodyPr>
              <a:lstStyle/>
              <a:p>
                <a:r>
                  <a:rPr lang="en-US" sz="1600" dirty="0" smtClean="0">
                    <a:solidFill>
                      <a:srgbClr val="000000"/>
                    </a:solidFill>
                    <a:latin typeface="Calibri" pitchFamily="34" charset="0"/>
                  </a:rPr>
                  <a:t>HQ</a:t>
                </a:r>
                <a:endParaRPr lang="en-US" sz="1600" dirty="0">
                  <a:solidFill>
                    <a:srgbClr val="000000"/>
                  </a:solidFill>
                  <a:latin typeface="Calibri" pitchFamily="34" charset="0"/>
                </a:endParaRPr>
              </a:p>
            </p:txBody>
          </p:sp>
          <p:grpSp>
            <p:nvGrpSpPr>
              <p:cNvPr id="7367" name="Group 89"/>
              <p:cNvGrpSpPr>
                <a:grpSpLocks/>
              </p:cNvGrpSpPr>
              <p:nvPr/>
            </p:nvGrpSpPr>
            <p:grpSpPr bwMode="auto">
              <a:xfrm>
                <a:off x="440" y="1312"/>
                <a:ext cx="96" cy="120"/>
                <a:chOff x="480" y="1320"/>
                <a:chExt cx="96" cy="120"/>
              </a:xfrm>
              <a:grpFill/>
            </p:grpSpPr>
            <p:sp>
              <p:nvSpPr>
                <p:cNvPr id="7414" name="Line 90"/>
                <p:cNvSpPr>
                  <a:spLocks noChangeShapeType="1"/>
                </p:cNvSpPr>
                <p:nvPr/>
              </p:nvSpPr>
              <p:spPr bwMode="auto">
                <a:xfrm>
                  <a:off x="480" y="1320"/>
                  <a:ext cx="0" cy="120"/>
                </a:xfrm>
                <a:prstGeom prst="line">
                  <a:avLst/>
                </a:prstGeom>
                <a:grpFill/>
                <a:ln w="28575">
                  <a:solidFill>
                    <a:schemeClr val="tx1"/>
                  </a:solidFill>
                  <a:round/>
                  <a:headEnd/>
                  <a:tailEnd/>
                </a:ln>
              </p:spPr>
              <p:txBody>
                <a:bodyPr wrap="none" anchor="ctr"/>
                <a:lstStyle/>
                <a:p>
                  <a:endParaRPr lang="en-US" dirty="0"/>
                </a:p>
              </p:txBody>
            </p:sp>
            <p:sp>
              <p:nvSpPr>
                <p:cNvPr id="7415" name="Line 91"/>
                <p:cNvSpPr>
                  <a:spLocks noChangeShapeType="1"/>
                </p:cNvSpPr>
                <p:nvPr/>
              </p:nvSpPr>
              <p:spPr bwMode="auto">
                <a:xfrm>
                  <a:off x="576" y="1320"/>
                  <a:ext cx="0" cy="120"/>
                </a:xfrm>
                <a:prstGeom prst="line">
                  <a:avLst/>
                </a:prstGeom>
                <a:grpFill/>
                <a:ln w="28575">
                  <a:solidFill>
                    <a:schemeClr val="tx1"/>
                  </a:solidFill>
                  <a:round/>
                  <a:headEnd/>
                  <a:tailEnd/>
                </a:ln>
              </p:spPr>
              <p:txBody>
                <a:bodyPr wrap="none" anchor="ctr"/>
                <a:lstStyle/>
                <a:p>
                  <a:endParaRPr lang="en-US" dirty="0"/>
                </a:p>
              </p:txBody>
            </p:sp>
          </p:grpSp>
        </p:grpSp>
        <p:grpSp>
          <p:nvGrpSpPr>
            <p:cNvPr id="7368" name="Group 69"/>
            <p:cNvGrpSpPr>
              <a:grpSpLocks/>
            </p:cNvGrpSpPr>
            <p:nvPr/>
          </p:nvGrpSpPr>
          <p:grpSpPr bwMode="auto">
            <a:xfrm>
              <a:off x="8077200" y="2971800"/>
              <a:ext cx="381000" cy="387350"/>
              <a:chOff x="4144" y="724"/>
              <a:chExt cx="220" cy="200"/>
            </a:xfrm>
          </p:grpSpPr>
          <p:sp>
            <p:nvSpPr>
              <p:cNvPr id="283" name="Freeform 70"/>
              <p:cNvSpPr>
                <a:spLocks/>
              </p:cNvSpPr>
              <p:nvPr/>
            </p:nvSpPr>
            <p:spPr bwMode="auto">
              <a:xfrm>
                <a:off x="4148" y="728"/>
                <a:ext cx="213" cy="193"/>
              </a:xfrm>
              <a:custGeom>
                <a:avLst/>
                <a:gdLst>
                  <a:gd name="T0" fmla="*/ 1 w 1703"/>
                  <a:gd name="T1" fmla="*/ 2 h 1542"/>
                  <a:gd name="T2" fmla="*/ 1 w 1703"/>
                  <a:gd name="T3" fmla="*/ 1 h 1542"/>
                  <a:gd name="T4" fmla="*/ 1 w 1703"/>
                  <a:gd name="T5" fmla="*/ 1 h 1542"/>
                  <a:gd name="T6" fmla="*/ 2 w 1703"/>
                  <a:gd name="T7" fmla="*/ 1 h 1542"/>
                  <a:gd name="T8" fmla="*/ 2 w 1703"/>
                  <a:gd name="T9" fmla="*/ 0 h 1542"/>
                  <a:gd name="T10" fmla="*/ 2 w 1703"/>
                  <a:gd name="T11" fmla="*/ 0 h 1542"/>
                  <a:gd name="T12" fmla="*/ 2 w 1703"/>
                  <a:gd name="T13" fmla="*/ 0 h 1542"/>
                  <a:gd name="T14" fmla="*/ 2 w 1703"/>
                  <a:gd name="T15" fmla="*/ 0 h 1542"/>
                  <a:gd name="T16" fmla="*/ 2 w 1703"/>
                  <a:gd name="T17" fmla="*/ 0 h 1542"/>
                  <a:gd name="T18" fmla="*/ 2 w 1703"/>
                  <a:gd name="T19" fmla="*/ 0 h 1542"/>
                  <a:gd name="T20" fmla="*/ 2 w 1703"/>
                  <a:gd name="T21" fmla="*/ 1 h 1542"/>
                  <a:gd name="T22" fmla="*/ 2 w 1703"/>
                  <a:gd name="T23" fmla="*/ 1 h 1542"/>
                  <a:gd name="T24" fmla="*/ 2 w 1703"/>
                  <a:gd name="T25" fmla="*/ 2 h 1542"/>
                  <a:gd name="T26" fmla="*/ 2 w 1703"/>
                  <a:gd name="T27" fmla="*/ 2 h 1542"/>
                  <a:gd name="T28" fmla="*/ 2 w 1703"/>
                  <a:gd name="T29" fmla="*/ 2 h 1542"/>
                  <a:gd name="T30" fmla="*/ 2 w 1703"/>
                  <a:gd name="T31" fmla="*/ 2 h 1542"/>
                  <a:gd name="T32" fmla="*/ 3 w 1703"/>
                  <a:gd name="T33" fmla="*/ 2 h 1542"/>
                  <a:gd name="T34" fmla="*/ 3 w 1703"/>
                  <a:gd name="T35" fmla="*/ 3 h 1542"/>
                  <a:gd name="T36" fmla="*/ 3 w 1703"/>
                  <a:gd name="T37" fmla="*/ 3 h 1542"/>
                  <a:gd name="T38" fmla="*/ 3 w 1703"/>
                  <a:gd name="T39" fmla="*/ 3 h 1542"/>
                  <a:gd name="T40" fmla="*/ 3 w 1703"/>
                  <a:gd name="T41" fmla="*/ 3 h 1542"/>
                  <a:gd name="T42" fmla="*/ 3 w 1703"/>
                  <a:gd name="T43" fmla="*/ 3 h 1542"/>
                  <a:gd name="T44" fmla="*/ 3 w 1703"/>
                  <a:gd name="T45" fmla="*/ 3 h 1542"/>
                  <a:gd name="T46" fmla="*/ 3 w 1703"/>
                  <a:gd name="T47" fmla="*/ 3 h 1542"/>
                  <a:gd name="T48" fmla="*/ 3 w 1703"/>
                  <a:gd name="T49" fmla="*/ 3 h 1542"/>
                  <a:gd name="T50" fmla="*/ 2 w 1703"/>
                  <a:gd name="T51" fmla="*/ 3 h 1542"/>
                  <a:gd name="T52" fmla="*/ 2 w 1703"/>
                  <a:gd name="T53" fmla="*/ 3 h 1542"/>
                  <a:gd name="T54" fmla="*/ 2 w 1703"/>
                  <a:gd name="T55" fmla="*/ 2 h 1542"/>
                  <a:gd name="T56" fmla="*/ 2 w 1703"/>
                  <a:gd name="T57" fmla="*/ 3 h 1542"/>
                  <a:gd name="T58" fmla="*/ 1 w 1703"/>
                  <a:gd name="T59" fmla="*/ 3 h 1542"/>
                  <a:gd name="T60" fmla="*/ 1 w 1703"/>
                  <a:gd name="T61" fmla="*/ 3 h 1542"/>
                  <a:gd name="T62" fmla="*/ 0 w 1703"/>
                  <a:gd name="T63" fmla="*/ 3 h 1542"/>
                  <a:gd name="T64" fmla="*/ 0 w 1703"/>
                  <a:gd name="T65" fmla="*/ 3 h 1542"/>
                  <a:gd name="T66" fmla="*/ 0 w 1703"/>
                  <a:gd name="T67" fmla="*/ 3 h 1542"/>
                  <a:gd name="T68" fmla="*/ 0 w 1703"/>
                  <a:gd name="T69" fmla="*/ 3 h 1542"/>
                  <a:gd name="T70" fmla="*/ 0 w 1703"/>
                  <a:gd name="T71" fmla="*/ 3 h 1542"/>
                  <a:gd name="T72" fmla="*/ 0 w 1703"/>
                  <a:gd name="T73" fmla="*/ 3 h 1542"/>
                  <a:gd name="T74" fmla="*/ 0 w 1703"/>
                  <a:gd name="T75" fmla="*/ 3 h 1542"/>
                  <a:gd name="T76" fmla="*/ 1 w 1703"/>
                  <a:gd name="T77" fmla="*/ 3 h 1542"/>
                  <a:gd name="T78" fmla="*/ 1 w 1703"/>
                  <a:gd name="T79" fmla="*/ 2 h 1542"/>
                  <a:gd name="T80" fmla="*/ 1 w 1703"/>
                  <a:gd name="T81" fmla="*/ 2 h 1542"/>
                  <a:gd name="T82" fmla="*/ 1 w 1703"/>
                  <a:gd name="T83" fmla="*/ 2 h 15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03"/>
                  <a:gd name="T127" fmla="*/ 0 h 1542"/>
                  <a:gd name="T128" fmla="*/ 1703 w 1703"/>
                  <a:gd name="T129" fmla="*/ 1542 h 15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03" h="1542">
                    <a:moveTo>
                      <a:pt x="644" y="913"/>
                    </a:moveTo>
                    <a:lnTo>
                      <a:pt x="648" y="888"/>
                    </a:lnTo>
                    <a:lnTo>
                      <a:pt x="662" y="822"/>
                    </a:lnTo>
                    <a:lnTo>
                      <a:pt x="680" y="725"/>
                    </a:lnTo>
                    <a:lnTo>
                      <a:pt x="704" y="606"/>
                    </a:lnTo>
                    <a:lnTo>
                      <a:pt x="730" y="476"/>
                    </a:lnTo>
                    <a:lnTo>
                      <a:pt x="756" y="346"/>
                    </a:lnTo>
                    <a:lnTo>
                      <a:pt x="780" y="225"/>
                    </a:lnTo>
                    <a:lnTo>
                      <a:pt x="799" y="125"/>
                    </a:lnTo>
                    <a:lnTo>
                      <a:pt x="814" y="54"/>
                    </a:lnTo>
                    <a:lnTo>
                      <a:pt x="820" y="25"/>
                    </a:lnTo>
                    <a:lnTo>
                      <a:pt x="826" y="12"/>
                    </a:lnTo>
                    <a:lnTo>
                      <a:pt x="839" y="3"/>
                    </a:lnTo>
                    <a:lnTo>
                      <a:pt x="853" y="0"/>
                    </a:lnTo>
                    <a:lnTo>
                      <a:pt x="867" y="6"/>
                    </a:lnTo>
                    <a:lnTo>
                      <a:pt x="877" y="25"/>
                    </a:lnTo>
                    <a:lnTo>
                      <a:pt x="884" y="59"/>
                    </a:lnTo>
                    <a:lnTo>
                      <a:pt x="899" y="133"/>
                    </a:lnTo>
                    <a:lnTo>
                      <a:pt x="918" y="235"/>
                    </a:lnTo>
                    <a:lnTo>
                      <a:pt x="941" y="356"/>
                    </a:lnTo>
                    <a:lnTo>
                      <a:pt x="966" y="486"/>
                    </a:lnTo>
                    <a:lnTo>
                      <a:pt x="990" y="615"/>
                    </a:lnTo>
                    <a:lnTo>
                      <a:pt x="1013" y="732"/>
                    </a:lnTo>
                    <a:lnTo>
                      <a:pt x="1030" y="828"/>
                    </a:lnTo>
                    <a:lnTo>
                      <a:pt x="1043" y="893"/>
                    </a:lnTo>
                    <a:lnTo>
                      <a:pt x="1048" y="918"/>
                    </a:lnTo>
                    <a:lnTo>
                      <a:pt x="1065" y="932"/>
                    </a:lnTo>
                    <a:lnTo>
                      <a:pt x="1114" y="974"/>
                    </a:lnTo>
                    <a:lnTo>
                      <a:pt x="1185" y="1036"/>
                    </a:lnTo>
                    <a:lnTo>
                      <a:pt x="1272" y="1113"/>
                    </a:lnTo>
                    <a:lnTo>
                      <a:pt x="1368" y="1195"/>
                    </a:lnTo>
                    <a:lnTo>
                      <a:pt x="1463" y="1278"/>
                    </a:lnTo>
                    <a:lnTo>
                      <a:pt x="1552" y="1355"/>
                    </a:lnTo>
                    <a:lnTo>
                      <a:pt x="1625" y="1420"/>
                    </a:lnTo>
                    <a:lnTo>
                      <a:pt x="1677" y="1465"/>
                    </a:lnTo>
                    <a:lnTo>
                      <a:pt x="1700" y="1485"/>
                    </a:lnTo>
                    <a:lnTo>
                      <a:pt x="1703" y="1498"/>
                    </a:lnTo>
                    <a:lnTo>
                      <a:pt x="1699" y="1514"/>
                    </a:lnTo>
                    <a:lnTo>
                      <a:pt x="1688" y="1531"/>
                    </a:lnTo>
                    <a:lnTo>
                      <a:pt x="1671" y="1541"/>
                    </a:lnTo>
                    <a:lnTo>
                      <a:pt x="1653" y="1542"/>
                    </a:lnTo>
                    <a:lnTo>
                      <a:pt x="1622" y="1531"/>
                    </a:lnTo>
                    <a:lnTo>
                      <a:pt x="1557" y="1506"/>
                    </a:lnTo>
                    <a:lnTo>
                      <a:pt x="1465" y="1471"/>
                    </a:lnTo>
                    <a:lnTo>
                      <a:pt x="1355" y="1430"/>
                    </a:lnTo>
                    <a:lnTo>
                      <a:pt x="1237" y="1385"/>
                    </a:lnTo>
                    <a:lnTo>
                      <a:pt x="1120" y="1341"/>
                    </a:lnTo>
                    <a:lnTo>
                      <a:pt x="1014" y="1301"/>
                    </a:lnTo>
                    <a:lnTo>
                      <a:pt x="927" y="1268"/>
                    </a:lnTo>
                    <a:lnTo>
                      <a:pt x="868" y="1245"/>
                    </a:lnTo>
                    <a:lnTo>
                      <a:pt x="846" y="1238"/>
                    </a:lnTo>
                    <a:lnTo>
                      <a:pt x="823" y="1246"/>
                    </a:lnTo>
                    <a:lnTo>
                      <a:pt x="763" y="1269"/>
                    </a:lnTo>
                    <a:lnTo>
                      <a:pt x="674" y="1302"/>
                    </a:lnTo>
                    <a:lnTo>
                      <a:pt x="565" y="1343"/>
                    </a:lnTo>
                    <a:lnTo>
                      <a:pt x="447" y="1387"/>
                    </a:lnTo>
                    <a:lnTo>
                      <a:pt x="327" y="1433"/>
                    </a:lnTo>
                    <a:lnTo>
                      <a:pt x="217" y="1474"/>
                    </a:lnTo>
                    <a:lnTo>
                      <a:pt x="125" y="1508"/>
                    </a:lnTo>
                    <a:lnTo>
                      <a:pt x="60" y="1532"/>
                    </a:lnTo>
                    <a:lnTo>
                      <a:pt x="33" y="1542"/>
                    </a:lnTo>
                    <a:lnTo>
                      <a:pt x="20" y="1539"/>
                    </a:lnTo>
                    <a:lnTo>
                      <a:pt x="8" y="1529"/>
                    </a:lnTo>
                    <a:lnTo>
                      <a:pt x="1" y="1513"/>
                    </a:lnTo>
                    <a:lnTo>
                      <a:pt x="0" y="1497"/>
                    </a:lnTo>
                    <a:lnTo>
                      <a:pt x="7" y="1485"/>
                    </a:lnTo>
                    <a:lnTo>
                      <a:pt x="30" y="1465"/>
                    </a:lnTo>
                    <a:lnTo>
                      <a:pt x="81" y="1419"/>
                    </a:lnTo>
                    <a:lnTo>
                      <a:pt x="153" y="1354"/>
                    </a:lnTo>
                    <a:lnTo>
                      <a:pt x="240" y="1277"/>
                    </a:lnTo>
                    <a:lnTo>
                      <a:pt x="333" y="1192"/>
                    </a:lnTo>
                    <a:lnTo>
                      <a:pt x="425" y="1110"/>
                    </a:lnTo>
                    <a:lnTo>
                      <a:pt x="509" y="1033"/>
                    </a:lnTo>
                    <a:lnTo>
                      <a:pt x="579" y="970"/>
                    </a:lnTo>
                    <a:lnTo>
                      <a:pt x="626" y="928"/>
                    </a:lnTo>
                    <a:lnTo>
                      <a:pt x="644" y="913"/>
                    </a:lnTo>
                    <a:close/>
                  </a:path>
                </a:pathLst>
              </a:custGeom>
              <a:solidFill>
                <a:srgbClr val="139800"/>
              </a:solidFill>
              <a:ln w="9525">
                <a:noFill/>
                <a:round/>
                <a:headEnd/>
                <a:tailEnd/>
              </a:ln>
            </p:spPr>
            <p:txBody>
              <a:bodyPr/>
              <a:lstStyle/>
              <a:p>
                <a:endParaRPr lang="en-US" dirty="0"/>
              </a:p>
            </p:txBody>
          </p:sp>
          <p:sp>
            <p:nvSpPr>
              <p:cNvPr id="284" name="Freeform 71"/>
              <p:cNvSpPr>
                <a:spLocks/>
              </p:cNvSpPr>
              <p:nvPr/>
            </p:nvSpPr>
            <p:spPr bwMode="auto">
              <a:xfrm>
                <a:off x="4235" y="740"/>
                <a:ext cx="37" cy="105"/>
              </a:xfrm>
              <a:custGeom>
                <a:avLst/>
                <a:gdLst>
                  <a:gd name="T0" fmla="*/ 0 w 290"/>
                  <a:gd name="T1" fmla="*/ 2 h 836"/>
                  <a:gd name="T2" fmla="*/ 0 w 290"/>
                  <a:gd name="T3" fmla="*/ 0 h 836"/>
                  <a:gd name="T4" fmla="*/ 1 w 290"/>
                  <a:gd name="T5" fmla="*/ 2 h 836"/>
                  <a:gd name="T6" fmla="*/ 0 w 290"/>
                  <a:gd name="T7" fmla="*/ 2 h 836"/>
                  <a:gd name="T8" fmla="*/ 0 w 290"/>
                  <a:gd name="T9" fmla="*/ 2 h 836"/>
                  <a:gd name="T10" fmla="*/ 0 60000 65536"/>
                  <a:gd name="T11" fmla="*/ 0 60000 65536"/>
                  <a:gd name="T12" fmla="*/ 0 60000 65536"/>
                  <a:gd name="T13" fmla="*/ 0 60000 65536"/>
                  <a:gd name="T14" fmla="*/ 0 60000 65536"/>
                  <a:gd name="T15" fmla="*/ 0 w 290"/>
                  <a:gd name="T16" fmla="*/ 0 h 836"/>
                  <a:gd name="T17" fmla="*/ 290 w 290"/>
                  <a:gd name="T18" fmla="*/ 836 h 836"/>
                </a:gdLst>
                <a:ahLst/>
                <a:cxnLst>
                  <a:cxn ang="T10">
                    <a:pos x="T0" y="T1"/>
                  </a:cxn>
                  <a:cxn ang="T11">
                    <a:pos x="T2" y="T3"/>
                  </a:cxn>
                  <a:cxn ang="T12">
                    <a:pos x="T4" y="T5"/>
                  </a:cxn>
                  <a:cxn ang="T13">
                    <a:pos x="T6" y="T7"/>
                  </a:cxn>
                  <a:cxn ang="T14">
                    <a:pos x="T8" y="T9"/>
                  </a:cxn>
                </a:cxnLst>
                <a:rect l="T15" t="T16" r="T17" b="T18"/>
                <a:pathLst>
                  <a:path w="290" h="836">
                    <a:moveTo>
                      <a:pt x="0" y="836"/>
                    </a:moveTo>
                    <a:lnTo>
                      <a:pt x="150" y="0"/>
                    </a:lnTo>
                    <a:lnTo>
                      <a:pt x="290" y="836"/>
                    </a:lnTo>
                    <a:lnTo>
                      <a:pt x="0" y="836"/>
                    </a:lnTo>
                    <a:close/>
                  </a:path>
                </a:pathLst>
              </a:custGeom>
              <a:solidFill>
                <a:srgbClr val="0000D8"/>
              </a:solidFill>
              <a:ln w="9525">
                <a:noFill/>
                <a:round/>
                <a:headEnd/>
                <a:tailEnd/>
              </a:ln>
            </p:spPr>
            <p:txBody>
              <a:bodyPr/>
              <a:lstStyle/>
              <a:p>
                <a:endParaRPr lang="en-US" dirty="0"/>
              </a:p>
            </p:txBody>
          </p:sp>
          <p:sp>
            <p:nvSpPr>
              <p:cNvPr id="285" name="Freeform 72"/>
              <p:cNvSpPr>
                <a:spLocks/>
              </p:cNvSpPr>
              <p:nvPr/>
            </p:nvSpPr>
            <p:spPr bwMode="auto">
              <a:xfrm>
                <a:off x="4155" y="845"/>
                <a:ext cx="99" cy="69"/>
              </a:xfrm>
              <a:custGeom>
                <a:avLst/>
                <a:gdLst>
                  <a:gd name="T0" fmla="*/ 1 w 794"/>
                  <a:gd name="T1" fmla="*/ 0 h 553"/>
                  <a:gd name="T2" fmla="*/ 0 w 794"/>
                  <a:gd name="T3" fmla="*/ 1 h 553"/>
                  <a:gd name="T4" fmla="*/ 1 w 794"/>
                  <a:gd name="T5" fmla="*/ 0 h 553"/>
                  <a:gd name="T6" fmla="*/ 1 w 794"/>
                  <a:gd name="T7" fmla="*/ 0 h 553"/>
                  <a:gd name="T8" fmla="*/ 1 w 794"/>
                  <a:gd name="T9" fmla="*/ 0 h 553"/>
                  <a:gd name="T10" fmla="*/ 0 60000 65536"/>
                  <a:gd name="T11" fmla="*/ 0 60000 65536"/>
                  <a:gd name="T12" fmla="*/ 0 60000 65536"/>
                  <a:gd name="T13" fmla="*/ 0 60000 65536"/>
                  <a:gd name="T14" fmla="*/ 0 60000 65536"/>
                  <a:gd name="T15" fmla="*/ 0 w 794"/>
                  <a:gd name="T16" fmla="*/ 0 h 553"/>
                  <a:gd name="T17" fmla="*/ 794 w 794"/>
                  <a:gd name="T18" fmla="*/ 553 h 553"/>
                </a:gdLst>
                <a:ahLst/>
                <a:cxnLst>
                  <a:cxn ang="T10">
                    <a:pos x="T0" y="T1"/>
                  </a:cxn>
                  <a:cxn ang="T11">
                    <a:pos x="T2" y="T3"/>
                  </a:cxn>
                  <a:cxn ang="T12">
                    <a:pos x="T4" y="T5"/>
                  </a:cxn>
                  <a:cxn ang="T13">
                    <a:pos x="T6" y="T7"/>
                  </a:cxn>
                  <a:cxn ang="T14">
                    <a:pos x="T8" y="T9"/>
                  </a:cxn>
                </a:cxnLst>
                <a:rect l="T15" t="T16" r="T17" b="T18"/>
                <a:pathLst>
                  <a:path w="794" h="553">
                    <a:moveTo>
                      <a:pt x="646" y="0"/>
                    </a:moveTo>
                    <a:lnTo>
                      <a:pt x="0" y="553"/>
                    </a:lnTo>
                    <a:lnTo>
                      <a:pt x="794" y="249"/>
                    </a:lnTo>
                    <a:lnTo>
                      <a:pt x="646" y="0"/>
                    </a:lnTo>
                    <a:close/>
                  </a:path>
                </a:pathLst>
              </a:custGeom>
              <a:solidFill>
                <a:srgbClr val="0000D8"/>
              </a:solidFill>
              <a:ln w="9525">
                <a:noFill/>
                <a:round/>
                <a:headEnd/>
                <a:tailEnd/>
              </a:ln>
            </p:spPr>
            <p:txBody>
              <a:bodyPr/>
              <a:lstStyle/>
              <a:p>
                <a:endParaRPr lang="en-US" dirty="0"/>
              </a:p>
            </p:txBody>
          </p:sp>
          <p:sp>
            <p:nvSpPr>
              <p:cNvPr id="286" name="Freeform 73"/>
              <p:cNvSpPr>
                <a:spLocks/>
              </p:cNvSpPr>
              <p:nvPr/>
            </p:nvSpPr>
            <p:spPr bwMode="auto">
              <a:xfrm>
                <a:off x="4253" y="845"/>
                <a:ext cx="99" cy="69"/>
              </a:xfrm>
              <a:custGeom>
                <a:avLst/>
                <a:gdLst>
                  <a:gd name="T0" fmla="*/ 0 w 794"/>
                  <a:gd name="T1" fmla="*/ 0 h 553"/>
                  <a:gd name="T2" fmla="*/ 1 w 794"/>
                  <a:gd name="T3" fmla="*/ 1 h 553"/>
                  <a:gd name="T4" fmla="*/ 0 w 794"/>
                  <a:gd name="T5" fmla="*/ 0 h 553"/>
                  <a:gd name="T6" fmla="*/ 0 w 794"/>
                  <a:gd name="T7" fmla="*/ 0 h 553"/>
                  <a:gd name="T8" fmla="*/ 0 w 794"/>
                  <a:gd name="T9" fmla="*/ 0 h 553"/>
                  <a:gd name="T10" fmla="*/ 0 60000 65536"/>
                  <a:gd name="T11" fmla="*/ 0 60000 65536"/>
                  <a:gd name="T12" fmla="*/ 0 60000 65536"/>
                  <a:gd name="T13" fmla="*/ 0 60000 65536"/>
                  <a:gd name="T14" fmla="*/ 0 60000 65536"/>
                  <a:gd name="T15" fmla="*/ 0 w 794"/>
                  <a:gd name="T16" fmla="*/ 0 h 553"/>
                  <a:gd name="T17" fmla="*/ 794 w 794"/>
                  <a:gd name="T18" fmla="*/ 553 h 553"/>
                </a:gdLst>
                <a:ahLst/>
                <a:cxnLst>
                  <a:cxn ang="T10">
                    <a:pos x="T0" y="T1"/>
                  </a:cxn>
                  <a:cxn ang="T11">
                    <a:pos x="T2" y="T3"/>
                  </a:cxn>
                  <a:cxn ang="T12">
                    <a:pos x="T4" y="T5"/>
                  </a:cxn>
                  <a:cxn ang="T13">
                    <a:pos x="T6" y="T7"/>
                  </a:cxn>
                  <a:cxn ang="T14">
                    <a:pos x="T8" y="T9"/>
                  </a:cxn>
                </a:cxnLst>
                <a:rect l="T15" t="T16" r="T17" b="T18"/>
                <a:pathLst>
                  <a:path w="794" h="553">
                    <a:moveTo>
                      <a:pt x="148" y="0"/>
                    </a:moveTo>
                    <a:lnTo>
                      <a:pt x="794" y="553"/>
                    </a:lnTo>
                    <a:lnTo>
                      <a:pt x="0" y="249"/>
                    </a:lnTo>
                    <a:lnTo>
                      <a:pt x="148" y="0"/>
                    </a:lnTo>
                    <a:close/>
                  </a:path>
                </a:pathLst>
              </a:custGeom>
              <a:solidFill>
                <a:srgbClr val="0000D8"/>
              </a:solidFill>
              <a:ln w="9525">
                <a:noFill/>
                <a:round/>
                <a:headEnd/>
                <a:tailEnd/>
              </a:ln>
            </p:spPr>
            <p:txBody>
              <a:bodyPr/>
              <a:lstStyle/>
              <a:p>
                <a:endParaRPr lang="en-US" dirty="0"/>
              </a:p>
            </p:txBody>
          </p:sp>
          <p:sp>
            <p:nvSpPr>
              <p:cNvPr id="287" name="Freeform 74"/>
              <p:cNvSpPr>
                <a:spLocks/>
              </p:cNvSpPr>
              <p:nvPr/>
            </p:nvSpPr>
            <p:spPr bwMode="auto">
              <a:xfrm>
                <a:off x="4235" y="845"/>
                <a:ext cx="37" cy="31"/>
              </a:xfrm>
              <a:custGeom>
                <a:avLst/>
                <a:gdLst>
                  <a:gd name="T0" fmla="*/ 0 w 290"/>
                  <a:gd name="T1" fmla="*/ 0 h 249"/>
                  <a:gd name="T2" fmla="*/ 0 w 290"/>
                  <a:gd name="T3" fmla="*/ 0 h 249"/>
                  <a:gd name="T4" fmla="*/ 1 w 290"/>
                  <a:gd name="T5" fmla="*/ 0 h 249"/>
                  <a:gd name="T6" fmla="*/ 0 w 290"/>
                  <a:gd name="T7" fmla="*/ 0 h 249"/>
                  <a:gd name="T8" fmla="*/ 0 w 290"/>
                  <a:gd name="T9" fmla="*/ 0 h 249"/>
                  <a:gd name="T10" fmla="*/ 0 60000 65536"/>
                  <a:gd name="T11" fmla="*/ 0 60000 65536"/>
                  <a:gd name="T12" fmla="*/ 0 60000 65536"/>
                  <a:gd name="T13" fmla="*/ 0 60000 65536"/>
                  <a:gd name="T14" fmla="*/ 0 60000 65536"/>
                  <a:gd name="T15" fmla="*/ 0 w 290"/>
                  <a:gd name="T16" fmla="*/ 0 h 249"/>
                  <a:gd name="T17" fmla="*/ 290 w 290"/>
                  <a:gd name="T18" fmla="*/ 249 h 249"/>
                </a:gdLst>
                <a:ahLst/>
                <a:cxnLst>
                  <a:cxn ang="T10">
                    <a:pos x="T0" y="T1"/>
                  </a:cxn>
                  <a:cxn ang="T11">
                    <a:pos x="T2" y="T3"/>
                  </a:cxn>
                  <a:cxn ang="T12">
                    <a:pos x="T4" y="T5"/>
                  </a:cxn>
                  <a:cxn ang="T13">
                    <a:pos x="T6" y="T7"/>
                  </a:cxn>
                  <a:cxn ang="T14">
                    <a:pos x="T8" y="T9"/>
                  </a:cxn>
                </a:cxnLst>
                <a:rect l="T15" t="T16" r="T17" b="T18"/>
                <a:pathLst>
                  <a:path w="290" h="249">
                    <a:moveTo>
                      <a:pt x="0" y="0"/>
                    </a:moveTo>
                    <a:lnTo>
                      <a:pt x="148" y="249"/>
                    </a:lnTo>
                    <a:lnTo>
                      <a:pt x="290" y="0"/>
                    </a:lnTo>
                    <a:lnTo>
                      <a:pt x="0" y="0"/>
                    </a:lnTo>
                    <a:close/>
                  </a:path>
                </a:pathLst>
              </a:custGeom>
              <a:solidFill>
                <a:srgbClr val="FFFFFF"/>
              </a:solidFill>
              <a:ln w="9525">
                <a:noFill/>
                <a:round/>
                <a:headEnd/>
                <a:tailEnd/>
              </a:ln>
            </p:spPr>
            <p:txBody>
              <a:bodyPr/>
              <a:lstStyle/>
              <a:p>
                <a:endParaRPr lang="en-US" dirty="0"/>
              </a:p>
            </p:txBody>
          </p:sp>
          <p:sp>
            <p:nvSpPr>
              <p:cNvPr id="288" name="Rectangle 75"/>
              <p:cNvSpPr>
                <a:spLocks noChangeArrowheads="1"/>
              </p:cNvSpPr>
              <p:nvPr/>
            </p:nvSpPr>
            <p:spPr bwMode="auto">
              <a:xfrm>
                <a:off x="4144" y="724"/>
                <a:ext cx="220" cy="200"/>
              </a:xfrm>
              <a:prstGeom prst="rect">
                <a:avLst/>
              </a:prstGeom>
              <a:noFill/>
              <a:ln w="9525">
                <a:noFill/>
                <a:miter lim="800000"/>
                <a:headEnd/>
                <a:tailEnd/>
              </a:ln>
            </p:spPr>
            <p:txBody>
              <a:bodyPr/>
              <a:lstStyle/>
              <a:p>
                <a:endParaRPr lang="en-US" dirty="0"/>
              </a:p>
            </p:txBody>
          </p:sp>
        </p:grpSp>
      </p:grpSp>
      <p:grpSp>
        <p:nvGrpSpPr>
          <p:cNvPr id="7369" name="Group 101"/>
          <p:cNvGrpSpPr>
            <a:grpSpLocks/>
          </p:cNvGrpSpPr>
          <p:nvPr/>
        </p:nvGrpSpPr>
        <p:grpSpPr bwMode="auto">
          <a:xfrm>
            <a:off x="1283795" y="2209800"/>
            <a:ext cx="1226456" cy="1146175"/>
            <a:chOff x="6191006" y="1905000"/>
            <a:chExt cx="1225794" cy="1146185"/>
          </a:xfrm>
        </p:grpSpPr>
        <p:grpSp>
          <p:nvGrpSpPr>
            <p:cNvPr id="7370" name="Group 100"/>
            <p:cNvGrpSpPr>
              <a:grpSpLocks/>
            </p:cNvGrpSpPr>
            <p:nvPr/>
          </p:nvGrpSpPr>
          <p:grpSpPr bwMode="auto">
            <a:xfrm>
              <a:off x="6527800" y="1905000"/>
              <a:ext cx="889000" cy="1146185"/>
              <a:chOff x="6527800" y="1905000"/>
              <a:chExt cx="889000" cy="1146185"/>
            </a:xfrm>
          </p:grpSpPr>
          <p:sp>
            <p:nvSpPr>
              <p:cNvPr id="312" name="Rectangle 157"/>
              <p:cNvSpPr>
                <a:spLocks noChangeArrowheads="1"/>
              </p:cNvSpPr>
              <p:nvPr/>
            </p:nvSpPr>
            <p:spPr bwMode="auto">
              <a:xfrm>
                <a:off x="6527800" y="2228850"/>
                <a:ext cx="889000" cy="508000"/>
              </a:xfrm>
              <a:prstGeom prst="rect">
                <a:avLst/>
              </a:prstGeom>
              <a:solidFill>
                <a:srgbClr val="FF0000"/>
              </a:solidFill>
              <a:ln w="25400">
                <a:solidFill>
                  <a:schemeClr val="tx1"/>
                </a:solidFill>
                <a:miter lim="800000"/>
                <a:headEnd/>
                <a:tailEnd/>
              </a:ln>
            </p:spPr>
            <p:txBody>
              <a:bodyPr wrap="none" anchor="ctr"/>
              <a:lstStyle/>
              <a:p>
                <a:endParaRPr lang="en-US" dirty="0">
                  <a:latin typeface="Calibri" pitchFamily="34" charset="0"/>
                </a:endParaRPr>
              </a:p>
            </p:txBody>
          </p:sp>
          <p:sp>
            <p:nvSpPr>
              <p:cNvPr id="313" name="Rectangle 158"/>
              <p:cNvSpPr>
                <a:spLocks noChangeArrowheads="1"/>
              </p:cNvSpPr>
              <p:nvPr/>
            </p:nvSpPr>
            <p:spPr bwMode="auto">
              <a:xfrm>
                <a:off x="6802438" y="1905000"/>
                <a:ext cx="354013" cy="396875"/>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Calibri" pitchFamily="34" charset="0"/>
                  </a:rPr>
                  <a:t>X</a:t>
                </a:r>
              </a:p>
            </p:txBody>
          </p:sp>
          <p:sp>
            <p:nvSpPr>
              <p:cNvPr id="314" name="AutoShape 159"/>
              <p:cNvSpPr>
                <a:spLocks noChangeArrowheads="1"/>
              </p:cNvSpPr>
              <p:nvPr/>
            </p:nvSpPr>
            <p:spPr bwMode="auto">
              <a:xfrm>
                <a:off x="6529388" y="2538422"/>
                <a:ext cx="881063" cy="51276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232 h 21600"/>
                </a:gdLst>
                <a:ahLst/>
                <a:cxnLst>
                  <a:cxn ang="T8">
                    <a:pos x="T0" y="T1"/>
                  </a:cxn>
                  <a:cxn ang="T9">
                    <a:pos x="T2" y="T3"/>
                  </a:cxn>
                  <a:cxn ang="T10">
                    <a:pos x="T4" y="T5"/>
                  </a:cxn>
                  <a:cxn ang="T11">
                    <a:pos x="T6" y="T7"/>
                  </a:cxn>
                </a:cxnLst>
                <a:rect l="T12" t="T13" r="T14" b="T15"/>
                <a:pathLst>
                  <a:path w="21600" h="21600">
                    <a:moveTo>
                      <a:pt x="545" y="7483"/>
                    </a:moveTo>
                    <a:cubicBezTo>
                      <a:pt x="1983" y="3035"/>
                      <a:pt x="6125" y="21"/>
                      <a:pt x="10800" y="22"/>
                    </a:cubicBezTo>
                    <a:cubicBezTo>
                      <a:pt x="15474" y="22"/>
                      <a:pt x="19616" y="3035"/>
                      <a:pt x="21054" y="7483"/>
                    </a:cubicBezTo>
                    <a:lnTo>
                      <a:pt x="21075" y="7476"/>
                    </a:lnTo>
                    <a:cubicBezTo>
                      <a:pt x="19634" y="3019"/>
                      <a:pt x="15484" y="-1"/>
                      <a:pt x="10799" y="0"/>
                    </a:cubicBezTo>
                    <a:cubicBezTo>
                      <a:pt x="6115" y="0"/>
                      <a:pt x="1965" y="3019"/>
                      <a:pt x="524" y="7476"/>
                    </a:cubicBezTo>
                    <a:close/>
                  </a:path>
                </a:pathLst>
              </a:custGeom>
              <a:solidFill>
                <a:srgbClr val="3333FF"/>
              </a:solidFill>
              <a:ln w="38100">
                <a:solidFill>
                  <a:schemeClr val="tx1"/>
                </a:solidFill>
                <a:prstDash val="solid"/>
                <a:miter lim="800000"/>
                <a:headEnd type="none" w="sm" len="sm"/>
                <a:tailEnd type="none" w="sm" len="sm"/>
              </a:ln>
            </p:spPr>
            <p:txBody>
              <a:bodyPr wrap="none" anchor="ctr"/>
              <a:lstStyle/>
              <a:p>
                <a:endParaRPr lang="en-US" dirty="0"/>
              </a:p>
            </p:txBody>
          </p:sp>
        </p:grpSp>
        <p:sp>
          <p:nvSpPr>
            <p:cNvPr id="311" name="Text Box 160"/>
            <p:cNvSpPr txBox="1">
              <a:spLocks noChangeArrowheads="1"/>
            </p:cNvSpPr>
            <p:nvPr/>
          </p:nvSpPr>
          <p:spPr bwMode="auto">
            <a:xfrm>
              <a:off x="6191006" y="2452688"/>
              <a:ext cx="412069" cy="338557"/>
            </a:xfrm>
            <a:prstGeom prst="rect">
              <a:avLst/>
            </a:prstGeom>
            <a:noFill/>
            <a:ln w="9525">
              <a:noFill/>
              <a:miter lim="800000"/>
              <a:headEnd/>
              <a:tailEnd/>
            </a:ln>
          </p:spPr>
          <p:txBody>
            <a:bodyPr wrap="none">
              <a:spAutoFit/>
            </a:bodyPr>
            <a:lstStyle/>
            <a:p>
              <a:r>
                <a:rPr lang="en-US" sz="1600" dirty="0"/>
                <a:t>69</a:t>
              </a:r>
            </a:p>
          </p:txBody>
        </p:sp>
      </p:grpSp>
      <p:grpSp>
        <p:nvGrpSpPr>
          <p:cNvPr id="7371" name="Group 387"/>
          <p:cNvGrpSpPr/>
          <p:nvPr/>
        </p:nvGrpSpPr>
        <p:grpSpPr>
          <a:xfrm>
            <a:off x="7612744" y="2286000"/>
            <a:ext cx="1473200" cy="1054874"/>
            <a:chOff x="-25400" y="3641725"/>
            <a:chExt cx="1473200" cy="1054874"/>
          </a:xfrm>
        </p:grpSpPr>
        <p:grpSp>
          <p:nvGrpSpPr>
            <p:cNvPr id="7372" name="Group 196"/>
            <p:cNvGrpSpPr>
              <a:grpSpLocks/>
            </p:cNvGrpSpPr>
            <p:nvPr/>
          </p:nvGrpSpPr>
          <p:grpSpPr bwMode="auto">
            <a:xfrm>
              <a:off x="-25400" y="3641725"/>
              <a:ext cx="1320800" cy="841375"/>
              <a:chOff x="32" y="2832"/>
              <a:chExt cx="832" cy="530"/>
            </a:xfrm>
          </p:grpSpPr>
          <p:grpSp>
            <p:nvGrpSpPr>
              <p:cNvPr id="7373" name="Group 192"/>
              <p:cNvGrpSpPr>
                <a:grpSpLocks/>
              </p:cNvGrpSpPr>
              <p:nvPr/>
            </p:nvGrpSpPr>
            <p:grpSpPr bwMode="auto">
              <a:xfrm>
                <a:off x="304" y="2832"/>
                <a:ext cx="560" cy="528"/>
                <a:chOff x="1104" y="3456"/>
                <a:chExt cx="560" cy="512"/>
              </a:xfrm>
            </p:grpSpPr>
            <p:sp>
              <p:nvSpPr>
                <p:cNvPr id="318" name="Rectangle 193"/>
                <p:cNvSpPr>
                  <a:spLocks noChangeArrowheads="1"/>
                </p:cNvSpPr>
                <p:nvPr/>
              </p:nvSpPr>
              <p:spPr bwMode="auto">
                <a:xfrm>
                  <a:off x="1104" y="3648"/>
                  <a:ext cx="560" cy="320"/>
                </a:xfrm>
                <a:prstGeom prst="rect">
                  <a:avLst/>
                </a:prstGeom>
                <a:solidFill>
                  <a:srgbClr val="800000"/>
                </a:solidFill>
                <a:ln w="25400">
                  <a:solidFill>
                    <a:schemeClr val="tx1"/>
                  </a:solidFill>
                  <a:miter lim="800000"/>
                  <a:headEnd/>
                  <a:tailEnd/>
                </a:ln>
              </p:spPr>
              <p:txBody>
                <a:bodyPr wrap="none" anchor="ctr"/>
                <a:lstStyle/>
                <a:p>
                  <a:pPr algn="ctr"/>
                  <a:r>
                    <a:rPr lang="en-US" dirty="0">
                      <a:solidFill>
                        <a:schemeClr val="bg1"/>
                      </a:solidFill>
                      <a:latin typeface="Calibri" pitchFamily="34" charset="0"/>
                    </a:rPr>
                    <a:t>AFSB</a:t>
                  </a:r>
                </a:p>
              </p:txBody>
            </p:sp>
            <p:sp>
              <p:nvSpPr>
                <p:cNvPr id="319" name="Rectangle 194"/>
                <p:cNvSpPr>
                  <a:spLocks noChangeArrowheads="1"/>
                </p:cNvSpPr>
                <p:nvPr/>
              </p:nvSpPr>
              <p:spPr bwMode="auto">
                <a:xfrm>
                  <a:off x="1271" y="3456"/>
                  <a:ext cx="206" cy="245"/>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Calibri" pitchFamily="34" charset="0"/>
                    </a:rPr>
                    <a:t>X</a:t>
                  </a:r>
                </a:p>
              </p:txBody>
            </p:sp>
          </p:grpSp>
          <p:sp>
            <p:nvSpPr>
              <p:cNvPr id="317" name="Text Box 195"/>
              <p:cNvSpPr txBox="1">
                <a:spLocks noChangeArrowheads="1"/>
              </p:cNvSpPr>
              <p:nvPr/>
            </p:nvSpPr>
            <p:spPr bwMode="auto">
              <a:xfrm>
                <a:off x="32" y="3168"/>
                <a:ext cx="304" cy="194"/>
              </a:xfrm>
              <a:prstGeom prst="rect">
                <a:avLst/>
              </a:prstGeom>
              <a:noFill/>
              <a:ln w="9525" algn="ctr">
                <a:noFill/>
                <a:miter lim="800000"/>
                <a:headEnd/>
                <a:tailEnd/>
              </a:ln>
            </p:spPr>
            <p:txBody>
              <a:bodyPr wrap="none">
                <a:spAutoFit/>
              </a:bodyPr>
              <a:lstStyle/>
              <a:p>
                <a:r>
                  <a:rPr lang="en-US" sz="1400" dirty="0">
                    <a:latin typeface="+mn-lt"/>
                  </a:rPr>
                  <a:t>407</a:t>
                </a:r>
              </a:p>
            </p:txBody>
          </p:sp>
        </p:grpSp>
        <p:sp>
          <p:nvSpPr>
            <p:cNvPr id="320" name="Text Box 204"/>
            <p:cNvSpPr txBox="1">
              <a:spLocks noChangeArrowheads="1"/>
            </p:cNvSpPr>
            <p:nvPr/>
          </p:nvSpPr>
          <p:spPr bwMode="auto">
            <a:xfrm>
              <a:off x="228600" y="4419600"/>
              <a:ext cx="1219200" cy="276999"/>
            </a:xfrm>
            <a:prstGeom prst="rect">
              <a:avLst/>
            </a:prstGeom>
            <a:noFill/>
            <a:ln w="9525" algn="ctr">
              <a:noFill/>
              <a:miter lim="800000"/>
              <a:headEnd/>
              <a:tailEnd/>
            </a:ln>
          </p:spPr>
          <p:txBody>
            <a:bodyPr wrap="square">
              <a:spAutoFit/>
            </a:bodyPr>
            <a:lstStyle/>
            <a:p>
              <a:pPr eaLnBrk="0" hangingPunct="0"/>
              <a:r>
                <a:rPr lang="en-US" sz="1200" dirty="0" smtClean="0">
                  <a:latin typeface="Calibri" pitchFamily="34" charset="0"/>
                </a:rPr>
                <a:t>AMC/ASC TRA</a:t>
              </a:r>
              <a:endParaRPr lang="en-US" sz="1200" dirty="0">
                <a:latin typeface="Calibri" pitchFamily="34" charset="0"/>
              </a:endParaRPr>
            </a:p>
          </p:txBody>
        </p:sp>
      </p:grpSp>
      <p:grpSp>
        <p:nvGrpSpPr>
          <p:cNvPr id="7374" name="Group 383"/>
          <p:cNvGrpSpPr/>
          <p:nvPr/>
        </p:nvGrpSpPr>
        <p:grpSpPr>
          <a:xfrm>
            <a:off x="4459330" y="2257789"/>
            <a:ext cx="1586594" cy="1106064"/>
            <a:chOff x="1568450" y="2036086"/>
            <a:chExt cx="1586594" cy="1106064"/>
          </a:xfrm>
        </p:grpSpPr>
        <p:grpSp>
          <p:nvGrpSpPr>
            <p:cNvPr id="7375" name="Group 202"/>
            <p:cNvGrpSpPr>
              <a:grpSpLocks/>
            </p:cNvGrpSpPr>
            <p:nvPr/>
          </p:nvGrpSpPr>
          <p:grpSpPr bwMode="auto">
            <a:xfrm>
              <a:off x="1568450" y="2036086"/>
              <a:ext cx="1262063" cy="855663"/>
              <a:chOff x="3065" y="1440"/>
              <a:chExt cx="795" cy="539"/>
            </a:xfrm>
          </p:grpSpPr>
          <p:sp>
            <p:nvSpPr>
              <p:cNvPr id="328" name="Rectangle 145"/>
              <p:cNvSpPr>
                <a:spLocks noChangeArrowheads="1"/>
              </p:cNvSpPr>
              <p:nvPr/>
            </p:nvSpPr>
            <p:spPr bwMode="auto">
              <a:xfrm>
                <a:off x="3300" y="1640"/>
                <a:ext cx="560" cy="320"/>
              </a:xfrm>
              <a:prstGeom prst="rect">
                <a:avLst/>
              </a:prstGeom>
              <a:solidFill>
                <a:srgbClr val="003366"/>
              </a:solidFill>
              <a:ln w="28575">
                <a:solidFill>
                  <a:schemeClr val="tx1"/>
                </a:solidFill>
                <a:miter lim="800000"/>
                <a:headEnd/>
                <a:tailEnd/>
              </a:ln>
            </p:spPr>
            <p:txBody>
              <a:bodyPr wrap="none" anchor="ctr"/>
              <a:lstStyle/>
              <a:p>
                <a:endParaRPr lang="en-US" dirty="0">
                  <a:latin typeface="Calibri" pitchFamily="34" charset="0"/>
                </a:endParaRPr>
              </a:p>
            </p:txBody>
          </p:sp>
          <p:sp>
            <p:nvSpPr>
              <p:cNvPr id="329" name="Rectangle 146"/>
              <p:cNvSpPr>
                <a:spLocks noChangeArrowheads="1"/>
              </p:cNvSpPr>
              <p:nvPr/>
            </p:nvSpPr>
            <p:spPr bwMode="auto">
              <a:xfrm>
                <a:off x="3452" y="1440"/>
                <a:ext cx="223" cy="250"/>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Calibri" pitchFamily="34" charset="0"/>
                  </a:rPr>
                  <a:t>X</a:t>
                </a:r>
              </a:p>
            </p:txBody>
          </p:sp>
          <p:sp>
            <p:nvSpPr>
              <p:cNvPr id="330" name="Text Box 147"/>
              <p:cNvSpPr txBox="1">
                <a:spLocks noChangeArrowheads="1"/>
              </p:cNvSpPr>
              <p:nvPr/>
            </p:nvSpPr>
            <p:spPr bwMode="auto">
              <a:xfrm>
                <a:off x="3065" y="1766"/>
                <a:ext cx="260" cy="213"/>
              </a:xfrm>
              <a:prstGeom prst="rect">
                <a:avLst/>
              </a:prstGeom>
              <a:noFill/>
              <a:ln w="9525" algn="ctr">
                <a:noFill/>
                <a:miter lim="800000"/>
                <a:headEnd/>
                <a:tailEnd/>
              </a:ln>
            </p:spPr>
            <p:txBody>
              <a:bodyPr wrap="none">
                <a:spAutoFit/>
              </a:bodyPr>
              <a:lstStyle/>
              <a:p>
                <a:r>
                  <a:rPr lang="en-US" sz="1600" dirty="0"/>
                  <a:t>48</a:t>
                </a:r>
              </a:p>
            </p:txBody>
          </p:sp>
          <p:grpSp>
            <p:nvGrpSpPr>
              <p:cNvPr id="7376" name="Group 148"/>
              <p:cNvGrpSpPr>
                <a:grpSpLocks/>
              </p:cNvGrpSpPr>
              <p:nvPr/>
            </p:nvGrpSpPr>
            <p:grpSpPr bwMode="auto">
              <a:xfrm>
                <a:off x="3408" y="1712"/>
                <a:ext cx="336" cy="192"/>
                <a:chOff x="-672" y="2016"/>
                <a:chExt cx="384" cy="240"/>
              </a:xfrm>
            </p:grpSpPr>
            <p:grpSp>
              <p:nvGrpSpPr>
                <p:cNvPr id="7377" name="Group 149"/>
                <p:cNvGrpSpPr>
                  <a:grpSpLocks/>
                </p:cNvGrpSpPr>
                <p:nvPr/>
              </p:nvGrpSpPr>
              <p:grpSpPr bwMode="auto">
                <a:xfrm>
                  <a:off x="-576" y="2016"/>
                  <a:ext cx="288" cy="240"/>
                  <a:chOff x="-624" y="2064"/>
                  <a:chExt cx="288" cy="240"/>
                </a:xfrm>
              </p:grpSpPr>
              <p:sp>
                <p:nvSpPr>
                  <p:cNvPr id="336" name="Oval 150"/>
                  <p:cNvSpPr>
                    <a:spLocks noChangeArrowheads="1"/>
                  </p:cNvSpPr>
                  <p:nvPr/>
                </p:nvSpPr>
                <p:spPr bwMode="auto">
                  <a:xfrm>
                    <a:off x="-432" y="2064"/>
                    <a:ext cx="96" cy="96"/>
                  </a:xfrm>
                  <a:prstGeom prst="ellipse">
                    <a:avLst/>
                  </a:prstGeom>
                  <a:solidFill>
                    <a:srgbClr val="FFFF00"/>
                  </a:solidFill>
                  <a:ln w="9525" algn="ctr">
                    <a:solidFill>
                      <a:srgbClr val="FFFF00"/>
                    </a:solidFill>
                    <a:round/>
                    <a:headEnd/>
                    <a:tailEnd/>
                  </a:ln>
                </p:spPr>
                <p:txBody>
                  <a:bodyPr wrap="none" anchor="ctr">
                    <a:spAutoFit/>
                  </a:bodyPr>
                  <a:lstStyle/>
                  <a:p>
                    <a:endParaRPr lang="en-US" dirty="0">
                      <a:latin typeface="Calibri" pitchFamily="34" charset="0"/>
                    </a:endParaRPr>
                  </a:p>
                </p:txBody>
              </p:sp>
              <p:sp>
                <p:nvSpPr>
                  <p:cNvPr id="337" name="Arc 151"/>
                  <p:cNvSpPr>
                    <a:spLocks/>
                  </p:cNvSpPr>
                  <p:nvPr/>
                </p:nvSpPr>
                <p:spPr bwMode="auto">
                  <a:xfrm flipH="1">
                    <a:off x="-624" y="2112"/>
                    <a:ext cx="210"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FF00"/>
                    </a:solidFill>
                    <a:round/>
                    <a:headEnd/>
                    <a:tailEnd/>
                  </a:ln>
                </p:spPr>
                <p:txBody>
                  <a:bodyPr anchor="ctr">
                    <a:spAutoFit/>
                  </a:bodyPr>
                  <a:lstStyle/>
                  <a:p>
                    <a:endParaRPr lang="en-US" dirty="0"/>
                  </a:p>
                </p:txBody>
              </p:sp>
            </p:grpSp>
            <p:grpSp>
              <p:nvGrpSpPr>
                <p:cNvPr id="7378" name="Group 152"/>
                <p:cNvGrpSpPr>
                  <a:grpSpLocks/>
                </p:cNvGrpSpPr>
                <p:nvPr/>
              </p:nvGrpSpPr>
              <p:grpSpPr bwMode="auto">
                <a:xfrm flipH="1">
                  <a:off x="-672" y="2016"/>
                  <a:ext cx="288" cy="240"/>
                  <a:chOff x="-624" y="2064"/>
                  <a:chExt cx="288" cy="240"/>
                </a:xfrm>
              </p:grpSpPr>
              <p:sp>
                <p:nvSpPr>
                  <p:cNvPr id="334" name="Oval 153"/>
                  <p:cNvSpPr>
                    <a:spLocks noChangeArrowheads="1"/>
                  </p:cNvSpPr>
                  <p:nvPr/>
                </p:nvSpPr>
                <p:spPr bwMode="auto">
                  <a:xfrm>
                    <a:off x="-432" y="2064"/>
                    <a:ext cx="96" cy="96"/>
                  </a:xfrm>
                  <a:prstGeom prst="ellipse">
                    <a:avLst/>
                  </a:prstGeom>
                  <a:solidFill>
                    <a:srgbClr val="FFFF00"/>
                  </a:solidFill>
                  <a:ln w="9525" algn="ctr">
                    <a:solidFill>
                      <a:srgbClr val="FFFF00"/>
                    </a:solidFill>
                    <a:round/>
                    <a:headEnd/>
                    <a:tailEnd/>
                  </a:ln>
                </p:spPr>
                <p:txBody>
                  <a:bodyPr wrap="none" anchor="ctr">
                    <a:spAutoFit/>
                  </a:bodyPr>
                  <a:lstStyle/>
                  <a:p>
                    <a:endParaRPr lang="en-US" dirty="0">
                      <a:latin typeface="Calibri" pitchFamily="34" charset="0"/>
                    </a:endParaRPr>
                  </a:p>
                </p:txBody>
              </p:sp>
              <p:sp>
                <p:nvSpPr>
                  <p:cNvPr id="335" name="Arc 154"/>
                  <p:cNvSpPr>
                    <a:spLocks/>
                  </p:cNvSpPr>
                  <p:nvPr/>
                </p:nvSpPr>
                <p:spPr bwMode="auto">
                  <a:xfrm flipH="1">
                    <a:off x="-624" y="2112"/>
                    <a:ext cx="210"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FF00"/>
                    </a:solidFill>
                    <a:round/>
                    <a:headEnd/>
                    <a:tailEnd/>
                  </a:ln>
                </p:spPr>
                <p:txBody>
                  <a:bodyPr anchor="ctr">
                    <a:spAutoFit/>
                  </a:bodyPr>
                  <a:lstStyle/>
                  <a:p>
                    <a:endParaRPr lang="en-US" dirty="0"/>
                  </a:p>
                </p:txBody>
              </p:sp>
            </p:grpSp>
          </p:grpSp>
        </p:grpSp>
        <p:sp>
          <p:nvSpPr>
            <p:cNvPr id="338" name="TextBox 112"/>
            <p:cNvSpPr txBox="1">
              <a:spLocks noChangeArrowheads="1"/>
            </p:cNvSpPr>
            <p:nvPr/>
          </p:nvSpPr>
          <p:spPr bwMode="auto">
            <a:xfrm>
              <a:off x="1615622" y="2834373"/>
              <a:ext cx="1539422" cy="307777"/>
            </a:xfrm>
            <a:prstGeom prst="rect">
              <a:avLst/>
            </a:prstGeom>
            <a:noFill/>
            <a:ln w="9525">
              <a:noFill/>
              <a:miter lim="800000"/>
              <a:headEnd/>
              <a:tailEnd/>
            </a:ln>
          </p:spPr>
          <p:txBody>
            <a:bodyPr wrap="square">
              <a:spAutoFit/>
            </a:bodyPr>
            <a:lstStyle/>
            <a:p>
              <a:r>
                <a:rPr lang="en-US" sz="1400" dirty="0">
                  <a:latin typeface="Calibri" pitchFamily="34" charset="0"/>
                </a:rPr>
                <a:t>20 SPT </a:t>
              </a:r>
              <a:r>
                <a:rPr lang="en-US" sz="1400" dirty="0" smtClean="0">
                  <a:latin typeface="Calibri" pitchFamily="34" charset="0"/>
                </a:rPr>
                <a:t>CMD TRA</a:t>
              </a:r>
              <a:endParaRPr lang="en-US" sz="1400" dirty="0">
                <a:latin typeface="Calibri" pitchFamily="34" charset="0"/>
              </a:endParaRPr>
            </a:p>
          </p:txBody>
        </p:sp>
      </p:grpSp>
      <p:grpSp>
        <p:nvGrpSpPr>
          <p:cNvPr id="7379" name="Group 388"/>
          <p:cNvGrpSpPr/>
          <p:nvPr/>
        </p:nvGrpSpPr>
        <p:grpSpPr>
          <a:xfrm>
            <a:off x="1532659" y="3803733"/>
            <a:ext cx="1085850" cy="1447800"/>
            <a:chOff x="7877175" y="4139523"/>
            <a:chExt cx="1085850" cy="1447800"/>
          </a:xfrm>
        </p:grpSpPr>
        <p:grpSp>
          <p:nvGrpSpPr>
            <p:cNvPr id="7380" name="Group 163"/>
            <p:cNvGrpSpPr>
              <a:grpSpLocks/>
            </p:cNvGrpSpPr>
            <p:nvPr/>
          </p:nvGrpSpPr>
          <p:grpSpPr bwMode="auto">
            <a:xfrm>
              <a:off x="7986713" y="4139523"/>
              <a:ext cx="860425" cy="960437"/>
              <a:chOff x="-2460181" y="914400"/>
              <a:chExt cx="859981" cy="959685"/>
            </a:xfrm>
          </p:grpSpPr>
          <p:sp>
            <p:nvSpPr>
              <p:cNvPr id="340" name="Rectangle 144"/>
              <p:cNvSpPr>
                <a:spLocks noChangeArrowheads="1"/>
              </p:cNvSpPr>
              <p:nvPr/>
            </p:nvSpPr>
            <p:spPr bwMode="auto">
              <a:xfrm>
                <a:off x="-2428447" y="1218961"/>
                <a:ext cx="813967" cy="464773"/>
              </a:xfrm>
              <a:prstGeom prst="rect">
                <a:avLst/>
              </a:prstGeom>
              <a:solidFill>
                <a:schemeClr val="accent2">
                  <a:lumMod val="20000"/>
                  <a:lumOff val="80000"/>
                </a:schemeClr>
              </a:solidFill>
              <a:ln w="25400">
                <a:solidFill>
                  <a:schemeClr val="tx1"/>
                </a:solidFill>
                <a:miter lim="800000"/>
                <a:headEnd/>
                <a:tailEnd/>
              </a:ln>
              <a:effectLst/>
            </p:spPr>
            <p:txBody>
              <a:bodyPr wrap="none" anchor="ctr"/>
              <a:lstStyle/>
              <a:p>
                <a:pPr fontAlgn="auto">
                  <a:spcBef>
                    <a:spcPts val="0"/>
                  </a:spcBef>
                  <a:spcAft>
                    <a:spcPts val="0"/>
                  </a:spcAft>
                  <a:defRPr/>
                </a:pPr>
                <a:endParaRPr lang="en-US" dirty="0"/>
              </a:p>
            </p:txBody>
          </p:sp>
          <p:sp>
            <p:nvSpPr>
              <p:cNvPr id="341" name="Line 145"/>
              <p:cNvSpPr>
                <a:spLocks noChangeShapeType="1"/>
              </p:cNvSpPr>
              <p:nvPr/>
            </p:nvSpPr>
            <p:spPr bwMode="auto">
              <a:xfrm flipV="1">
                <a:off x="-2438400" y="1219200"/>
                <a:ext cx="768350" cy="453509"/>
              </a:xfrm>
              <a:prstGeom prst="line">
                <a:avLst/>
              </a:prstGeom>
              <a:noFill/>
              <a:ln w="28575">
                <a:solidFill>
                  <a:schemeClr val="tx1"/>
                </a:solidFill>
                <a:round/>
                <a:headEnd/>
                <a:tailEnd/>
              </a:ln>
            </p:spPr>
            <p:txBody>
              <a:bodyPr/>
              <a:lstStyle/>
              <a:p>
                <a:endParaRPr lang="en-US" dirty="0"/>
              </a:p>
            </p:txBody>
          </p:sp>
          <p:sp>
            <p:nvSpPr>
              <p:cNvPr id="342" name="Line 146"/>
              <p:cNvSpPr>
                <a:spLocks noChangeShapeType="1"/>
              </p:cNvSpPr>
              <p:nvPr/>
            </p:nvSpPr>
            <p:spPr bwMode="auto">
              <a:xfrm>
                <a:off x="-2438400" y="1219200"/>
                <a:ext cx="838200" cy="462230"/>
              </a:xfrm>
              <a:prstGeom prst="line">
                <a:avLst/>
              </a:prstGeom>
              <a:noFill/>
              <a:ln w="28575">
                <a:solidFill>
                  <a:schemeClr val="tx1"/>
                </a:solidFill>
                <a:round/>
                <a:headEnd/>
                <a:tailEnd/>
              </a:ln>
            </p:spPr>
            <p:txBody>
              <a:bodyPr/>
              <a:lstStyle/>
              <a:p>
                <a:endParaRPr lang="en-US" dirty="0"/>
              </a:p>
            </p:txBody>
          </p:sp>
          <p:sp>
            <p:nvSpPr>
              <p:cNvPr id="343" name="Rectangle 147"/>
              <p:cNvSpPr>
                <a:spLocks noChangeArrowheads="1"/>
              </p:cNvSpPr>
              <p:nvPr/>
            </p:nvSpPr>
            <p:spPr bwMode="auto">
              <a:xfrm>
                <a:off x="-2285997" y="914400"/>
                <a:ext cx="493870" cy="369974"/>
              </a:xfrm>
              <a:prstGeom prst="rect">
                <a:avLst/>
              </a:prstGeom>
              <a:noFill/>
              <a:ln w="9525">
                <a:noFill/>
                <a:miter lim="800000"/>
                <a:headEnd/>
                <a:tailEnd/>
              </a:ln>
            </p:spPr>
            <p:txBody>
              <a:bodyPr wrap="none" lIns="92075" tIns="46038" rIns="92075" bIns="46038">
                <a:spAutoFit/>
              </a:bodyPr>
              <a:lstStyle/>
              <a:p>
                <a:pPr eaLnBrk="0" hangingPunct="0"/>
                <a:r>
                  <a:rPr lang="en-US" dirty="0">
                    <a:latin typeface="Calibri" pitchFamily="34" charset="0"/>
                  </a:rPr>
                  <a:t>XX</a:t>
                </a:r>
              </a:p>
            </p:txBody>
          </p:sp>
          <p:sp>
            <p:nvSpPr>
              <p:cNvPr id="344" name="Text Box 204"/>
              <p:cNvSpPr txBox="1">
                <a:spLocks noChangeArrowheads="1"/>
              </p:cNvSpPr>
              <p:nvPr/>
            </p:nvSpPr>
            <p:spPr bwMode="auto">
              <a:xfrm>
                <a:off x="-2460181" y="1658779"/>
                <a:ext cx="839242" cy="215306"/>
              </a:xfrm>
              <a:prstGeom prst="rect">
                <a:avLst/>
              </a:prstGeom>
              <a:noFill/>
              <a:ln w="9525" algn="ctr">
                <a:noFill/>
                <a:miter lim="800000"/>
                <a:headEnd/>
                <a:tailEnd/>
              </a:ln>
            </p:spPr>
            <p:txBody>
              <a:bodyPr wrap="none">
                <a:spAutoFit/>
              </a:bodyPr>
              <a:lstStyle/>
              <a:p>
                <a:pPr algn="ctr" eaLnBrk="0" hangingPunct="0"/>
                <a:r>
                  <a:rPr lang="en-US" sz="800" dirty="0">
                    <a:latin typeface="Calibri" pitchFamily="34" charset="0"/>
                  </a:rPr>
                  <a:t>DIVISION WEST</a:t>
                </a:r>
              </a:p>
            </p:txBody>
          </p:sp>
        </p:grpSp>
        <p:sp>
          <p:nvSpPr>
            <p:cNvPr id="347" name="TextBox 113"/>
            <p:cNvSpPr txBox="1">
              <a:spLocks noChangeArrowheads="1"/>
            </p:cNvSpPr>
            <p:nvPr/>
          </p:nvSpPr>
          <p:spPr bwMode="auto">
            <a:xfrm>
              <a:off x="7877175" y="5063448"/>
              <a:ext cx="1085850" cy="523875"/>
            </a:xfrm>
            <a:prstGeom prst="rect">
              <a:avLst/>
            </a:prstGeom>
            <a:noFill/>
            <a:ln w="9525">
              <a:noFill/>
              <a:miter lim="800000"/>
              <a:headEnd/>
              <a:tailEnd/>
            </a:ln>
          </p:spPr>
          <p:txBody>
            <a:bodyPr wrap="none">
              <a:spAutoFit/>
            </a:bodyPr>
            <a:lstStyle/>
            <a:p>
              <a:pPr algn="ctr"/>
              <a:r>
                <a:rPr lang="en-US" sz="1400" dirty="0">
                  <a:latin typeface="Calibri" pitchFamily="34" charset="0"/>
                </a:rPr>
                <a:t>FIRST ARMY</a:t>
              </a:r>
            </a:p>
            <a:p>
              <a:pPr algn="ctr"/>
              <a:r>
                <a:rPr lang="en-US" sz="1400" dirty="0">
                  <a:latin typeface="Calibri" pitchFamily="34" charset="0"/>
                </a:rPr>
                <a:t>TRA</a:t>
              </a:r>
            </a:p>
          </p:txBody>
        </p:sp>
      </p:grpSp>
      <p:grpSp>
        <p:nvGrpSpPr>
          <p:cNvPr id="7383" name="Group 382"/>
          <p:cNvGrpSpPr/>
          <p:nvPr/>
        </p:nvGrpSpPr>
        <p:grpSpPr>
          <a:xfrm>
            <a:off x="6065798" y="2327364"/>
            <a:ext cx="1405829" cy="1037119"/>
            <a:chOff x="132454" y="2069422"/>
            <a:chExt cx="1405829" cy="1037119"/>
          </a:xfrm>
        </p:grpSpPr>
        <p:grpSp>
          <p:nvGrpSpPr>
            <p:cNvPr id="7384" name="Group 121"/>
            <p:cNvGrpSpPr>
              <a:grpSpLocks/>
            </p:cNvGrpSpPr>
            <p:nvPr/>
          </p:nvGrpSpPr>
          <p:grpSpPr bwMode="auto">
            <a:xfrm>
              <a:off x="132454" y="2069422"/>
              <a:ext cx="1223269" cy="777106"/>
              <a:chOff x="9039413" y="2514600"/>
              <a:chExt cx="1222187" cy="778002"/>
            </a:xfrm>
          </p:grpSpPr>
          <p:grpSp>
            <p:nvGrpSpPr>
              <p:cNvPr id="7385" name="Group 150"/>
              <p:cNvGrpSpPr>
                <a:grpSpLocks/>
              </p:cNvGrpSpPr>
              <p:nvPr/>
            </p:nvGrpSpPr>
            <p:grpSpPr bwMode="auto">
              <a:xfrm>
                <a:off x="9372600" y="2514600"/>
                <a:ext cx="889000" cy="774700"/>
                <a:chOff x="1701800" y="3162300"/>
                <a:chExt cx="889000" cy="774700"/>
              </a:xfrm>
            </p:grpSpPr>
            <p:grpSp>
              <p:nvGrpSpPr>
                <p:cNvPr id="7386" name="Group 146"/>
                <p:cNvGrpSpPr>
                  <a:grpSpLocks/>
                </p:cNvGrpSpPr>
                <p:nvPr/>
              </p:nvGrpSpPr>
              <p:grpSpPr bwMode="auto">
                <a:xfrm>
                  <a:off x="1701800" y="3429000"/>
                  <a:ext cx="889000" cy="508000"/>
                  <a:chOff x="381000" y="3505200"/>
                  <a:chExt cx="889000" cy="508000"/>
                </a:xfrm>
              </p:grpSpPr>
              <p:sp>
                <p:nvSpPr>
                  <p:cNvPr id="357" name="Rectangle 36"/>
                  <p:cNvSpPr>
                    <a:spLocks noChangeArrowheads="1"/>
                  </p:cNvSpPr>
                  <p:nvPr/>
                </p:nvSpPr>
                <p:spPr bwMode="auto">
                  <a:xfrm>
                    <a:off x="381000" y="3505200"/>
                    <a:ext cx="889000" cy="508000"/>
                  </a:xfrm>
                  <a:prstGeom prst="rect">
                    <a:avLst/>
                  </a:prstGeom>
                  <a:solidFill>
                    <a:srgbClr val="009900"/>
                  </a:solidFill>
                  <a:ln w="25400">
                    <a:solidFill>
                      <a:schemeClr val="tx1"/>
                    </a:solidFill>
                    <a:miter lim="800000"/>
                    <a:headEnd/>
                    <a:tailEnd/>
                  </a:ln>
                </p:spPr>
                <p:txBody>
                  <a:bodyPr wrap="none" anchor="ctr"/>
                  <a:lstStyle/>
                  <a:p>
                    <a:endParaRPr lang="en-US" dirty="0"/>
                  </a:p>
                </p:txBody>
              </p:sp>
              <p:sp>
                <p:nvSpPr>
                  <p:cNvPr id="358" name="Rectangle 38"/>
                  <p:cNvSpPr>
                    <a:spLocks noChangeArrowheads="1"/>
                  </p:cNvSpPr>
                  <p:nvPr/>
                </p:nvSpPr>
                <p:spPr bwMode="auto">
                  <a:xfrm>
                    <a:off x="457200" y="3505200"/>
                    <a:ext cx="716543" cy="462307"/>
                  </a:xfrm>
                  <a:prstGeom prst="rect">
                    <a:avLst/>
                  </a:prstGeom>
                  <a:noFill/>
                  <a:ln w="9525">
                    <a:noFill/>
                    <a:miter lim="800000"/>
                    <a:headEnd/>
                    <a:tailEnd/>
                  </a:ln>
                </p:spPr>
                <p:txBody>
                  <a:bodyPr wrap="none" lIns="92075" tIns="46038" rIns="92075" bIns="46038">
                    <a:spAutoFit/>
                  </a:bodyPr>
                  <a:lstStyle/>
                  <a:p>
                    <a:pPr eaLnBrk="0" hangingPunct="0"/>
                    <a:r>
                      <a:rPr lang="en-US" sz="2400" dirty="0">
                        <a:solidFill>
                          <a:schemeClr val="bg1"/>
                        </a:solidFill>
                      </a:rPr>
                      <a:t>CID</a:t>
                    </a:r>
                  </a:p>
                </p:txBody>
              </p:sp>
            </p:grpSp>
            <p:sp>
              <p:nvSpPr>
                <p:cNvPr id="356" name="Rectangle 163"/>
                <p:cNvSpPr>
                  <a:spLocks noChangeArrowheads="1"/>
                </p:cNvSpPr>
                <p:nvPr/>
              </p:nvSpPr>
              <p:spPr bwMode="auto">
                <a:xfrm>
                  <a:off x="1955800" y="3162300"/>
                  <a:ext cx="393700" cy="396875"/>
                </a:xfrm>
                <a:prstGeom prst="rect">
                  <a:avLst/>
                </a:prstGeom>
                <a:noFill/>
                <a:ln w="9525">
                  <a:noFill/>
                  <a:miter lim="800000"/>
                  <a:headEnd/>
                  <a:tailEnd/>
                </a:ln>
              </p:spPr>
              <p:txBody>
                <a:bodyPr wrap="none" lIns="92075" tIns="46038" rIns="92075" bIns="46038">
                  <a:spAutoFit/>
                </a:bodyPr>
                <a:lstStyle/>
                <a:p>
                  <a:pPr eaLnBrk="0" hangingPunct="0"/>
                  <a:r>
                    <a:rPr lang="en-US" dirty="0"/>
                    <a:t>I </a:t>
                  </a:r>
                  <a:r>
                    <a:rPr lang="en-US" dirty="0" err="1"/>
                    <a:t>I</a:t>
                  </a:r>
                  <a:endParaRPr lang="en-US" dirty="0"/>
                </a:p>
              </p:txBody>
            </p:sp>
          </p:grpSp>
          <p:sp>
            <p:nvSpPr>
              <p:cNvPr id="354" name="Text Box 147"/>
              <p:cNvSpPr txBox="1">
                <a:spLocks noChangeArrowheads="1"/>
              </p:cNvSpPr>
              <p:nvPr/>
            </p:nvSpPr>
            <p:spPr bwMode="auto">
              <a:xfrm>
                <a:off x="9039413" y="2953658"/>
                <a:ext cx="400589" cy="338944"/>
              </a:xfrm>
              <a:prstGeom prst="rect">
                <a:avLst/>
              </a:prstGeom>
              <a:noFill/>
              <a:ln w="9525" algn="ctr">
                <a:noFill/>
                <a:miter lim="800000"/>
                <a:headEnd/>
                <a:tailEnd/>
              </a:ln>
            </p:spPr>
            <p:txBody>
              <a:bodyPr wrap="none">
                <a:spAutoFit/>
              </a:bodyPr>
              <a:lstStyle/>
              <a:p>
                <a:r>
                  <a:rPr lang="en-US" sz="1600" dirty="0"/>
                  <a:t>11</a:t>
                </a:r>
              </a:p>
            </p:txBody>
          </p:sp>
        </p:grpSp>
        <p:sp>
          <p:nvSpPr>
            <p:cNvPr id="359" name="TextBox 110"/>
            <p:cNvSpPr txBox="1">
              <a:spLocks noChangeArrowheads="1"/>
            </p:cNvSpPr>
            <p:nvPr/>
          </p:nvSpPr>
          <p:spPr bwMode="auto">
            <a:xfrm>
              <a:off x="288923" y="2798764"/>
              <a:ext cx="1249360" cy="307777"/>
            </a:xfrm>
            <a:prstGeom prst="rect">
              <a:avLst/>
            </a:prstGeom>
            <a:noFill/>
            <a:ln w="9525">
              <a:noFill/>
              <a:miter lim="800000"/>
              <a:headEnd/>
              <a:tailEnd/>
            </a:ln>
          </p:spPr>
          <p:txBody>
            <a:bodyPr wrap="square">
              <a:spAutoFit/>
            </a:bodyPr>
            <a:lstStyle/>
            <a:p>
              <a:r>
                <a:rPr lang="en-US" sz="1400" dirty="0">
                  <a:latin typeface="Calibri" pitchFamily="34" charset="0"/>
                </a:rPr>
                <a:t>6 MP </a:t>
              </a:r>
              <a:r>
                <a:rPr lang="en-US" sz="1400" dirty="0" smtClean="0">
                  <a:latin typeface="Calibri" pitchFamily="34" charset="0"/>
                </a:rPr>
                <a:t>GRP TRA</a:t>
              </a:r>
              <a:endParaRPr lang="en-US" sz="1400" dirty="0">
                <a:latin typeface="Calibri" pitchFamily="34" charset="0"/>
              </a:endParaRPr>
            </a:p>
          </p:txBody>
        </p:sp>
      </p:grpSp>
      <p:grpSp>
        <p:nvGrpSpPr>
          <p:cNvPr id="7387" name="Group 133"/>
          <p:cNvGrpSpPr>
            <a:grpSpLocks/>
          </p:cNvGrpSpPr>
          <p:nvPr/>
        </p:nvGrpSpPr>
        <p:grpSpPr bwMode="auto">
          <a:xfrm>
            <a:off x="4158797" y="3830576"/>
            <a:ext cx="889000" cy="1343891"/>
            <a:chOff x="38100" y="3519488"/>
            <a:chExt cx="889000" cy="1343891"/>
          </a:xfrm>
        </p:grpSpPr>
        <p:pic>
          <p:nvPicPr>
            <p:cNvPr id="361" name="Picture 224" descr="FORSCOM 1.gif"/>
            <p:cNvPicPr>
              <a:picLocks noChangeAspect="1"/>
            </p:cNvPicPr>
            <p:nvPr/>
          </p:nvPicPr>
          <p:blipFill>
            <a:blip r:embed="rId3" cstate="print"/>
            <a:srcRect/>
            <a:stretch>
              <a:fillRect/>
            </a:stretch>
          </p:blipFill>
          <p:spPr bwMode="auto">
            <a:xfrm>
              <a:off x="227446" y="4391891"/>
              <a:ext cx="471488" cy="471488"/>
            </a:xfrm>
            <a:prstGeom prst="rect">
              <a:avLst/>
            </a:prstGeom>
            <a:noFill/>
            <a:ln w="9525">
              <a:noFill/>
              <a:miter lim="800000"/>
              <a:headEnd/>
              <a:tailEnd/>
            </a:ln>
          </p:spPr>
        </p:pic>
        <p:grpSp>
          <p:nvGrpSpPr>
            <p:cNvPr id="7388" name="Group 155"/>
            <p:cNvGrpSpPr>
              <a:grpSpLocks/>
            </p:cNvGrpSpPr>
            <p:nvPr/>
          </p:nvGrpSpPr>
          <p:grpSpPr bwMode="auto">
            <a:xfrm>
              <a:off x="38100" y="3519488"/>
              <a:ext cx="889000" cy="812800"/>
              <a:chOff x="228600" y="3124200"/>
              <a:chExt cx="889000" cy="812800"/>
            </a:xfrm>
          </p:grpSpPr>
          <p:grpSp>
            <p:nvGrpSpPr>
              <p:cNvPr id="7389" name="Group 145"/>
              <p:cNvGrpSpPr>
                <a:grpSpLocks/>
              </p:cNvGrpSpPr>
              <p:nvPr/>
            </p:nvGrpSpPr>
            <p:grpSpPr bwMode="auto">
              <a:xfrm>
                <a:off x="228600" y="3429000"/>
                <a:ext cx="889000" cy="508000"/>
                <a:chOff x="304800" y="1752600"/>
                <a:chExt cx="889000" cy="508000"/>
              </a:xfrm>
            </p:grpSpPr>
            <p:sp>
              <p:nvSpPr>
                <p:cNvPr id="365" name="Rectangle 36"/>
                <p:cNvSpPr>
                  <a:spLocks noChangeArrowheads="1"/>
                </p:cNvSpPr>
                <p:nvPr/>
              </p:nvSpPr>
              <p:spPr bwMode="auto">
                <a:xfrm>
                  <a:off x="304800" y="1752600"/>
                  <a:ext cx="889000" cy="508000"/>
                </a:xfrm>
                <a:prstGeom prst="rect">
                  <a:avLst/>
                </a:prstGeom>
                <a:solidFill>
                  <a:schemeClr val="accent2">
                    <a:lumMod val="40000"/>
                    <a:lumOff val="60000"/>
                  </a:schemeClr>
                </a:solidFill>
                <a:ln w="25400">
                  <a:solidFill>
                    <a:schemeClr val="tx1"/>
                  </a:solidFill>
                  <a:miter lim="800000"/>
                  <a:headEnd/>
                  <a:tailEnd/>
                </a:ln>
              </p:spPr>
              <p:txBody>
                <a:bodyPr wrap="none" anchor="ctr"/>
                <a:lstStyle/>
                <a:p>
                  <a:pPr>
                    <a:defRPr/>
                  </a:pPr>
                  <a:endParaRPr lang="en-US"/>
                </a:p>
              </p:txBody>
            </p:sp>
            <p:sp>
              <p:nvSpPr>
                <p:cNvPr id="366" name="Rectangle 38"/>
                <p:cNvSpPr>
                  <a:spLocks noChangeArrowheads="1"/>
                </p:cNvSpPr>
                <p:nvPr/>
              </p:nvSpPr>
              <p:spPr bwMode="auto">
                <a:xfrm>
                  <a:off x="457200" y="1752600"/>
                  <a:ext cx="591124" cy="462307"/>
                </a:xfrm>
                <a:prstGeom prst="rect">
                  <a:avLst/>
                </a:prstGeom>
                <a:noFill/>
                <a:ln w="9525">
                  <a:noFill/>
                  <a:miter lim="800000"/>
                  <a:headEnd/>
                  <a:tailEnd/>
                </a:ln>
              </p:spPr>
              <p:txBody>
                <a:bodyPr wrap="none" lIns="92075" tIns="46038" rIns="92075" bIns="46038">
                  <a:spAutoFit/>
                </a:bodyPr>
                <a:lstStyle/>
                <a:p>
                  <a:pPr eaLnBrk="0" hangingPunct="0"/>
                  <a:r>
                    <a:rPr lang="en-US" sz="2400" dirty="0">
                      <a:solidFill>
                        <a:schemeClr val="bg1"/>
                      </a:solidFill>
                    </a:rPr>
                    <a:t>PA</a:t>
                  </a:r>
                </a:p>
              </p:txBody>
            </p:sp>
          </p:grpSp>
          <p:sp>
            <p:nvSpPr>
              <p:cNvPr id="364" name="TextBox 154"/>
              <p:cNvSpPr txBox="1">
                <a:spLocks noChangeArrowheads="1"/>
              </p:cNvSpPr>
              <p:nvPr/>
            </p:nvSpPr>
            <p:spPr bwMode="auto">
              <a:xfrm>
                <a:off x="381000" y="3124200"/>
                <a:ext cx="603050" cy="369332"/>
              </a:xfrm>
              <a:prstGeom prst="rect">
                <a:avLst/>
              </a:prstGeom>
              <a:noFill/>
              <a:ln w="9525">
                <a:noFill/>
                <a:miter lim="800000"/>
                <a:headEnd/>
                <a:tailEnd/>
              </a:ln>
            </p:spPr>
            <p:txBody>
              <a:bodyPr wrap="none">
                <a:spAutoFit/>
              </a:bodyPr>
              <a:lstStyle/>
              <a:p>
                <a:r>
                  <a:rPr lang="en-US"/>
                  <a:t>●●●</a:t>
                </a:r>
              </a:p>
            </p:txBody>
          </p:sp>
        </p:grpSp>
      </p:grpSp>
      <p:grpSp>
        <p:nvGrpSpPr>
          <p:cNvPr id="7393" name="Group 384"/>
          <p:cNvGrpSpPr/>
          <p:nvPr/>
        </p:nvGrpSpPr>
        <p:grpSpPr>
          <a:xfrm>
            <a:off x="2726499" y="2259873"/>
            <a:ext cx="1429656" cy="1061224"/>
            <a:chOff x="2836865" y="2042435"/>
            <a:chExt cx="1429656" cy="1061224"/>
          </a:xfrm>
        </p:grpSpPr>
        <p:sp>
          <p:nvSpPr>
            <p:cNvPr id="369" name="Text Box 205"/>
            <p:cNvSpPr txBox="1">
              <a:spLocks noChangeArrowheads="1"/>
            </p:cNvSpPr>
            <p:nvPr/>
          </p:nvSpPr>
          <p:spPr bwMode="auto">
            <a:xfrm>
              <a:off x="3199721" y="2826660"/>
              <a:ext cx="1066800" cy="276999"/>
            </a:xfrm>
            <a:prstGeom prst="rect">
              <a:avLst/>
            </a:prstGeom>
            <a:noFill/>
            <a:ln w="9525" algn="ctr">
              <a:noFill/>
              <a:miter lim="800000"/>
              <a:headEnd/>
              <a:tailEnd/>
            </a:ln>
          </p:spPr>
          <p:txBody>
            <a:bodyPr wrap="square">
              <a:spAutoFit/>
            </a:bodyPr>
            <a:lstStyle/>
            <a:p>
              <a:pPr eaLnBrk="0" hangingPunct="0"/>
              <a:r>
                <a:rPr lang="en-US" sz="1200" dirty="0" smtClean="0">
                  <a:latin typeface="Calibri" pitchFamily="34" charset="0"/>
                </a:rPr>
                <a:t>INSCOM TRA</a:t>
              </a:r>
              <a:endParaRPr lang="en-US" sz="1200" dirty="0">
                <a:latin typeface="Calibri" pitchFamily="34" charset="0"/>
              </a:endParaRPr>
            </a:p>
          </p:txBody>
        </p:sp>
        <p:grpSp>
          <p:nvGrpSpPr>
            <p:cNvPr id="7394" name="Group 169"/>
            <p:cNvGrpSpPr>
              <a:grpSpLocks/>
            </p:cNvGrpSpPr>
            <p:nvPr/>
          </p:nvGrpSpPr>
          <p:grpSpPr bwMode="auto">
            <a:xfrm>
              <a:off x="2836865" y="2042435"/>
              <a:ext cx="1354138" cy="881063"/>
              <a:chOff x="2913065" y="2187575"/>
              <a:chExt cx="1354138" cy="881063"/>
            </a:xfrm>
          </p:grpSpPr>
          <p:grpSp>
            <p:nvGrpSpPr>
              <p:cNvPr id="7395" name="Group 199"/>
              <p:cNvGrpSpPr>
                <a:grpSpLocks/>
              </p:cNvGrpSpPr>
              <p:nvPr/>
            </p:nvGrpSpPr>
            <p:grpSpPr bwMode="auto">
              <a:xfrm>
                <a:off x="2913065" y="2187575"/>
                <a:ext cx="1354138" cy="881063"/>
                <a:chOff x="3861" y="2894"/>
                <a:chExt cx="853" cy="555"/>
              </a:xfrm>
            </p:grpSpPr>
            <p:sp>
              <p:nvSpPr>
                <p:cNvPr id="375" name="Rectangle 162"/>
                <p:cNvSpPr>
                  <a:spLocks noChangeArrowheads="1"/>
                </p:cNvSpPr>
                <p:nvPr/>
              </p:nvSpPr>
              <p:spPr bwMode="auto">
                <a:xfrm>
                  <a:off x="4154" y="3077"/>
                  <a:ext cx="560" cy="320"/>
                </a:xfrm>
                <a:prstGeom prst="rect">
                  <a:avLst/>
                </a:prstGeom>
                <a:solidFill>
                  <a:srgbClr val="003366"/>
                </a:solidFill>
                <a:ln w="25400">
                  <a:solidFill>
                    <a:schemeClr val="tx1"/>
                  </a:solidFill>
                  <a:miter lim="800000"/>
                  <a:headEnd/>
                  <a:tailEnd/>
                </a:ln>
              </p:spPr>
              <p:txBody>
                <a:bodyPr wrap="none" anchor="ctr"/>
                <a:lstStyle/>
                <a:p>
                  <a:endParaRPr lang="en-US">
                    <a:latin typeface="Calibri" pitchFamily="34" charset="0"/>
                  </a:endParaRPr>
                </a:p>
              </p:txBody>
            </p:sp>
            <p:sp>
              <p:nvSpPr>
                <p:cNvPr id="376" name="Rectangle 163"/>
                <p:cNvSpPr>
                  <a:spLocks noChangeArrowheads="1"/>
                </p:cNvSpPr>
                <p:nvPr/>
              </p:nvSpPr>
              <p:spPr bwMode="auto">
                <a:xfrm>
                  <a:off x="4317" y="2894"/>
                  <a:ext cx="248" cy="250"/>
                </a:xfrm>
                <a:prstGeom prst="rect">
                  <a:avLst/>
                </a:prstGeom>
                <a:noFill/>
                <a:ln w="9525">
                  <a:noFill/>
                  <a:miter lim="800000"/>
                  <a:headEnd/>
                  <a:tailEnd/>
                </a:ln>
              </p:spPr>
              <p:txBody>
                <a:bodyPr wrap="none" lIns="92075" tIns="46038" rIns="92075" bIns="46038">
                  <a:spAutoFit/>
                </a:bodyPr>
                <a:lstStyle/>
                <a:p>
                  <a:pPr eaLnBrk="0" hangingPunct="0"/>
                  <a:r>
                    <a:rPr lang="en-US" sz="2000">
                      <a:latin typeface="Calibri" pitchFamily="34" charset="0"/>
                    </a:rPr>
                    <a:t>I I</a:t>
                  </a:r>
                </a:p>
              </p:txBody>
            </p:sp>
            <p:sp>
              <p:nvSpPr>
                <p:cNvPr id="377" name="Rectangle 164"/>
                <p:cNvSpPr>
                  <a:spLocks noChangeArrowheads="1"/>
                </p:cNvSpPr>
                <p:nvPr/>
              </p:nvSpPr>
              <p:spPr bwMode="auto">
                <a:xfrm>
                  <a:off x="3861" y="3203"/>
                  <a:ext cx="333" cy="214"/>
                </a:xfrm>
                <a:prstGeom prst="rect">
                  <a:avLst/>
                </a:prstGeom>
                <a:noFill/>
                <a:ln w="9525">
                  <a:noFill/>
                  <a:miter lim="800000"/>
                  <a:headEnd/>
                  <a:tailEnd/>
                </a:ln>
                <a:effectLst/>
              </p:spPr>
              <p:txBody>
                <a:bodyPr wrap="none" lIns="92075" tIns="46038" rIns="92075" bIns="46038">
                  <a:spAutoFit/>
                </a:bodyPr>
                <a:lstStyle/>
                <a:p>
                  <a:pPr eaLnBrk="0" fontAlgn="auto" hangingPunct="0">
                    <a:spcBef>
                      <a:spcPts val="0"/>
                    </a:spcBef>
                    <a:spcAft>
                      <a:spcPts val="0"/>
                    </a:spcAft>
                    <a:defRPr/>
                  </a:pPr>
                  <a:r>
                    <a:rPr lang="en-US" sz="1600" dirty="0">
                      <a:effectLst>
                        <a:outerShdw blurRad="38100" dist="38100" dir="2700000" algn="tl">
                          <a:srgbClr val="C0C0C0"/>
                        </a:outerShdw>
                      </a:effectLst>
                    </a:rPr>
                    <a:t>  15</a:t>
                  </a:r>
                </a:p>
              </p:txBody>
            </p:sp>
            <p:sp>
              <p:nvSpPr>
                <p:cNvPr id="378" name="Rectangle 165"/>
                <p:cNvSpPr>
                  <a:spLocks noChangeArrowheads="1"/>
                </p:cNvSpPr>
                <p:nvPr/>
              </p:nvSpPr>
              <p:spPr bwMode="auto">
                <a:xfrm>
                  <a:off x="4270" y="3161"/>
                  <a:ext cx="329" cy="288"/>
                </a:xfrm>
                <a:prstGeom prst="rect">
                  <a:avLst/>
                </a:prstGeom>
                <a:noFill/>
                <a:ln w="9525">
                  <a:noFill/>
                  <a:miter lim="800000"/>
                  <a:headEnd/>
                  <a:tailEnd/>
                </a:ln>
              </p:spPr>
              <p:txBody>
                <a:bodyPr wrap="none" lIns="92075" tIns="46038" rIns="92075" bIns="46038">
                  <a:spAutoFit/>
                </a:bodyPr>
                <a:lstStyle/>
                <a:p>
                  <a:pPr eaLnBrk="0" hangingPunct="0"/>
                  <a:r>
                    <a:rPr lang="en-US" sz="2400" dirty="0">
                      <a:solidFill>
                        <a:schemeClr val="bg1"/>
                      </a:solidFill>
                      <a:latin typeface="Calibri" pitchFamily="34" charset="0"/>
                    </a:rPr>
                    <a:t>MI</a:t>
                  </a:r>
                </a:p>
              </p:txBody>
            </p:sp>
          </p:grpSp>
          <p:grpSp>
            <p:nvGrpSpPr>
              <p:cNvPr id="7397" name="Group 148"/>
              <p:cNvGrpSpPr>
                <a:grpSpLocks/>
              </p:cNvGrpSpPr>
              <p:nvPr/>
            </p:nvGrpSpPr>
            <p:grpSpPr bwMode="auto">
              <a:xfrm>
                <a:off x="3606800" y="2552699"/>
                <a:ext cx="457199" cy="152401"/>
                <a:chOff x="-685800" y="2666998"/>
                <a:chExt cx="457199" cy="152401"/>
              </a:xfrm>
            </p:grpSpPr>
            <p:cxnSp>
              <p:nvCxnSpPr>
                <p:cNvPr id="373" name="Straight Connector 292"/>
                <p:cNvCxnSpPr>
                  <a:cxnSpLocks noChangeShapeType="1"/>
                </p:cNvCxnSpPr>
                <p:nvPr/>
              </p:nvCxnSpPr>
              <p:spPr bwMode="auto">
                <a:xfrm>
                  <a:off x="-685800" y="2667000"/>
                  <a:ext cx="228548" cy="152399"/>
                </a:xfrm>
                <a:prstGeom prst="line">
                  <a:avLst/>
                </a:prstGeom>
                <a:noFill/>
                <a:ln w="28575" algn="ctr">
                  <a:solidFill>
                    <a:schemeClr val="bg1"/>
                  </a:solidFill>
                  <a:round/>
                  <a:headEnd/>
                  <a:tailEnd/>
                </a:ln>
              </p:spPr>
            </p:cxnSp>
            <p:cxnSp>
              <p:nvCxnSpPr>
                <p:cNvPr id="374" name="Straight Connector 294"/>
                <p:cNvCxnSpPr>
                  <a:cxnSpLocks noChangeShapeType="1"/>
                </p:cNvCxnSpPr>
                <p:nvPr/>
              </p:nvCxnSpPr>
              <p:spPr bwMode="auto">
                <a:xfrm rot="10800000" flipV="1">
                  <a:off x="-464071" y="2666998"/>
                  <a:ext cx="235470" cy="152399"/>
                </a:xfrm>
                <a:prstGeom prst="line">
                  <a:avLst/>
                </a:prstGeom>
                <a:noFill/>
                <a:ln w="28575" algn="ctr">
                  <a:solidFill>
                    <a:schemeClr val="bg1"/>
                  </a:solidFill>
                  <a:round/>
                  <a:headEnd/>
                  <a:tailEnd/>
                </a:ln>
              </p:spPr>
            </p:cxnSp>
          </p:grpSp>
        </p:grpSp>
      </p:grpSp>
      <p:sp>
        <p:nvSpPr>
          <p:cNvPr id="392" name="Rectangle 12"/>
          <p:cNvSpPr txBox="1">
            <a:spLocks noChangeArrowheads="1"/>
          </p:cNvSpPr>
          <p:nvPr/>
        </p:nvSpPr>
        <p:spPr>
          <a:xfrm>
            <a:off x="762000" y="5195456"/>
            <a:ext cx="8001000" cy="304800"/>
          </a:xfrm>
          <a:prstGeom prst="rect">
            <a:avLst/>
          </a:prstGeom>
          <a:effectLst/>
        </p:spPr>
        <p:txBody>
          <a:bodyPr rtlCol="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mj-ea"/>
                <a:cs typeface="+mj-cs"/>
              </a:rPr>
              <a:t>OCT  2013  TRA to III Corps not residing on Fort Hood</a:t>
            </a:r>
          </a:p>
        </p:txBody>
      </p:sp>
      <p:sp>
        <p:nvSpPr>
          <p:cNvPr id="393" name="TextBox 112"/>
          <p:cNvSpPr txBox="1">
            <a:spLocks noChangeArrowheads="1"/>
          </p:cNvSpPr>
          <p:nvPr/>
        </p:nvSpPr>
        <p:spPr bwMode="auto">
          <a:xfrm>
            <a:off x="1400976" y="3015342"/>
            <a:ext cx="1422783" cy="307777"/>
          </a:xfrm>
          <a:prstGeom prst="rect">
            <a:avLst/>
          </a:prstGeom>
          <a:noFill/>
          <a:ln w="9525">
            <a:noFill/>
            <a:miter lim="800000"/>
            <a:headEnd/>
            <a:tailEnd/>
          </a:ln>
        </p:spPr>
        <p:txBody>
          <a:bodyPr wrap="square">
            <a:spAutoFit/>
          </a:bodyPr>
          <a:lstStyle/>
          <a:p>
            <a:r>
              <a:rPr lang="en-US" sz="1400" dirty="0" smtClean="0">
                <a:latin typeface="Calibri" pitchFamily="34" charset="0"/>
              </a:rPr>
              <a:t>32 AADMC TRA</a:t>
            </a:r>
            <a:endParaRPr lang="en-US" sz="1400" dirty="0">
              <a:latin typeface="Calibri" pitchFamily="34" charset="0"/>
            </a:endParaRPr>
          </a:p>
        </p:txBody>
      </p:sp>
      <p:sp>
        <p:nvSpPr>
          <p:cNvPr id="203" name="Slide Number Placeholder 202"/>
          <p:cNvSpPr>
            <a:spLocks noGrp="1"/>
          </p:cNvSpPr>
          <p:nvPr>
            <p:ph type="sldNum" sz="quarter" idx="13"/>
          </p:nvPr>
        </p:nvSpPr>
        <p:spPr/>
        <p:txBody>
          <a:bodyPr/>
          <a:lstStyle/>
          <a:p>
            <a:pPr>
              <a:defRPr/>
            </a:pPr>
            <a:r>
              <a:rPr lang="en-US" smtClean="0"/>
              <a:t> </a:t>
            </a:r>
            <a:fld id="{14C53443-D8B4-4754-A84F-C40335BF10A4}" type="slidenum">
              <a:rPr lang="en-US" smtClean="0"/>
              <a:pPr>
                <a:defRPr/>
              </a:pPr>
              <a:t>16</a:t>
            </a:fld>
            <a:endParaRPr lang="en-US" dirty="0"/>
          </a:p>
        </p:txBody>
      </p:sp>
      <p:grpSp>
        <p:nvGrpSpPr>
          <p:cNvPr id="192" name="Group 288"/>
          <p:cNvGrpSpPr/>
          <p:nvPr/>
        </p:nvGrpSpPr>
        <p:grpSpPr>
          <a:xfrm>
            <a:off x="6103135" y="5126182"/>
            <a:ext cx="1676400" cy="1731818"/>
            <a:chOff x="8859983" y="3614058"/>
            <a:chExt cx="1676400" cy="1358740"/>
          </a:xfrm>
        </p:grpSpPr>
        <p:grpSp>
          <p:nvGrpSpPr>
            <p:cNvPr id="193" name="Group 279"/>
            <p:cNvGrpSpPr/>
            <p:nvPr/>
          </p:nvGrpSpPr>
          <p:grpSpPr>
            <a:xfrm>
              <a:off x="8908973" y="3614058"/>
              <a:ext cx="1236247" cy="1180187"/>
              <a:chOff x="2965376" y="1690008"/>
              <a:chExt cx="1236247" cy="1180187"/>
            </a:xfrm>
          </p:grpSpPr>
          <p:grpSp>
            <p:nvGrpSpPr>
              <p:cNvPr id="195" name="Group 275"/>
              <p:cNvGrpSpPr>
                <a:grpSpLocks/>
              </p:cNvGrpSpPr>
              <p:nvPr/>
            </p:nvGrpSpPr>
            <p:grpSpPr bwMode="auto">
              <a:xfrm>
                <a:off x="2965376" y="1981198"/>
                <a:ext cx="1236247" cy="888997"/>
                <a:chOff x="3879776" y="4343399"/>
                <a:chExt cx="1236247" cy="888997"/>
              </a:xfrm>
            </p:grpSpPr>
            <p:grpSp>
              <p:nvGrpSpPr>
                <p:cNvPr id="197" name="Group 296"/>
                <p:cNvGrpSpPr>
                  <a:grpSpLocks/>
                </p:cNvGrpSpPr>
                <p:nvPr/>
              </p:nvGrpSpPr>
              <p:grpSpPr bwMode="auto">
                <a:xfrm>
                  <a:off x="3879776" y="4343399"/>
                  <a:ext cx="1236247" cy="888997"/>
                  <a:chOff x="9093206" y="5029204"/>
                  <a:chExt cx="1236667" cy="889002"/>
                </a:xfrm>
              </p:grpSpPr>
              <p:grpSp>
                <p:nvGrpSpPr>
                  <p:cNvPr id="199" name="Group 49"/>
                  <p:cNvGrpSpPr>
                    <a:grpSpLocks/>
                  </p:cNvGrpSpPr>
                  <p:nvPr/>
                </p:nvGrpSpPr>
                <p:grpSpPr bwMode="auto">
                  <a:xfrm>
                    <a:off x="9093206" y="5029204"/>
                    <a:ext cx="1236667" cy="889002"/>
                    <a:chOff x="256" y="1336"/>
                    <a:chExt cx="779" cy="560"/>
                  </a:xfrm>
                </p:grpSpPr>
                <p:sp>
                  <p:nvSpPr>
                    <p:cNvPr id="201" name="Rectangle 50"/>
                    <p:cNvSpPr>
                      <a:spLocks noChangeArrowheads="1"/>
                    </p:cNvSpPr>
                    <p:nvPr/>
                  </p:nvSpPr>
                  <p:spPr bwMode="auto">
                    <a:xfrm>
                      <a:off x="576" y="1336"/>
                      <a:ext cx="330" cy="250"/>
                    </a:xfrm>
                    <a:prstGeom prst="rect">
                      <a:avLst/>
                    </a:prstGeom>
                    <a:noFill/>
                    <a:ln w="9525">
                      <a:noFill/>
                      <a:miter lim="800000"/>
                      <a:headEnd/>
                      <a:tailEnd/>
                    </a:ln>
                  </p:spPr>
                  <p:txBody>
                    <a:bodyPr wrap="none" lIns="92075" tIns="46038" rIns="92075" bIns="46038">
                      <a:spAutoFit/>
                    </a:bodyPr>
                    <a:lstStyle/>
                    <a:p>
                      <a:pPr eaLnBrk="0" hangingPunct="0"/>
                      <a:r>
                        <a:rPr lang="en-US" sz="2000" dirty="0"/>
                        <a:t>XX</a:t>
                      </a:r>
                    </a:p>
                  </p:txBody>
                </p:sp>
                <p:sp>
                  <p:nvSpPr>
                    <p:cNvPr id="202" name="Rectangle 51"/>
                    <p:cNvSpPr>
                      <a:spLocks noChangeArrowheads="1"/>
                    </p:cNvSpPr>
                    <p:nvPr/>
                  </p:nvSpPr>
                  <p:spPr bwMode="auto">
                    <a:xfrm>
                      <a:off x="256" y="1644"/>
                      <a:ext cx="207" cy="252"/>
                    </a:xfrm>
                    <a:prstGeom prst="rect">
                      <a:avLst/>
                    </a:prstGeom>
                    <a:noFill/>
                    <a:ln w="9525">
                      <a:noFill/>
                      <a:miter lim="800000"/>
                      <a:headEnd/>
                      <a:tailEnd/>
                    </a:ln>
                  </p:spPr>
                  <p:txBody>
                    <a:bodyPr wrap="none" lIns="92075" tIns="46038" rIns="92075" bIns="46038">
                      <a:spAutoFit/>
                    </a:bodyPr>
                    <a:lstStyle/>
                    <a:p>
                      <a:pPr eaLnBrk="0" hangingPunct="0"/>
                      <a:r>
                        <a:rPr lang="en-US" sz="2000" dirty="0" smtClean="0"/>
                        <a:t>4</a:t>
                      </a:r>
                      <a:endParaRPr lang="en-US" sz="2000" dirty="0"/>
                    </a:p>
                  </p:txBody>
                </p:sp>
                <p:grpSp>
                  <p:nvGrpSpPr>
                    <p:cNvPr id="204" name="Group 52"/>
                    <p:cNvGrpSpPr>
                      <a:grpSpLocks/>
                    </p:cNvGrpSpPr>
                    <p:nvPr/>
                  </p:nvGrpSpPr>
                  <p:grpSpPr bwMode="auto">
                    <a:xfrm>
                      <a:off x="480" y="1544"/>
                      <a:ext cx="555" cy="320"/>
                      <a:chOff x="480" y="1592"/>
                      <a:chExt cx="555" cy="320"/>
                    </a:xfrm>
                  </p:grpSpPr>
                  <p:sp>
                    <p:nvSpPr>
                      <p:cNvPr id="205" name="Rectangle 53"/>
                      <p:cNvSpPr>
                        <a:spLocks noChangeArrowheads="1"/>
                      </p:cNvSpPr>
                      <p:nvPr/>
                    </p:nvSpPr>
                    <p:spPr bwMode="auto">
                      <a:xfrm>
                        <a:off x="480" y="1592"/>
                        <a:ext cx="555" cy="320"/>
                      </a:xfrm>
                      <a:prstGeom prst="rect">
                        <a:avLst/>
                      </a:prstGeom>
                      <a:solidFill>
                        <a:srgbClr val="3366CC"/>
                      </a:solidFill>
                      <a:ln w="25400">
                        <a:solidFill>
                          <a:schemeClr val="tx1"/>
                        </a:solidFill>
                        <a:miter lim="800000"/>
                        <a:headEnd/>
                        <a:tailEnd/>
                      </a:ln>
                    </p:spPr>
                    <p:txBody>
                      <a:bodyPr wrap="none" anchor="ctr"/>
                      <a:lstStyle/>
                      <a:p>
                        <a:endParaRPr lang="en-US"/>
                      </a:p>
                    </p:txBody>
                  </p:sp>
                  <p:sp>
                    <p:nvSpPr>
                      <p:cNvPr id="206" name="Line 56"/>
                      <p:cNvSpPr>
                        <a:spLocks noChangeShapeType="1"/>
                      </p:cNvSpPr>
                      <p:nvPr/>
                    </p:nvSpPr>
                    <p:spPr bwMode="auto">
                      <a:xfrm flipV="1">
                        <a:off x="493" y="1603"/>
                        <a:ext cx="528" cy="296"/>
                      </a:xfrm>
                      <a:prstGeom prst="line">
                        <a:avLst/>
                      </a:prstGeom>
                      <a:noFill/>
                      <a:ln w="28575">
                        <a:solidFill>
                          <a:schemeClr val="tx1"/>
                        </a:solidFill>
                        <a:round/>
                        <a:headEnd/>
                        <a:tailEnd/>
                      </a:ln>
                    </p:spPr>
                    <p:txBody>
                      <a:bodyPr/>
                      <a:lstStyle/>
                      <a:p>
                        <a:endParaRPr lang="en-US"/>
                      </a:p>
                    </p:txBody>
                  </p:sp>
                </p:grpSp>
              </p:grpSp>
              <p:sp>
                <p:nvSpPr>
                  <p:cNvPr id="200" name="Line 56"/>
                  <p:cNvSpPr>
                    <a:spLocks noChangeShapeType="1"/>
                  </p:cNvSpPr>
                  <p:nvPr/>
                </p:nvSpPr>
                <p:spPr bwMode="auto">
                  <a:xfrm flipH="1" flipV="1">
                    <a:off x="9469272" y="5381768"/>
                    <a:ext cx="838200" cy="469900"/>
                  </a:xfrm>
                  <a:prstGeom prst="line">
                    <a:avLst/>
                  </a:prstGeom>
                  <a:noFill/>
                  <a:ln w="28575">
                    <a:solidFill>
                      <a:schemeClr val="tx1"/>
                    </a:solidFill>
                    <a:round/>
                    <a:headEnd/>
                    <a:tailEnd/>
                  </a:ln>
                </p:spPr>
                <p:txBody>
                  <a:bodyPr/>
                  <a:lstStyle/>
                  <a:p>
                    <a:endParaRPr lang="en-US"/>
                  </a:p>
                </p:txBody>
              </p:sp>
            </p:grpSp>
            <p:sp>
              <p:nvSpPr>
                <p:cNvPr id="198" name="TextBox 197"/>
                <p:cNvSpPr txBox="1"/>
                <p:nvPr/>
              </p:nvSpPr>
              <p:spPr>
                <a:xfrm>
                  <a:off x="4392613" y="5030787"/>
                  <a:ext cx="184731" cy="200055"/>
                </a:xfrm>
                <a:prstGeom prst="rect">
                  <a:avLst/>
                </a:prstGeom>
                <a:noFill/>
              </p:spPr>
              <p:txBody>
                <a:bodyPr wrap="none">
                  <a:spAutoFit/>
                </a:bodyPr>
                <a:lstStyle/>
                <a:p>
                  <a:pPr>
                    <a:defRPr/>
                  </a:pPr>
                  <a:endParaRPr lang="en-US" sz="700" dirty="0">
                    <a:solidFill>
                      <a:schemeClr val="bg1">
                        <a:lumMod val="65000"/>
                      </a:schemeClr>
                    </a:solidFill>
                  </a:endParaRPr>
                </a:p>
              </p:txBody>
            </p:sp>
          </p:grpSp>
          <p:sp>
            <p:nvSpPr>
              <p:cNvPr id="196" name="Text Box 395"/>
              <p:cNvSpPr txBox="1">
                <a:spLocks noChangeArrowheads="1"/>
              </p:cNvSpPr>
              <p:nvPr/>
            </p:nvSpPr>
            <p:spPr bwMode="auto">
              <a:xfrm>
                <a:off x="3346450" y="1690008"/>
                <a:ext cx="184731" cy="246221"/>
              </a:xfrm>
              <a:prstGeom prst="rect">
                <a:avLst/>
              </a:prstGeom>
              <a:noFill/>
              <a:ln w="9525" algn="ctr">
                <a:noFill/>
                <a:miter lim="800000"/>
                <a:headEnd/>
                <a:tailEnd/>
              </a:ln>
            </p:spPr>
            <p:txBody>
              <a:bodyPr wrap="none">
                <a:spAutoFit/>
              </a:bodyPr>
              <a:lstStyle/>
              <a:p>
                <a:pPr>
                  <a:defRPr/>
                </a:pPr>
                <a:endParaRPr lang="en-US" sz="1000" dirty="0"/>
              </a:p>
            </p:txBody>
          </p:sp>
        </p:grpSp>
        <p:sp>
          <p:nvSpPr>
            <p:cNvPr id="194" name="Rectangle 33"/>
            <p:cNvSpPr>
              <a:spLocks noChangeArrowheads="1"/>
            </p:cNvSpPr>
            <p:nvPr/>
          </p:nvSpPr>
          <p:spPr bwMode="auto">
            <a:xfrm>
              <a:off x="8859983" y="4710546"/>
              <a:ext cx="1676400" cy="262252"/>
            </a:xfrm>
            <a:prstGeom prst="rect">
              <a:avLst/>
            </a:prstGeom>
            <a:noFill/>
            <a:ln w="9525">
              <a:noFill/>
              <a:miter lim="800000"/>
              <a:headEnd/>
              <a:tailEnd/>
            </a:ln>
          </p:spPr>
          <p:txBody>
            <a:bodyPr lIns="92075" tIns="46038" rIns="92075" bIns="46038">
              <a:spAutoFit/>
            </a:bodyPr>
            <a:lstStyle/>
            <a:p>
              <a:pPr eaLnBrk="0" hangingPunct="0"/>
              <a:r>
                <a:rPr lang="en-US" sz="1100" dirty="0"/>
                <a:t>             </a:t>
              </a:r>
              <a:r>
                <a:rPr lang="en-US" sz="1100" dirty="0" smtClean="0"/>
                <a:t>(Carson)</a:t>
              </a:r>
              <a:endParaRPr lang="en-US" sz="1100" dirty="0"/>
            </a:p>
          </p:txBody>
        </p:sp>
      </p:gr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93964"/>
            <a:ext cx="6413500" cy="690274"/>
          </a:xfrm>
        </p:spPr>
        <p:txBody>
          <a:bodyPr/>
          <a:lstStyle/>
          <a:p>
            <a:pPr algn="l"/>
            <a:r>
              <a:rPr lang="en-US" dirty="0" smtClean="0"/>
              <a:t>            </a:t>
            </a:r>
            <a:r>
              <a:rPr lang="en-US" u="sng" dirty="0" smtClean="0"/>
              <a:t>Deployed World-Wide</a:t>
            </a: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3"/>
          </p:nvPr>
        </p:nvSpPr>
        <p:spPr/>
        <p:txBody>
          <a:bodyPr/>
          <a:lstStyle/>
          <a:p>
            <a:pPr>
              <a:defRPr/>
            </a:pPr>
            <a:r>
              <a:rPr lang="en-US" smtClean="0"/>
              <a:t> </a:t>
            </a:r>
            <a:fld id="{14C53443-D8B4-4754-A84F-C40335BF10A4}" type="slidenum">
              <a:rPr lang="en-US" smtClean="0"/>
              <a:pPr>
                <a:defRPr/>
              </a:pPr>
              <a:t>17</a:t>
            </a:fld>
            <a:endParaRPr lang="en-US" dirty="0"/>
          </a:p>
        </p:txBody>
      </p:sp>
      <p:sp>
        <p:nvSpPr>
          <p:cNvPr id="6" name="TextBox 5"/>
          <p:cNvSpPr txBox="1"/>
          <p:nvPr/>
        </p:nvSpPr>
        <p:spPr>
          <a:xfrm>
            <a:off x="2355273" y="845127"/>
            <a:ext cx="4729180" cy="461665"/>
          </a:xfrm>
          <a:prstGeom prst="rect">
            <a:avLst/>
          </a:prstGeom>
          <a:noFill/>
        </p:spPr>
        <p:txBody>
          <a:bodyPr wrap="square" rtlCol="0">
            <a:spAutoFit/>
          </a:bodyPr>
          <a:lstStyle/>
          <a:p>
            <a:r>
              <a:rPr lang="en-US" sz="2400" b="1" dirty="0" smtClean="0"/>
              <a:t>Where are III Corps Units?</a:t>
            </a:r>
            <a:endParaRPr lang="en-US" sz="2400" b="1" dirty="0"/>
          </a:p>
        </p:txBody>
      </p:sp>
      <p:sp>
        <p:nvSpPr>
          <p:cNvPr id="7" name="TextBox 6"/>
          <p:cNvSpPr txBox="1"/>
          <p:nvPr/>
        </p:nvSpPr>
        <p:spPr>
          <a:xfrm>
            <a:off x="803564" y="1579418"/>
            <a:ext cx="2920415" cy="5355312"/>
          </a:xfrm>
          <a:prstGeom prst="rect">
            <a:avLst/>
          </a:prstGeom>
          <a:noFill/>
        </p:spPr>
        <p:txBody>
          <a:bodyPr wrap="none" rtlCol="0">
            <a:spAutoFit/>
          </a:bodyPr>
          <a:lstStyle/>
          <a:p>
            <a:r>
              <a:rPr lang="en-US" b="1" dirty="0" smtClean="0"/>
              <a:t>Middle East</a:t>
            </a:r>
          </a:p>
          <a:p>
            <a:endParaRPr lang="en-US" b="1" dirty="0" smtClean="0"/>
          </a:p>
          <a:p>
            <a:r>
              <a:rPr lang="en-US" b="1" dirty="0" smtClean="0"/>
              <a:t>     -Iraq</a:t>
            </a:r>
          </a:p>
          <a:p>
            <a:r>
              <a:rPr lang="en-US" b="1" dirty="0"/>
              <a:t> </a:t>
            </a:r>
            <a:r>
              <a:rPr lang="en-US" b="1" dirty="0" smtClean="0"/>
              <a:t>    -Bahrain</a:t>
            </a:r>
          </a:p>
          <a:p>
            <a:r>
              <a:rPr lang="en-US" b="1" dirty="0" smtClean="0"/>
              <a:t>     -Afghanistan</a:t>
            </a:r>
          </a:p>
          <a:p>
            <a:r>
              <a:rPr lang="en-US" b="1" dirty="0" smtClean="0"/>
              <a:t>     -Kuwait</a:t>
            </a:r>
          </a:p>
          <a:p>
            <a:r>
              <a:rPr lang="en-US" b="1" dirty="0" smtClean="0"/>
              <a:t>     -Jordan</a:t>
            </a:r>
          </a:p>
          <a:p>
            <a:r>
              <a:rPr lang="en-US" b="1" dirty="0" smtClean="0"/>
              <a:t>     -Qatar</a:t>
            </a:r>
          </a:p>
          <a:p>
            <a:r>
              <a:rPr lang="en-US" b="1" dirty="0" smtClean="0"/>
              <a:t>     -United Arab Emirates</a:t>
            </a:r>
          </a:p>
          <a:p>
            <a:r>
              <a:rPr lang="en-US" b="1" dirty="0"/>
              <a:t> </a:t>
            </a:r>
            <a:r>
              <a:rPr lang="en-US" b="1" dirty="0" smtClean="0"/>
              <a:t>    -Jordan</a:t>
            </a:r>
          </a:p>
          <a:p>
            <a:endParaRPr lang="en-US" b="1" dirty="0" smtClean="0"/>
          </a:p>
          <a:p>
            <a:r>
              <a:rPr lang="en-US" b="1" dirty="0" smtClean="0"/>
              <a:t>Europe</a:t>
            </a:r>
          </a:p>
          <a:p>
            <a:endParaRPr lang="en-US" b="1" dirty="0" smtClean="0"/>
          </a:p>
          <a:p>
            <a:r>
              <a:rPr lang="en-US" b="1" dirty="0" smtClean="0"/>
              <a:t>     -Germany</a:t>
            </a:r>
          </a:p>
          <a:p>
            <a:r>
              <a:rPr lang="en-US" b="1" dirty="0" smtClean="0"/>
              <a:t>     -Kosovo</a:t>
            </a:r>
          </a:p>
          <a:p>
            <a:r>
              <a:rPr lang="en-US" b="1" dirty="0" smtClean="0"/>
              <a:t>     -Latvia</a:t>
            </a:r>
          </a:p>
          <a:p>
            <a:endParaRPr lang="en-US" b="1" dirty="0" smtClean="0"/>
          </a:p>
          <a:p>
            <a:r>
              <a:rPr lang="en-US" b="1" dirty="0" smtClean="0"/>
              <a:t>South Korea</a:t>
            </a:r>
          </a:p>
          <a:p>
            <a:endParaRPr lang="en-US" b="1" dirty="0" smtClean="0"/>
          </a:p>
        </p:txBody>
      </p:sp>
      <p:sp>
        <p:nvSpPr>
          <p:cNvPr id="9" name="TextBox 8"/>
          <p:cNvSpPr txBox="1"/>
          <p:nvPr/>
        </p:nvSpPr>
        <p:spPr>
          <a:xfrm>
            <a:off x="4322618" y="1561881"/>
            <a:ext cx="3602182" cy="4247317"/>
          </a:xfrm>
          <a:prstGeom prst="rect">
            <a:avLst/>
          </a:prstGeom>
          <a:noFill/>
        </p:spPr>
        <p:txBody>
          <a:bodyPr wrap="square" rtlCol="0">
            <a:spAutoFit/>
          </a:bodyPr>
          <a:lstStyle/>
          <a:p>
            <a:r>
              <a:rPr lang="en-US" b="1" dirty="0" smtClean="0"/>
              <a:t>Africa</a:t>
            </a:r>
          </a:p>
          <a:p>
            <a:endParaRPr lang="en-US" b="1" dirty="0" smtClean="0"/>
          </a:p>
          <a:p>
            <a:r>
              <a:rPr lang="en-US" b="1" dirty="0" smtClean="0"/>
              <a:t>     -Kenya     </a:t>
            </a:r>
          </a:p>
          <a:p>
            <a:r>
              <a:rPr lang="en-US" b="1" dirty="0" smtClean="0"/>
              <a:t>     -Egypt</a:t>
            </a:r>
          </a:p>
          <a:p>
            <a:r>
              <a:rPr lang="en-US" b="1" dirty="0" smtClean="0"/>
              <a:t>     -Senegal</a:t>
            </a:r>
          </a:p>
          <a:p>
            <a:r>
              <a:rPr lang="en-US" b="1" dirty="0" smtClean="0"/>
              <a:t>     -Djibouti</a:t>
            </a:r>
          </a:p>
          <a:p>
            <a:r>
              <a:rPr lang="en-US" b="1" dirty="0"/>
              <a:t> </a:t>
            </a:r>
            <a:r>
              <a:rPr lang="en-US" b="1" dirty="0" smtClean="0"/>
              <a:t>    -South Sudan</a:t>
            </a:r>
          </a:p>
          <a:p>
            <a:endParaRPr lang="en-US" b="1" dirty="0" smtClean="0"/>
          </a:p>
          <a:p>
            <a:r>
              <a:rPr lang="en-US" b="1" dirty="0" smtClean="0"/>
              <a:t>Central and South America/Caribbean</a:t>
            </a:r>
          </a:p>
          <a:p>
            <a:endParaRPr lang="en-US" b="1" dirty="0" smtClean="0"/>
          </a:p>
          <a:p>
            <a:r>
              <a:rPr lang="en-US" b="1" dirty="0" smtClean="0"/>
              <a:t>     -El Salvador</a:t>
            </a:r>
          </a:p>
          <a:p>
            <a:r>
              <a:rPr lang="en-US" b="1" dirty="0" smtClean="0"/>
              <a:t>     -Honduras</a:t>
            </a:r>
          </a:p>
          <a:p>
            <a:r>
              <a:rPr lang="en-US" b="1" dirty="0" smtClean="0"/>
              <a:t>     -Guatemala</a:t>
            </a:r>
          </a:p>
          <a:p>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emetery and A&amp;M Land"/>
          <p:cNvPicPr>
            <a:picLocks noChangeAspect="1" noChangeArrowheads="1"/>
          </p:cNvPicPr>
          <p:nvPr/>
        </p:nvPicPr>
        <p:blipFill>
          <a:blip r:embed="rId3" cstate="print"/>
          <a:srcRect/>
          <a:stretch>
            <a:fillRect/>
          </a:stretch>
        </p:blipFill>
        <p:spPr bwMode="auto">
          <a:xfrm>
            <a:off x="304800" y="1066800"/>
            <a:ext cx="8458200" cy="5391150"/>
          </a:xfrm>
          <a:prstGeom prst="rect">
            <a:avLst/>
          </a:prstGeom>
          <a:noFill/>
          <a:ln w="9525">
            <a:noFill/>
            <a:miter lim="800000"/>
            <a:headEnd/>
            <a:tailEnd/>
          </a:ln>
        </p:spPr>
      </p:pic>
      <p:sp>
        <p:nvSpPr>
          <p:cNvPr id="41987" name="Text Box 3"/>
          <p:cNvSpPr txBox="1">
            <a:spLocks noChangeArrowheads="1"/>
          </p:cNvSpPr>
          <p:nvPr/>
        </p:nvSpPr>
        <p:spPr bwMode="auto">
          <a:xfrm>
            <a:off x="1219200" y="4559300"/>
            <a:ext cx="1238250" cy="274638"/>
          </a:xfrm>
          <a:prstGeom prst="rect">
            <a:avLst/>
          </a:prstGeom>
          <a:noFill/>
          <a:ln w="9525">
            <a:noFill/>
            <a:miter lim="800000"/>
            <a:headEnd/>
            <a:tailEnd/>
          </a:ln>
        </p:spPr>
        <p:txBody>
          <a:bodyPr wrap="none">
            <a:spAutoFit/>
          </a:bodyPr>
          <a:lstStyle/>
          <a:p>
            <a:r>
              <a:rPr lang="en-US" sz="1200"/>
              <a:t>Copperas Cove</a:t>
            </a:r>
          </a:p>
        </p:txBody>
      </p:sp>
      <p:sp>
        <p:nvSpPr>
          <p:cNvPr id="41988" name="Text Box 4"/>
          <p:cNvSpPr txBox="1">
            <a:spLocks noChangeArrowheads="1"/>
          </p:cNvSpPr>
          <p:nvPr/>
        </p:nvSpPr>
        <p:spPr bwMode="auto">
          <a:xfrm>
            <a:off x="3657600" y="4800600"/>
            <a:ext cx="1693863" cy="274638"/>
          </a:xfrm>
          <a:prstGeom prst="rect">
            <a:avLst/>
          </a:prstGeom>
          <a:noFill/>
          <a:ln w="9525">
            <a:noFill/>
            <a:miter lim="800000"/>
            <a:headEnd/>
            <a:tailEnd/>
          </a:ln>
        </p:spPr>
        <p:txBody>
          <a:bodyPr wrap="none">
            <a:spAutoFit/>
          </a:bodyPr>
          <a:lstStyle/>
          <a:p>
            <a:r>
              <a:rPr lang="en-US" sz="1200"/>
              <a:t>Killeen/Harker Heights</a:t>
            </a:r>
          </a:p>
        </p:txBody>
      </p:sp>
      <p:sp>
        <p:nvSpPr>
          <p:cNvPr id="41989" name="Text Box 5"/>
          <p:cNvSpPr txBox="1">
            <a:spLocks noChangeArrowheads="1"/>
          </p:cNvSpPr>
          <p:nvPr/>
        </p:nvSpPr>
        <p:spPr bwMode="auto">
          <a:xfrm>
            <a:off x="6400800" y="5286375"/>
            <a:ext cx="1163638" cy="274638"/>
          </a:xfrm>
          <a:prstGeom prst="rect">
            <a:avLst/>
          </a:prstGeom>
          <a:noFill/>
          <a:ln w="9525">
            <a:noFill/>
            <a:miter lim="800000"/>
            <a:headEnd/>
            <a:tailEnd/>
          </a:ln>
        </p:spPr>
        <p:txBody>
          <a:bodyPr wrap="none">
            <a:spAutoFit/>
          </a:bodyPr>
          <a:lstStyle/>
          <a:p>
            <a:r>
              <a:rPr lang="en-US" sz="1200"/>
              <a:t>Belton/Temple</a:t>
            </a:r>
          </a:p>
        </p:txBody>
      </p:sp>
      <p:sp>
        <p:nvSpPr>
          <p:cNvPr id="41990" name="Text Box 6"/>
          <p:cNvSpPr txBox="1">
            <a:spLocks noChangeArrowheads="1"/>
          </p:cNvSpPr>
          <p:nvPr/>
        </p:nvSpPr>
        <p:spPr bwMode="auto">
          <a:xfrm>
            <a:off x="3962400" y="1287463"/>
            <a:ext cx="850900" cy="274637"/>
          </a:xfrm>
          <a:prstGeom prst="rect">
            <a:avLst/>
          </a:prstGeom>
          <a:noFill/>
          <a:ln w="9525">
            <a:noFill/>
            <a:miter lim="800000"/>
            <a:headEnd/>
            <a:tailEnd/>
          </a:ln>
        </p:spPr>
        <p:txBody>
          <a:bodyPr wrap="none">
            <a:spAutoFit/>
          </a:bodyPr>
          <a:lstStyle/>
          <a:p>
            <a:r>
              <a:rPr lang="en-US" sz="1200"/>
              <a:t>Gatesville</a:t>
            </a:r>
          </a:p>
        </p:txBody>
      </p:sp>
      <p:sp>
        <p:nvSpPr>
          <p:cNvPr id="41991" name="Text Box 7"/>
          <p:cNvSpPr txBox="1">
            <a:spLocks noChangeArrowheads="1"/>
          </p:cNvSpPr>
          <p:nvPr/>
        </p:nvSpPr>
        <p:spPr bwMode="auto">
          <a:xfrm>
            <a:off x="8001000" y="1287463"/>
            <a:ext cx="573088" cy="274637"/>
          </a:xfrm>
          <a:prstGeom prst="rect">
            <a:avLst/>
          </a:prstGeom>
          <a:noFill/>
          <a:ln w="9525">
            <a:noFill/>
            <a:miter lim="800000"/>
            <a:headEnd/>
            <a:tailEnd/>
          </a:ln>
        </p:spPr>
        <p:txBody>
          <a:bodyPr wrap="none">
            <a:spAutoFit/>
          </a:bodyPr>
          <a:lstStyle/>
          <a:p>
            <a:r>
              <a:rPr lang="en-US" sz="1200"/>
              <a:t>Waco</a:t>
            </a:r>
          </a:p>
        </p:txBody>
      </p:sp>
      <p:sp>
        <p:nvSpPr>
          <p:cNvPr id="41992" name="Text Box 8"/>
          <p:cNvSpPr txBox="1">
            <a:spLocks noChangeArrowheads="1"/>
          </p:cNvSpPr>
          <p:nvPr/>
        </p:nvSpPr>
        <p:spPr bwMode="auto">
          <a:xfrm>
            <a:off x="4953000" y="1855788"/>
            <a:ext cx="665163" cy="457200"/>
          </a:xfrm>
          <a:prstGeom prst="rect">
            <a:avLst/>
          </a:prstGeom>
          <a:noFill/>
          <a:ln w="9525">
            <a:noFill/>
            <a:miter lim="800000"/>
            <a:headEnd/>
            <a:tailEnd/>
          </a:ln>
        </p:spPr>
        <p:txBody>
          <a:bodyPr wrap="none">
            <a:spAutoFit/>
          </a:bodyPr>
          <a:lstStyle/>
          <a:p>
            <a:r>
              <a:rPr lang="en-US" sz="1200">
                <a:solidFill>
                  <a:schemeClr val="folHlink"/>
                </a:solidFill>
              </a:rPr>
              <a:t>Coryell</a:t>
            </a:r>
          </a:p>
          <a:p>
            <a:r>
              <a:rPr lang="en-US" sz="1200">
                <a:solidFill>
                  <a:schemeClr val="folHlink"/>
                </a:solidFill>
              </a:rPr>
              <a:t>County</a:t>
            </a:r>
          </a:p>
        </p:txBody>
      </p:sp>
      <p:sp>
        <p:nvSpPr>
          <p:cNvPr id="41993" name="Text Box 9"/>
          <p:cNvSpPr txBox="1">
            <a:spLocks noChangeArrowheads="1"/>
          </p:cNvSpPr>
          <p:nvPr/>
        </p:nvSpPr>
        <p:spPr bwMode="auto">
          <a:xfrm>
            <a:off x="457200" y="3892550"/>
            <a:ext cx="884238" cy="457200"/>
          </a:xfrm>
          <a:prstGeom prst="rect">
            <a:avLst/>
          </a:prstGeom>
          <a:noFill/>
          <a:ln w="9525">
            <a:noFill/>
            <a:miter lim="800000"/>
            <a:headEnd/>
            <a:tailEnd/>
          </a:ln>
        </p:spPr>
        <p:txBody>
          <a:bodyPr wrap="none">
            <a:spAutoFit/>
          </a:bodyPr>
          <a:lstStyle/>
          <a:p>
            <a:r>
              <a:rPr lang="en-US" sz="1200">
                <a:solidFill>
                  <a:schemeClr val="folHlink"/>
                </a:solidFill>
              </a:rPr>
              <a:t>Lampasas</a:t>
            </a:r>
          </a:p>
          <a:p>
            <a:r>
              <a:rPr lang="en-US" sz="1200">
                <a:solidFill>
                  <a:schemeClr val="folHlink"/>
                </a:solidFill>
              </a:rPr>
              <a:t>County</a:t>
            </a:r>
          </a:p>
        </p:txBody>
      </p:sp>
      <p:sp>
        <p:nvSpPr>
          <p:cNvPr id="41994" name="Text Box 10"/>
          <p:cNvSpPr txBox="1">
            <a:spLocks noChangeArrowheads="1"/>
          </p:cNvSpPr>
          <p:nvPr/>
        </p:nvSpPr>
        <p:spPr bwMode="auto">
          <a:xfrm>
            <a:off x="1600200" y="5784850"/>
            <a:ext cx="665163" cy="457200"/>
          </a:xfrm>
          <a:prstGeom prst="rect">
            <a:avLst/>
          </a:prstGeom>
          <a:noFill/>
          <a:ln w="9525">
            <a:noFill/>
            <a:miter lim="800000"/>
            <a:headEnd/>
            <a:tailEnd/>
          </a:ln>
        </p:spPr>
        <p:txBody>
          <a:bodyPr wrap="none">
            <a:spAutoFit/>
          </a:bodyPr>
          <a:lstStyle/>
          <a:p>
            <a:r>
              <a:rPr lang="en-US" sz="1200">
                <a:solidFill>
                  <a:schemeClr val="folHlink"/>
                </a:solidFill>
              </a:rPr>
              <a:t>Burnet</a:t>
            </a:r>
          </a:p>
          <a:p>
            <a:r>
              <a:rPr lang="en-US" sz="1200">
                <a:solidFill>
                  <a:schemeClr val="folHlink"/>
                </a:solidFill>
              </a:rPr>
              <a:t>County</a:t>
            </a:r>
          </a:p>
        </p:txBody>
      </p:sp>
      <p:sp>
        <p:nvSpPr>
          <p:cNvPr id="41995" name="Text Box 11"/>
          <p:cNvSpPr txBox="1">
            <a:spLocks noChangeArrowheads="1"/>
          </p:cNvSpPr>
          <p:nvPr/>
        </p:nvSpPr>
        <p:spPr bwMode="auto">
          <a:xfrm>
            <a:off x="4572000" y="6000750"/>
            <a:ext cx="665163" cy="457200"/>
          </a:xfrm>
          <a:prstGeom prst="rect">
            <a:avLst/>
          </a:prstGeom>
          <a:noFill/>
          <a:ln w="9525">
            <a:noFill/>
            <a:miter lim="800000"/>
            <a:headEnd/>
            <a:tailEnd/>
          </a:ln>
        </p:spPr>
        <p:txBody>
          <a:bodyPr wrap="none">
            <a:spAutoFit/>
          </a:bodyPr>
          <a:lstStyle/>
          <a:p>
            <a:r>
              <a:rPr lang="en-US" sz="1200">
                <a:solidFill>
                  <a:schemeClr val="folHlink"/>
                </a:solidFill>
              </a:rPr>
              <a:t>Bell</a:t>
            </a:r>
          </a:p>
          <a:p>
            <a:r>
              <a:rPr lang="en-US" sz="1200">
                <a:solidFill>
                  <a:schemeClr val="folHlink"/>
                </a:solidFill>
              </a:rPr>
              <a:t>County</a:t>
            </a:r>
          </a:p>
        </p:txBody>
      </p:sp>
      <p:sp>
        <p:nvSpPr>
          <p:cNvPr id="41996" name="Text Box 12"/>
          <p:cNvSpPr txBox="1">
            <a:spLocks noChangeArrowheads="1"/>
          </p:cNvSpPr>
          <p:nvPr/>
        </p:nvSpPr>
        <p:spPr bwMode="auto">
          <a:xfrm>
            <a:off x="7315200" y="2073275"/>
            <a:ext cx="892175" cy="457200"/>
          </a:xfrm>
          <a:prstGeom prst="rect">
            <a:avLst/>
          </a:prstGeom>
          <a:noFill/>
          <a:ln w="9525">
            <a:noFill/>
            <a:miter lim="800000"/>
            <a:headEnd/>
            <a:tailEnd/>
          </a:ln>
        </p:spPr>
        <p:txBody>
          <a:bodyPr wrap="none">
            <a:spAutoFit/>
          </a:bodyPr>
          <a:lstStyle/>
          <a:p>
            <a:r>
              <a:rPr lang="en-US" sz="1200">
                <a:solidFill>
                  <a:schemeClr val="folHlink"/>
                </a:solidFill>
              </a:rPr>
              <a:t>McLennan</a:t>
            </a:r>
          </a:p>
          <a:p>
            <a:r>
              <a:rPr lang="en-US" sz="1200">
                <a:solidFill>
                  <a:schemeClr val="folHlink"/>
                </a:solidFill>
              </a:rPr>
              <a:t>County</a:t>
            </a:r>
          </a:p>
        </p:txBody>
      </p:sp>
      <p:sp>
        <p:nvSpPr>
          <p:cNvPr id="41997" name="Rectangle 13"/>
          <p:cNvSpPr>
            <a:spLocks noChangeArrowheads="1"/>
          </p:cNvSpPr>
          <p:nvPr/>
        </p:nvSpPr>
        <p:spPr bwMode="auto">
          <a:xfrm>
            <a:off x="304800" y="1101725"/>
            <a:ext cx="8458200" cy="5348288"/>
          </a:xfrm>
          <a:prstGeom prst="rect">
            <a:avLst/>
          </a:prstGeom>
          <a:noFill/>
          <a:ln w="38100">
            <a:solidFill>
              <a:srgbClr val="993300"/>
            </a:solidFill>
            <a:miter lim="800000"/>
            <a:headEnd/>
            <a:tailEnd/>
          </a:ln>
        </p:spPr>
        <p:txBody>
          <a:bodyPr wrap="none" anchor="ctr"/>
          <a:lstStyle/>
          <a:p>
            <a:endParaRPr lang="en-US"/>
          </a:p>
        </p:txBody>
      </p:sp>
      <p:sp>
        <p:nvSpPr>
          <p:cNvPr id="41998" name="Text Box 14"/>
          <p:cNvSpPr txBox="1">
            <a:spLocks noChangeArrowheads="1"/>
          </p:cNvSpPr>
          <p:nvPr/>
        </p:nvSpPr>
        <p:spPr bwMode="auto">
          <a:xfrm>
            <a:off x="6705600" y="1577975"/>
            <a:ext cx="862013" cy="274638"/>
          </a:xfrm>
          <a:prstGeom prst="rect">
            <a:avLst/>
          </a:prstGeom>
          <a:noFill/>
          <a:ln w="9525">
            <a:noFill/>
            <a:miter lim="800000"/>
            <a:headEnd/>
            <a:tailEnd/>
          </a:ln>
        </p:spPr>
        <p:txBody>
          <a:bodyPr wrap="none">
            <a:spAutoFit/>
          </a:bodyPr>
          <a:lstStyle/>
          <a:p>
            <a:r>
              <a:rPr lang="en-US" sz="1200"/>
              <a:t>McGregor</a:t>
            </a:r>
          </a:p>
        </p:txBody>
      </p:sp>
      <p:sp>
        <p:nvSpPr>
          <p:cNvPr id="41999" name="Text Box 15"/>
          <p:cNvSpPr txBox="1">
            <a:spLocks noChangeArrowheads="1"/>
          </p:cNvSpPr>
          <p:nvPr/>
        </p:nvSpPr>
        <p:spPr bwMode="auto">
          <a:xfrm>
            <a:off x="5867400" y="6013450"/>
            <a:ext cx="655638" cy="274638"/>
          </a:xfrm>
          <a:prstGeom prst="rect">
            <a:avLst/>
          </a:prstGeom>
          <a:noFill/>
          <a:ln w="9525">
            <a:noFill/>
            <a:miter lim="800000"/>
            <a:headEnd/>
            <a:tailEnd/>
          </a:ln>
        </p:spPr>
        <p:txBody>
          <a:bodyPr wrap="none">
            <a:spAutoFit/>
          </a:bodyPr>
          <a:lstStyle/>
          <a:p>
            <a:r>
              <a:rPr lang="en-US" sz="1200"/>
              <a:t>Salado</a:t>
            </a:r>
          </a:p>
        </p:txBody>
      </p:sp>
      <p:sp>
        <p:nvSpPr>
          <p:cNvPr id="42000" name="Text Box 16"/>
          <p:cNvSpPr txBox="1">
            <a:spLocks noChangeArrowheads="1"/>
          </p:cNvSpPr>
          <p:nvPr/>
        </p:nvSpPr>
        <p:spPr bwMode="auto">
          <a:xfrm>
            <a:off x="2900363" y="4321175"/>
            <a:ext cx="1100137" cy="274638"/>
          </a:xfrm>
          <a:prstGeom prst="rect">
            <a:avLst/>
          </a:prstGeom>
          <a:noFill/>
          <a:ln w="9525">
            <a:noFill/>
            <a:miter lim="800000"/>
            <a:headEnd/>
            <a:tailEnd/>
          </a:ln>
        </p:spPr>
        <p:txBody>
          <a:bodyPr wrap="none">
            <a:spAutoFit/>
          </a:bodyPr>
          <a:lstStyle/>
          <a:p>
            <a:pPr algn="ctr"/>
            <a:r>
              <a:rPr lang="en-US" sz="1200"/>
              <a:t>FORT HOOD</a:t>
            </a:r>
          </a:p>
        </p:txBody>
      </p:sp>
      <p:sp>
        <p:nvSpPr>
          <p:cNvPr id="1938449" name="Text Box 17"/>
          <p:cNvSpPr txBox="1">
            <a:spLocks noChangeArrowheads="1"/>
          </p:cNvSpPr>
          <p:nvPr/>
        </p:nvSpPr>
        <p:spPr bwMode="auto">
          <a:xfrm>
            <a:off x="5091113" y="5519738"/>
            <a:ext cx="184150" cy="274637"/>
          </a:xfrm>
          <a:prstGeom prst="rect">
            <a:avLst/>
          </a:prstGeom>
          <a:noFill/>
          <a:ln w="9525">
            <a:noFill/>
            <a:miter lim="800000"/>
            <a:headEnd/>
            <a:tailEnd/>
          </a:ln>
          <a:effectLst/>
        </p:spPr>
        <p:txBody>
          <a:bodyPr wrap="none">
            <a:spAutoFit/>
          </a:bodyPr>
          <a:lstStyle/>
          <a:p>
            <a:pPr>
              <a:defRPr/>
            </a:pPr>
            <a:endParaRPr lang="en-US" sz="1200" i="1">
              <a:effectLst>
                <a:outerShdw blurRad="38100" dist="38100" dir="2700000" algn="tl">
                  <a:srgbClr val="C0C0C0"/>
                </a:outerShdw>
              </a:effectLst>
              <a:latin typeface="Arial" pitchFamily="34" charset="0"/>
            </a:endParaRPr>
          </a:p>
        </p:txBody>
      </p:sp>
      <p:sp>
        <p:nvSpPr>
          <p:cNvPr id="42002" name="Text Box 32"/>
          <p:cNvSpPr txBox="1">
            <a:spLocks noChangeArrowheads="1"/>
          </p:cNvSpPr>
          <p:nvPr/>
        </p:nvSpPr>
        <p:spPr bwMode="auto">
          <a:xfrm>
            <a:off x="3657600" y="6172200"/>
            <a:ext cx="774700" cy="274638"/>
          </a:xfrm>
          <a:prstGeom prst="rect">
            <a:avLst/>
          </a:prstGeom>
          <a:noFill/>
          <a:ln w="9525">
            <a:noFill/>
            <a:miter lim="800000"/>
            <a:headEnd/>
            <a:tailEnd/>
          </a:ln>
        </p:spPr>
        <p:txBody>
          <a:bodyPr wrap="none">
            <a:spAutoFit/>
          </a:bodyPr>
          <a:lstStyle/>
          <a:p>
            <a:r>
              <a:rPr lang="en-US" sz="1200"/>
              <a:t>Florence</a:t>
            </a:r>
          </a:p>
        </p:txBody>
      </p:sp>
      <p:sp>
        <p:nvSpPr>
          <p:cNvPr id="42003" name="Text Box 33"/>
          <p:cNvSpPr txBox="1">
            <a:spLocks noChangeArrowheads="1"/>
          </p:cNvSpPr>
          <p:nvPr/>
        </p:nvSpPr>
        <p:spPr bwMode="auto">
          <a:xfrm>
            <a:off x="274638" y="4937125"/>
            <a:ext cx="885825" cy="274638"/>
          </a:xfrm>
          <a:prstGeom prst="rect">
            <a:avLst/>
          </a:prstGeom>
          <a:noFill/>
          <a:ln w="9525">
            <a:noFill/>
            <a:miter lim="800000"/>
            <a:headEnd/>
            <a:tailEnd/>
          </a:ln>
        </p:spPr>
        <p:txBody>
          <a:bodyPr wrap="none">
            <a:spAutoFit/>
          </a:bodyPr>
          <a:lstStyle/>
          <a:p>
            <a:r>
              <a:rPr lang="en-US" sz="1200"/>
              <a:t>Lampasas</a:t>
            </a:r>
          </a:p>
        </p:txBody>
      </p:sp>
      <p:sp>
        <p:nvSpPr>
          <p:cNvPr id="42004" name="Freeform 34" descr="Wide upward diagonal"/>
          <p:cNvSpPr>
            <a:spLocks/>
          </p:cNvSpPr>
          <p:nvPr/>
        </p:nvSpPr>
        <p:spPr bwMode="auto">
          <a:xfrm>
            <a:off x="3733800" y="3295650"/>
            <a:ext cx="928688" cy="714375"/>
          </a:xfrm>
          <a:custGeom>
            <a:avLst/>
            <a:gdLst>
              <a:gd name="T0" fmla="*/ 2147483647 w 585"/>
              <a:gd name="T1" fmla="*/ 0 h 450"/>
              <a:gd name="T2" fmla="*/ 2147483647 w 585"/>
              <a:gd name="T3" fmla="*/ 2147483647 h 450"/>
              <a:gd name="T4" fmla="*/ 2147483647 w 585"/>
              <a:gd name="T5" fmla="*/ 2147483647 h 450"/>
              <a:gd name="T6" fmla="*/ 0 w 585"/>
              <a:gd name="T7" fmla="*/ 2147483647 h 450"/>
              <a:gd name="T8" fmla="*/ 2147483647 w 585"/>
              <a:gd name="T9" fmla="*/ 2147483647 h 450"/>
              <a:gd name="T10" fmla="*/ 2147483647 w 585"/>
              <a:gd name="T11" fmla="*/ 2147483647 h 450"/>
              <a:gd name="T12" fmla="*/ 2147483647 w 585"/>
              <a:gd name="T13" fmla="*/ 2147483647 h 450"/>
              <a:gd name="T14" fmla="*/ 2147483647 w 585"/>
              <a:gd name="T15" fmla="*/ 2147483647 h 450"/>
              <a:gd name="T16" fmla="*/ 2147483647 w 585"/>
              <a:gd name="T17" fmla="*/ 2147483647 h 450"/>
              <a:gd name="T18" fmla="*/ 2147483647 w 585"/>
              <a:gd name="T19" fmla="*/ 2147483647 h 450"/>
              <a:gd name="T20" fmla="*/ 2147483647 w 585"/>
              <a:gd name="T21" fmla="*/ 2147483647 h 450"/>
              <a:gd name="T22" fmla="*/ 2147483647 w 585"/>
              <a:gd name="T23" fmla="*/ 2147483647 h 450"/>
              <a:gd name="T24" fmla="*/ 2147483647 w 585"/>
              <a:gd name="T25" fmla="*/ 2147483647 h 450"/>
              <a:gd name="T26" fmla="*/ 2147483647 w 585"/>
              <a:gd name="T27" fmla="*/ 2147483647 h 450"/>
              <a:gd name="T28" fmla="*/ 2147483647 w 585"/>
              <a:gd name="T29" fmla="*/ 2147483647 h 450"/>
              <a:gd name="T30" fmla="*/ 2147483647 w 585"/>
              <a:gd name="T31" fmla="*/ 2147483647 h 450"/>
              <a:gd name="T32" fmla="*/ 2147483647 w 585"/>
              <a:gd name="T33" fmla="*/ 2147483647 h 450"/>
              <a:gd name="T34" fmla="*/ 2147483647 w 585"/>
              <a:gd name="T35" fmla="*/ 2147483647 h 450"/>
              <a:gd name="T36" fmla="*/ 2147483647 w 585"/>
              <a:gd name="T37" fmla="*/ 2147483647 h 450"/>
              <a:gd name="T38" fmla="*/ 2147483647 w 585"/>
              <a:gd name="T39" fmla="*/ 0 h 4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5"/>
              <a:gd name="T61" fmla="*/ 0 h 450"/>
              <a:gd name="T62" fmla="*/ 585 w 585"/>
              <a:gd name="T63" fmla="*/ 450 h 4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5" h="450">
                <a:moveTo>
                  <a:pt x="333" y="0"/>
                </a:moveTo>
                <a:lnTo>
                  <a:pt x="21" y="102"/>
                </a:lnTo>
                <a:lnTo>
                  <a:pt x="3" y="117"/>
                </a:lnTo>
                <a:lnTo>
                  <a:pt x="0" y="351"/>
                </a:lnTo>
                <a:lnTo>
                  <a:pt x="147" y="450"/>
                </a:lnTo>
                <a:lnTo>
                  <a:pt x="219" y="390"/>
                </a:lnTo>
                <a:lnTo>
                  <a:pt x="381" y="387"/>
                </a:lnTo>
                <a:lnTo>
                  <a:pt x="396" y="372"/>
                </a:lnTo>
                <a:lnTo>
                  <a:pt x="423" y="372"/>
                </a:lnTo>
                <a:lnTo>
                  <a:pt x="441" y="381"/>
                </a:lnTo>
                <a:lnTo>
                  <a:pt x="477" y="378"/>
                </a:lnTo>
                <a:lnTo>
                  <a:pt x="495" y="363"/>
                </a:lnTo>
                <a:lnTo>
                  <a:pt x="504" y="345"/>
                </a:lnTo>
                <a:lnTo>
                  <a:pt x="504" y="327"/>
                </a:lnTo>
                <a:lnTo>
                  <a:pt x="525" y="288"/>
                </a:lnTo>
                <a:lnTo>
                  <a:pt x="552" y="279"/>
                </a:lnTo>
                <a:lnTo>
                  <a:pt x="582" y="273"/>
                </a:lnTo>
                <a:lnTo>
                  <a:pt x="585" y="183"/>
                </a:lnTo>
                <a:lnTo>
                  <a:pt x="552" y="147"/>
                </a:lnTo>
                <a:lnTo>
                  <a:pt x="333" y="0"/>
                </a:lnTo>
                <a:close/>
              </a:path>
            </a:pathLst>
          </a:custGeom>
          <a:blipFill dpi="0" rotWithShape="0">
            <a:blip r:embed="rId4" cstate="print"/>
            <a:srcRect/>
            <a:tile tx="0" ty="0" sx="100000" sy="100000" flip="none" algn="tl"/>
          </a:blipFill>
          <a:ln w="9525">
            <a:solidFill>
              <a:srgbClr val="FF0000"/>
            </a:solidFill>
            <a:round/>
            <a:headEnd/>
            <a:tailEnd/>
          </a:ln>
        </p:spPr>
        <p:txBody>
          <a:bodyPr/>
          <a:lstStyle/>
          <a:p>
            <a:endParaRPr lang="en-US"/>
          </a:p>
        </p:txBody>
      </p:sp>
      <p:sp>
        <p:nvSpPr>
          <p:cNvPr id="42005" name="Text Box 35"/>
          <p:cNvSpPr txBox="1">
            <a:spLocks noChangeArrowheads="1"/>
          </p:cNvSpPr>
          <p:nvPr/>
        </p:nvSpPr>
        <p:spPr bwMode="auto">
          <a:xfrm>
            <a:off x="4954588" y="2465388"/>
            <a:ext cx="1544637" cy="274637"/>
          </a:xfrm>
          <a:prstGeom prst="rect">
            <a:avLst/>
          </a:prstGeom>
          <a:noFill/>
          <a:ln w="9525">
            <a:noFill/>
            <a:miter lim="800000"/>
            <a:headEnd/>
            <a:tailEnd/>
          </a:ln>
        </p:spPr>
        <p:txBody>
          <a:bodyPr>
            <a:spAutoFit/>
          </a:bodyPr>
          <a:lstStyle/>
          <a:p>
            <a:r>
              <a:rPr lang="en-US" sz="1200"/>
              <a:t>East Range Road</a:t>
            </a:r>
          </a:p>
        </p:txBody>
      </p:sp>
      <p:sp>
        <p:nvSpPr>
          <p:cNvPr id="42006" name="Rectangle 36"/>
          <p:cNvSpPr>
            <a:spLocks noChangeArrowheads="1"/>
          </p:cNvSpPr>
          <p:nvPr/>
        </p:nvSpPr>
        <p:spPr bwMode="auto">
          <a:xfrm>
            <a:off x="1211263" y="2682875"/>
            <a:ext cx="1054100" cy="274638"/>
          </a:xfrm>
          <a:prstGeom prst="rect">
            <a:avLst/>
          </a:prstGeom>
          <a:noFill/>
          <a:ln w="9525">
            <a:noFill/>
            <a:miter lim="800000"/>
            <a:headEnd/>
            <a:tailEnd/>
          </a:ln>
        </p:spPr>
        <p:txBody>
          <a:bodyPr wrap="none">
            <a:spAutoFit/>
          </a:bodyPr>
          <a:lstStyle/>
          <a:p>
            <a:r>
              <a:rPr lang="en-US" sz="1200"/>
              <a:t>Impact Area</a:t>
            </a:r>
          </a:p>
        </p:txBody>
      </p:sp>
      <p:sp>
        <p:nvSpPr>
          <p:cNvPr id="42007" name="Text Box 37"/>
          <p:cNvSpPr txBox="1">
            <a:spLocks noChangeArrowheads="1"/>
          </p:cNvSpPr>
          <p:nvPr/>
        </p:nvSpPr>
        <p:spPr bwMode="auto">
          <a:xfrm>
            <a:off x="1270000" y="2138363"/>
            <a:ext cx="1544638" cy="274637"/>
          </a:xfrm>
          <a:prstGeom prst="rect">
            <a:avLst/>
          </a:prstGeom>
          <a:noFill/>
          <a:ln w="9525">
            <a:noFill/>
            <a:miter lim="800000"/>
            <a:headEnd/>
            <a:tailEnd/>
          </a:ln>
        </p:spPr>
        <p:txBody>
          <a:bodyPr>
            <a:spAutoFit/>
          </a:bodyPr>
          <a:lstStyle/>
          <a:p>
            <a:r>
              <a:rPr lang="en-US" sz="1200"/>
              <a:t>West Range Road</a:t>
            </a:r>
          </a:p>
        </p:txBody>
      </p:sp>
      <p:sp>
        <p:nvSpPr>
          <p:cNvPr id="42008" name="Text Box 38"/>
          <p:cNvSpPr txBox="1">
            <a:spLocks noChangeArrowheads="1"/>
          </p:cNvSpPr>
          <p:nvPr/>
        </p:nvSpPr>
        <p:spPr bwMode="auto">
          <a:xfrm>
            <a:off x="736600" y="3481388"/>
            <a:ext cx="1544638" cy="274637"/>
          </a:xfrm>
          <a:prstGeom prst="rect">
            <a:avLst/>
          </a:prstGeom>
          <a:noFill/>
          <a:ln w="9525">
            <a:noFill/>
            <a:miter lim="800000"/>
            <a:headEnd/>
            <a:tailEnd/>
          </a:ln>
        </p:spPr>
        <p:txBody>
          <a:bodyPr>
            <a:spAutoFit/>
          </a:bodyPr>
          <a:lstStyle/>
          <a:p>
            <a:r>
              <a:rPr lang="en-US" sz="1200"/>
              <a:t>Cantonment Area</a:t>
            </a:r>
          </a:p>
        </p:txBody>
      </p:sp>
      <p:sp>
        <p:nvSpPr>
          <p:cNvPr id="42009" name="Line 39"/>
          <p:cNvSpPr>
            <a:spLocks noChangeShapeType="1"/>
          </p:cNvSpPr>
          <p:nvPr/>
        </p:nvSpPr>
        <p:spPr bwMode="auto">
          <a:xfrm>
            <a:off x="2705100" y="2352675"/>
            <a:ext cx="952500" cy="809625"/>
          </a:xfrm>
          <a:prstGeom prst="line">
            <a:avLst/>
          </a:prstGeom>
          <a:noFill/>
          <a:ln w="12700">
            <a:solidFill>
              <a:schemeClr val="tx1"/>
            </a:solidFill>
            <a:round/>
            <a:headEnd/>
            <a:tailEnd type="triangle" w="med" len="med"/>
          </a:ln>
        </p:spPr>
        <p:txBody>
          <a:bodyPr/>
          <a:lstStyle/>
          <a:p>
            <a:endParaRPr lang="en-US"/>
          </a:p>
        </p:txBody>
      </p:sp>
      <p:sp>
        <p:nvSpPr>
          <p:cNvPr id="42010" name="Line 40"/>
          <p:cNvSpPr>
            <a:spLocks noChangeShapeType="1"/>
          </p:cNvSpPr>
          <p:nvPr/>
        </p:nvSpPr>
        <p:spPr bwMode="auto">
          <a:xfrm flipH="1">
            <a:off x="4514850" y="2671763"/>
            <a:ext cx="515938" cy="338137"/>
          </a:xfrm>
          <a:prstGeom prst="line">
            <a:avLst/>
          </a:prstGeom>
          <a:noFill/>
          <a:ln w="12700">
            <a:solidFill>
              <a:schemeClr val="tx1"/>
            </a:solidFill>
            <a:round/>
            <a:headEnd/>
            <a:tailEnd type="triangle" w="med" len="med"/>
          </a:ln>
        </p:spPr>
        <p:txBody>
          <a:bodyPr/>
          <a:lstStyle/>
          <a:p>
            <a:endParaRPr lang="en-US"/>
          </a:p>
        </p:txBody>
      </p:sp>
      <p:sp>
        <p:nvSpPr>
          <p:cNvPr id="42011" name="Line 41"/>
          <p:cNvSpPr>
            <a:spLocks noChangeShapeType="1"/>
          </p:cNvSpPr>
          <p:nvPr/>
        </p:nvSpPr>
        <p:spPr bwMode="auto">
          <a:xfrm>
            <a:off x="2192338" y="2919413"/>
            <a:ext cx="1511300" cy="628650"/>
          </a:xfrm>
          <a:prstGeom prst="line">
            <a:avLst/>
          </a:prstGeom>
          <a:noFill/>
          <a:ln w="12700">
            <a:solidFill>
              <a:schemeClr val="tx1"/>
            </a:solidFill>
            <a:round/>
            <a:headEnd/>
            <a:tailEnd type="triangle" w="med" len="med"/>
          </a:ln>
        </p:spPr>
        <p:txBody>
          <a:bodyPr/>
          <a:lstStyle/>
          <a:p>
            <a:endParaRPr lang="en-US"/>
          </a:p>
        </p:txBody>
      </p:sp>
      <p:pic>
        <p:nvPicPr>
          <p:cNvPr id="42012" name="Picture 42" descr="TAMU-use"/>
          <p:cNvPicPr>
            <a:picLocks noChangeAspect="1" noChangeArrowheads="1"/>
          </p:cNvPicPr>
          <p:nvPr/>
        </p:nvPicPr>
        <p:blipFill>
          <a:blip r:embed="rId5" cstate="print"/>
          <a:srcRect/>
          <a:stretch>
            <a:fillRect/>
          </a:stretch>
        </p:blipFill>
        <p:spPr bwMode="auto">
          <a:xfrm>
            <a:off x="4116388" y="5353050"/>
            <a:ext cx="336550" cy="319088"/>
          </a:xfrm>
          <a:prstGeom prst="rect">
            <a:avLst/>
          </a:prstGeom>
          <a:noFill/>
          <a:ln w="9525">
            <a:noFill/>
            <a:miter lim="800000"/>
            <a:headEnd/>
            <a:tailEnd/>
          </a:ln>
        </p:spPr>
      </p:pic>
      <p:sp>
        <p:nvSpPr>
          <p:cNvPr id="42013" name="Line 43"/>
          <p:cNvSpPr>
            <a:spLocks noChangeShapeType="1"/>
          </p:cNvSpPr>
          <p:nvPr/>
        </p:nvSpPr>
        <p:spPr bwMode="auto">
          <a:xfrm>
            <a:off x="2130425" y="3711575"/>
            <a:ext cx="941388" cy="603250"/>
          </a:xfrm>
          <a:prstGeom prst="line">
            <a:avLst/>
          </a:prstGeom>
          <a:noFill/>
          <a:ln w="12700">
            <a:solidFill>
              <a:schemeClr val="tx1"/>
            </a:solidFill>
            <a:round/>
            <a:headEnd/>
            <a:tailEnd type="triangle" w="med" len="med"/>
          </a:ln>
        </p:spPr>
        <p:txBody>
          <a:bodyPr/>
          <a:lstStyle/>
          <a:p>
            <a:endParaRPr lang="en-US"/>
          </a:p>
        </p:txBody>
      </p:sp>
      <p:sp>
        <p:nvSpPr>
          <p:cNvPr id="42014" name="Line 44"/>
          <p:cNvSpPr>
            <a:spLocks noChangeShapeType="1"/>
          </p:cNvSpPr>
          <p:nvPr/>
        </p:nvSpPr>
        <p:spPr bwMode="auto">
          <a:xfrm flipH="1" flipV="1">
            <a:off x="3703638" y="5349875"/>
            <a:ext cx="379412" cy="30163"/>
          </a:xfrm>
          <a:prstGeom prst="line">
            <a:avLst/>
          </a:prstGeom>
          <a:noFill/>
          <a:ln w="9525">
            <a:solidFill>
              <a:schemeClr val="tx1"/>
            </a:solidFill>
            <a:round/>
            <a:headEnd/>
            <a:tailEnd type="triangle" w="med" len="med"/>
          </a:ln>
        </p:spPr>
        <p:txBody>
          <a:bodyPr/>
          <a:lstStyle/>
          <a:p>
            <a:endParaRPr lang="en-US"/>
          </a:p>
        </p:txBody>
      </p:sp>
      <p:sp>
        <p:nvSpPr>
          <p:cNvPr id="42015" name="Text Box 45"/>
          <p:cNvSpPr txBox="1">
            <a:spLocks noChangeArrowheads="1"/>
          </p:cNvSpPr>
          <p:nvPr/>
        </p:nvSpPr>
        <p:spPr bwMode="auto">
          <a:xfrm>
            <a:off x="2870200" y="5740400"/>
            <a:ext cx="939800" cy="646113"/>
          </a:xfrm>
          <a:prstGeom prst="rect">
            <a:avLst/>
          </a:prstGeom>
          <a:noFill/>
          <a:ln w="9525">
            <a:noFill/>
            <a:miter lim="800000"/>
            <a:headEnd/>
            <a:tailEnd/>
          </a:ln>
        </p:spPr>
        <p:txBody>
          <a:bodyPr>
            <a:spAutoFit/>
          </a:bodyPr>
          <a:lstStyle/>
          <a:p>
            <a:r>
              <a:rPr lang="en-US" sz="1200"/>
              <a:t>TX State </a:t>
            </a:r>
          </a:p>
          <a:p>
            <a:r>
              <a:rPr lang="en-US" sz="1200"/>
              <a:t>Veterans </a:t>
            </a:r>
          </a:p>
          <a:p>
            <a:r>
              <a:rPr lang="en-US" sz="1200"/>
              <a:t>Cemetery</a:t>
            </a:r>
          </a:p>
        </p:txBody>
      </p:sp>
      <p:sp>
        <p:nvSpPr>
          <p:cNvPr id="42016" name="Line 46"/>
          <p:cNvSpPr>
            <a:spLocks noChangeShapeType="1"/>
          </p:cNvSpPr>
          <p:nvPr/>
        </p:nvSpPr>
        <p:spPr bwMode="auto">
          <a:xfrm flipV="1">
            <a:off x="3516313" y="5562600"/>
            <a:ext cx="173037" cy="250825"/>
          </a:xfrm>
          <a:prstGeom prst="line">
            <a:avLst/>
          </a:prstGeom>
          <a:noFill/>
          <a:ln w="9525">
            <a:solidFill>
              <a:schemeClr val="tx1"/>
            </a:solidFill>
            <a:round/>
            <a:headEnd/>
            <a:tailEnd type="triangle" w="med" len="med"/>
          </a:ln>
        </p:spPr>
        <p:txBody>
          <a:bodyPr/>
          <a:lstStyle/>
          <a:p>
            <a:endParaRPr lang="en-US"/>
          </a:p>
        </p:txBody>
      </p:sp>
      <p:sp>
        <p:nvSpPr>
          <p:cNvPr id="42017" name="Text Box 15"/>
          <p:cNvSpPr txBox="1">
            <a:spLocks noChangeArrowheads="1"/>
          </p:cNvSpPr>
          <p:nvPr/>
        </p:nvSpPr>
        <p:spPr bwMode="auto">
          <a:xfrm>
            <a:off x="6002338" y="4405313"/>
            <a:ext cx="1057275" cy="277812"/>
          </a:xfrm>
          <a:prstGeom prst="rect">
            <a:avLst/>
          </a:prstGeom>
          <a:noFill/>
          <a:ln w="9525">
            <a:noFill/>
            <a:miter lim="800000"/>
            <a:headEnd/>
            <a:tailEnd/>
          </a:ln>
        </p:spPr>
        <p:txBody>
          <a:bodyPr wrap="none">
            <a:spAutoFit/>
          </a:bodyPr>
          <a:lstStyle/>
          <a:p>
            <a:r>
              <a:rPr lang="en-US" sz="1200"/>
              <a:t>Belton Lake</a:t>
            </a:r>
          </a:p>
        </p:txBody>
      </p:sp>
      <p:sp>
        <p:nvSpPr>
          <p:cNvPr id="42018" name="Text Box 15"/>
          <p:cNvSpPr txBox="1">
            <a:spLocks noChangeArrowheads="1"/>
          </p:cNvSpPr>
          <p:nvPr/>
        </p:nvSpPr>
        <p:spPr bwMode="auto">
          <a:xfrm>
            <a:off x="4710113" y="5611813"/>
            <a:ext cx="1357312" cy="276225"/>
          </a:xfrm>
          <a:prstGeom prst="rect">
            <a:avLst/>
          </a:prstGeom>
          <a:noFill/>
          <a:ln w="9525">
            <a:noFill/>
            <a:miter lim="800000"/>
            <a:headEnd/>
            <a:tailEnd/>
          </a:ln>
        </p:spPr>
        <p:txBody>
          <a:bodyPr wrap="none">
            <a:spAutoFit/>
          </a:bodyPr>
          <a:lstStyle/>
          <a:p>
            <a:r>
              <a:rPr lang="en-US" sz="1200"/>
              <a:t>Stillhouse Lake</a:t>
            </a:r>
          </a:p>
        </p:txBody>
      </p:sp>
      <p:sp>
        <p:nvSpPr>
          <p:cNvPr id="36" name="Rectangle 2"/>
          <p:cNvSpPr txBox="1">
            <a:spLocks noChangeArrowheads="1"/>
          </p:cNvSpPr>
          <p:nvPr/>
        </p:nvSpPr>
        <p:spPr>
          <a:xfrm>
            <a:off x="477672" y="191072"/>
            <a:ext cx="8209128" cy="685800"/>
          </a:xfrm>
          <a:prstGeom prst="rect">
            <a:avLst/>
          </a:prstGeom>
        </p:spPr>
        <p:txBody>
          <a:bodyPr/>
          <a:lstStyle/>
          <a:p>
            <a:pPr algn="ctr">
              <a:defRPr/>
            </a:pPr>
            <a:r>
              <a:rPr lang="en-US" sz="2800" b="1" kern="0" dirty="0">
                <a:solidFill>
                  <a:schemeClr val="accent6">
                    <a:lumMod val="75000"/>
                  </a:schemeClr>
                </a:solidFill>
                <a:effectLst>
                  <a:outerShdw blurRad="38100" dist="38100" dir="2700000" algn="tl">
                    <a:srgbClr val="000000">
                      <a:alpha val="43137"/>
                    </a:srgbClr>
                  </a:outerShdw>
                </a:effectLst>
                <a:latin typeface="+mj-lt"/>
                <a:ea typeface="+mj-ea"/>
                <a:cs typeface="+mj-cs"/>
              </a:rPr>
              <a:t>FORT HOOD and CENTRAL TEXAS</a:t>
            </a:r>
          </a:p>
        </p:txBody>
      </p:sp>
      <p:sp>
        <p:nvSpPr>
          <p:cNvPr id="42020" name="TextBox 36"/>
          <p:cNvSpPr txBox="1">
            <a:spLocks noChangeArrowheads="1"/>
          </p:cNvSpPr>
          <p:nvPr/>
        </p:nvSpPr>
        <p:spPr bwMode="auto">
          <a:xfrm>
            <a:off x="4667250" y="1595438"/>
            <a:ext cx="1500188" cy="276225"/>
          </a:xfrm>
          <a:prstGeom prst="rect">
            <a:avLst/>
          </a:prstGeom>
          <a:noFill/>
          <a:ln w="9525">
            <a:noFill/>
            <a:miter lim="800000"/>
            <a:headEnd/>
            <a:tailEnd/>
          </a:ln>
        </p:spPr>
        <p:txBody>
          <a:bodyPr>
            <a:spAutoFit/>
          </a:bodyPr>
          <a:lstStyle/>
          <a:p>
            <a:r>
              <a:rPr lang="en-US" sz="1200"/>
              <a:t>North Fort Hood </a:t>
            </a:r>
          </a:p>
        </p:txBody>
      </p:sp>
      <p:sp>
        <p:nvSpPr>
          <p:cNvPr id="42021" name="Line 40"/>
          <p:cNvSpPr>
            <a:spLocks noChangeShapeType="1"/>
          </p:cNvSpPr>
          <p:nvPr/>
        </p:nvSpPr>
        <p:spPr bwMode="auto">
          <a:xfrm flipH="1">
            <a:off x="4210050" y="1760538"/>
            <a:ext cx="515938" cy="338137"/>
          </a:xfrm>
          <a:prstGeom prst="line">
            <a:avLst/>
          </a:prstGeom>
          <a:noFill/>
          <a:ln w="12700">
            <a:solidFill>
              <a:schemeClr val="tx1"/>
            </a:solidFill>
            <a:round/>
            <a:headEnd/>
            <a:tailEnd type="triangle" w="med" len="med"/>
          </a:ln>
        </p:spPr>
        <p:txBody>
          <a:bodyPr/>
          <a:lstStyle/>
          <a:p>
            <a:endParaRPr lang="en-US"/>
          </a:p>
        </p:txBody>
      </p:sp>
      <p:sp>
        <p:nvSpPr>
          <p:cNvPr id="38" name="TextBox 37"/>
          <p:cNvSpPr txBox="1"/>
          <p:nvPr/>
        </p:nvSpPr>
        <p:spPr>
          <a:xfrm>
            <a:off x="0" y="6632812"/>
            <a:ext cx="9144000" cy="276999"/>
          </a:xfrm>
          <a:prstGeom prst="rect">
            <a:avLst/>
          </a:prstGeom>
          <a:solidFill>
            <a:srgbClr val="FFFF00"/>
          </a:solidFill>
        </p:spPr>
        <p:txBody>
          <a:bodyPr wrap="square" rtlCol="0">
            <a:spAutoFit/>
          </a:bodyPr>
          <a:lstStyle/>
          <a:p>
            <a:endParaRPr lang="en-US" sz="1200" dirty="0" smtClean="0"/>
          </a:p>
        </p:txBody>
      </p:sp>
      <p:sp>
        <p:nvSpPr>
          <p:cNvPr id="39" name="Slide Number Placeholder 38"/>
          <p:cNvSpPr>
            <a:spLocks noGrp="1"/>
          </p:cNvSpPr>
          <p:nvPr>
            <p:ph type="sldNum" sz="quarter" idx="13"/>
          </p:nvPr>
        </p:nvSpPr>
        <p:spPr/>
        <p:txBody>
          <a:bodyPr/>
          <a:lstStyle/>
          <a:p>
            <a:pPr>
              <a:defRPr/>
            </a:pPr>
            <a:r>
              <a:rPr lang="en-US" smtClean="0"/>
              <a:t> </a:t>
            </a:r>
            <a:fld id="{FD839283-3BDF-4164-9EA8-38E74ADDD119}" type="slidenum">
              <a:rPr lang="en-US" smtClean="0"/>
              <a:pPr>
                <a:defRPr/>
              </a:pPr>
              <a:t>18</a:t>
            </a:fld>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a:defRPr/>
            </a:pPr>
            <a:r>
              <a:rPr lang="en-US" dirty="0" smtClean="0"/>
              <a:t> </a:t>
            </a:r>
            <a:fld id="{FD839283-3BDF-4164-9EA8-38E74ADDD119}" type="slidenum">
              <a:rPr lang="en-US" smtClean="0"/>
              <a:pPr>
                <a:defRPr/>
              </a:pPr>
              <a:t>19</a:t>
            </a:fld>
            <a:endParaRPr lang="en-US" dirty="0"/>
          </a:p>
        </p:txBody>
      </p:sp>
      <p:pic>
        <p:nvPicPr>
          <p:cNvPr id="5" name="Picture 4" descr="IMG_2605.JPG"/>
          <p:cNvPicPr>
            <a:picLocks noChangeAspect="1"/>
          </p:cNvPicPr>
          <p:nvPr/>
        </p:nvPicPr>
        <p:blipFill>
          <a:blip r:embed="rId2" cstate="print"/>
          <a:srcRect/>
          <a:stretch>
            <a:fillRect/>
          </a:stretch>
        </p:blipFill>
        <p:spPr>
          <a:xfrm>
            <a:off x="2258482" y="63049"/>
            <a:ext cx="4568000" cy="2632854"/>
          </a:xfrm>
          <a:prstGeom prst="rect">
            <a:avLst/>
          </a:prstGeom>
        </p:spPr>
      </p:pic>
      <p:pic>
        <p:nvPicPr>
          <p:cNvPr id="140290" name="Picture 2"/>
          <p:cNvPicPr>
            <a:picLocks noChangeAspect="1" noChangeArrowheads="1"/>
          </p:cNvPicPr>
          <p:nvPr/>
        </p:nvPicPr>
        <p:blipFill>
          <a:blip r:embed="rId3" cstate="print"/>
          <a:srcRect/>
          <a:stretch>
            <a:fillRect/>
          </a:stretch>
        </p:blipFill>
        <p:spPr bwMode="auto">
          <a:xfrm>
            <a:off x="2101755" y="2825087"/>
            <a:ext cx="4899546" cy="37804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136525" y="4389438"/>
            <a:ext cx="2514600" cy="2249487"/>
            <a:chOff x="0" y="1400"/>
            <a:chExt cx="3264" cy="2920"/>
          </a:xfrm>
        </p:grpSpPr>
        <p:sp>
          <p:nvSpPr>
            <p:cNvPr id="674819" name="AutoShape 3"/>
            <p:cNvSpPr>
              <a:spLocks noChangeAspect="1" noChangeArrowheads="1" noTextEdit="1"/>
            </p:cNvSpPr>
            <p:nvPr/>
          </p:nvSpPr>
          <p:spPr bwMode="auto">
            <a:xfrm>
              <a:off x="0" y="1400"/>
              <a:ext cx="3264" cy="2920"/>
            </a:xfrm>
            <a:prstGeom prst="rect">
              <a:avLst/>
            </a:prstGeom>
            <a:noFill/>
            <a:ln w="9525">
              <a:noFill/>
              <a:miter lim="800000"/>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674820" name="Freeform 4"/>
            <p:cNvSpPr>
              <a:spLocks noEditPoints="1"/>
            </p:cNvSpPr>
            <p:nvPr/>
          </p:nvSpPr>
          <p:spPr bwMode="auto">
            <a:xfrm>
              <a:off x="0" y="1400"/>
              <a:ext cx="3272" cy="2920"/>
            </a:xfrm>
            <a:custGeom>
              <a:avLst/>
              <a:gdLst/>
              <a:ahLst/>
              <a:cxnLst>
                <a:cxn ang="0">
                  <a:pos x="426" y="1209"/>
                </a:cxn>
                <a:cxn ang="0">
                  <a:pos x="934" y="477"/>
                </a:cxn>
                <a:cxn ang="0">
                  <a:pos x="1659" y="17"/>
                </a:cxn>
                <a:cxn ang="0">
                  <a:pos x="1686" y="562"/>
                </a:cxn>
                <a:cxn ang="0">
                  <a:pos x="1804" y="579"/>
                </a:cxn>
                <a:cxn ang="0">
                  <a:pos x="1922" y="656"/>
                </a:cxn>
                <a:cxn ang="0">
                  <a:pos x="2049" y="681"/>
                </a:cxn>
                <a:cxn ang="0">
                  <a:pos x="2149" y="707"/>
                </a:cxn>
                <a:cxn ang="0">
                  <a:pos x="2221" y="707"/>
                </a:cxn>
                <a:cxn ang="0">
                  <a:pos x="2303" y="724"/>
                </a:cxn>
                <a:cxn ang="0">
                  <a:pos x="2357" y="775"/>
                </a:cxn>
                <a:cxn ang="0">
                  <a:pos x="2403" y="715"/>
                </a:cxn>
                <a:cxn ang="0">
                  <a:pos x="2475" y="741"/>
                </a:cxn>
                <a:cxn ang="0">
                  <a:pos x="2584" y="758"/>
                </a:cxn>
                <a:cxn ang="0">
                  <a:pos x="2620" y="724"/>
                </a:cxn>
                <a:cxn ang="0">
                  <a:pos x="2711" y="715"/>
                </a:cxn>
                <a:cxn ang="0">
                  <a:pos x="2783" y="724"/>
                </a:cxn>
                <a:cxn ang="0">
                  <a:pos x="2847" y="707"/>
                </a:cxn>
                <a:cxn ang="0">
                  <a:pos x="2892" y="741"/>
                </a:cxn>
                <a:cxn ang="0">
                  <a:pos x="2929" y="766"/>
                </a:cxn>
                <a:cxn ang="0">
                  <a:pos x="2974" y="775"/>
                </a:cxn>
                <a:cxn ang="0">
                  <a:pos x="3010" y="775"/>
                </a:cxn>
                <a:cxn ang="0">
                  <a:pos x="3037" y="792"/>
                </a:cxn>
                <a:cxn ang="0">
                  <a:pos x="3101" y="800"/>
                </a:cxn>
                <a:cxn ang="0">
                  <a:pos x="3155" y="1251"/>
                </a:cxn>
                <a:cxn ang="0">
                  <a:pos x="3191" y="1311"/>
                </a:cxn>
                <a:cxn ang="0">
                  <a:pos x="3201" y="1362"/>
                </a:cxn>
                <a:cxn ang="0">
                  <a:pos x="3237" y="1413"/>
                </a:cxn>
                <a:cxn ang="0">
                  <a:pos x="3264" y="1447"/>
                </a:cxn>
                <a:cxn ang="0">
                  <a:pos x="3255" y="1490"/>
                </a:cxn>
                <a:cxn ang="0">
                  <a:pos x="3264" y="1532"/>
                </a:cxn>
                <a:cxn ang="0">
                  <a:pos x="3228" y="1592"/>
                </a:cxn>
                <a:cxn ang="0">
                  <a:pos x="3219" y="1652"/>
                </a:cxn>
                <a:cxn ang="0">
                  <a:pos x="3237" y="1728"/>
                </a:cxn>
                <a:cxn ang="0">
                  <a:pos x="2974" y="1950"/>
                </a:cxn>
                <a:cxn ang="0">
                  <a:pos x="2938" y="1864"/>
                </a:cxn>
                <a:cxn ang="0">
                  <a:pos x="2947" y="1941"/>
                </a:cxn>
                <a:cxn ang="0">
                  <a:pos x="2738" y="2128"/>
                </a:cxn>
                <a:cxn ang="0">
                  <a:pos x="2566" y="2145"/>
                </a:cxn>
                <a:cxn ang="0">
                  <a:pos x="2521" y="2162"/>
                </a:cxn>
                <a:cxn ang="0">
                  <a:pos x="2566" y="2213"/>
                </a:cxn>
                <a:cxn ang="0">
                  <a:pos x="2466" y="2273"/>
                </a:cxn>
                <a:cxn ang="0">
                  <a:pos x="2348" y="2324"/>
                </a:cxn>
                <a:cxn ang="0">
                  <a:pos x="2285" y="2367"/>
                </a:cxn>
                <a:cxn ang="0">
                  <a:pos x="2330" y="2452"/>
                </a:cxn>
                <a:cxn ang="0">
                  <a:pos x="2276" y="2648"/>
                </a:cxn>
                <a:cxn ang="0">
                  <a:pos x="2321" y="2903"/>
                </a:cxn>
                <a:cxn ang="0">
                  <a:pos x="2085" y="2843"/>
                </a:cxn>
                <a:cxn ang="0">
                  <a:pos x="1859" y="2724"/>
                </a:cxn>
                <a:cxn ang="0">
                  <a:pos x="1650" y="2341"/>
                </a:cxn>
                <a:cxn ang="0">
                  <a:pos x="1478" y="2086"/>
                </a:cxn>
                <a:cxn ang="0">
                  <a:pos x="1269" y="1847"/>
                </a:cxn>
                <a:cxn ang="0">
                  <a:pos x="1006" y="1839"/>
                </a:cxn>
                <a:cxn ang="0">
                  <a:pos x="789" y="2035"/>
                </a:cxn>
                <a:cxn ang="0">
                  <a:pos x="481" y="1813"/>
                </a:cxn>
                <a:cxn ang="0">
                  <a:pos x="317" y="1524"/>
                </a:cxn>
                <a:cxn ang="0">
                  <a:pos x="2457" y="2316"/>
                </a:cxn>
                <a:cxn ang="0">
                  <a:pos x="2421" y="2333"/>
                </a:cxn>
                <a:cxn ang="0">
                  <a:pos x="2321" y="2528"/>
                </a:cxn>
                <a:cxn ang="0">
                  <a:pos x="2375" y="2860"/>
                </a:cxn>
              </a:cxnLst>
              <a:rect l="0" t="0" r="r" b="b"/>
              <a:pathLst>
                <a:path w="3273" h="2920">
                  <a:moveTo>
                    <a:pt x="154" y="1362"/>
                  </a:moveTo>
                  <a:lnTo>
                    <a:pt x="100" y="1337"/>
                  </a:lnTo>
                  <a:lnTo>
                    <a:pt x="63" y="1260"/>
                  </a:lnTo>
                  <a:lnTo>
                    <a:pt x="27" y="1243"/>
                  </a:lnTo>
                  <a:lnTo>
                    <a:pt x="9" y="1234"/>
                  </a:lnTo>
                  <a:lnTo>
                    <a:pt x="9" y="1226"/>
                  </a:lnTo>
                  <a:lnTo>
                    <a:pt x="0" y="1217"/>
                  </a:lnTo>
                  <a:lnTo>
                    <a:pt x="0" y="1209"/>
                  </a:lnTo>
                  <a:lnTo>
                    <a:pt x="0" y="1192"/>
                  </a:lnTo>
                  <a:lnTo>
                    <a:pt x="0" y="1192"/>
                  </a:lnTo>
                  <a:lnTo>
                    <a:pt x="9" y="1183"/>
                  </a:lnTo>
                  <a:lnTo>
                    <a:pt x="63" y="1192"/>
                  </a:lnTo>
                  <a:lnTo>
                    <a:pt x="163" y="1192"/>
                  </a:lnTo>
                  <a:lnTo>
                    <a:pt x="426" y="1209"/>
                  </a:lnTo>
                  <a:lnTo>
                    <a:pt x="444" y="1209"/>
                  </a:lnTo>
                  <a:lnTo>
                    <a:pt x="653" y="1217"/>
                  </a:lnTo>
                  <a:lnTo>
                    <a:pt x="662" y="1217"/>
                  </a:lnTo>
                  <a:lnTo>
                    <a:pt x="725" y="1226"/>
                  </a:lnTo>
                  <a:lnTo>
                    <a:pt x="825" y="1226"/>
                  </a:lnTo>
                  <a:lnTo>
                    <a:pt x="889" y="1226"/>
                  </a:lnTo>
                  <a:lnTo>
                    <a:pt x="898" y="1209"/>
                  </a:lnTo>
                  <a:lnTo>
                    <a:pt x="898" y="1090"/>
                  </a:lnTo>
                  <a:lnTo>
                    <a:pt x="907" y="970"/>
                  </a:lnTo>
                  <a:lnTo>
                    <a:pt x="907" y="851"/>
                  </a:lnTo>
                  <a:lnTo>
                    <a:pt x="916" y="800"/>
                  </a:lnTo>
                  <a:lnTo>
                    <a:pt x="916" y="732"/>
                  </a:lnTo>
                  <a:lnTo>
                    <a:pt x="925" y="596"/>
                  </a:lnTo>
                  <a:lnTo>
                    <a:pt x="934" y="477"/>
                  </a:lnTo>
                  <a:lnTo>
                    <a:pt x="934" y="417"/>
                  </a:lnTo>
                  <a:lnTo>
                    <a:pt x="934" y="366"/>
                  </a:lnTo>
                  <a:lnTo>
                    <a:pt x="943" y="238"/>
                  </a:lnTo>
                  <a:lnTo>
                    <a:pt x="943" y="204"/>
                  </a:lnTo>
                  <a:lnTo>
                    <a:pt x="943" y="119"/>
                  </a:lnTo>
                  <a:lnTo>
                    <a:pt x="952" y="0"/>
                  </a:lnTo>
                  <a:lnTo>
                    <a:pt x="961" y="0"/>
                  </a:lnTo>
                  <a:lnTo>
                    <a:pt x="1151" y="9"/>
                  </a:lnTo>
                  <a:lnTo>
                    <a:pt x="1188" y="9"/>
                  </a:lnTo>
                  <a:lnTo>
                    <a:pt x="1278" y="17"/>
                  </a:lnTo>
                  <a:lnTo>
                    <a:pt x="1405" y="17"/>
                  </a:lnTo>
                  <a:lnTo>
                    <a:pt x="1442" y="17"/>
                  </a:lnTo>
                  <a:lnTo>
                    <a:pt x="1532" y="17"/>
                  </a:lnTo>
                  <a:lnTo>
                    <a:pt x="1659" y="17"/>
                  </a:lnTo>
                  <a:lnTo>
                    <a:pt x="1659" y="17"/>
                  </a:lnTo>
                  <a:lnTo>
                    <a:pt x="1659" y="136"/>
                  </a:lnTo>
                  <a:lnTo>
                    <a:pt x="1659" y="187"/>
                  </a:lnTo>
                  <a:lnTo>
                    <a:pt x="1659" y="255"/>
                  </a:lnTo>
                  <a:lnTo>
                    <a:pt x="1659" y="315"/>
                  </a:lnTo>
                  <a:lnTo>
                    <a:pt x="1659" y="375"/>
                  </a:lnTo>
                  <a:lnTo>
                    <a:pt x="1659" y="417"/>
                  </a:lnTo>
                  <a:lnTo>
                    <a:pt x="1659" y="494"/>
                  </a:lnTo>
                  <a:lnTo>
                    <a:pt x="1659" y="545"/>
                  </a:lnTo>
                  <a:lnTo>
                    <a:pt x="1668" y="545"/>
                  </a:lnTo>
                  <a:lnTo>
                    <a:pt x="1668" y="545"/>
                  </a:lnTo>
                  <a:lnTo>
                    <a:pt x="1668" y="545"/>
                  </a:lnTo>
                  <a:lnTo>
                    <a:pt x="1686" y="553"/>
                  </a:lnTo>
                  <a:lnTo>
                    <a:pt x="1686" y="562"/>
                  </a:lnTo>
                  <a:lnTo>
                    <a:pt x="1695" y="562"/>
                  </a:lnTo>
                  <a:lnTo>
                    <a:pt x="1714" y="579"/>
                  </a:lnTo>
                  <a:lnTo>
                    <a:pt x="1732" y="596"/>
                  </a:lnTo>
                  <a:lnTo>
                    <a:pt x="1750" y="604"/>
                  </a:lnTo>
                  <a:lnTo>
                    <a:pt x="1759" y="596"/>
                  </a:lnTo>
                  <a:lnTo>
                    <a:pt x="1759" y="587"/>
                  </a:lnTo>
                  <a:lnTo>
                    <a:pt x="1759" y="587"/>
                  </a:lnTo>
                  <a:lnTo>
                    <a:pt x="1777" y="596"/>
                  </a:lnTo>
                  <a:lnTo>
                    <a:pt x="1786" y="596"/>
                  </a:lnTo>
                  <a:lnTo>
                    <a:pt x="1795" y="604"/>
                  </a:lnTo>
                  <a:lnTo>
                    <a:pt x="1795" y="604"/>
                  </a:lnTo>
                  <a:lnTo>
                    <a:pt x="1804" y="596"/>
                  </a:lnTo>
                  <a:lnTo>
                    <a:pt x="1804" y="587"/>
                  </a:lnTo>
                  <a:lnTo>
                    <a:pt x="1804" y="579"/>
                  </a:lnTo>
                  <a:lnTo>
                    <a:pt x="1822" y="587"/>
                  </a:lnTo>
                  <a:lnTo>
                    <a:pt x="1831" y="596"/>
                  </a:lnTo>
                  <a:lnTo>
                    <a:pt x="1831" y="604"/>
                  </a:lnTo>
                  <a:lnTo>
                    <a:pt x="1850" y="613"/>
                  </a:lnTo>
                  <a:lnTo>
                    <a:pt x="1850" y="621"/>
                  </a:lnTo>
                  <a:lnTo>
                    <a:pt x="1850" y="630"/>
                  </a:lnTo>
                  <a:lnTo>
                    <a:pt x="1850" y="638"/>
                  </a:lnTo>
                  <a:lnTo>
                    <a:pt x="1859" y="647"/>
                  </a:lnTo>
                  <a:lnTo>
                    <a:pt x="1868" y="647"/>
                  </a:lnTo>
                  <a:lnTo>
                    <a:pt x="1877" y="647"/>
                  </a:lnTo>
                  <a:lnTo>
                    <a:pt x="1886" y="647"/>
                  </a:lnTo>
                  <a:lnTo>
                    <a:pt x="1895" y="647"/>
                  </a:lnTo>
                  <a:lnTo>
                    <a:pt x="1913" y="647"/>
                  </a:lnTo>
                  <a:lnTo>
                    <a:pt x="1922" y="656"/>
                  </a:lnTo>
                  <a:lnTo>
                    <a:pt x="1940" y="664"/>
                  </a:lnTo>
                  <a:lnTo>
                    <a:pt x="1949" y="664"/>
                  </a:lnTo>
                  <a:lnTo>
                    <a:pt x="1967" y="664"/>
                  </a:lnTo>
                  <a:lnTo>
                    <a:pt x="1977" y="664"/>
                  </a:lnTo>
                  <a:lnTo>
                    <a:pt x="1977" y="664"/>
                  </a:lnTo>
                  <a:lnTo>
                    <a:pt x="1986" y="656"/>
                  </a:lnTo>
                  <a:lnTo>
                    <a:pt x="1995" y="664"/>
                  </a:lnTo>
                  <a:lnTo>
                    <a:pt x="1995" y="664"/>
                  </a:lnTo>
                  <a:lnTo>
                    <a:pt x="2004" y="673"/>
                  </a:lnTo>
                  <a:lnTo>
                    <a:pt x="2022" y="681"/>
                  </a:lnTo>
                  <a:lnTo>
                    <a:pt x="2031" y="690"/>
                  </a:lnTo>
                  <a:lnTo>
                    <a:pt x="2040" y="681"/>
                  </a:lnTo>
                  <a:lnTo>
                    <a:pt x="2040" y="681"/>
                  </a:lnTo>
                  <a:lnTo>
                    <a:pt x="2049" y="681"/>
                  </a:lnTo>
                  <a:lnTo>
                    <a:pt x="2049" y="673"/>
                  </a:lnTo>
                  <a:lnTo>
                    <a:pt x="2058" y="664"/>
                  </a:lnTo>
                  <a:lnTo>
                    <a:pt x="2058" y="664"/>
                  </a:lnTo>
                  <a:lnTo>
                    <a:pt x="2067" y="664"/>
                  </a:lnTo>
                  <a:lnTo>
                    <a:pt x="2094" y="673"/>
                  </a:lnTo>
                  <a:lnTo>
                    <a:pt x="2103" y="664"/>
                  </a:lnTo>
                  <a:lnTo>
                    <a:pt x="2113" y="664"/>
                  </a:lnTo>
                  <a:lnTo>
                    <a:pt x="2113" y="664"/>
                  </a:lnTo>
                  <a:lnTo>
                    <a:pt x="2113" y="681"/>
                  </a:lnTo>
                  <a:lnTo>
                    <a:pt x="2122" y="698"/>
                  </a:lnTo>
                  <a:lnTo>
                    <a:pt x="2122" y="707"/>
                  </a:lnTo>
                  <a:lnTo>
                    <a:pt x="2131" y="707"/>
                  </a:lnTo>
                  <a:lnTo>
                    <a:pt x="2140" y="698"/>
                  </a:lnTo>
                  <a:lnTo>
                    <a:pt x="2149" y="707"/>
                  </a:lnTo>
                  <a:lnTo>
                    <a:pt x="2149" y="715"/>
                  </a:lnTo>
                  <a:lnTo>
                    <a:pt x="2149" y="715"/>
                  </a:lnTo>
                  <a:lnTo>
                    <a:pt x="2149" y="715"/>
                  </a:lnTo>
                  <a:lnTo>
                    <a:pt x="2149" y="724"/>
                  </a:lnTo>
                  <a:lnTo>
                    <a:pt x="2149" y="724"/>
                  </a:lnTo>
                  <a:lnTo>
                    <a:pt x="2149" y="732"/>
                  </a:lnTo>
                  <a:lnTo>
                    <a:pt x="2158" y="732"/>
                  </a:lnTo>
                  <a:lnTo>
                    <a:pt x="2167" y="741"/>
                  </a:lnTo>
                  <a:lnTo>
                    <a:pt x="2176" y="741"/>
                  </a:lnTo>
                  <a:lnTo>
                    <a:pt x="2185" y="732"/>
                  </a:lnTo>
                  <a:lnTo>
                    <a:pt x="2194" y="715"/>
                  </a:lnTo>
                  <a:lnTo>
                    <a:pt x="2203" y="715"/>
                  </a:lnTo>
                  <a:lnTo>
                    <a:pt x="2212" y="707"/>
                  </a:lnTo>
                  <a:lnTo>
                    <a:pt x="2221" y="707"/>
                  </a:lnTo>
                  <a:lnTo>
                    <a:pt x="2239" y="707"/>
                  </a:lnTo>
                  <a:lnTo>
                    <a:pt x="2239" y="724"/>
                  </a:lnTo>
                  <a:lnTo>
                    <a:pt x="2239" y="724"/>
                  </a:lnTo>
                  <a:lnTo>
                    <a:pt x="2249" y="724"/>
                  </a:lnTo>
                  <a:lnTo>
                    <a:pt x="2258" y="724"/>
                  </a:lnTo>
                  <a:lnTo>
                    <a:pt x="2267" y="724"/>
                  </a:lnTo>
                  <a:lnTo>
                    <a:pt x="2267" y="724"/>
                  </a:lnTo>
                  <a:lnTo>
                    <a:pt x="2267" y="732"/>
                  </a:lnTo>
                  <a:lnTo>
                    <a:pt x="2276" y="741"/>
                  </a:lnTo>
                  <a:lnTo>
                    <a:pt x="2285" y="749"/>
                  </a:lnTo>
                  <a:lnTo>
                    <a:pt x="2294" y="749"/>
                  </a:lnTo>
                  <a:lnTo>
                    <a:pt x="2303" y="741"/>
                  </a:lnTo>
                  <a:lnTo>
                    <a:pt x="2303" y="732"/>
                  </a:lnTo>
                  <a:lnTo>
                    <a:pt x="2303" y="724"/>
                  </a:lnTo>
                  <a:lnTo>
                    <a:pt x="2312" y="732"/>
                  </a:lnTo>
                  <a:lnTo>
                    <a:pt x="2321" y="741"/>
                  </a:lnTo>
                  <a:lnTo>
                    <a:pt x="2321" y="732"/>
                  </a:lnTo>
                  <a:lnTo>
                    <a:pt x="2321" y="724"/>
                  </a:lnTo>
                  <a:lnTo>
                    <a:pt x="2330" y="724"/>
                  </a:lnTo>
                  <a:lnTo>
                    <a:pt x="2339" y="724"/>
                  </a:lnTo>
                  <a:lnTo>
                    <a:pt x="2339" y="732"/>
                  </a:lnTo>
                  <a:lnTo>
                    <a:pt x="2339" y="741"/>
                  </a:lnTo>
                  <a:lnTo>
                    <a:pt x="2330" y="741"/>
                  </a:lnTo>
                  <a:lnTo>
                    <a:pt x="2330" y="749"/>
                  </a:lnTo>
                  <a:lnTo>
                    <a:pt x="2339" y="766"/>
                  </a:lnTo>
                  <a:lnTo>
                    <a:pt x="2348" y="775"/>
                  </a:lnTo>
                  <a:lnTo>
                    <a:pt x="2357" y="775"/>
                  </a:lnTo>
                  <a:lnTo>
                    <a:pt x="2357" y="775"/>
                  </a:lnTo>
                  <a:lnTo>
                    <a:pt x="2366" y="766"/>
                  </a:lnTo>
                  <a:lnTo>
                    <a:pt x="2357" y="749"/>
                  </a:lnTo>
                  <a:lnTo>
                    <a:pt x="2366" y="749"/>
                  </a:lnTo>
                  <a:lnTo>
                    <a:pt x="2366" y="741"/>
                  </a:lnTo>
                  <a:lnTo>
                    <a:pt x="2366" y="741"/>
                  </a:lnTo>
                  <a:lnTo>
                    <a:pt x="2366" y="741"/>
                  </a:lnTo>
                  <a:lnTo>
                    <a:pt x="2375" y="741"/>
                  </a:lnTo>
                  <a:lnTo>
                    <a:pt x="2375" y="741"/>
                  </a:lnTo>
                  <a:lnTo>
                    <a:pt x="2385" y="732"/>
                  </a:lnTo>
                  <a:lnTo>
                    <a:pt x="2385" y="715"/>
                  </a:lnTo>
                  <a:lnTo>
                    <a:pt x="2385" y="715"/>
                  </a:lnTo>
                  <a:lnTo>
                    <a:pt x="2394" y="715"/>
                  </a:lnTo>
                  <a:lnTo>
                    <a:pt x="2394" y="707"/>
                  </a:lnTo>
                  <a:lnTo>
                    <a:pt x="2403" y="715"/>
                  </a:lnTo>
                  <a:lnTo>
                    <a:pt x="2412" y="715"/>
                  </a:lnTo>
                  <a:lnTo>
                    <a:pt x="2412" y="732"/>
                  </a:lnTo>
                  <a:lnTo>
                    <a:pt x="2412" y="732"/>
                  </a:lnTo>
                  <a:lnTo>
                    <a:pt x="2421" y="732"/>
                  </a:lnTo>
                  <a:lnTo>
                    <a:pt x="2430" y="732"/>
                  </a:lnTo>
                  <a:lnTo>
                    <a:pt x="2430" y="732"/>
                  </a:lnTo>
                  <a:lnTo>
                    <a:pt x="2439" y="741"/>
                  </a:lnTo>
                  <a:lnTo>
                    <a:pt x="2448" y="741"/>
                  </a:lnTo>
                  <a:lnTo>
                    <a:pt x="2457" y="741"/>
                  </a:lnTo>
                  <a:lnTo>
                    <a:pt x="2457" y="724"/>
                  </a:lnTo>
                  <a:lnTo>
                    <a:pt x="2466" y="715"/>
                  </a:lnTo>
                  <a:lnTo>
                    <a:pt x="2484" y="724"/>
                  </a:lnTo>
                  <a:lnTo>
                    <a:pt x="2475" y="732"/>
                  </a:lnTo>
                  <a:lnTo>
                    <a:pt x="2475" y="741"/>
                  </a:lnTo>
                  <a:lnTo>
                    <a:pt x="2484" y="741"/>
                  </a:lnTo>
                  <a:lnTo>
                    <a:pt x="2502" y="749"/>
                  </a:lnTo>
                  <a:lnTo>
                    <a:pt x="2502" y="749"/>
                  </a:lnTo>
                  <a:lnTo>
                    <a:pt x="2502" y="758"/>
                  </a:lnTo>
                  <a:lnTo>
                    <a:pt x="2521" y="749"/>
                  </a:lnTo>
                  <a:lnTo>
                    <a:pt x="2539" y="766"/>
                  </a:lnTo>
                  <a:lnTo>
                    <a:pt x="2539" y="775"/>
                  </a:lnTo>
                  <a:lnTo>
                    <a:pt x="2548" y="775"/>
                  </a:lnTo>
                  <a:lnTo>
                    <a:pt x="2557" y="775"/>
                  </a:lnTo>
                  <a:lnTo>
                    <a:pt x="2557" y="758"/>
                  </a:lnTo>
                  <a:lnTo>
                    <a:pt x="2557" y="758"/>
                  </a:lnTo>
                  <a:lnTo>
                    <a:pt x="2575" y="758"/>
                  </a:lnTo>
                  <a:lnTo>
                    <a:pt x="2575" y="758"/>
                  </a:lnTo>
                  <a:lnTo>
                    <a:pt x="2584" y="758"/>
                  </a:lnTo>
                  <a:lnTo>
                    <a:pt x="2584" y="749"/>
                  </a:lnTo>
                  <a:lnTo>
                    <a:pt x="2593" y="741"/>
                  </a:lnTo>
                  <a:lnTo>
                    <a:pt x="2584" y="741"/>
                  </a:lnTo>
                  <a:lnTo>
                    <a:pt x="2584" y="749"/>
                  </a:lnTo>
                  <a:lnTo>
                    <a:pt x="2584" y="741"/>
                  </a:lnTo>
                  <a:lnTo>
                    <a:pt x="2584" y="741"/>
                  </a:lnTo>
                  <a:lnTo>
                    <a:pt x="2584" y="741"/>
                  </a:lnTo>
                  <a:lnTo>
                    <a:pt x="2602" y="741"/>
                  </a:lnTo>
                  <a:lnTo>
                    <a:pt x="2602" y="732"/>
                  </a:lnTo>
                  <a:lnTo>
                    <a:pt x="2611" y="732"/>
                  </a:lnTo>
                  <a:lnTo>
                    <a:pt x="2620" y="732"/>
                  </a:lnTo>
                  <a:lnTo>
                    <a:pt x="2620" y="732"/>
                  </a:lnTo>
                  <a:lnTo>
                    <a:pt x="2620" y="732"/>
                  </a:lnTo>
                  <a:lnTo>
                    <a:pt x="2620" y="724"/>
                  </a:lnTo>
                  <a:lnTo>
                    <a:pt x="2629" y="724"/>
                  </a:lnTo>
                  <a:lnTo>
                    <a:pt x="2629" y="732"/>
                  </a:lnTo>
                  <a:lnTo>
                    <a:pt x="2629" y="732"/>
                  </a:lnTo>
                  <a:lnTo>
                    <a:pt x="2638" y="724"/>
                  </a:lnTo>
                  <a:lnTo>
                    <a:pt x="2638" y="724"/>
                  </a:lnTo>
                  <a:lnTo>
                    <a:pt x="2666" y="732"/>
                  </a:lnTo>
                  <a:lnTo>
                    <a:pt x="2666" y="732"/>
                  </a:lnTo>
                  <a:lnTo>
                    <a:pt x="2675" y="724"/>
                  </a:lnTo>
                  <a:lnTo>
                    <a:pt x="2684" y="732"/>
                  </a:lnTo>
                  <a:lnTo>
                    <a:pt x="2684" y="724"/>
                  </a:lnTo>
                  <a:lnTo>
                    <a:pt x="2684" y="715"/>
                  </a:lnTo>
                  <a:lnTo>
                    <a:pt x="2684" y="715"/>
                  </a:lnTo>
                  <a:lnTo>
                    <a:pt x="2693" y="715"/>
                  </a:lnTo>
                  <a:lnTo>
                    <a:pt x="2711" y="715"/>
                  </a:lnTo>
                  <a:lnTo>
                    <a:pt x="2720" y="715"/>
                  </a:lnTo>
                  <a:lnTo>
                    <a:pt x="2720" y="707"/>
                  </a:lnTo>
                  <a:lnTo>
                    <a:pt x="2720" y="707"/>
                  </a:lnTo>
                  <a:lnTo>
                    <a:pt x="2729" y="707"/>
                  </a:lnTo>
                  <a:lnTo>
                    <a:pt x="2738" y="715"/>
                  </a:lnTo>
                  <a:lnTo>
                    <a:pt x="2738" y="715"/>
                  </a:lnTo>
                  <a:lnTo>
                    <a:pt x="2738" y="715"/>
                  </a:lnTo>
                  <a:lnTo>
                    <a:pt x="2738" y="715"/>
                  </a:lnTo>
                  <a:lnTo>
                    <a:pt x="2738" y="724"/>
                  </a:lnTo>
                  <a:lnTo>
                    <a:pt x="2738" y="715"/>
                  </a:lnTo>
                  <a:lnTo>
                    <a:pt x="2747" y="724"/>
                  </a:lnTo>
                  <a:lnTo>
                    <a:pt x="2756" y="715"/>
                  </a:lnTo>
                  <a:lnTo>
                    <a:pt x="2756" y="724"/>
                  </a:lnTo>
                  <a:lnTo>
                    <a:pt x="2783" y="724"/>
                  </a:lnTo>
                  <a:lnTo>
                    <a:pt x="2783" y="715"/>
                  </a:lnTo>
                  <a:lnTo>
                    <a:pt x="2793" y="715"/>
                  </a:lnTo>
                  <a:lnTo>
                    <a:pt x="2802" y="715"/>
                  </a:lnTo>
                  <a:lnTo>
                    <a:pt x="2802" y="707"/>
                  </a:lnTo>
                  <a:lnTo>
                    <a:pt x="2802" y="715"/>
                  </a:lnTo>
                  <a:lnTo>
                    <a:pt x="2802" y="715"/>
                  </a:lnTo>
                  <a:lnTo>
                    <a:pt x="2802" y="707"/>
                  </a:lnTo>
                  <a:lnTo>
                    <a:pt x="2811" y="698"/>
                  </a:lnTo>
                  <a:lnTo>
                    <a:pt x="2829" y="698"/>
                  </a:lnTo>
                  <a:lnTo>
                    <a:pt x="2838" y="698"/>
                  </a:lnTo>
                  <a:lnTo>
                    <a:pt x="2838" y="707"/>
                  </a:lnTo>
                  <a:lnTo>
                    <a:pt x="2838" y="707"/>
                  </a:lnTo>
                  <a:lnTo>
                    <a:pt x="2847" y="707"/>
                  </a:lnTo>
                  <a:lnTo>
                    <a:pt x="2847" y="707"/>
                  </a:lnTo>
                  <a:lnTo>
                    <a:pt x="2847" y="715"/>
                  </a:lnTo>
                  <a:lnTo>
                    <a:pt x="2847" y="715"/>
                  </a:lnTo>
                  <a:lnTo>
                    <a:pt x="2847" y="707"/>
                  </a:lnTo>
                  <a:lnTo>
                    <a:pt x="2847" y="715"/>
                  </a:lnTo>
                  <a:lnTo>
                    <a:pt x="2856" y="715"/>
                  </a:lnTo>
                  <a:lnTo>
                    <a:pt x="2856" y="724"/>
                  </a:lnTo>
                  <a:lnTo>
                    <a:pt x="2865" y="724"/>
                  </a:lnTo>
                  <a:lnTo>
                    <a:pt x="2874" y="724"/>
                  </a:lnTo>
                  <a:lnTo>
                    <a:pt x="2874" y="724"/>
                  </a:lnTo>
                  <a:lnTo>
                    <a:pt x="2874" y="724"/>
                  </a:lnTo>
                  <a:lnTo>
                    <a:pt x="2883" y="724"/>
                  </a:lnTo>
                  <a:lnTo>
                    <a:pt x="2883" y="732"/>
                  </a:lnTo>
                  <a:lnTo>
                    <a:pt x="2892" y="732"/>
                  </a:lnTo>
                  <a:lnTo>
                    <a:pt x="2892" y="741"/>
                  </a:lnTo>
                  <a:lnTo>
                    <a:pt x="2892" y="741"/>
                  </a:lnTo>
                  <a:lnTo>
                    <a:pt x="2892" y="741"/>
                  </a:lnTo>
                  <a:lnTo>
                    <a:pt x="2901" y="749"/>
                  </a:lnTo>
                  <a:lnTo>
                    <a:pt x="2910" y="749"/>
                  </a:lnTo>
                  <a:lnTo>
                    <a:pt x="2919" y="758"/>
                  </a:lnTo>
                  <a:lnTo>
                    <a:pt x="2919" y="749"/>
                  </a:lnTo>
                  <a:lnTo>
                    <a:pt x="2929" y="749"/>
                  </a:lnTo>
                  <a:lnTo>
                    <a:pt x="2919" y="749"/>
                  </a:lnTo>
                  <a:lnTo>
                    <a:pt x="2919" y="758"/>
                  </a:lnTo>
                  <a:lnTo>
                    <a:pt x="2929" y="758"/>
                  </a:lnTo>
                  <a:lnTo>
                    <a:pt x="2929" y="758"/>
                  </a:lnTo>
                  <a:lnTo>
                    <a:pt x="2929" y="758"/>
                  </a:lnTo>
                  <a:lnTo>
                    <a:pt x="2929" y="766"/>
                  </a:lnTo>
                  <a:lnTo>
                    <a:pt x="2929" y="766"/>
                  </a:lnTo>
                  <a:lnTo>
                    <a:pt x="2947" y="766"/>
                  </a:lnTo>
                  <a:lnTo>
                    <a:pt x="2947" y="766"/>
                  </a:lnTo>
                  <a:lnTo>
                    <a:pt x="2956" y="766"/>
                  </a:lnTo>
                  <a:lnTo>
                    <a:pt x="2956" y="766"/>
                  </a:lnTo>
                  <a:lnTo>
                    <a:pt x="2947" y="775"/>
                  </a:lnTo>
                  <a:lnTo>
                    <a:pt x="2947" y="775"/>
                  </a:lnTo>
                  <a:lnTo>
                    <a:pt x="2956" y="775"/>
                  </a:lnTo>
                  <a:lnTo>
                    <a:pt x="2956" y="775"/>
                  </a:lnTo>
                  <a:lnTo>
                    <a:pt x="2956" y="766"/>
                  </a:lnTo>
                  <a:lnTo>
                    <a:pt x="2965" y="775"/>
                  </a:lnTo>
                  <a:lnTo>
                    <a:pt x="2974" y="766"/>
                  </a:lnTo>
                  <a:lnTo>
                    <a:pt x="2974" y="775"/>
                  </a:lnTo>
                  <a:lnTo>
                    <a:pt x="2974" y="775"/>
                  </a:lnTo>
                  <a:lnTo>
                    <a:pt x="2974" y="775"/>
                  </a:lnTo>
                  <a:lnTo>
                    <a:pt x="2974" y="775"/>
                  </a:lnTo>
                  <a:lnTo>
                    <a:pt x="2965" y="775"/>
                  </a:lnTo>
                  <a:lnTo>
                    <a:pt x="2974" y="775"/>
                  </a:lnTo>
                  <a:lnTo>
                    <a:pt x="2983" y="775"/>
                  </a:lnTo>
                  <a:lnTo>
                    <a:pt x="2983" y="775"/>
                  </a:lnTo>
                  <a:lnTo>
                    <a:pt x="2974" y="775"/>
                  </a:lnTo>
                  <a:lnTo>
                    <a:pt x="2974" y="783"/>
                  </a:lnTo>
                  <a:lnTo>
                    <a:pt x="2983" y="783"/>
                  </a:lnTo>
                  <a:lnTo>
                    <a:pt x="2983" y="775"/>
                  </a:lnTo>
                  <a:lnTo>
                    <a:pt x="2983" y="783"/>
                  </a:lnTo>
                  <a:lnTo>
                    <a:pt x="2992" y="783"/>
                  </a:lnTo>
                  <a:lnTo>
                    <a:pt x="2992" y="783"/>
                  </a:lnTo>
                  <a:lnTo>
                    <a:pt x="3001" y="783"/>
                  </a:lnTo>
                  <a:lnTo>
                    <a:pt x="3010" y="775"/>
                  </a:lnTo>
                  <a:lnTo>
                    <a:pt x="3010" y="783"/>
                  </a:lnTo>
                  <a:lnTo>
                    <a:pt x="3001" y="783"/>
                  </a:lnTo>
                  <a:lnTo>
                    <a:pt x="3010" y="792"/>
                  </a:lnTo>
                  <a:lnTo>
                    <a:pt x="3010" y="792"/>
                  </a:lnTo>
                  <a:lnTo>
                    <a:pt x="3019" y="792"/>
                  </a:lnTo>
                  <a:lnTo>
                    <a:pt x="3019" y="792"/>
                  </a:lnTo>
                  <a:lnTo>
                    <a:pt x="3019" y="792"/>
                  </a:lnTo>
                  <a:lnTo>
                    <a:pt x="3019" y="792"/>
                  </a:lnTo>
                  <a:lnTo>
                    <a:pt x="3019" y="792"/>
                  </a:lnTo>
                  <a:lnTo>
                    <a:pt x="3019" y="800"/>
                  </a:lnTo>
                  <a:lnTo>
                    <a:pt x="3019" y="800"/>
                  </a:lnTo>
                  <a:lnTo>
                    <a:pt x="3037" y="792"/>
                  </a:lnTo>
                  <a:lnTo>
                    <a:pt x="3037" y="800"/>
                  </a:lnTo>
                  <a:lnTo>
                    <a:pt x="3037" y="792"/>
                  </a:lnTo>
                  <a:lnTo>
                    <a:pt x="3046" y="792"/>
                  </a:lnTo>
                  <a:lnTo>
                    <a:pt x="3046" y="792"/>
                  </a:lnTo>
                  <a:lnTo>
                    <a:pt x="3046" y="800"/>
                  </a:lnTo>
                  <a:lnTo>
                    <a:pt x="3055" y="792"/>
                  </a:lnTo>
                  <a:lnTo>
                    <a:pt x="3055" y="792"/>
                  </a:lnTo>
                  <a:lnTo>
                    <a:pt x="3055" y="800"/>
                  </a:lnTo>
                  <a:lnTo>
                    <a:pt x="3065" y="800"/>
                  </a:lnTo>
                  <a:lnTo>
                    <a:pt x="3065" y="792"/>
                  </a:lnTo>
                  <a:lnTo>
                    <a:pt x="3074" y="783"/>
                  </a:lnTo>
                  <a:lnTo>
                    <a:pt x="3074" y="792"/>
                  </a:lnTo>
                  <a:lnTo>
                    <a:pt x="3092" y="792"/>
                  </a:lnTo>
                  <a:lnTo>
                    <a:pt x="3092" y="792"/>
                  </a:lnTo>
                  <a:lnTo>
                    <a:pt x="3101" y="792"/>
                  </a:lnTo>
                  <a:lnTo>
                    <a:pt x="3101" y="800"/>
                  </a:lnTo>
                  <a:lnTo>
                    <a:pt x="3110" y="877"/>
                  </a:lnTo>
                  <a:lnTo>
                    <a:pt x="3110" y="945"/>
                  </a:lnTo>
                  <a:lnTo>
                    <a:pt x="3110" y="979"/>
                  </a:lnTo>
                  <a:lnTo>
                    <a:pt x="3119" y="1030"/>
                  </a:lnTo>
                  <a:lnTo>
                    <a:pt x="3119" y="1115"/>
                  </a:lnTo>
                  <a:lnTo>
                    <a:pt x="3128" y="1166"/>
                  </a:lnTo>
                  <a:lnTo>
                    <a:pt x="3128" y="1226"/>
                  </a:lnTo>
                  <a:lnTo>
                    <a:pt x="3137" y="1226"/>
                  </a:lnTo>
                  <a:lnTo>
                    <a:pt x="3137" y="1226"/>
                  </a:lnTo>
                  <a:lnTo>
                    <a:pt x="3146" y="1234"/>
                  </a:lnTo>
                  <a:lnTo>
                    <a:pt x="3146" y="1243"/>
                  </a:lnTo>
                  <a:lnTo>
                    <a:pt x="3155" y="1243"/>
                  </a:lnTo>
                  <a:lnTo>
                    <a:pt x="3155" y="1243"/>
                  </a:lnTo>
                  <a:lnTo>
                    <a:pt x="3155" y="1251"/>
                  </a:lnTo>
                  <a:lnTo>
                    <a:pt x="3164" y="1251"/>
                  </a:lnTo>
                  <a:lnTo>
                    <a:pt x="3164" y="1251"/>
                  </a:lnTo>
                  <a:lnTo>
                    <a:pt x="3164" y="1251"/>
                  </a:lnTo>
                  <a:lnTo>
                    <a:pt x="3164" y="1260"/>
                  </a:lnTo>
                  <a:lnTo>
                    <a:pt x="3173" y="1268"/>
                  </a:lnTo>
                  <a:lnTo>
                    <a:pt x="3182" y="1277"/>
                  </a:lnTo>
                  <a:lnTo>
                    <a:pt x="3182" y="1277"/>
                  </a:lnTo>
                  <a:lnTo>
                    <a:pt x="3182" y="1285"/>
                  </a:lnTo>
                  <a:lnTo>
                    <a:pt x="3182" y="1294"/>
                  </a:lnTo>
                  <a:lnTo>
                    <a:pt x="3182" y="1294"/>
                  </a:lnTo>
                  <a:lnTo>
                    <a:pt x="3191" y="1303"/>
                  </a:lnTo>
                  <a:lnTo>
                    <a:pt x="3191" y="1294"/>
                  </a:lnTo>
                  <a:lnTo>
                    <a:pt x="3182" y="1311"/>
                  </a:lnTo>
                  <a:lnTo>
                    <a:pt x="3191" y="1311"/>
                  </a:lnTo>
                  <a:lnTo>
                    <a:pt x="3182" y="1311"/>
                  </a:lnTo>
                  <a:lnTo>
                    <a:pt x="3182" y="1320"/>
                  </a:lnTo>
                  <a:lnTo>
                    <a:pt x="3182" y="1320"/>
                  </a:lnTo>
                  <a:lnTo>
                    <a:pt x="3182" y="1328"/>
                  </a:lnTo>
                  <a:lnTo>
                    <a:pt x="3191" y="1337"/>
                  </a:lnTo>
                  <a:lnTo>
                    <a:pt x="3191" y="1337"/>
                  </a:lnTo>
                  <a:lnTo>
                    <a:pt x="3201" y="1345"/>
                  </a:lnTo>
                  <a:lnTo>
                    <a:pt x="3201" y="1345"/>
                  </a:lnTo>
                  <a:lnTo>
                    <a:pt x="3210" y="1345"/>
                  </a:lnTo>
                  <a:lnTo>
                    <a:pt x="3210" y="1345"/>
                  </a:lnTo>
                  <a:lnTo>
                    <a:pt x="3219" y="1345"/>
                  </a:lnTo>
                  <a:lnTo>
                    <a:pt x="3210" y="1354"/>
                  </a:lnTo>
                  <a:lnTo>
                    <a:pt x="3201" y="1354"/>
                  </a:lnTo>
                  <a:lnTo>
                    <a:pt x="3201" y="1362"/>
                  </a:lnTo>
                  <a:lnTo>
                    <a:pt x="3210" y="1362"/>
                  </a:lnTo>
                  <a:lnTo>
                    <a:pt x="3219" y="1362"/>
                  </a:lnTo>
                  <a:lnTo>
                    <a:pt x="3219" y="1371"/>
                  </a:lnTo>
                  <a:lnTo>
                    <a:pt x="3219" y="1371"/>
                  </a:lnTo>
                  <a:lnTo>
                    <a:pt x="3219" y="1371"/>
                  </a:lnTo>
                  <a:lnTo>
                    <a:pt x="3219" y="1379"/>
                  </a:lnTo>
                  <a:lnTo>
                    <a:pt x="3219" y="1379"/>
                  </a:lnTo>
                  <a:lnTo>
                    <a:pt x="3228" y="1379"/>
                  </a:lnTo>
                  <a:lnTo>
                    <a:pt x="3228" y="1388"/>
                  </a:lnTo>
                  <a:lnTo>
                    <a:pt x="3237" y="1388"/>
                  </a:lnTo>
                  <a:lnTo>
                    <a:pt x="3228" y="1405"/>
                  </a:lnTo>
                  <a:lnTo>
                    <a:pt x="3228" y="1405"/>
                  </a:lnTo>
                  <a:lnTo>
                    <a:pt x="3228" y="1413"/>
                  </a:lnTo>
                  <a:lnTo>
                    <a:pt x="3237" y="1413"/>
                  </a:lnTo>
                  <a:lnTo>
                    <a:pt x="3237" y="1413"/>
                  </a:lnTo>
                  <a:lnTo>
                    <a:pt x="3237" y="1413"/>
                  </a:lnTo>
                  <a:lnTo>
                    <a:pt x="3246" y="1413"/>
                  </a:lnTo>
                  <a:lnTo>
                    <a:pt x="3246" y="1422"/>
                  </a:lnTo>
                  <a:lnTo>
                    <a:pt x="3246" y="1430"/>
                  </a:lnTo>
                  <a:lnTo>
                    <a:pt x="3246" y="1439"/>
                  </a:lnTo>
                  <a:lnTo>
                    <a:pt x="3246" y="1439"/>
                  </a:lnTo>
                  <a:lnTo>
                    <a:pt x="3255" y="1439"/>
                  </a:lnTo>
                  <a:lnTo>
                    <a:pt x="3255" y="1439"/>
                  </a:lnTo>
                  <a:lnTo>
                    <a:pt x="3264" y="1439"/>
                  </a:lnTo>
                  <a:lnTo>
                    <a:pt x="3264" y="1439"/>
                  </a:lnTo>
                  <a:lnTo>
                    <a:pt x="3264" y="1439"/>
                  </a:lnTo>
                  <a:lnTo>
                    <a:pt x="3264" y="1447"/>
                  </a:lnTo>
                  <a:lnTo>
                    <a:pt x="3264" y="1447"/>
                  </a:lnTo>
                  <a:lnTo>
                    <a:pt x="3264" y="1456"/>
                  </a:lnTo>
                  <a:lnTo>
                    <a:pt x="3264" y="1456"/>
                  </a:lnTo>
                  <a:lnTo>
                    <a:pt x="3264" y="1456"/>
                  </a:lnTo>
                  <a:lnTo>
                    <a:pt x="3255" y="1456"/>
                  </a:lnTo>
                  <a:lnTo>
                    <a:pt x="3255" y="1464"/>
                  </a:lnTo>
                  <a:lnTo>
                    <a:pt x="3264" y="1464"/>
                  </a:lnTo>
                  <a:lnTo>
                    <a:pt x="3264" y="1464"/>
                  </a:lnTo>
                  <a:lnTo>
                    <a:pt x="3273" y="1464"/>
                  </a:lnTo>
                  <a:lnTo>
                    <a:pt x="3264" y="1473"/>
                  </a:lnTo>
                  <a:lnTo>
                    <a:pt x="3273" y="1481"/>
                  </a:lnTo>
                  <a:lnTo>
                    <a:pt x="3264" y="1490"/>
                  </a:lnTo>
                  <a:lnTo>
                    <a:pt x="3255" y="1481"/>
                  </a:lnTo>
                  <a:lnTo>
                    <a:pt x="3255" y="1490"/>
                  </a:lnTo>
                  <a:lnTo>
                    <a:pt x="3255" y="1490"/>
                  </a:lnTo>
                  <a:lnTo>
                    <a:pt x="3255" y="1490"/>
                  </a:lnTo>
                  <a:lnTo>
                    <a:pt x="3255" y="1498"/>
                  </a:lnTo>
                  <a:lnTo>
                    <a:pt x="3264" y="1498"/>
                  </a:lnTo>
                  <a:lnTo>
                    <a:pt x="3264" y="1498"/>
                  </a:lnTo>
                  <a:lnTo>
                    <a:pt x="3264" y="1498"/>
                  </a:lnTo>
                  <a:lnTo>
                    <a:pt x="3273" y="1507"/>
                  </a:lnTo>
                  <a:lnTo>
                    <a:pt x="3264" y="1507"/>
                  </a:lnTo>
                  <a:lnTo>
                    <a:pt x="3264" y="1507"/>
                  </a:lnTo>
                  <a:lnTo>
                    <a:pt x="3264" y="1515"/>
                  </a:lnTo>
                  <a:lnTo>
                    <a:pt x="3264" y="1515"/>
                  </a:lnTo>
                  <a:lnTo>
                    <a:pt x="3255" y="1524"/>
                  </a:lnTo>
                  <a:lnTo>
                    <a:pt x="3264" y="1524"/>
                  </a:lnTo>
                  <a:lnTo>
                    <a:pt x="3264" y="1524"/>
                  </a:lnTo>
                  <a:lnTo>
                    <a:pt x="3264" y="1532"/>
                  </a:lnTo>
                  <a:lnTo>
                    <a:pt x="3264" y="1532"/>
                  </a:lnTo>
                  <a:lnTo>
                    <a:pt x="3264" y="1532"/>
                  </a:lnTo>
                  <a:lnTo>
                    <a:pt x="3255" y="1541"/>
                  </a:lnTo>
                  <a:lnTo>
                    <a:pt x="3255" y="1549"/>
                  </a:lnTo>
                  <a:lnTo>
                    <a:pt x="3246" y="1558"/>
                  </a:lnTo>
                  <a:lnTo>
                    <a:pt x="3255" y="1566"/>
                  </a:lnTo>
                  <a:lnTo>
                    <a:pt x="3246" y="1566"/>
                  </a:lnTo>
                  <a:lnTo>
                    <a:pt x="3246" y="1566"/>
                  </a:lnTo>
                  <a:lnTo>
                    <a:pt x="3246" y="1575"/>
                  </a:lnTo>
                  <a:lnTo>
                    <a:pt x="3237" y="1583"/>
                  </a:lnTo>
                  <a:lnTo>
                    <a:pt x="3237" y="1592"/>
                  </a:lnTo>
                  <a:lnTo>
                    <a:pt x="3228" y="1592"/>
                  </a:lnTo>
                  <a:lnTo>
                    <a:pt x="3237" y="1592"/>
                  </a:lnTo>
                  <a:lnTo>
                    <a:pt x="3228" y="1592"/>
                  </a:lnTo>
                  <a:lnTo>
                    <a:pt x="3237" y="1600"/>
                  </a:lnTo>
                  <a:lnTo>
                    <a:pt x="3228" y="1600"/>
                  </a:lnTo>
                  <a:lnTo>
                    <a:pt x="3228" y="1600"/>
                  </a:lnTo>
                  <a:lnTo>
                    <a:pt x="3228" y="1609"/>
                  </a:lnTo>
                  <a:lnTo>
                    <a:pt x="3219" y="1617"/>
                  </a:lnTo>
                  <a:lnTo>
                    <a:pt x="3228" y="1617"/>
                  </a:lnTo>
                  <a:lnTo>
                    <a:pt x="3228" y="1626"/>
                  </a:lnTo>
                  <a:lnTo>
                    <a:pt x="3228" y="1626"/>
                  </a:lnTo>
                  <a:lnTo>
                    <a:pt x="3228" y="1635"/>
                  </a:lnTo>
                  <a:lnTo>
                    <a:pt x="3228" y="1635"/>
                  </a:lnTo>
                  <a:lnTo>
                    <a:pt x="3228" y="1635"/>
                  </a:lnTo>
                  <a:lnTo>
                    <a:pt x="3228" y="1643"/>
                  </a:lnTo>
                  <a:lnTo>
                    <a:pt x="3228" y="1643"/>
                  </a:lnTo>
                  <a:lnTo>
                    <a:pt x="3219" y="1652"/>
                  </a:lnTo>
                  <a:lnTo>
                    <a:pt x="3219" y="1660"/>
                  </a:lnTo>
                  <a:lnTo>
                    <a:pt x="3219" y="1669"/>
                  </a:lnTo>
                  <a:lnTo>
                    <a:pt x="3219" y="1669"/>
                  </a:lnTo>
                  <a:lnTo>
                    <a:pt x="3219" y="1669"/>
                  </a:lnTo>
                  <a:lnTo>
                    <a:pt x="3228" y="1677"/>
                  </a:lnTo>
                  <a:lnTo>
                    <a:pt x="3237" y="1686"/>
                  </a:lnTo>
                  <a:lnTo>
                    <a:pt x="3228" y="1703"/>
                  </a:lnTo>
                  <a:lnTo>
                    <a:pt x="3228" y="1703"/>
                  </a:lnTo>
                  <a:lnTo>
                    <a:pt x="3237" y="1711"/>
                  </a:lnTo>
                  <a:lnTo>
                    <a:pt x="3237" y="1720"/>
                  </a:lnTo>
                  <a:lnTo>
                    <a:pt x="3237" y="1720"/>
                  </a:lnTo>
                  <a:lnTo>
                    <a:pt x="3237" y="1720"/>
                  </a:lnTo>
                  <a:lnTo>
                    <a:pt x="3237" y="1728"/>
                  </a:lnTo>
                  <a:lnTo>
                    <a:pt x="3237" y="1728"/>
                  </a:lnTo>
                  <a:lnTo>
                    <a:pt x="3237" y="1737"/>
                  </a:lnTo>
                  <a:lnTo>
                    <a:pt x="3237" y="1737"/>
                  </a:lnTo>
                  <a:lnTo>
                    <a:pt x="3228" y="1737"/>
                  </a:lnTo>
                  <a:lnTo>
                    <a:pt x="3237" y="1745"/>
                  </a:lnTo>
                  <a:lnTo>
                    <a:pt x="3219" y="1762"/>
                  </a:lnTo>
                  <a:lnTo>
                    <a:pt x="3201" y="1771"/>
                  </a:lnTo>
                  <a:lnTo>
                    <a:pt x="3201" y="1779"/>
                  </a:lnTo>
                  <a:lnTo>
                    <a:pt x="3173" y="1813"/>
                  </a:lnTo>
                  <a:lnTo>
                    <a:pt x="3210" y="1856"/>
                  </a:lnTo>
                  <a:lnTo>
                    <a:pt x="3146" y="1856"/>
                  </a:lnTo>
                  <a:lnTo>
                    <a:pt x="3074" y="1890"/>
                  </a:lnTo>
                  <a:lnTo>
                    <a:pt x="3074" y="1890"/>
                  </a:lnTo>
                  <a:lnTo>
                    <a:pt x="2992" y="1932"/>
                  </a:lnTo>
                  <a:lnTo>
                    <a:pt x="2974" y="1950"/>
                  </a:lnTo>
                  <a:lnTo>
                    <a:pt x="2965" y="1941"/>
                  </a:lnTo>
                  <a:lnTo>
                    <a:pt x="2992" y="1915"/>
                  </a:lnTo>
                  <a:lnTo>
                    <a:pt x="3019" y="1898"/>
                  </a:lnTo>
                  <a:lnTo>
                    <a:pt x="3037" y="1907"/>
                  </a:lnTo>
                  <a:lnTo>
                    <a:pt x="3046" y="1890"/>
                  </a:lnTo>
                  <a:lnTo>
                    <a:pt x="3037" y="1898"/>
                  </a:lnTo>
                  <a:lnTo>
                    <a:pt x="3028" y="1898"/>
                  </a:lnTo>
                  <a:lnTo>
                    <a:pt x="3019" y="1890"/>
                  </a:lnTo>
                  <a:lnTo>
                    <a:pt x="2965" y="1898"/>
                  </a:lnTo>
                  <a:lnTo>
                    <a:pt x="2983" y="1864"/>
                  </a:lnTo>
                  <a:lnTo>
                    <a:pt x="2983" y="1839"/>
                  </a:lnTo>
                  <a:lnTo>
                    <a:pt x="2974" y="1830"/>
                  </a:lnTo>
                  <a:lnTo>
                    <a:pt x="2956" y="1839"/>
                  </a:lnTo>
                  <a:lnTo>
                    <a:pt x="2938" y="1864"/>
                  </a:lnTo>
                  <a:lnTo>
                    <a:pt x="2929" y="1864"/>
                  </a:lnTo>
                  <a:lnTo>
                    <a:pt x="2892" y="1830"/>
                  </a:lnTo>
                  <a:lnTo>
                    <a:pt x="2901" y="1856"/>
                  </a:lnTo>
                  <a:lnTo>
                    <a:pt x="2910" y="1864"/>
                  </a:lnTo>
                  <a:lnTo>
                    <a:pt x="2910" y="1898"/>
                  </a:lnTo>
                  <a:lnTo>
                    <a:pt x="2938" y="1915"/>
                  </a:lnTo>
                  <a:lnTo>
                    <a:pt x="2919" y="1924"/>
                  </a:lnTo>
                  <a:lnTo>
                    <a:pt x="2929" y="1924"/>
                  </a:lnTo>
                  <a:lnTo>
                    <a:pt x="2929" y="1932"/>
                  </a:lnTo>
                  <a:lnTo>
                    <a:pt x="2938" y="1932"/>
                  </a:lnTo>
                  <a:lnTo>
                    <a:pt x="2938" y="1924"/>
                  </a:lnTo>
                  <a:lnTo>
                    <a:pt x="2947" y="1941"/>
                  </a:lnTo>
                  <a:lnTo>
                    <a:pt x="2965" y="1950"/>
                  </a:lnTo>
                  <a:lnTo>
                    <a:pt x="2947" y="1941"/>
                  </a:lnTo>
                  <a:lnTo>
                    <a:pt x="2938" y="1967"/>
                  </a:lnTo>
                  <a:lnTo>
                    <a:pt x="2929" y="1958"/>
                  </a:lnTo>
                  <a:lnTo>
                    <a:pt x="2901" y="2001"/>
                  </a:lnTo>
                  <a:lnTo>
                    <a:pt x="2874" y="1992"/>
                  </a:lnTo>
                  <a:lnTo>
                    <a:pt x="2874" y="2018"/>
                  </a:lnTo>
                  <a:lnTo>
                    <a:pt x="2865" y="2026"/>
                  </a:lnTo>
                  <a:lnTo>
                    <a:pt x="2856" y="2060"/>
                  </a:lnTo>
                  <a:lnTo>
                    <a:pt x="2783" y="2103"/>
                  </a:lnTo>
                  <a:lnTo>
                    <a:pt x="2747" y="2128"/>
                  </a:lnTo>
                  <a:lnTo>
                    <a:pt x="2747" y="2120"/>
                  </a:lnTo>
                  <a:lnTo>
                    <a:pt x="2720" y="2128"/>
                  </a:lnTo>
                  <a:lnTo>
                    <a:pt x="2684" y="2145"/>
                  </a:lnTo>
                  <a:lnTo>
                    <a:pt x="2675" y="2162"/>
                  </a:lnTo>
                  <a:lnTo>
                    <a:pt x="2738" y="2128"/>
                  </a:lnTo>
                  <a:lnTo>
                    <a:pt x="2611" y="2196"/>
                  </a:lnTo>
                  <a:lnTo>
                    <a:pt x="2666" y="2162"/>
                  </a:lnTo>
                  <a:lnTo>
                    <a:pt x="2666" y="2154"/>
                  </a:lnTo>
                  <a:lnTo>
                    <a:pt x="2602" y="2171"/>
                  </a:lnTo>
                  <a:lnTo>
                    <a:pt x="2602" y="2171"/>
                  </a:lnTo>
                  <a:lnTo>
                    <a:pt x="2629" y="2162"/>
                  </a:lnTo>
                  <a:lnTo>
                    <a:pt x="2602" y="2154"/>
                  </a:lnTo>
                  <a:lnTo>
                    <a:pt x="2629" y="2120"/>
                  </a:lnTo>
                  <a:lnTo>
                    <a:pt x="2611" y="2145"/>
                  </a:lnTo>
                  <a:lnTo>
                    <a:pt x="2593" y="2154"/>
                  </a:lnTo>
                  <a:lnTo>
                    <a:pt x="2593" y="2137"/>
                  </a:lnTo>
                  <a:lnTo>
                    <a:pt x="2584" y="2154"/>
                  </a:lnTo>
                  <a:lnTo>
                    <a:pt x="2575" y="2162"/>
                  </a:lnTo>
                  <a:lnTo>
                    <a:pt x="2566" y="2145"/>
                  </a:lnTo>
                  <a:lnTo>
                    <a:pt x="2566" y="2137"/>
                  </a:lnTo>
                  <a:lnTo>
                    <a:pt x="2557" y="2137"/>
                  </a:lnTo>
                  <a:lnTo>
                    <a:pt x="2548" y="2128"/>
                  </a:lnTo>
                  <a:lnTo>
                    <a:pt x="2557" y="2145"/>
                  </a:lnTo>
                  <a:lnTo>
                    <a:pt x="2566" y="2137"/>
                  </a:lnTo>
                  <a:lnTo>
                    <a:pt x="2557" y="2154"/>
                  </a:lnTo>
                  <a:lnTo>
                    <a:pt x="2566" y="2162"/>
                  </a:lnTo>
                  <a:lnTo>
                    <a:pt x="2539" y="2179"/>
                  </a:lnTo>
                  <a:lnTo>
                    <a:pt x="2557" y="2171"/>
                  </a:lnTo>
                  <a:lnTo>
                    <a:pt x="2548" y="2154"/>
                  </a:lnTo>
                  <a:lnTo>
                    <a:pt x="2539" y="2171"/>
                  </a:lnTo>
                  <a:lnTo>
                    <a:pt x="2539" y="2162"/>
                  </a:lnTo>
                  <a:lnTo>
                    <a:pt x="2539" y="2154"/>
                  </a:lnTo>
                  <a:lnTo>
                    <a:pt x="2521" y="2162"/>
                  </a:lnTo>
                  <a:lnTo>
                    <a:pt x="2521" y="2145"/>
                  </a:lnTo>
                  <a:lnTo>
                    <a:pt x="2521" y="2111"/>
                  </a:lnTo>
                  <a:lnTo>
                    <a:pt x="2521" y="2145"/>
                  </a:lnTo>
                  <a:lnTo>
                    <a:pt x="2511" y="2137"/>
                  </a:lnTo>
                  <a:lnTo>
                    <a:pt x="2502" y="2137"/>
                  </a:lnTo>
                  <a:lnTo>
                    <a:pt x="2493" y="2145"/>
                  </a:lnTo>
                  <a:lnTo>
                    <a:pt x="2511" y="2162"/>
                  </a:lnTo>
                  <a:lnTo>
                    <a:pt x="2511" y="2179"/>
                  </a:lnTo>
                  <a:lnTo>
                    <a:pt x="2521" y="2179"/>
                  </a:lnTo>
                  <a:lnTo>
                    <a:pt x="2539" y="2196"/>
                  </a:lnTo>
                  <a:lnTo>
                    <a:pt x="2521" y="2205"/>
                  </a:lnTo>
                  <a:lnTo>
                    <a:pt x="2530" y="2205"/>
                  </a:lnTo>
                  <a:lnTo>
                    <a:pt x="2548" y="2196"/>
                  </a:lnTo>
                  <a:lnTo>
                    <a:pt x="2566" y="2213"/>
                  </a:lnTo>
                  <a:lnTo>
                    <a:pt x="2502" y="2247"/>
                  </a:lnTo>
                  <a:lnTo>
                    <a:pt x="2484" y="2239"/>
                  </a:lnTo>
                  <a:lnTo>
                    <a:pt x="2484" y="2222"/>
                  </a:lnTo>
                  <a:lnTo>
                    <a:pt x="2475" y="2222"/>
                  </a:lnTo>
                  <a:lnTo>
                    <a:pt x="2466" y="2205"/>
                  </a:lnTo>
                  <a:lnTo>
                    <a:pt x="2457" y="2213"/>
                  </a:lnTo>
                  <a:lnTo>
                    <a:pt x="2466" y="2213"/>
                  </a:lnTo>
                  <a:lnTo>
                    <a:pt x="2475" y="2222"/>
                  </a:lnTo>
                  <a:lnTo>
                    <a:pt x="2466" y="2230"/>
                  </a:lnTo>
                  <a:lnTo>
                    <a:pt x="2448" y="2222"/>
                  </a:lnTo>
                  <a:lnTo>
                    <a:pt x="2466" y="2239"/>
                  </a:lnTo>
                  <a:lnTo>
                    <a:pt x="2466" y="2247"/>
                  </a:lnTo>
                  <a:lnTo>
                    <a:pt x="2466" y="2256"/>
                  </a:lnTo>
                  <a:lnTo>
                    <a:pt x="2466" y="2273"/>
                  </a:lnTo>
                  <a:lnTo>
                    <a:pt x="2457" y="2273"/>
                  </a:lnTo>
                  <a:lnTo>
                    <a:pt x="2421" y="2307"/>
                  </a:lnTo>
                  <a:lnTo>
                    <a:pt x="2430" y="2264"/>
                  </a:lnTo>
                  <a:lnTo>
                    <a:pt x="2421" y="2273"/>
                  </a:lnTo>
                  <a:lnTo>
                    <a:pt x="2430" y="2282"/>
                  </a:lnTo>
                  <a:lnTo>
                    <a:pt x="2421" y="2307"/>
                  </a:lnTo>
                  <a:lnTo>
                    <a:pt x="2403" y="2299"/>
                  </a:lnTo>
                  <a:lnTo>
                    <a:pt x="2403" y="2282"/>
                  </a:lnTo>
                  <a:lnTo>
                    <a:pt x="2375" y="2299"/>
                  </a:lnTo>
                  <a:lnTo>
                    <a:pt x="2375" y="2290"/>
                  </a:lnTo>
                  <a:lnTo>
                    <a:pt x="2366" y="2290"/>
                  </a:lnTo>
                  <a:lnTo>
                    <a:pt x="2375" y="2307"/>
                  </a:lnTo>
                  <a:lnTo>
                    <a:pt x="2348" y="2316"/>
                  </a:lnTo>
                  <a:lnTo>
                    <a:pt x="2348" y="2324"/>
                  </a:lnTo>
                  <a:lnTo>
                    <a:pt x="2339" y="2333"/>
                  </a:lnTo>
                  <a:lnTo>
                    <a:pt x="2348" y="2324"/>
                  </a:lnTo>
                  <a:lnTo>
                    <a:pt x="2375" y="2324"/>
                  </a:lnTo>
                  <a:lnTo>
                    <a:pt x="2403" y="2307"/>
                  </a:lnTo>
                  <a:lnTo>
                    <a:pt x="2403" y="2333"/>
                  </a:lnTo>
                  <a:lnTo>
                    <a:pt x="2385" y="2358"/>
                  </a:lnTo>
                  <a:lnTo>
                    <a:pt x="2366" y="2384"/>
                  </a:lnTo>
                  <a:lnTo>
                    <a:pt x="2348" y="2384"/>
                  </a:lnTo>
                  <a:lnTo>
                    <a:pt x="2357" y="2384"/>
                  </a:lnTo>
                  <a:lnTo>
                    <a:pt x="2339" y="2367"/>
                  </a:lnTo>
                  <a:lnTo>
                    <a:pt x="2321" y="2384"/>
                  </a:lnTo>
                  <a:lnTo>
                    <a:pt x="2321" y="2367"/>
                  </a:lnTo>
                  <a:lnTo>
                    <a:pt x="2294" y="2375"/>
                  </a:lnTo>
                  <a:lnTo>
                    <a:pt x="2285" y="2367"/>
                  </a:lnTo>
                  <a:lnTo>
                    <a:pt x="2276" y="2375"/>
                  </a:lnTo>
                  <a:lnTo>
                    <a:pt x="2285" y="2375"/>
                  </a:lnTo>
                  <a:lnTo>
                    <a:pt x="2294" y="2384"/>
                  </a:lnTo>
                  <a:lnTo>
                    <a:pt x="2312" y="2384"/>
                  </a:lnTo>
                  <a:lnTo>
                    <a:pt x="2312" y="2401"/>
                  </a:lnTo>
                  <a:lnTo>
                    <a:pt x="2330" y="2418"/>
                  </a:lnTo>
                  <a:lnTo>
                    <a:pt x="2321" y="2409"/>
                  </a:lnTo>
                  <a:lnTo>
                    <a:pt x="2330" y="2418"/>
                  </a:lnTo>
                  <a:lnTo>
                    <a:pt x="2321" y="2435"/>
                  </a:lnTo>
                  <a:lnTo>
                    <a:pt x="2312" y="2435"/>
                  </a:lnTo>
                  <a:lnTo>
                    <a:pt x="2321" y="2435"/>
                  </a:lnTo>
                  <a:lnTo>
                    <a:pt x="2330" y="2418"/>
                  </a:lnTo>
                  <a:lnTo>
                    <a:pt x="2348" y="2418"/>
                  </a:lnTo>
                  <a:lnTo>
                    <a:pt x="2330" y="2452"/>
                  </a:lnTo>
                  <a:lnTo>
                    <a:pt x="2312" y="2520"/>
                  </a:lnTo>
                  <a:lnTo>
                    <a:pt x="2285" y="2520"/>
                  </a:lnTo>
                  <a:lnTo>
                    <a:pt x="2285" y="2486"/>
                  </a:lnTo>
                  <a:lnTo>
                    <a:pt x="2276" y="2511"/>
                  </a:lnTo>
                  <a:lnTo>
                    <a:pt x="2258" y="2528"/>
                  </a:lnTo>
                  <a:lnTo>
                    <a:pt x="2221" y="2494"/>
                  </a:lnTo>
                  <a:lnTo>
                    <a:pt x="2239" y="2528"/>
                  </a:lnTo>
                  <a:lnTo>
                    <a:pt x="2212" y="2528"/>
                  </a:lnTo>
                  <a:lnTo>
                    <a:pt x="2276" y="2545"/>
                  </a:lnTo>
                  <a:lnTo>
                    <a:pt x="2303" y="2537"/>
                  </a:lnTo>
                  <a:lnTo>
                    <a:pt x="2285" y="2588"/>
                  </a:lnTo>
                  <a:lnTo>
                    <a:pt x="2294" y="2614"/>
                  </a:lnTo>
                  <a:lnTo>
                    <a:pt x="2267" y="2614"/>
                  </a:lnTo>
                  <a:lnTo>
                    <a:pt x="2276" y="2648"/>
                  </a:lnTo>
                  <a:lnTo>
                    <a:pt x="2285" y="2665"/>
                  </a:lnTo>
                  <a:lnTo>
                    <a:pt x="2303" y="2716"/>
                  </a:lnTo>
                  <a:lnTo>
                    <a:pt x="2312" y="2741"/>
                  </a:lnTo>
                  <a:lnTo>
                    <a:pt x="2294" y="2750"/>
                  </a:lnTo>
                  <a:lnTo>
                    <a:pt x="2312" y="2775"/>
                  </a:lnTo>
                  <a:lnTo>
                    <a:pt x="2321" y="2784"/>
                  </a:lnTo>
                  <a:lnTo>
                    <a:pt x="2330" y="2835"/>
                  </a:lnTo>
                  <a:lnTo>
                    <a:pt x="2357" y="2860"/>
                  </a:lnTo>
                  <a:lnTo>
                    <a:pt x="2348" y="2877"/>
                  </a:lnTo>
                  <a:lnTo>
                    <a:pt x="2366" y="2877"/>
                  </a:lnTo>
                  <a:lnTo>
                    <a:pt x="2375" y="2894"/>
                  </a:lnTo>
                  <a:lnTo>
                    <a:pt x="2339" y="2886"/>
                  </a:lnTo>
                  <a:lnTo>
                    <a:pt x="2339" y="2894"/>
                  </a:lnTo>
                  <a:lnTo>
                    <a:pt x="2321" y="2903"/>
                  </a:lnTo>
                  <a:lnTo>
                    <a:pt x="2321" y="2920"/>
                  </a:lnTo>
                  <a:lnTo>
                    <a:pt x="2312" y="2920"/>
                  </a:lnTo>
                  <a:lnTo>
                    <a:pt x="2267" y="2903"/>
                  </a:lnTo>
                  <a:lnTo>
                    <a:pt x="2267" y="2894"/>
                  </a:lnTo>
                  <a:lnTo>
                    <a:pt x="2258" y="2894"/>
                  </a:lnTo>
                  <a:lnTo>
                    <a:pt x="2249" y="2877"/>
                  </a:lnTo>
                  <a:lnTo>
                    <a:pt x="2194" y="2869"/>
                  </a:lnTo>
                  <a:lnTo>
                    <a:pt x="2149" y="2869"/>
                  </a:lnTo>
                  <a:lnTo>
                    <a:pt x="2140" y="2869"/>
                  </a:lnTo>
                  <a:lnTo>
                    <a:pt x="2140" y="2869"/>
                  </a:lnTo>
                  <a:lnTo>
                    <a:pt x="2103" y="2869"/>
                  </a:lnTo>
                  <a:lnTo>
                    <a:pt x="2085" y="2860"/>
                  </a:lnTo>
                  <a:lnTo>
                    <a:pt x="2085" y="2852"/>
                  </a:lnTo>
                  <a:lnTo>
                    <a:pt x="2085" y="2843"/>
                  </a:lnTo>
                  <a:lnTo>
                    <a:pt x="2076" y="2852"/>
                  </a:lnTo>
                  <a:lnTo>
                    <a:pt x="2067" y="2843"/>
                  </a:lnTo>
                  <a:lnTo>
                    <a:pt x="2058" y="2843"/>
                  </a:lnTo>
                  <a:lnTo>
                    <a:pt x="2040" y="2826"/>
                  </a:lnTo>
                  <a:lnTo>
                    <a:pt x="2031" y="2826"/>
                  </a:lnTo>
                  <a:lnTo>
                    <a:pt x="2004" y="2809"/>
                  </a:lnTo>
                  <a:lnTo>
                    <a:pt x="1986" y="2818"/>
                  </a:lnTo>
                  <a:lnTo>
                    <a:pt x="1940" y="2784"/>
                  </a:lnTo>
                  <a:lnTo>
                    <a:pt x="1922" y="2784"/>
                  </a:lnTo>
                  <a:lnTo>
                    <a:pt x="1913" y="2775"/>
                  </a:lnTo>
                  <a:lnTo>
                    <a:pt x="1868" y="2767"/>
                  </a:lnTo>
                  <a:lnTo>
                    <a:pt x="1868" y="2750"/>
                  </a:lnTo>
                  <a:lnTo>
                    <a:pt x="1850" y="2733"/>
                  </a:lnTo>
                  <a:lnTo>
                    <a:pt x="1859" y="2724"/>
                  </a:lnTo>
                  <a:lnTo>
                    <a:pt x="1822" y="2648"/>
                  </a:lnTo>
                  <a:lnTo>
                    <a:pt x="1795" y="2622"/>
                  </a:lnTo>
                  <a:lnTo>
                    <a:pt x="1795" y="2614"/>
                  </a:lnTo>
                  <a:lnTo>
                    <a:pt x="1777" y="2605"/>
                  </a:lnTo>
                  <a:lnTo>
                    <a:pt x="1786" y="2554"/>
                  </a:lnTo>
                  <a:lnTo>
                    <a:pt x="1777" y="2537"/>
                  </a:lnTo>
                  <a:lnTo>
                    <a:pt x="1759" y="2520"/>
                  </a:lnTo>
                  <a:lnTo>
                    <a:pt x="1768" y="2477"/>
                  </a:lnTo>
                  <a:lnTo>
                    <a:pt x="1759" y="2469"/>
                  </a:lnTo>
                  <a:lnTo>
                    <a:pt x="1759" y="2443"/>
                  </a:lnTo>
                  <a:lnTo>
                    <a:pt x="1714" y="2426"/>
                  </a:lnTo>
                  <a:lnTo>
                    <a:pt x="1686" y="2401"/>
                  </a:lnTo>
                  <a:lnTo>
                    <a:pt x="1668" y="2392"/>
                  </a:lnTo>
                  <a:lnTo>
                    <a:pt x="1650" y="2341"/>
                  </a:lnTo>
                  <a:lnTo>
                    <a:pt x="1641" y="2333"/>
                  </a:lnTo>
                  <a:lnTo>
                    <a:pt x="1614" y="2299"/>
                  </a:lnTo>
                  <a:lnTo>
                    <a:pt x="1587" y="2282"/>
                  </a:lnTo>
                  <a:lnTo>
                    <a:pt x="1587" y="2273"/>
                  </a:lnTo>
                  <a:lnTo>
                    <a:pt x="1559" y="2264"/>
                  </a:lnTo>
                  <a:lnTo>
                    <a:pt x="1569" y="2247"/>
                  </a:lnTo>
                  <a:lnTo>
                    <a:pt x="1550" y="2230"/>
                  </a:lnTo>
                  <a:lnTo>
                    <a:pt x="1541" y="2205"/>
                  </a:lnTo>
                  <a:lnTo>
                    <a:pt x="1550" y="2196"/>
                  </a:lnTo>
                  <a:lnTo>
                    <a:pt x="1532" y="2188"/>
                  </a:lnTo>
                  <a:lnTo>
                    <a:pt x="1541" y="2179"/>
                  </a:lnTo>
                  <a:lnTo>
                    <a:pt x="1514" y="2154"/>
                  </a:lnTo>
                  <a:lnTo>
                    <a:pt x="1487" y="2094"/>
                  </a:lnTo>
                  <a:lnTo>
                    <a:pt x="1478" y="2086"/>
                  </a:lnTo>
                  <a:lnTo>
                    <a:pt x="1469" y="2043"/>
                  </a:lnTo>
                  <a:lnTo>
                    <a:pt x="1442" y="2018"/>
                  </a:lnTo>
                  <a:lnTo>
                    <a:pt x="1442" y="1992"/>
                  </a:lnTo>
                  <a:lnTo>
                    <a:pt x="1387" y="1958"/>
                  </a:lnTo>
                  <a:lnTo>
                    <a:pt x="1369" y="1932"/>
                  </a:lnTo>
                  <a:lnTo>
                    <a:pt x="1324" y="1915"/>
                  </a:lnTo>
                  <a:lnTo>
                    <a:pt x="1324" y="1890"/>
                  </a:lnTo>
                  <a:lnTo>
                    <a:pt x="1315" y="1898"/>
                  </a:lnTo>
                  <a:lnTo>
                    <a:pt x="1315" y="1881"/>
                  </a:lnTo>
                  <a:lnTo>
                    <a:pt x="1297" y="1881"/>
                  </a:lnTo>
                  <a:lnTo>
                    <a:pt x="1287" y="1856"/>
                  </a:lnTo>
                  <a:lnTo>
                    <a:pt x="1287" y="1847"/>
                  </a:lnTo>
                  <a:lnTo>
                    <a:pt x="1278" y="1856"/>
                  </a:lnTo>
                  <a:lnTo>
                    <a:pt x="1269" y="1847"/>
                  </a:lnTo>
                  <a:lnTo>
                    <a:pt x="1251" y="1856"/>
                  </a:lnTo>
                  <a:lnTo>
                    <a:pt x="1251" y="1839"/>
                  </a:lnTo>
                  <a:lnTo>
                    <a:pt x="1242" y="1847"/>
                  </a:lnTo>
                  <a:lnTo>
                    <a:pt x="1224" y="1856"/>
                  </a:lnTo>
                  <a:lnTo>
                    <a:pt x="1197" y="1847"/>
                  </a:lnTo>
                  <a:lnTo>
                    <a:pt x="1188" y="1847"/>
                  </a:lnTo>
                  <a:lnTo>
                    <a:pt x="1179" y="1839"/>
                  </a:lnTo>
                  <a:lnTo>
                    <a:pt x="1151" y="1839"/>
                  </a:lnTo>
                  <a:lnTo>
                    <a:pt x="1142" y="1830"/>
                  </a:lnTo>
                  <a:lnTo>
                    <a:pt x="1124" y="1839"/>
                  </a:lnTo>
                  <a:lnTo>
                    <a:pt x="1052" y="1813"/>
                  </a:lnTo>
                  <a:lnTo>
                    <a:pt x="1043" y="1822"/>
                  </a:lnTo>
                  <a:lnTo>
                    <a:pt x="1043" y="1847"/>
                  </a:lnTo>
                  <a:lnTo>
                    <a:pt x="1006" y="1839"/>
                  </a:lnTo>
                  <a:lnTo>
                    <a:pt x="997" y="1847"/>
                  </a:lnTo>
                  <a:lnTo>
                    <a:pt x="988" y="1839"/>
                  </a:lnTo>
                  <a:lnTo>
                    <a:pt x="970" y="1856"/>
                  </a:lnTo>
                  <a:lnTo>
                    <a:pt x="961" y="1847"/>
                  </a:lnTo>
                  <a:lnTo>
                    <a:pt x="934" y="1907"/>
                  </a:lnTo>
                  <a:lnTo>
                    <a:pt x="925" y="1941"/>
                  </a:lnTo>
                  <a:lnTo>
                    <a:pt x="907" y="1958"/>
                  </a:lnTo>
                  <a:lnTo>
                    <a:pt x="898" y="1975"/>
                  </a:lnTo>
                  <a:lnTo>
                    <a:pt x="916" y="1984"/>
                  </a:lnTo>
                  <a:lnTo>
                    <a:pt x="879" y="2001"/>
                  </a:lnTo>
                  <a:lnTo>
                    <a:pt x="834" y="2052"/>
                  </a:lnTo>
                  <a:lnTo>
                    <a:pt x="807" y="2043"/>
                  </a:lnTo>
                  <a:lnTo>
                    <a:pt x="807" y="2052"/>
                  </a:lnTo>
                  <a:lnTo>
                    <a:pt x="789" y="2035"/>
                  </a:lnTo>
                  <a:lnTo>
                    <a:pt x="780" y="2035"/>
                  </a:lnTo>
                  <a:lnTo>
                    <a:pt x="753" y="2026"/>
                  </a:lnTo>
                  <a:lnTo>
                    <a:pt x="743" y="2009"/>
                  </a:lnTo>
                  <a:lnTo>
                    <a:pt x="698" y="1992"/>
                  </a:lnTo>
                  <a:lnTo>
                    <a:pt x="689" y="1984"/>
                  </a:lnTo>
                  <a:lnTo>
                    <a:pt x="680" y="1975"/>
                  </a:lnTo>
                  <a:lnTo>
                    <a:pt x="680" y="1967"/>
                  </a:lnTo>
                  <a:lnTo>
                    <a:pt x="680" y="1967"/>
                  </a:lnTo>
                  <a:lnTo>
                    <a:pt x="617" y="1950"/>
                  </a:lnTo>
                  <a:lnTo>
                    <a:pt x="580" y="1932"/>
                  </a:lnTo>
                  <a:lnTo>
                    <a:pt x="571" y="1907"/>
                  </a:lnTo>
                  <a:lnTo>
                    <a:pt x="526" y="1890"/>
                  </a:lnTo>
                  <a:lnTo>
                    <a:pt x="490" y="1847"/>
                  </a:lnTo>
                  <a:lnTo>
                    <a:pt x="481" y="1813"/>
                  </a:lnTo>
                  <a:lnTo>
                    <a:pt x="462" y="1788"/>
                  </a:lnTo>
                  <a:lnTo>
                    <a:pt x="453" y="1745"/>
                  </a:lnTo>
                  <a:lnTo>
                    <a:pt x="462" y="1720"/>
                  </a:lnTo>
                  <a:lnTo>
                    <a:pt x="453" y="1694"/>
                  </a:lnTo>
                  <a:lnTo>
                    <a:pt x="435" y="1660"/>
                  </a:lnTo>
                  <a:lnTo>
                    <a:pt x="435" y="1652"/>
                  </a:lnTo>
                  <a:lnTo>
                    <a:pt x="426" y="1652"/>
                  </a:lnTo>
                  <a:lnTo>
                    <a:pt x="417" y="1600"/>
                  </a:lnTo>
                  <a:lnTo>
                    <a:pt x="390" y="1583"/>
                  </a:lnTo>
                  <a:lnTo>
                    <a:pt x="390" y="1566"/>
                  </a:lnTo>
                  <a:lnTo>
                    <a:pt x="372" y="1566"/>
                  </a:lnTo>
                  <a:lnTo>
                    <a:pt x="335" y="1532"/>
                  </a:lnTo>
                  <a:lnTo>
                    <a:pt x="326" y="1532"/>
                  </a:lnTo>
                  <a:lnTo>
                    <a:pt x="317" y="1524"/>
                  </a:lnTo>
                  <a:lnTo>
                    <a:pt x="317" y="1532"/>
                  </a:lnTo>
                  <a:lnTo>
                    <a:pt x="290" y="1515"/>
                  </a:lnTo>
                  <a:lnTo>
                    <a:pt x="290" y="1507"/>
                  </a:lnTo>
                  <a:lnTo>
                    <a:pt x="254" y="1473"/>
                  </a:lnTo>
                  <a:lnTo>
                    <a:pt x="245" y="1447"/>
                  </a:lnTo>
                  <a:lnTo>
                    <a:pt x="199" y="1422"/>
                  </a:lnTo>
                  <a:lnTo>
                    <a:pt x="154" y="1362"/>
                  </a:lnTo>
                  <a:close/>
                  <a:moveTo>
                    <a:pt x="2938" y="1975"/>
                  </a:moveTo>
                  <a:lnTo>
                    <a:pt x="2974" y="1958"/>
                  </a:lnTo>
                  <a:lnTo>
                    <a:pt x="2983" y="1958"/>
                  </a:lnTo>
                  <a:lnTo>
                    <a:pt x="2892" y="2026"/>
                  </a:lnTo>
                  <a:lnTo>
                    <a:pt x="2938" y="1975"/>
                  </a:lnTo>
                  <a:close/>
                  <a:moveTo>
                    <a:pt x="2566" y="2239"/>
                  </a:moveTo>
                  <a:lnTo>
                    <a:pt x="2457" y="2316"/>
                  </a:lnTo>
                  <a:lnTo>
                    <a:pt x="2466" y="2290"/>
                  </a:lnTo>
                  <a:lnTo>
                    <a:pt x="2475" y="2282"/>
                  </a:lnTo>
                  <a:lnTo>
                    <a:pt x="2530" y="2247"/>
                  </a:lnTo>
                  <a:lnTo>
                    <a:pt x="2548" y="2239"/>
                  </a:lnTo>
                  <a:lnTo>
                    <a:pt x="2557" y="2222"/>
                  </a:lnTo>
                  <a:lnTo>
                    <a:pt x="2566" y="2239"/>
                  </a:lnTo>
                  <a:close/>
                  <a:moveTo>
                    <a:pt x="2430" y="2324"/>
                  </a:moveTo>
                  <a:lnTo>
                    <a:pt x="2448" y="2299"/>
                  </a:lnTo>
                  <a:lnTo>
                    <a:pt x="2457" y="2307"/>
                  </a:lnTo>
                  <a:lnTo>
                    <a:pt x="2448" y="2324"/>
                  </a:lnTo>
                  <a:lnTo>
                    <a:pt x="2403" y="2375"/>
                  </a:lnTo>
                  <a:lnTo>
                    <a:pt x="2403" y="2358"/>
                  </a:lnTo>
                  <a:lnTo>
                    <a:pt x="2430" y="2341"/>
                  </a:lnTo>
                  <a:lnTo>
                    <a:pt x="2421" y="2333"/>
                  </a:lnTo>
                  <a:lnTo>
                    <a:pt x="2430" y="2324"/>
                  </a:lnTo>
                  <a:close/>
                  <a:moveTo>
                    <a:pt x="2321" y="2528"/>
                  </a:moveTo>
                  <a:lnTo>
                    <a:pt x="2321" y="2554"/>
                  </a:lnTo>
                  <a:lnTo>
                    <a:pt x="2321" y="2528"/>
                  </a:lnTo>
                  <a:lnTo>
                    <a:pt x="2330" y="2486"/>
                  </a:lnTo>
                  <a:lnTo>
                    <a:pt x="2348" y="2452"/>
                  </a:lnTo>
                  <a:lnTo>
                    <a:pt x="2348" y="2435"/>
                  </a:lnTo>
                  <a:lnTo>
                    <a:pt x="2366" y="2443"/>
                  </a:lnTo>
                  <a:lnTo>
                    <a:pt x="2366" y="2418"/>
                  </a:lnTo>
                  <a:lnTo>
                    <a:pt x="2394" y="2384"/>
                  </a:lnTo>
                  <a:lnTo>
                    <a:pt x="2385" y="2384"/>
                  </a:lnTo>
                  <a:lnTo>
                    <a:pt x="2403" y="2384"/>
                  </a:lnTo>
                  <a:lnTo>
                    <a:pt x="2357" y="2452"/>
                  </a:lnTo>
                  <a:lnTo>
                    <a:pt x="2321" y="2528"/>
                  </a:lnTo>
                  <a:close/>
                  <a:moveTo>
                    <a:pt x="2339" y="2716"/>
                  </a:moveTo>
                  <a:lnTo>
                    <a:pt x="2321" y="2690"/>
                  </a:lnTo>
                  <a:lnTo>
                    <a:pt x="2321" y="2656"/>
                  </a:lnTo>
                  <a:lnTo>
                    <a:pt x="2312" y="2631"/>
                  </a:lnTo>
                  <a:lnTo>
                    <a:pt x="2312" y="2579"/>
                  </a:lnTo>
                  <a:lnTo>
                    <a:pt x="2312" y="2554"/>
                  </a:lnTo>
                  <a:lnTo>
                    <a:pt x="2321" y="2554"/>
                  </a:lnTo>
                  <a:lnTo>
                    <a:pt x="2312" y="2579"/>
                  </a:lnTo>
                  <a:lnTo>
                    <a:pt x="2321" y="2622"/>
                  </a:lnTo>
                  <a:lnTo>
                    <a:pt x="2321" y="2665"/>
                  </a:lnTo>
                  <a:lnTo>
                    <a:pt x="2339" y="2716"/>
                  </a:lnTo>
                  <a:lnTo>
                    <a:pt x="2357" y="2767"/>
                  </a:lnTo>
                  <a:lnTo>
                    <a:pt x="2366" y="2809"/>
                  </a:lnTo>
                  <a:lnTo>
                    <a:pt x="2375" y="2860"/>
                  </a:lnTo>
                  <a:lnTo>
                    <a:pt x="2375" y="2860"/>
                  </a:lnTo>
                  <a:lnTo>
                    <a:pt x="2366" y="2809"/>
                  </a:lnTo>
                  <a:lnTo>
                    <a:pt x="2357" y="2784"/>
                  </a:lnTo>
                  <a:lnTo>
                    <a:pt x="2357" y="2767"/>
                  </a:lnTo>
                  <a:lnTo>
                    <a:pt x="2348" y="2750"/>
                  </a:lnTo>
                  <a:lnTo>
                    <a:pt x="2348" y="2733"/>
                  </a:lnTo>
                  <a:lnTo>
                    <a:pt x="2339" y="2716"/>
                  </a:lnTo>
                  <a:close/>
                </a:path>
              </a:pathLst>
            </a:custGeom>
            <a:solidFill>
              <a:srgbClr val="D7C29E"/>
            </a:solidFill>
            <a:ln w="0">
              <a:solidFill>
                <a:srgbClr val="6E6E6E"/>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674821" name="Freeform 5"/>
            <p:cNvSpPr>
              <a:spLocks noEditPoints="1"/>
            </p:cNvSpPr>
            <p:nvPr/>
          </p:nvSpPr>
          <p:spPr bwMode="auto">
            <a:xfrm>
              <a:off x="2168" y="2814"/>
              <a:ext cx="99" cy="101"/>
            </a:xfrm>
            <a:custGeom>
              <a:avLst/>
              <a:gdLst/>
              <a:ahLst/>
              <a:cxnLst>
                <a:cxn ang="0">
                  <a:pos x="18" y="77"/>
                </a:cxn>
                <a:cxn ang="0">
                  <a:pos x="0" y="68"/>
                </a:cxn>
                <a:cxn ang="0">
                  <a:pos x="0" y="60"/>
                </a:cxn>
                <a:cxn ang="0">
                  <a:pos x="0" y="43"/>
                </a:cxn>
                <a:cxn ang="0">
                  <a:pos x="0" y="34"/>
                </a:cxn>
                <a:cxn ang="0">
                  <a:pos x="9" y="26"/>
                </a:cxn>
                <a:cxn ang="0">
                  <a:pos x="9" y="17"/>
                </a:cxn>
                <a:cxn ang="0">
                  <a:pos x="18" y="17"/>
                </a:cxn>
                <a:cxn ang="0">
                  <a:pos x="27" y="9"/>
                </a:cxn>
                <a:cxn ang="0">
                  <a:pos x="27" y="0"/>
                </a:cxn>
                <a:cxn ang="0">
                  <a:pos x="36" y="0"/>
                </a:cxn>
                <a:cxn ang="0">
                  <a:pos x="45" y="9"/>
                </a:cxn>
                <a:cxn ang="0">
                  <a:pos x="54" y="0"/>
                </a:cxn>
                <a:cxn ang="0">
                  <a:pos x="63" y="0"/>
                </a:cxn>
                <a:cxn ang="0">
                  <a:pos x="63" y="9"/>
                </a:cxn>
                <a:cxn ang="0">
                  <a:pos x="63" y="9"/>
                </a:cxn>
                <a:cxn ang="0">
                  <a:pos x="63" y="17"/>
                </a:cxn>
                <a:cxn ang="0">
                  <a:pos x="63" y="17"/>
                </a:cxn>
                <a:cxn ang="0">
                  <a:pos x="63" y="26"/>
                </a:cxn>
                <a:cxn ang="0">
                  <a:pos x="72" y="26"/>
                </a:cxn>
                <a:cxn ang="0">
                  <a:pos x="82" y="34"/>
                </a:cxn>
                <a:cxn ang="0">
                  <a:pos x="91" y="43"/>
                </a:cxn>
                <a:cxn ang="0">
                  <a:pos x="100" y="43"/>
                </a:cxn>
                <a:cxn ang="0">
                  <a:pos x="100" y="43"/>
                </a:cxn>
                <a:cxn ang="0">
                  <a:pos x="100" y="51"/>
                </a:cxn>
                <a:cxn ang="0">
                  <a:pos x="100" y="51"/>
                </a:cxn>
                <a:cxn ang="0">
                  <a:pos x="100" y="60"/>
                </a:cxn>
                <a:cxn ang="0">
                  <a:pos x="100" y="60"/>
                </a:cxn>
                <a:cxn ang="0">
                  <a:pos x="100" y="60"/>
                </a:cxn>
                <a:cxn ang="0">
                  <a:pos x="100" y="68"/>
                </a:cxn>
                <a:cxn ang="0">
                  <a:pos x="91" y="60"/>
                </a:cxn>
                <a:cxn ang="0">
                  <a:pos x="82" y="51"/>
                </a:cxn>
                <a:cxn ang="0">
                  <a:pos x="82" y="51"/>
                </a:cxn>
                <a:cxn ang="0">
                  <a:pos x="72" y="51"/>
                </a:cxn>
                <a:cxn ang="0">
                  <a:pos x="72" y="51"/>
                </a:cxn>
                <a:cxn ang="0">
                  <a:pos x="72" y="51"/>
                </a:cxn>
                <a:cxn ang="0">
                  <a:pos x="82" y="60"/>
                </a:cxn>
                <a:cxn ang="0">
                  <a:pos x="82" y="68"/>
                </a:cxn>
                <a:cxn ang="0">
                  <a:pos x="91" y="68"/>
                </a:cxn>
                <a:cxn ang="0">
                  <a:pos x="91" y="68"/>
                </a:cxn>
                <a:cxn ang="0">
                  <a:pos x="82" y="77"/>
                </a:cxn>
                <a:cxn ang="0">
                  <a:pos x="72" y="77"/>
                </a:cxn>
                <a:cxn ang="0">
                  <a:pos x="54" y="68"/>
                </a:cxn>
                <a:cxn ang="0">
                  <a:pos x="54" y="68"/>
                </a:cxn>
                <a:cxn ang="0">
                  <a:pos x="45" y="77"/>
                </a:cxn>
                <a:cxn ang="0">
                  <a:pos x="36" y="77"/>
                </a:cxn>
                <a:cxn ang="0">
                  <a:pos x="27" y="77"/>
                </a:cxn>
                <a:cxn ang="0">
                  <a:pos x="27" y="85"/>
                </a:cxn>
                <a:cxn ang="0">
                  <a:pos x="36" y="94"/>
                </a:cxn>
                <a:cxn ang="0">
                  <a:pos x="36" y="94"/>
                </a:cxn>
                <a:cxn ang="0">
                  <a:pos x="36" y="102"/>
                </a:cxn>
                <a:cxn ang="0">
                  <a:pos x="27" y="102"/>
                </a:cxn>
                <a:cxn ang="0">
                  <a:pos x="18" y="94"/>
                </a:cxn>
                <a:cxn ang="0">
                  <a:pos x="18" y="94"/>
                </a:cxn>
                <a:cxn ang="0">
                  <a:pos x="9" y="85"/>
                </a:cxn>
                <a:cxn ang="0">
                  <a:pos x="9" y="77"/>
                </a:cxn>
              </a:cxnLst>
              <a:rect l="0" t="0" r="r" b="b"/>
              <a:pathLst>
                <a:path w="100" h="102">
                  <a:moveTo>
                    <a:pt x="27" y="77"/>
                  </a:moveTo>
                  <a:lnTo>
                    <a:pt x="27" y="77"/>
                  </a:lnTo>
                  <a:lnTo>
                    <a:pt x="27" y="77"/>
                  </a:lnTo>
                  <a:lnTo>
                    <a:pt x="27" y="77"/>
                  </a:lnTo>
                  <a:lnTo>
                    <a:pt x="27" y="77"/>
                  </a:lnTo>
                  <a:lnTo>
                    <a:pt x="27" y="77"/>
                  </a:lnTo>
                  <a:lnTo>
                    <a:pt x="27" y="77"/>
                  </a:lnTo>
                  <a:close/>
                  <a:moveTo>
                    <a:pt x="18" y="77"/>
                  </a:moveTo>
                  <a:lnTo>
                    <a:pt x="9" y="77"/>
                  </a:lnTo>
                  <a:lnTo>
                    <a:pt x="9" y="77"/>
                  </a:lnTo>
                  <a:lnTo>
                    <a:pt x="9" y="68"/>
                  </a:lnTo>
                  <a:lnTo>
                    <a:pt x="9" y="68"/>
                  </a:lnTo>
                  <a:lnTo>
                    <a:pt x="9" y="68"/>
                  </a:lnTo>
                  <a:lnTo>
                    <a:pt x="9" y="68"/>
                  </a:lnTo>
                  <a:lnTo>
                    <a:pt x="9" y="68"/>
                  </a:lnTo>
                  <a:lnTo>
                    <a:pt x="0" y="68"/>
                  </a:lnTo>
                  <a:lnTo>
                    <a:pt x="0" y="68"/>
                  </a:lnTo>
                  <a:lnTo>
                    <a:pt x="0" y="68"/>
                  </a:lnTo>
                  <a:lnTo>
                    <a:pt x="0" y="60"/>
                  </a:lnTo>
                  <a:lnTo>
                    <a:pt x="0" y="60"/>
                  </a:lnTo>
                  <a:lnTo>
                    <a:pt x="0" y="60"/>
                  </a:lnTo>
                  <a:lnTo>
                    <a:pt x="0" y="60"/>
                  </a:lnTo>
                  <a:lnTo>
                    <a:pt x="0" y="60"/>
                  </a:lnTo>
                  <a:lnTo>
                    <a:pt x="0" y="60"/>
                  </a:lnTo>
                  <a:lnTo>
                    <a:pt x="0" y="60"/>
                  </a:lnTo>
                  <a:lnTo>
                    <a:pt x="0" y="51"/>
                  </a:lnTo>
                  <a:lnTo>
                    <a:pt x="0" y="51"/>
                  </a:lnTo>
                  <a:lnTo>
                    <a:pt x="0" y="51"/>
                  </a:lnTo>
                  <a:lnTo>
                    <a:pt x="0" y="51"/>
                  </a:lnTo>
                  <a:lnTo>
                    <a:pt x="0" y="51"/>
                  </a:lnTo>
                  <a:lnTo>
                    <a:pt x="0" y="51"/>
                  </a:lnTo>
                  <a:lnTo>
                    <a:pt x="0" y="43"/>
                  </a:lnTo>
                  <a:lnTo>
                    <a:pt x="0" y="43"/>
                  </a:lnTo>
                  <a:lnTo>
                    <a:pt x="0" y="43"/>
                  </a:lnTo>
                  <a:lnTo>
                    <a:pt x="0" y="43"/>
                  </a:lnTo>
                  <a:lnTo>
                    <a:pt x="0" y="43"/>
                  </a:lnTo>
                  <a:lnTo>
                    <a:pt x="0" y="43"/>
                  </a:lnTo>
                  <a:lnTo>
                    <a:pt x="0" y="34"/>
                  </a:lnTo>
                  <a:lnTo>
                    <a:pt x="0" y="34"/>
                  </a:lnTo>
                  <a:lnTo>
                    <a:pt x="0" y="34"/>
                  </a:lnTo>
                  <a:lnTo>
                    <a:pt x="0" y="34"/>
                  </a:lnTo>
                  <a:lnTo>
                    <a:pt x="0" y="34"/>
                  </a:lnTo>
                  <a:lnTo>
                    <a:pt x="9" y="34"/>
                  </a:lnTo>
                  <a:lnTo>
                    <a:pt x="9" y="34"/>
                  </a:lnTo>
                  <a:lnTo>
                    <a:pt x="9" y="34"/>
                  </a:lnTo>
                  <a:lnTo>
                    <a:pt x="9" y="34"/>
                  </a:lnTo>
                  <a:lnTo>
                    <a:pt x="9" y="34"/>
                  </a:lnTo>
                  <a:lnTo>
                    <a:pt x="9" y="26"/>
                  </a:lnTo>
                  <a:lnTo>
                    <a:pt x="9" y="26"/>
                  </a:lnTo>
                  <a:lnTo>
                    <a:pt x="9" y="26"/>
                  </a:lnTo>
                  <a:lnTo>
                    <a:pt x="9" y="26"/>
                  </a:lnTo>
                  <a:lnTo>
                    <a:pt x="9" y="26"/>
                  </a:lnTo>
                  <a:lnTo>
                    <a:pt x="9" y="26"/>
                  </a:lnTo>
                  <a:lnTo>
                    <a:pt x="9" y="26"/>
                  </a:lnTo>
                  <a:lnTo>
                    <a:pt x="9" y="17"/>
                  </a:lnTo>
                  <a:lnTo>
                    <a:pt x="9" y="17"/>
                  </a:lnTo>
                  <a:lnTo>
                    <a:pt x="18" y="17"/>
                  </a:lnTo>
                  <a:lnTo>
                    <a:pt x="18" y="17"/>
                  </a:lnTo>
                  <a:lnTo>
                    <a:pt x="18" y="17"/>
                  </a:lnTo>
                  <a:lnTo>
                    <a:pt x="18" y="17"/>
                  </a:lnTo>
                  <a:lnTo>
                    <a:pt x="18" y="17"/>
                  </a:lnTo>
                  <a:lnTo>
                    <a:pt x="18" y="17"/>
                  </a:lnTo>
                  <a:lnTo>
                    <a:pt x="18" y="17"/>
                  </a:lnTo>
                  <a:lnTo>
                    <a:pt x="18" y="17"/>
                  </a:lnTo>
                  <a:lnTo>
                    <a:pt x="18" y="9"/>
                  </a:lnTo>
                  <a:lnTo>
                    <a:pt x="18" y="9"/>
                  </a:lnTo>
                  <a:lnTo>
                    <a:pt x="18" y="9"/>
                  </a:lnTo>
                  <a:lnTo>
                    <a:pt x="18" y="9"/>
                  </a:lnTo>
                  <a:lnTo>
                    <a:pt x="18" y="9"/>
                  </a:lnTo>
                  <a:lnTo>
                    <a:pt x="27" y="9"/>
                  </a:lnTo>
                  <a:lnTo>
                    <a:pt x="27" y="9"/>
                  </a:lnTo>
                  <a:lnTo>
                    <a:pt x="27" y="9"/>
                  </a:lnTo>
                  <a:lnTo>
                    <a:pt x="27" y="9"/>
                  </a:lnTo>
                  <a:lnTo>
                    <a:pt x="27" y="9"/>
                  </a:lnTo>
                  <a:lnTo>
                    <a:pt x="27" y="0"/>
                  </a:lnTo>
                  <a:lnTo>
                    <a:pt x="27" y="0"/>
                  </a:lnTo>
                  <a:lnTo>
                    <a:pt x="27" y="0"/>
                  </a:lnTo>
                  <a:lnTo>
                    <a:pt x="27" y="0"/>
                  </a:lnTo>
                  <a:lnTo>
                    <a:pt x="27" y="0"/>
                  </a:lnTo>
                  <a:lnTo>
                    <a:pt x="27" y="0"/>
                  </a:lnTo>
                  <a:lnTo>
                    <a:pt x="27" y="0"/>
                  </a:lnTo>
                  <a:lnTo>
                    <a:pt x="27" y="0"/>
                  </a:lnTo>
                  <a:lnTo>
                    <a:pt x="27" y="0"/>
                  </a:lnTo>
                  <a:lnTo>
                    <a:pt x="27" y="0"/>
                  </a:lnTo>
                  <a:lnTo>
                    <a:pt x="36" y="0"/>
                  </a:lnTo>
                  <a:lnTo>
                    <a:pt x="36" y="0"/>
                  </a:lnTo>
                  <a:lnTo>
                    <a:pt x="36" y="0"/>
                  </a:lnTo>
                  <a:lnTo>
                    <a:pt x="36" y="0"/>
                  </a:lnTo>
                  <a:lnTo>
                    <a:pt x="36" y="0"/>
                  </a:lnTo>
                  <a:lnTo>
                    <a:pt x="36" y="0"/>
                  </a:lnTo>
                  <a:lnTo>
                    <a:pt x="36" y="0"/>
                  </a:lnTo>
                  <a:lnTo>
                    <a:pt x="45" y="0"/>
                  </a:lnTo>
                  <a:lnTo>
                    <a:pt x="45" y="0"/>
                  </a:lnTo>
                  <a:lnTo>
                    <a:pt x="45" y="0"/>
                  </a:lnTo>
                  <a:lnTo>
                    <a:pt x="45" y="9"/>
                  </a:lnTo>
                  <a:lnTo>
                    <a:pt x="45" y="9"/>
                  </a:lnTo>
                  <a:lnTo>
                    <a:pt x="45" y="0"/>
                  </a:lnTo>
                  <a:lnTo>
                    <a:pt x="45" y="0"/>
                  </a:lnTo>
                  <a:lnTo>
                    <a:pt x="45" y="0"/>
                  </a:lnTo>
                  <a:lnTo>
                    <a:pt x="54" y="0"/>
                  </a:lnTo>
                  <a:lnTo>
                    <a:pt x="54" y="0"/>
                  </a:lnTo>
                  <a:lnTo>
                    <a:pt x="54" y="0"/>
                  </a:lnTo>
                  <a:lnTo>
                    <a:pt x="54" y="0"/>
                  </a:lnTo>
                  <a:lnTo>
                    <a:pt x="54" y="0"/>
                  </a:lnTo>
                  <a:lnTo>
                    <a:pt x="54" y="0"/>
                  </a:lnTo>
                  <a:lnTo>
                    <a:pt x="54" y="0"/>
                  </a:lnTo>
                  <a:lnTo>
                    <a:pt x="54" y="0"/>
                  </a:lnTo>
                  <a:lnTo>
                    <a:pt x="54" y="0"/>
                  </a:lnTo>
                  <a:lnTo>
                    <a:pt x="63" y="0"/>
                  </a:lnTo>
                  <a:lnTo>
                    <a:pt x="63" y="0"/>
                  </a:lnTo>
                  <a:lnTo>
                    <a:pt x="63" y="0"/>
                  </a:lnTo>
                  <a:lnTo>
                    <a:pt x="63" y="0"/>
                  </a:lnTo>
                  <a:lnTo>
                    <a:pt x="63" y="0"/>
                  </a:lnTo>
                  <a:lnTo>
                    <a:pt x="63" y="0"/>
                  </a:lnTo>
                  <a:lnTo>
                    <a:pt x="63" y="0"/>
                  </a:lnTo>
                  <a:lnTo>
                    <a:pt x="63" y="0"/>
                  </a:lnTo>
                  <a:lnTo>
                    <a:pt x="63" y="9"/>
                  </a:lnTo>
                  <a:lnTo>
                    <a:pt x="63" y="9"/>
                  </a:lnTo>
                  <a:lnTo>
                    <a:pt x="63" y="9"/>
                  </a:lnTo>
                  <a:lnTo>
                    <a:pt x="63" y="9"/>
                  </a:lnTo>
                  <a:lnTo>
                    <a:pt x="63" y="9"/>
                  </a:lnTo>
                  <a:lnTo>
                    <a:pt x="63" y="9"/>
                  </a:lnTo>
                  <a:lnTo>
                    <a:pt x="63" y="9"/>
                  </a:lnTo>
                  <a:lnTo>
                    <a:pt x="63" y="9"/>
                  </a:lnTo>
                  <a:lnTo>
                    <a:pt x="63" y="9"/>
                  </a:lnTo>
                  <a:lnTo>
                    <a:pt x="63" y="9"/>
                  </a:lnTo>
                  <a:lnTo>
                    <a:pt x="63" y="9"/>
                  </a:lnTo>
                  <a:lnTo>
                    <a:pt x="63" y="9"/>
                  </a:lnTo>
                  <a:lnTo>
                    <a:pt x="63" y="9"/>
                  </a:lnTo>
                  <a:lnTo>
                    <a:pt x="63" y="9"/>
                  </a:lnTo>
                  <a:lnTo>
                    <a:pt x="63" y="9"/>
                  </a:lnTo>
                  <a:lnTo>
                    <a:pt x="63" y="9"/>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17"/>
                  </a:lnTo>
                  <a:lnTo>
                    <a:pt x="63" y="26"/>
                  </a:lnTo>
                  <a:lnTo>
                    <a:pt x="63" y="26"/>
                  </a:lnTo>
                  <a:lnTo>
                    <a:pt x="63" y="26"/>
                  </a:lnTo>
                  <a:lnTo>
                    <a:pt x="63" y="26"/>
                  </a:lnTo>
                  <a:lnTo>
                    <a:pt x="63" y="26"/>
                  </a:lnTo>
                  <a:lnTo>
                    <a:pt x="72" y="26"/>
                  </a:lnTo>
                  <a:lnTo>
                    <a:pt x="72" y="26"/>
                  </a:lnTo>
                  <a:lnTo>
                    <a:pt x="72" y="26"/>
                  </a:lnTo>
                  <a:lnTo>
                    <a:pt x="72" y="26"/>
                  </a:lnTo>
                  <a:lnTo>
                    <a:pt x="72" y="26"/>
                  </a:lnTo>
                  <a:lnTo>
                    <a:pt x="72" y="26"/>
                  </a:lnTo>
                  <a:lnTo>
                    <a:pt x="72" y="26"/>
                  </a:lnTo>
                  <a:lnTo>
                    <a:pt x="82" y="34"/>
                  </a:lnTo>
                  <a:lnTo>
                    <a:pt x="82" y="34"/>
                  </a:lnTo>
                  <a:lnTo>
                    <a:pt x="82" y="34"/>
                  </a:lnTo>
                  <a:lnTo>
                    <a:pt x="82" y="34"/>
                  </a:lnTo>
                  <a:lnTo>
                    <a:pt x="82" y="34"/>
                  </a:lnTo>
                  <a:lnTo>
                    <a:pt x="82" y="34"/>
                  </a:lnTo>
                  <a:lnTo>
                    <a:pt x="82" y="34"/>
                  </a:lnTo>
                  <a:lnTo>
                    <a:pt x="82" y="34"/>
                  </a:lnTo>
                  <a:lnTo>
                    <a:pt x="82" y="34"/>
                  </a:lnTo>
                  <a:lnTo>
                    <a:pt x="82" y="34"/>
                  </a:lnTo>
                  <a:lnTo>
                    <a:pt x="82" y="34"/>
                  </a:lnTo>
                  <a:lnTo>
                    <a:pt x="82" y="34"/>
                  </a:lnTo>
                  <a:lnTo>
                    <a:pt x="82" y="43"/>
                  </a:lnTo>
                  <a:lnTo>
                    <a:pt x="91" y="43"/>
                  </a:lnTo>
                  <a:lnTo>
                    <a:pt x="91" y="43"/>
                  </a:lnTo>
                  <a:lnTo>
                    <a:pt x="91" y="43"/>
                  </a:lnTo>
                  <a:lnTo>
                    <a:pt x="91" y="43"/>
                  </a:lnTo>
                  <a:lnTo>
                    <a:pt x="91" y="43"/>
                  </a:lnTo>
                  <a:lnTo>
                    <a:pt x="91" y="43"/>
                  </a:lnTo>
                  <a:lnTo>
                    <a:pt x="91" y="43"/>
                  </a:lnTo>
                  <a:lnTo>
                    <a:pt x="91" y="43"/>
                  </a:lnTo>
                  <a:lnTo>
                    <a:pt x="100" y="43"/>
                  </a:lnTo>
                  <a:lnTo>
                    <a:pt x="100" y="43"/>
                  </a:lnTo>
                  <a:lnTo>
                    <a:pt x="100" y="43"/>
                  </a:lnTo>
                  <a:lnTo>
                    <a:pt x="100" y="43"/>
                  </a:lnTo>
                  <a:lnTo>
                    <a:pt x="100" y="51"/>
                  </a:lnTo>
                  <a:lnTo>
                    <a:pt x="100" y="43"/>
                  </a:lnTo>
                  <a:lnTo>
                    <a:pt x="100" y="51"/>
                  </a:lnTo>
                  <a:lnTo>
                    <a:pt x="100" y="51"/>
                  </a:lnTo>
                  <a:lnTo>
                    <a:pt x="100" y="43"/>
                  </a:lnTo>
                  <a:lnTo>
                    <a:pt x="91" y="43"/>
                  </a:lnTo>
                  <a:lnTo>
                    <a:pt x="91"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51"/>
                  </a:lnTo>
                  <a:lnTo>
                    <a:pt x="100" y="60"/>
                  </a:lnTo>
                  <a:lnTo>
                    <a:pt x="100" y="51"/>
                  </a:lnTo>
                  <a:lnTo>
                    <a:pt x="100" y="51"/>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0"/>
                  </a:lnTo>
                  <a:lnTo>
                    <a:pt x="100" y="68"/>
                  </a:lnTo>
                  <a:lnTo>
                    <a:pt x="100" y="68"/>
                  </a:lnTo>
                  <a:lnTo>
                    <a:pt x="100" y="68"/>
                  </a:lnTo>
                  <a:lnTo>
                    <a:pt x="100" y="60"/>
                  </a:lnTo>
                  <a:lnTo>
                    <a:pt x="100" y="68"/>
                  </a:lnTo>
                  <a:lnTo>
                    <a:pt x="100" y="60"/>
                  </a:lnTo>
                  <a:lnTo>
                    <a:pt x="91" y="60"/>
                  </a:lnTo>
                  <a:lnTo>
                    <a:pt x="91" y="60"/>
                  </a:lnTo>
                  <a:lnTo>
                    <a:pt x="91" y="60"/>
                  </a:lnTo>
                  <a:lnTo>
                    <a:pt x="91" y="60"/>
                  </a:lnTo>
                  <a:lnTo>
                    <a:pt x="91" y="60"/>
                  </a:lnTo>
                  <a:lnTo>
                    <a:pt x="91" y="60"/>
                  </a:lnTo>
                  <a:lnTo>
                    <a:pt x="91" y="60"/>
                  </a:lnTo>
                  <a:lnTo>
                    <a:pt x="91" y="60"/>
                  </a:lnTo>
                  <a:lnTo>
                    <a:pt x="91" y="60"/>
                  </a:lnTo>
                  <a:lnTo>
                    <a:pt x="91" y="51"/>
                  </a:lnTo>
                  <a:lnTo>
                    <a:pt x="82" y="51"/>
                  </a:lnTo>
                  <a:lnTo>
                    <a:pt x="82" y="51"/>
                  </a:lnTo>
                  <a:lnTo>
                    <a:pt x="82" y="51"/>
                  </a:lnTo>
                  <a:lnTo>
                    <a:pt x="82" y="51"/>
                  </a:lnTo>
                  <a:lnTo>
                    <a:pt x="82" y="51"/>
                  </a:lnTo>
                  <a:lnTo>
                    <a:pt x="82" y="51"/>
                  </a:lnTo>
                  <a:lnTo>
                    <a:pt x="82" y="51"/>
                  </a:lnTo>
                  <a:lnTo>
                    <a:pt x="82" y="51"/>
                  </a:lnTo>
                  <a:lnTo>
                    <a:pt x="82" y="51"/>
                  </a:lnTo>
                  <a:lnTo>
                    <a:pt x="82" y="51"/>
                  </a:lnTo>
                  <a:lnTo>
                    <a:pt x="8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72" y="51"/>
                  </a:lnTo>
                  <a:lnTo>
                    <a:pt x="82" y="51"/>
                  </a:lnTo>
                  <a:lnTo>
                    <a:pt x="72" y="51"/>
                  </a:lnTo>
                  <a:lnTo>
                    <a:pt x="82" y="51"/>
                  </a:lnTo>
                  <a:lnTo>
                    <a:pt x="82" y="60"/>
                  </a:lnTo>
                  <a:lnTo>
                    <a:pt x="82" y="60"/>
                  </a:lnTo>
                  <a:lnTo>
                    <a:pt x="82" y="60"/>
                  </a:lnTo>
                  <a:lnTo>
                    <a:pt x="82" y="60"/>
                  </a:lnTo>
                  <a:lnTo>
                    <a:pt x="82" y="60"/>
                  </a:lnTo>
                  <a:lnTo>
                    <a:pt x="82" y="60"/>
                  </a:lnTo>
                  <a:lnTo>
                    <a:pt x="82" y="60"/>
                  </a:lnTo>
                  <a:lnTo>
                    <a:pt x="82" y="60"/>
                  </a:lnTo>
                  <a:lnTo>
                    <a:pt x="82" y="60"/>
                  </a:lnTo>
                  <a:lnTo>
                    <a:pt x="82" y="60"/>
                  </a:lnTo>
                  <a:lnTo>
                    <a:pt x="82" y="60"/>
                  </a:lnTo>
                  <a:lnTo>
                    <a:pt x="82" y="60"/>
                  </a:lnTo>
                  <a:lnTo>
                    <a:pt x="82" y="60"/>
                  </a:lnTo>
                  <a:lnTo>
                    <a:pt x="82" y="60"/>
                  </a:lnTo>
                  <a:lnTo>
                    <a:pt x="82" y="68"/>
                  </a:lnTo>
                  <a:lnTo>
                    <a:pt x="82" y="68"/>
                  </a:lnTo>
                  <a:lnTo>
                    <a:pt x="91" y="68"/>
                  </a:lnTo>
                  <a:lnTo>
                    <a:pt x="91" y="68"/>
                  </a:lnTo>
                  <a:lnTo>
                    <a:pt x="91" y="68"/>
                  </a:lnTo>
                  <a:lnTo>
                    <a:pt x="91" y="68"/>
                  </a:lnTo>
                  <a:lnTo>
                    <a:pt x="91" y="68"/>
                  </a:lnTo>
                  <a:lnTo>
                    <a:pt x="91" y="68"/>
                  </a:lnTo>
                  <a:lnTo>
                    <a:pt x="91" y="68"/>
                  </a:lnTo>
                  <a:lnTo>
                    <a:pt x="91" y="68"/>
                  </a:lnTo>
                  <a:lnTo>
                    <a:pt x="91" y="68"/>
                  </a:lnTo>
                  <a:lnTo>
                    <a:pt x="91" y="68"/>
                  </a:lnTo>
                  <a:lnTo>
                    <a:pt x="91" y="68"/>
                  </a:lnTo>
                  <a:lnTo>
                    <a:pt x="91" y="68"/>
                  </a:lnTo>
                  <a:lnTo>
                    <a:pt x="91" y="68"/>
                  </a:lnTo>
                  <a:lnTo>
                    <a:pt x="100" y="68"/>
                  </a:lnTo>
                  <a:lnTo>
                    <a:pt x="91" y="68"/>
                  </a:lnTo>
                  <a:lnTo>
                    <a:pt x="100" y="68"/>
                  </a:lnTo>
                  <a:lnTo>
                    <a:pt x="100" y="68"/>
                  </a:lnTo>
                  <a:lnTo>
                    <a:pt x="100" y="68"/>
                  </a:lnTo>
                  <a:lnTo>
                    <a:pt x="91" y="77"/>
                  </a:lnTo>
                  <a:lnTo>
                    <a:pt x="91" y="77"/>
                  </a:lnTo>
                  <a:lnTo>
                    <a:pt x="82" y="77"/>
                  </a:lnTo>
                  <a:lnTo>
                    <a:pt x="82" y="77"/>
                  </a:lnTo>
                  <a:lnTo>
                    <a:pt x="82" y="77"/>
                  </a:lnTo>
                  <a:lnTo>
                    <a:pt x="82" y="77"/>
                  </a:lnTo>
                  <a:lnTo>
                    <a:pt x="72" y="77"/>
                  </a:lnTo>
                  <a:lnTo>
                    <a:pt x="72" y="77"/>
                  </a:lnTo>
                  <a:lnTo>
                    <a:pt x="72" y="77"/>
                  </a:lnTo>
                  <a:lnTo>
                    <a:pt x="72" y="77"/>
                  </a:lnTo>
                  <a:lnTo>
                    <a:pt x="72" y="77"/>
                  </a:lnTo>
                  <a:lnTo>
                    <a:pt x="72" y="77"/>
                  </a:lnTo>
                  <a:lnTo>
                    <a:pt x="72" y="77"/>
                  </a:lnTo>
                  <a:lnTo>
                    <a:pt x="72" y="77"/>
                  </a:lnTo>
                  <a:lnTo>
                    <a:pt x="63" y="77"/>
                  </a:lnTo>
                  <a:lnTo>
                    <a:pt x="63" y="68"/>
                  </a:lnTo>
                  <a:lnTo>
                    <a:pt x="63" y="68"/>
                  </a:lnTo>
                  <a:lnTo>
                    <a:pt x="63" y="68"/>
                  </a:lnTo>
                  <a:lnTo>
                    <a:pt x="63" y="68"/>
                  </a:lnTo>
                  <a:lnTo>
                    <a:pt x="54" y="68"/>
                  </a:lnTo>
                  <a:lnTo>
                    <a:pt x="54" y="68"/>
                  </a:lnTo>
                  <a:lnTo>
                    <a:pt x="54" y="68"/>
                  </a:lnTo>
                  <a:lnTo>
                    <a:pt x="54" y="68"/>
                  </a:lnTo>
                  <a:lnTo>
                    <a:pt x="54" y="68"/>
                  </a:lnTo>
                  <a:lnTo>
                    <a:pt x="54" y="68"/>
                  </a:lnTo>
                  <a:lnTo>
                    <a:pt x="54" y="68"/>
                  </a:lnTo>
                  <a:lnTo>
                    <a:pt x="54" y="68"/>
                  </a:lnTo>
                  <a:lnTo>
                    <a:pt x="54" y="68"/>
                  </a:lnTo>
                  <a:lnTo>
                    <a:pt x="54" y="68"/>
                  </a:lnTo>
                  <a:lnTo>
                    <a:pt x="54" y="68"/>
                  </a:lnTo>
                  <a:lnTo>
                    <a:pt x="45" y="68"/>
                  </a:lnTo>
                  <a:lnTo>
                    <a:pt x="45" y="68"/>
                  </a:lnTo>
                  <a:lnTo>
                    <a:pt x="45" y="68"/>
                  </a:lnTo>
                  <a:lnTo>
                    <a:pt x="45" y="68"/>
                  </a:lnTo>
                  <a:lnTo>
                    <a:pt x="45" y="68"/>
                  </a:lnTo>
                  <a:lnTo>
                    <a:pt x="45" y="68"/>
                  </a:lnTo>
                  <a:lnTo>
                    <a:pt x="45" y="77"/>
                  </a:lnTo>
                  <a:lnTo>
                    <a:pt x="45" y="77"/>
                  </a:lnTo>
                  <a:lnTo>
                    <a:pt x="45" y="77"/>
                  </a:lnTo>
                  <a:lnTo>
                    <a:pt x="45" y="77"/>
                  </a:lnTo>
                  <a:lnTo>
                    <a:pt x="45" y="77"/>
                  </a:lnTo>
                  <a:lnTo>
                    <a:pt x="45" y="77"/>
                  </a:lnTo>
                  <a:lnTo>
                    <a:pt x="36" y="77"/>
                  </a:lnTo>
                  <a:lnTo>
                    <a:pt x="36" y="77"/>
                  </a:lnTo>
                  <a:lnTo>
                    <a:pt x="36" y="77"/>
                  </a:lnTo>
                  <a:lnTo>
                    <a:pt x="36" y="77"/>
                  </a:lnTo>
                  <a:lnTo>
                    <a:pt x="36" y="77"/>
                  </a:lnTo>
                  <a:lnTo>
                    <a:pt x="36" y="77"/>
                  </a:lnTo>
                  <a:lnTo>
                    <a:pt x="27" y="77"/>
                  </a:lnTo>
                  <a:lnTo>
                    <a:pt x="27" y="77"/>
                  </a:lnTo>
                  <a:lnTo>
                    <a:pt x="27" y="77"/>
                  </a:lnTo>
                  <a:lnTo>
                    <a:pt x="27" y="77"/>
                  </a:lnTo>
                  <a:lnTo>
                    <a:pt x="27" y="77"/>
                  </a:lnTo>
                  <a:lnTo>
                    <a:pt x="27" y="77"/>
                  </a:lnTo>
                  <a:lnTo>
                    <a:pt x="27" y="77"/>
                  </a:lnTo>
                  <a:lnTo>
                    <a:pt x="27" y="85"/>
                  </a:lnTo>
                  <a:lnTo>
                    <a:pt x="27" y="77"/>
                  </a:lnTo>
                  <a:lnTo>
                    <a:pt x="27" y="85"/>
                  </a:lnTo>
                  <a:lnTo>
                    <a:pt x="27" y="85"/>
                  </a:lnTo>
                  <a:lnTo>
                    <a:pt x="27" y="85"/>
                  </a:lnTo>
                  <a:lnTo>
                    <a:pt x="27" y="85"/>
                  </a:lnTo>
                  <a:lnTo>
                    <a:pt x="27" y="85"/>
                  </a:lnTo>
                  <a:lnTo>
                    <a:pt x="27" y="85"/>
                  </a:lnTo>
                  <a:lnTo>
                    <a:pt x="27" y="85"/>
                  </a:lnTo>
                  <a:lnTo>
                    <a:pt x="27" y="85"/>
                  </a:lnTo>
                  <a:lnTo>
                    <a:pt x="27" y="85"/>
                  </a:lnTo>
                  <a:lnTo>
                    <a:pt x="27" y="85"/>
                  </a:lnTo>
                  <a:lnTo>
                    <a:pt x="27" y="94"/>
                  </a:lnTo>
                  <a:lnTo>
                    <a:pt x="36" y="94"/>
                  </a:lnTo>
                  <a:lnTo>
                    <a:pt x="36" y="94"/>
                  </a:lnTo>
                  <a:lnTo>
                    <a:pt x="36" y="94"/>
                  </a:lnTo>
                  <a:lnTo>
                    <a:pt x="36" y="94"/>
                  </a:lnTo>
                  <a:lnTo>
                    <a:pt x="36" y="94"/>
                  </a:lnTo>
                  <a:lnTo>
                    <a:pt x="36" y="94"/>
                  </a:lnTo>
                  <a:lnTo>
                    <a:pt x="36" y="94"/>
                  </a:lnTo>
                  <a:lnTo>
                    <a:pt x="36" y="94"/>
                  </a:lnTo>
                  <a:lnTo>
                    <a:pt x="36" y="94"/>
                  </a:lnTo>
                  <a:lnTo>
                    <a:pt x="45" y="94"/>
                  </a:lnTo>
                  <a:lnTo>
                    <a:pt x="45" y="102"/>
                  </a:lnTo>
                  <a:lnTo>
                    <a:pt x="36" y="102"/>
                  </a:lnTo>
                  <a:lnTo>
                    <a:pt x="36" y="102"/>
                  </a:lnTo>
                  <a:lnTo>
                    <a:pt x="36" y="102"/>
                  </a:lnTo>
                  <a:lnTo>
                    <a:pt x="36" y="102"/>
                  </a:lnTo>
                  <a:lnTo>
                    <a:pt x="36" y="102"/>
                  </a:lnTo>
                  <a:lnTo>
                    <a:pt x="36" y="102"/>
                  </a:lnTo>
                  <a:lnTo>
                    <a:pt x="36" y="102"/>
                  </a:lnTo>
                  <a:lnTo>
                    <a:pt x="27" y="102"/>
                  </a:lnTo>
                  <a:lnTo>
                    <a:pt x="27" y="102"/>
                  </a:lnTo>
                  <a:lnTo>
                    <a:pt x="27" y="102"/>
                  </a:lnTo>
                  <a:lnTo>
                    <a:pt x="27" y="102"/>
                  </a:lnTo>
                  <a:lnTo>
                    <a:pt x="27" y="102"/>
                  </a:lnTo>
                  <a:lnTo>
                    <a:pt x="27" y="102"/>
                  </a:lnTo>
                  <a:lnTo>
                    <a:pt x="27" y="102"/>
                  </a:lnTo>
                  <a:lnTo>
                    <a:pt x="18" y="102"/>
                  </a:lnTo>
                  <a:lnTo>
                    <a:pt x="18" y="102"/>
                  </a:lnTo>
                  <a:lnTo>
                    <a:pt x="18" y="102"/>
                  </a:lnTo>
                  <a:lnTo>
                    <a:pt x="18" y="102"/>
                  </a:lnTo>
                  <a:lnTo>
                    <a:pt x="18" y="102"/>
                  </a:lnTo>
                  <a:lnTo>
                    <a:pt x="18" y="94"/>
                  </a:lnTo>
                  <a:lnTo>
                    <a:pt x="18" y="94"/>
                  </a:lnTo>
                  <a:lnTo>
                    <a:pt x="18" y="94"/>
                  </a:lnTo>
                  <a:lnTo>
                    <a:pt x="18" y="94"/>
                  </a:lnTo>
                  <a:lnTo>
                    <a:pt x="18" y="94"/>
                  </a:lnTo>
                  <a:lnTo>
                    <a:pt x="18" y="94"/>
                  </a:lnTo>
                  <a:lnTo>
                    <a:pt x="18" y="94"/>
                  </a:lnTo>
                  <a:lnTo>
                    <a:pt x="18" y="94"/>
                  </a:lnTo>
                  <a:lnTo>
                    <a:pt x="18" y="94"/>
                  </a:lnTo>
                  <a:lnTo>
                    <a:pt x="18" y="94"/>
                  </a:lnTo>
                  <a:lnTo>
                    <a:pt x="18" y="94"/>
                  </a:lnTo>
                  <a:lnTo>
                    <a:pt x="18" y="94"/>
                  </a:lnTo>
                  <a:lnTo>
                    <a:pt x="9" y="94"/>
                  </a:lnTo>
                  <a:lnTo>
                    <a:pt x="9" y="85"/>
                  </a:lnTo>
                  <a:lnTo>
                    <a:pt x="9" y="85"/>
                  </a:lnTo>
                  <a:lnTo>
                    <a:pt x="9" y="85"/>
                  </a:lnTo>
                  <a:lnTo>
                    <a:pt x="9" y="85"/>
                  </a:lnTo>
                  <a:lnTo>
                    <a:pt x="9" y="85"/>
                  </a:lnTo>
                  <a:lnTo>
                    <a:pt x="9" y="85"/>
                  </a:lnTo>
                  <a:lnTo>
                    <a:pt x="9" y="85"/>
                  </a:lnTo>
                  <a:lnTo>
                    <a:pt x="9" y="85"/>
                  </a:lnTo>
                  <a:lnTo>
                    <a:pt x="9" y="85"/>
                  </a:lnTo>
                  <a:lnTo>
                    <a:pt x="9" y="85"/>
                  </a:lnTo>
                  <a:lnTo>
                    <a:pt x="9" y="85"/>
                  </a:lnTo>
                  <a:lnTo>
                    <a:pt x="9" y="85"/>
                  </a:lnTo>
                  <a:lnTo>
                    <a:pt x="9" y="77"/>
                  </a:lnTo>
                  <a:lnTo>
                    <a:pt x="9" y="77"/>
                  </a:lnTo>
                  <a:lnTo>
                    <a:pt x="9" y="77"/>
                  </a:lnTo>
                  <a:lnTo>
                    <a:pt x="9" y="77"/>
                  </a:lnTo>
                  <a:lnTo>
                    <a:pt x="9" y="77"/>
                  </a:lnTo>
                  <a:lnTo>
                    <a:pt x="9" y="77"/>
                  </a:lnTo>
                  <a:lnTo>
                    <a:pt x="18" y="77"/>
                  </a:lnTo>
                  <a:lnTo>
                    <a:pt x="18" y="77"/>
                  </a:lnTo>
                  <a:close/>
                </a:path>
              </a:pathLst>
            </a:custGeom>
            <a:solidFill>
              <a:schemeClr val="tx1"/>
            </a:solidFill>
            <a:ln w="0">
              <a:solidFill>
                <a:srgbClr val="6E6E6E"/>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pic>
        <p:nvPicPr>
          <p:cNvPr id="10243" name="Picture 6" descr="FH-satelite imag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90800" y="1066800"/>
            <a:ext cx="5638800" cy="4724400"/>
          </a:xfrm>
          <a:prstGeom prst="rect">
            <a:avLst/>
          </a:prstGeom>
          <a:noFill/>
          <a:ln w="9525">
            <a:noFill/>
            <a:miter lim="800000"/>
            <a:headEnd/>
            <a:tailEnd/>
          </a:ln>
        </p:spPr>
      </p:pic>
      <p:sp>
        <p:nvSpPr>
          <p:cNvPr id="10244" name="Text Box 7"/>
          <p:cNvSpPr txBox="1">
            <a:spLocks noChangeArrowheads="1"/>
          </p:cNvSpPr>
          <p:nvPr/>
        </p:nvSpPr>
        <p:spPr bwMode="auto">
          <a:xfrm>
            <a:off x="1211263" y="206375"/>
            <a:ext cx="6813550" cy="584200"/>
          </a:xfrm>
          <a:prstGeom prst="rect">
            <a:avLst/>
          </a:prstGeom>
          <a:noFill/>
          <a:ln w="9525">
            <a:noFill/>
            <a:miter lim="800000"/>
            <a:headEnd/>
            <a:tailEnd/>
          </a:ln>
        </p:spPr>
        <p:txBody>
          <a:bodyPr>
            <a:spAutoFit/>
          </a:bodyPr>
          <a:lstStyle/>
          <a:p>
            <a:pPr algn="ctr">
              <a:spcBef>
                <a:spcPct val="50000"/>
              </a:spcBef>
            </a:pPr>
            <a:r>
              <a:rPr lang="en-US" sz="3200" i="0" dirty="0"/>
              <a:t>Fort Hood, Texas-The Great Place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71442"/>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III Corps Leadership</a:t>
            </a:r>
          </a:p>
        </p:txBody>
      </p:sp>
      <p:sp>
        <p:nvSpPr>
          <p:cNvPr id="696327" name="Text Box 7"/>
          <p:cNvSpPr txBox="1">
            <a:spLocks noChangeArrowheads="1"/>
          </p:cNvSpPr>
          <p:nvPr/>
        </p:nvSpPr>
        <p:spPr bwMode="auto">
          <a:xfrm>
            <a:off x="979764" y="6165503"/>
            <a:ext cx="2248895" cy="692497"/>
          </a:xfrm>
          <a:prstGeom prst="rect">
            <a:avLst/>
          </a:prstGeom>
          <a:noFill/>
          <a:ln w="9525">
            <a:noFill/>
            <a:miter lim="800000"/>
            <a:headEnd/>
            <a:tailEnd/>
          </a:ln>
          <a:effectLst/>
        </p:spPr>
        <p:txBody>
          <a:bodyPr wrap="square">
            <a:spAutoFit/>
          </a:bodyPr>
          <a:lstStyle/>
          <a:p>
            <a:pPr algn="ctr">
              <a:defRPr/>
            </a:pPr>
            <a:r>
              <a:rPr lang="en-US" sz="1300" b="1" dirty="0" smtClean="0">
                <a:solidFill>
                  <a:schemeClr val="accent6">
                    <a:lumMod val="75000"/>
                  </a:schemeClr>
                </a:solidFill>
              </a:rPr>
              <a:t>CSM Alonzo Smith</a:t>
            </a:r>
          </a:p>
          <a:p>
            <a:pPr algn="ctr">
              <a:defRPr/>
            </a:pPr>
            <a:r>
              <a:rPr lang="en-US" sz="1300" b="1" dirty="0" smtClean="0">
                <a:solidFill>
                  <a:schemeClr val="accent6">
                    <a:lumMod val="75000"/>
                  </a:schemeClr>
                </a:solidFill>
              </a:rPr>
              <a:t>Command Sergeant Major</a:t>
            </a:r>
          </a:p>
          <a:p>
            <a:pPr algn="ctr">
              <a:defRPr/>
            </a:pPr>
            <a:r>
              <a:rPr lang="en-US" sz="1300" b="1" dirty="0" smtClean="0">
                <a:solidFill>
                  <a:schemeClr val="accent6">
                    <a:lumMod val="75000"/>
                  </a:schemeClr>
                </a:solidFill>
              </a:rPr>
              <a:t>III Corps and Fort Hood</a:t>
            </a:r>
            <a:endParaRPr lang="en-US" sz="1300" b="1" dirty="0">
              <a:solidFill>
                <a:schemeClr val="accent6">
                  <a:lumMod val="75000"/>
                </a:schemeClr>
              </a:solidFill>
            </a:endParaRPr>
          </a:p>
        </p:txBody>
      </p:sp>
      <p:sp>
        <p:nvSpPr>
          <p:cNvPr id="9" name="Text Box 6"/>
          <p:cNvSpPr txBox="1">
            <a:spLocks noChangeArrowheads="1"/>
          </p:cNvSpPr>
          <p:nvPr/>
        </p:nvSpPr>
        <p:spPr bwMode="auto">
          <a:xfrm>
            <a:off x="294292" y="3078147"/>
            <a:ext cx="2369127" cy="692497"/>
          </a:xfrm>
          <a:prstGeom prst="rect">
            <a:avLst/>
          </a:prstGeom>
          <a:noFill/>
          <a:ln w="9525">
            <a:noFill/>
            <a:miter lim="800000"/>
            <a:headEnd/>
            <a:tailEnd/>
          </a:ln>
          <a:effectLst/>
        </p:spPr>
        <p:txBody>
          <a:bodyPr wrap="square">
            <a:spAutoFit/>
          </a:bodyPr>
          <a:lstStyle/>
          <a:p>
            <a:pPr algn="ctr">
              <a:defRPr/>
            </a:pPr>
            <a:r>
              <a:rPr lang="en-US" sz="1300" b="1" dirty="0" smtClean="0">
                <a:solidFill>
                  <a:schemeClr val="accent6">
                    <a:lumMod val="75000"/>
                  </a:schemeClr>
                </a:solidFill>
              </a:rPr>
              <a:t>LTG Sean B. </a:t>
            </a:r>
            <a:r>
              <a:rPr lang="en-US" sz="1300" b="1" dirty="0" err="1" smtClean="0">
                <a:solidFill>
                  <a:schemeClr val="accent6">
                    <a:lumMod val="75000"/>
                  </a:schemeClr>
                </a:solidFill>
              </a:rPr>
              <a:t>MacFarland</a:t>
            </a:r>
            <a:endParaRPr lang="en-US" sz="1300" b="1" dirty="0" smtClean="0">
              <a:solidFill>
                <a:schemeClr val="accent6">
                  <a:lumMod val="75000"/>
                </a:schemeClr>
              </a:solidFill>
            </a:endParaRPr>
          </a:p>
          <a:p>
            <a:pPr algn="ctr">
              <a:defRPr/>
            </a:pPr>
            <a:r>
              <a:rPr lang="en-US" sz="1300" b="1" dirty="0" smtClean="0">
                <a:solidFill>
                  <a:schemeClr val="accent6">
                    <a:lumMod val="75000"/>
                  </a:schemeClr>
                </a:solidFill>
              </a:rPr>
              <a:t>Commanding General</a:t>
            </a:r>
          </a:p>
          <a:p>
            <a:pPr algn="ctr">
              <a:defRPr/>
            </a:pPr>
            <a:r>
              <a:rPr lang="en-US" sz="1300" b="1" dirty="0" smtClean="0">
                <a:solidFill>
                  <a:schemeClr val="accent6">
                    <a:lumMod val="75000"/>
                  </a:schemeClr>
                </a:solidFill>
              </a:rPr>
              <a:t>III Corps and Fort Hood</a:t>
            </a:r>
            <a:endParaRPr lang="en-US" sz="1300" b="1" dirty="0">
              <a:solidFill>
                <a:schemeClr val="accent6">
                  <a:lumMod val="75000"/>
                </a:schemeClr>
              </a:solidFill>
            </a:endParaRPr>
          </a:p>
        </p:txBody>
      </p:sp>
      <p:sp>
        <p:nvSpPr>
          <p:cNvPr id="14" name="Text Box 6"/>
          <p:cNvSpPr txBox="1">
            <a:spLocks noChangeArrowheads="1"/>
          </p:cNvSpPr>
          <p:nvPr/>
        </p:nvSpPr>
        <p:spPr bwMode="auto">
          <a:xfrm>
            <a:off x="2997362" y="3091658"/>
            <a:ext cx="2812659" cy="692497"/>
          </a:xfrm>
          <a:prstGeom prst="rect">
            <a:avLst/>
          </a:prstGeom>
          <a:noFill/>
          <a:ln w="9525">
            <a:noFill/>
            <a:miter lim="800000"/>
            <a:headEnd/>
            <a:tailEnd/>
          </a:ln>
          <a:effectLst/>
        </p:spPr>
        <p:txBody>
          <a:bodyPr wrap="square">
            <a:spAutoFit/>
          </a:bodyPr>
          <a:lstStyle/>
          <a:p>
            <a:pPr algn="ctr">
              <a:defRPr/>
            </a:pPr>
            <a:r>
              <a:rPr lang="en-US" sz="1300" b="1" dirty="0" smtClean="0">
                <a:solidFill>
                  <a:schemeClr val="accent6">
                    <a:lumMod val="75000"/>
                  </a:schemeClr>
                </a:solidFill>
              </a:rPr>
              <a:t>MG John Uberti</a:t>
            </a:r>
          </a:p>
          <a:p>
            <a:pPr algn="ctr">
              <a:defRPr/>
            </a:pPr>
            <a:r>
              <a:rPr lang="en-US" sz="1300" b="1" dirty="0" smtClean="0">
                <a:solidFill>
                  <a:schemeClr val="accent6">
                    <a:lumMod val="75000"/>
                  </a:schemeClr>
                </a:solidFill>
              </a:rPr>
              <a:t>Deputy Commanding General</a:t>
            </a:r>
          </a:p>
          <a:p>
            <a:pPr algn="ctr">
              <a:defRPr/>
            </a:pPr>
            <a:r>
              <a:rPr lang="en-US" sz="1300" b="1" dirty="0" smtClean="0">
                <a:solidFill>
                  <a:schemeClr val="accent6">
                    <a:lumMod val="75000"/>
                  </a:schemeClr>
                </a:solidFill>
              </a:rPr>
              <a:t>III Corps and Fort Hood</a:t>
            </a:r>
            <a:endParaRPr lang="en-US" sz="1300" b="1" dirty="0">
              <a:solidFill>
                <a:schemeClr val="accent6">
                  <a:lumMod val="75000"/>
                </a:schemeClr>
              </a:solidFill>
            </a:endParaRPr>
          </a:p>
        </p:txBody>
      </p:sp>
      <p:sp>
        <p:nvSpPr>
          <p:cNvPr id="15362" name="AutoShape 2" descr="https://www.gomo.army.mil/Ext/Portal/Images/GetOfficerThumbnail.aspx?goid=719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7409" name="Picture 1" descr="C:\Users\RONALD.PERRY\Desktop\LTG MACFARLAND.jpg"/>
          <p:cNvPicPr>
            <a:picLocks noChangeAspect="1" noChangeArrowheads="1"/>
          </p:cNvPicPr>
          <p:nvPr/>
        </p:nvPicPr>
        <p:blipFill>
          <a:blip r:embed="rId3" cstate="print"/>
          <a:srcRect/>
          <a:stretch>
            <a:fillRect/>
          </a:stretch>
        </p:blipFill>
        <p:spPr bwMode="auto">
          <a:xfrm>
            <a:off x="589805" y="775535"/>
            <a:ext cx="1764176" cy="2292040"/>
          </a:xfrm>
          <a:prstGeom prst="rect">
            <a:avLst/>
          </a:prstGeom>
          <a:noFill/>
        </p:spPr>
      </p:pic>
      <p:pic>
        <p:nvPicPr>
          <p:cNvPr id="17410" name="Picture 2" descr="C:\Users\RONALD.PERRY\Desktop\CSM Alonzo Smith.jpg"/>
          <p:cNvPicPr>
            <a:picLocks noChangeAspect="1" noChangeArrowheads="1"/>
          </p:cNvPicPr>
          <p:nvPr/>
        </p:nvPicPr>
        <p:blipFill>
          <a:blip r:embed="rId4" cstate="print"/>
          <a:srcRect/>
          <a:stretch>
            <a:fillRect/>
          </a:stretch>
        </p:blipFill>
        <p:spPr bwMode="auto">
          <a:xfrm>
            <a:off x="1205953" y="3855539"/>
            <a:ext cx="1806585" cy="2309964"/>
          </a:xfrm>
          <a:prstGeom prst="rect">
            <a:avLst/>
          </a:prstGeom>
          <a:noFill/>
        </p:spPr>
      </p:pic>
      <p:sp>
        <p:nvSpPr>
          <p:cNvPr id="11" name="Text Box 6"/>
          <p:cNvSpPr txBox="1">
            <a:spLocks noChangeArrowheads="1"/>
          </p:cNvSpPr>
          <p:nvPr/>
        </p:nvSpPr>
        <p:spPr bwMode="auto">
          <a:xfrm>
            <a:off x="5835835" y="3130181"/>
            <a:ext cx="2690355" cy="692497"/>
          </a:xfrm>
          <a:prstGeom prst="rect">
            <a:avLst/>
          </a:prstGeom>
          <a:noFill/>
          <a:ln w="9525">
            <a:noFill/>
            <a:miter lim="800000"/>
            <a:headEnd/>
            <a:tailEnd/>
          </a:ln>
          <a:effectLst/>
        </p:spPr>
        <p:txBody>
          <a:bodyPr wrap="square">
            <a:spAutoFit/>
          </a:bodyPr>
          <a:lstStyle/>
          <a:p>
            <a:pPr algn="ctr">
              <a:defRPr/>
            </a:pPr>
            <a:r>
              <a:rPr lang="en-US" sz="1300" b="1" dirty="0" smtClean="0">
                <a:solidFill>
                  <a:schemeClr val="accent6">
                    <a:lumMod val="75000"/>
                  </a:schemeClr>
                </a:solidFill>
              </a:rPr>
              <a:t>MG Doug Chalmers</a:t>
            </a:r>
          </a:p>
          <a:p>
            <a:pPr algn="ctr">
              <a:defRPr/>
            </a:pPr>
            <a:r>
              <a:rPr lang="en-US" sz="1300" b="1" dirty="0" smtClean="0">
                <a:solidFill>
                  <a:schemeClr val="accent6">
                    <a:lumMod val="75000"/>
                  </a:schemeClr>
                </a:solidFill>
              </a:rPr>
              <a:t>Deputy Commanding General</a:t>
            </a:r>
          </a:p>
          <a:p>
            <a:pPr algn="ctr">
              <a:defRPr/>
            </a:pPr>
            <a:r>
              <a:rPr lang="en-US" sz="1300" b="1" dirty="0" smtClean="0">
                <a:solidFill>
                  <a:schemeClr val="accent6">
                    <a:lumMod val="75000"/>
                  </a:schemeClr>
                </a:solidFill>
              </a:rPr>
              <a:t>III Corps and Fort Hood</a:t>
            </a:r>
            <a:endParaRPr lang="en-US" sz="1300" b="1" dirty="0">
              <a:solidFill>
                <a:schemeClr val="accent6">
                  <a:lumMod val="7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978" y="793493"/>
            <a:ext cx="1835857" cy="231918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258" y="847797"/>
            <a:ext cx="1846452" cy="2308065"/>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5041" y="3888022"/>
            <a:ext cx="1806585" cy="2309964"/>
          </a:xfrm>
          <a:prstGeom prst="rect">
            <a:avLst/>
          </a:prstGeom>
        </p:spPr>
      </p:pic>
      <p:sp>
        <p:nvSpPr>
          <p:cNvPr id="6" name="TextBox 5"/>
          <p:cNvSpPr txBox="1"/>
          <p:nvPr/>
        </p:nvSpPr>
        <p:spPr>
          <a:xfrm>
            <a:off x="4482989" y="6166456"/>
            <a:ext cx="2685066" cy="738664"/>
          </a:xfrm>
          <a:prstGeom prst="rect">
            <a:avLst/>
          </a:prstGeom>
          <a:noFill/>
        </p:spPr>
        <p:txBody>
          <a:bodyPr wrap="square" rtlCol="0">
            <a:spAutoFit/>
          </a:bodyPr>
          <a:lstStyle/>
          <a:p>
            <a:pPr algn="ctr"/>
            <a:r>
              <a:rPr lang="en-US" sz="1400" b="1" dirty="0">
                <a:solidFill>
                  <a:srgbClr val="000066"/>
                </a:solidFill>
              </a:rPr>
              <a:t>CSM </a:t>
            </a:r>
            <a:r>
              <a:rPr lang="en-US" sz="1400" b="1" dirty="0" smtClean="0">
                <a:solidFill>
                  <a:srgbClr val="000066"/>
                </a:solidFill>
              </a:rPr>
              <a:t>Patrick Akuna</a:t>
            </a:r>
            <a:endParaRPr lang="en-US" sz="1400" b="1" dirty="0">
              <a:solidFill>
                <a:srgbClr val="000066"/>
              </a:solidFill>
            </a:endParaRPr>
          </a:p>
          <a:p>
            <a:pPr algn="ctr"/>
            <a:r>
              <a:rPr lang="en-US" sz="1400" b="1" dirty="0">
                <a:solidFill>
                  <a:srgbClr val="000066"/>
                </a:solidFill>
              </a:rPr>
              <a:t>Command Sergeant Major</a:t>
            </a:r>
          </a:p>
          <a:p>
            <a:pPr algn="ctr"/>
            <a:r>
              <a:rPr lang="en-US" sz="1400" b="1" dirty="0" smtClean="0">
                <a:solidFill>
                  <a:srgbClr val="000066"/>
                </a:solidFill>
              </a:rPr>
              <a:t>Task Force Phantom</a:t>
            </a:r>
            <a:endParaRPr lang="en-US" sz="1400" b="1" dirty="0">
              <a:solidFill>
                <a:srgbClr val="00006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Fort Hood History</a:t>
            </a:r>
            <a:endParaRPr lang="en-US" dirty="0"/>
          </a:p>
        </p:txBody>
      </p:sp>
      <p:sp>
        <p:nvSpPr>
          <p:cNvPr id="6" name="Content Placeholder 5"/>
          <p:cNvSpPr>
            <a:spLocks noGrp="1"/>
          </p:cNvSpPr>
          <p:nvPr>
            <p:ph sz="half" idx="2"/>
          </p:nvPr>
        </p:nvSpPr>
        <p:spPr>
          <a:xfrm>
            <a:off x="4094328" y="955343"/>
            <a:ext cx="4830597" cy="5540707"/>
          </a:xfrm>
        </p:spPr>
        <p:txBody>
          <a:bodyPr>
            <a:normAutofit fontScale="85000" lnSpcReduction="20000"/>
          </a:bodyPr>
          <a:lstStyle/>
          <a:p>
            <a:r>
              <a:rPr lang="en-US" dirty="0" smtClean="0"/>
              <a:t>“Camp”  Hood officially opened 1942. Designated Fort Hood, a permanent installation, 1950</a:t>
            </a:r>
          </a:p>
          <a:p>
            <a:endParaRPr lang="en-US" dirty="0" smtClean="0"/>
          </a:p>
          <a:p>
            <a:r>
              <a:rPr lang="en-US" dirty="0" smtClean="0"/>
              <a:t>Named for General John Bell Hood, CSA, “The Fighting General of the South” who led the Texas Brigade during the Civil War</a:t>
            </a:r>
          </a:p>
          <a:p>
            <a:endParaRPr lang="en-US" dirty="0" smtClean="0"/>
          </a:p>
          <a:p>
            <a:r>
              <a:rPr lang="en-US" dirty="0" smtClean="0"/>
              <a:t>“SEEK, STRIKE, DESTROY” Camp Hood is originally established as a Tank Destroyer Tactical Training and Firing Center</a:t>
            </a:r>
          </a:p>
          <a:p>
            <a:endParaRPr lang="en-US" dirty="0" smtClean="0"/>
          </a:p>
          <a:p>
            <a:r>
              <a:rPr lang="en-US" dirty="0" smtClean="0"/>
              <a:t>Killeen Base (Site Baker), Gray Air Force Base constructed in 1947.  The airfield is named after CPT Robert Manning Gray, a B-25 pilot on the famous Doolittle Raid over Tokyo and native son of Killeen.</a:t>
            </a:r>
          </a:p>
          <a:p>
            <a:endParaRPr lang="en-US" dirty="0" smtClean="0"/>
          </a:p>
          <a:p>
            <a:r>
              <a:rPr lang="en-US" dirty="0" smtClean="0"/>
              <a:t>III Corps assigned to Fort Hood in 1954 and permanently assigned 1961.</a:t>
            </a:r>
          </a:p>
          <a:p>
            <a:endParaRPr lang="en-US" dirty="0" smtClean="0"/>
          </a:p>
          <a:p>
            <a:endParaRPr lang="en-US" dirty="0"/>
          </a:p>
        </p:txBody>
      </p:sp>
      <p:pic>
        <p:nvPicPr>
          <p:cNvPr id="7" name="Picture 6" descr="tank_destoyer_poster_small.jpg"/>
          <p:cNvPicPr>
            <a:picLocks noChangeAspect="1"/>
          </p:cNvPicPr>
          <p:nvPr/>
        </p:nvPicPr>
        <p:blipFill>
          <a:blip r:embed="rId3" cstate="print"/>
          <a:stretch>
            <a:fillRect/>
          </a:stretch>
        </p:blipFill>
        <p:spPr>
          <a:xfrm>
            <a:off x="464784" y="974663"/>
            <a:ext cx="2909787" cy="2399908"/>
          </a:xfrm>
          <a:prstGeom prst="rect">
            <a:avLst/>
          </a:prstGeom>
        </p:spPr>
      </p:pic>
      <p:pic>
        <p:nvPicPr>
          <p:cNvPr id="52226" name="Picture 2" descr="C:\Users\RICHARD.POWELL5\Desktop\III Corps History  JAN 15\III Corps Historian\Phantom Warrior Room\Panels\Camp Hood to Fort Hood\Camp Hood Select Photos\Camp Hood Booklet.jpg"/>
          <p:cNvPicPr>
            <a:picLocks noChangeAspect="1" noChangeArrowheads="1"/>
          </p:cNvPicPr>
          <p:nvPr/>
        </p:nvPicPr>
        <p:blipFill>
          <a:blip r:embed="rId4" cstate="print"/>
          <a:srcRect/>
          <a:stretch>
            <a:fillRect/>
          </a:stretch>
        </p:blipFill>
        <p:spPr bwMode="auto">
          <a:xfrm>
            <a:off x="450376" y="3472543"/>
            <a:ext cx="2956853" cy="2618718"/>
          </a:xfrm>
          <a:prstGeom prst="rect">
            <a:avLst/>
          </a:prstGeom>
          <a:noFill/>
        </p:spPr>
      </p:pic>
      <p:sp>
        <p:nvSpPr>
          <p:cNvPr id="8" name="Slide Number Placeholder 7"/>
          <p:cNvSpPr>
            <a:spLocks noGrp="1"/>
          </p:cNvSpPr>
          <p:nvPr>
            <p:ph type="sldNum" sz="quarter" idx="13"/>
          </p:nvPr>
        </p:nvSpPr>
        <p:spPr/>
        <p:txBody>
          <a:bodyPr/>
          <a:lstStyle/>
          <a:p>
            <a:pPr>
              <a:defRPr/>
            </a:pPr>
            <a:r>
              <a:rPr lang="en-US" dirty="0" smtClean="0"/>
              <a:t> </a:t>
            </a:r>
            <a:fld id="{46080D0A-EC85-47DB-BF1A-68345BDBCA20}" type="slidenum">
              <a:rPr lang="en-US" smtClean="0"/>
              <a:pPr>
                <a:defRPr/>
              </a:pPr>
              <a:t>4</a:t>
            </a:fld>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III Corps History</a:t>
            </a:r>
            <a:endParaRPr lang="en-US" dirty="0"/>
          </a:p>
        </p:txBody>
      </p:sp>
      <p:sp>
        <p:nvSpPr>
          <p:cNvPr id="6" name="Content Placeholder 5"/>
          <p:cNvSpPr>
            <a:spLocks noGrp="1"/>
          </p:cNvSpPr>
          <p:nvPr>
            <p:ph sz="half" idx="2"/>
          </p:nvPr>
        </p:nvSpPr>
        <p:spPr>
          <a:xfrm>
            <a:off x="4503761" y="1143000"/>
            <a:ext cx="4570570" cy="5715000"/>
          </a:xfrm>
        </p:spPr>
        <p:txBody>
          <a:bodyPr>
            <a:normAutofit fontScale="85000" lnSpcReduction="10000"/>
          </a:bodyPr>
          <a:lstStyle/>
          <a:p>
            <a:pPr eaLnBrk="1" hangingPunct="1">
              <a:lnSpc>
                <a:spcPct val="90000"/>
              </a:lnSpc>
              <a:spcBef>
                <a:spcPct val="0"/>
              </a:spcBef>
            </a:pPr>
            <a:r>
              <a:rPr dirty="0" smtClean="0"/>
              <a:t>World War I—participated in the Aisne-Marne, Lorraine, and the Meuse-Argonne campaigns</a:t>
            </a:r>
          </a:p>
          <a:p>
            <a:pPr eaLnBrk="1" hangingPunct="1">
              <a:lnSpc>
                <a:spcPct val="90000"/>
              </a:lnSpc>
              <a:spcBef>
                <a:spcPct val="0"/>
              </a:spcBef>
            </a:pPr>
            <a:endParaRPr dirty="0" smtClean="0"/>
          </a:p>
          <a:p>
            <a:pPr eaLnBrk="1" hangingPunct="1">
              <a:lnSpc>
                <a:spcPct val="90000"/>
              </a:lnSpc>
              <a:spcBef>
                <a:spcPct val="0"/>
              </a:spcBef>
            </a:pPr>
            <a:r>
              <a:rPr dirty="0" smtClean="0"/>
              <a:t>World War II—established the Remagen Bridgehead and earned the nickname the “Phantom Corps” </a:t>
            </a:r>
          </a:p>
          <a:p>
            <a:pPr eaLnBrk="1" hangingPunct="1">
              <a:lnSpc>
                <a:spcPct val="90000"/>
              </a:lnSpc>
              <a:spcBef>
                <a:spcPct val="0"/>
              </a:spcBef>
            </a:pPr>
            <a:endParaRPr dirty="0" smtClean="0"/>
          </a:p>
          <a:p>
            <a:pPr eaLnBrk="1" hangingPunct="1"/>
            <a:r>
              <a:rPr dirty="0" smtClean="0"/>
              <a:t>(1950-Present )Strategic Army Corps (STRAC) /Counterattack Corps "America's Hammer "</a:t>
            </a:r>
          </a:p>
          <a:p>
            <a:pPr lvl="1" eaLnBrk="1" hangingPunct="1">
              <a:lnSpc>
                <a:spcPct val="80000"/>
              </a:lnSpc>
              <a:buFont typeface="Wingdings 2" pitchFamily="18" charset="2"/>
              <a:buChar char="ñ"/>
            </a:pPr>
            <a:r>
              <a:rPr dirty="0" smtClean="0"/>
              <a:t>Vietnam </a:t>
            </a:r>
          </a:p>
          <a:p>
            <a:pPr lvl="1" eaLnBrk="1" hangingPunct="1">
              <a:lnSpc>
                <a:spcPct val="80000"/>
              </a:lnSpc>
              <a:buFont typeface="Wingdings 2" pitchFamily="18" charset="2"/>
              <a:buChar char="ñ"/>
            </a:pPr>
            <a:r>
              <a:rPr dirty="0" smtClean="0"/>
              <a:t>Panama</a:t>
            </a:r>
          </a:p>
          <a:p>
            <a:pPr lvl="1" eaLnBrk="1" hangingPunct="1">
              <a:lnSpc>
                <a:spcPct val="80000"/>
              </a:lnSpc>
              <a:buFont typeface="Wingdings 2" pitchFamily="18" charset="2"/>
              <a:buChar char="ñ"/>
            </a:pPr>
            <a:r>
              <a:rPr dirty="0" smtClean="0"/>
              <a:t>Honduras</a:t>
            </a:r>
          </a:p>
          <a:p>
            <a:pPr lvl="1" eaLnBrk="1" hangingPunct="1">
              <a:lnSpc>
                <a:spcPct val="80000"/>
              </a:lnSpc>
              <a:buFont typeface="Wingdings 2" pitchFamily="18" charset="2"/>
              <a:buChar char="ñ"/>
            </a:pPr>
            <a:r>
              <a:rPr dirty="0" smtClean="0"/>
              <a:t>Saudi Arabia</a:t>
            </a:r>
          </a:p>
          <a:p>
            <a:pPr lvl="1" eaLnBrk="1" hangingPunct="1">
              <a:lnSpc>
                <a:spcPct val="80000"/>
              </a:lnSpc>
              <a:buFont typeface="Wingdings 2" pitchFamily="18" charset="2"/>
              <a:buChar char="ñ"/>
            </a:pPr>
            <a:r>
              <a:rPr dirty="0" smtClean="0"/>
              <a:t>Kuwait</a:t>
            </a:r>
          </a:p>
          <a:p>
            <a:pPr lvl="1" eaLnBrk="1" hangingPunct="1">
              <a:lnSpc>
                <a:spcPct val="80000"/>
              </a:lnSpc>
              <a:buFont typeface="Wingdings 2" pitchFamily="18" charset="2"/>
              <a:buChar char="ñ"/>
            </a:pPr>
            <a:r>
              <a:rPr dirty="0" smtClean="0"/>
              <a:t>Somalia</a:t>
            </a:r>
          </a:p>
          <a:p>
            <a:pPr lvl="1" eaLnBrk="1" hangingPunct="1">
              <a:lnSpc>
                <a:spcPct val="80000"/>
              </a:lnSpc>
              <a:buFont typeface="Wingdings 2" pitchFamily="18" charset="2"/>
              <a:buChar char="ñ"/>
            </a:pPr>
            <a:r>
              <a:rPr dirty="0" smtClean="0"/>
              <a:t>Bosnia and Herzegovina</a:t>
            </a:r>
          </a:p>
          <a:p>
            <a:pPr lvl="1" eaLnBrk="1" hangingPunct="1">
              <a:lnSpc>
                <a:spcPct val="80000"/>
              </a:lnSpc>
              <a:buFont typeface="Wingdings 2" pitchFamily="18" charset="2"/>
              <a:buChar char="ñ"/>
            </a:pPr>
            <a:r>
              <a:rPr lang="en-US" dirty="0" smtClean="0"/>
              <a:t>Desert Shield/Desert Storm</a:t>
            </a:r>
          </a:p>
          <a:p>
            <a:pPr lvl="1" eaLnBrk="1" hangingPunct="1">
              <a:lnSpc>
                <a:spcPct val="80000"/>
              </a:lnSpc>
              <a:buFont typeface="Wingdings 2" pitchFamily="18" charset="2"/>
              <a:buChar char="ñ"/>
            </a:pPr>
            <a:r>
              <a:rPr lang="en-US" dirty="0" smtClean="0"/>
              <a:t>OIF/OND</a:t>
            </a:r>
          </a:p>
          <a:p>
            <a:pPr lvl="1" eaLnBrk="1" hangingPunct="1">
              <a:lnSpc>
                <a:spcPct val="80000"/>
              </a:lnSpc>
              <a:buFont typeface="Wingdings 2" pitchFamily="18" charset="2"/>
              <a:buChar char="ñ"/>
            </a:pPr>
            <a:r>
              <a:rPr lang="en-US" dirty="0" smtClean="0"/>
              <a:t>OEF</a:t>
            </a:r>
          </a:p>
          <a:p>
            <a:pPr marL="457200" lvl="1" indent="0" eaLnBrk="1" hangingPunct="1">
              <a:lnSpc>
                <a:spcPct val="80000"/>
              </a:lnSpc>
              <a:buNone/>
            </a:pPr>
            <a:endParaRPr lang="en-US" dirty="0" smtClean="0"/>
          </a:p>
          <a:p>
            <a:pPr eaLnBrk="1" hangingPunct="1">
              <a:lnSpc>
                <a:spcPct val="80000"/>
              </a:lnSpc>
            </a:pPr>
            <a:r>
              <a:rPr lang="en-US" dirty="0" smtClean="0"/>
              <a:t>17 Campaign Streamers</a:t>
            </a:r>
          </a:p>
          <a:p>
            <a:pPr marL="0" indent="0" eaLnBrk="1" hangingPunct="1">
              <a:lnSpc>
                <a:spcPct val="80000"/>
              </a:lnSpc>
              <a:buNone/>
            </a:pPr>
            <a:endParaRPr lang="en-US" dirty="0" smtClean="0"/>
          </a:p>
          <a:p>
            <a:pPr eaLnBrk="1" hangingPunct="1">
              <a:lnSpc>
                <a:spcPct val="80000"/>
              </a:lnSpc>
            </a:pPr>
            <a:r>
              <a:rPr lang="en-US" dirty="0" smtClean="0"/>
              <a:t> 3 Joint Meritorious Unit Commendations for service in Iraq</a:t>
            </a:r>
          </a:p>
          <a:p>
            <a:pPr lvl="1" eaLnBrk="1" hangingPunct="1">
              <a:lnSpc>
                <a:spcPct val="80000"/>
              </a:lnSpc>
              <a:buFont typeface="Wingdings 2" pitchFamily="18" charset="2"/>
              <a:buChar char="ñ"/>
            </a:pPr>
            <a:endParaRPr lang="en-US" dirty="0" smtClean="0"/>
          </a:p>
          <a:p>
            <a:pPr marL="800100" lvl="1" indent="-342900" eaLnBrk="1" hangingPunct="1">
              <a:lnSpc>
                <a:spcPct val="80000"/>
              </a:lnSpc>
              <a:buFont typeface="+mj-lt"/>
              <a:buAutoNum type="arabicPeriod"/>
            </a:pPr>
            <a:endParaRPr lang="en-US" dirty="0"/>
          </a:p>
          <a:p>
            <a:pPr lvl="1" eaLnBrk="1" hangingPunct="1">
              <a:lnSpc>
                <a:spcPct val="80000"/>
              </a:lnSpc>
              <a:buFont typeface="Wingdings 2" pitchFamily="18" charset="2"/>
              <a:buChar char="ñ"/>
            </a:pPr>
            <a:endParaRPr lang="en-US" dirty="0" smtClean="0"/>
          </a:p>
          <a:p>
            <a:pPr marL="457200" lvl="1" indent="0" eaLnBrk="1" hangingPunct="1">
              <a:lnSpc>
                <a:spcPct val="80000"/>
              </a:lnSpc>
              <a:buNone/>
            </a:pPr>
            <a:endParaRPr dirty="0" smtClean="0"/>
          </a:p>
          <a:p>
            <a:endParaRPr lang="en-US" dirty="0"/>
          </a:p>
        </p:txBody>
      </p:sp>
      <p:pic>
        <p:nvPicPr>
          <p:cNvPr id="5121" name="Picture 1" descr="C:\Users\RICHARD.POWELL5\Pictures\Remagen Bridge\1-42-49 tank destroyer in action.jpg"/>
          <p:cNvPicPr>
            <a:picLocks noChangeAspect="1" noChangeArrowheads="1"/>
          </p:cNvPicPr>
          <p:nvPr/>
        </p:nvPicPr>
        <p:blipFill>
          <a:blip r:embed="rId3" cstate="print"/>
          <a:srcRect/>
          <a:stretch>
            <a:fillRect/>
          </a:stretch>
        </p:blipFill>
        <p:spPr bwMode="auto">
          <a:xfrm>
            <a:off x="196471" y="1119115"/>
            <a:ext cx="4307290" cy="5609253"/>
          </a:xfrm>
          <a:prstGeom prst="rect">
            <a:avLst/>
          </a:prstGeom>
          <a:noFill/>
        </p:spPr>
      </p:pic>
      <p:sp>
        <p:nvSpPr>
          <p:cNvPr id="7" name="Slide Number Placeholder 6"/>
          <p:cNvSpPr>
            <a:spLocks noGrp="1"/>
          </p:cNvSpPr>
          <p:nvPr>
            <p:ph type="sldNum" sz="quarter" idx="13"/>
          </p:nvPr>
        </p:nvSpPr>
        <p:spPr/>
        <p:txBody>
          <a:bodyPr/>
          <a:lstStyle/>
          <a:p>
            <a:pPr>
              <a:defRPr/>
            </a:pPr>
            <a:r>
              <a:rPr lang="en-US" dirty="0" smtClean="0"/>
              <a:t> </a:t>
            </a:r>
            <a:fld id="{46080D0A-EC85-47DB-BF1A-68345BDBCA20}" type="slidenum">
              <a:rPr lang="en-US" smtClean="0"/>
              <a:pPr>
                <a:defRPr/>
              </a:pPr>
              <a:t>5</a:t>
            </a:fld>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a:spLocks noGrp="1"/>
          </p:cNvSpPr>
          <p:nvPr>
            <p:ph sz="half" idx="2"/>
          </p:nvPr>
        </p:nvSpPr>
        <p:spPr>
          <a:xfrm>
            <a:off x="96693" y="1021872"/>
            <a:ext cx="4702628" cy="5472468"/>
          </a:xfrm>
        </p:spPr>
        <p:txBody>
          <a:bodyPr>
            <a:normAutofit/>
          </a:bodyPr>
          <a:lstStyle/>
          <a:p>
            <a:pPr eaLnBrk="1" hangingPunct="1">
              <a:lnSpc>
                <a:spcPct val="90000"/>
              </a:lnSpc>
              <a:spcBef>
                <a:spcPct val="0"/>
              </a:spcBef>
              <a:buNone/>
            </a:pPr>
            <a:endParaRPr sz="1800" dirty="0" smtClean="0"/>
          </a:p>
          <a:p>
            <a:pPr marL="0" indent="0" eaLnBrk="1" hangingPunct="1">
              <a:lnSpc>
                <a:spcPct val="90000"/>
              </a:lnSpc>
              <a:spcBef>
                <a:spcPct val="0"/>
              </a:spcBef>
              <a:buNone/>
            </a:pPr>
            <a:r>
              <a:rPr lang="en-US" sz="1800" dirty="0" smtClean="0"/>
              <a:t>     </a:t>
            </a:r>
            <a:r>
              <a:rPr lang="en-US" sz="1800" u="sng" dirty="0" smtClean="0"/>
              <a:t>First Deployment (2004-2005)</a:t>
            </a:r>
          </a:p>
          <a:p>
            <a:pPr eaLnBrk="1" hangingPunct="1">
              <a:lnSpc>
                <a:spcPct val="90000"/>
              </a:lnSpc>
              <a:spcBef>
                <a:spcPct val="0"/>
              </a:spcBef>
            </a:pPr>
            <a:r>
              <a:rPr lang="en-US" sz="1800" dirty="0" smtClean="0"/>
              <a:t>MNC-Iraq</a:t>
            </a:r>
          </a:p>
          <a:p>
            <a:pPr eaLnBrk="1" hangingPunct="1">
              <a:lnSpc>
                <a:spcPct val="90000"/>
              </a:lnSpc>
              <a:spcBef>
                <a:spcPct val="0"/>
              </a:spcBef>
            </a:pPr>
            <a:r>
              <a:rPr lang="en-US" sz="1800" dirty="0" smtClean="0"/>
              <a:t>Offensive Operations</a:t>
            </a:r>
          </a:p>
          <a:p>
            <a:pPr eaLnBrk="1" hangingPunct="1">
              <a:lnSpc>
                <a:spcPct val="90000"/>
              </a:lnSpc>
              <a:spcBef>
                <a:spcPct val="0"/>
              </a:spcBef>
            </a:pPr>
            <a:r>
              <a:rPr lang="en-US" sz="1800" dirty="0" smtClean="0"/>
              <a:t>Secure Environment</a:t>
            </a:r>
          </a:p>
          <a:p>
            <a:pPr eaLnBrk="1" hangingPunct="1">
              <a:lnSpc>
                <a:spcPct val="90000"/>
              </a:lnSpc>
              <a:spcBef>
                <a:spcPct val="0"/>
              </a:spcBef>
            </a:pPr>
            <a:r>
              <a:rPr lang="en-US" sz="1800" dirty="0" smtClean="0"/>
              <a:t>Stabilize &amp; Support</a:t>
            </a:r>
          </a:p>
          <a:p>
            <a:pPr eaLnBrk="1" hangingPunct="1">
              <a:lnSpc>
                <a:spcPct val="90000"/>
              </a:lnSpc>
              <a:spcBef>
                <a:spcPct val="0"/>
              </a:spcBef>
            </a:pPr>
            <a:r>
              <a:rPr lang="en-US" sz="1800" dirty="0" smtClean="0"/>
              <a:t>Establish Services</a:t>
            </a:r>
          </a:p>
          <a:p>
            <a:pPr eaLnBrk="1" hangingPunct="1">
              <a:lnSpc>
                <a:spcPct val="90000"/>
              </a:lnSpc>
              <a:spcBef>
                <a:spcPct val="0"/>
              </a:spcBef>
            </a:pPr>
            <a:r>
              <a:rPr lang="en-US" sz="1800" dirty="0" smtClean="0"/>
              <a:t>Economic Development</a:t>
            </a:r>
          </a:p>
          <a:p>
            <a:pPr eaLnBrk="1" hangingPunct="1">
              <a:lnSpc>
                <a:spcPct val="90000"/>
              </a:lnSpc>
              <a:spcBef>
                <a:spcPct val="0"/>
              </a:spcBef>
            </a:pPr>
            <a:r>
              <a:rPr lang="en-US" sz="1800" dirty="0" smtClean="0"/>
              <a:t>Transfer of Sovereignty</a:t>
            </a:r>
          </a:p>
          <a:p>
            <a:pPr eaLnBrk="1" hangingPunct="1">
              <a:lnSpc>
                <a:spcPct val="90000"/>
              </a:lnSpc>
              <a:spcBef>
                <a:spcPct val="0"/>
              </a:spcBef>
            </a:pPr>
            <a:endParaRPr lang="en-US" sz="1800" dirty="0" smtClean="0"/>
          </a:p>
          <a:p>
            <a:pPr marL="0" indent="0" eaLnBrk="1" hangingPunct="1">
              <a:lnSpc>
                <a:spcPct val="90000"/>
              </a:lnSpc>
              <a:spcBef>
                <a:spcPct val="0"/>
              </a:spcBef>
              <a:buNone/>
            </a:pPr>
            <a:r>
              <a:rPr lang="en-US" sz="1800" dirty="0" smtClean="0"/>
              <a:t>     </a:t>
            </a:r>
            <a:r>
              <a:rPr lang="en-US" sz="1800" u="sng" dirty="0" smtClean="0"/>
              <a:t>Second Deployment (2006-2008)</a:t>
            </a:r>
          </a:p>
          <a:p>
            <a:pPr eaLnBrk="1" hangingPunct="1">
              <a:lnSpc>
                <a:spcPct val="90000"/>
              </a:lnSpc>
              <a:spcBef>
                <a:spcPct val="0"/>
              </a:spcBef>
            </a:pPr>
            <a:r>
              <a:rPr lang="en-US" sz="1800" dirty="0" smtClean="0"/>
              <a:t>MNC-Iraq</a:t>
            </a:r>
          </a:p>
          <a:p>
            <a:pPr eaLnBrk="1" hangingPunct="1">
              <a:lnSpc>
                <a:spcPct val="90000"/>
              </a:lnSpc>
              <a:spcBef>
                <a:spcPct val="0"/>
              </a:spcBef>
            </a:pPr>
            <a:r>
              <a:rPr lang="en-US" sz="1800" dirty="0" smtClean="0"/>
              <a:t>Reduce Violence</a:t>
            </a:r>
          </a:p>
          <a:p>
            <a:pPr eaLnBrk="1" hangingPunct="1">
              <a:lnSpc>
                <a:spcPct val="90000"/>
              </a:lnSpc>
              <a:spcBef>
                <a:spcPct val="0"/>
              </a:spcBef>
            </a:pPr>
            <a:r>
              <a:rPr lang="en-US" sz="1800" dirty="0" smtClean="0"/>
              <a:t>Secure Population</a:t>
            </a:r>
          </a:p>
          <a:p>
            <a:pPr eaLnBrk="1" hangingPunct="1">
              <a:lnSpc>
                <a:spcPct val="90000"/>
              </a:lnSpc>
              <a:spcBef>
                <a:spcPct val="0"/>
              </a:spcBef>
            </a:pPr>
            <a:r>
              <a:rPr lang="en-US" sz="1800" dirty="0" smtClean="0"/>
              <a:t>Stop accelerants</a:t>
            </a:r>
          </a:p>
          <a:p>
            <a:pPr eaLnBrk="1" hangingPunct="1">
              <a:lnSpc>
                <a:spcPct val="90000"/>
              </a:lnSpc>
              <a:spcBef>
                <a:spcPct val="0"/>
              </a:spcBef>
            </a:pPr>
            <a:endParaRPr lang="en-US" sz="1800" dirty="0" smtClean="0"/>
          </a:p>
          <a:p>
            <a:pPr marL="0" indent="0" eaLnBrk="1" hangingPunct="1">
              <a:lnSpc>
                <a:spcPct val="90000"/>
              </a:lnSpc>
              <a:spcBef>
                <a:spcPct val="0"/>
              </a:spcBef>
              <a:buNone/>
            </a:pPr>
            <a:r>
              <a:rPr lang="en-US" sz="1800" dirty="0" smtClean="0"/>
              <a:t>     </a:t>
            </a:r>
            <a:r>
              <a:rPr lang="en-US" sz="1800" u="sng" dirty="0" smtClean="0"/>
              <a:t>Third Deployment (2010-2011)</a:t>
            </a:r>
          </a:p>
          <a:p>
            <a:pPr eaLnBrk="1" hangingPunct="1">
              <a:lnSpc>
                <a:spcPct val="90000"/>
              </a:lnSpc>
              <a:spcBef>
                <a:spcPct val="0"/>
              </a:spcBef>
            </a:pPr>
            <a:r>
              <a:rPr lang="en-US" dirty="0" smtClean="0"/>
              <a:t>USF-Iraq</a:t>
            </a:r>
          </a:p>
          <a:p>
            <a:pPr eaLnBrk="1" hangingPunct="1">
              <a:lnSpc>
                <a:spcPct val="90000"/>
              </a:lnSpc>
              <a:spcBef>
                <a:spcPct val="0"/>
              </a:spcBef>
            </a:pPr>
            <a:r>
              <a:rPr lang="en-US" sz="1800" dirty="0" smtClean="0"/>
              <a:t>Drawdown and Transfer of Authority</a:t>
            </a:r>
          </a:p>
          <a:p>
            <a:pPr eaLnBrk="1" hangingPunct="1">
              <a:lnSpc>
                <a:spcPct val="90000"/>
              </a:lnSpc>
              <a:spcBef>
                <a:spcPct val="0"/>
              </a:spcBef>
            </a:pPr>
            <a:r>
              <a:rPr lang="en-US" sz="1800" dirty="0" smtClean="0"/>
              <a:t>End OIF, begin OND</a:t>
            </a:r>
            <a:endParaRPr lang="en-US" sz="1800" dirty="0"/>
          </a:p>
        </p:txBody>
      </p:sp>
      <p:sp>
        <p:nvSpPr>
          <p:cNvPr id="5" name="Title 4"/>
          <p:cNvSpPr>
            <a:spLocks noGrp="1"/>
          </p:cNvSpPr>
          <p:nvPr>
            <p:ph type="title"/>
          </p:nvPr>
        </p:nvSpPr>
        <p:spPr/>
        <p:txBody>
          <a:bodyPr/>
          <a:lstStyle/>
          <a:p>
            <a:r>
              <a:rPr lang="en-US" dirty="0" smtClean="0"/>
              <a:t>III Corps/Ft. Hood History</a:t>
            </a:r>
            <a:br>
              <a:rPr lang="en-US" dirty="0" smtClean="0"/>
            </a:br>
            <a:r>
              <a:rPr lang="en-US" dirty="0" smtClean="0"/>
              <a:t>War on Terror</a:t>
            </a:r>
            <a:endParaRPr lang="en-US" dirty="0"/>
          </a:p>
        </p:txBody>
      </p:sp>
      <p:sp>
        <p:nvSpPr>
          <p:cNvPr id="6" name="Content Placeholder 5"/>
          <p:cNvSpPr>
            <a:spLocks noGrp="1"/>
          </p:cNvSpPr>
          <p:nvPr>
            <p:ph sz="half" idx="2"/>
          </p:nvPr>
        </p:nvSpPr>
        <p:spPr>
          <a:xfrm>
            <a:off x="4392935" y="1023583"/>
            <a:ext cx="4702628" cy="2007293"/>
          </a:xfrm>
        </p:spPr>
        <p:txBody>
          <a:bodyPr>
            <a:normAutofit/>
          </a:bodyPr>
          <a:lstStyle/>
          <a:p>
            <a:pPr eaLnBrk="1" hangingPunct="1">
              <a:lnSpc>
                <a:spcPct val="90000"/>
              </a:lnSpc>
              <a:spcBef>
                <a:spcPct val="0"/>
              </a:spcBef>
              <a:buNone/>
            </a:pPr>
            <a:endParaRPr sz="1800" dirty="0" smtClean="0"/>
          </a:p>
          <a:p>
            <a:pPr marL="0" indent="0" eaLnBrk="1" hangingPunct="1">
              <a:lnSpc>
                <a:spcPct val="90000"/>
              </a:lnSpc>
              <a:spcBef>
                <a:spcPct val="0"/>
              </a:spcBef>
              <a:buNone/>
            </a:pPr>
            <a:r>
              <a:rPr lang="en-US" sz="1800" dirty="0"/>
              <a:t> </a:t>
            </a:r>
            <a:r>
              <a:rPr lang="en-US" sz="1800" dirty="0" smtClean="0"/>
              <a:t>    </a:t>
            </a:r>
            <a:r>
              <a:rPr lang="en-US" sz="1800" u="sng" dirty="0" smtClean="0"/>
              <a:t>Fourth Deployment (2013-2014)</a:t>
            </a:r>
          </a:p>
          <a:p>
            <a:pPr eaLnBrk="1" hangingPunct="1">
              <a:lnSpc>
                <a:spcPct val="90000"/>
              </a:lnSpc>
              <a:spcBef>
                <a:spcPct val="0"/>
              </a:spcBef>
            </a:pPr>
            <a:r>
              <a:rPr lang="en-US" sz="1800" dirty="0" smtClean="0"/>
              <a:t>International Security Assistance Force (ISAF), Joint Command (IJC) Afghanistan</a:t>
            </a:r>
          </a:p>
          <a:p>
            <a:pPr eaLnBrk="1" hangingPunct="1">
              <a:lnSpc>
                <a:spcPct val="90000"/>
              </a:lnSpc>
              <a:spcBef>
                <a:spcPct val="0"/>
              </a:spcBef>
            </a:pPr>
            <a:r>
              <a:rPr lang="en-US" sz="1800" dirty="0" smtClean="0"/>
              <a:t>Drawdown and Retrograde</a:t>
            </a:r>
          </a:p>
          <a:p>
            <a:pPr eaLnBrk="1" hangingPunct="1">
              <a:lnSpc>
                <a:spcPct val="90000"/>
              </a:lnSpc>
              <a:spcBef>
                <a:spcPct val="0"/>
              </a:spcBef>
            </a:pPr>
            <a:r>
              <a:rPr lang="en-US" sz="1800" dirty="0" smtClean="0"/>
              <a:t>Stabilize and Support</a:t>
            </a:r>
          </a:p>
        </p:txBody>
      </p:sp>
      <p:sp>
        <p:nvSpPr>
          <p:cNvPr id="8" name="Slide Number Placeholder 7"/>
          <p:cNvSpPr>
            <a:spLocks noGrp="1"/>
          </p:cNvSpPr>
          <p:nvPr>
            <p:ph type="sldNum" sz="quarter" idx="13"/>
          </p:nvPr>
        </p:nvSpPr>
        <p:spPr/>
        <p:txBody>
          <a:bodyPr/>
          <a:lstStyle/>
          <a:p>
            <a:pPr>
              <a:defRPr/>
            </a:pPr>
            <a:r>
              <a:rPr lang="en-US" dirty="0" smtClean="0"/>
              <a:t> </a:t>
            </a:r>
            <a:fld id="{46080D0A-EC85-47DB-BF1A-68345BDBCA20}" type="slidenum">
              <a:rPr lang="en-US" smtClean="0"/>
              <a:pPr>
                <a:defRPr/>
              </a:pPr>
              <a:t>6</a:t>
            </a:fld>
            <a:endParaRPr lang="en-US" dirty="0"/>
          </a:p>
        </p:txBody>
      </p:sp>
      <p:pic>
        <p:nvPicPr>
          <p:cNvPr id="11265" name="Picture 1"/>
          <p:cNvPicPr>
            <a:picLocks noChangeAspect="1" noChangeArrowheads="1"/>
          </p:cNvPicPr>
          <p:nvPr/>
        </p:nvPicPr>
        <p:blipFill>
          <a:blip r:embed="rId3" cstate="print"/>
          <a:srcRect/>
          <a:stretch>
            <a:fillRect/>
          </a:stretch>
        </p:blipFill>
        <p:spPr bwMode="auto">
          <a:xfrm>
            <a:off x="4976224" y="3141696"/>
            <a:ext cx="3486150" cy="2752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r>
              <a:rPr lang="en-US" dirty="0" smtClean="0"/>
              <a:t>III Corps/Ft. Hood History-War on Terror</a:t>
            </a:r>
          </a:p>
        </p:txBody>
      </p:sp>
      <p:sp>
        <p:nvSpPr>
          <p:cNvPr id="13" name="Content Placeholder 12"/>
          <p:cNvSpPr>
            <a:spLocks noGrp="1"/>
          </p:cNvSpPr>
          <p:nvPr>
            <p:ph sz="half" idx="2"/>
          </p:nvPr>
        </p:nvSpPr>
        <p:spPr>
          <a:xfrm>
            <a:off x="4365170" y="892134"/>
            <a:ext cx="4637315" cy="5353050"/>
          </a:xfrm>
        </p:spPr>
        <p:txBody>
          <a:bodyPr>
            <a:noAutofit/>
          </a:bodyPr>
          <a:lstStyle/>
          <a:p>
            <a:pPr>
              <a:tabLst>
                <a:tab pos="1371600" algn="l"/>
              </a:tabLst>
            </a:pPr>
            <a:r>
              <a:rPr sz="1400" dirty="0" smtClean="0"/>
              <a:t>1 CD HQ:  3 rotations to OIF; 2 rotations to OEF</a:t>
            </a:r>
          </a:p>
          <a:p>
            <a:pPr>
              <a:tabLst>
                <a:tab pos="1371600" algn="l"/>
              </a:tabLst>
            </a:pPr>
            <a:endParaRPr sz="1400" dirty="0" smtClean="0"/>
          </a:p>
          <a:p>
            <a:pPr>
              <a:tabLst>
                <a:tab pos="1371600" algn="l"/>
              </a:tabLst>
            </a:pPr>
            <a:r>
              <a:rPr sz="1400" dirty="0" smtClean="0"/>
              <a:t>3 CR:   4 rotations to OIF; 1 rotation to OEF</a:t>
            </a:r>
          </a:p>
          <a:p>
            <a:pPr marL="0" indent="0">
              <a:buNone/>
              <a:tabLst>
                <a:tab pos="1371600" algn="l"/>
              </a:tabLst>
            </a:pPr>
            <a:endParaRPr sz="1400" dirty="0" smtClean="0"/>
          </a:p>
          <a:p>
            <a:pPr>
              <a:tabLst>
                <a:tab pos="1371600" algn="l"/>
              </a:tabLst>
            </a:pPr>
            <a:r>
              <a:rPr sz="1400" dirty="0" smtClean="0"/>
              <a:t>13</a:t>
            </a:r>
            <a:r>
              <a:rPr sz="1400" baseline="30000" dirty="0" smtClean="0"/>
              <a:t>th</a:t>
            </a:r>
            <a:r>
              <a:rPr sz="1400" dirty="0" smtClean="0"/>
              <a:t> ESC:  3 rotations to OIF; 1 rotation to OEF; 1 rotation to Kuwait</a:t>
            </a:r>
          </a:p>
          <a:p>
            <a:pPr>
              <a:tabLst>
                <a:tab pos="1371600" algn="l"/>
              </a:tabLst>
            </a:pPr>
            <a:endParaRPr sz="1400" dirty="0" smtClean="0"/>
          </a:p>
          <a:p>
            <a:pPr>
              <a:tabLst>
                <a:tab pos="1371600" algn="l"/>
              </a:tabLst>
            </a:pPr>
            <a:r>
              <a:rPr lang="en-US" sz="1400" dirty="0" smtClean="0"/>
              <a:t>4 ID HQ:  3 rotations to OIF; now re-stationed to Ft. Carson</a:t>
            </a:r>
          </a:p>
          <a:p>
            <a:pPr>
              <a:tabLst>
                <a:tab pos="1371600" algn="l"/>
              </a:tabLst>
            </a:pPr>
            <a:endParaRPr lang="en-US" sz="1400" dirty="0" smtClean="0"/>
          </a:p>
          <a:p>
            <a:pPr>
              <a:tabLst>
                <a:tab pos="1371600" algn="l"/>
              </a:tabLst>
            </a:pPr>
            <a:r>
              <a:rPr lang="en-US" sz="1400" dirty="0" smtClean="0"/>
              <a:t>IIIC HQ:  3 rotations to OIF/OND:  1 rotation to OEF</a:t>
            </a:r>
          </a:p>
          <a:p>
            <a:pPr lvl="1">
              <a:tabLst>
                <a:tab pos="1371600" algn="l"/>
              </a:tabLst>
            </a:pPr>
            <a:endParaRPr sz="1200" dirty="0" smtClean="0"/>
          </a:p>
          <a:p>
            <a:r>
              <a:rPr sz="1400" dirty="0" smtClean="0"/>
              <a:t>80 (+) Brigades have deployed from III Corps for OIF/OEF</a:t>
            </a:r>
          </a:p>
          <a:p>
            <a:endParaRPr sz="1400" dirty="0" smtClean="0"/>
          </a:p>
          <a:p>
            <a:r>
              <a:rPr sz="1400" dirty="0" smtClean="0"/>
              <a:t>850K (+) Soldiers have deployed for OIF/OEF----RGAAF</a:t>
            </a:r>
          </a:p>
          <a:p>
            <a:endParaRPr sz="1400" dirty="0" smtClean="0"/>
          </a:p>
          <a:p>
            <a:r>
              <a:rPr sz="1400" dirty="0" smtClean="0"/>
              <a:t>90,000(+) National Guard and reserve Soldiers mobilized through Fort Hood</a:t>
            </a:r>
          </a:p>
          <a:p>
            <a:endParaRPr sz="1400" dirty="0" smtClean="0"/>
          </a:p>
          <a:p>
            <a:pPr>
              <a:buNone/>
            </a:pPr>
            <a:endParaRPr sz="1400" dirty="0" smtClean="0"/>
          </a:p>
          <a:p>
            <a:endParaRPr lang="en-US" sz="1400" dirty="0"/>
          </a:p>
        </p:txBody>
      </p:sp>
      <p:grpSp>
        <p:nvGrpSpPr>
          <p:cNvPr id="2" name="Group 9"/>
          <p:cNvGrpSpPr>
            <a:grpSpLocks noChangeAspect="1"/>
          </p:cNvGrpSpPr>
          <p:nvPr/>
        </p:nvGrpSpPr>
        <p:grpSpPr>
          <a:xfrm>
            <a:off x="182881" y="1162818"/>
            <a:ext cx="4115976" cy="5019977"/>
            <a:chOff x="715476" y="1318661"/>
            <a:chExt cx="3997267" cy="4875196"/>
          </a:xfrm>
        </p:grpSpPr>
        <p:pic>
          <p:nvPicPr>
            <p:cNvPr id="5" name="Picture 4" descr="1SG.JPG"/>
            <p:cNvPicPr>
              <a:picLocks noChangeAspect="1"/>
            </p:cNvPicPr>
            <p:nvPr/>
          </p:nvPicPr>
          <p:blipFill>
            <a:blip r:embed="rId3" cstate="print"/>
            <a:stretch>
              <a:fillRect/>
            </a:stretch>
          </p:blipFill>
          <p:spPr>
            <a:xfrm>
              <a:off x="2261937" y="1761423"/>
              <a:ext cx="2079907" cy="1386605"/>
            </a:xfrm>
            <a:prstGeom prst="rect">
              <a:avLst/>
            </a:prstGeom>
            <a:ln>
              <a:noFill/>
            </a:ln>
            <a:effectLst>
              <a:outerShdw blurRad="292100" dist="139700" dir="2700000" algn="tl" rotWithShape="0">
                <a:srgbClr val="333333">
                  <a:alpha val="65000"/>
                </a:srgbClr>
              </a:outerShdw>
            </a:effectLst>
          </p:spPr>
        </p:pic>
        <p:pic>
          <p:nvPicPr>
            <p:cNvPr id="7" name="Picture 6" descr="Soldier and Kids Iraq.jpg"/>
            <p:cNvPicPr>
              <a:picLocks noChangeAspect="1"/>
            </p:cNvPicPr>
            <p:nvPr/>
          </p:nvPicPr>
          <p:blipFill>
            <a:blip r:embed="rId4" cstate="print"/>
            <a:stretch>
              <a:fillRect/>
            </a:stretch>
          </p:blipFill>
          <p:spPr>
            <a:xfrm>
              <a:off x="3077683" y="3060266"/>
              <a:ext cx="1635060" cy="2267318"/>
            </a:xfrm>
            <a:prstGeom prst="rect">
              <a:avLst/>
            </a:prstGeom>
            <a:ln>
              <a:noFill/>
            </a:ln>
            <a:effectLst>
              <a:outerShdw blurRad="292100" dist="139700" dir="2700000" algn="tl" rotWithShape="0">
                <a:srgbClr val="333333">
                  <a:alpha val="65000"/>
                </a:srgbClr>
              </a:outerShdw>
            </a:effectLst>
          </p:spPr>
        </p:pic>
        <p:pic>
          <p:nvPicPr>
            <p:cNvPr id="6" name="Picture 5" descr="line up.JPG"/>
            <p:cNvPicPr>
              <a:picLocks noChangeAspect="1"/>
            </p:cNvPicPr>
            <p:nvPr/>
          </p:nvPicPr>
          <p:blipFill>
            <a:blip r:embed="rId5" cstate="print"/>
            <a:stretch>
              <a:fillRect/>
            </a:stretch>
          </p:blipFill>
          <p:spPr>
            <a:xfrm>
              <a:off x="1348811" y="4793381"/>
              <a:ext cx="2114444" cy="1400476"/>
            </a:xfrm>
            <a:prstGeom prst="rect">
              <a:avLst/>
            </a:prstGeom>
            <a:ln>
              <a:noFill/>
            </a:ln>
            <a:effectLst>
              <a:outerShdw blurRad="292100" dist="139700" dir="2700000" algn="tl" rotWithShape="0">
                <a:srgbClr val="333333">
                  <a:alpha val="65000"/>
                </a:srgbClr>
              </a:outerShdw>
            </a:effectLst>
          </p:spPr>
        </p:pic>
        <p:pic>
          <p:nvPicPr>
            <p:cNvPr id="8" name="Picture 7" descr="Building Tents Afghan.jpg"/>
            <p:cNvPicPr>
              <a:picLocks noChangeAspect="1"/>
            </p:cNvPicPr>
            <p:nvPr/>
          </p:nvPicPr>
          <p:blipFill>
            <a:blip r:embed="rId6" cstate="print"/>
            <a:stretch>
              <a:fillRect/>
            </a:stretch>
          </p:blipFill>
          <p:spPr>
            <a:xfrm>
              <a:off x="746561" y="1318661"/>
              <a:ext cx="1530842" cy="2041123"/>
            </a:xfrm>
            <a:prstGeom prst="rect">
              <a:avLst/>
            </a:prstGeom>
            <a:ln>
              <a:noFill/>
            </a:ln>
            <a:effectLst>
              <a:outerShdw blurRad="292100" dist="139700" dir="2700000" algn="tl" rotWithShape="0">
                <a:srgbClr val="333333">
                  <a:alpha val="65000"/>
                </a:srgbClr>
              </a:outerShdw>
            </a:effectLst>
          </p:spPr>
        </p:pic>
        <p:pic>
          <p:nvPicPr>
            <p:cNvPr id="9" name="Picture 8" descr="CIMG0460.JPG"/>
            <p:cNvPicPr>
              <a:picLocks noChangeAspect="1"/>
            </p:cNvPicPr>
            <p:nvPr/>
          </p:nvPicPr>
          <p:blipFill>
            <a:blip r:embed="rId7" cstate="print"/>
            <a:stretch>
              <a:fillRect/>
            </a:stretch>
          </p:blipFill>
          <p:spPr>
            <a:xfrm>
              <a:off x="715476" y="3128210"/>
              <a:ext cx="2399900" cy="1799925"/>
            </a:xfrm>
            <a:prstGeom prst="rect">
              <a:avLst/>
            </a:prstGeom>
            <a:ln>
              <a:noFill/>
            </a:ln>
            <a:effectLst>
              <a:outerShdw blurRad="292100" dist="139700" dir="2700000" algn="tl" rotWithShape="0">
                <a:srgbClr val="333333">
                  <a:alpha val="65000"/>
                </a:srgbClr>
              </a:outerShdw>
            </a:effectLst>
          </p:spPr>
        </p:pic>
      </p:grpSp>
      <p:sp>
        <p:nvSpPr>
          <p:cNvPr id="10" name="Slide Number Placeholder 9"/>
          <p:cNvSpPr>
            <a:spLocks noGrp="1"/>
          </p:cNvSpPr>
          <p:nvPr>
            <p:ph type="sldNum" sz="quarter" idx="13"/>
          </p:nvPr>
        </p:nvSpPr>
        <p:spPr/>
        <p:txBody>
          <a:bodyPr/>
          <a:lstStyle/>
          <a:p>
            <a:pPr>
              <a:defRPr/>
            </a:pPr>
            <a:r>
              <a:rPr lang="en-US" dirty="0" smtClean="0"/>
              <a:t> </a:t>
            </a:r>
            <a:fld id="{46080D0A-EC85-47DB-BF1A-68345BDBCA20}" type="slidenum">
              <a:rPr lang="en-US" smtClean="0"/>
              <a:pPr>
                <a:defRPr/>
              </a:pPr>
              <a:t>7</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ChangeArrowheads="1"/>
          </p:cNvSpPr>
          <p:nvPr/>
        </p:nvSpPr>
        <p:spPr bwMode="auto">
          <a:xfrm>
            <a:off x="588963" y="1676400"/>
            <a:ext cx="2728912" cy="822325"/>
          </a:xfrm>
          <a:prstGeom prst="rect">
            <a:avLst/>
          </a:prstGeom>
          <a:no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nvGrpSpPr>
          <p:cNvPr id="2" name="Group 3"/>
          <p:cNvGrpSpPr>
            <a:grpSpLocks/>
          </p:cNvGrpSpPr>
          <p:nvPr/>
        </p:nvGrpSpPr>
        <p:grpSpPr bwMode="auto">
          <a:xfrm>
            <a:off x="1676400" y="1073150"/>
            <a:ext cx="2362200" cy="660400"/>
            <a:chOff x="1008" y="640"/>
            <a:chExt cx="1488" cy="416"/>
          </a:xfrm>
          <a:solidFill>
            <a:srgbClr val="000066"/>
          </a:solidFill>
        </p:grpSpPr>
        <p:sp>
          <p:nvSpPr>
            <p:cNvPr id="691204" name="AutoShape 4"/>
            <p:cNvSpPr>
              <a:spLocks noChangeArrowheads="1"/>
            </p:cNvSpPr>
            <p:nvPr/>
          </p:nvSpPr>
          <p:spPr bwMode="auto">
            <a:xfrm>
              <a:off x="1008" y="640"/>
              <a:ext cx="1488" cy="416"/>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05" name="Rectangle 5"/>
            <p:cNvSpPr>
              <a:spLocks noChangeArrowheads="1"/>
            </p:cNvSpPr>
            <p:nvPr/>
          </p:nvSpPr>
          <p:spPr bwMode="auto">
            <a:xfrm>
              <a:off x="1317" y="730"/>
              <a:ext cx="942" cy="212"/>
            </a:xfrm>
            <a:prstGeom prst="rect">
              <a:avLst/>
            </a:prstGeom>
            <a:grpFill/>
            <a:ln w="9525">
              <a:noFill/>
              <a:miter lim="800000"/>
              <a:headEnd/>
              <a:tailEnd/>
            </a:ln>
            <a:effectLst/>
          </p:spPr>
          <p:txBody>
            <a:bodyPr lIns="92075" tIns="46038" rIns="92075" bIns="46038">
              <a:spAutoFit/>
            </a:bodyPr>
            <a:lstStyle/>
            <a:p>
              <a:pPr algn="ctr" eaLnBrk="0" hangingPunct="0">
                <a:defRPr/>
              </a:pPr>
              <a:r>
                <a:rPr lang="en-US" sz="1600" dirty="0" smtClean="0">
                  <a:solidFill>
                    <a:srgbClr val="FFFFCC"/>
                  </a:solidFill>
                  <a:effectLst>
                    <a:outerShdw blurRad="38100" dist="38100" dir="2700000" algn="tl">
                      <a:srgbClr val="C0C0C0"/>
                    </a:outerShdw>
                  </a:effectLst>
                </a:rPr>
                <a:t>232 TA</a:t>
              </a:r>
              <a:r>
                <a:rPr lang="en-US" sz="1600" i="0" dirty="0" smtClean="0">
                  <a:solidFill>
                    <a:srgbClr val="FFFFCC"/>
                  </a:solidFill>
                  <a:effectLst>
                    <a:outerShdw blurRad="38100" dist="38100" dir="2700000" algn="tl">
                      <a:srgbClr val="C0C0C0"/>
                    </a:outerShdw>
                  </a:effectLst>
                </a:rPr>
                <a:t>NKS</a:t>
              </a:r>
              <a:endParaRPr lang="en-US" sz="1600" i="0" dirty="0">
                <a:solidFill>
                  <a:srgbClr val="FFFFCC"/>
                </a:solidFill>
                <a:effectLst>
                  <a:outerShdw blurRad="38100" dist="38100" dir="2700000" algn="tl">
                    <a:srgbClr val="C0C0C0"/>
                  </a:outerShdw>
                </a:effectLst>
              </a:endParaRPr>
            </a:p>
          </p:txBody>
        </p:sp>
      </p:grpSp>
      <p:grpSp>
        <p:nvGrpSpPr>
          <p:cNvPr id="3" name="Group 6"/>
          <p:cNvGrpSpPr>
            <a:grpSpLocks/>
          </p:cNvGrpSpPr>
          <p:nvPr/>
        </p:nvGrpSpPr>
        <p:grpSpPr bwMode="auto">
          <a:xfrm>
            <a:off x="639763" y="4416425"/>
            <a:ext cx="2349500" cy="830263"/>
            <a:chOff x="2312" y="3413"/>
            <a:chExt cx="1480" cy="523"/>
          </a:xfrm>
          <a:solidFill>
            <a:srgbClr val="000066"/>
          </a:solidFill>
        </p:grpSpPr>
        <p:sp>
          <p:nvSpPr>
            <p:cNvPr id="691207" name="AutoShape 7"/>
            <p:cNvSpPr>
              <a:spLocks noChangeArrowheads="1"/>
            </p:cNvSpPr>
            <p:nvPr/>
          </p:nvSpPr>
          <p:spPr bwMode="auto">
            <a:xfrm>
              <a:off x="2312" y="3413"/>
              <a:ext cx="1480" cy="523"/>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08" name="Rectangle 8"/>
            <p:cNvSpPr>
              <a:spLocks noChangeArrowheads="1"/>
            </p:cNvSpPr>
            <p:nvPr/>
          </p:nvSpPr>
          <p:spPr bwMode="auto">
            <a:xfrm>
              <a:off x="2464" y="3480"/>
              <a:ext cx="1196" cy="369"/>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dirty="0" smtClean="0">
                  <a:solidFill>
                    <a:srgbClr val="FFFFCC"/>
                  </a:solidFill>
                  <a:effectLst>
                    <a:outerShdw blurRad="38100" dist="38100" dir="2700000" algn="tl">
                      <a:srgbClr val="C0C0C0"/>
                    </a:outerShdw>
                  </a:effectLst>
                </a:rPr>
                <a:t>120 ADA Systems</a:t>
              </a:r>
            </a:p>
            <a:p>
              <a:pPr algn="ctr" eaLnBrk="0" hangingPunct="0">
                <a:defRPr/>
              </a:pPr>
              <a:r>
                <a:rPr lang="en-US" sz="1600" i="0" dirty="0" smtClean="0">
                  <a:solidFill>
                    <a:srgbClr val="FFFFCC"/>
                  </a:solidFill>
                  <a:effectLst>
                    <a:outerShdw blurRad="38100" dist="38100" dir="2700000" algn="tl">
                      <a:srgbClr val="C0C0C0"/>
                    </a:outerShdw>
                  </a:effectLst>
                </a:rPr>
                <a:t>Patriot/Avenger</a:t>
              </a:r>
              <a:endParaRPr lang="en-US" sz="1600" i="0" dirty="0">
                <a:solidFill>
                  <a:srgbClr val="FFFFCC"/>
                </a:solidFill>
                <a:effectLst>
                  <a:outerShdw blurRad="38100" dist="38100" dir="2700000" algn="tl">
                    <a:srgbClr val="C0C0C0"/>
                  </a:outerShdw>
                </a:effectLst>
              </a:endParaRPr>
            </a:p>
          </p:txBody>
        </p:sp>
      </p:grpSp>
      <p:grpSp>
        <p:nvGrpSpPr>
          <p:cNvPr id="4" name="Group 9"/>
          <p:cNvGrpSpPr>
            <a:grpSpLocks/>
          </p:cNvGrpSpPr>
          <p:nvPr/>
        </p:nvGrpSpPr>
        <p:grpSpPr bwMode="auto">
          <a:xfrm>
            <a:off x="28575" y="2541588"/>
            <a:ext cx="2638425" cy="609600"/>
            <a:chOff x="1446" y="3053"/>
            <a:chExt cx="1631" cy="1094"/>
          </a:xfrm>
          <a:solidFill>
            <a:srgbClr val="000066"/>
          </a:solidFill>
        </p:grpSpPr>
        <p:sp>
          <p:nvSpPr>
            <p:cNvPr id="691210" name="AutoShape 10"/>
            <p:cNvSpPr>
              <a:spLocks noChangeArrowheads="1"/>
            </p:cNvSpPr>
            <p:nvPr/>
          </p:nvSpPr>
          <p:spPr bwMode="auto">
            <a:xfrm>
              <a:off x="1446" y="3053"/>
              <a:ext cx="1631" cy="1094"/>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11" name="Rectangle 11"/>
            <p:cNvSpPr>
              <a:spLocks noChangeArrowheads="1"/>
            </p:cNvSpPr>
            <p:nvPr/>
          </p:nvSpPr>
          <p:spPr bwMode="auto">
            <a:xfrm>
              <a:off x="1451" y="3341"/>
              <a:ext cx="1622" cy="604"/>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i="0" dirty="0" smtClean="0">
                  <a:solidFill>
                    <a:srgbClr val="FFFFCC"/>
                  </a:solidFill>
                  <a:effectLst>
                    <a:outerShdw blurRad="38100" dist="38100" dir="2700000" algn="tl">
                      <a:srgbClr val="C0C0C0"/>
                    </a:outerShdw>
                  </a:effectLst>
                </a:rPr>
                <a:t>250 M113 Variants</a:t>
              </a:r>
              <a:endParaRPr lang="en-US" sz="1600" i="0" dirty="0">
                <a:solidFill>
                  <a:srgbClr val="FFFFCC"/>
                </a:solidFill>
                <a:effectLst>
                  <a:outerShdw blurRad="38100" dist="38100" dir="2700000" algn="tl">
                    <a:srgbClr val="C0C0C0"/>
                  </a:outerShdw>
                </a:effectLst>
              </a:endParaRPr>
            </a:p>
          </p:txBody>
        </p:sp>
      </p:grpSp>
      <p:grpSp>
        <p:nvGrpSpPr>
          <p:cNvPr id="5" name="Group 12"/>
          <p:cNvGrpSpPr>
            <a:grpSpLocks/>
          </p:cNvGrpSpPr>
          <p:nvPr/>
        </p:nvGrpSpPr>
        <p:grpSpPr bwMode="auto">
          <a:xfrm>
            <a:off x="136525" y="3273425"/>
            <a:ext cx="2514600" cy="1066800"/>
            <a:chOff x="624" y="2496"/>
            <a:chExt cx="1584" cy="672"/>
          </a:xfrm>
          <a:solidFill>
            <a:srgbClr val="000066"/>
          </a:solidFill>
        </p:grpSpPr>
        <p:sp>
          <p:nvSpPr>
            <p:cNvPr id="691213" name="AutoShape 13"/>
            <p:cNvSpPr>
              <a:spLocks noChangeArrowheads="1"/>
            </p:cNvSpPr>
            <p:nvPr/>
          </p:nvSpPr>
          <p:spPr bwMode="auto">
            <a:xfrm>
              <a:off x="624" y="2496"/>
              <a:ext cx="1584" cy="672"/>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14" name="Rectangle 14"/>
            <p:cNvSpPr>
              <a:spLocks noChangeArrowheads="1"/>
            </p:cNvSpPr>
            <p:nvPr/>
          </p:nvSpPr>
          <p:spPr bwMode="auto">
            <a:xfrm>
              <a:off x="1026" y="2544"/>
              <a:ext cx="815" cy="369"/>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600" dirty="0" smtClean="0">
                  <a:solidFill>
                    <a:srgbClr val="FFFFCC"/>
                  </a:solidFill>
                  <a:effectLst>
                    <a:outerShdw blurRad="38100" dist="38100" dir="2700000" algn="tl">
                      <a:srgbClr val="C0C0C0"/>
                    </a:outerShdw>
                  </a:effectLst>
                </a:rPr>
                <a:t>338 Stryker </a:t>
              </a:r>
            </a:p>
            <a:p>
              <a:pPr algn="ctr" eaLnBrk="0" hangingPunct="0">
                <a:defRPr/>
              </a:pPr>
              <a:r>
                <a:rPr lang="en-US" sz="1600" i="0" dirty="0" smtClean="0">
                  <a:solidFill>
                    <a:srgbClr val="FFFFCC"/>
                  </a:solidFill>
                  <a:effectLst>
                    <a:outerShdw blurRad="38100" dist="38100" dir="2700000" algn="tl">
                      <a:srgbClr val="C0C0C0"/>
                    </a:outerShdw>
                  </a:effectLst>
                </a:rPr>
                <a:t>Variants</a:t>
              </a:r>
              <a:endParaRPr lang="en-US" sz="1600" i="0" dirty="0">
                <a:solidFill>
                  <a:srgbClr val="FFFFCC"/>
                </a:solidFill>
                <a:effectLst>
                  <a:outerShdw blurRad="38100" dist="38100" dir="2700000" algn="tl">
                    <a:srgbClr val="C0C0C0"/>
                  </a:outerShdw>
                </a:effectLst>
              </a:endParaRPr>
            </a:p>
          </p:txBody>
        </p:sp>
      </p:grpSp>
      <p:grpSp>
        <p:nvGrpSpPr>
          <p:cNvPr id="6" name="Group 16"/>
          <p:cNvGrpSpPr>
            <a:grpSpLocks/>
          </p:cNvGrpSpPr>
          <p:nvPr/>
        </p:nvGrpSpPr>
        <p:grpSpPr bwMode="auto">
          <a:xfrm>
            <a:off x="182563" y="1855788"/>
            <a:ext cx="2814637" cy="558800"/>
            <a:chOff x="134" y="2016"/>
            <a:chExt cx="1773" cy="352"/>
          </a:xfrm>
          <a:solidFill>
            <a:srgbClr val="000066"/>
          </a:solidFill>
        </p:grpSpPr>
        <p:sp>
          <p:nvSpPr>
            <p:cNvPr id="691217" name="AutoShape 17"/>
            <p:cNvSpPr>
              <a:spLocks noChangeArrowheads="1"/>
            </p:cNvSpPr>
            <p:nvPr/>
          </p:nvSpPr>
          <p:spPr bwMode="auto">
            <a:xfrm>
              <a:off x="134" y="2016"/>
              <a:ext cx="1773" cy="352"/>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18" name="Rectangle 18"/>
            <p:cNvSpPr>
              <a:spLocks noChangeArrowheads="1"/>
            </p:cNvSpPr>
            <p:nvPr/>
          </p:nvSpPr>
          <p:spPr bwMode="auto">
            <a:xfrm>
              <a:off x="494" y="2084"/>
              <a:ext cx="1055" cy="214"/>
            </a:xfrm>
            <a:prstGeom prst="rect">
              <a:avLst/>
            </a:prstGeom>
            <a:grpFill/>
            <a:ln w="9525">
              <a:noFill/>
              <a:miter lim="800000"/>
              <a:headEnd/>
              <a:tailEnd/>
            </a:ln>
            <a:effectLst/>
          </p:spPr>
          <p:txBody>
            <a:bodyPr wrap="none" lIns="92075" tIns="46038" rIns="92075" bIns="46038">
              <a:spAutoFit/>
            </a:bodyPr>
            <a:lstStyle/>
            <a:p>
              <a:pPr algn="ctr" eaLnBrk="0" hangingPunct="0">
                <a:defRPr/>
              </a:pPr>
              <a:r>
                <a:rPr lang="en-US" sz="1600" dirty="0" smtClean="0">
                  <a:solidFill>
                    <a:srgbClr val="FFFFCC"/>
                  </a:solidFill>
                  <a:effectLst>
                    <a:outerShdw blurRad="38100" dist="38100" dir="2700000" algn="tl">
                      <a:srgbClr val="C0C0C0"/>
                    </a:outerShdw>
                  </a:effectLst>
                </a:rPr>
                <a:t>420</a:t>
              </a:r>
              <a:r>
                <a:rPr lang="en-US" sz="1600" i="0" dirty="0" smtClean="0">
                  <a:solidFill>
                    <a:srgbClr val="FFFFCC"/>
                  </a:solidFill>
                  <a:effectLst>
                    <a:outerShdw blurRad="38100" dist="38100" dir="2700000" algn="tl">
                      <a:srgbClr val="C0C0C0"/>
                    </a:outerShdw>
                  </a:effectLst>
                </a:rPr>
                <a:t> </a:t>
              </a:r>
              <a:r>
                <a:rPr lang="en-US" sz="1600" i="0" dirty="0">
                  <a:solidFill>
                    <a:srgbClr val="FFFFCC"/>
                  </a:solidFill>
                  <a:effectLst>
                    <a:outerShdw blurRad="38100" dist="38100" dir="2700000" algn="tl">
                      <a:srgbClr val="C0C0C0"/>
                    </a:outerShdw>
                  </a:effectLst>
                </a:rPr>
                <a:t>BRADLEYS</a:t>
              </a:r>
            </a:p>
          </p:txBody>
        </p:sp>
      </p:grpSp>
      <p:grpSp>
        <p:nvGrpSpPr>
          <p:cNvPr id="7" name="Group 19"/>
          <p:cNvGrpSpPr>
            <a:grpSpLocks/>
          </p:cNvGrpSpPr>
          <p:nvPr/>
        </p:nvGrpSpPr>
        <p:grpSpPr bwMode="auto">
          <a:xfrm>
            <a:off x="1096963" y="5268913"/>
            <a:ext cx="2971800" cy="1066800"/>
            <a:chOff x="3888" y="2640"/>
            <a:chExt cx="1776" cy="492"/>
          </a:xfrm>
          <a:solidFill>
            <a:srgbClr val="000066"/>
          </a:solidFill>
        </p:grpSpPr>
        <p:sp>
          <p:nvSpPr>
            <p:cNvPr id="691220" name="AutoShape 20"/>
            <p:cNvSpPr>
              <a:spLocks noChangeArrowheads="1"/>
            </p:cNvSpPr>
            <p:nvPr/>
          </p:nvSpPr>
          <p:spPr bwMode="auto">
            <a:xfrm>
              <a:off x="3888" y="2640"/>
              <a:ext cx="1776" cy="492"/>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21" name="Rectangle 21"/>
            <p:cNvSpPr>
              <a:spLocks noChangeArrowheads="1"/>
            </p:cNvSpPr>
            <p:nvPr/>
          </p:nvSpPr>
          <p:spPr bwMode="auto">
            <a:xfrm>
              <a:off x="4128" y="2745"/>
              <a:ext cx="1392" cy="270"/>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dirty="0" smtClean="0">
                  <a:solidFill>
                    <a:srgbClr val="FFFFCC"/>
                  </a:solidFill>
                  <a:effectLst>
                    <a:outerShdw blurRad="38100" dist="38100" dir="2700000" algn="tl">
                      <a:srgbClr val="C0C0C0"/>
                    </a:outerShdw>
                  </a:effectLst>
                </a:rPr>
                <a:t>127 Rotary Wing</a:t>
              </a:r>
            </a:p>
            <a:p>
              <a:pPr algn="ctr" eaLnBrk="0" hangingPunct="0">
                <a:defRPr/>
              </a:pPr>
              <a:r>
                <a:rPr lang="en-US" sz="1600" i="0" dirty="0" smtClean="0">
                  <a:solidFill>
                    <a:srgbClr val="FFFFCC"/>
                  </a:solidFill>
                  <a:effectLst>
                    <a:outerShdw blurRad="38100" dist="38100" dir="2700000" algn="tl">
                      <a:srgbClr val="C0C0C0"/>
                    </a:outerShdw>
                  </a:effectLst>
                </a:rPr>
                <a:t>Aircraft</a:t>
              </a:r>
              <a:endParaRPr lang="en-US" sz="1600" i="0" dirty="0">
                <a:solidFill>
                  <a:srgbClr val="FFFFCC"/>
                </a:solidFill>
                <a:effectLst>
                  <a:outerShdw blurRad="38100" dist="38100" dir="2700000" algn="tl">
                    <a:srgbClr val="C0C0C0"/>
                  </a:outerShdw>
                </a:effectLst>
              </a:endParaRPr>
            </a:p>
          </p:txBody>
        </p:sp>
      </p:grpSp>
      <p:grpSp>
        <p:nvGrpSpPr>
          <p:cNvPr id="8" name="Group 22"/>
          <p:cNvGrpSpPr>
            <a:grpSpLocks/>
          </p:cNvGrpSpPr>
          <p:nvPr/>
        </p:nvGrpSpPr>
        <p:grpSpPr bwMode="auto">
          <a:xfrm>
            <a:off x="6583363" y="3181350"/>
            <a:ext cx="2362200" cy="838200"/>
            <a:chOff x="3600" y="720"/>
            <a:chExt cx="1488" cy="528"/>
          </a:xfrm>
        </p:grpSpPr>
        <p:sp>
          <p:nvSpPr>
            <p:cNvPr id="691223" name="AutoShape 23"/>
            <p:cNvSpPr>
              <a:spLocks noChangeArrowheads="1"/>
            </p:cNvSpPr>
            <p:nvPr/>
          </p:nvSpPr>
          <p:spPr bwMode="auto">
            <a:xfrm>
              <a:off x="3600" y="720"/>
              <a:ext cx="1488" cy="528"/>
            </a:xfrm>
            <a:prstGeom prst="star16">
              <a:avLst>
                <a:gd name="adj" fmla="val 37500"/>
              </a:avLst>
            </a:prstGeom>
            <a:solidFill>
              <a:srgbClr val="000066"/>
            </a:solid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24" name="Rectangle 24"/>
            <p:cNvSpPr>
              <a:spLocks noChangeArrowheads="1"/>
            </p:cNvSpPr>
            <p:nvPr/>
          </p:nvSpPr>
          <p:spPr bwMode="auto">
            <a:xfrm>
              <a:off x="3648" y="864"/>
              <a:ext cx="1392" cy="212"/>
            </a:xfrm>
            <a:prstGeom prst="rect">
              <a:avLst/>
            </a:prstGeom>
            <a:noFill/>
            <a:ln w="9525" algn="ctr">
              <a:noFill/>
              <a:miter lim="800000"/>
              <a:headEnd/>
              <a:tailEnd/>
            </a:ln>
            <a:effectLst/>
          </p:spPr>
          <p:txBody>
            <a:bodyPr lIns="92075" tIns="46038" rIns="92075" bIns="46038">
              <a:spAutoFit/>
            </a:bodyPr>
            <a:lstStyle/>
            <a:p>
              <a:pPr algn="ctr" eaLnBrk="0" hangingPunct="0">
                <a:defRPr/>
              </a:pPr>
              <a:r>
                <a:rPr lang="en-US" sz="1600" i="0" dirty="0" smtClean="0">
                  <a:solidFill>
                    <a:srgbClr val="FFFFCC"/>
                  </a:solidFill>
                  <a:effectLst>
                    <a:outerShdw blurRad="38100" dist="38100" dir="2700000" algn="tl">
                      <a:srgbClr val="C0C0C0"/>
                    </a:outerShdw>
                  </a:effectLst>
                </a:rPr>
                <a:t>87 </a:t>
              </a:r>
              <a:r>
                <a:rPr lang="en-US" sz="1600" i="0" dirty="0">
                  <a:solidFill>
                    <a:srgbClr val="FFFFCC"/>
                  </a:solidFill>
                  <a:effectLst>
                    <a:outerShdw blurRad="38100" dist="38100" dir="2700000" algn="tl">
                      <a:srgbClr val="C0C0C0"/>
                    </a:outerShdw>
                  </a:effectLst>
                </a:rPr>
                <a:t>RANGES</a:t>
              </a:r>
            </a:p>
          </p:txBody>
        </p:sp>
      </p:grpSp>
      <p:grpSp>
        <p:nvGrpSpPr>
          <p:cNvPr id="9" name="Group 25"/>
          <p:cNvGrpSpPr>
            <a:grpSpLocks/>
          </p:cNvGrpSpPr>
          <p:nvPr/>
        </p:nvGrpSpPr>
        <p:grpSpPr bwMode="auto">
          <a:xfrm>
            <a:off x="6400800" y="2135188"/>
            <a:ext cx="2514600" cy="909637"/>
            <a:chOff x="3917" y="1066"/>
            <a:chExt cx="1584" cy="573"/>
          </a:xfrm>
        </p:grpSpPr>
        <p:sp>
          <p:nvSpPr>
            <p:cNvPr id="691226" name="AutoShape 26"/>
            <p:cNvSpPr>
              <a:spLocks noChangeArrowheads="1"/>
            </p:cNvSpPr>
            <p:nvPr/>
          </p:nvSpPr>
          <p:spPr bwMode="auto">
            <a:xfrm>
              <a:off x="3917" y="1066"/>
              <a:ext cx="1584" cy="573"/>
            </a:xfrm>
            <a:prstGeom prst="star16">
              <a:avLst>
                <a:gd name="adj" fmla="val 37500"/>
              </a:avLst>
            </a:prstGeom>
            <a:solidFill>
              <a:srgbClr val="000066"/>
            </a:solid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27" name="Rectangle 27"/>
            <p:cNvSpPr>
              <a:spLocks noChangeArrowheads="1"/>
            </p:cNvSpPr>
            <p:nvPr/>
          </p:nvSpPr>
          <p:spPr bwMode="auto">
            <a:xfrm>
              <a:off x="4090" y="1181"/>
              <a:ext cx="1392" cy="369"/>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i="0" dirty="0" smtClean="0">
                  <a:solidFill>
                    <a:srgbClr val="FFFFCC"/>
                  </a:solidFill>
                  <a:effectLst>
                    <a:outerShdw blurRad="38100" dist="38100" dir="2700000" algn="tl">
                      <a:srgbClr val="C0C0C0"/>
                    </a:outerShdw>
                  </a:effectLst>
                </a:rPr>
                <a:t>137 UAS</a:t>
              </a:r>
            </a:p>
            <a:p>
              <a:pPr algn="ctr" eaLnBrk="0" hangingPunct="0">
                <a:defRPr/>
              </a:pPr>
              <a:r>
                <a:rPr lang="en-US" sz="1600" dirty="0" smtClean="0">
                  <a:solidFill>
                    <a:srgbClr val="FFFFCC"/>
                  </a:solidFill>
                  <a:effectLst>
                    <a:outerShdw blurRad="38100" dist="38100" dir="2700000" algn="tl">
                      <a:srgbClr val="C0C0C0"/>
                    </a:outerShdw>
                  </a:effectLst>
                </a:rPr>
                <a:t>Variants</a:t>
              </a:r>
              <a:endParaRPr lang="en-US" sz="1600" i="0" dirty="0">
                <a:solidFill>
                  <a:srgbClr val="FFFFCC"/>
                </a:solidFill>
                <a:effectLst>
                  <a:outerShdw blurRad="38100" dist="38100" dir="2700000" algn="tl">
                    <a:srgbClr val="C0C0C0"/>
                  </a:outerShdw>
                </a:effectLst>
              </a:endParaRPr>
            </a:p>
          </p:txBody>
        </p:sp>
      </p:grpSp>
      <p:grpSp>
        <p:nvGrpSpPr>
          <p:cNvPr id="10" name="Group 28"/>
          <p:cNvGrpSpPr>
            <a:grpSpLocks/>
          </p:cNvGrpSpPr>
          <p:nvPr/>
        </p:nvGrpSpPr>
        <p:grpSpPr bwMode="auto">
          <a:xfrm>
            <a:off x="4525963" y="758825"/>
            <a:ext cx="3276600" cy="1524000"/>
            <a:chOff x="2707" y="346"/>
            <a:chExt cx="2064" cy="960"/>
          </a:xfrm>
        </p:grpSpPr>
        <p:sp>
          <p:nvSpPr>
            <p:cNvPr id="691229" name="AutoShape 29"/>
            <p:cNvSpPr>
              <a:spLocks noChangeArrowheads="1"/>
            </p:cNvSpPr>
            <p:nvPr/>
          </p:nvSpPr>
          <p:spPr bwMode="auto">
            <a:xfrm>
              <a:off x="2707" y="346"/>
              <a:ext cx="2064" cy="960"/>
            </a:xfrm>
            <a:prstGeom prst="star16">
              <a:avLst>
                <a:gd name="adj" fmla="val 37500"/>
              </a:avLst>
            </a:prstGeom>
            <a:solidFill>
              <a:srgbClr val="000066"/>
            </a:solid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30" name="Rectangle 30"/>
            <p:cNvSpPr>
              <a:spLocks noChangeArrowheads="1"/>
            </p:cNvSpPr>
            <p:nvPr/>
          </p:nvSpPr>
          <p:spPr bwMode="auto">
            <a:xfrm>
              <a:off x="3024" y="496"/>
              <a:ext cx="1436" cy="674"/>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i="0" dirty="0">
                  <a:solidFill>
                    <a:srgbClr val="FFFFCC"/>
                  </a:solidFill>
                  <a:effectLst>
                    <a:outerShdw blurRad="38100" dist="38100" dir="2700000" algn="tl">
                      <a:srgbClr val="C0C0C0"/>
                    </a:outerShdw>
                  </a:effectLst>
                </a:rPr>
                <a:t>Fully Integrated Live/Virtual training capability with Joint Connectivity</a:t>
              </a:r>
            </a:p>
          </p:txBody>
        </p:sp>
      </p:grpSp>
      <p:grpSp>
        <p:nvGrpSpPr>
          <p:cNvPr id="11" name="Group 31"/>
          <p:cNvGrpSpPr>
            <a:grpSpLocks/>
          </p:cNvGrpSpPr>
          <p:nvPr/>
        </p:nvGrpSpPr>
        <p:grpSpPr bwMode="auto">
          <a:xfrm>
            <a:off x="3840163" y="5559425"/>
            <a:ext cx="2743200" cy="1219200"/>
            <a:chOff x="4128" y="1728"/>
            <a:chExt cx="1536" cy="525"/>
          </a:xfrm>
          <a:solidFill>
            <a:srgbClr val="000066"/>
          </a:solidFill>
        </p:grpSpPr>
        <p:sp>
          <p:nvSpPr>
            <p:cNvPr id="691232" name="AutoShape 32"/>
            <p:cNvSpPr>
              <a:spLocks noChangeArrowheads="1"/>
            </p:cNvSpPr>
            <p:nvPr/>
          </p:nvSpPr>
          <p:spPr bwMode="auto">
            <a:xfrm>
              <a:off x="4128" y="1728"/>
              <a:ext cx="1536" cy="525"/>
            </a:xfrm>
            <a:prstGeom prst="star16">
              <a:avLst>
                <a:gd name="adj" fmla="val 37500"/>
              </a:avLst>
            </a:prstGeom>
            <a:grp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sz="1600" dirty="0">
                <a:effectLst>
                  <a:outerShdw blurRad="38100" dist="38100" dir="2700000" algn="tl">
                    <a:srgbClr val="000000">
                      <a:alpha val="43137"/>
                    </a:srgbClr>
                  </a:outerShdw>
                </a:effectLst>
              </a:endParaRPr>
            </a:p>
          </p:txBody>
        </p:sp>
        <p:sp>
          <p:nvSpPr>
            <p:cNvPr id="691233" name="Rectangle 33"/>
            <p:cNvSpPr>
              <a:spLocks noChangeArrowheads="1"/>
            </p:cNvSpPr>
            <p:nvPr/>
          </p:nvSpPr>
          <p:spPr bwMode="auto">
            <a:xfrm>
              <a:off x="4224" y="1872"/>
              <a:ext cx="1392" cy="252"/>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dirty="0" smtClean="0">
                  <a:solidFill>
                    <a:srgbClr val="FFFFCC"/>
                  </a:solidFill>
                  <a:effectLst>
                    <a:outerShdw blurRad="38100" dist="38100" dir="2700000" algn="tl">
                      <a:srgbClr val="C0C0C0"/>
                    </a:outerShdw>
                  </a:effectLst>
                </a:rPr>
                <a:t>96 Field Artillery Tubes/</a:t>
              </a:r>
            </a:p>
            <a:p>
              <a:pPr algn="ctr" eaLnBrk="0" hangingPunct="0">
                <a:defRPr/>
              </a:pPr>
              <a:r>
                <a:rPr lang="en-US" sz="1600" i="0" dirty="0" smtClean="0">
                  <a:solidFill>
                    <a:srgbClr val="FFFFCC"/>
                  </a:solidFill>
                  <a:effectLst>
                    <a:outerShdw blurRad="38100" dist="38100" dir="2700000" algn="tl">
                      <a:srgbClr val="C0C0C0"/>
                    </a:outerShdw>
                  </a:effectLst>
                </a:rPr>
                <a:t>Missile Launchers</a:t>
              </a:r>
              <a:endParaRPr lang="en-US" sz="1600" i="0" dirty="0">
                <a:solidFill>
                  <a:srgbClr val="FFFFCC"/>
                </a:solidFill>
                <a:effectLst>
                  <a:outerShdw blurRad="38100" dist="38100" dir="2700000" algn="tl">
                    <a:srgbClr val="C0C0C0"/>
                  </a:outerShdw>
                </a:effectLst>
              </a:endParaRPr>
            </a:p>
          </p:txBody>
        </p:sp>
      </p:grpSp>
      <p:sp>
        <p:nvSpPr>
          <p:cNvPr id="691234" name="AutoShape 34"/>
          <p:cNvSpPr>
            <a:spLocks noChangeArrowheads="1"/>
          </p:cNvSpPr>
          <p:nvPr/>
        </p:nvSpPr>
        <p:spPr bwMode="auto">
          <a:xfrm>
            <a:off x="6080125" y="3978275"/>
            <a:ext cx="2835275" cy="1919288"/>
          </a:xfrm>
          <a:prstGeom prst="star16">
            <a:avLst>
              <a:gd name="adj" fmla="val 37500"/>
            </a:avLst>
          </a:prstGeom>
          <a:solidFill>
            <a:srgbClr val="000066"/>
          </a:solidFill>
          <a:ln w="12700">
            <a:solidFill>
              <a:schemeClr val="tx2"/>
            </a:solidFill>
            <a:miter lim="800000"/>
            <a:headEnd/>
            <a:tailEnd/>
          </a:ln>
          <a:effectLst>
            <a:outerShdw dist="107763" dir="2700000" algn="ctr" rotWithShape="0">
              <a:srgbClr val="714400"/>
            </a:outerShdw>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91235" name="Rectangle 35"/>
          <p:cNvSpPr>
            <a:spLocks noChangeArrowheads="1"/>
          </p:cNvSpPr>
          <p:nvPr/>
        </p:nvSpPr>
        <p:spPr bwMode="auto">
          <a:xfrm>
            <a:off x="6446838" y="4390801"/>
            <a:ext cx="2093912" cy="1570303"/>
          </a:xfrm>
          <a:prstGeom prst="rect">
            <a:avLst/>
          </a:prstGeom>
          <a:noFill/>
          <a:ln w="9525">
            <a:noFill/>
            <a:miter lim="800000"/>
            <a:headEnd/>
            <a:tailEnd/>
          </a:ln>
          <a:effectLst/>
        </p:spPr>
        <p:txBody>
          <a:bodyPr lIns="92075" tIns="46038" rIns="92075" bIns="46038">
            <a:spAutoFit/>
          </a:bodyPr>
          <a:lstStyle/>
          <a:p>
            <a:pPr algn="ctr" eaLnBrk="0" hangingPunct="0">
              <a:defRPr/>
            </a:pPr>
            <a:r>
              <a:rPr lang="en-US" sz="1600" i="0" dirty="0">
                <a:solidFill>
                  <a:srgbClr val="FFFFCC"/>
                </a:solidFill>
                <a:effectLst>
                  <a:outerShdw blurRad="38100" dist="38100" dir="2700000" algn="tl">
                    <a:srgbClr val="C0C0C0"/>
                  </a:outerShdw>
                </a:effectLst>
              </a:rPr>
              <a:t>Western Training Area for Rotary Wing Training--</a:t>
            </a:r>
          </a:p>
          <a:p>
            <a:pPr algn="ctr" eaLnBrk="0" hangingPunct="0">
              <a:defRPr/>
            </a:pPr>
            <a:r>
              <a:rPr lang="en-US" sz="1600" i="0" dirty="0">
                <a:solidFill>
                  <a:srgbClr val="FFFFCC"/>
                </a:solidFill>
                <a:effectLst>
                  <a:outerShdw blurRad="38100" dist="38100" dir="2700000" algn="tl">
                    <a:srgbClr val="C0C0C0"/>
                  </a:outerShdw>
                </a:effectLst>
              </a:rPr>
              <a:t>18,150 sq miles available</a:t>
            </a:r>
          </a:p>
          <a:p>
            <a:pPr algn="ctr" eaLnBrk="0" hangingPunct="0">
              <a:defRPr/>
            </a:pPr>
            <a:endParaRPr lang="en-US" sz="1600" i="0" dirty="0">
              <a:solidFill>
                <a:srgbClr val="FFFFCC"/>
              </a:solidFill>
              <a:effectLst>
                <a:outerShdw blurRad="38100" dist="38100" dir="2700000" algn="tl">
                  <a:srgbClr val="C0C0C0"/>
                </a:outerShdw>
              </a:effectLst>
            </a:endParaRPr>
          </a:p>
        </p:txBody>
      </p:sp>
      <p:sp>
        <p:nvSpPr>
          <p:cNvPr id="691237" name="Freeform 37"/>
          <p:cNvSpPr>
            <a:spLocks/>
          </p:cNvSpPr>
          <p:nvPr/>
        </p:nvSpPr>
        <p:spPr bwMode="auto">
          <a:xfrm>
            <a:off x="2408238" y="1808163"/>
            <a:ext cx="3944937" cy="3662362"/>
          </a:xfrm>
          <a:custGeom>
            <a:avLst/>
            <a:gdLst/>
            <a:ahLst/>
            <a:cxnLst>
              <a:cxn ang="0">
                <a:pos x="719" y="0"/>
              </a:cxn>
              <a:cxn ang="0">
                <a:pos x="1267" y="19"/>
              </a:cxn>
              <a:cxn ang="0">
                <a:pos x="1267" y="437"/>
              </a:cxn>
              <a:cxn ang="0">
                <a:pos x="1548" y="553"/>
              </a:cxn>
              <a:cxn ang="0">
                <a:pos x="1624" y="514"/>
              </a:cxn>
              <a:cxn ang="0">
                <a:pos x="1809" y="606"/>
              </a:cxn>
              <a:cxn ang="0">
                <a:pos x="1919" y="599"/>
              </a:cxn>
              <a:cxn ang="0">
                <a:pos x="2131" y="508"/>
              </a:cxn>
              <a:cxn ang="0">
                <a:pos x="2252" y="596"/>
              </a:cxn>
              <a:cxn ang="0">
                <a:pos x="2359" y="619"/>
              </a:cxn>
              <a:cxn ang="0">
                <a:pos x="2359" y="959"/>
              </a:cxn>
              <a:cxn ang="0">
                <a:pos x="2484" y="1175"/>
              </a:cxn>
              <a:cxn ang="0">
                <a:pos x="2455" y="1465"/>
              </a:cxn>
              <a:cxn ang="0">
                <a:pos x="2320" y="1580"/>
              </a:cxn>
              <a:cxn ang="0">
                <a:pos x="2292" y="1473"/>
              </a:cxn>
              <a:cxn ang="0">
                <a:pos x="2252" y="1522"/>
              </a:cxn>
              <a:cxn ang="0">
                <a:pos x="2280" y="1590"/>
              </a:cxn>
              <a:cxn ang="0">
                <a:pos x="2041" y="1765"/>
              </a:cxn>
              <a:cxn ang="0">
                <a:pos x="1982" y="1775"/>
              </a:cxn>
              <a:cxn ang="0">
                <a:pos x="1855" y="1861"/>
              </a:cxn>
              <a:cxn ang="0">
                <a:pos x="1855" y="1910"/>
              </a:cxn>
              <a:cxn ang="0">
                <a:pos x="1817" y="1919"/>
              </a:cxn>
              <a:cxn ang="0">
                <a:pos x="1846" y="1976"/>
              </a:cxn>
              <a:cxn ang="0">
                <a:pos x="1779" y="2063"/>
              </a:cxn>
              <a:cxn ang="0">
                <a:pos x="1817" y="2189"/>
              </a:cxn>
              <a:cxn ang="0">
                <a:pos x="1855" y="2228"/>
              </a:cxn>
              <a:cxn ang="0">
                <a:pos x="1846" y="2306"/>
              </a:cxn>
              <a:cxn ang="0">
                <a:pos x="1750" y="2306"/>
              </a:cxn>
              <a:cxn ang="0">
                <a:pos x="1663" y="2266"/>
              </a:cxn>
              <a:cxn ang="0">
                <a:pos x="1606" y="2277"/>
              </a:cxn>
              <a:cxn ang="0">
                <a:pos x="1411" y="2207"/>
              </a:cxn>
              <a:cxn ang="0">
                <a:pos x="1324" y="1948"/>
              </a:cxn>
              <a:cxn ang="0">
                <a:pos x="1191" y="1824"/>
              </a:cxn>
              <a:cxn ang="0">
                <a:pos x="1072" y="1590"/>
              </a:cxn>
              <a:cxn ang="0">
                <a:pos x="1016" y="1567"/>
              </a:cxn>
              <a:cxn ang="0">
                <a:pos x="953" y="1510"/>
              </a:cxn>
              <a:cxn ang="0">
                <a:pos x="891" y="1510"/>
              </a:cxn>
              <a:cxn ang="0">
                <a:pos x="800" y="1492"/>
              </a:cxn>
              <a:cxn ang="0">
                <a:pos x="728" y="1510"/>
              </a:cxn>
              <a:cxn ang="0">
                <a:pos x="679" y="1625"/>
              </a:cxn>
              <a:cxn ang="0">
                <a:pos x="606" y="1646"/>
              </a:cxn>
              <a:cxn ang="0">
                <a:pos x="446" y="1555"/>
              </a:cxn>
              <a:cxn ang="0">
                <a:pos x="355" y="1444"/>
              </a:cxn>
              <a:cxn ang="0">
                <a:pos x="340" y="1312"/>
              </a:cxn>
              <a:cxn ang="0">
                <a:pos x="271" y="1223"/>
              </a:cxn>
              <a:cxn ang="0">
                <a:pos x="114" y="1096"/>
              </a:cxn>
              <a:cxn ang="0">
                <a:pos x="0" y="963"/>
              </a:cxn>
              <a:cxn ang="0">
                <a:pos x="0" y="909"/>
              </a:cxn>
              <a:cxn ang="0">
                <a:pos x="373" y="912"/>
              </a:cxn>
              <a:cxn ang="0">
                <a:pos x="679" y="938"/>
              </a:cxn>
              <a:cxn ang="0">
                <a:pos x="719" y="0"/>
              </a:cxn>
            </a:cxnLst>
            <a:rect l="0" t="0" r="r" b="b"/>
            <a:pathLst>
              <a:path w="2485" h="2307">
                <a:moveTo>
                  <a:pt x="719" y="0"/>
                </a:moveTo>
                <a:lnTo>
                  <a:pt x="1267" y="19"/>
                </a:lnTo>
                <a:lnTo>
                  <a:pt x="1267" y="437"/>
                </a:lnTo>
                <a:lnTo>
                  <a:pt x="1548" y="553"/>
                </a:lnTo>
                <a:lnTo>
                  <a:pt x="1624" y="514"/>
                </a:lnTo>
                <a:lnTo>
                  <a:pt x="1809" y="606"/>
                </a:lnTo>
                <a:lnTo>
                  <a:pt x="1919" y="599"/>
                </a:lnTo>
                <a:lnTo>
                  <a:pt x="2131" y="508"/>
                </a:lnTo>
                <a:lnTo>
                  <a:pt x="2252" y="596"/>
                </a:lnTo>
                <a:lnTo>
                  <a:pt x="2359" y="619"/>
                </a:lnTo>
                <a:lnTo>
                  <a:pt x="2359" y="959"/>
                </a:lnTo>
                <a:lnTo>
                  <a:pt x="2484" y="1175"/>
                </a:lnTo>
                <a:lnTo>
                  <a:pt x="2455" y="1465"/>
                </a:lnTo>
                <a:lnTo>
                  <a:pt x="2320" y="1580"/>
                </a:lnTo>
                <a:lnTo>
                  <a:pt x="2292" y="1473"/>
                </a:lnTo>
                <a:lnTo>
                  <a:pt x="2252" y="1522"/>
                </a:lnTo>
                <a:lnTo>
                  <a:pt x="2280" y="1590"/>
                </a:lnTo>
                <a:lnTo>
                  <a:pt x="2041" y="1765"/>
                </a:lnTo>
                <a:lnTo>
                  <a:pt x="1982" y="1775"/>
                </a:lnTo>
                <a:lnTo>
                  <a:pt x="1855" y="1861"/>
                </a:lnTo>
                <a:lnTo>
                  <a:pt x="1855" y="1910"/>
                </a:lnTo>
                <a:lnTo>
                  <a:pt x="1817" y="1919"/>
                </a:lnTo>
                <a:lnTo>
                  <a:pt x="1846" y="1976"/>
                </a:lnTo>
                <a:lnTo>
                  <a:pt x="1779" y="2063"/>
                </a:lnTo>
                <a:lnTo>
                  <a:pt x="1817" y="2189"/>
                </a:lnTo>
                <a:lnTo>
                  <a:pt x="1855" y="2228"/>
                </a:lnTo>
                <a:lnTo>
                  <a:pt x="1846" y="2306"/>
                </a:lnTo>
                <a:lnTo>
                  <a:pt x="1750" y="2306"/>
                </a:lnTo>
                <a:lnTo>
                  <a:pt x="1663" y="2266"/>
                </a:lnTo>
                <a:lnTo>
                  <a:pt x="1606" y="2277"/>
                </a:lnTo>
                <a:lnTo>
                  <a:pt x="1411" y="2207"/>
                </a:lnTo>
                <a:lnTo>
                  <a:pt x="1324" y="1948"/>
                </a:lnTo>
                <a:lnTo>
                  <a:pt x="1191" y="1824"/>
                </a:lnTo>
                <a:lnTo>
                  <a:pt x="1072" y="1590"/>
                </a:lnTo>
                <a:lnTo>
                  <a:pt x="1016" y="1567"/>
                </a:lnTo>
                <a:lnTo>
                  <a:pt x="953" y="1510"/>
                </a:lnTo>
                <a:lnTo>
                  <a:pt x="891" y="1510"/>
                </a:lnTo>
                <a:lnTo>
                  <a:pt x="800" y="1492"/>
                </a:lnTo>
                <a:lnTo>
                  <a:pt x="728" y="1510"/>
                </a:lnTo>
                <a:lnTo>
                  <a:pt x="679" y="1625"/>
                </a:lnTo>
                <a:lnTo>
                  <a:pt x="606" y="1646"/>
                </a:lnTo>
                <a:lnTo>
                  <a:pt x="446" y="1555"/>
                </a:lnTo>
                <a:lnTo>
                  <a:pt x="355" y="1444"/>
                </a:lnTo>
                <a:lnTo>
                  <a:pt x="340" y="1312"/>
                </a:lnTo>
                <a:lnTo>
                  <a:pt x="271" y="1223"/>
                </a:lnTo>
                <a:lnTo>
                  <a:pt x="114" y="1096"/>
                </a:lnTo>
                <a:lnTo>
                  <a:pt x="0" y="963"/>
                </a:lnTo>
                <a:lnTo>
                  <a:pt x="0" y="909"/>
                </a:lnTo>
                <a:lnTo>
                  <a:pt x="373" y="912"/>
                </a:lnTo>
                <a:lnTo>
                  <a:pt x="679" y="938"/>
                </a:lnTo>
                <a:lnTo>
                  <a:pt x="719" y="0"/>
                </a:lnTo>
              </a:path>
            </a:pathLst>
          </a:custGeom>
          <a:blipFill>
            <a:blip r:embed="rId3" cstate="print">
              <a:lum bright="15000" contrast="-15000"/>
            </a:blip>
            <a:stretch>
              <a:fillRect/>
            </a:stretch>
          </a:blipFill>
          <a:ln w="12700" cap="rnd" cmpd="sng">
            <a:solidFill>
              <a:srgbClr val="000000"/>
            </a:solidFill>
            <a:prstDash val="solid"/>
            <a:round/>
            <a:headEnd/>
            <a:tailEnd/>
          </a:ln>
          <a:effectLst/>
        </p:spPr>
        <p:txBody>
          <a:bodyPr/>
          <a:lstStyle/>
          <a:p>
            <a:pPr>
              <a:defRPr/>
            </a:pPr>
            <a:endParaRPr lang="en-US" dirty="0">
              <a:effectLst>
                <a:outerShdw blurRad="38100" dist="38100" dir="2700000" algn="tl">
                  <a:srgbClr val="000000">
                    <a:alpha val="43137"/>
                  </a:srgbClr>
                </a:outerShdw>
              </a:effectLst>
            </a:endParaRPr>
          </a:p>
        </p:txBody>
      </p:sp>
      <p:sp>
        <p:nvSpPr>
          <p:cNvPr id="1544" name="Title 1543"/>
          <p:cNvSpPr>
            <a:spLocks noGrp="1"/>
          </p:cNvSpPr>
          <p:nvPr>
            <p:ph type="title"/>
          </p:nvPr>
        </p:nvSpPr>
        <p:spPr/>
        <p:txBody>
          <a:bodyPr/>
          <a:lstStyle/>
          <a:p>
            <a:r>
              <a:rPr dirty="0">
                <a:effectLst>
                  <a:outerShdw blurRad="38100" dist="38100" dir="2700000" algn="tl">
                    <a:srgbClr val="C0C0C0"/>
                  </a:outerShdw>
                </a:effectLst>
              </a:rPr>
              <a:t>The Army’s Premier Maneuver Training Facility</a:t>
            </a:r>
            <a:br>
              <a:rPr dirty="0">
                <a:effectLst>
                  <a:outerShdw blurRad="38100" dist="38100" dir="2700000" algn="tl">
                    <a:srgbClr val="C0C0C0"/>
                  </a:outerShdw>
                </a:effectLst>
              </a:rPr>
            </a:br>
            <a:endParaRPr lang="en-US" dirty="0"/>
          </a:p>
        </p:txBody>
      </p:sp>
      <p:pic>
        <p:nvPicPr>
          <p:cNvPr id="11293" name="Picture 89"/>
          <p:cNvPicPr>
            <a:picLocks noChangeArrowheads="1"/>
          </p:cNvPicPr>
          <p:nvPr/>
        </p:nvPicPr>
        <p:blipFill>
          <a:blip r:embed="rId4" cstate="print"/>
          <a:srcRect/>
          <a:stretch>
            <a:fillRect/>
          </a:stretch>
        </p:blipFill>
        <p:spPr bwMode="auto">
          <a:xfrm>
            <a:off x="3439309" y="2036536"/>
            <a:ext cx="467735" cy="625475"/>
          </a:xfrm>
          <a:prstGeom prst="rect">
            <a:avLst/>
          </a:prstGeom>
          <a:noFill/>
          <a:ln w="9525">
            <a:noFill/>
            <a:miter lim="800000"/>
            <a:headEnd/>
            <a:tailEnd/>
          </a:ln>
        </p:spPr>
      </p:pic>
      <p:pic>
        <p:nvPicPr>
          <p:cNvPr id="11296" name="Picture 1525"/>
          <p:cNvPicPr>
            <a:picLocks noChangeAspect="1" noChangeArrowheads="1"/>
          </p:cNvPicPr>
          <p:nvPr/>
        </p:nvPicPr>
        <p:blipFill>
          <a:blip r:embed="rId5" cstate="print"/>
          <a:srcRect/>
          <a:stretch>
            <a:fillRect/>
          </a:stretch>
        </p:blipFill>
        <p:spPr bwMode="auto">
          <a:xfrm>
            <a:off x="5974800" y="3314710"/>
            <a:ext cx="402195" cy="596900"/>
          </a:xfrm>
          <a:prstGeom prst="rect">
            <a:avLst/>
          </a:prstGeom>
          <a:noFill/>
          <a:ln w="9525">
            <a:noFill/>
            <a:miter lim="800000"/>
            <a:headEnd/>
            <a:tailEnd/>
          </a:ln>
        </p:spPr>
      </p:pic>
      <p:pic>
        <p:nvPicPr>
          <p:cNvPr id="19460" name="Picture 4" descr="1CD Patch"/>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665649" y="1982730"/>
            <a:ext cx="336635" cy="485428"/>
          </a:xfrm>
          <a:prstGeom prst="rect">
            <a:avLst/>
          </a:prstGeom>
          <a:noFill/>
        </p:spPr>
      </p:pic>
      <p:pic>
        <p:nvPicPr>
          <p:cNvPr id="19464" name="Picture 8" descr="13th SC(E) Patch"/>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125351" y="2205218"/>
            <a:ext cx="437626" cy="485428"/>
          </a:xfrm>
          <a:prstGeom prst="rect">
            <a:avLst/>
          </a:prstGeom>
          <a:noFill/>
        </p:spPr>
      </p:pic>
      <p:pic>
        <p:nvPicPr>
          <p:cNvPr id="19466" name="Picture 10" descr="3d ACR Patch"/>
          <p:cNvPicPr>
            <a:picLocks noChangeAspect="1" noChangeArrowheads="1"/>
          </p:cNvPicPr>
          <p:nvPr/>
        </p:nvPicPr>
        <p:blipFill>
          <a:blip r:embed="rId8" cstate="print">
            <a:clrChange>
              <a:clrFrom>
                <a:srgbClr val="FFF9FF"/>
              </a:clrFrom>
              <a:clrTo>
                <a:srgbClr val="FFF9FF">
                  <a:alpha val="0"/>
                </a:srgbClr>
              </a:clrTo>
            </a:clrChange>
          </a:blip>
          <a:srcRect/>
          <a:stretch>
            <a:fillRect/>
          </a:stretch>
        </p:blipFill>
        <p:spPr bwMode="auto">
          <a:xfrm>
            <a:off x="5762440" y="2867028"/>
            <a:ext cx="432015" cy="485428"/>
          </a:xfrm>
          <a:prstGeom prst="rect">
            <a:avLst/>
          </a:prstGeom>
          <a:noFill/>
        </p:spPr>
      </p:pic>
      <p:pic>
        <p:nvPicPr>
          <p:cNvPr id="19470" name="Picture 14" descr="13th FMCo Patch"/>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715242" y="3489685"/>
            <a:ext cx="448846" cy="485428"/>
          </a:xfrm>
          <a:prstGeom prst="rect">
            <a:avLst/>
          </a:prstGeom>
          <a:noFill/>
        </p:spPr>
      </p:pic>
      <p:pic>
        <p:nvPicPr>
          <p:cNvPr id="19472" name="Picture 16" descr="21st CAV Patch"/>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794908" y="2894471"/>
            <a:ext cx="314193" cy="485428"/>
          </a:xfrm>
          <a:prstGeom prst="rect">
            <a:avLst/>
          </a:prstGeom>
          <a:noFill/>
        </p:spPr>
      </p:pic>
      <p:pic>
        <p:nvPicPr>
          <p:cNvPr id="19474" name="Picture 18" descr="36th Eng Bde Patch"/>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028834" y="2435772"/>
            <a:ext cx="403961" cy="485428"/>
          </a:xfrm>
          <a:prstGeom prst="rect">
            <a:avLst/>
          </a:prstGeom>
          <a:noFill/>
        </p:spPr>
      </p:pic>
      <p:pic>
        <p:nvPicPr>
          <p:cNvPr id="19478" name="Picture 22" descr="48th Chem Bde Patch"/>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850962" y="3881443"/>
            <a:ext cx="319803" cy="485428"/>
          </a:xfrm>
          <a:prstGeom prst="rect">
            <a:avLst/>
          </a:prstGeom>
          <a:noFill/>
        </p:spPr>
      </p:pic>
      <p:pic>
        <p:nvPicPr>
          <p:cNvPr id="19480" name="Picture 24" descr="69th ADA Patch"/>
          <p:cNvPicPr>
            <a:picLocks noChangeAspect="1" noChangeArrowheads="1"/>
          </p:cNvPicPr>
          <p:nvPr/>
        </p:nvPicPr>
        <p:blipFill>
          <a:blip r:embed="rId13" cstate="print">
            <a:clrChange>
              <a:clrFrom>
                <a:srgbClr val="FFFEF4"/>
              </a:clrFrom>
              <a:clrTo>
                <a:srgbClr val="FFFEF4">
                  <a:alpha val="0"/>
                </a:srgbClr>
              </a:clrTo>
            </a:clrChange>
          </a:blip>
          <a:srcRect/>
          <a:stretch>
            <a:fillRect/>
          </a:stretch>
        </p:blipFill>
        <p:spPr bwMode="auto">
          <a:xfrm>
            <a:off x="5569131" y="4238628"/>
            <a:ext cx="308582" cy="485428"/>
          </a:xfrm>
          <a:prstGeom prst="rect">
            <a:avLst/>
          </a:prstGeom>
          <a:noFill/>
        </p:spPr>
      </p:pic>
      <p:pic>
        <p:nvPicPr>
          <p:cNvPr id="19482" name="Picture 26" descr="89th MP Patch"/>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099743" y="4510089"/>
            <a:ext cx="443235" cy="485428"/>
          </a:xfrm>
          <a:prstGeom prst="rect">
            <a:avLst/>
          </a:prstGeom>
          <a:noFill/>
        </p:spPr>
      </p:pic>
      <p:pic>
        <p:nvPicPr>
          <p:cNvPr id="19484" name="Picture 28" descr="504th BfSB Patch"/>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4723190" y="4743450"/>
            <a:ext cx="342245" cy="485428"/>
          </a:xfrm>
          <a:prstGeom prst="rect">
            <a:avLst/>
          </a:prstGeom>
          <a:noFill/>
        </p:spPr>
      </p:pic>
      <p:pic>
        <p:nvPicPr>
          <p:cNvPr id="19486" name="Picture 30" descr="1st Army Patch"/>
          <p:cNvPicPr>
            <a:picLocks noChangeAspect="1" noChangeArrowheads="1"/>
          </p:cNvPicPr>
          <p:nvPr/>
        </p:nvPicPr>
        <p:blipFill>
          <a:blip r:embed="rId16" cstate="print">
            <a:clrChange>
              <a:clrFrom>
                <a:srgbClr val="FDFDFD"/>
              </a:clrFrom>
              <a:clrTo>
                <a:srgbClr val="FDFDFD">
                  <a:alpha val="0"/>
                </a:srgbClr>
              </a:clrTo>
            </a:clrChange>
          </a:blip>
          <a:srcRect/>
          <a:stretch>
            <a:fillRect/>
          </a:stretch>
        </p:blipFill>
        <p:spPr bwMode="auto">
          <a:xfrm>
            <a:off x="4098208" y="4660340"/>
            <a:ext cx="375909" cy="485428"/>
          </a:xfrm>
          <a:prstGeom prst="rect">
            <a:avLst/>
          </a:prstGeom>
          <a:noFill/>
        </p:spPr>
      </p:pic>
      <p:pic>
        <p:nvPicPr>
          <p:cNvPr id="19488" name="Picture 32" descr="1st Army Patch"/>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3530261" y="4473244"/>
            <a:ext cx="319803" cy="485428"/>
          </a:xfrm>
          <a:prstGeom prst="rect">
            <a:avLst/>
          </a:prstGeom>
          <a:noFill/>
        </p:spPr>
      </p:pic>
      <p:pic>
        <p:nvPicPr>
          <p:cNvPr id="19492" name="Picture 36" descr="120th Inf Patch"/>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3118787" y="4124307"/>
            <a:ext cx="297361" cy="485428"/>
          </a:xfrm>
          <a:prstGeom prst="rect">
            <a:avLst/>
          </a:prstGeom>
          <a:noFill/>
        </p:spPr>
      </p:pic>
      <p:pic>
        <p:nvPicPr>
          <p:cNvPr id="1565" name="Picture 1541" descr="INSTALLATION MANAGEMENT ACTIVITY-DUI-COLOR"/>
          <p:cNvPicPr preferRelativeResize="0">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4004844" y="1873864"/>
            <a:ext cx="502510" cy="513745"/>
          </a:xfrm>
          <a:prstGeom prst="rect">
            <a:avLst/>
          </a:prstGeom>
          <a:noFill/>
          <a:ln w="9525">
            <a:noFill/>
            <a:miter lim="800000"/>
            <a:headEnd/>
            <a:tailEnd/>
          </a:ln>
        </p:spPr>
      </p:pic>
      <p:grpSp>
        <p:nvGrpSpPr>
          <p:cNvPr id="12" name="Group 1743"/>
          <p:cNvGrpSpPr/>
          <p:nvPr/>
        </p:nvGrpSpPr>
        <p:grpSpPr>
          <a:xfrm>
            <a:off x="3900489" y="2887919"/>
            <a:ext cx="1741488" cy="1301493"/>
            <a:chOff x="3989388" y="2833688"/>
            <a:chExt cx="1495425" cy="1117599"/>
          </a:xfrm>
        </p:grpSpPr>
        <p:grpSp>
          <p:nvGrpSpPr>
            <p:cNvPr id="13" name="Group 40"/>
            <p:cNvGrpSpPr>
              <a:grpSpLocks/>
            </p:cNvGrpSpPr>
            <p:nvPr/>
          </p:nvGrpSpPr>
          <p:grpSpPr bwMode="auto">
            <a:xfrm>
              <a:off x="4335463" y="3005138"/>
              <a:ext cx="830262" cy="698500"/>
              <a:chOff x="2798" y="1813"/>
              <a:chExt cx="523" cy="440"/>
            </a:xfrm>
          </p:grpSpPr>
          <p:grpSp>
            <p:nvGrpSpPr>
              <p:cNvPr id="14" name="Group 41"/>
              <p:cNvGrpSpPr>
                <a:grpSpLocks/>
              </p:cNvGrpSpPr>
              <p:nvPr/>
            </p:nvGrpSpPr>
            <p:grpSpPr bwMode="auto">
              <a:xfrm>
                <a:off x="2998" y="1824"/>
                <a:ext cx="125" cy="240"/>
                <a:chOff x="2998" y="1824"/>
                <a:chExt cx="125" cy="240"/>
              </a:xfrm>
            </p:grpSpPr>
            <p:sp>
              <p:nvSpPr>
                <p:cNvPr id="1705" name="Freeform 42"/>
                <p:cNvSpPr>
                  <a:spLocks/>
                </p:cNvSpPr>
                <p:nvPr/>
              </p:nvSpPr>
              <p:spPr bwMode="auto">
                <a:xfrm>
                  <a:off x="2998" y="1824"/>
                  <a:ext cx="125" cy="240"/>
                </a:xfrm>
                <a:custGeom>
                  <a:avLst/>
                  <a:gdLst/>
                  <a:ahLst/>
                  <a:cxnLst>
                    <a:cxn ang="0">
                      <a:pos x="126" y="0"/>
                    </a:cxn>
                    <a:cxn ang="0">
                      <a:pos x="0" y="481"/>
                    </a:cxn>
                    <a:cxn ang="0">
                      <a:pos x="251" y="481"/>
                    </a:cxn>
                    <a:cxn ang="0">
                      <a:pos x="126" y="0"/>
                    </a:cxn>
                  </a:cxnLst>
                  <a:rect l="0" t="0" r="r" b="b"/>
                  <a:pathLst>
                    <a:path w="251" h="481">
                      <a:moveTo>
                        <a:pt x="126" y="0"/>
                      </a:moveTo>
                      <a:lnTo>
                        <a:pt x="0" y="481"/>
                      </a:lnTo>
                      <a:lnTo>
                        <a:pt x="251" y="481"/>
                      </a:lnTo>
                      <a:lnTo>
                        <a:pt x="126" y="0"/>
                      </a:lnTo>
                      <a:close/>
                    </a:path>
                  </a:pathLst>
                </a:custGeom>
                <a:solidFill>
                  <a:srgbClr val="0000FF"/>
                </a:solidFill>
                <a:ln w="9525">
                  <a:noFill/>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06" name="Freeform 43"/>
                <p:cNvSpPr>
                  <a:spLocks/>
                </p:cNvSpPr>
                <p:nvPr/>
              </p:nvSpPr>
              <p:spPr bwMode="auto">
                <a:xfrm>
                  <a:off x="2998" y="1824"/>
                  <a:ext cx="125" cy="240"/>
                </a:xfrm>
                <a:custGeom>
                  <a:avLst/>
                  <a:gdLst/>
                  <a:ahLst/>
                  <a:cxnLst>
                    <a:cxn ang="0">
                      <a:pos x="126" y="0"/>
                    </a:cxn>
                    <a:cxn ang="0">
                      <a:pos x="0" y="481"/>
                    </a:cxn>
                    <a:cxn ang="0">
                      <a:pos x="251" y="481"/>
                    </a:cxn>
                    <a:cxn ang="0">
                      <a:pos x="126" y="0"/>
                    </a:cxn>
                  </a:cxnLst>
                  <a:rect l="0" t="0" r="r" b="b"/>
                  <a:pathLst>
                    <a:path w="251" h="481">
                      <a:moveTo>
                        <a:pt x="126" y="0"/>
                      </a:moveTo>
                      <a:lnTo>
                        <a:pt x="0" y="481"/>
                      </a:lnTo>
                      <a:lnTo>
                        <a:pt x="251" y="481"/>
                      </a:lnTo>
                      <a:lnTo>
                        <a:pt x="126" y="0"/>
                      </a:lnTo>
                    </a:path>
                  </a:pathLst>
                </a:custGeom>
                <a:noFill/>
                <a:ln w="9525">
                  <a:solidFill>
                    <a:srgbClr val="000000"/>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grpSp>
            <p:nvGrpSpPr>
              <p:cNvPr id="15" name="Group 44"/>
              <p:cNvGrpSpPr>
                <a:grpSpLocks/>
              </p:cNvGrpSpPr>
              <p:nvPr/>
            </p:nvGrpSpPr>
            <p:grpSpPr bwMode="auto">
              <a:xfrm>
                <a:off x="2807" y="2073"/>
                <a:ext cx="249" cy="172"/>
                <a:chOff x="2807" y="2073"/>
                <a:chExt cx="249" cy="172"/>
              </a:xfrm>
            </p:grpSpPr>
            <p:sp>
              <p:nvSpPr>
                <p:cNvPr id="1703" name="Freeform 45"/>
                <p:cNvSpPr>
                  <a:spLocks/>
                </p:cNvSpPr>
                <p:nvPr/>
              </p:nvSpPr>
              <p:spPr bwMode="auto">
                <a:xfrm>
                  <a:off x="2807" y="2073"/>
                  <a:ext cx="249" cy="172"/>
                </a:xfrm>
                <a:custGeom>
                  <a:avLst/>
                  <a:gdLst/>
                  <a:ahLst/>
                  <a:cxnLst>
                    <a:cxn ang="0">
                      <a:pos x="0" y="342"/>
                    </a:cxn>
                    <a:cxn ang="0">
                      <a:pos x="498" y="205"/>
                    </a:cxn>
                    <a:cxn ang="0">
                      <a:pos x="374" y="0"/>
                    </a:cxn>
                    <a:cxn ang="0">
                      <a:pos x="0" y="342"/>
                    </a:cxn>
                  </a:cxnLst>
                  <a:rect l="0" t="0" r="r" b="b"/>
                  <a:pathLst>
                    <a:path w="498" h="342">
                      <a:moveTo>
                        <a:pt x="0" y="342"/>
                      </a:moveTo>
                      <a:lnTo>
                        <a:pt x="498" y="205"/>
                      </a:lnTo>
                      <a:lnTo>
                        <a:pt x="374" y="0"/>
                      </a:lnTo>
                      <a:lnTo>
                        <a:pt x="0" y="342"/>
                      </a:lnTo>
                      <a:close/>
                    </a:path>
                  </a:pathLst>
                </a:custGeom>
                <a:solidFill>
                  <a:srgbClr val="0000FF"/>
                </a:solidFill>
                <a:ln w="9525">
                  <a:noFill/>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04" name="Freeform 46"/>
                <p:cNvSpPr>
                  <a:spLocks/>
                </p:cNvSpPr>
                <p:nvPr/>
              </p:nvSpPr>
              <p:spPr bwMode="auto">
                <a:xfrm>
                  <a:off x="2807" y="2073"/>
                  <a:ext cx="249" cy="172"/>
                </a:xfrm>
                <a:custGeom>
                  <a:avLst/>
                  <a:gdLst/>
                  <a:ahLst/>
                  <a:cxnLst>
                    <a:cxn ang="0">
                      <a:pos x="0" y="342"/>
                    </a:cxn>
                    <a:cxn ang="0">
                      <a:pos x="498" y="205"/>
                    </a:cxn>
                    <a:cxn ang="0">
                      <a:pos x="374" y="0"/>
                    </a:cxn>
                    <a:cxn ang="0">
                      <a:pos x="0" y="342"/>
                    </a:cxn>
                  </a:cxnLst>
                  <a:rect l="0" t="0" r="r" b="b"/>
                  <a:pathLst>
                    <a:path w="498" h="342">
                      <a:moveTo>
                        <a:pt x="0" y="342"/>
                      </a:moveTo>
                      <a:lnTo>
                        <a:pt x="498" y="205"/>
                      </a:lnTo>
                      <a:lnTo>
                        <a:pt x="374" y="0"/>
                      </a:lnTo>
                      <a:lnTo>
                        <a:pt x="0" y="342"/>
                      </a:lnTo>
                    </a:path>
                  </a:pathLst>
                </a:custGeom>
                <a:noFill/>
                <a:ln w="9525">
                  <a:solidFill>
                    <a:srgbClr val="000000"/>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grpSp>
            <p:nvGrpSpPr>
              <p:cNvPr id="16" name="Group 47"/>
              <p:cNvGrpSpPr>
                <a:grpSpLocks/>
              </p:cNvGrpSpPr>
              <p:nvPr/>
            </p:nvGrpSpPr>
            <p:grpSpPr bwMode="auto">
              <a:xfrm>
                <a:off x="3063" y="2073"/>
                <a:ext cx="249" cy="172"/>
                <a:chOff x="3063" y="2073"/>
                <a:chExt cx="249" cy="172"/>
              </a:xfrm>
            </p:grpSpPr>
            <p:sp>
              <p:nvSpPr>
                <p:cNvPr id="1701" name="Freeform 48"/>
                <p:cNvSpPr>
                  <a:spLocks/>
                </p:cNvSpPr>
                <p:nvPr/>
              </p:nvSpPr>
              <p:spPr bwMode="auto">
                <a:xfrm>
                  <a:off x="3063" y="2073"/>
                  <a:ext cx="249" cy="172"/>
                </a:xfrm>
                <a:custGeom>
                  <a:avLst/>
                  <a:gdLst/>
                  <a:ahLst/>
                  <a:cxnLst>
                    <a:cxn ang="0">
                      <a:pos x="499" y="342"/>
                    </a:cxn>
                    <a:cxn ang="0">
                      <a:pos x="125" y="0"/>
                    </a:cxn>
                    <a:cxn ang="0">
                      <a:pos x="0" y="205"/>
                    </a:cxn>
                    <a:cxn ang="0">
                      <a:pos x="499" y="342"/>
                    </a:cxn>
                  </a:cxnLst>
                  <a:rect l="0" t="0" r="r" b="b"/>
                  <a:pathLst>
                    <a:path w="499" h="342">
                      <a:moveTo>
                        <a:pt x="499" y="342"/>
                      </a:moveTo>
                      <a:lnTo>
                        <a:pt x="125" y="0"/>
                      </a:lnTo>
                      <a:lnTo>
                        <a:pt x="0" y="205"/>
                      </a:lnTo>
                      <a:lnTo>
                        <a:pt x="499" y="342"/>
                      </a:lnTo>
                      <a:close/>
                    </a:path>
                  </a:pathLst>
                </a:custGeom>
                <a:solidFill>
                  <a:srgbClr val="0000FF"/>
                </a:solidFill>
                <a:ln w="9525">
                  <a:noFill/>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02" name="Freeform 49"/>
                <p:cNvSpPr>
                  <a:spLocks/>
                </p:cNvSpPr>
                <p:nvPr/>
              </p:nvSpPr>
              <p:spPr bwMode="auto">
                <a:xfrm>
                  <a:off x="3063" y="2073"/>
                  <a:ext cx="249" cy="172"/>
                </a:xfrm>
                <a:custGeom>
                  <a:avLst/>
                  <a:gdLst/>
                  <a:ahLst/>
                  <a:cxnLst>
                    <a:cxn ang="0">
                      <a:pos x="499" y="342"/>
                    </a:cxn>
                    <a:cxn ang="0">
                      <a:pos x="125" y="0"/>
                    </a:cxn>
                    <a:cxn ang="0">
                      <a:pos x="0" y="205"/>
                    </a:cxn>
                    <a:cxn ang="0">
                      <a:pos x="499" y="342"/>
                    </a:cxn>
                  </a:cxnLst>
                  <a:rect l="0" t="0" r="r" b="b"/>
                  <a:pathLst>
                    <a:path w="499" h="342">
                      <a:moveTo>
                        <a:pt x="499" y="342"/>
                      </a:moveTo>
                      <a:lnTo>
                        <a:pt x="125" y="0"/>
                      </a:lnTo>
                      <a:lnTo>
                        <a:pt x="0" y="205"/>
                      </a:lnTo>
                      <a:lnTo>
                        <a:pt x="499" y="342"/>
                      </a:lnTo>
                    </a:path>
                  </a:pathLst>
                </a:custGeom>
                <a:noFill/>
                <a:ln w="9525">
                  <a:solidFill>
                    <a:srgbClr val="000000"/>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sp>
            <p:nvSpPr>
              <p:cNvPr id="1700" name="Freeform 50"/>
              <p:cNvSpPr>
                <a:spLocks/>
              </p:cNvSpPr>
              <p:nvPr/>
            </p:nvSpPr>
            <p:spPr bwMode="auto">
              <a:xfrm>
                <a:off x="2798" y="1813"/>
                <a:ext cx="523" cy="440"/>
              </a:xfrm>
              <a:custGeom>
                <a:avLst/>
                <a:gdLst/>
                <a:ahLst/>
                <a:cxnLst>
                  <a:cxn ang="0">
                    <a:pos x="525" y="738"/>
                  </a:cxn>
                  <a:cxn ang="0">
                    <a:pos x="1046" y="882"/>
                  </a:cxn>
                  <a:cxn ang="0">
                    <a:pos x="659" y="510"/>
                  </a:cxn>
                  <a:cxn ang="0">
                    <a:pos x="525" y="0"/>
                  </a:cxn>
                  <a:cxn ang="0">
                    <a:pos x="391" y="510"/>
                  </a:cxn>
                  <a:cxn ang="0">
                    <a:pos x="0" y="876"/>
                  </a:cxn>
                  <a:cxn ang="0">
                    <a:pos x="525" y="732"/>
                  </a:cxn>
                </a:cxnLst>
                <a:rect l="0" t="0" r="r" b="b"/>
                <a:pathLst>
                  <a:path w="1046" h="882">
                    <a:moveTo>
                      <a:pt x="525" y="738"/>
                    </a:moveTo>
                    <a:lnTo>
                      <a:pt x="1046" y="882"/>
                    </a:lnTo>
                    <a:lnTo>
                      <a:pt x="659" y="510"/>
                    </a:lnTo>
                    <a:lnTo>
                      <a:pt x="525" y="0"/>
                    </a:lnTo>
                    <a:lnTo>
                      <a:pt x="391" y="510"/>
                    </a:lnTo>
                    <a:lnTo>
                      <a:pt x="0" y="876"/>
                    </a:lnTo>
                    <a:lnTo>
                      <a:pt x="525" y="732"/>
                    </a:lnTo>
                  </a:path>
                </a:pathLst>
              </a:custGeom>
              <a:noFill/>
              <a:ln w="9525">
                <a:solidFill>
                  <a:srgbClr val="000000"/>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grpSp>
          <p:nvGrpSpPr>
            <p:cNvPr id="17" name="Group 1706"/>
            <p:cNvGrpSpPr/>
            <p:nvPr/>
          </p:nvGrpSpPr>
          <p:grpSpPr>
            <a:xfrm>
              <a:off x="3989388" y="2833688"/>
              <a:ext cx="1495425" cy="1117599"/>
              <a:chOff x="3989388" y="2833688"/>
              <a:chExt cx="1495425" cy="1117599"/>
            </a:xfrm>
          </p:grpSpPr>
          <p:pic>
            <p:nvPicPr>
              <p:cNvPr id="1708" name="Picture 38"/>
              <p:cNvPicPr>
                <a:picLocks noChangeArrowheads="1"/>
              </p:cNvPicPr>
              <p:nvPr/>
            </p:nvPicPr>
            <p:blipFill>
              <a:blip r:embed="rId20" cstate="print"/>
              <a:srcRect/>
              <a:stretch>
                <a:fillRect/>
              </a:stretch>
            </p:blipFill>
            <p:spPr bwMode="auto">
              <a:xfrm>
                <a:off x="4979988" y="3252788"/>
                <a:ext cx="504825" cy="471487"/>
              </a:xfrm>
              <a:prstGeom prst="rect">
                <a:avLst/>
              </a:prstGeom>
              <a:noFill/>
              <a:ln w="9525">
                <a:noFill/>
                <a:miter lim="800000"/>
                <a:headEnd/>
                <a:tailEnd/>
              </a:ln>
            </p:spPr>
          </p:pic>
          <p:pic>
            <p:nvPicPr>
              <p:cNvPr id="1709" name="Picture 39"/>
              <p:cNvPicPr>
                <a:picLocks noChangeArrowheads="1"/>
              </p:cNvPicPr>
              <p:nvPr/>
            </p:nvPicPr>
            <p:blipFill>
              <a:blip r:embed="rId20" cstate="print"/>
              <a:srcRect/>
              <a:stretch>
                <a:fillRect/>
              </a:stretch>
            </p:blipFill>
            <p:spPr bwMode="auto">
              <a:xfrm>
                <a:off x="3989388" y="3252788"/>
                <a:ext cx="504825" cy="471487"/>
              </a:xfrm>
              <a:prstGeom prst="rect">
                <a:avLst/>
              </a:prstGeom>
              <a:noFill/>
              <a:ln w="9525">
                <a:noFill/>
                <a:miter lim="800000"/>
                <a:headEnd/>
                <a:tailEnd/>
              </a:ln>
            </p:spPr>
          </p:pic>
          <p:pic>
            <p:nvPicPr>
              <p:cNvPr id="1710" name="Picture 83"/>
              <p:cNvPicPr>
                <a:picLocks noChangeArrowheads="1"/>
              </p:cNvPicPr>
              <p:nvPr/>
            </p:nvPicPr>
            <p:blipFill>
              <a:blip r:embed="rId20" cstate="print"/>
              <a:srcRect/>
              <a:stretch>
                <a:fillRect/>
              </a:stretch>
            </p:blipFill>
            <p:spPr bwMode="auto">
              <a:xfrm>
                <a:off x="4484688" y="3252788"/>
                <a:ext cx="504825" cy="471487"/>
              </a:xfrm>
              <a:prstGeom prst="rect">
                <a:avLst/>
              </a:prstGeom>
              <a:noFill/>
              <a:ln w="9525">
                <a:noFill/>
                <a:miter lim="800000"/>
                <a:headEnd/>
                <a:tailEnd/>
              </a:ln>
            </p:spPr>
          </p:pic>
          <p:grpSp>
            <p:nvGrpSpPr>
              <p:cNvPr id="18" name="Group 1619"/>
              <p:cNvGrpSpPr/>
              <p:nvPr/>
            </p:nvGrpSpPr>
            <p:grpSpPr>
              <a:xfrm>
                <a:off x="4254462" y="2833778"/>
                <a:ext cx="1020753" cy="1117627"/>
                <a:chOff x="4254462" y="2833778"/>
                <a:chExt cx="1020753" cy="1117627"/>
              </a:xfrm>
            </p:grpSpPr>
            <p:grpSp>
              <p:nvGrpSpPr>
                <p:cNvPr id="19" name="Group 67"/>
                <p:cNvGrpSpPr>
                  <a:grpSpLocks/>
                </p:cNvGrpSpPr>
                <p:nvPr/>
              </p:nvGrpSpPr>
              <p:grpSpPr bwMode="auto">
                <a:xfrm>
                  <a:off x="4282996" y="3816464"/>
                  <a:ext cx="963596" cy="134941"/>
                  <a:chOff x="2765" y="2300"/>
                  <a:chExt cx="607" cy="85"/>
                </a:xfrm>
              </p:grpSpPr>
              <p:sp>
                <p:nvSpPr>
                  <p:cNvPr id="1729" name="Freeform 68"/>
                  <p:cNvSpPr>
                    <a:spLocks noEditPoints="1"/>
                  </p:cNvSpPr>
                  <p:nvPr/>
                </p:nvSpPr>
                <p:spPr bwMode="auto">
                  <a:xfrm>
                    <a:off x="2765" y="2300"/>
                    <a:ext cx="27" cy="58"/>
                  </a:xfrm>
                  <a:custGeom>
                    <a:avLst/>
                    <a:gdLst/>
                    <a:ahLst/>
                    <a:cxnLst>
                      <a:cxn ang="0">
                        <a:pos x="0" y="112"/>
                      </a:cxn>
                      <a:cxn ang="0">
                        <a:pos x="0" y="0"/>
                      </a:cxn>
                      <a:cxn ang="0">
                        <a:pos x="3" y="6"/>
                      </a:cxn>
                      <a:cxn ang="0">
                        <a:pos x="8" y="11"/>
                      </a:cxn>
                      <a:cxn ang="0">
                        <a:pos x="17" y="14"/>
                      </a:cxn>
                      <a:cxn ang="0">
                        <a:pos x="24" y="17"/>
                      </a:cxn>
                      <a:cxn ang="0">
                        <a:pos x="30" y="20"/>
                      </a:cxn>
                      <a:cxn ang="0">
                        <a:pos x="36" y="21"/>
                      </a:cxn>
                      <a:cxn ang="0">
                        <a:pos x="42" y="26"/>
                      </a:cxn>
                      <a:cxn ang="0">
                        <a:pos x="47" y="29"/>
                      </a:cxn>
                      <a:cxn ang="0">
                        <a:pos x="50" y="35"/>
                      </a:cxn>
                      <a:cxn ang="0">
                        <a:pos x="52" y="41"/>
                      </a:cxn>
                      <a:cxn ang="0">
                        <a:pos x="54" y="49"/>
                      </a:cxn>
                      <a:cxn ang="0">
                        <a:pos x="55" y="57"/>
                      </a:cxn>
                      <a:cxn ang="0">
                        <a:pos x="54" y="69"/>
                      </a:cxn>
                      <a:cxn ang="0">
                        <a:pos x="48" y="79"/>
                      </a:cxn>
                      <a:cxn ang="0">
                        <a:pos x="45" y="82"/>
                      </a:cxn>
                      <a:cxn ang="0">
                        <a:pos x="39" y="85"/>
                      </a:cxn>
                      <a:cxn ang="0">
                        <a:pos x="33" y="85"/>
                      </a:cxn>
                      <a:cxn ang="0">
                        <a:pos x="26" y="84"/>
                      </a:cxn>
                      <a:cxn ang="0">
                        <a:pos x="21" y="82"/>
                      </a:cxn>
                      <a:cxn ang="0">
                        <a:pos x="15" y="79"/>
                      </a:cxn>
                      <a:cxn ang="0">
                        <a:pos x="9" y="76"/>
                      </a:cxn>
                      <a:cxn ang="0">
                        <a:pos x="3" y="73"/>
                      </a:cxn>
                      <a:cxn ang="0">
                        <a:pos x="3" y="118"/>
                      </a:cxn>
                      <a:cxn ang="0">
                        <a:pos x="2" y="115"/>
                      </a:cxn>
                      <a:cxn ang="0">
                        <a:pos x="0" y="112"/>
                      </a:cxn>
                      <a:cxn ang="0">
                        <a:pos x="3" y="60"/>
                      </a:cxn>
                      <a:cxn ang="0">
                        <a:pos x="9" y="63"/>
                      </a:cxn>
                      <a:cxn ang="0">
                        <a:pos x="15" y="66"/>
                      </a:cxn>
                      <a:cxn ang="0">
                        <a:pos x="21" y="69"/>
                      </a:cxn>
                      <a:cxn ang="0">
                        <a:pos x="26" y="70"/>
                      </a:cxn>
                      <a:cxn ang="0">
                        <a:pos x="33" y="72"/>
                      </a:cxn>
                      <a:cxn ang="0">
                        <a:pos x="39" y="69"/>
                      </a:cxn>
                      <a:cxn ang="0">
                        <a:pos x="44" y="63"/>
                      </a:cxn>
                      <a:cxn ang="0">
                        <a:pos x="45" y="55"/>
                      </a:cxn>
                      <a:cxn ang="0">
                        <a:pos x="44" y="49"/>
                      </a:cxn>
                      <a:cxn ang="0">
                        <a:pos x="42" y="42"/>
                      </a:cxn>
                      <a:cxn ang="0">
                        <a:pos x="39" y="38"/>
                      </a:cxn>
                      <a:cxn ang="0">
                        <a:pos x="35" y="35"/>
                      </a:cxn>
                      <a:cxn ang="0">
                        <a:pos x="32" y="33"/>
                      </a:cxn>
                      <a:cxn ang="0">
                        <a:pos x="26" y="30"/>
                      </a:cxn>
                      <a:cxn ang="0">
                        <a:pos x="14" y="26"/>
                      </a:cxn>
                      <a:cxn ang="0">
                        <a:pos x="3" y="20"/>
                      </a:cxn>
                      <a:cxn ang="0">
                        <a:pos x="3" y="60"/>
                      </a:cxn>
                    </a:cxnLst>
                    <a:rect l="0" t="0" r="r" b="b"/>
                    <a:pathLst>
                      <a:path w="55" h="118">
                        <a:moveTo>
                          <a:pt x="0" y="112"/>
                        </a:moveTo>
                        <a:lnTo>
                          <a:pt x="0" y="0"/>
                        </a:lnTo>
                        <a:lnTo>
                          <a:pt x="3" y="6"/>
                        </a:lnTo>
                        <a:lnTo>
                          <a:pt x="8" y="11"/>
                        </a:lnTo>
                        <a:lnTo>
                          <a:pt x="17" y="14"/>
                        </a:lnTo>
                        <a:lnTo>
                          <a:pt x="24" y="17"/>
                        </a:lnTo>
                        <a:lnTo>
                          <a:pt x="30" y="20"/>
                        </a:lnTo>
                        <a:lnTo>
                          <a:pt x="36" y="21"/>
                        </a:lnTo>
                        <a:lnTo>
                          <a:pt x="42" y="26"/>
                        </a:lnTo>
                        <a:lnTo>
                          <a:pt x="47" y="29"/>
                        </a:lnTo>
                        <a:lnTo>
                          <a:pt x="50" y="35"/>
                        </a:lnTo>
                        <a:lnTo>
                          <a:pt x="52" y="41"/>
                        </a:lnTo>
                        <a:lnTo>
                          <a:pt x="54" y="49"/>
                        </a:lnTo>
                        <a:lnTo>
                          <a:pt x="55" y="57"/>
                        </a:lnTo>
                        <a:lnTo>
                          <a:pt x="54" y="69"/>
                        </a:lnTo>
                        <a:lnTo>
                          <a:pt x="48" y="79"/>
                        </a:lnTo>
                        <a:lnTo>
                          <a:pt x="45" y="82"/>
                        </a:lnTo>
                        <a:lnTo>
                          <a:pt x="39" y="85"/>
                        </a:lnTo>
                        <a:lnTo>
                          <a:pt x="33" y="85"/>
                        </a:lnTo>
                        <a:lnTo>
                          <a:pt x="26" y="84"/>
                        </a:lnTo>
                        <a:lnTo>
                          <a:pt x="21" y="82"/>
                        </a:lnTo>
                        <a:lnTo>
                          <a:pt x="15" y="79"/>
                        </a:lnTo>
                        <a:lnTo>
                          <a:pt x="9" y="76"/>
                        </a:lnTo>
                        <a:lnTo>
                          <a:pt x="3" y="73"/>
                        </a:lnTo>
                        <a:lnTo>
                          <a:pt x="3" y="118"/>
                        </a:lnTo>
                        <a:lnTo>
                          <a:pt x="2" y="115"/>
                        </a:lnTo>
                        <a:lnTo>
                          <a:pt x="0" y="112"/>
                        </a:lnTo>
                        <a:close/>
                        <a:moveTo>
                          <a:pt x="3" y="60"/>
                        </a:moveTo>
                        <a:lnTo>
                          <a:pt x="9" y="63"/>
                        </a:lnTo>
                        <a:lnTo>
                          <a:pt x="15" y="66"/>
                        </a:lnTo>
                        <a:lnTo>
                          <a:pt x="21" y="69"/>
                        </a:lnTo>
                        <a:lnTo>
                          <a:pt x="26" y="70"/>
                        </a:lnTo>
                        <a:lnTo>
                          <a:pt x="33" y="72"/>
                        </a:lnTo>
                        <a:lnTo>
                          <a:pt x="39" y="69"/>
                        </a:lnTo>
                        <a:lnTo>
                          <a:pt x="44" y="63"/>
                        </a:lnTo>
                        <a:lnTo>
                          <a:pt x="45" y="55"/>
                        </a:lnTo>
                        <a:lnTo>
                          <a:pt x="44" y="49"/>
                        </a:lnTo>
                        <a:lnTo>
                          <a:pt x="42" y="42"/>
                        </a:lnTo>
                        <a:lnTo>
                          <a:pt x="39" y="38"/>
                        </a:lnTo>
                        <a:lnTo>
                          <a:pt x="35" y="35"/>
                        </a:lnTo>
                        <a:lnTo>
                          <a:pt x="32" y="33"/>
                        </a:lnTo>
                        <a:lnTo>
                          <a:pt x="26" y="30"/>
                        </a:lnTo>
                        <a:lnTo>
                          <a:pt x="14" y="26"/>
                        </a:lnTo>
                        <a:lnTo>
                          <a:pt x="3" y="20"/>
                        </a:lnTo>
                        <a:lnTo>
                          <a:pt x="3" y="60"/>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0" name="Freeform 69"/>
                  <p:cNvSpPr>
                    <a:spLocks/>
                  </p:cNvSpPr>
                  <p:nvPr/>
                </p:nvSpPr>
                <p:spPr bwMode="auto">
                  <a:xfrm>
                    <a:off x="2799" y="2313"/>
                    <a:ext cx="32" cy="60"/>
                  </a:xfrm>
                  <a:custGeom>
                    <a:avLst/>
                    <a:gdLst/>
                    <a:ahLst/>
                    <a:cxnLst>
                      <a:cxn ang="0">
                        <a:pos x="0" y="112"/>
                      </a:cxn>
                      <a:cxn ang="0">
                        <a:pos x="0" y="0"/>
                      </a:cxn>
                      <a:cxn ang="0">
                        <a:pos x="6" y="2"/>
                      </a:cxn>
                      <a:cxn ang="0">
                        <a:pos x="10" y="2"/>
                      </a:cxn>
                      <a:cxn ang="0">
                        <a:pos x="10" y="25"/>
                      </a:cxn>
                      <a:cxn ang="0">
                        <a:pos x="10" y="48"/>
                      </a:cxn>
                      <a:cxn ang="0">
                        <a:pos x="33" y="51"/>
                      </a:cxn>
                      <a:cxn ang="0">
                        <a:pos x="53" y="54"/>
                      </a:cxn>
                      <a:cxn ang="0">
                        <a:pos x="53" y="9"/>
                      </a:cxn>
                      <a:cxn ang="0">
                        <a:pos x="58" y="9"/>
                      </a:cxn>
                      <a:cxn ang="0">
                        <a:pos x="64" y="9"/>
                      </a:cxn>
                      <a:cxn ang="0">
                        <a:pos x="64" y="121"/>
                      </a:cxn>
                      <a:cxn ang="0">
                        <a:pos x="58" y="121"/>
                      </a:cxn>
                      <a:cxn ang="0">
                        <a:pos x="53" y="119"/>
                      </a:cxn>
                      <a:cxn ang="0">
                        <a:pos x="53" y="94"/>
                      </a:cxn>
                      <a:cxn ang="0">
                        <a:pos x="53" y="67"/>
                      </a:cxn>
                      <a:cxn ang="0">
                        <a:pos x="33" y="64"/>
                      </a:cxn>
                      <a:cxn ang="0">
                        <a:pos x="10" y="61"/>
                      </a:cxn>
                      <a:cxn ang="0">
                        <a:pos x="10" y="88"/>
                      </a:cxn>
                      <a:cxn ang="0">
                        <a:pos x="10" y="113"/>
                      </a:cxn>
                      <a:cxn ang="0">
                        <a:pos x="6" y="113"/>
                      </a:cxn>
                      <a:cxn ang="0">
                        <a:pos x="0" y="112"/>
                      </a:cxn>
                    </a:cxnLst>
                    <a:rect l="0" t="0" r="r" b="b"/>
                    <a:pathLst>
                      <a:path w="64" h="121">
                        <a:moveTo>
                          <a:pt x="0" y="112"/>
                        </a:moveTo>
                        <a:lnTo>
                          <a:pt x="0" y="0"/>
                        </a:lnTo>
                        <a:lnTo>
                          <a:pt x="6" y="2"/>
                        </a:lnTo>
                        <a:lnTo>
                          <a:pt x="10" y="2"/>
                        </a:lnTo>
                        <a:lnTo>
                          <a:pt x="10" y="25"/>
                        </a:lnTo>
                        <a:lnTo>
                          <a:pt x="10" y="48"/>
                        </a:lnTo>
                        <a:lnTo>
                          <a:pt x="33" y="51"/>
                        </a:lnTo>
                        <a:lnTo>
                          <a:pt x="53" y="54"/>
                        </a:lnTo>
                        <a:lnTo>
                          <a:pt x="53" y="9"/>
                        </a:lnTo>
                        <a:lnTo>
                          <a:pt x="58" y="9"/>
                        </a:lnTo>
                        <a:lnTo>
                          <a:pt x="64" y="9"/>
                        </a:lnTo>
                        <a:lnTo>
                          <a:pt x="64" y="121"/>
                        </a:lnTo>
                        <a:lnTo>
                          <a:pt x="58" y="121"/>
                        </a:lnTo>
                        <a:lnTo>
                          <a:pt x="53" y="119"/>
                        </a:lnTo>
                        <a:lnTo>
                          <a:pt x="53" y="94"/>
                        </a:lnTo>
                        <a:lnTo>
                          <a:pt x="53" y="67"/>
                        </a:lnTo>
                        <a:lnTo>
                          <a:pt x="33" y="64"/>
                        </a:lnTo>
                        <a:lnTo>
                          <a:pt x="10" y="61"/>
                        </a:lnTo>
                        <a:lnTo>
                          <a:pt x="10" y="88"/>
                        </a:lnTo>
                        <a:lnTo>
                          <a:pt x="10" y="113"/>
                        </a:lnTo>
                        <a:lnTo>
                          <a:pt x="6" y="113"/>
                        </a:lnTo>
                        <a:lnTo>
                          <a:pt x="0" y="11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1" name="Freeform 70"/>
                  <p:cNvSpPr>
                    <a:spLocks noEditPoints="1"/>
                  </p:cNvSpPr>
                  <p:nvPr/>
                </p:nvSpPr>
                <p:spPr bwMode="auto">
                  <a:xfrm>
                    <a:off x="2835" y="2320"/>
                    <a:ext cx="38" cy="58"/>
                  </a:xfrm>
                  <a:custGeom>
                    <a:avLst/>
                    <a:gdLst/>
                    <a:ahLst/>
                    <a:cxnLst>
                      <a:cxn ang="0">
                        <a:pos x="0" y="108"/>
                      </a:cxn>
                      <a:cxn ang="0">
                        <a:pos x="16" y="55"/>
                      </a:cxn>
                      <a:cxn ang="0">
                        <a:pos x="31" y="0"/>
                      </a:cxn>
                      <a:cxn ang="0">
                        <a:pos x="37" y="1"/>
                      </a:cxn>
                      <a:cxn ang="0">
                        <a:pos x="42" y="1"/>
                      </a:cxn>
                      <a:cxn ang="0">
                        <a:pos x="59" y="59"/>
                      </a:cxn>
                      <a:cxn ang="0">
                        <a:pos x="76" y="116"/>
                      </a:cxn>
                      <a:cxn ang="0">
                        <a:pos x="70" y="114"/>
                      </a:cxn>
                      <a:cxn ang="0">
                        <a:pos x="62" y="114"/>
                      </a:cxn>
                      <a:cxn ang="0">
                        <a:pos x="58" y="98"/>
                      </a:cxn>
                      <a:cxn ang="0">
                        <a:pos x="53" y="80"/>
                      </a:cxn>
                      <a:cxn ang="0">
                        <a:pos x="37" y="78"/>
                      </a:cxn>
                      <a:cxn ang="0">
                        <a:pos x="19" y="77"/>
                      </a:cxn>
                      <a:cxn ang="0">
                        <a:pos x="15" y="93"/>
                      </a:cxn>
                      <a:cxn ang="0">
                        <a:pos x="10" y="110"/>
                      </a:cxn>
                      <a:cxn ang="0">
                        <a:pos x="6" y="108"/>
                      </a:cxn>
                      <a:cxn ang="0">
                        <a:pos x="0" y="108"/>
                      </a:cxn>
                      <a:cxn ang="0">
                        <a:pos x="24" y="65"/>
                      </a:cxn>
                      <a:cxn ang="0">
                        <a:pos x="37" y="67"/>
                      </a:cxn>
                      <a:cxn ang="0">
                        <a:pos x="50" y="68"/>
                      </a:cxn>
                      <a:cxn ang="0">
                        <a:pos x="46" y="52"/>
                      </a:cxn>
                      <a:cxn ang="0">
                        <a:pos x="42" y="35"/>
                      </a:cxn>
                      <a:cxn ang="0">
                        <a:pos x="39" y="23"/>
                      </a:cxn>
                      <a:cxn ang="0">
                        <a:pos x="36" y="11"/>
                      </a:cxn>
                      <a:cxn ang="0">
                        <a:pos x="34" y="22"/>
                      </a:cxn>
                      <a:cxn ang="0">
                        <a:pos x="31" y="32"/>
                      </a:cxn>
                      <a:cxn ang="0">
                        <a:pos x="28" y="49"/>
                      </a:cxn>
                      <a:cxn ang="0">
                        <a:pos x="24" y="65"/>
                      </a:cxn>
                    </a:cxnLst>
                    <a:rect l="0" t="0" r="r" b="b"/>
                    <a:pathLst>
                      <a:path w="76" h="116">
                        <a:moveTo>
                          <a:pt x="0" y="108"/>
                        </a:moveTo>
                        <a:lnTo>
                          <a:pt x="16" y="55"/>
                        </a:lnTo>
                        <a:lnTo>
                          <a:pt x="31" y="0"/>
                        </a:lnTo>
                        <a:lnTo>
                          <a:pt x="37" y="1"/>
                        </a:lnTo>
                        <a:lnTo>
                          <a:pt x="42" y="1"/>
                        </a:lnTo>
                        <a:lnTo>
                          <a:pt x="59" y="59"/>
                        </a:lnTo>
                        <a:lnTo>
                          <a:pt x="76" y="116"/>
                        </a:lnTo>
                        <a:lnTo>
                          <a:pt x="70" y="114"/>
                        </a:lnTo>
                        <a:lnTo>
                          <a:pt x="62" y="114"/>
                        </a:lnTo>
                        <a:lnTo>
                          <a:pt x="58" y="98"/>
                        </a:lnTo>
                        <a:lnTo>
                          <a:pt x="53" y="80"/>
                        </a:lnTo>
                        <a:lnTo>
                          <a:pt x="37" y="78"/>
                        </a:lnTo>
                        <a:lnTo>
                          <a:pt x="19" y="77"/>
                        </a:lnTo>
                        <a:lnTo>
                          <a:pt x="15" y="93"/>
                        </a:lnTo>
                        <a:lnTo>
                          <a:pt x="10" y="110"/>
                        </a:lnTo>
                        <a:lnTo>
                          <a:pt x="6" y="108"/>
                        </a:lnTo>
                        <a:lnTo>
                          <a:pt x="0" y="108"/>
                        </a:lnTo>
                        <a:close/>
                        <a:moveTo>
                          <a:pt x="24" y="65"/>
                        </a:moveTo>
                        <a:lnTo>
                          <a:pt x="37" y="67"/>
                        </a:lnTo>
                        <a:lnTo>
                          <a:pt x="50" y="68"/>
                        </a:lnTo>
                        <a:lnTo>
                          <a:pt x="46" y="52"/>
                        </a:lnTo>
                        <a:lnTo>
                          <a:pt x="42" y="35"/>
                        </a:lnTo>
                        <a:lnTo>
                          <a:pt x="39" y="23"/>
                        </a:lnTo>
                        <a:lnTo>
                          <a:pt x="36" y="11"/>
                        </a:lnTo>
                        <a:lnTo>
                          <a:pt x="34" y="22"/>
                        </a:lnTo>
                        <a:lnTo>
                          <a:pt x="31" y="32"/>
                        </a:lnTo>
                        <a:lnTo>
                          <a:pt x="28" y="49"/>
                        </a:lnTo>
                        <a:lnTo>
                          <a:pt x="24" y="65"/>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2" name="Freeform 71"/>
                  <p:cNvSpPr>
                    <a:spLocks/>
                  </p:cNvSpPr>
                  <p:nvPr/>
                </p:nvSpPr>
                <p:spPr bwMode="auto">
                  <a:xfrm>
                    <a:off x="2877" y="2322"/>
                    <a:ext cx="32" cy="58"/>
                  </a:xfrm>
                  <a:custGeom>
                    <a:avLst/>
                    <a:gdLst/>
                    <a:ahLst/>
                    <a:cxnLst>
                      <a:cxn ang="0">
                        <a:pos x="0" y="112"/>
                      </a:cxn>
                      <a:cxn ang="0">
                        <a:pos x="0" y="0"/>
                      </a:cxn>
                      <a:cxn ang="0">
                        <a:pos x="6" y="1"/>
                      </a:cxn>
                      <a:cxn ang="0">
                        <a:pos x="12" y="1"/>
                      </a:cxn>
                      <a:cxn ang="0">
                        <a:pos x="33" y="46"/>
                      </a:cxn>
                      <a:cxn ang="0">
                        <a:pos x="54" y="91"/>
                      </a:cxn>
                      <a:cxn ang="0">
                        <a:pos x="54" y="48"/>
                      </a:cxn>
                      <a:cxn ang="0">
                        <a:pos x="54" y="4"/>
                      </a:cxn>
                      <a:cxn ang="0">
                        <a:pos x="60" y="4"/>
                      </a:cxn>
                      <a:cxn ang="0">
                        <a:pos x="64" y="4"/>
                      </a:cxn>
                      <a:cxn ang="0">
                        <a:pos x="64" y="116"/>
                      </a:cxn>
                      <a:cxn ang="0">
                        <a:pos x="60" y="116"/>
                      </a:cxn>
                      <a:cxn ang="0">
                        <a:pos x="54" y="115"/>
                      </a:cxn>
                      <a:cxn ang="0">
                        <a:pos x="33" y="70"/>
                      </a:cxn>
                      <a:cxn ang="0">
                        <a:pos x="11" y="25"/>
                      </a:cxn>
                      <a:cxn ang="0">
                        <a:pos x="11" y="68"/>
                      </a:cxn>
                      <a:cxn ang="0">
                        <a:pos x="11" y="113"/>
                      </a:cxn>
                      <a:cxn ang="0">
                        <a:pos x="6" y="112"/>
                      </a:cxn>
                      <a:cxn ang="0">
                        <a:pos x="0" y="112"/>
                      </a:cxn>
                    </a:cxnLst>
                    <a:rect l="0" t="0" r="r" b="b"/>
                    <a:pathLst>
                      <a:path w="64" h="116">
                        <a:moveTo>
                          <a:pt x="0" y="112"/>
                        </a:moveTo>
                        <a:lnTo>
                          <a:pt x="0" y="0"/>
                        </a:lnTo>
                        <a:lnTo>
                          <a:pt x="6" y="1"/>
                        </a:lnTo>
                        <a:lnTo>
                          <a:pt x="12" y="1"/>
                        </a:lnTo>
                        <a:lnTo>
                          <a:pt x="33" y="46"/>
                        </a:lnTo>
                        <a:lnTo>
                          <a:pt x="54" y="91"/>
                        </a:lnTo>
                        <a:lnTo>
                          <a:pt x="54" y="48"/>
                        </a:lnTo>
                        <a:lnTo>
                          <a:pt x="54" y="4"/>
                        </a:lnTo>
                        <a:lnTo>
                          <a:pt x="60" y="4"/>
                        </a:lnTo>
                        <a:lnTo>
                          <a:pt x="64" y="4"/>
                        </a:lnTo>
                        <a:lnTo>
                          <a:pt x="64" y="116"/>
                        </a:lnTo>
                        <a:lnTo>
                          <a:pt x="60" y="116"/>
                        </a:lnTo>
                        <a:lnTo>
                          <a:pt x="54" y="115"/>
                        </a:lnTo>
                        <a:lnTo>
                          <a:pt x="33" y="70"/>
                        </a:lnTo>
                        <a:lnTo>
                          <a:pt x="11" y="25"/>
                        </a:lnTo>
                        <a:lnTo>
                          <a:pt x="11" y="68"/>
                        </a:lnTo>
                        <a:lnTo>
                          <a:pt x="11" y="113"/>
                        </a:lnTo>
                        <a:lnTo>
                          <a:pt x="6" y="112"/>
                        </a:lnTo>
                        <a:lnTo>
                          <a:pt x="0" y="11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3" name="Freeform 72"/>
                  <p:cNvSpPr>
                    <a:spLocks/>
                  </p:cNvSpPr>
                  <p:nvPr/>
                </p:nvSpPr>
                <p:spPr bwMode="auto">
                  <a:xfrm>
                    <a:off x="2915" y="2325"/>
                    <a:ext cx="32" cy="57"/>
                  </a:xfrm>
                  <a:custGeom>
                    <a:avLst/>
                    <a:gdLst/>
                    <a:ahLst/>
                    <a:cxnLst>
                      <a:cxn ang="0">
                        <a:pos x="27" y="112"/>
                      </a:cxn>
                      <a:cxn ang="0">
                        <a:pos x="27" y="13"/>
                      </a:cxn>
                      <a:cxn ang="0">
                        <a:pos x="0" y="13"/>
                      </a:cxn>
                      <a:cxn ang="0">
                        <a:pos x="0" y="0"/>
                      </a:cxn>
                      <a:cxn ang="0">
                        <a:pos x="33" y="1"/>
                      </a:cxn>
                      <a:cxn ang="0">
                        <a:pos x="64" y="3"/>
                      </a:cxn>
                      <a:cxn ang="0">
                        <a:pos x="64" y="16"/>
                      </a:cxn>
                      <a:cxn ang="0">
                        <a:pos x="51" y="15"/>
                      </a:cxn>
                      <a:cxn ang="0">
                        <a:pos x="37" y="15"/>
                      </a:cxn>
                      <a:cxn ang="0">
                        <a:pos x="37" y="113"/>
                      </a:cxn>
                      <a:cxn ang="0">
                        <a:pos x="33" y="113"/>
                      </a:cxn>
                      <a:cxn ang="0">
                        <a:pos x="27" y="112"/>
                      </a:cxn>
                    </a:cxnLst>
                    <a:rect l="0" t="0" r="r" b="b"/>
                    <a:pathLst>
                      <a:path w="64" h="113">
                        <a:moveTo>
                          <a:pt x="27" y="112"/>
                        </a:moveTo>
                        <a:lnTo>
                          <a:pt x="27" y="13"/>
                        </a:lnTo>
                        <a:lnTo>
                          <a:pt x="0" y="13"/>
                        </a:lnTo>
                        <a:lnTo>
                          <a:pt x="0" y="0"/>
                        </a:lnTo>
                        <a:lnTo>
                          <a:pt x="33" y="1"/>
                        </a:lnTo>
                        <a:lnTo>
                          <a:pt x="64" y="3"/>
                        </a:lnTo>
                        <a:lnTo>
                          <a:pt x="64" y="16"/>
                        </a:lnTo>
                        <a:lnTo>
                          <a:pt x="51" y="15"/>
                        </a:lnTo>
                        <a:lnTo>
                          <a:pt x="37" y="15"/>
                        </a:lnTo>
                        <a:lnTo>
                          <a:pt x="37" y="113"/>
                        </a:lnTo>
                        <a:lnTo>
                          <a:pt x="33" y="113"/>
                        </a:lnTo>
                        <a:lnTo>
                          <a:pt x="27" y="11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4" name="Freeform 73"/>
                  <p:cNvSpPr>
                    <a:spLocks noEditPoints="1"/>
                  </p:cNvSpPr>
                  <p:nvPr/>
                </p:nvSpPr>
                <p:spPr bwMode="auto">
                  <a:xfrm>
                    <a:off x="2950" y="2326"/>
                    <a:ext cx="39" cy="58"/>
                  </a:xfrm>
                  <a:custGeom>
                    <a:avLst/>
                    <a:gdLst/>
                    <a:ahLst/>
                    <a:cxnLst>
                      <a:cxn ang="0">
                        <a:pos x="0" y="56"/>
                      </a:cxn>
                      <a:cxn ang="0">
                        <a:pos x="3" y="33"/>
                      </a:cxn>
                      <a:cxn ang="0">
                        <a:pos x="6" y="22"/>
                      </a:cxn>
                      <a:cxn ang="0">
                        <a:pos x="11" y="13"/>
                      </a:cxn>
                      <a:cxn ang="0">
                        <a:pos x="17" y="7"/>
                      </a:cxn>
                      <a:cxn ang="0">
                        <a:pos x="22" y="3"/>
                      </a:cxn>
                      <a:cxn ang="0">
                        <a:pos x="30" y="0"/>
                      </a:cxn>
                      <a:cxn ang="0">
                        <a:pos x="39" y="0"/>
                      </a:cxn>
                      <a:cxn ang="0">
                        <a:pos x="49" y="1"/>
                      </a:cxn>
                      <a:cxn ang="0">
                        <a:pos x="55" y="4"/>
                      </a:cxn>
                      <a:cxn ang="0">
                        <a:pos x="60" y="7"/>
                      </a:cxn>
                      <a:cxn ang="0">
                        <a:pos x="67" y="16"/>
                      </a:cxn>
                      <a:cxn ang="0">
                        <a:pos x="73" y="28"/>
                      </a:cxn>
                      <a:cxn ang="0">
                        <a:pos x="76" y="43"/>
                      </a:cxn>
                      <a:cxn ang="0">
                        <a:pos x="78" y="58"/>
                      </a:cxn>
                      <a:cxn ang="0">
                        <a:pos x="76" y="74"/>
                      </a:cxn>
                      <a:cxn ang="0">
                        <a:pos x="73" y="88"/>
                      </a:cxn>
                      <a:cxn ang="0">
                        <a:pos x="66" y="100"/>
                      </a:cxn>
                      <a:cxn ang="0">
                        <a:pos x="58" y="109"/>
                      </a:cxn>
                      <a:cxn ang="0">
                        <a:pos x="49" y="113"/>
                      </a:cxn>
                      <a:cxn ang="0">
                        <a:pos x="39" y="115"/>
                      </a:cxn>
                      <a:cxn ang="0">
                        <a:pos x="28" y="113"/>
                      </a:cxn>
                      <a:cxn ang="0">
                        <a:pos x="18" y="106"/>
                      </a:cxn>
                      <a:cxn ang="0">
                        <a:pos x="11" y="97"/>
                      </a:cxn>
                      <a:cxn ang="0">
                        <a:pos x="5" y="85"/>
                      </a:cxn>
                      <a:cxn ang="0">
                        <a:pos x="2" y="71"/>
                      </a:cxn>
                      <a:cxn ang="0">
                        <a:pos x="0" y="56"/>
                      </a:cxn>
                      <a:cxn ang="0">
                        <a:pos x="11" y="58"/>
                      </a:cxn>
                      <a:cxn ang="0">
                        <a:pos x="14" y="76"/>
                      </a:cxn>
                      <a:cxn ang="0">
                        <a:pos x="20" y="89"/>
                      </a:cxn>
                      <a:cxn ang="0">
                        <a:pos x="24" y="95"/>
                      </a:cxn>
                      <a:cxn ang="0">
                        <a:pos x="28" y="98"/>
                      </a:cxn>
                      <a:cxn ang="0">
                        <a:pos x="33" y="101"/>
                      </a:cxn>
                      <a:cxn ang="0">
                        <a:pos x="39" y="101"/>
                      </a:cxn>
                      <a:cxn ang="0">
                        <a:pos x="45" y="101"/>
                      </a:cxn>
                      <a:cxn ang="0">
                        <a:pos x="49" y="100"/>
                      </a:cxn>
                      <a:cxn ang="0">
                        <a:pos x="54" y="95"/>
                      </a:cxn>
                      <a:cxn ang="0">
                        <a:pos x="58" y="91"/>
                      </a:cxn>
                      <a:cxn ang="0">
                        <a:pos x="63" y="85"/>
                      </a:cxn>
                      <a:cxn ang="0">
                        <a:pos x="66" y="77"/>
                      </a:cxn>
                      <a:cxn ang="0">
                        <a:pos x="67" y="58"/>
                      </a:cxn>
                      <a:cxn ang="0">
                        <a:pos x="66" y="45"/>
                      </a:cxn>
                      <a:cxn ang="0">
                        <a:pos x="63" y="34"/>
                      </a:cxn>
                      <a:cxn ang="0">
                        <a:pos x="60" y="25"/>
                      </a:cxn>
                      <a:cxn ang="0">
                        <a:pos x="54" y="18"/>
                      </a:cxn>
                      <a:cxn ang="0">
                        <a:pos x="46" y="13"/>
                      </a:cxn>
                      <a:cxn ang="0">
                        <a:pos x="39" y="12"/>
                      </a:cxn>
                      <a:cxn ang="0">
                        <a:pos x="28" y="15"/>
                      </a:cxn>
                      <a:cxn ang="0">
                        <a:pos x="24" y="18"/>
                      </a:cxn>
                      <a:cxn ang="0">
                        <a:pos x="20" y="22"/>
                      </a:cxn>
                      <a:cxn ang="0">
                        <a:pos x="15" y="28"/>
                      </a:cxn>
                      <a:cxn ang="0">
                        <a:pos x="14" y="36"/>
                      </a:cxn>
                      <a:cxn ang="0">
                        <a:pos x="11" y="46"/>
                      </a:cxn>
                      <a:cxn ang="0">
                        <a:pos x="11" y="58"/>
                      </a:cxn>
                    </a:cxnLst>
                    <a:rect l="0" t="0" r="r" b="b"/>
                    <a:pathLst>
                      <a:path w="78" h="115">
                        <a:moveTo>
                          <a:pt x="0" y="56"/>
                        </a:moveTo>
                        <a:lnTo>
                          <a:pt x="3" y="33"/>
                        </a:lnTo>
                        <a:lnTo>
                          <a:pt x="6" y="22"/>
                        </a:lnTo>
                        <a:lnTo>
                          <a:pt x="11" y="13"/>
                        </a:lnTo>
                        <a:lnTo>
                          <a:pt x="17" y="7"/>
                        </a:lnTo>
                        <a:lnTo>
                          <a:pt x="22" y="3"/>
                        </a:lnTo>
                        <a:lnTo>
                          <a:pt x="30" y="0"/>
                        </a:lnTo>
                        <a:lnTo>
                          <a:pt x="39" y="0"/>
                        </a:lnTo>
                        <a:lnTo>
                          <a:pt x="49" y="1"/>
                        </a:lnTo>
                        <a:lnTo>
                          <a:pt x="55" y="4"/>
                        </a:lnTo>
                        <a:lnTo>
                          <a:pt x="60" y="7"/>
                        </a:lnTo>
                        <a:lnTo>
                          <a:pt x="67" y="16"/>
                        </a:lnTo>
                        <a:lnTo>
                          <a:pt x="73" y="28"/>
                        </a:lnTo>
                        <a:lnTo>
                          <a:pt x="76" y="43"/>
                        </a:lnTo>
                        <a:lnTo>
                          <a:pt x="78" y="58"/>
                        </a:lnTo>
                        <a:lnTo>
                          <a:pt x="76" y="74"/>
                        </a:lnTo>
                        <a:lnTo>
                          <a:pt x="73" y="88"/>
                        </a:lnTo>
                        <a:lnTo>
                          <a:pt x="66" y="100"/>
                        </a:lnTo>
                        <a:lnTo>
                          <a:pt x="58" y="109"/>
                        </a:lnTo>
                        <a:lnTo>
                          <a:pt x="49" y="113"/>
                        </a:lnTo>
                        <a:lnTo>
                          <a:pt x="39" y="115"/>
                        </a:lnTo>
                        <a:lnTo>
                          <a:pt x="28" y="113"/>
                        </a:lnTo>
                        <a:lnTo>
                          <a:pt x="18" y="106"/>
                        </a:lnTo>
                        <a:lnTo>
                          <a:pt x="11" y="97"/>
                        </a:lnTo>
                        <a:lnTo>
                          <a:pt x="5" y="85"/>
                        </a:lnTo>
                        <a:lnTo>
                          <a:pt x="2" y="71"/>
                        </a:lnTo>
                        <a:lnTo>
                          <a:pt x="0" y="56"/>
                        </a:lnTo>
                        <a:close/>
                        <a:moveTo>
                          <a:pt x="11" y="58"/>
                        </a:moveTo>
                        <a:lnTo>
                          <a:pt x="14" y="76"/>
                        </a:lnTo>
                        <a:lnTo>
                          <a:pt x="20" y="89"/>
                        </a:lnTo>
                        <a:lnTo>
                          <a:pt x="24" y="95"/>
                        </a:lnTo>
                        <a:lnTo>
                          <a:pt x="28" y="98"/>
                        </a:lnTo>
                        <a:lnTo>
                          <a:pt x="33" y="101"/>
                        </a:lnTo>
                        <a:lnTo>
                          <a:pt x="39" y="101"/>
                        </a:lnTo>
                        <a:lnTo>
                          <a:pt x="45" y="101"/>
                        </a:lnTo>
                        <a:lnTo>
                          <a:pt x="49" y="100"/>
                        </a:lnTo>
                        <a:lnTo>
                          <a:pt x="54" y="95"/>
                        </a:lnTo>
                        <a:lnTo>
                          <a:pt x="58" y="91"/>
                        </a:lnTo>
                        <a:lnTo>
                          <a:pt x="63" y="85"/>
                        </a:lnTo>
                        <a:lnTo>
                          <a:pt x="66" y="77"/>
                        </a:lnTo>
                        <a:lnTo>
                          <a:pt x="67" y="58"/>
                        </a:lnTo>
                        <a:lnTo>
                          <a:pt x="66" y="45"/>
                        </a:lnTo>
                        <a:lnTo>
                          <a:pt x="63" y="34"/>
                        </a:lnTo>
                        <a:lnTo>
                          <a:pt x="60" y="25"/>
                        </a:lnTo>
                        <a:lnTo>
                          <a:pt x="54" y="18"/>
                        </a:lnTo>
                        <a:lnTo>
                          <a:pt x="46" y="13"/>
                        </a:lnTo>
                        <a:lnTo>
                          <a:pt x="39" y="12"/>
                        </a:lnTo>
                        <a:lnTo>
                          <a:pt x="28" y="15"/>
                        </a:lnTo>
                        <a:lnTo>
                          <a:pt x="24" y="18"/>
                        </a:lnTo>
                        <a:lnTo>
                          <a:pt x="20" y="22"/>
                        </a:lnTo>
                        <a:lnTo>
                          <a:pt x="15" y="28"/>
                        </a:lnTo>
                        <a:lnTo>
                          <a:pt x="14" y="36"/>
                        </a:lnTo>
                        <a:lnTo>
                          <a:pt x="11" y="46"/>
                        </a:lnTo>
                        <a:lnTo>
                          <a:pt x="11" y="58"/>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5" name="Freeform 74"/>
                  <p:cNvSpPr>
                    <a:spLocks/>
                  </p:cNvSpPr>
                  <p:nvPr/>
                </p:nvSpPr>
                <p:spPr bwMode="auto">
                  <a:xfrm>
                    <a:off x="2996" y="2328"/>
                    <a:ext cx="38" cy="56"/>
                  </a:xfrm>
                  <a:custGeom>
                    <a:avLst/>
                    <a:gdLst/>
                    <a:ahLst/>
                    <a:cxnLst>
                      <a:cxn ang="0">
                        <a:pos x="0" y="112"/>
                      </a:cxn>
                      <a:cxn ang="0">
                        <a:pos x="0" y="0"/>
                      </a:cxn>
                      <a:cxn ang="0">
                        <a:pos x="9" y="0"/>
                      </a:cxn>
                      <a:cxn ang="0">
                        <a:pos x="16" y="0"/>
                      </a:cxn>
                      <a:cxn ang="0">
                        <a:pos x="27" y="40"/>
                      </a:cxn>
                      <a:cxn ang="0">
                        <a:pos x="36" y="79"/>
                      </a:cxn>
                      <a:cxn ang="0">
                        <a:pos x="37" y="89"/>
                      </a:cxn>
                      <a:cxn ang="0">
                        <a:pos x="39" y="95"/>
                      </a:cxn>
                      <a:cxn ang="0">
                        <a:pos x="42" y="89"/>
                      </a:cxn>
                      <a:cxn ang="0">
                        <a:pos x="43" y="77"/>
                      </a:cxn>
                      <a:cxn ang="0">
                        <a:pos x="54" y="40"/>
                      </a:cxn>
                      <a:cxn ang="0">
                        <a:pos x="63" y="1"/>
                      </a:cxn>
                      <a:cxn ang="0">
                        <a:pos x="70" y="1"/>
                      </a:cxn>
                      <a:cxn ang="0">
                        <a:pos x="77" y="1"/>
                      </a:cxn>
                      <a:cxn ang="0">
                        <a:pos x="77" y="56"/>
                      </a:cxn>
                      <a:cxn ang="0">
                        <a:pos x="77" y="112"/>
                      </a:cxn>
                      <a:cxn ang="0">
                        <a:pos x="73" y="112"/>
                      </a:cxn>
                      <a:cxn ang="0">
                        <a:pos x="67" y="112"/>
                      </a:cxn>
                      <a:cxn ang="0">
                        <a:pos x="67" y="65"/>
                      </a:cxn>
                      <a:cxn ang="0">
                        <a:pos x="67" y="19"/>
                      </a:cxn>
                      <a:cxn ang="0">
                        <a:pos x="55" y="65"/>
                      </a:cxn>
                      <a:cxn ang="0">
                        <a:pos x="43" y="112"/>
                      </a:cxn>
                      <a:cxn ang="0">
                        <a:pos x="34" y="112"/>
                      </a:cxn>
                      <a:cxn ang="0">
                        <a:pos x="22" y="64"/>
                      </a:cxn>
                      <a:cxn ang="0">
                        <a:pos x="10" y="16"/>
                      </a:cxn>
                      <a:cxn ang="0">
                        <a:pos x="10" y="64"/>
                      </a:cxn>
                      <a:cxn ang="0">
                        <a:pos x="10" y="112"/>
                      </a:cxn>
                      <a:cxn ang="0">
                        <a:pos x="6" y="112"/>
                      </a:cxn>
                      <a:cxn ang="0">
                        <a:pos x="0" y="112"/>
                      </a:cxn>
                    </a:cxnLst>
                    <a:rect l="0" t="0" r="r" b="b"/>
                    <a:pathLst>
                      <a:path w="77" h="112">
                        <a:moveTo>
                          <a:pt x="0" y="112"/>
                        </a:moveTo>
                        <a:lnTo>
                          <a:pt x="0" y="0"/>
                        </a:lnTo>
                        <a:lnTo>
                          <a:pt x="9" y="0"/>
                        </a:lnTo>
                        <a:lnTo>
                          <a:pt x="16" y="0"/>
                        </a:lnTo>
                        <a:lnTo>
                          <a:pt x="27" y="40"/>
                        </a:lnTo>
                        <a:lnTo>
                          <a:pt x="36" y="79"/>
                        </a:lnTo>
                        <a:lnTo>
                          <a:pt x="37" y="89"/>
                        </a:lnTo>
                        <a:lnTo>
                          <a:pt x="39" y="95"/>
                        </a:lnTo>
                        <a:lnTo>
                          <a:pt x="42" y="89"/>
                        </a:lnTo>
                        <a:lnTo>
                          <a:pt x="43" y="77"/>
                        </a:lnTo>
                        <a:lnTo>
                          <a:pt x="54" y="40"/>
                        </a:lnTo>
                        <a:lnTo>
                          <a:pt x="63" y="1"/>
                        </a:lnTo>
                        <a:lnTo>
                          <a:pt x="70" y="1"/>
                        </a:lnTo>
                        <a:lnTo>
                          <a:pt x="77" y="1"/>
                        </a:lnTo>
                        <a:lnTo>
                          <a:pt x="77" y="56"/>
                        </a:lnTo>
                        <a:lnTo>
                          <a:pt x="77" y="112"/>
                        </a:lnTo>
                        <a:lnTo>
                          <a:pt x="73" y="112"/>
                        </a:lnTo>
                        <a:lnTo>
                          <a:pt x="67" y="112"/>
                        </a:lnTo>
                        <a:lnTo>
                          <a:pt x="67" y="65"/>
                        </a:lnTo>
                        <a:lnTo>
                          <a:pt x="67" y="19"/>
                        </a:lnTo>
                        <a:lnTo>
                          <a:pt x="55" y="65"/>
                        </a:lnTo>
                        <a:lnTo>
                          <a:pt x="43" y="112"/>
                        </a:lnTo>
                        <a:lnTo>
                          <a:pt x="34" y="112"/>
                        </a:lnTo>
                        <a:lnTo>
                          <a:pt x="22" y="64"/>
                        </a:lnTo>
                        <a:lnTo>
                          <a:pt x="10" y="16"/>
                        </a:lnTo>
                        <a:lnTo>
                          <a:pt x="10" y="64"/>
                        </a:lnTo>
                        <a:lnTo>
                          <a:pt x="10" y="112"/>
                        </a:lnTo>
                        <a:lnTo>
                          <a:pt x="6" y="112"/>
                        </a:lnTo>
                        <a:lnTo>
                          <a:pt x="0" y="11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6" name="Freeform 75"/>
                  <p:cNvSpPr>
                    <a:spLocks/>
                  </p:cNvSpPr>
                  <p:nvPr/>
                </p:nvSpPr>
                <p:spPr bwMode="auto">
                  <a:xfrm>
                    <a:off x="3071" y="2328"/>
                    <a:ext cx="52" cy="57"/>
                  </a:xfrm>
                  <a:custGeom>
                    <a:avLst/>
                    <a:gdLst/>
                    <a:ahLst/>
                    <a:cxnLst>
                      <a:cxn ang="0">
                        <a:pos x="21" y="113"/>
                      </a:cxn>
                      <a:cxn ang="0">
                        <a:pos x="11" y="58"/>
                      </a:cxn>
                      <a:cxn ang="0">
                        <a:pos x="0" y="1"/>
                      </a:cxn>
                      <a:cxn ang="0">
                        <a:pos x="6" y="1"/>
                      </a:cxn>
                      <a:cxn ang="0">
                        <a:pos x="11" y="1"/>
                      </a:cxn>
                      <a:cxn ang="0">
                        <a:pos x="18" y="39"/>
                      </a:cxn>
                      <a:cxn ang="0">
                        <a:pos x="24" y="74"/>
                      </a:cxn>
                      <a:cxn ang="0">
                        <a:pos x="26" y="86"/>
                      </a:cxn>
                      <a:cxn ang="0">
                        <a:pos x="27" y="97"/>
                      </a:cxn>
                      <a:cxn ang="0">
                        <a:pos x="29" y="89"/>
                      </a:cxn>
                      <a:cxn ang="0">
                        <a:pos x="29" y="83"/>
                      </a:cxn>
                      <a:cxn ang="0">
                        <a:pos x="30" y="79"/>
                      </a:cxn>
                      <a:cxn ang="0">
                        <a:pos x="30" y="76"/>
                      </a:cxn>
                      <a:cxn ang="0">
                        <a:pos x="39" y="39"/>
                      </a:cxn>
                      <a:cxn ang="0">
                        <a:pos x="47" y="1"/>
                      </a:cxn>
                      <a:cxn ang="0">
                        <a:pos x="53" y="1"/>
                      </a:cxn>
                      <a:cxn ang="0">
                        <a:pos x="58" y="1"/>
                      </a:cxn>
                      <a:cxn ang="0">
                        <a:pos x="64" y="30"/>
                      </a:cxn>
                      <a:cxn ang="0">
                        <a:pos x="70" y="56"/>
                      </a:cxn>
                      <a:cxn ang="0">
                        <a:pos x="75" y="77"/>
                      </a:cxn>
                      <a:cxn ang="0">
                        <a:pos x="76" y="97"/>
                      </a:cxn>
                      <a:cxn ang="0">
                        <a:pos x="79" y="85"/>
                      </a:cxn>
                      <a:cxn ang="0">
                        <a:pos x="81" y="73"/>
                      </a:cxn>
                      <a:cxn ang="0">
                        <a:pos x="88" y="37"/>
                      </a:cxn>
                      <a:cxn ang="0">
                        <a:pos x="94" y="0"/>
                      </a:cxn>
                      <a:cxn ang="0">
                        <a:pos x="100" y="0"/>
                      </a:cxn>
                      <a:cxn ang="0">
                        <a:pos x="105" y="0"/>
                      </a:cxn>
                      <a:cxn ang="0">
                        <a:pos x="82" y="112"/>
                      </a:cxn>
                      <a:cxn ang="0">
                        <a:pos x="78" y="112"/>
                      </a:cxn>
                      <a:cxn ang="0">
                        <a:pos x="72" y="112"/>
                      </a:cxn>
                      <a:cxn ang="0">
                        <a:pos x="63" y="70"/>
                      </a:cxn>
                      <a:cxn ang="0">
                        <a:pos x="56" y="28"/>
                      </a:cxn>
                      <a:cxn ang="0">
                        <a:pos x="54" y="19"/>
                      </a:cxn>
                      <a:cxn ang="0">
                        <a:pos x="53" y="15"/>
                      </a:cxn>
                      <a:cxn ang="0">
                        <a:pos x="51" y="22"/>
                      </a:cxn>
                      <a:cxn ang="0">
                        <a:pos x="50" y="28"/>
                      </a:cxn>
                      <a:cxn ang="0">
                        <a:pos x="41" y="71"/>
                      </a:cxn>
                      <a:cxn ang="0">
                        <a:pos x="33" y="113"/>
                      </a:cxn>
                      <a:cxn ang="0">
                        <a:pos x="27" y="113"/>
                      </a:cxn>
                      <a:cxn ang="0">
                        <a:pos x="21" y="113"/>
                      </a:cxn>
                    </a:cxnLst>
                    <a:rect l="0" t="0" r="r" b="b"/>
                    <a:pathLst>
                      <a:path w="105" h="113">
                        <a:moveTo>
                          <a:pt x="21" y="113"/>
                        </a:moveTo>
                        <a:lnTo>
                          <a:pt x="11" y="58"/>
                        </a:lnTo>
                        <a:lnTo>
                          <a:pt x="0" y="1"/>
                        </a:lnTo>
                        <a:lnTo>
                          <a:pt x="6" y="1"/>
                        </a:lnTo>
                        <a:lnTo>
                          <a:pt x="11" y="1"/>
                        </a:lnTo>
                        <a:lnTo>
                          <a:pt x="18" y="39"/>
                        </a:lnTo>
                        <a:lnTo>
                          <a:pt x="24" y="74"/>
                        </a:lnTo>
                        <a:lnTo>
                          <a:pt x="26" y="86"/>
                        </a:lnTo>
                        <a:lnTo>
                          <a:pt x="27" y="97"/>
                        </a:lnTo>
                        <a:lnTo>
                          <a:pt x="29" y="89"/>
                        </a:lnTo>
                        <a:lnTo>
                          <a:pt x="29" y="83"/>
                        </a:lnTo>
                        <a:lnTo>
                          <a:pt x="30" y="79"/>
                        </a:lnTo>
                        <a:lnTo>
                          <a:pt x="30" y="76"/>
                        </a:lnTo>
                        <a:lnTo>
                          <a:pt x="39" y="39"/>
                        </a:lnTo>
                        <a:lnTo>
                          <a:pt x="47" y="1"/>
                        </a:lnTo>
                        <a:lnTo>
                          <a:pt x="53" y="1"/>
                        </a:lnTo>
                        <a:lnTo>
                          <a:pt x="58" y="1"/>
                        </a:lnTo>
                        <a:lnTo>
                          <a:pt x="64" y="30"/>
                        </a:lnTo>
                        <a:lnTo>
                          <a:pt x="70" y="56"/>
                        </a:lnTo>
                        <a:lnTo>
                          <a:pt x="75" y="77"/>
                        </a:lnTo>
                        <a:lnTo>
                          <a:pt x="76" y="97"/>
                        </a:lnTo>
                        <a:lnTo>
                          <a:pt x="79" y="85"/>
                        </a:lnTo>
                        <a:lnTo>
                          <a:pt x="81" y="73"/>
                        </a:lnTo>
                        <a:lnTo>
                          <a:pt x="88" y="37"/>
                        </a:lnTo>
                        <a:lnTo>
                          <a:pt x="94" y="0"/>
                        </a:lnTo>
                        <a:lnTo>
                          <a:pt x="100" y="0"/>
                        </a:lnTo>
                        <a:lnTo>
                          <a:pt x="105" y="0"/>
                        </a:lnTo>
                        <a:lnTo>
                          <a:pt x="82" y="112"/>
                        </a:lnTo>
                        <a:lnTo>
                          <a:pt x="78" y="112"/>
                        </a:lnTo>
                        <a:lnTo>
                          <a:pt x="72" y="112"/>
                        </a:lnTo>
                        <a:lnTo>
                          <a:pt x="63" y="70"/>
                        </a:lnTo>
                        <a:lnTo>
                          <a:pt x="56" y="28"/>
                        </a:lnTo>
                        <a:lnTo>
                          <a:pt x="54" y="19"/>
                        </a:lnTo>
                        <a:lnTo>
                          <a:pt x="53" y="15"/>
                        </a:lnTo>
                        <a:lnTo>
                          <a:pt x="51" y="22"/>
                        </a:lnTo>
                        <a:lnTo>
                          <a:pt x="50" y="28"/>
                        </a:lnTo>
                        <a:lnTo>
                          <a:pt x="41" y="71"/>
                        </a:lnTo>
                        <a:lnTo>
                          <a:pt x="33" y="113"/>
                        </a:lnTo>
                        <a:lnTo>
                          <a:pt x="27" y="113"/>
                        </a:lnTo>
                        <a:lnTo>
                          <a:pt x="21" y="113"/>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7" name="Freeform 76"/>
                  <p:cNvSpPr>
                    <a:spLocks noEditPoints="1"/>
                  </p:cNvSpPr>
                  <p:nvPr/>
                </p:nvSpPr>
                <p:spPr bwMode="auto">
                  <a:xfrm>
                    <a:off x="3121" y="2328"/>
                    <a:ext cx="38" cy="56"/>
                  </a:xfrm>
                  <a:custGeom>
                    <a:avLst/>
                    <a:gdLst/>
                    <a:ahLst/>
                    <a:cxnLst>
                      <a:cxn ang="0">
                        <a:pos x="0" y="112"/>
                      </a:cxn>
                      <a:cxn ang="0">
                        <a:pos x="31" y="0"/>
                      </a:cxn>
                      <a:cxn ang="0">
                        <a:pos x="37" y="0"/>
                      </a:cxn>
                      <a:cxn ang="0">
                        <a:pos x="43" y="0"/>
                      </a:cxn>
                      <a:cxn ang="0">
                        <a:pos x="59" y="55"/>
                      </a:cxn>
                      <a:cxn ang="0">
                        <a:pos x="76" y="110"/>
                      </a:cxn>
                      <a:cxn ang="0">
                        <a:pos x="70" y="110"/>
                      </a:cxn>
                      <a:cxn ang="0">
                        <a:pos x="64" y="110"/>
                      </a:cxn>
                      <a:cxn ang="0">
                        <a:pos x="59" y="94"/>
                      </a:cxn>
                      <a:cxn ang="0">
                        <a:pos x="53" y="77"/>
                      </a:cxn>
                      <a:cxn ang="0">
                        <a:pos x="37" y="77"/>
                      </a:cxn>
                      <a:cxn ang="0">
                        <a:pos x="21" y="77"/>
                      </a:cxn>
                      <a:cxn ang="0">
                        <a:pos x="16" y="95"/>
                      </a:cxn>
                      <a:cxn ang="0">
                        <a:pos x="12" y="112"/>
                      </a:cxn>
                      <a:cxn ang="0">
                        <a:pos x="6" y="112"/>
                      </a:cxn>
                      <a:cxn ang="0">
                        <a:pos x="0" y="112"/>
                      </a:cxn>
                      <a:cxn ang="0">
                        <a:pos x="23" y="65"/>
                      </a:cxn>
                      <a:cxn ang="0">
                        <a:pos x="50" y="65"/>
                      </a:cxn>
                      <a:cxn ang="0">
                        <a:pos x="41" y="34"/>
                      </a:cxn>
                      <a:cxn ang="0">
                        <a:pos x="38" y="22"/>
                      </a:cxn>
                      <a:cxn ang="0">
                        <a:pos x="37" y="12"/>
                      </a:cxn>
                      <a:cxn ang="0">
                        <a:pos x="35" y="22"/>
                      </a:cxn>
                      <a:cxn ang="0">
                        <a:pos x="32" y="33"/>
                      </a:cxn>
                      <a:cxn ang="0">
                        <a:pos x="28" y="49"/>
                      </a:cxn>
                      <a:cxn ang="0">
                        <a:pos x="23" y="65"/>
                      </a:cxn>
                    </a:cxnLst>
                    <a:rect l="0" t="0" r="r" b="b"/>
                    <a:pathLst>
                      <a:path w="76" h="112">
                        <a:moveTo>
                          <a:pt x="0" y="112"/>
                        </a:moveTo>
                        <a:lnTo>
                          <a:pt x="31" y="0"/>
                        </a:lnTo>
                        <a:lnTo>
                          <a:pt x="37" y="0"/>
                        </a:lnTo>
                        <a:lnTo>
                          <a:pt x="43" y="0"/>
                        </a:lnTo>
                        <a:lnTo>
                          <a:pt x="59" y="55"/>
                        </a:lnTo>
                        <a:lnTo>
                          <a:pt x="76" y="110"/>
                        </a:lnTo>
                        <a:lnTo>
                          <a:pt x="70" y="110"/>
                        </a:lnTo>
                        <a:lnTo>
                          <a:pt x="64" y="110"/>
                        </a:lnTo>
                        <a:lnTo>
                          <a:pt x="59" y="94"/>
                        </a:lnTo>
                        <a:lnTo>
                          <a:pt x="53" y="77"/>
                        </a:lnTo>
                        <a:lnTo>
                          <a:pt x="37" y="77"/>
                        </a:lnTo>
                        <a:lnTo>
                          <a:pt x="21" y="77"/>
                        </a:lnTo>
                        <a:lnTo>
                          <a:pt x="16" y="95"/>
                        </a:lnTo>
                        <a:lnTo>
                          <a:pt x="12" y="112"/>
                        </a:lnTo>
                        <a:lnTo>
                          <a:pt x="6" y="112"/>
                        </a:lnTo>
                        <a:lnTo>
                          <a:pt x="0" y="112"/>
                        </a:lnTo>
                        <a:close/>
                        <a:moveTo>
                          <a:pt x="23" y="65"/>
                        </a:moveTo>
                        <a:lnTo>
                          <a:pt x="50" y="65"/>
                        </a:lnTo>
                        <a:lnTo>
                          <a:pt x="41" y="34"/>
                        </a:lnTo>
                        <a:lnTo>
                          <a:pt x="38" y="22"/>
                        </a:lnTo>
                        <a:lnTo>
                          <a:pt x="37" y="12"/>
                        </a:lnTo>
                        <a:lnTo>
                          <a:pt x="35" y="22"/>
                        </a:lnTo>
                        <a:lnTo>
                          <a:pt x="32" y="33"/>
                        </a:lnTo>
                        <a:lnTo>
                          <a:pt x="28" y="49"/>
                        </a:lnTo>
                        <a:lnTo>
                          <a:pt x="23" y="65"/>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8" name="Freeform 77"/>
                  <p:cNvSpPr>
                    <a:spLocks noEditPoints="1"/>
                  </p:cNvSpPr>
                  <p:nvPr/>
                </p:nvSpPr>
                <p:spPr bwMode="auto">
                  <a:xfrm>
                    <a:off x="3164" y="2326"/>
                    <a:ext cx="36" cy="57"/>
                  </a:xfrm>
                  <a:custGeom>
                    <a:avLst/>
                    <a:gdLst/>
                    <a:ahLst/>
                    <a:cxnLst>
                      <a:cxn ang="0">
                        <a:pos x="0" y="113"/>
                      </a:cxn>
                      <a:cxn ang="0">
                        <a:pos x="0" y="1"/>
                      </a:cxn>
                      <a:cxn ang="0">
                        <a:pos x="17" y="1"/>
                      </a:cxn>
                      <a:cxn ang="0">
                        <a:pos x="35" y="0"/>
                      </a:cxn>
                      <a:cxn ang="0">
                        <a:pos x="46" y="1"/>
                      </a:cxn>
                      <a:cxn ang="0">
                        <a:pos x="52" y="3"/>
                      </a:cxn>
                      <a:cxn ang="0">
                        <a:pos x="58" y="6"/>
                      </a:cxn>
                      <a:cxn ang="0">
                        <a:pos x="61" y="13"/>
                      </a:cxn>
                      <a:cxn ang="0">
                        <a:pos x="64" y="21"/>
                      </a:cxn>
                      <a:cxn ang="0">
                        <a:pos x="65" y="30"/>
                      </a:cxn>
                      <a:cxn ang="0">
                        <a:pos x="64" y="40"/>
                      </a:cxn>
                      <a:cxn ang="0">
                        <a:pos x="59" y="49"/>
                      </a:cxn>
                      <a:cxn ang="0">
                        <a:pos x="52" y="56"/>
                      </a:cxn>
                      <a:cxn ang="0">
                        <a:pos x="41" y="61"/>
                      </a:cxn>
                      <a:cxn ang="0">
                        <a:pos x="44" y="64"/>
                      </a:cxn>
                      <a:cxn ang="0">
                        <a:pos x="47" y="65"/>
                      </a:cxn>
                      <a:cxn ang="0">
                        <a:pos x="53" y="73"/>
                      </a:cxn>
                      <a:cxn ang="0">
                        <a:pos x="58" y="80"/>
                      </a:cxn>
                      <a:cxn ang="0">
                        <a:pos x="65" y="95"/>
                      </a:cxn>
                      <a:cxn ang="0">
                        <a:pos x="71" y="110"/>
                      </a:cxn>
                      <a:cxn ang="0">
                        <a:pos x="58" y="110"/>
                      </a:cxn>
                      <a:cxn ang="0">
                        <a:pos x="53" y="100"/>
                      </a:cxn>
                      <a:cxn ang="0">
                        <a:pos x="47" y="88"/>
                      </a:cxn>
                      <a:cxn ang="0">
                        <a:pos x="43" y="79"/>
                      </a:cxn>
                      <a:cxn ang="0">
                        <a:pos x="38" y="73"/>
                      </a:cxn>
                      <a:cxn ang="0">
                        <a:pos x="37" y="68"/>
                      </a:cxn>
                      <a:cxn ang="0">
                        <a:pos x="34" y="65"/>
                      </a:cxn>
                      <a:cxn ang="0">
                        <a:pos x="32" y="64"/>
                      </a:cxn>
                      <a:cxn ang="0">
                        <a:pos x="29" y="62"/>
                      </a:cxn>
                      <a:cxn ang="0">
                        <a:pos x="26" y="62"/>
                      </a:cxn>
                      <a:cxn ang="0">
                        <a:pos x="22" y="62"/>
                      </a:cxn>
                      <a:cxn ang="0">
                        <a:pos x="16" y="62"/>
                      </a:cxn>
                      <a:cxn ang="0">
                        <a:pos x="10" y="62"/>
                      </a:cxn>
                      <a:cxn ang="0">
                        <a:pos x="10" y="88"/>
                      </a:cxn>
                      <a:cxn ang="0">
                        <a:pos x="10" y="113"/>
                      </a:cxn>
                      <a:cxn ang="0">
                        <a:pos x="6" y="113"/>
                      </a:cxn>
                      <a:cxn ang="0">
                        <a:pos x="0" y="113"/>
                      </a:cxn>
                      <a:cxn ang="0">
                        <a:pos x="10" y="51"/>
                      </a:cxn>
                      <a:cxn ang="0">
                        <a:pos x="22" y="51"/>
                      </a:cxn>
                      <a:cxn ang="0">
                        <a:pos x="34" y="49"/>
                      </a:cxn>
                      <a:cxn ang="0">
                        <a:pos x="40" y="49"/>
                      </a:cxn>
                      <a:cxn ang="0">
                        <a:pos x="44" y="46"/>
                      </a:cxn>
                      <a:cxn ang="0">
                        <a:pos x="49" y="45"/>
                      </a:cxn>
                      <a:cxn ang="0">
                        <a:pos x="52" y="40"/>
                      </a:cxn>
                      <a:cxn ang="0">
                        <a:pos x="53" y="36"/>
                      </a:cxn>
                      <a:cxn ang="0">
                        <a:pos x="53" y="30"/>
                      </a:cxn>
                      <a:cxn ang="0">
                        <a:pos x="52" y="24"/>
                      </a:cxn>
                      <a:cxn ang="0">
                        <a:pos x="49" y="18"/>
                      </a:cxn>
                      <a:cxn ang="0">
                        <a:pos x="43" y="13"/>
                      </a:cxn>
                      <a:cxn ang="0">
                        <a:pos x="35" y="12"/>
                      </a:cxn>
                      <a:cxn ang="0">
                        <a:pos x="23" y="13"/>
                      </a:cxn>
                      <a:cxn ang="0">
                        <a:pos x="10" y="13"/>
                      </a:cxn>
                      <a:cxn ang="0">
                        <a:pos x="10" y="33"/>
                      </a:cxn>
                      <a:cxn ang="0">
                        <a:pos x="10" y="51"/>
                      </a:cxn>
                    </a:cxnLst>
                    <a:rect l="0" t="0" r="r" b="b"/>
                    <a:pathLst>
                      <a:path w="71" h="113">
                        <a:moveTo>
                          <a:pt x="0" y="113"/>
                        </a:moveTo>
                        <a:lnTo>
                          <a:pt x="0" y="1"/>
                        </a:lnTo>
                        <a:lnTo>
                          <a:pt x="17" y="1"/>
                        </a:lnTo>
                        <a:lnTo>
                          <a:pt x="35" y="0"/>
                        </a:lnTo>
                        <a:lnTo>
                          <a:pt x="46" y="1"/>
                        </a:lnTo>
                        <a:lnTo>
                          <a:pt x="52" y="3"/>
                        </a:lnTo>
                        <a:lnTo>
                          <a:pt x="58" y="6"/>
                        </a:lnTo>
                        <a:lnTo>
                          <a:pt x="61" y="13"/>
                        </a:lnTo>
                        <a:lnTo>
                          <a:pt x="64" y="21"/>
                        </a:lnTo>
                        <a:lnTo>
                          <a:pt x="65" y="30"/>
                        </a:lnTo>
                        <a:lnTo>
                          <a:pt x="64" y="40"/>
                        </a:lnTo>
                        <a:lnTo>
                          <a:pt x="59" y="49"/>
                        </a:lnTo>
                        <a:lnTo>
                          <a:pt x="52" y="56"/>
                        </a:lnTo>
                        <a:lnTo>
                          <a:pt x="41" y="61"/>
                        </a:lnTo>
                        <a:lnTo>
                          <a:pt x="44" y="64"/>
                        </a:lnTo>
                        <a:lnTo>
                          <a:pt x="47" y="65"/>
                        </a:lnTo>
                        <a:lnTo>
                          <a:pt x="53" y="73"/>
                        </a:lnTo>
                        <a:lnTo>
                          <a:pt x="58" y="80"/>
                        </a:lnTo>
                        <a:lnTo>
                          <a:pt x="65" y="95"/>
                        </a:lnTo>
                        <a:lnTo>
                          <a:pt x="71" y="110"/>
                        </a:lnTo>
                        <a:lnTo>
                          <a:pt x="58" y="110"/>
                        </a:lnTo>
                        <a:lnTo>
                          <a:pt x="53" y="100"/>
                        </a:lnTo>
                        <a:lnTo>
                          <a:pt x="47" y="88"/>
                        </a:lnTo>
                        <a:lnTo>
                          <a:pt x="43" y="79"/>
                        </a:lnTo>
                        <a:lnTo>
                          <a:pt x="38" y="73"/>
                        </a:lnTo>
                        <a:lnTo>
                          <a:pt x="37" y="68"/>
                        </a:lnTo>
                        <a:lnTo>
                          <a:pt x="34" y="65"/>
                        </a:lnTo>
                        <a:lnTo>
                          <a:pt x="32" y="64"/>
                        </a:lnTo>
                        <a:lnTo>
                          <a:pt x="29" y="62"/>
                        </a:lnTo>
                        <a:lnTo>
                          <a:pt x="26" y="62"/>
                        </a:lnTo>
                        <a:lnTo>
                          <a:pt x="22" y="62"/>
                        </a:lnTo>
                        <a:lnTo>
                          <a:pt x="16" y="62"/>
                        </a:lnTo>
                        <a:lnTo>
                          <a:pt x="10" y="62"/>
                        </a:lnTo>
                        <a:lnTo>
                          <a:pt x="10" y="88"/>
                        </a:lnTo>
                        <a:lnTo>
                          <a:pt x="10" y="113"/>
                        </a:lnTo>
                        <a:lnTo>
                          <a:pt x="6" y="113"/>
                        </a:lnTo>
                        <a:lnTo>
                          <a:pt x="0" y="113"/>
                        </a:lnTo>
                        <a:close/>
                        <a:moveTo>
                          <a:pt x="10" y="51"/>
                        </a:moveTo>
                        <a:lnTo>
                          <a:pt x="22" y="51"/>
                        </a:lnTo>
                        <a:lnTo>
                          <a:pt x="34" y="49"/>
                        </a:lnTo>
                        <a:lnTo>
                          <a:pt x="40" y="49"/>
                        </a:lnTo>
                        <a:lnTo>
                          <a:pt x="44" y="46"/>
                        </a:lnTo>
                        <a:lnTo>
                          <a:pt x="49" y="45"/>
                        </a:lnTo>
                        <a:lnTo>
                          <a:pt x="52" y="40"/>
                        </a:lnTo>
                        <a:lnTo>
                          <a:pt x="53" y="36"/>
                        </a:lnTo>
                        <a:lnTo>
                          <a:pt x="53" y="30"/>
                        </a:lnTo>
                        <a:lnTo>
                          <a:pt x="52" y="24"/>
                        </a:lnTo>
                        <a:lnTo>
                          <a:pt x="49" y="18"/>
                        </a:lnTo>
                        <a:lnTo>
                          <a:pt x="43" y="13"/>
                        </a:lnTo>
                        <a:lnTo>
                          <a:pt x="35" y="12"/>
                        </a:lnTo>
                        <a:lnTo>
                          <a:pt x="23" y="13"/>
                        </a:lnTo>
                        <a:lnTo>
                          <a:pt x="10" y="13"/>
                        </a:lnTo>
                        <a:lnTo>
                          <a:pt x="10" y="33"/>
                        </a:lnTo>
                        <a:lnTo>
                          <a:pt x="10" y="51"/>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39" name="Freeform 78"/>
                  <p:cNvSpPr>
                    <a:spLocks noEditPoints="1"/>
                  </p:cNvSpPr>
                  <p:nvPr/>
                </p:nvSpPr>
                <p:spPr bwMode="auto">
                  <a:xfrm>
                    <a:off x="3205" y="2325"/>
                    <a:ext cx="35" cy="57"/>
                  </a:xfrm>
                  <a:custGeom>
                    <a:avLst/>
                    <a:gdLst/>
                    <a:ahLst/>
                    <a:cxnLst>
                      <a:cxn ang="0">
                        <a:pos x="0" y="113"/>
                      </a:cxn>
                      <a:cxn ang="0">
                        <a:pos x="0" y="1"/>
                      </a:cxn>
                      <a:cxn ang="0">
                        <a:pos x="18" y="0"/>
                      </a:cxn>
                      <a:cxn ang="0">
                        <a:pos x="36" y="0"/>
                      </a:cxn>
                      <a:cxn ang="0">
                        <a:pos x="47" y="0"/>
                      </a:cxn>
                      <a:cxn ang="0">
                        <a:pos x="53" y="1"/>
                      </a:cxn>
                      <a:cxn ang="0">
                        <a:pos x="59" y="4"/>
                      </a:cxn>
                      <a:cxn ang="0">
                        <a:pos x="62" y="12"/>
                      </a:cxn>
                      <a:cxn ang="0">
                        <a:pos x="64" y="19"/>
                      </a:cxn>
                      <a:cxn ang="0">
                        <a:pos x="66" y="28"/>
                      </a:cxn>
                      <a:cxn ang="0">
                        <a:pos x="64" y="39"/>
                      </a:cxn>
                      <a:cxn ang="0">
                        <a:pos x="60" y="48"/>
                      </a:cxn>
                      <a:cxn ang="0">
                        <a:pos x="53" y="55"/>
                      </a:cxn>
                      <a:cxn ang="0">
                        <a:pos x="42" y="59"/>
                      </a:cxn>
                      <a:cxn ang="0">
                        <a:pos x="47" y="62"/>
                      </a:cxn>
                      <a:cxn ang="0">
                        <a:pos x="50" y="65"/>
                      </a:cxn>
                      <a:cxn ang="0">
                        <a:pos x="54" y="71"/>
                      </a:cxn>
                      <a:cxn ang="0">
                        <a:pos x="59" y="79"/>
                      </a:cxn>
                      <a:cxn ang="0">
                        <a:pos x="66" y="94"/>
                      </a:cxn>
                      <a:cxn ang="0">
                        <a:pos x="72" y="109"/>
                      </a:cxn>
                      <a:cxn ang="0">
                        <a:pos x="59" y="109"/>
                      </a:cxn>
                      <a:cxn ang="0">
                        <a:pos x="54" y="98"/>
                      </a:cxn>
                      <a:cxn ang="0">
                        <a:pos x="48" y="86"/>
                      </a:cxn>
                      <a:cxn ang="0">
                        <a:pos x="44" y="79"/>
                      </a:cxn>
                      <a:cxn ang="0">
                        <a:pos x="41" y="71"/>
                      </a:cxn>
                      <a:cxn ang="0">
                        <a:pos x="38" y="67"/>
                      </a:cxn>
                      <a:cxn ang="0">
                        <a:pos x="35" y="65"/>
                      </a:cxn>
                      <a:cxn ang="0">
                        <a:pos x="33" y="64"/>
                      </a:cxn>
                      <a:cxn ang="0">
                        <a:pos x="30" y="62"/>
                      </a:cxn>
                      <a:cxn ang="0">
                        <a:pos x="27" y="62"/>
                      </a:cxn>
                      <a:cxn ang="0">
                        <a:pos x="24" y="62"/>
                      </a:cxn>
                      <a:cxn ang="0">
                        <a:pos x="11" y="62"/>
                      </a:cxn>
                      <a:cxn ang="0">
                        <a:pos x="11" y="112"/>
                      </a:cxn>
                      <a:cxn ang="0">
                        <a:pos x="6" y="112"/>
                      </a:cxn>
                      <a:cxn ang="0">
                        <a:pos x="0" y="113"/>
                      </a:cxn>
                      <a:cxn ang="0">
                        <a:pos x="11" y="49"/>
                      </a:cxn>
                      <a:cxn ang="0">
                        <a:pos x="23" y="49"/>
                      </a:cxn>
                      <a:cxn ang="0">
                        <a:pos x="35" y="49"/>
                      </a:cxn>
                      <a:cxn ang="0">
                        <a:pos x="41" y="48"/>
                      </a:cxn>
                      <a:cxn ang="0">
                        <a:pos x="45" y="46"/>
                      </a:cxn>
                      <a:cxn ang="0">
                        <a:pos x="50" y="43"/>
                      </a:cxn>
                      <a:cxn ang="0">
                        <a:pos x="53" y="39"/>
                      </a:cxn>
                      <a:cxn ang="0">
                        <a:pos x="54" y="34"/>
                      </a:cxn>
                      <a:cxn ang="0">
                        <a:pos x="54" y="28"/>
                      </a:cxn>
                      <a:cxn ang="0">
                        <a:pos x="53" y="22"/>
                      </a:cxn>
                      <a:cxn ang="0">
                        <a:pos x="50" y="16"/>
                      </a:cxn>
                      <a:cxn ang="0">
                        <a:pos x="44" y="13"/>
                      </a:cxn>
                      <a:cxn ang="0">
                        <a:pos x="36" y="12"/>
                      </a:cxn>
                      <a:cxn ang="0">
                        <a:pos x="24" y="13"/>
                      </a:cxn>
                      <a:cxn ang="0">
                        <a:pos x="11" y="13"/>
                      </a:cxn>
                      <a:cxn ang="0">
                        <a:pos x="11" y="49"/>
                      </a:cxn>
                    </a:cxnLst>
                    <a:rect l="0" t="0" r="r" b="b"/>
                    <a:pathLst>
                      <a:path w="72" h="113">
                        <a:moveTo>
                          <a:pt x="0" y="113"/>
                        </a:moveTo>
                        <a:lnTo>
                          <a:pt x="0" y="1"/>
                        </a:lnTo>
                        <a:lnTo>
                          <a:pt x="18" y="0"/>
                        </a:lnTo>
                        <a:lnTo>
                          <a:pt x="36" y="0"/>
                        </a:lnTo>
                        <a:lnTo>
                          <a:pt x="47" y="0"/>
                        </a:lnTo>
                        <a:lnTo>
                          <a:pt x="53" y="1"/>
                        </a:lnTo>
                        <a:lnTo>
                          <a:pt x="59" y="4"/>
                        </a:lnTo>
                        <a:lnTo>
                          <a:pt x="62" y="12"/>
                        </a:lnTo>
                        <a:lnTo>
                          <a:pt x="64" y="19"/>
                        </a:lnTo>
                        <a:lnTo>
                          <a:pt x="66" y="28"/>
                        </a:lnTo>
                        <a:lnTo>
                          <a:pt x="64" y="39"/>
                        </a:lnTo>
                        <a:lnTo>
                          <a:pt x="60" y="48"/>
                        </a:lnTo>
                        <a:lnTo>
                          <a:pt x="53" y="55"/>
                        </a:lnTo>
                        <a:lnTo>
                          <a:pt x="42" y="59"/>
                        </a:lnTo>
                        <a:lnTo>
                          <a:pt x="47" y="62"/>
                        </a:lnTo>
                        <a:lnTo>
                          <a:pt x="50" y="65"/>
                        </a:lnTo>
                        <a:lnTo>
                          <a:pt x="54" y="71"/>
                        </a:lnTo>
                        <a:lnTo>
                          <a:pt x="59" y="79"/>
                        </a:lnTo>
                        <a:lnTo>
                          <a:pt x="66" y="94"/>
                        </a:lnTo>
                        <a:lnTo>
                          <a:pt x="72" y="109"/>
                        </a:lnTo>
                        <a:lnTo>
                          <a:pt x="59" y="109"/>
                        </a:lnTo>
                        <a:lnTo>
                          <a:pt x="54" y="98"/>
                        </a:lnTo>
                        <a:lnTo>
                          <a:pt x="48" y="86"/>
                        </a:lnTo>
                        <a:lnTo>
                          <a:pt x="44" y="79"/>
                        </a:lnTo>
                        <a:lnTo>
                          <a:pt x="41" y="71"/>
                        </a:lnTo>
                        <a:lnTo>
                          <a:pt x="38" y="67"/>
                        </a:lnTo>
                        <a:lnTo>
                          <a:pt x="35" y="65"/>
                        </a:lnTo>
                        <a:lnTo>
                          <a:pt x="33" y="64"/>
                        </a:lnTo>
                        <a:lnTo>
                          <a:pt x="30" y="62"/>
                        </a:lnTo>
                        <a:lnTo>
                          <a:pt x="27" y="62"/>
                        </a:lnTo>
                        <a:lnTo>
                          <a:pt x="24" y="62"/>
                        </a:lnTo>
                        <a:lnTo>
                          <a:pt x="11" y="62"/>
                        </a:lnTo>
                        <a:lnTo>
                          <a:pt x="11" y="112"/>
                        </a:lnTo>
                        <a:lnTo>
                          <a:pt x="6" y="112"/>
                        </a:lnTo>
                        <a:lnTo>
                          <a:pt x="0" y="113"/>
                        </a:lnTo>
                        <a:close/>
                        <a:moveTo>
                          <a:pt x="11" y="49"/>
                        </a:moveTo>
                        <a:lnTo>
                          <a:pt x="23" y="49"/>
                        </a:lnTo>
                        <a:lnTo>
                          <a:pt x="35" y="49"/>
                        </a:lnTo>
                        <a:lnTo>
                          <a:pt x="41" y="48"/>
                        </a:lnTo>
                        <a:lnTo>
                          <a:pt x="45" y="46"/>
                        </a:lnTo>
                        <a:lnTo>
                          <a:pt x="50" y="43"/>
                        </a:lnTo>
                        <a:lnTo>
                          <a:pt x="53" y="39"/>
                        </a:lnTo>
                        <a:lnTo>
                          <a:pt x="54" y="34"/>
                        </a:lnTo>
                        <a:lnTo>
                          <a:pt x="54" y="28"/>
                        </a:lnTo>
                        <a:lnTo>
                          <a:pt x="53" y="22"/>
                        </a:lnTo>
                        <a:lnTo>
                          <a:pt x="50" y="16"/>
                        </a:lnTo>
                        <a:lnTo>
                          <a:pt x="44" y="13"/>
                        </a:lnTo>
                        <a:lnTo>
                          <a:pt x="36" y="12"/>
                        </a:lnTo>
                        <a:lnTo>
                          <a:pt x="24" y="13"/>
                        </a:lnTo>
                        <a:lnTo>
                          <a:pt x="11" y="13"/>
                        </a:lnTo>
                        <a:lnTo>
                          <a:pt x="11" y="49"/>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40" name="Freeform 79"/>
                  <p:cNvSpPr>
                    <a:spLocks/>
                  </p:cNvSpPr>
                  <p:nvPr/>
                </p:nvSpPr>
                <p:spPr bwMode="auto">
                  <a:xfrm>
                    <a:off x="3246" y="2323"/>
                    <a:ext cx="6" cy="56"/>
                  </a:xfrm>
                  <a:custGeom>
                    <a:avLst/>
                    <a:gdLst/>
                    <a:ahLst/>
                    <a:cxnLst>
                      <a:cxn ang="0">
                        <a:pos x="0" y="112"/>
                      </a:cxn>
                      <a:cxn ang="0">
                        <a:pos x="0" y="57"/>
                      </a:cxn>
                      <a:cxn ang="0">
                        <a:pos x="0" y="2"/>
                      </a:cxn>
                      <a:cxn ang="0">
                        <a:pos x="6" y="0"/>
                      </a:cxn>
                      <a:cxn ang="0">
                        <a:pos x="10" y="0"/>
                      </a:cxn>
                      <a:cxn ang="0">
                        <a:pos x="10" y="112"/>
                      </a:cxn>
                      <a:cxn ang="0">
                        <a:pos x="6" y="112"/>
                      </a:cxn>
                      <a:cxn ang="0">
                        <a:pos x="0" y="112"/>
                      </a:cxn>
                    </a:cxnLst>
                    <a:rect l="0" t="0" r="r" b="b"/>
                    <a:pathLst>
                      <a:path w="10" h="112">
                        <a:moveTo>
                          <a:pt x="0" y="112"/>
                        </a:moveTo>
                        <a:lnTo>
                          <a:pt x="0" y="57"/>
                        </a:lnTo>
                        <a:lnTo>
                          <a:pt x="0" y="2"/>
                        </a:lnTo>
                        <a:lnTo>
                          <a:pt x="6" y="0"/>
                        </a:lnTo>
                        <a:lnTo>
                          <a:pt x="10" y="0"/>
                        </a:lnTo>
                        <a:lnTo>
                          <a:pt x="10" y="112"/>
                        </a:lnTo>
                        <a:lnTo>
                          <a:pt x="6" y="112"/>
                        </a:lnTo>
                        <a:lnTo>
                          <a:pt x="0" y="11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41" name="Freeform 80"/>
                  <p:cNvSpPr>
                    <a:spLocks noEditPoints="1"/>
                  </p:cNvSpPr>
                  <p:nvPr/>
                </p:nvSpPr>
                <p:spPr bwMode="auto">
                  <a:xfrm>
                    <a:off x="3260" y="2320"/>
                    <a:ext cx="39" cy="57"/>
                  </a:xfrm>
                  <a:custGeom>
                    <a:avLst/>
                    <a:gdLst/>
                    <a:ahLst/>
                    <a:cxnLst>
                      <a:cxn ang="0">
                        <a:pos x="0" y="62"/>
                      </a:cxn>
                      <a:cxn ang="0">
                        <a:pos x="0" y="49"/>
                      </a:cxn>
                      <a:cxn ang="0">
                        <a:pos x="3" y="37"/>
                      </a:cxn>
                      <a:cxn ang="0">
                        <a:pos x="6" y="26"/>
                      </a:cxn>
                      <a:cxn ang="0">
                        <a:pos x="10" y="17"/>
                      </a:cxn>
                      <a:cxn ang="0">
                        <a:pos x="16" y="10"/>
                      </a:cxn>
                      <a:cxn ang="0">
                        <a:pos x="22" y="5"/>
                      </a:cxn>
                      <a:cxn ang="0">
                        <a:pos x="29" y="1"/>
                      </a:cxn>
                      <a:cxn ang="0">
                        <a:pos x="38" y="0"/>
                      </a:cxn>
                      <a:cxn ang="0">
                        <a:pos x="44" y="0"/>
                      </a:cxn>
                      <a:cxn ang="0">
                        <a:pos x="49" y="1"/>
                      </a:cxn>
                      <a:cxn ang="0">
                        <a:pos x="58" y="5"/>
                      </a:cxn>
                      <a:cxn ang="0">
                        <a:pos x="67" y="13"/>
                      </a:cxn>
                      <a:cxn ang="0">
                        <a:pos x="73" y="23"/>
                      </a:cxn>
                      <a:cxn ang="0">
                        <a:pos x="76" y="38"/>
                      </a:cxn>
                      <a:cxn ang="0">
                        <a:pos x="77" y="53"/>
                      </a:cxn>
                      <a:cxn ang="0">
                        <a:pos x="76" y="69"/>
                      </a:cxn>
                      <a:cxn ang="0">
                        <a:pos x="73" y="84"/>
                      </a:cxn>
                      <a:cxn ang="0">
                        <a:pos x="65" y="96"/>
                      </a:cxn>
                      <a:cxn ang="0">
                        <a:pos x="58" y="105"/>
                      </a:cxn>
                      <a:cxn ang="0">
                        <a:pos x="49" y="113"/>
                      </a:cxn>
                      <a:cxn ang="0">
                        <a:pos x="38" y="114"/>
                      </a:cxn>
                      <a:cxn ang="0">
                        <a:pos x="32" y="114"/>
                      </a:cxn>
                      <a:cxn ang="0">
                        <a:pos x="28" y="114"/>
                      </a:cxn>
                      <a:cxn ang="0">
                        <a:pos x="18" y="108"/>
                      </a:cxn>
                      <a:cxn ang="0">
                        <a:pos x="10" y="101"/>
                      </a:cxn>
                      <a:cxn ang="0">
                        <a:pos x="4" y="89"/>
                      </a:cxn>
                      <a:cxn ang="0">
                        <a:pos x="1" y="75"/>
                      </a:cxn>
                      <a:cxn ang="0">
                        <a:pos x="0" y="62"/>
                      </a:cxn>
                      <a:cxn ang="0">
                        <a:pos x="10" y="61"/>
                      </a:cxn>
                      <a:cxn ang="0">
                        <a:pos x="13" y="78"/>
                      </a:cxn>
                      <a:cxn ang="0">
                        <a:pos x="19" y="92"/>
                      </a:cxn>
                      <a:cxn ang="0">
                        <a:pos x="22" y="96"/>
                      </a:cxn>
                      <a:cxn ang="0">
                        <a:pos x="26" y="99"/>
                      </a:cxn>
                      <a:cxn ang="0">
                        <a:pos x="38" y="102"/>
                      </a:cxn>
                      <a:cxn ang="0">
                        <a:pos x="49" y="98"/>
                      </a:cxn>
                      <a:cxn ang="0">
                        <a:pos x="58" y="89"/>
                      </a:cxn>
                      <a:cxn ang="0">
                        <a:pos x="62" y="81"/>
                      </a:cxn>
                      <a:cxn ang="0">
                        <a:pos x="64" y="74"/>
                      </a:cxn>
                      <a:cxn ang="0">
                        <a:pos x="65" y="55"/>
                      </a:cxn>
                      <a:cxn ang="0">
                        <a:pos x="65" y="41"/>
                      </a:cxn>
                      <a:cxn ang="0">
                        <a:pos x="62" y="31"/>
                      </a:cxn>
                      <a:cxn ang="0">
                        <a:pos x="58" y="22"/>
                      </a:cxn>
                      <a:cxn ang="0">
                        <a:pos x="53" y="16"/>
                      </a:cxn>
                      <a:cxn ang="0">
                        <a:pos x="46" y="13"/>
                      </a:cxn>
                      <a:cxn ang="0">
                        <a:pos x="38" y="11"/>
                      </a:cxn>
                      <a:cxn ang="0">
                        <a:pos x="28" y="16"/>
                      </a:cxn>
                      <a:cxn ang="0">
                        <a:pos x="19" y="25"/>
                      </a:cxn>
                      <a:cxn ang="0">
                        <a:pos x="15" y="31"/>
                      </a:cxn>
                      <a:cxn ang="0">
                        <a:pos x="13" y="40"/>
                      </a:cxn>
                      <a:cxn ang="0">
                        <a:pos x="10" y="49"/>
                      </a:cxn>
                      <a:cxn ang="0">
                        <a:pos x="10" y="61"/>
                      </a:cxn>
                    </a:cxnLst>
                    <a:rect l="0" t="0" r="r" b="b"/>
                    <a:pathLst>
                      <a:path w="77" h="114">
                        <a:moveTo>
                          <a:pt x="0" y="62"/>
                        </a:moveTo>
                        <a:lnTo>
                          <a:pt x="0" y="49"/>
                        </a:lnTo>
                        <a:lnTo>
                          <a:pt x="3" y="37"/>
                        </a:lnTo>
                        <a:lnTo>
                          <a:pt x="6" y="26"/>
                        </a:lnTo>
                        <a:lnTo>
                          <a:pt x="10" y="17"/>
                        </a:lnTo>
                        <a:lnTo>
                          <a:pt x="16" y="10"/>
                        </a:lnTo>
                        <a:lnTo>
                          <a:pt x="22" y="5"/>
                        </a:lnTo>
                        <a:lnTo>
                          <a:pt x="29" y="1"/>
                        </a:lnTo>
                        <a:lnTo>
                          <a:pt x="38" y="0"/>
                        </a:lnTo>
                        <a:lnTo>
                          <a:pt x="44" y="0"/>
                        </a:lnTo>
                        <a:lnTo>
                          <a:pt x="49" y="1"/>
                        </a:lnTo>
                        <a:lnTo>
                          <a:pt x="58" y="5"/>
                        </a:lnTo>
                        <a:lnTo>
                          <a:pt x="67" y="13"/>
                        </a:lnTo>
                        <a:lnTo>
                          <a:pt x="73" y="23"/>
                        </a:lnTo>
                        <a:lnTo>
                          <a:pt x="76" y="38"/>
                        </a:lnTo>
                        <a:lnTo>
                          <a:pt x="77" y="53"/>
                        </a:lnTo>
                        <a:lnTo>
                          <a:pt x="76" y="69"/>
                        </a:lnTo>
                        <a:lnTo>
                          <a:pt x="73" y="84"/>
                        </a:lnTo>
                        <a:lnTo>
                          <a:pt x="65" y="96"/>
                        </a:lnTo>
                        <a:lnTo>
                          <a:pt x="58" y="105"/>
                        </a:lnTo>
                        <a:lnTo>
                          <a:pt x="49" y="113"/>
                        </a:lnTo>
                        <a:lnTo>
                          <a:pt x="38" y="114"/>
                        </a:lnTo>
                        <a:lnTo>
                          <a:pt x="32" y="114"/>
                        </a:lnTo>
                        <a:lnTo>
                          <a:pt x="28" y="114"/>
                        </a:lnTo>
                        <a:lnTo>
                          <a:pt x="18" y="108"/>
                        </a:lnTo>
                        <a:lnTo>
                          <a:pt x="10" y="101"/>
                        </a:lnTo>
                        <a:lnTo>
                          <a:pt x="4" y="89"/>
                        </a:lnTo>
                        <a:lnTo>
                          <a:pt x="1" y="75"/>
                        </a:lnTo>
                        <a:lnTo>
                          <a:pt x="0" y="62"/>
                        </a:lnTo>
                        <a:close/>
                        <a:moveTo>
                          <a:pt x="10" y="61"/>
                        </a:moveTo>
                        <a:lnTo>
                          <a:pt x="13" y="78"/>
                        </a:lnTo>
                        <a:lnTo>
                          <a:pt x="19" y="92"/>
                        </a:lnTo>
                        <a:lnTo>
                          <a:pt x="22" y="96"/>
                        </a:lnTo>
                        <a:lnTo>
                          <a:pt x="26" y="99"/>
                        </a:lnTo>
                        <a:lnTo>
                          <a:pt x="38" y="102"/>
                        </a:lnTo>
                        <a:lnTo>
                          <a:pt x="49" y="98"/>
                        </a:lnTo>
                        <a:lnTo>
                          <a:pt x="58" y="89"/>
                        </a:lnTo>
                        <a:lnTo>
                          <a:pt x="62" y="81"/>
                        </a:lnTo>
                        <a:lnTo>
                          <a:pt x="64" y="74"/>
                        </a:lnTo>
                        <a:lnTo>
                          <a:pt x="65" y="55"/>
                        </a:lnTo>
                        <a:lnTo>
                          <a:pt x="65" y="41"/>
                        </a:lnTo>
                        <a:lnTo>
                          <a:pt x="62" y="31"/>
                        </a:lnTo>
                        <a:lnTo>
                          <a:pt x="58" y="22"/>
                        </a:lnTo>
                        <a:lnTo>
                          <a:pt x="53" y="16"/>
                        </a:lnTo>
                        <a:lnTo>
                          <a:pt x="46" y="13"/>
                        </a:lnTo>
                        <a:lnTo>
                          <a:pt x="38" y="11"/>
                        </a:lnTo>
                        <a:lnTo>
                          <a:pt x="28" y="16"/>
                        </a:lnTo>
                        <a:lnTo>
                          <a:pt x="19" y="25"/>
                        </a:lnTo>
                        <a:lnTo>
                          <a:pt x="15" y="31"/>
                        </a:lnTo>
                        <a:lnTo>
                          <a:pt x="13" y="40"/>
                        </a:lnTo>
                        <a:lnTo>
                          <a:pt x="10" y="49"/>
                        </a:lnTo>
                        <a:lnTo>
                          <a:pt x="10" y="61"/>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42" name="Freeform 81"/>
                  <p:cNvSpPr>
                    <a:spLocks noEditPoints="1"/>
                  </p:cNvSpPr>
                  <p:nvPr/>
                </p:nvSpPr>
                <p:spPr bwMode="auto">
                  <a:xfrm>
                    <a:off x="3305" y="2315"/>
                    <a:ext cx="35" cy="58"/>
                  </a:xfrm>
                  <a:custGeom>
                    <a:avLst/>
                    <a:gdLst/>
                    <a:ahLst/>
                    <a:cxnLst>
                      <a:cxn ang="0">
                        <a:pos x="0" y="116"/>
                      </a:cxn>
                      <a:cxn ang="0">
                        <a:pos x="0" y="61"/>
                      </a:cxn>
                      <a:cxn ang="0">
                        <a:pos x="0" y="6"/>
                      </a:cxn>
                      <a:cxn ang="0">
                        <a:pos x="18" y="3"/>
                      </a:cxn>
                      <a:cxn ang="0">
                        <a:pos x="36" y="0"/>
                      </a:cxn>
                      <a:cxn ang="0">
                        <a:pos x="47" y="0"/>
                      </a:cxn>
                      <a:cxn ang="0">
                        <a:pos x="53" y="1"/>
                      </a:cxn>
                      <a:cxn ang="0">
                        <a:pos x="57" y="4"/>
                      </a:cxn>
                      <a:cxn ang="0">
                        <a:pos x="62" y="10"/>
                      </a:cxn>
                      <a:cxn ang="0">
                        <a:pos x="63" y="17"/>
                      </a:cxn>
                      <a:cxn ang="0">
                        <a:pos x="65" y="26"/>
                      </a:cxn>
                      <a:cxn ang="0">
                        <a:pos x="63" y="37"/>
                      </a:cxn>
                      <a:cxn ang="0">
                        <a:pos x="60" y="47"/>
                      </a:cxn>
                      <a:cxn ang="0">
                        <a:pos x="53" y="55"/>
                      </a:cxn>
                      <a:cxn ang="0">
                        <a:pos x="42" y="61"/>
                      </a:cxn>
                      <a:cxn ang="0">
                        <a:pos x="45" y="62"/>
                      </a:cxn>
                      <a:cxn ang="0">
                        <a:pos x="48" y="65"/>
                      </a:cxn>
                      <a:cxn ang="0">
                        <a:pos x="53" y="71"/>
                      </a:cxn>
                      <a:cxn ang="0">
                        <a:pos x="57" y="78"/>
                      </a:cxn>
                      <a:cxn ang="0">
                        <a:pos x="70" y="105"/>
                      </a:cxn>
                      <a:cxn ang="0">
                        <a:pos x="65" y="107"/>
                      </a:cxn>
                      <a:cxn ang="0">
                        <a:pos x="59" y="108"/>
                      </a:cxn>
                      <a:cxn ang="0">
                        <a:pos x="53" y="98"/>
                      </a:cxn>
                      <a:cxn ang="0">
                        <a:pos x="48" y="86"/>
                      </a:cxn>
                      <a:cxn ang="0">
                        <a:pos x="44" y="78"/>
                      </a:cxn>
                      <a:cxn ang="0">
                        <a:pos x="39" y="73"/>
                      </a:cxn>
                      <a:cxn ang="0">
                        <a:pos x="38" y="68"/>
                      </a:cxn>
                      <a:cxn ang="0">
                        <a:pos x="35" y="65"/>
                      </a:cxn>
                      <a:cxn ang="0">
                        <a:pos x="33" y="65"/>
                      </a:cxn>
                      <a:cxn ang="0">
                        <a:pos x="30" y="64"/>
                      </a:cxn>
                      <a:cxn ang="0">
                        <a:pos x="27" y="64"/>
                      </a:cxn>
                      <a:cxn ang="0">
                        <a:pos x="24" y="64"/>
                      </a:cxn>
                      <a:cxn ang="0">
                        <a:pos x="18" y="65"/>
                      </a:cxn>
                      <a:cxn ang="0">
                        <a:pos x="11" y="65"/>
                      </a:cxn>
                      <a:cxn ang="0">
                        <a:pos x="11" y="114"/>
                      </a:cxn>
                      <a:cxn ang="0">
                        <a:pos x="6" y="116"/>
                      </a:cxn>
                      <a:cxn ang="0">
                        <a:pos x="0" y="116"/>
                      </a:cxn>
                      <a:cxn ang="0">
                        <a:pos x="11" y="53"/>
                      </a:cxn>
                      <a:cxn ang="0">
                        <a:pos x="23" y="52"/>
                      </a:cxn>
                      <a:cxn ang="0">
                        <a:pos x="35" y="50"/>
                      </a:cxn>
                      <a:cxn ang="0">
                        <a:pos x="41" y="49"/>
                      </a:cxn>
                      <a:cxn ang="0">
                        <a:pos x="45" y="46"/>
                      </a:cxn>
                      <a:cxn ang="0">
                        <a:pos x="50" y="43"/>
                      </a:cxn>
                      <a:cxn ang="0">
                        <a:pos x="53" y="38"/>
                      </a:cxn>
                      <a:cxn ang="0">
                        <a:pos x="54" y="34"/>
                      </a:cxn>
                      <a:cxn ang="0">
                        <a:pos x="54" y="28"/>
                      </a:cxn>
                      <a:cxn ang="0">
                        <a:pos x="53" y="20"/>
                      </a:cxn>
                      <a:cxn ang="0">
                        <a:pos x="50" y="16"/>
                      </a:cxn>
                      <a:cxn ang="0">
                        <a:pos x="44" y="13"/>
                      </a:cxn>
                      <a:cxn ang="0">
                        <a:pos x="36" y="13"/>
                      </a:cxn>
                      <a:cxn ang="0">
                        <a:pos x="24" y="14"/>
                      </a:cxn>
                      <a:cxn ang="0">
                        <a:pos x="11" y="16"/>
                      </a:cxn>
                      <a:cxn ang="0">
                        <a:pos x="11" y="34"/>
                      </a:cxn>
                      <a:cxn ang="0">
                        <a:pos x="11" y="53"/>
                      </a:cxn>
                    </a:cxnLst>
                    <a:rect l="0" t="0" r="r" b="b"/>
                    <a:pathLst>
                      <a:path w="70" h="116">
                        <a:moveTo>
                          <a:pt x="0" y="116"/>
                        </a:moveTo>
                        <a:lnTo>
                          <a:pt x="0" y="61"/>
                        </a:lnTo>
                        <a:lnTo>
                          <a:pt x="0" y="6"/>
                        </a:lnTo>
                        <a:lnTo>
                          <a:pt x="18" y="3"/>
                        </a:lnTo>
                        <a:lnTo>
                          <a:pt x="36" y="0"/>
                        </a:lnTo>
                        <a:lnTo>
                          <a:pt x="47" y="0"/>
                        </a:lnTo>
                        <a:lnTo>
                          <a:pt x="53" y="1"/>
                        </a:lnTo>
                        <a:lnTo>
                          <a:pt x="57" y="4"/>
                        </a:lnTo>
                        <a:lnTo>
                          <a:pt x="62" y="10"/>
                        </a:lnTo>
                        <a:lnTo>
                          <a:pt x="63" y="17"/>
                        </a:lnTo>
                        <a:lnTo>
                          <a:pt x="65" y="26"/>
                        </a:lnTo>
                        <a:lnTo>
                          <a:pt x="63" y="37"/>
                        </a:lnTo>
                        <a:lnTo>
                          <a:pt x="60" y="47"/>
                        </a:lnTo>
                        <a:lnTo>
                          <a:pt x="53" y="55"/>
                        </a:lnTo>
                        <a:lnTo>
                          <a:pt x="42" y="61"/>
                        </a:lnTo>
                        <a:lnTo>
                          <a:pt x="45" y="62"/>
                        </a:lnTo>
                        <a:lnTo>
                          <a:pt x="48" y="65"/>
                        </a:lnTo>
                        <a:lnTo>
                          <a:pt x="53" y="71"/>
                        </a:lnTo>
                        <a:lnTo>
                          <a:pt x="57" y="78"/>
                        </a:lnTo>
                        <a:lnTo>
                          <a:pt x="70" y="105"/>
                        </a:lnTo>
                        <a:lnTo>
                          <a:pt x="65" y="107"/>
                        </a:lnTo>
                        <a:lnTo>
                          <a:pt x="59" y="108"/>
                        </a:lnTo>
                        <a:lnTo>
                          <a:pt x="53" y="98"/>
                        </a:lnTo>
                        <a:lnTo>
                          <a:pt x="48" y="86"/>
                        </a:lnTo>
                        <a:lnTo>
                          <a:pt x="44" y="78"/>
                        </a:lnTo>
                        <a:lnTo>
                          <a:pt x="39" y="73"/>
                        </a:lnTo>
                        <a:lnTo>
                          <a:pt x="38" y="68"/>
                        </a:lnTo>
                        <a:lnTo>
                          <a:pt x="35" y="65"/>
                        </a:lnTo>
                        <a:lnTo>
                          <a:pt x="33" y="65"/>
                        </a:lnTo>
                        <a:lnTo>
                          <a:pt x="30" y="64"/>
                        </a:lnTo>
                        <a:lnTo>
                          <a:pt x="27" y="64"/>
                        </a:lnTo>
                        <a:lnTo>
                          <a:pt x="24" y="64"/>
                        </a:lnTo>
                        <a:lnTo>
                          <a:pt x="18" y="65"/>
                        </a:lnTo>
                        <a:lnTo>
                          <a:pt x="11" y="65"/>
                        </a:lnTo>
                        <a:lnTo>
                          <a:pt x="11" y="114"/>
                        </a:lnTo>
                        <a:lnTo>
                          <a:pt x="6" y="116"/>
                        </a:lnTo>
                        <a:lnTo>
                          <a:pt x="0" y="116"/>
                        </a:lnTo>
                        <a:close/>
                        <a:moveTo>
                          <a:pt x="11" y="53"/>
                        </a:moveTo>
                        <a:lnTo>
                          <a:pt x="23" y="52"/>
                        </a:lnTo>
                        <a:lnTo>
                          <a:pt x="35" y="50"/>
                        </a:lnTo>
                        <a:lnTo>
                          <a:pt x="41" y="49"/>
                        </a:lnTo>
                        <a:lnTo>
                          <a:pt x="45" y="46"/>
                        </a:lnTo>
                        <a:lnTo>
                          <a:pt x="50" y="43"/>
                        </a:lnTo>
                        <a:lnTo>
                          <a:pt x="53" y="38"/>
                        </a:lnTo>
                        <a:lnTo>
                          <a:pt x="54" y="34"/>
                        </a:lnTo>
                        <a:lnTo>
                          <a:pt x="54" y="28"/>
                        </a:lnTo>
                        <a:lnTo>
                          <a:pt x="53" y="20"/>
                        </a:lnTo>
                        <a:lnTo>
                          <a:pt x="50" y="16"/>
                        </a:lnTo>
                        <a:lnTo>
                          <a:pt x="44" y="13"/>
                        </a:lnTo>
                        <a:lnTo>
                          <a:pt x="36" y="13"/>
                        </a:lnTo>
                        <a:lnTo>
                          <a:pt x="24" y="14"/>
                        </a:lnTo>
                        <a:lnTo>
                          <a:pt x="11" y="16"/>
                        </a:lnTo>
                        <a:lnTo>
                          <a:pt x="11" y="34"/>
                        </a:lnTo>
                        <a:lnTo>
                          <a:pt x="11" y="53"/>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43" name="Freeform 82"/>
                  <p:cNvSpPr>
                    <a:spLocks/>
                  </p:cNvSpPr>
                  <p:nvPr/>
                </p:nvSpPr>
                <p:spPr bwMode="auto">
                  <a:xfrm>
                    <a:off x="3344" y="2306"/>
                    <a:ext cx="28" cy="59"/>
                  </a:xfrm>
                  <a:custGeom>
                    <a:avLst/>
                    <a:gdLst/>
                    <a:ahLst/>
                    <a:cxnLst>
                      <a:cxn ang="0">
                        <a:pos x="4" y="87"/>
                      </a:cxn>
                      <a:cxn ang="0">
                        <a:pos x="10" y="93"/>
                      </a:cxn>
                      <a:cxn ang="0">
                        <a:pos x="15" y="101"/>
                      </a:cxn>
                      <a:cxn ang="0">
                        <a:pos x="27" y="106"/>
                      </a:cxn>
                      <a:cxn ang="0">
                        <a:pos x="39" y="101"/>
                      </a:cxn>
                      <a:cxn ang="0">
                        <a:pos x="49" y="93"/>
                      </a:cxn>
                      <a:cxn ang="0">
                        <a:pos x="54" y="82"/>
                      </a:cxn>
                      <a:cxn ang="0">
                        <a:pos x="54" y="72"/>
                      </a:cxn>
                      <a:cxn ang="0">
                        <a:pos x="49" y="66"/>
                      </a:cxn>
                      <a:cxn ang="0">
                        <a:pos x="39" y="66"/>
                      </a:cxn>
                      <a:cxn ang="0">
                        <a:pos x="19" y="64"/>
                      </a:cxn>
                      <a:cxn ang="0">
                        <a:pos x="9" y="60"/>
                      </a:cxn>
                      <a:cxn ang="0">
                        <a:pos x="3" y="48"/>
                      </a:cxn>
                      <a:cxn ang="0">
                        <a:pos x="4" y="33"/>
                      </a:cxn>
                      <a:cxn ang="0">
                        <a:pos x="10" y="18"/>
                      </a:cxn>
                      <a:cxn ang="0">
                        <a:pos x="24" y="6"/>
                      </a:cxn>
                      <a:cxn ang="0">
                        <a:pos x="39" y="2"/>
                      </a:cxn>
                      <a:cxn ang="0">
                        <a:pos x="52" y="3"/>
                      </a:cxn>
                      <a:cxn ang="0">
                        <a:pos x="57" y="14"/>
                      </a:cxn>
                      <a:cxn ang="0">
                        <a:pos x="55" y="26"/>
                      </a:cxn>
                      <a:cxn ang="0">
                        <a:pos x="49" y="21"/>
                      </a:cxn>
                      <a:cxn ang="0">
                        <a:pos x="43" y="15"/>
                      </a:cxn>
                      <a:cxn ang="0">
                        <a:pos x="31" y="17"/>
                      </a:cxn>
                      <a:cxn ang="0">
                        <a:pos x="16" y="26"/>
                      </a:cxn>
                      <a:cxn ang="0">
                        <a:pos x="12" y="37"/>
                      </a:cxn>
                      <a:cxn ang="0">
                        <a:pos x="15" y="48"/>
                      </a:cxn>
                      <a:cxn ang="0">
                        <a:pos x="31" y="51"/>
                      </a:cxn>
                      <a:cxn ang="0">
                        <a:pos x="48" y="49"/>
                      </a:cxn>
                      <a:cxn ang="0">
                        <a:pos x="54" y="51"/>
                      </a:cxn>
                      <a:cxn ang="0">
                        <a:pos x="57" y="61"/>
                      </a:cxn>
                      <a:cxn ang="0">
                        <a:pos x="57" y="78"/>
                      </a:cxn>
                      <a:cxn ang="0">
                        <a:pos x="54" y="97"/>
                      </a:cxn>
                      <a:cxn ang="0">
                        <a:pos x="42" y="113"/>
                      </a:cxn>
                      <a:cxn ang="0">
                        <a:pos x="24" y="119"/>
                      </a:cxn>
                      <a:cxn ang="0">
                        <a:pos x="15" y="118"/>
                      </a:cxn>
                      <a:cxn ang="0">
                        <a:pos x="4" y="107"/>
                      </a:cxn>
                      <a:cxn ang="0">
                        <a:pos x="0" y="88"/>
                      </a:cxn>
                    </a:cxnLst>
                    <a:rect l="0" t="0" r="r" b="b"/>
                    <a:pathLst>
                      <a:path w="57" h="119">
                        <a:moveTo>
                          <a:pt x="0" y="88"/>
                        </a:moveTo>
                        <a:lnTo>
                          <a:pt x="4" y="87"/>
                        </a:lnTo>
                        <a:lnTo>
                          <a:pt x="9" y="85"/>
                        </a:lnTo>
                        <a:lnTo>
                          <a:pt x="10" y="93"/>
                        </a:lnTo>
                        <a:lnTo>
                          <a:pt x="12" y="98"/>
                        </a:lnTo>
                        <a:lnTo>
                          <a:pt x="15" y="101"/>
                        </a:lnTo>
                        <a:lnTo>
                          <a:pt x="21" y="104"/>
                        </a:lnTo>
                        <a:lnTo>
                          <a:pt x="27" y="106"/>
                        </a:lnTo>
                        <a:lnTo>
                          <a:pt x="33" y="104"/>
                        </a:lnTo>
                        <a:lnTo>
                          <a:pt x="39" y="101"/>
                        </a:lnTo>
                        <a:lnTo>
                          <a:pt x="45" y="97"/>
                        </a:lnTo>
                        <a:lnTo>
                          <a:pt x="49" y="93"/>
                        </a:lnTo>
                        <a:lnTo>
                          <a:pt x="52" y="87"/>
                        </a:lnTo>
                        <a:lnTo>
                          <a:pt x="54" y="82"/>
                        </a:lnTo>
                        <a:lnTo>
                          <a:pt x="54" y="76"/>
                        </a:lnTo>
                        <a:lnTo>
                          <a:pt x="54" y="72"/>
                        </a:lnTo>
                        <a:lnTo>
                          <a:pt x="52" y="69"/>
                        </a:lnTo>
                        <a:lnTo>
                          <a:pt x="49" y="66"/>
                        </a:lnTo>
                        <a:lnTo>
                          <a:pt x="45" y="66"/>
                        </a:lnTo>
                        <a:lnTo>
                          <a:pt x="39" y="66"/>
                        </a:lnTo>
                        <a:lnTo>
                          <a:pt x="30" y="66"/>
                        </a:lnTo>
                        <a:lnTo>
                          <a:pt x="19" y="64"/>
                        </a:lnTo>
                        <a:lnTo>
                          <a:pt x="13" y="63"/>
                        </a:lnTo>
                        <a:lnTo>
                          <a:pt x="9" y="60"/>
                        </a:lnTo>
                        <a:lnTo>
                          <a:pt x="6" y="54"/>
                        </a:lnTo>
                        <a:lnTo>
                          <a:pt x="3" y="48"/>
                        </a:lnTo>
                        <a:lnTo>
                          <a:pt x="3" y="42"/>
                        </a:lnTo>
                        <a:lnTo>
                          <a:pt x="4" y="33"/>
                        </a:lnTo>
                        <a:lnTo>
                          <a:pt x="6" y="24"/>
                        </a:lnTo>
                        <a:lnTo>
                          <a:pt x="10" y="18"/>
                        </a:lnTo>
                        <a:lnTo>
                          <a:pt x="16" y="12"/>
                        </a:lnTo>
                        <a:lnTo>
                          <a:pt x="24" y="6"/>
                        </a:lnTo>
                        <a:lnTo>
                          <a:pt x="30" y="3"/>
                        </a:lnTo>
                        <a:lnTo>
                          <a:pt x="39" y="2"/>
                        </a:lnTo>
                        <a:lnTo>
                          <a:pt x="48" y="0"/>
                        </a:lnTo>
                        <a:lnTo>
                          <a:pt x="52" y="3"/>
                        </a:lnTo>
                        <a:lnTo>
                          <a:pt x="55" y="6"/>
                        </a:lnTo>
                        <a:lnTo>
                          <a:pt x="57" y="14"/>
                        </a:lnTo>
                        <a:lnTo>
                          <a:pt x="57" y="21"/>
                        </a:lnTo>
                        <a:lnTo>
                          <a:pt x="55" y="26"/>
                        </a:lnTo>
                        <a:lnTo>
                          <a:pt x="52" y="29"/>
                        </a:lnTo>
                        <a:lnTo>
                          <a:pt x="49" y="21"/>
                        </a:lnTo>
                        <a:lnTo>
                          <a:pt x="46" y="17"/>
                        </a:lnTo>
                        <a:lnTo>
                          <a:pt x="43" y="15"/>
                        </a:lnTo>
                        <a:lnTo>
                          <a:pt x="39" y="15"/>
                        </a:lnTo>
                        <a:lnTo>
                          <a:pt x="31" y="17"/>
                        </a:lnTo>
                        <a:lnTo>
                          <a:pt x="22" y="20"/>
                        </a:lnTo>
                        <a:lnTo>
                          <a:pt x="16" y="26"/>
                        </a:lnTo>
                        <a:lnTo>
                          <a:pt x="13" y="31"/>
                        </a:lnTo>
                        <a:lnTo>
                          <a:pt x="12" y="37"/>
                        </a:lnTo>
                        <a:lnTo>
                          <a:pt x="13" y="43"/>
                        </a:lnTo>
                        <a:lnTo>
                          <a:pt x="15" y="48"/>
                        </a:lnTo>
                        <a:lnTo>
                          <a:pt x="21" y="49"/>
                        </a:lnTo>
                        <a:lnTo>
                          <a:pt x="31" y="51"/>
                        </a:lnTo>
                        <a:lnTo>
                          <a:pt x="43" y="51"/>
                        </a:lnTo>
                        <a:lnTo>
                          <a:pt x="48" y="49"/>
                        </a:lnTo>
                        <a:lnTo>
                          <a:pt x="51" y="49"/>
                        </a:lnTo>
                        <a:lnTo>
                          <a:pt x="54" y="51"/>
                        </a:lnTo>
                        <a:lnTo>
                          <a:pt x="57" y="55"/>
                        </a:lnTo>
                        <a:lnTo>
                          <a:pt x="57" y="61"/>
                        </a:lnTo>
                        <a:lnTo>
                          <a:pt x="57" y="69"/>
                        </a:lnTo>
                        <a:lnTo>
                          <a:pt x="57" y="78"/>
                        </a:lnTo>
                        <a:lnTo>
                          <a:pt x="57" y="88"/>
                        </a:lnTo>
                        <a:lnTo>
                          <a:pt x="54" y="97"/>
                        </a:lnTo>
                        <a:lnTo>
                          <a:pt x="51" y="106"/>
                        </a:lnTo>
                        <a:lnTo>
                          <a:pt x="42" y="113"/>
                        </a:lnTo>
                        <a:lnTo>
                          <a:pt x="33" y="118"/>
                        </a:lnTo>
                        <a:lnTo>
                          <a:pt x="24" y="119"/>
                        </a:lnTo>
                        <a:lnTo>
                          <a:pt x="19" y="119"/>
                        </a:lnTo>
                        <a:lnTo>
                          <a:pt x="15" y="118"/>
                        </a:lnTo>
                        <a:lnTo>
                          <a:pt x="9" y="115"/>
                        </a:lnTo>
                        <a:lnTo>
                          <a:pt x="4" y="107"/>
                        </a:lnTo>
                        <a:lnTo>
                          <a:pt x="1" y="98"/>
                        </a:lnTo>
                        <a:lnTo>
                          <a:pt x="0" y="88"/>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grpSp>
              <p:nvGrpSpPr>
                <p:cNvPr id="20" name="Group 51"/>
                <p:cNvGrpSpPr>
                  <a:grpSpLocks/>
                </p:cNvGrpSpPr>
                <p:nvPr/>
              </p:nvGrpSpPr>
              <p:grpSpPr bwMode="auto">
                <a:xfrm>
                  <a:off x="4254462" y="2833778"/>
                  <a:ext cx="1020753" cy="454041"/>
                  <a:chOff x="2759" y="1705"/>
                  <a:chExt cx="643" cy="286"/>
                </a:xfrm>
              </p:grpSpPr>
              <p:sp>
                <p:nvSpPr>
                  <p:cNvPr id="1714" name="Freeform 52"/>
                  <p:cNvSpPr>
                    <a:spLocks/>
                  </p:cNvSpPr>
                  <p:nvPr/>
                </p:nvSpPr>
                <p:spPr bwMode="auto">
                  <a:xfrm>
                    <a:off x="2759" y="1977"/>
                    <a:ext cx="61" cy="11"/>
                  </a:xfrm>
                  <a:custGeom>
                    <a:avLst/>
                    <a:gdLst/>
                    <a:ahLst/>
                    <a:cxnLst>
                      <a:cxn ang="0">
                        <a:pos x="121" y="23"/>
                      </a:cxn>
                      <a:cxn ang="0">
                        <a:pos x="0" y="15"/>
                      </a:cxn>
                      <a:cxn ang="0">
                        <a:pos x="0" y="0"/>
                      </a:cxn>
                      <a:cxn ang="0">
                        <a:pos x="121" y="6"/>
                      </a:cxn>
                      <a:cxn ang="0">
                        <a:pos x="121" y="23"/>
                      </a:cxn>
                    </a:cxnLst>
                    <a:rect l="0" t="0" r="r" b="b"/>
                    <a:pathLst>
                      <a:path w="121" h="23">
                        <a:moveTo>
                          <a:pt x="121" y="23"/>
                        </a:moveTo>
                        <a:lnTo>
                          <a:pt x="0" y="15"/>
                        </a:lnTo>
                        <a:lnTo>
                          <a:pt x="0" y="0"/>
                        </a:lnTo>
                        <a:lnTo>
                          <a:pt x="121" y="6"/>
                        </a:lnTo>
                        <a:lnTo>
                          <a:pt x="121" y="23"/>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15" name="Freeform 53"/>
                  <p:cNvSpPr>
                    <a:spLocks/>
                  </p:cNvSpPr>
                  <p:nvPr/>
                </p:nvSpPr>
                <p:spPr bwMode="auto">
                  <a:xfrm>
                    <a:off x="2762" y="1950"/>
                    <a:ext cx="61" cy="18"/>
                  </a:xfrm>
                  <a:custGeom>
                    <a:avLst/>
                    <a:gdLst/>
                    <a:ahLst/>
                    <a:cxnLst>
                      <a:cxn ang="0">
                        <a:pos x="120" y="34"/>
                      </a:cxn>
                      <a:cxn ang="0">
                        <a:pos x="0" y="15"/>
                      </a:cxn>
                      <a:cxn ang="0">
                        <a:pos x="3" y="0"/>
                      </a:cxn>
                      <a:cxn ang="0">
                        <a:pos x="123" y="18"/>
                      </a:cxn>
                      <a:cxn ang="0">
                        <a:pos x="120" y="34"/>
                      </a:cxn>
                    </a:cxnLst>
                    <a:rect l="0" t="0" r="r" b="b"/>
                    <a:pathLst>
                      <a:path w="123" h="34">
                        <a:moveTo>
                          <a:pt x="120" y="34"/>
                        </a:moveTo>
                        <a:lnTo>
                          <a:pt x="0" y="15"/>
                        </a:lnTo>
                        <a:lnTo>
                          <a:pt x="3" y="0"/>
                        </a:lnTo>
                        <a:lnTo>
                          <a:pt x="123" y="18"/>
                        </a:lnTo>
                        <a:lnTo>
                          <a:pt x="120" y="34"/>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16" name="Freeform 54"/>
                  <p:cNvSpPr>
                    <a:spLocks/>
                  </p:cNvSpPr>
                  <p:nvPr/>
                </p:nvSpPr>
                <p:spPr bwMode="auto">
                  <a:xfrm>
                    <a:off x="2767" y="1924"/>
                    <a:ext cx="60" cy="23"/>
                  </a:xfrm>
                  <a:custGeom>
                    <a:avLst/>
                    <a:gdLst/>
                    <a:ahLst/>
                    <a:cxnLst>
                      <a:cxn ang="0">
                        <a:pos x="116" y="46"/>
                      </a:cxn>
                      <a:cxn ang="0">
                        <a:pos x="0" y="15"/>
                      </a:cxn>
                      <a:cxn ang="0">
                        <a:pos x="4" y="0"/>
                      </a:cxn>
                      <a:cxn ang="0">
                        <a:pos x="120" y="32"/>
                      </a:cxn>
                      <a:cxn ang="0">
                        <a:pos x="116" y="46"/>
                      </a:cxn>
                    </a:cxnLst>
                    <a:rect l="0" t="0" r="r" b="b"/>
                    <a:pathLst>
                      <a:path w="120" h="46">
                        <a:moveTo>
                          <a:pt x="116" y="46"/>
                        </a:moveTo>
                        <a:lnTo>
                          <a:pt x="0" y="15"/>
                        </a:lnTo>
                        <a:lnTo>
                          <a:pt x="4" y="0"/>
                        </a:lnTo>
                        <a:lnTo>
                          <a:pt x="120" y="32"/>
                        </a:lnTo>
                        <a:lnTo>
                          <a:pt x="116" y="46"/>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17" name="Freeform 55"/>
                  <p:cNvSpPr>
                    <a:spLocks noEditPoints="1"/>
                  </p:cNvSpPr>
                  <p:nvPr/>
                </p:nvSpPr>
                <p:spPr bwMode="auto">
                  <a:xfrm>
                    <a:off x="2794" y="1857"/>
                    <a:ext cx="68" cy="58"/>
                  </a:xfrm>
                  <a:custGeom>
                    <a:avLst/>
                    <a:gdLst/>
                    <a:ahLst/>
                    <a:cxnLst>
                      <a:cxn ang="0">
                        <a:pos x="81" y="116"/>
                      </a:cxn>
                      <a:cxn ang="0">
                        <a:pos x="0" y="15"/>
                      </a:cxn>
                      <a:cxn ang="0">
                        <a:pos x="8" y="0"/>
                      </a:cxn>
                      <a:cxn ang="0">
                        <a:pos x="137" y="19"/>
                      </a:cxn>
                      <a:cxn ang="0">
                        <a:pos x="129" y="34"/>
                      </a:cxn>
                      <a:cxn ang="0">
                        <a:pos x="90" y="28"/>
                      </a:cxn>
                      <a:cxn ang="0">
                        <a:pos x="64" y="71"/>
                      </a:cxn>
                      <a:cxn ang="0">
                        <a:pos x="88" y="101"/>
                      </a:cxn>
                      <a:cxn ang="0">
                        <a:pos x="81" y="116"/>
                      </a:cxn>
                      <a:cxn ang="0">
                        <a:pos x="56" y="61"/>
                      </a:cxn>
                      <a:cxn ang="0">
                        <a:pos x="76" y="25"/>
                      </a:cxn>
                      <a:cxn ang="0">
                        <a:pos x="41" y="19"/>
                      </a:cxn>
                      <a:cxn ang="0">
                        <a:pos x="26" y="18"/>
                      </a:cxn>
                      <a:cxn ang="0">
                        <a:pos x="15" y="15"/>
                      </a:cxn>
                      <a:cxn ang="0">
                        <a:pos x="24" y="22"/>
                      </a:cxn>
                      <a:cxn ang="0">
                        <a:pos x="32" y="31"/>
                      </a:cxn>
                      <a:cxn ang="0">
                        <a:pos x="56" y="61"/>
                      </a:cxn>
                    </a:cxnLst>
                    <a:rect l="0" t="0" r="r" b="b"/>
                    <a:pathLst>
                      <a:path w="137" h="116">
                        <a:moveTo>
                          <a:pt x="81" y="116"/>
                        </a:moveTo>
                        <a:lnTo>
                          <a:pt x="0" y="15"/>
                        </a:lnTo>
                        <a:lnTo>
                          <a:pt x="8" y="0"/>
                        </a:lnTo>
                        <a:lnTo>
                          <a:pt x="137" y="19"/>
                        </a:lnTo>
                        <a:lnTo>
                          <a:pt x="129" y="34"/>
                        </a:lnTo>
                        <a:lnTo>
                          <a:pt x="90" y="28"/>
                        </a:lnTo>
                        <a:lnTo>
                          <a:pt x="64" y="71"/>
                        </a:lnTo>
                        <a:lnTo>
                          <a:pt x="88" y="101"/>
                        </a:lnTo>
                        <a:lnTo>
                          <a:pt x="81" y="116"/>
                        </a:lnTo>
                        <a:close/>
                        <a:moveTo>
                          <a:pt x="56" y="61"/>
                        </a:moveTo>
                        <a:lnTo>
                          <a:pt x="76" y="25"/>
                        </a:lnTo>
                        <a:lnTo>
                          <a:pt x="41" y="19"/>
                        </a:lnTo>
                        <a:lnTo>
                          <a:pt x="26" y="18"/>
                        </a:lnTo>
                        <a:lnTo>
                          <a:pt x="15" y="15"/>
                        </a:lnTo>
                        <a:lnTo>
                          <a:pt x="24" y="22"/>
                        </a:lnTo>
                        <a:lnTo>
                          <a:pt x="32" y="31"/>
                        </a:lnTo>
                        <a:lnTo>
                          <a:pt x="56" y="61"/>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18" name="Freeform 56"/>
                  <p:cNvSpPr>
                    <a:spLocks noEditPoints="1"/>
                  </p:cNvSpPr>
                  <p:nvPr/>
                </p:nvSpPr>
                <p:spPr bwMode="auto">
                  <a:xfrm>
                    <a:off x="2820" y="1796"/>
                    <a:ext cx="80" cy="70"/>
                  </a:xfrm>
                  <a:custGeom>
                    <a:avLst/>
                    <a:gdLst/>
                    <a:ahLst/>
                    <a:cxnLst>
                      <a:cxn ang="0">
                        <a:pos x="86" y="140"/>
                      </a:cxn>
                      <a:cxn ang="0">
                        <a:pos x="0" y="55"/>
                      </a:cxn>
                      <a:cxn ang="0">
                        <a:pos x="37" y="17"/>
                      </a:cxn>
                      <a:cxn ang="0">
                        <a:pos x="43" y="12"/>
                      </a:cxn>
                      <a:cxn ang="0">
                        <a:pos x="47" y="7"/>
                      </a:cxn>
                      <a:cxn ang="0">
                        <a:pos x="56" y="1"/>
                      </a:cxn>
                      <a:cxn ang="0">
                        <a:pos x="65" y="0"/>
                      </a:cxn>
                      <a:cxn ang="0">
                        <a:pos x="74" y="0"/>
                      </a:cxn>
                      <a:cxn ang="0">
                        <a:pos x="83" y="3"/>
                      </a:cxn>
                      <a:cxn ang="0">
                        <a:pos x="90" y="9"/>
                      </a:cxn>
                      <a:cxn ang="0">
                        <a:pos x="98" y="19"/>
                      </a:cxn>
                      <a:cxn ang="0">
                        <a:pos x="99" y="29"/>
                      </a:cxn>
                      <a:cxn ang="0">
                        <a:pos x="99" y="37"/>
                      </a:cxn>
                      <a:cxn ang="0">
                        <a:pos x="98" y="43"/>
                      </a:cxn>
                      <a:cxn ang="0">
                        <a:pos x="90" y="56"/>
                      </a:cxn>
                      <a:cxn ang="0">
                        <a:pos x="96" y="55"/>
                      </a:cxn>
                      <a:cxn ang="0">
                        <a:pos x="101" y="53"/>
                      </a:cxn>
                      <a:cxn ang="0">
                        <a:pos x="111" y="53"/>
                      </a:cxn>
                      <a:cxn ang="0">
                        <a:pos x="122" y="55"/>
                      </a:cxn>
                      <a:cxn ang="0">
                        <a:pos x="160" y="64"/>
                      </a:cxn>
                      <a:cxn ang="0">
                        <a:pos x="145" y="77"/>
                      </a:cxn>
                      <a:cxn ang="0">
                        <a:pos x="117" y="71"/>
                      </a:cxn>
                      <a:cxn ang="0">
                        <a:pos x="105" y="70"/>
                      </a:cxn>
                      <a:cxn ang="0">
                        <a:pos x="96" y="68"/>
                      </a:cxn>
                      <a:cxn ang="0">
                        <a:pos x="90" y="68"/>
                      </a:cxn>
                      <a:cxn ang="0">
                        <a:pos x="86" y="68"/>
                      </a:cxn>
                      <a:cxn ang="0">
                        <a:pos x="81" y="70"/>
                      </a:cxn>
                      <a:cxn ang="0">
                        <a:pos x="78" y="71"/>
                      </a:cxn>
                      <a:cxn ang="0">
                        <a:pos x="76" y="74"/>
                      </a:cxn>
                      <a:cxn ang="0">
                        <a:pos x="71" y="77"/>
                      </a:cxn>
                      <a:cxn ang="0">
                        <a:pos x="59" y="90"/>
                      </a:cxn>
                      <a:cxn ang="0">
                        <a:pos x="96" y="128"/>
                      </a:cxn>
                      <a:cxn ang="0">
                        <a:pos x="86" y="140"/>
                      </a:cxn>
                      <a:cxn ang="0">
                        <a:pos x="49" y="82"/>
                      </a:cxn>
                      <a:cxn ang="0">
                        <a:pos x="73" y="56"/>
                      </a:cxn>
                      <a:cxn ang="0">
                        <a:pos x="78" y="49"/>
                      </a:cxn>
                      <a:cxn ang="0">
                        <a:pos x="83" y="43"/>
                      </a:cxn>
                      <a:cxn ang="0">
                        <a:pos x="84" y="37"/>
                      </a:cxn>
                      <a:cxn ang="0">
                        <a:pos x="84" y="31"/>
                      </a:cxn>
                      <a:cxn ang="0">
                        <a:pos x="81" y="25"/>
                      </a:cxn>
                      <a:cxn ang="0">
                        <a:pos x="78" y="20"/>
                      </a:cxn>
                      <a:cxn ang="0">
                        <a:pos x="71" y="16"/>
                      </a:cxn>
                      <a:cxn ang="0">
                        <a:pos x="68" y="16"/>
                      </a:cxn>
                      <a:cxn ang="0">
                        <a:pos x="64" y="16"/>
                      </a:cxn>
                      <a:cxn ang="0">
                        <a:pos x="56" y="19"/>
                      </a:cxn>
                      <a:cxn ang="0">
                        <a:pos x="52" y="22"/>
                      </a:cxn>
                      <a:cxn ang="0">
                        <a:pos x="47" y="26"/>
                      </a:cxn>
                      <a:cxn ang="0">
                        <a:pos x="20" y="53"/>
                      </a:cxn>
                      <a:cxn ang="0">
                        <a:pos x="49" y="82"/>
                      </a:cxn>
                    </a:cxnLst>
                    <a:rect l="0" t="0" r="r" b="b"/>
                    <a:pathLst>
                      <a:path w="160" h="140">
                        <a:moveTo>
                          <a:pt x="86" y="140"/>
                        </a:moveTo>
                        <a:lnTo>
                          <a:pt x="0" y="55"/>
                        </a:lnTo>
                        <a:lnTo>
                          <a:pt x="37" y="17"/>
                        </a:lnTo>
                        <a:lnTo>
                          <a:pt x="43" y="12"/>
                        </a:lnTo>
                        <a:lnTo>
                          <a:pt x="47" y="7"/>
                        </a:lnTo>
                        <a:lnTo>
                          <a:pt x="56" y="1"/>
                        </a:lnTo>
                        <a:lnTo>
                          <a:pt x="65" y="0"/>
                        </a:lnTo>
                        <a:lnTo>
                          <a:pt x="74" y="0"/>
                        </a:lnTo>
                        <a:lnTo>
                          <a:pt x="83" y="3"/>
                        </a:lnTo>
                        <a:lnTo>
                          <a:pt x="90" y="9"/>
                        </a:lnTo>
                        <a:lnTo>
                          <a:pt x="98" y="19"/>
                        </a:lnTo>
                        <a:lnTo>
                          <a:pt x="99" y="29"/>
                        </a:lnTo>
                        <a:lnTo>
                          <a:pt x="99" y="37"/>
                        </a:lnTo>
                        <a:lnTo>
                          <a:pt x="98" y="43"/>
                        </a:lnTo>
                        <a:lnTo>
                          <a:pt x="90" y="56"/>
                        </a:lnTo>
                        <a:lnTo>
                          <a:pt x="96" y="55"/>
                        </a:lnTo>
                        <a:lnTo>
                          <a:pt x="101" y="53"/>
                        </a:lnTo>
                        <a:lnTo>
                          <a:pt x="111" y="53"/>
                        </a:lnTo>
                        <a:lnTo>
                          <a:pt x="122" y="55"/>
                        </a:lnTo>
                        <a:lnTo>
                          <a:pt x="160" y="64"/>
                        </a:lnTo>
                        <a:lnTo>
                          <a:pt x="145" y="77"/>
                        </a:lnTo>
                        <a:lnTo>
                          <a:pt x="117" y="71"/>
                        </a:lnTo>
                        <a:lnTo>
                          <a:pt x="105" y="70"/>
                        </a:lnTo>
                        <a:lnTo>
                          <a:pt x="96" y="68"/>
                        </a:lnTo>
                        <a:lnTo>
                          <a:pt x="90" y="68"/>
                        </a:lnTo>
                        <a:lnTo>
                          <a:pt x="86" y="68"/>
                        </a:lnTo>
                        <a:lnTo>
                          <a:pt x="81" y="70"/>
                        </a:lnTo>
                        <a:lnTo>
                          <a:pt x="78" y="71"/>
                        </a:lnTo>
                        <a:lnTo>
                          <a:pt x="76" y="74"/>
                        </a:lnTo>
                        <a:lnTo>
                          <a:pt x="71" y="77"/>
                        </a:lnTo>
                        <a:lnTo>
                          <a:pt x="59" y="90"/>
                        </a:lnTo>
                        <a:lnTo>
                          <a:pt x="96" y="128"/>
                        </a:lnTo>
                        <a:lnTo>
                          <a:pt x="86" y="140"/>
                        </a:lnTo>
                        <a:close/>
                        <a:moveTo>
                          <a:pt x="49" y="82"/>
                        </a:moveTo>
                        <a:lnTo>
                          <a:pt x="73" y="56"/>
                        </a:lnTo>
                        <a:lnTo>
                          <a:pt x="78" y="49"/>
                        </a:lnTo>
                        <a:lnTo>
                          <a:pt x="83" y="43"/>
                        </a:lnTo>
                        <a:lnTo>
                          <a:pt x="84" y="37"/>
                        </a:lnTo>
                        <a:lnTo>
                          <a:pt x="84" y="31"/>
                        </a:lnTo>
                        <a:lnTo>
                          <a:pt x="81" y="25"/>
                        </a:lnTo>
                        <a:lnTo>
                          <a:pt x="78" y="20"/>
                        </a:lnTo>
                        <a:lnTo>
                          <a:pt x="71" y="16"/>
                        </a:lnTo>
                        <a:lnTo>
                          <a:pt x="68" y="16"/>
                        </a:lnTo>
                        <a:lnTo>
                          <a:pt x="64" y="16"/>
                        </a:lnTo>
                        <a:lnTo>
                          <a:pt x="56" y="19"/>
                        </a:lnTo>
                        <a:lnTo>
                          <a:pt x="52" y="22"/>
                        </a:lnTo>
                        <a:lnTo>
                          <a:pt x="47" y="26"/>
                        </a:lnTo>
                        <a:lnTo>
                          <a:pt x="20" y="53"/>
                        </a:lnTo>
                        <a:lnTo>
                          <a:pt x="49" y="8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19" name="Freeform 57"/>
                  <p:cNvSpPr>
                    <a:spLocks/>
                  </p:cNvSpPr>
                  <p:nvPr/>
                </p:nvSpPr>
                <p:spPr bwMode="auto">
                  <a:xfrm>
                    <a:off x="2869" y="1745"/>
                    <a:ext cx="81" cy="82"/>
                  </a:xfrm>
                  <a:custGeom>
                    <a:avLst/>
                    <a:gdLst/>
                    <a:ahLst/>
                    <a:cxnLst>
                      <a:cxn ang="0">
                        <a:pos x="65" y="164"/>
                      </a:cxn>
                      <a:cxn ang="0">
                        <a:pos x="0" y="62"/>
                      </a:cxn>
                      <a:cxn ang="0">
                        <a:pos x="19" y="49"/>
                      </a:cxn>
                      <a:cxn ang="0">
                        <a:pos x="89" y="106"/>
                      </a:cxn>
                      <a:cxn ang="0">
                        <a:pos x="98" y="112"/>
                      </a:cxn>
                      <a:cxn ang="0">
                        <a:pos x="104" y="118"/>
                      </a:cxn>
                      <a:cxn ang="0">
                        <a:pos x="103" y="109"/>
                      </a:cxn>
                      <a:cxn ang="0">
                        <a:pos x="100" y="97"/>
                      </a:cxn>
                      <a:cxn ang="0">
                        <a:pos x="77" y="12"/>
                      </a:cxn>
                      <a:cxn ang="0">
                        <a:pos x="97" y="0"/>
                      </a:cxn>
                      <a:cxn ang="0">
                        <a:pos x="162" y="101"/>
                      </a:cxn>
                      <a:cxn ang="0">
                        <a:pos x="149" y="109"/>
                      </a:cxn>
                      <a:cxn ang="0">
                        <a:pos x="94" y="24"/>
                      </a:cxn>
                      <a:cxn ang="0">
                        <a:pos x="119" y="128"/>
                      </a:cxn>
                      <a:cxn ang="0">
                        <a:pos x="107" y="135"/>
                      </a:cxn>
                      <a:cxn ang="0">
                        <a:pos x="22" y="68"/>
                      </a:cxn>
                      <a:cxn ang="0">
                        <a:pos x="77" y="155"/>
                      </a:cxn>
                      <a:cxn ang="0">
                        <a:pos x="65" y="164"/>
                      </a:cxn>
                    </a:cxnLst>
                    <a:rect l="0" t="0" r="r" b="b"/>
                    <a:pathLst>
                      <a:path w="162" h="164">
                        <a:moveTo>
                          <a:pt x="65" y="164"/>
                        </a:moveTo>
                        <a:lnTo>
                          <a:pt x="0" y="62"/>
                        </a:lnTo>
                        <a:lnTo>
                          <a:pt x="19" y="49"/>
                        </a:lnTo>
                        <a:lnTo>
                          <a:pt x="89" y="106"/>
                        </a:lnTo>
                        <a:lnTo>
                          <a:pt x="98" y="112"/>
                        </a:lnTo>
                        <a:lnTo>
                          <a:pt x="104" y="118"/>
                        </a:lnTo>
                        <a:lnTo>
                          <a:pt x="103" y="109"/>
                        </a:lnTo>
                        <a:lnTo>
                          <a:pt x="100" y="97"/>
                        </a:lnTo>
                        <a:lnTo>
                          <a:pt x="77" y="12"/>
                        </a:lnTo>
                        <a:lnTo>
                          <a:pt x="97" y="0"/>
                        </a:lnTo>
                        <a:lnTo>
                          <a:pt x="162" y="101"/>
                        </a:lnTo>
                        <a:lnTo>
                          <a:pt x="149" y="109"/>
                        </a:lnTo>
                        <a:lnTo>
                          <a:pt x="94" y="24"/>
                        </a:lnTo>
                        <a:lnTo>
                          <a:pt x="119" y="128"/>
                        </a:lnTo>
                        <a:lnTo>
                          <a:pt x="107" y="135"/>
                        </a:lnTo>
                        <a:lnTo>
                          <a:pt x="22" y="68"/>
                        </a:lnTo>
                        <a:lnTo>
                          <a:pt x="77" y="155"/>
                        </a:lnTo>
                        <a:lnTo>
                          <a:pt x="65" y="164"/>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0" name="Freeform 58"/>
                  <p:cNvSpPr>
                    <a:spLocks noEditPoints="1"/>
                  </p:cNvSpPr>
                  <p:nvPr/>
                </p:nvSpPr>
                <p:spPr bwMode="auto">
                  <a:xfrm>
                    <a:off x="2942" y="1724"/>
                    <a:ext cx="59" cy="62"/>
                  </a:xfrm>
                  <a:custGeom>
                    <a:avLst/>
                    <a:gdLst/>
                    <a:ahLst/>
                    <a:cxnLst>
                      <a:cxn ang="0">
                        <a:pos x="4" y="84"/>
                      </a:cxn>
                      <a:cxn ang="0">
                        <a:pos x="1" y="70"/>
                      </a:cxn>
                      <a:cxn ang="0">
                        <a:pos x="0" y="57"/>
                      </a:cxn>
                      <a:cxn ang="0">
                        <a:pos x="1" y="45"/>
                      </a:cxn>
                      <a:cxn ang="0">
                        <a:pos x="4" y="33"/>
                      </a:cxn>
                      <a:cxn ang="0">
                        <a:pos x="10" y="24"/>
                      </a:cxn>
                      <a:cxn ang="0">
                        <a:pos x="18" y="15"/>
                      </a:cxn>
                      <a:cxn ang="0">
                        <a:pos x="27" y="9"/>
                      </a:cxn>
                      <a:cxn ang="0">
                        <a:pos x="37" y="3"/>
                      </a:cxn>
                      <a:cxn ang="0">
                        <a:pos x="53" y="0"/>
                      </a:cxn>
                      <a:cxn ang="0">
                        <a:pos x="68" y="0"/>
                      </a:cxn>
                      <a:cxn ang="0">
                        <a:pos x="83" y="6"/>
                      </a:cxn>
                      <a:cxn ang="0">
                        <a:pos x="95" y="15"/>
                      </a:cxn>
                      <a:cxn ang="0">
                        <a:pos x="106" y="27"/>
                      </a:cxn>
                      <a:cxn ang="0">
                        <a:pos x="113" y="43"/>
                      </a:cxn>
                      <a:cxn ang="0">
                        <a:pos x="117" y="60"/>
                      </a:cxn>
                      <a:cxn ang="0">
                        <a:pos x="117" y="76"/>
                      </a:cxn>
                      <a:cxn ang="0">
                        <a:pos x="113" y="91"/>
                      </a:cxn>
                      <a:cxn ang="0">
                        <a:pos x="104" y="104"/>
                      </a:cxn>
                      <a:cxn ang="0">
                        <a:pos x="94" y="115"/>
                      </a:cxn>
                      <a:cxn ang="0">
                        <a:pos x="80" y="121"/>
                      </a:cxn>
                      <a:cxn ang="0">
                        <a:pos x="64" y="124"/>
                      </a:cxn>
                      <a:cxn ang="0">
                        <a:pos x="49" y="124"/>
                      </a:cxn>
                      <a:cxn ang="0">
                        <a:pos x="34" y="118"/>
                      </a:cxn>
                      <a:cxn ang="0">
                        <a:pos x="22" y="109"/>
                      </a:cxn>
                      <a:cxn ang="0">
                        <a:pos x="12" y="97"/>
                      </a:cxn>
                      <a:cxn ang="0">
                        <a:pos x="4" y="84"/>
                      </a:cxn>
                      <a:cxn ang="0">
                        <a:pos x="21" y="78"/>
                      </a:cxn>
                      <a:cxn ang="0">
                        <a:pos x="25" y="87"/>
                      </a:cxn>
                      <a:cxn ang="0">
                        <a:pos x="30" y="95"/>
                      </a:cxn>
                      <a:cxn ang="0">
                        <a:pos x="36" y="101"/>
                      </a:cxn>
                      <a:cxn ang="0">
                        <a:pos x="43" y="106"/>
                      </a:cxn>
                      <a:cxn ang="0">
                        <a:pos x="50" y="109"/>
                      </a:cxn>
                      <a:cxn ang="0">
                        <a:pos x="59" y="110"/>
                      </a:cxn>
                      <a:cxn ang="0">
                        <a:pos x="67" y="110"/>
                      </a:cxn>
                      <a:cxn ang="0">
                        <a:pos x="76" y="107"/>
                      </a:cxn>
                      <a:cxn ang="0">
                        <a:pos x="83" y="104"/>
                      </a:cxn>
                      <a:cxn ang="0">
                        <a:pos x="89" y="100"/>
                      </a:cxn>
                      <a:cxn ang="0">
                        <a:pos x="98" y="87"/>
                      </a:cxn>
                      <a:cxn ang="0">
                        <a:pos x="101" y="78"/>
                      </a:cxn>
                      <a:cxn ang="0">
                        <a:pos x="101" y="69"/>
                      </a:cxn>
                      <a:cxn ang="0">
                        <a:pos x="101" y="58"/>
                      </a:cxn>
                      <a:cxn ang="0">
                        <a:pos x="98" y="48"/>
                      </a:cxn>
                      <a:cxn ang="0">
                        <a:pos x="92" y="36"/>
                      </a:cxn>
                      <a:cxn ang="0">
                        <a:pos x="85" y="25"/>
                      </a:cxn>
                      <a:cxn ang="0">
                        <a:pos x="76" y="18"/>
                      </a:cxn>
                      <a:cxn ang="0">
                        <a:pos x="65" y="15"/>
                      </a:cxn>
                      <a:cxn ang="0">
                        <a:pos x="55" y="14"/>
                      </a:cxn>
                      <a:cxn ang="0">
                        <a:pos x="43" y="17"/>
                      </a:cxn>
                      <a:cxn ang="0">
                        <a:pos x="36" y="20"/>
                      </a:cxn>
                      <a:cxn ang="0">
                        <a:pos x="28" y="24"/>
                      </a:cxn>
                      <a:cxn ang="0">
                        <a:pos x="19" y="37"/>
                      </a:cxn>
                      <a:cxn ang="0">
                        <a:pos x="16" y="45"/>
                      </a:cxn>
                      <a:cxn ang="0">
                        <a:pos x="16" y="55"/>
                      </a:cxn>
                      <a:cxn ang="0">
                        <a:pos x="18" y="66"/>
                      </a:cxn>
                      <a:cxn ang="0">
                        <a:pos x="21" y="78"/>
                      </a:cxn>
                    </a:cxnLst>
                    <a:rect l="0" t="0" r="r" b="b"/>
                    <a:pathLst>
                      <a:path w="117" h="124">
                        <a:moveTo>
                          <a:pt x="4" y="84"/>
                        </a:moveTo>
                        <a:lnTo>
                          <a:pt x="1" y="70"/>
                        </a:lnTo>
                        <a:lnTo>
                          <a:pt x="0" y="57"/>
                        </a:lnTo>
                        <a:lnTo>
                          <a:pt x="1" y="45"/>
                        </a:lnTo>
                        <a:lnTo>
                          <a:pt x="4" y="33"/>
                        </a:lnTo>
                        <a:lnTo>
                          <a:pt x="10" y="24"/>
                        </a:lnTo>
                        <a:lnTo>
                          <a:pt x="18" y="15"/>
                        </a:lnTo>
                        <a:lnTo>
                          <a:pt x="27" y="9"/>
                        </a:lnTo>
                        <a:lnTo>
                          <a:pt x="37" y="3"/>
                        </a:lnTo>
                        <a:lnTo>
                          <a:pt x="53" y="0"/>
                        </a:lnTo>
                        <a:lnTo>
                          <a:pt x="68" y="0"/>
                        </a:lnTo>
                        <a:lnTo>
                          <a:pt x="83" y="6"/>
                        </a:lnTo>
                        <a:lnTo>
                          <a:pt x="95" y="15"/>
                        </a:lnTo>
                        <a:lnTo>
                          <a:pt x="106" y="27"/>
                        </a:lnTo>
                        <a:lnTo>
                          <a:pt x="113" y="43"/>
                        </a:lnTo>
                        <a:lnTo>
                          <a:pt x="117" y="60"/>
                        </a:lnTo>
                        <a:lnTo>
                          <a:pt x="117" y="76"/>
                        </a:lnTo>
                        <a:lnTo>
                          <a:pt x="113" y="91"/>
                        </a:lnTo>
                        <a:lnTo>
                          <a:pt x="104" y="104"/>
                        </a:lnTo>
                        <a:lnTo>
                          <a:pt x="94" y="115"/>
                        </a:lnTo>
                        <a:lnTo>
                          <a:pt x="80" y="121"/>
                        </a:lnTo>
                        <a:lnTo>
                          <a:pt x="64" y="124"/>
                        </a:lnTo>
                        <a:lnTo>
                          <a:pt x="49" y="124"/>
                        </a:lnTo>
                        <a:lnTo>
                          <a:pt x="34" y="118"/>
                        </a:lnTo>
                        <a:lnTo>
                          <a:pt x="22" y="109"/>
                        </a:lnTo>
                        <a:lnTo>
                          <a:pt x="12" y="97"/>
                        </a:lnTo>
                        <a:lnTo>
                          <a:pt x="4" y="84"/>
                        </a:lnTo>
                        <a:close/>
                        <a:moveTo>
                          <a:pt x="21" y="78"/>
                        </a:moveTo>
                        <a:lnTo>
                          <a:pt x="25" y="87"/>
                        </a:lnTo>
                        <a:lnTo>
                          <a:pt x="30" y="95"/>
                        </a:lnTo>
                        <a:lnTo>
                          <a:pt x="36" y="101"/>
                        </a:lnTo>
                        <a:lnTo>
                          <a:pt x="43" y="106"/>
                        </a:lnTo>
                        <a:lnTo>
                          <a:pt x="50" y="109"/>
                        </a:lnTo>
                        <a:lnTo>
                          <a:pt x="59" y="110"/>
                        </a:lnTo>
                        <a:lnTo>
                          <a:pt x="67" y="110"/>
                        </a:lnTo>
                        <a:lnTo>
                          <a:pt x="76" y="107"/>
                        </a:lnTo>
                        <a:lnTo>
                          <a:pt x="83" y="104"/>
                        </a:lnTo>
                        <a:lnTo>
                          <a:pt x="89" y="100"/>
                        </a:lnTo>
                        <a:lnTo>
                          <a:pt x="98" y="87"/>
                        </a:lnTo>
                        <a:lnTo>
                          <a:pt x="101" y="78"/>
                        </a:lnTo>
                        <a:lnTo>
                          <a:pt x="101" y="69"/>
                        </a:lnTo>
                        <a:lnTo>
                          <a:pt x="101" y="58"/>
                        </a:lnTo>
                        <a:lnTo>
                          <a:pt x="98" y="48"/>
                        </a:lnTo>
                        <a:lnTo>
                          <a:pt x="92" y="36"/>
                        </a:lnTo>
                        <a:lnTo>
                          <a:pt x="85" y="25"/>
                        </a:lnTo>
                        <a:lnTo>
                          <a:pt x="76" y="18"/>
                        </a:lnTo>
                        <a:lnTo>
                          <a:pt x="65" y="15"/>
                        </a:lnTo>
                        <a:lnTo>
                          <a:pt x="55" y="14"/>
                        </a:lnTo>
                        <a:lnTo>
                          <a:pt x="43" y="17"/>
                        </a:lnTo>
                        <a:lnTo>
                          <a:pt x="36" y="20"/>
                        </a:lnTo>
                        <a:lnTo>
                          <a:pt x="28" y="24"/>
                        </a:lnTo>
                        <a:lnTo>
                          <a:pt x="19" y="37"/>
                        </a:lnTo>
                        <a:lnTo>
                          <a:pt x="16" y="45"/>
                        </a:lnTo>
                        <a:lnTo>
                          <a:pt x="16" y="55"/>
                        </a:lnTo>
                        <a:lnTo>
                          <a:pt x="18" y="66"/>
                        </a:lnTo>
                        <a:lnTo>
                          <a:pt x="21" y="78"/>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1" name="Freeform 59"/>
                  <p:cNvSpPr>
                    <a:spLocks noEditPoints="1"/>
                  </p:cNvSpPr>
                  <p:nvPr/>
                </p:nvSpPr>
                <p:spPr bwMode="auto">
                  <a:xfrm>
                    <a:off x="3006" y="1708"/>
                    <a:ext cx="61" cy="64"/>
                  </a:xfrm>
                  <a:custGeom>
                    <a:avLst/>
                    <a:gdLst/>
                    <a:ahLst/>
                    <a:cxnLst>
                      <a:cxn ang="0">
                        <a:pos x="16" y="128"/>
                      </a:cxn>
                      <a:cxn ang="0">
                        <a:pos x="0" y="9"/>
                      </a:cxn>
                      <a:cxn ang="0">
                        <a:pos x="52" y="1"/>
                      </a:cxn>
                      <a:cxn ang="0">
                        <a:pos x="61" y="0"/>
                      </a:cxn>
                      <a:cxn ang="0">
                        <a:pos x="67" y="0"/>
                      </a:cxn>
                      <a:cxn ang="0">
                        <a:pos x="77" y="1"/>
                      </a:cxn>
                      <a:cxn ang="0">
                        <a:pos x="85" y="4"/>
                      </a:cxn>
                      <a:cxn ang="0">
                        <a:pos x="92" y="10"/>
                      </a:cxn>
                      <a:cxn ang="0">
                        <a:pos x="97" y="19"/>
                      </a:cxn>
                      <a:cxn ang="0">
                        <a:pos x="100" y="28"/>
                      </a:cxn>
                      <a:cxn ang="0">
                        <a:pos x="100" y="40"/>
                      </a:cxn>
                      <a:cxn ang="0">
                        <a:pos x="97" y="46"/>
                      </a:cxn>
                      <a:cxn ang="0">
                        <a:pos x="94" y="51"/>
                      </a:cxn>
                      <a:cxn ang="0">
                        <a:pos x="85" y="59"/>
                      </a:cxn>
                      <a:cxn ang="0">
                        <a:pos x="77" y="62"/>
                      </a:cxn>
                      <a:cxn ang="0">
                        <a:pos x="70" y="65"/>
                      </a:cxn>
                      <a:cxn ang="0">
                        <a:pos x="76" y="68"/>
                      </a:cxn>
                      <a:cxn ang="0">
                        <a:pos x="80" y="70"/>
                      </a:cxn>
                      <a:cxn ang="0">
                        <a:pos x="89" y="76"/>
                      </a:cxn>
                      <a:cxn ang="0">
                        <a:pos x="97" y="85"/>
                      </a:cxn>
                      <a:cxn ang="0">
                        <a:pos x="122" y="113"/>
                      </a:cxn>
                      <a:cxn ang="0">
                        <a:pos x="101" y="116"/>
                      </a:cxn>
                      <a:cxn ang="0">
                        <a:pos x="82" y="94"/>
                      </a:cxn>
                      <a:cxn ang="0">
                        <a:pos x="76" y="85"/>
                      </a:cxn>
                      <a:cxn ang="0">
                        <a:pos x="68" y="79"/>
                      </a:cxn>
                      <a:cxn ang="0">
                        <a:pos x="64" y="74"/>
                      </a:cxn>
                      <a:cxn ang="0">
                        <a:pos x="59" y="71"/>
                      </a:cxn>
                      <a:cxn ang="0">
                        <a:pos x="56" y="71"/>
                      </a:cxn>
                      <a:cxn ang="0">
                        <a:pos x="52" y="70"/>
                      </a:cxn>
                      <a:cxn ang="0">
                        <a:pos x="49" y="70"/>
                      </a:cxn>
                      <a:cxn ang="0">
                        <a:pos x="43" y="70"/>
                      </a:cxn>
                      <a:cxn ang="0">
                        <a:pos x="25" y="73"/>
                      </a:cxn>
                      <a:cxn ang="0">
                        <a:pos x="33" y="126"/>
                      </a:cxn>
                      <a:cxn ang="0">
                        <a:pos x="16" y="128"/>
                      </a:cxn>
                      <a:cxn ang="0">
                        <a:pos x="22" y="59"/>
                      </a:cxn>
                      <a:cxn ang="0">
                        <a:pos x="56" y="55"/>
                      </a:cxn>
                      <a:cxn ang="0">
                        <a:pos x="67" y="54"/>
                      </a:cxn>
                      <a:cxn ang="0">
                        <a:pos x="73" y="51"/>
                      </a:cxn>
                      <a:cxn ang="0">
                        <a:pos x="79" y="46"/>
                      </a:cxn>
                      <a:cxn ang="0">
                        <a:pos x="82" y="42"/>
                      </a:cxn>
                      <a:cxn ang="0">
                        <a:pos x="83" y="37"/>
                      </a:cxn>
                      <a:cxn ang="0">
                        <a:pos x="83" y="31"/>
                      </a:cxn>
                      <a:cxn ang="0">
                        <a:pos x="82" y="24"/>
                      </a:cxn>
                      <a:cxn ang="0">
                        <a:pos x="76" y="18"/>
                      </a:cxn>
                      <a:cxn ang="0">
                        <a:pos x="67" y="15"/>
                      </a:cxn>
                      <a:cxn ang="0">
                        <a:pos x="55" y="15"/>
                      </a:cxn>
                      <a:cxn ang="0">
                        <a:pos x="18" y="19"/>
                      </a:cxn>
                      <a:cxn ang="0">
                        <a:pos x="22" y="59"/>
                      </a:cxn>
                    </a:cxnLst>
                    <a:rect l="0" t="0" r="r" b="b"/>
                    <a:pathLst>
                      <a:path w="122" h="128">
                        <a:moveTo>
                          <a:pt x="16" y="128"/>
                        </a:moveTo>
                        <a:lnTo>
                          <a:pt x="0" y="9"/>
                        </a:lnTo>
                        <a:lnTo>
                          <a:pt x="52" y="1"/>
                        </a:lnTo>
                        <a:lnTo>
                          <a:pt x="61" y="0"/>
                        </a:lnTo>
                        <a:lnTo>
                          <a:pt x="67" y="0"/>
                        </a:lnTo>
                        <a:lnTo>
                          <a:pt x="77" y="1"/>
                        </a:lnTo>
                        <a:lnTo>
                          <a:pt x="85" y="4"/>
                        </a:lnTo>
                        <a:lnTo>
                          <a:pt x="92" y="10"/>
                        </a:lnTo>
                        <a:lnTo>
                          <a:pt x="97" y="19"/>
                        </a:lnTo>
                        <a:lnTo>
                          <a:pt x="100" y="28"/>
                        </a:lnTo>
                        <a:lnTo>
                          <a:pt x="100" y="40"/>
                        </a:lnTo>
                        <a:lnTo>
                          <a:pt x="97" y="46"/>
                        </a:lnTo>
                        <a:lnTo>
                          <a:pt x="94" y="51"/>
                        </a:lnTo>
                        <a:lnTo>
                          <a:pt x="85" y="59"/>
                        </a:lnTo>
                        <a:lnTo>
                          <a:pt x="77" y="62"/>
                        </a:lnTo>
                        <a:lnTo>
                          <a:pt x="70" y="65"/>
                        </a:lnTo>
                        <a:lnTo>
                          <a:pt x="76" y="68"/>
                        </a:lnTo>
                        <a:lnTo>
                          <a:pt x="80" y="70"/>
                        </a:lnTo>
                        <a:lnTo>
                          <a:pt x="89" y="76"/>
                        </a:lnTo>
                        <a:lnTo>
                          <a:pt x="97" y="85"/>
                        </a:lnTo>
                        <a:lnTo>
                          <a:pt x="122" y="113"/>
                        </a:lnTo>
                        <a:lnTo>
                          <a:pt x="101" y="116"/>
                        </a:lnTo>
                        <a:lnTo>
                          <a:pt x="82" y="94"/>
                        </a:lnTo>
                        <a:lnTo>
                          <a:pt x="76" y="85"/>
                        </a:lnTo>
                        <a:lnTo>
                          <a:pt x="68" y="79"/>
                        </a:lnTo>
                        <a:lnTo>
                          <a:pt x="64" y="74"/>
                        </a:lnTo>
                        <a:lnTo>
                          <a:pt x="59" y="71"/>
                        </a:lnTo>
                        <a:lnTo>
                          <a:pt x="56" y="71"/>
                        </a:lnTo>
                        <a:lnTo>
                          <a:pt x="52" y="70"/>
                        </a:lnTo>
                        <a:lnTo>
                          <a:pt x="49" y="70"/>
                        </a:lnTo>
                        <a:lnTo>
                          <a:pt x="43" y="70"/>
                        </a:lnTo>
                        <a:lnTo>
                          <a:pt x="25" y="73"/>
                        </a:lnTo>
                        <a:lnTo>
                          <a:pt x="33" y="126"/>
                        </a:lnTo>
                        <a:lnTo>
                          <a:pt x="16" y="128"/>
                        </a:lnTo>
                        <a:close/>
                        <a:moveTo>
                          <a:pt x="22" y="59"/>
                        </a:moveTo>
                        <a:lnTo>
                          <a:pt x="56" y="55"/>
                        </a:lnTo>
                        <a:lnTo>
                          <a:pt x="67" y="54"/>
                        </a:lnTo>
                        <a:lnTo>
                          <a:pt x="73" y="51"/>
                        </a:lnTo>
                        <a:lnTo>
                          <a:pt x="79" y="46"/>
                        </a:lnTo>
                        <a:lnTo>
                          <a:pt x="82" y="42"/>
                        </a:lnTo>
                        <a:lnTo>
                          <a:pt x="83" y="37"/>
                        </a:lnTo>
                        <a:lnTo>
                          <a:pt x="83" y="31"/>
                        </a:lnTo>
                        <a:lnTo>
                          <a:pt x="82" y="24"/>
                        </a:lnTo>
                        <a:lnTo>
                          <a:pt x="76" y="18"/>
                        </a:lnTo>
                        <a:lnTo>
                          <a:pt x="67" y="15"/>
                        </a:lnTo>
                        <a:lnTo>
                          <a:pt x="55" y="15"/>
                        </a:lnTo>
                        <a:lnTo>
                          <a:pt x="18" y="19"/>
                        </a:lnTo>
                        <a:lnTo>
                          <a:pt x="22" y="59"/>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2" name="Freeform 60"/>
                  <p:cNvSpPr>
                    <a:spLocks/>
                  </p:cNvSpPr>
                  <p:nvPr/>
                </p:nvSpPr>
                <p:spPr bwMode="auto">
                  <a:xfrm>
                    <a:off x="3071" y="1705"/>
                    <a:ext cx="45" cy="62"/>
                  </a:xfrm>
                  <a:custGeom>
                    <a:avLst/>
                    <a:gdLst/>
                    <a:ahLst/>
                    <a:cxnLst>
                      <a:cxn ang="0">
                        <a:pos x="0" y="121"/>
                      </a:cxn>
                      <a:cxn ang="0">
                        <a:pos x="5" y="0"/>
                      </a:cxn>
                      <a:cxn ang="0">
                        <a:pos x="91" y="3"/>
                      </a:cxn>
                      <a:cxn ang="0">
                        <a:pos x="91" y="18"/>
                      </a:cxn>
                      <a:cxn ang="0">
                        <a:pos x="20" y="15"/>
                      </a:cxn>
                      <a:cxn ang="0">
                        <a:pos x="18" y="52"/>
                      </a:cxn>
                      <a:cxn ang="0">
                        <a:pos x="85" y="54"/>
                      </a:cxn>
                      <a:cxn ang="0">
                        <a:pos x="85" y="68"/>
                      </a:cxn>
                      <a:cxn ang="0">
                        <a:pos x="18" y="65"/>
                      </a:cxn>
                      <a:cxn ang="0">
                        <a:pos x="17" y="107"/>
                      </a:cxn>
                      <a:cxn ang="0">
                        <a:pos x="90" y="110"/>
                      </a:cxn>
                      <a:cxn ang="0">
                        <a:pos x="90" y="124"/>
                      </a:cxn>
                      <a:cxn ang="0">
                        <a:pos x="0" y="121"/>
                      </a:cxn>
                    </a:cxnLst>
                    <a:rect l="0" t="0" r="r" b="b"/>
                    <a:pathLst>
                      <a:path w="91" h="124">
                        <a:moveTo>
                          <a:pt x="0" y="121"/>
                        </a:moveTo>
                        <a:lnTo>
                          <a:pt x="5" y="0"/>
                        </a:lnTo>
                        <a:lnTo>
                          <a:pt x="91" y="3"/>
                        </a:lnTo>
                        <a:lnTo>
                          <a:pt x="91" y="18"/>
                        </a:lnTo>
                        <a:lnTo>
                          <a:pt x="20" y="15"/>
                        </a:lnTo>
                        <a:lnTo>
                          <a:pt x="18" y="52"/>
                        </a:lnTo>
                        <a:lnTo>
                          <a:pt x="85" y="54"/>
                        </a:lnTo>
                        <a:lnTo>
                          <a:pt x="85" y="68"/>
                        </a:lnTo>
                        <a:lnTo>
                          <a:pt x="18" y="65"/>
                        </a:lnTo>
                        <a:lnTo>
                          <a:pt x="17" y="107"/>
                        </a:lnTo>
                        <a:lnTo>
                          <a:pt x="90" y="110"/>
                        </a:lnTo>
                        <a:lnTo>
                          <a:pt x="90" y="124"/>
                        </a:lnTo>
                        <a:lnTo>
                          <a:pt x="0" y="121"/>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3" name="Freeform 61"/>
                  <p:cNvSpPr>
                    <a:spLocks noEditPoints="1"/>
                  </p:cNvSpPr>
                  <p:nvPr/>
                </p:nvSpPr>
                <p:spPr bwMode="auto">
                  <a:xfrm>
                    <a:off x="3122" y="1709"/>
                    <a:ext cx="57" cy="65"/>
                  </a:xfrm>
                  <a:custGeom>
                    <a:avLst/>
                    <a:gdLst/>
                    <a:ahLst/>
                    <a:cxnLst>
                      <a:cxn ang="0">
                        <a:pos x="0" y="118"/>
                      </a:cxn>
                      <a:cxn ang="0">
                        <a:pos x="27" y="0"/>
                      </a:cxn>
                      <a:cxn ang="0">
                        <a:pos x="67" y="9"/>
                      </a:cxn>
                      <a:cxn ang="0">
                        <a:pos x="79" y="12"/>
                      </a:cxn>
                      <a:cxn ang="0">
                        <a:pos x="88" y="15"/>
                      </a:cxn>
                      <a:cxn ang="0">
                        <a:pos x="97" y="21"/>
                      </a:cxn>
                      <a:cxn ang="0">
                        <a:pos x="103" y="29"/>
                      </a:cxn>
                      <a:cxn ang="0">
                        <a:pos x="109" y="39"/>
                      </a:cxn>
                      <a:cxn ang="0">
                        <a:pos x="112" y="45"/>
                      </a:cxn>
                      <a:cxn ang="0">
                        <a:pos x="112" y="51"/>
                      </a:cxn>
                      <a:cxn ang="0">
                        <a:pos x="113" y="66"/>
                      </a:cxn>
                      <a:cxn ang="0">
                        <a:pos x="110" y="81"/>
                      </a:cxn>
                      <a:cxn ang="0">
                        <a:pos x="107" y="93"/>
                      </a:cxn>
                      <a:cxn ang="0">
                        <a:pos x="103" y="103"/>
                      </a:cxn>
                      <a:cxn ang="0">
                        <a:pos x="97" y="112"/>
                      </a:cxn>
                      <a:cxn ang="0">
                        <a:pos x="91" y="118"/>
                      </a:cxn>
                      <a:cxn ang="0">
                        <a:pos x="85" y="124"/>
                      </a:cxn>
                      <a:cxn ang="0">
                        <a:pos x="78" y="127"/>
                      </a:cxn>
                      <a:cxn ang="0">
                        <a:pos x="70" y="128"/>
                      </a:cxn>
                      <a:cxn ang="0">
                        <a:pos x="63" y="130"/>
                      </a:cxn>
                      <a:cxn ang="0">
                        <a:pos x="54" y="128"/>
                      </a:cxn>
                      <a:cxn ang="0">
                        <a:pos x="43" y="127"/>
                      </a:cxn>
                      <a:cxn ang="0">
                        <a:pos x="0" y="118"/>
                      </a:cxn>
                      <a:cxn ang="0">
                        <a:pos x="20" y="108"/>
                      </a:cxn>
                      <a:cxn ang="0">
                        <a:pos x="43" y="114"/>
                      </a:cxn>
                      <a:cxn ang="0">
                        <a:pos x="55" y="115"/>
                      </a:cxn>
                      <a:cxn ang="0">
                        <a:pos x="63" y="115"/>
                      </a:cxn>
                      <a:cxn ang="0">
                        <a:pos x="69" y="114"/>
                      </a:cxn>
                      <a:cxn ang="0">
                        <a:pos x="75" y="111"/>
                      </a:cxn>
                      <a:cxn ang="0">
                        <a:pos x="81" y="106"/>
                      </a:cxn>
                      <a:cxn ang="0">
                        <a:pos x="87" y="99"/>
                      </a:cxn>
                      <a:cxn ang="0">
                        <a:pos x="91" y="88"/>
                      </a:cxn>
                      <a:cxn ang="0">
                        <a:pos x="95" y="76"/>
                      </a:cxn>
                      <a:cxn ang="0">
                        <a:pos x="97" y="60"/>
                      </a:cxn>
                      <a:cxn ang="0">
                        <a:pos x="97" y="53"/>
                      </a:cxn>
                      <a:cxn ang="0">
                        <a:pos x="95" y="47"/>
                      </a:cxn>
                      <a:cxn ang="0">
                        <a:pos x="90" y="36"/>
                      </a:cxn>
                      <a:cxn ang="0">
                        <a:pos x="84" y="30"/>
                      </a:cxn>
                      <a:cxn ang="0">
                        <a:pos x="76" y="27"/>
                      </a:cxn>
                      <a:cxn ang="0">
                        <a:pos x="64" y="23"/>
                      </a:cxn>
                      <a:cxn ang="0">
                        <a:pos x="39" y="18"/>
                      </a:cxn>
                      <a:cxn ang="0">
                        <a:pos x="20" y="108"/>
                      </a:cxn>
                    </a:cxnLst>
                    <a:rect l="0" t="0" r="r" b="b"/>
                    <a:pathLst>
                      <a:path w="113" h="130">
                        <a:moveTo>
                          <a:pt x="0" y="118"/>
                        </a:moveTo>
                        <a:lnTo>
                          <a:pt x="27" y="0"/>
                        </a:lnTo>
                        <a:lnTo>
                          <a:pt x="67" y="9"/>
                        </a:lnTo>
                        <a:lnTo>
                          <a:pt x="79" y="12"/>
                        </a:lnTo>
                        <a:lnTo>
                          <a:pt x="88" y="15"/>
                        </a:lnTo>
                        <a:lnTo>
                          <a:pt x="97" y="21"/>
                        </a:lnTo>
                        <a:lnTo>
                          <a:pt x="103" y="29"/>
                        </a:lnTo>
                        <a:lnTo>
                          <a:pt x="109" y="39"/>
                        </a:lnTo>
                        <a:lnTo>
                          <a:pt x="112" y="45"/>
                        </a:lnTo>
                        <a:lnTo>
                          <a:pt x="112" y="51"/>
                        </a:lnTo>
                        <a:lnTo>
                          <a:pt x="113" y="66"/>
                        </a:lnTo>
                        <a:lnTo>
                          <a:pt x="110" y="81"/>
                        </a:lnTo>
                        <a:lnTo>
                          <a:pt x="107" y="93"/>
                        </a:lnTo>
                        <a:lnTo>
                          <a:pt x="103" y="103"/>
                        </a:lnTo>
                        <a:lnTo>
                          <a:pt x="97" y="112"/>
                        </a:lnTo>
                        <a:lnTo>
                          <a:pt x="91" y="118"/>
                        </a:lnTo>
                        <a:lnTo>
                          <a:pt x="85" y="124"/>
                        </a:lnTo>
                        <a:lnTo>
                          <a:pt x="78" y="127"/>
                        </a:lnTo>
                        <a:lnTo>
                          <a:pt x="70" y="128"/>
                        </a:lnTo>
                        <a:lnTo>
                          <a:pt x="63" y="130"/>
                        </a:lnTo>
                        <a:lnTo>
                          <a:pt x="54" y="128"/>
                        </a:lnTo>
                        <a:lnTo>
                          <a:pt x="43" y="127"/>
                        </a:lnTo>
                        <a:lnTo>
                          <a:pt x="0" y="118"/>
                        </a:lnTo>
                        <a:close/>
                        <a:moveTo>
                          <a:pt x="20" y="108"/>
                        </a:moveTo>
                        <a:lnTo>
                          <a:pt x="43" y="114"/>
                        </a:lnTo>
                        <a:lnTo>
                          <a:pt x="55" y="115"/>
                        </a:lnTo>
                        <a:lnTo>
                          <a:pt x="63" y="115"/>
                        </a:lnTo>
                        <a:lnTo>
                          <a:pt x="69" y="114"/>
                        </a:lnTo>
                        <a:lnTo>
                          <a:pt x="75" y="111"/>
                        </a:lnTo>
                        <a:lnTo>
                          <a:pt x="81" y="106"/>
                        </a:lnTo>
                        <a:lnTo>
                          <a:pt x="87" y="99"/>
                        </a:lnTo>
                        <a:lnTo>
                          <a:pt x="91" y="88"/>
                        </a:lnTo>
                        <a:lnTo>
                          <a:pt x="95" y="76"/>
                        </a:lnTo>
                        <a:lnTo>
                          <a:pt x="97" y="60"/>
                        </a:lnTo>
                        <a:lnTo>
                          <a:pt x="97" y="53"/>
                        </a:lnTo>
                        <a:lnTo>
                          <a:pt x="95" y="47"/>
                        </a:lnTo>
                        <a:lnTo>
                          <a:pt x="90" y="36"/>
                        </a:lnTo>
                        <a:lnTo>
                          <a:pt x="84" y="30"/>
                        </a:lnTo>
                        <a:lnTo>
                          <a:pt x="76" y="27"/>
                        </a:lnTo>
                        <a:lnTo>
                          <a:pt x="64" y="23"/>
                        </a:lnTo>
                        <a:lnTo>
                          <a:pt x="39" y="18"/>
                        </a:lnTo>
                        <a:lnTo>
                          <a:pt x="20" y="108"/>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4" name="Freeform 62"/>
                  <p:cNvSpPr>
                    <a:spLocks/>
                  </p:cNvSpPr>
                  <p:nvPr/>
                </p:nvSpPr>
                <p:spPr bwMode="auto">
                  <a:xfrm>
                    <a:off x="3205" y="1743"/>
                    <a:ext cx="57" cy="62"/>
                  </a:xfrm>
                  <a:custGeom>
                    <a:avLst/>
                    <a:gdLst/>
                    <a:ahLst/>
                    <a:cxnLst>
                      <a:cxn ang="0">
                        <a:pos x="81" y="94"/>
                      </a:cxn>
                      <a:cxn ang="0">
                        <a:pos x="93" y="106"/>
                      </a:cxn>
                      <a:cxn ang="0">
                        <a:pos x="78" y="118"/>
                      </a:cxn>
                      <a:cxn ang="0">
                        <a:pos x="63" y="123"/>
                      </a:cxn>
                      <a:cxn ang="0">
                        <a:pos x="54" y="123"/>
                      </a:cxn>
                      <a:cxn ang="0">
                        <a:pos x="47" y="122"/>
                      </a:cxn>
                      <a:cxn ang="0">
                        <a:pos x="30" y="116"/>
                      </a:cxn>
                      <a:cxn ang="0">
                        <a:pos x="23" y="112"/>
                      </a:cxn>
                      <a:cxn ang="0">
                        <a:pos x="15" y="106"/>
                      </a:cxn>
                      <a:cxn ang="0">
                        <a:pos x="5" y="95"/>
                      </a:cxn>
                      <a:cxn ang="0">
                        <a:pos x="0" y="80"/>
                      </a:cxn>
                      <a:cxn ang="0">
                        <a:pos x="0" y="65"/>
                      </a:cxn>
                      <a:cxn ang="0">
                        <a:pos x="2" y="58"/>
                      </a:cxn>
                      <a:cxn ang="0">
                        <a:pos x="3" y="51"/>
                      </a:cxn>
                      <a:cxn ang="0">
                        <a:pos x="9" y="34"/>
                      </a:cxn>
                      <a:cxn ang="0">
                        <a:pos x="20" y="19"/>
                      </a:cxn>
                      <a:cxn ang="0">
                        <a:pos x="32" y="9"/>
                      </a:cxn>
                      <a:cxn ang="0">
                        <a:pos x="45" y="3"/>
                      </a:cxn>
                      <a:cxn ang="0">
                        <a:pos x="60" y="0"/>
                      </a:cxn>
                      <a:cxn ang="0">
                        <a:pos x="75" y="1"/>
                      </a:cxn>
                      <a:cxn ang="0">
                        <a:pos x="82" y="4"/>
                      </a:cxn>
                      <a:cxn ang="0">
                        <a:pos x="90" y="7"/>
                      </a:cxn>
                      <a:cxn ang="0">
                        <a:pos x="103" y="18"/>
                      </a:cxn>
                      <a:cxn ang="0">
                        <a:pos x="112" y="30"/>
                      </a:cxn>
                      <a:cxn ang="0">
                        <a:pos x="115" y="45"/>
                      </a:cxn>
                      <a:cxn ang="0">
                        <a:pos x="115" y="52"/>
                      </a:cxn>
                      <a:cxn ang="0">
                        <a:pos x="114" y="61"/>
                      </a:cxn>
                      <a:cxn ang="0">
                        <a:pos x="99" y="56"/>
                      </a:cxn>
                      <a:cxn ang="0">
                        <a:pos x="100" y="45"/>
                      </a:cxn>
                      <a:cxn ang="0">
                        <a:pos x="97" y="34"/>
                      </a:cxn>
                      <a:cxn ang="0">
                        <a:pos x="91" y="25"/>
                      </a:cxn>
                      <a:cxn ang="0">
                        <a:pos x="82" y="19"/>
                      </a:cxn>
                      <a:cxn ang="0">
                        <a:pos x="70" y="15"/>
                      </a:cxn>
                      <a:cxn ang="0">
                        <a:pos x="59" y="13"/>
                      </a:cxn>
                      <a:cxn ang="0">
                        <a:pos x="48" y="16"/>
                      </a:cxn>
                      <a:cxn ang="0">
                        <a:pos x="39" y="24"/>
                      </a:cxn>
                      <a:cxn ang="0">
                        <a:pos x="32" y="33"/>
                      </a:cxn>
                      <a:cxn ang="0">
                        <a:pos x="24" y="42"/>
                      </a:cxn>
                      <a:cxn ang="0">
                        <a:pos x="18" y="55"/>
                      </a:cxn>
                      <a:cxn ang="0">
                        <a:pos x="15" y="67"/>
                      </a:cxn>
                      <a:cxn ang="0">
                        <a:pos x="15" y="79"/>
                      </a:cxn>
                      <a:cxn ang="0">
                        <a:pos x="17" y="85"/>
                      </a:cxn>
                      <a:cxn ang="0">
                        <a:pos x="20" y="89"/>
                      </a:cxn>
                      <a:cxn ang="0">
                        <a:pos x="26" y="98"/>
                      </a:cxn>
                      <a:cxn ang="0">
                        <a:pos x="35" y="104"/>
                      </a:cxn>
                      <a:cxn ang="0">
                        <a:pos x="47" y="109"/>
                      </a:cxn>
                      <a:cxn ang="0">
                        <a:pos x="59" y="109"/>
                      </a:cxn>
                      <a:cxn ang="0">
                        <a:pos x="64" y="107"/>
                      </a:cxn>
                      <a:cxn ang="0">
                        <a:pos x="70" y="104"/>
                      </a:cxn>
                      <a:cxn ang="0">
                        <a:pos x="81" y="94"/>
                      </a:cxn>
                    </a:cxnLst>
                    <a:rect l="0" t="0" r="r" b="b"/>
                    <a:pathLst>
                      <a:path w="115" h="123">
                        <a:moveTo>
                          <a:pt x="81" y="94"/>
                        </a:moveTo>
                        <a:lnTo>
                          <a:pt x="93" y="106"/>
                        </a:lnTo>
                        <a:lnTo>
                          <a:pt x="78" y="118"/>
                        </a:lnTo>
                        <a:lnTo>
                          <a:pt x="63" y="123"/>
                        </a:lnTo>
                        <a:lnTo>
                          <a:pt x="54" y="123"/>
                        </a:lnTo>
                        <a:lnTo>
                          <a:pt x="47" y="122"/>
                        </a:lnTo>
                        <a:lnTo>
                          <a:pt x="30" y="116"/>
                        </a:lnTo>
                        <a:lnTo>
                          <a:pt x="23" y="112"/>
                        </a:lnTo>
                        <a:lnTo>
                          <a:pt x="15" y="106"/>
                        </a:lnTo>
                        <a:lnTo>
                          <a:pt x="5" y="95"/>
                        </a:lnTo>
                        <a:lnTo>
                          <a:pt x="0" y="80"/>
                        </a:lnTo>
                        <a:lnTo>
                          <a:pt x="0" y="65"/>
                        </a:lnTo>
                        <a:lnTo>
                          <a:pt x="2" y="58"/>
                        </a:lnTo>
                        <a:lnTo>
                          <a:pt x="3" y="51"/>
                        </a:lnTo>
                        <a:lnTo>
                          <a:pt x="9" y="34"/>
                        </a:lnTo>
                        <a:lnTo>
                          <a:pt x="20" y="19"/>
                        </a:lnTo>
                        <a:lnTo>
                          <a:pt x="32" y="9"/>
                        </a:lnTo>
                        <a:lnTo>
                          <a:pt x="45" y="3"/>
                        </a:lnTo>
                        <a:lnTo>
                          <a:pt x="60" y="0"/>
                        </a:lnTo>
                        <a:lnTo>
                          <a:pt x="75" y="1"/>
                        </a:lnTo>
                        <a:lnTo>
                          <a:pt x="82" y="4"/>
                        </a:lnTo>
                        <a:lnTo>
                          <a:pt x="90" y="7"/>
                        </a:lnTo>
                        <a:lnTo>
                          <a:pt x="103" y="18"/>
                        </a:lnTo>
                        <a:lnTo>
                          <a:pt x="112" y="30"/>
                        </a:lnTo>
                        <a:lnTo>
                          <a:pt x="115" y="45"/>
                        </a:lnTo>
                        <a:lnTo>
                          <a:pt x="115" y="52"/>
                        </a:lnTo>
                        <a:lnTo>
                          <a:pt x="114" y="61"/>
                        </a:lnTo>
                        <a:lnTo>
                          <a:pt x="99" y="56"/>
                        </a:lnTo>
                        <a:lnTo>
                          <a:pt x="100" y="45"/>
                        </a:lnTo>
                        <a:lnTo>
                          <a:pt x="97" y="34"/>
                        </a:lnTo>
                        <a:lnTo>
                          <a:pt x="91" y="25"/>
                        </a:lnTo>
                        <a:lnTo>
                          <a:pt x="82" y="19"/>
                        </a:lnTo>
                        <a:lnTo>
                          <a:pt x="70" y="15"/>
                        </a:lnTo>
                        <a:lnTo>
                          <a:pt x="59" y="13"/>
                        </a:lnTo>
                        <a:lnTo>
                          <a:pt x="48" y="16"/>
                        </a:lnTo>
                        <a:lnTo>
                          <a:pt x="39" y="24"/>
                        </a:lnTo>
                        <a:lnTo>
                          <a:pt x="32" y="33"/>
                        </a:lnTo>
                        <a:lnTo>
                          <a:pt x="24" y="42"/>
                        </a:lnTo>
                        <a:lnTo>
                          <a:pt x="18" y="55"/>
                        </a:lnTo>
                        <a:lnTo>
                          <a:pt x="15" y="67"/>
                        </a:lnTo>
                        <a:lnTo>
                          <a:pt x="15" y="79"/>
                        </a:lnTo>
                        <a:lnTo>
                          <a:pt x="17" y="85"/>
                        </a:lnTo>
                        <a:lnTo>
                          <a:pt x="20" y="89"/>
                        </a:lnTo>
                        <a:lnTo>
                          <a:pt x="26" y="98"/>
                        </a:lnTo>
                        <a:lnTo>
                          <a:pt x="35" y="104"/>
                        </a:lnTo>
                        <a:lnTo>
                          <a:pt x="47" y="109"/>
                        </a:lnTo>
                        <a:lnTo>
                          <a:pt x="59" y="109"/>
                        </a:lnTo>
                        <a:lnTo>
                          <a:pt x="64" y="107"/>
                        </a:lnTo>
                        <a:lnTo>
                          <a:pt x="70" y="104"/>
                        </a:lnTo>
                        <a:lnTo>
                          <a:pt x="81" y="94"/>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5" name="Freeform 63"/>
                  <p:cNvSpPr>
                    <a:spLocks noEditPoints="1"/>
                  </p:cNvSpPr>
                  <p:nvPr/>
                </p:nvSpPr>
                <p:spPr bwMode="auto">
                  <a:xfrm>
                    <a:off x="3255" y="1779"/>
                    <a:ext cx="61" cy="62"/>
                  </a:xfrm>
                  <a:custGeom>
                    <a:avLst/>
                    <a:gdLst/>
                    <a:ahLst/>
                    <a:cxnLst>
                      <a:cxn ang="0">
                        <a:pos x="15" y="26"/>
                      </a:cxn>
                      <a:cxn ang="0">
                        <a:pos x="25" y="15"/>
                      </a:cxn>
                      <a:cxn ang="0">
                        <a:pos x="35" y="8"/>
                      </a:cxn>
                      <a:cxn ang="0">
                        <a:pos x="47" y="3"/>
                      </a:cxn>
                      <a:cxn ang="0">
                        <a:pos x="58" y="0"/>
                      </a:cxn>
                      <a:cxn ang="0">
                        <a:pos x="70" y="0"/>
                      </a:cxn>
                      <a:cxn ang="0">
                        <a:pos x="80" y="3"/>
                      </a:cxn>
                      <a:cxn ang="0">
                        <a:pos x="91" y="8"/>
                      </a:cxn>
                      <a:cxn ang="0">
                        <a:pos x="101" y="15"/>
                      </a:cxn>
                      <a:cxn ang="0">
                        <a:pos x="111" y="27"/>
                      </a:cxn>
                      <a:cxn ang="0">
                        <a:pos x="119" y="41"/>
                      </a:cxn>
                      <a:cxn ang="0">
                        <a:pos x="122" y="55"/>
                      </a:cxn>
                      <a:cxn ang="0">
                        <a:pos x="119" y="70"/>
                      </a:cxn>
                      <a:cxn ang="0">
                        <a:pos x="113" y="85"/>
                      </a:cxn>
                      <a:cxn ang="0">
                        <a:pos x="108" y="93"/>
                      </a:cxn>
                      <a:cxn ang="0">
                        <a:pos x="102" y="100"/>
                      </a:cxn>
                      <a:cxn ang="0">
                        <a:pos x="91" y="112"/>
                      </a:cxn>
                      <a:cxn ang="0">
                        <a:pos x="83" y="117"/>
                      </a:cxn>
                      <a:cxn ang="0">
                        <a:pos x="76" y="119"/>
                      </a:cxn>
                      <a:cxn ang="0">
                        <a:pos x="61" y="124"/>
                      </a:cxn>
                      <a:cxn ang="0">
                        <a:pos x="53" y="124"/>
                      </a:cxn>
                      <a:cxn ang="0">
                        <a:pos x="46" y="122"/>
                      </a:cxn>
                      <a:cxn ang="0">
                        <a:pos x="31" y="118"/>
                      </a:cxn>
                      <a:cxn ang="0">
                        <a:pos x="19" y="109"/>
                      </a:cxn>
                      <a:cxn ang="0">
                        <a:pos x="9" y="97"/>
                      </a:cxn>
                      <a:cxn ang="0">
                        <a:pos x="1" y="82"/>
                      </a:cxn>
                      <a:cxn ang="0">
                        <a:pos x="0" y="67"/>
                      </a:cxn>
                      <a:cxn ang="0">
                        <a:pos x="1" y="52"/>
                      </a:cxn>
                      <a:cxn ang="0">
                        <a:pos x="3" y="45"/>
                      </a:cxn>
                      <a:cxn ang="0">
                        <a:pos x="6" y="38"/>
                      </a:cxn>
                      <a:cxn ang="0">
                        <a:pos x="15" y="26"/>
                      </a:cxn>
                      <a:cxn ang="0">
                        <a:pos x="28" y="36"/>
                      </a:cxn>
                      <a:cxn ang="0">
                        <a:pos x="22" y="45"/>
                      </a:cxn>
                      <a:cxn ang="0">
                        <a:pos x="16" y="54"/>
                      </a:cxn>
                      <a:cxn ang="0">
                        <a:pos x="15" y="61"/>
                      </a:cxn>
                      <a:cxn ang="0">
                        <a:pos x="13" y="70"/>
                      </a:cxn>
                      <a:cxn ang="0">
                        <a:pos x="18" y="85"/>
                      </a:cxn>
                      <a:cxn ang="0">
                        <a:pos x="22" y="93"/>
                      </a:cxn>
                      <a:cxn ang="0">
                        <a:pos x="28" y="99"/>
                      </a:cxn>
                      <a:cxn ang="0">
                        <a:pos x="35" y="103"/>
                      </a:cxn>
                      <a:cxn ang="0">
                        <a:pos x="43" y="108"/>
                      </a:cxn>
                      <a:cxn ang="0">
                        <a:pos x="50" y="109"/>
                      </a:cxn>
                      <a:cxn ang="0">
                        <a:pos x="58" y="109"/>
                      </a:cxn>
                      <a:cxn ang="0">
                        <a:pos x="67" y="108"/>
                      </a:cxn>
                      <a:cxn ang="0">
                        <a:pos x="74" y="103"/>
                      </a:cxn>
                      <a:cxn ang="0">
                        <a:pos x="83" y="97"/>
                      </a:cxn>
                      <a:cxn ang="0">
                        <a:pos x="91" y="90"/>
                      </a:cxn>
                      <a:cxn ang="0">
                        <a:pos x="98" y="78"/>
                      </a:cxn>
                      <a:cxn ang="0">
                        <a:pos x="104" y="66"/>
                      </a:cxn>
                      <a:cxn ang="0">
                        <a:pos x="105" y="55"/>
                      </a:cxn>
                      <a:cxn ang="0">
                        <a:pos x="105" y="50"/>
                      </a:cxn>
                      <a:cxn ang="0">
                        <a:pos x="104" y="44"/>
                      </a:cxn>
                      <a:cxn ang="0">
                        <a:pos x="99" y="33"/>
                      </a:cxn>
                      <a:cxn ang="0">
                        <a:pos x="92" y="26"/>
                      </a:cxn>
                      <a:cxn ang="0">
                        <a:pos x="85" y="21"/>
                      </a:cxn>
                      <a:cxn ang="0">
                        <a:pos x="77" y="17"/>
                      </a:cxn>
                      <a:cxn ang="0">
                        <a:pos x="70" y="15"/>
                      </a:cxn>
                      <a:cxn ang="0">
                        <a:pos x="62" y="15"/>
                      </a:cxn>
                      <a:cxn ang="0">
                        <a:pos x="53" y="17"/>
                      </a:cxn>
                      <a:cxn ang="0">
                        <a:pos x="46" y="21"/>
                      </a:cxn>
                      <a:cxn ang="0">
                        <a:pos x="37" y="27"/>
                      </a:cxn>
                      <a:cxn ang="0">
                        <a:pos x="28" y="36"/>
                      </a:cxn>
                    </a:cxnLst>
                    <a:rect l="0" t="0" r="r" b="b"/>
                    <a:pathLst>
                      <a:path w="122" h="124">
                        <a:moveTo>
                          <a:pt x="15" y="26"/>
                        </a:moveTo>
                        <a:lnTo>
                          <a:pt x="25" y="15"/>
                        </a:lnTo>
                        <a:lnTo>
                          <a:pt x="35" y="8"/>
                        </a:lnTo>
                        <a:lnTo>
                          <a:pt x="47" y="3"/>
                        </a:lnTo>
                        <a:lnTo>
                          <a:pt x="58" y="0"/>
                        </a:lnTo>
                        <a:lnTo>
                          <a:pt x="70" y="0"/>
                        </a:lnTo>
                        <a:lnTo>
                          <a:pt x="80" y="3"/>
                        </a:lnTo>
                        <a:lnTo>
                          <a:pt x="91" y="8"/>
                        </a:lnTo>
                        <a:lnTo>
                          <a:pt x="101" y="15"/>
                        </a:lnTo>
                        <a:lnTo>
                          <a:pt x="111" y="27"/>
                        </a:lnTo>
                        <a:lnTo>
                          <a:pt x="119" y="41"/>
                        </a:lnTo>
                        <a:lnTo>
                          <a:pt x="122" y="55"/>
                        </a:lnTo>
                        <a:lnTo>
                          <a:pt x="119" y="70"/>
                        </a:lnTo>
                        <a:lnTo>
                          <a:pt x="113" y="85"/>
                        </a:lnTo>
                        <a:lnTo>
                          <a:pt x="108" y="93"/>
                        </a:lnTo>
                        <a:lnTo>
                          <a:pt x="102" y="100"/>
                        </a:lnTo>
                        <a:lnTo>
                          <a:pt x="91" y="112"/>
                        </a:lnTo>
                        <a:lnTo>
                          <a:pt x="83" y="117"/>
                        </a:lnTo>
                        <a:lnTo>
                          <a:pt x="76" y="119"/>
                        </a:lnTo>
                        <a:lnTo>
                          <a:pt x="61" y="124"/>
                        </a:lnTo>
                        <a:lnTo>
                          <a:pt x="53" y="124"/>
                        </a:lnTo>
                        <a:lnTo>
                          <a:pt x="46" y="122"/>
                        </a:lnTo>
                        <a:lnTo>
                          <a:pt x="31" y="118"/>
                        </a:lnTo>
                        <a:lnTo>
                          <a:pt x="19" y="109"/>
                        </a:lnTo>
                        <a:lnTo>
                          <a:pt x="9" y="97"/>
                        </a:lnTo>
                        <a:lnTo>
                          <a:pt x="1" y="82"/>
                        </a:lnTo>
                        <a:lnTo>
                          <a:pt x="0" y="67"/>
                        </a:lnTo>
                        <a:lnTo>
                          <a:pt x="1" y="52"/>
                        </a:lnTo>
                        <a:lnTo>
                          <a:pt x="3" y="45"/>
                        </a:lnTo>
                        <a:lnTo>
                          <a:pt x="6" y="38"/>
                        </a:lnTo>
                        <a:lnTo>
                          <a:pt x="15" y="26"/>
                        </a:lnTo>
                        <a:close/>
                        <a:moveTo>
                          <a:pt x="28" y="36"/>
                        </a:moveTo>
                        <a:lnTo>
                          <a:pt x="22" y="45"/>
                        </a:lnTo>
                        <a:lnTo>
                          <a:pt x="16" y="54"/>
                        </a:lnTo>
                        <a:lnTo>
                          <a:pt x="15" y="61"/>
                        </a:lnTo>
                        <a:lnTo>
                          <a:pt x="13" y="70"/>
                        </a:lnTo>
                        <a:lnTo>
                          <a:pt x="18" y="85"/>
                        </a:lnTo>
                        <a:lnTo>
                          <a:pt x="22" y="93"/>
                        </a:lnTo>
                        <a:lnTo>
                          <a:pt x="28" y="99"/>
                        </a:lnTo>
                        <a:lnTo>
                          <a:pt x="35" y="103"/>
                        </a:lnTo>
                        <a:lnTo>
                          <a:pt x="43" y="108"/>
                        </a:lnTo>
                        <a:lnTo>
                          <a:pt x="50" y="109"/>
                        </a:lnTo>
                        <a:lnTo>
                          <a:pt x="58" y="109"/>
                        </a:lnTo>
                        <a:lnTo>
                          <a:pt x="67" y="108"/>
                        </a:lnTo>
                        <a:lnTo>
                          <a:pt x="74" y="103"/>
                        </a:lnTo>
                        <a:lnTo>
                          <a:pt x="83" y="97"/>
                        </a:lnTo>
                        <a:lnTo>
                          <a:pt x="91" y="90"/>
                        </a:lnTo>
                        <a:lnTo>
                          <a:pt x="98" y="78"/>
                        </a:lnTo>
                        <a:lnTo>
                          <a:pt x="104" y="66"/>
                        </a:lnTo>
                        <a:lnTo>
                          <a:pt x="105" y="55"/>
                        </a:lnTo>
                        <a:lnTo>
                          <a:pt x="105" y="50"/>
                        </a:lnTo>
                        <a:lnTo>
                          <a:pt x="104" y="44"/>
                        </a:lnTo>
                        <a:lnTo>
                          <a:pt x="99" y="33"/>
                        </a:lnTo>
                        <a:lnTo>
                          <a:pt x="92" y="26"/>
                        </a:lnTo>
                        <a:lnTo>
                          <a:pt x="85" y="21"/>
                        </a:lnTo>
                        <a:lnTo>
                          <a:pt x="77" y="17"/>
                        </a:lnTo>
                        <a:lnTo>
                          <a:pt x="70" y="15"/>
                        </a:lnTo>
                        <a:lnTo>
                          <a:pt x="62" y="15"/>
                        </a:lnTo>
                        <a:lnTo>
                          <a:pt x="53" y="17"/>
                        </a:lnTo>
                        <a:lnTo>
                          <a:pt x="46" y="21"/>
                        </a:lnTo>
                        <a:lnTo>
                          <a:pt x="37" y="27"/>
                        </a:lnTo>
                        <a:lnTo>
                          <a:pt x="28" y="36"/>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6" name="Freeform 64"/>
                  <p:cNvSpPr>
                    <a:spLocks noEditPoints="1"/>
                  </p:cNvSpPr>
                  <p:nvPr/>
                </p:nvSpPr>
                <p:spPr bwMode="auto">
                  <a:xfrm>
                    <a:off x="3290" y="1821"/>
                    <a:ext cx="71" cy="78"/>
                  </a:xfrm>
                  <a:custGeom>
                    <a:avLst/>
                    <a:gdLst/>
                    <a:ahLst/>
                    <a:cxnLst>
                      <a:cxn ang="0">
                        <a:pos x="0" y="68"/>
                      </a:cxn>
                      <a:cxn ang="0">
                        <a:pos x="99" y="0"/>
                      </a:cxn>
                      <a:cxn ang="0">
                        <a:pos x="129" y="44"/>
                      </a:cxn>
                      <a:cxn ang="0">
                        <a:pos x="137" y="56"/>
                      </a:cxn>
                      <a:cxn ang="0">
                        <a:pos x="141" y="65"/>
                      </a:cxn>
                      <a:cxn ang="0">
                        <a:pos x="141" y="74"/>
                      </a:cxn>
                      <a:cxn ang="0">
                        <a:pos x="138" y="83"/>
                      </a:cxn>
                      <a:cxn ang="0">
                        <a:pos x="134" y="91"/>
                      </a:cxn>
                      <a:cxn ang="0">
                        <a:pos x="126" y="98"/>
                      </a:cxn>
                      <a:cxn ang="0">
                        <a:pos x="116" y="103"/>
                      </a:cxn>
                      <a:cxn ang="0">
                        <a:pos x="104" y="104"/>
                      </a:cxn>
                      <a:cxn ang="0">
                        <a:pos x="98" y="103"/>
                      </a:cxn>
                      <a:cxn ang="0">
                        <a:pos x="92" y="100"/>
                      </a:cxn>
                      <a:cxn ang="0">
                        <a:pos x="80" y="89"/>
                      </a:cxn>
                      <a:cxn ang="0">
                        <a:pos x="82" y="95"/>
                      </a:cxn>
                      <a:cxn ang="0">
                        <a:pos x="80" y="100"/>
                      </a:cxn>
                      <a:cxn ang="0">
                        <a:pos x="79" y="110"/>
                      </a:cxn>
                      <a:cxn ang="0">
                        <a:pos x="76" y="120"/>
                      </a:cxn>
                      <a:cxn ang="0">
                        <a:pos x="59" y="156"/>
                      </a:cxn>
                      <a:cxn ang="0">
                        <a:pos x="49" y="140"/>
                      </a:cxn>
                      <a:cxn ang="0">
                        <a:pos x="61" y="111"/>
                      </a:cxn>
                      <a:cxn ang="0">
                        <a:pos x="64" y="101"/>
                      </a:cxn>
                      <a:cxn ang="0">
                        <a:pos x="67" y="94"/>
                      </a:cxn>
                      <a:cxn ang="0">
                        <a:pos x="68" y="86"/>
                      </a:cxn>
                      <a:cxn ang="0">
                        <a:pos x="70" y="82"/>
                      </a:cxn>
                      <a:cxn ang="0">
                        <a:pos x="70" y="77"/>
                      </a:cxn>
                      <a:cxn ang="0">
                        <a:pos x="68" y="74"/>
                      </a:cxn>
                      <a:cxn ang="0">
                        <a:pos x="67" y="71"/>
                      </a:cxn>
                      <a:cxn ang="0">
                        <a:pos x="64" y="67"/>
                      </a:cxn>
                      <a:cxn ang="0">
                        <a:pos x="53" y="50"/>
                      </a:cxn>
                      <a:cxn ang="0">
                        <a:pos x="9" y="82"/>
                      </a:cxn>
                      <a:cxn ang="0">
                        <a:pos x="0" y="68"/>
                      </a:cxn>
                      <a:cxn ang="0">
                        <a:pos x="64" y="43"/>
                      </a:cxn>
                      <a:cxn ang="0">
                        <a:pos x="83" y="71"/>
                      </a:cxn>
                      <a:cxn ang="0">
                        <a:pos x="89" y="79"/>
                      </a:cxn>
                      <a:cxn ang="0">
                        <a:pos x="95" y="85"/>
                      </a:cxn>
                      <a:cxn ang="0">
                        <a:pos x="101" y="86"/>
                      </a:cxn>
                      <a:cxn ang="0">
                        <a:pos x="107" y="88"/>
                      </a:cxn>
                      <a:cxn ang="0">
                        <a:pos x="113" y="86"/>
                      </a:cxn>
                      <a:cxn ang="0">
                        <a:pos x="117" y="85"/>
                      </a:cxn>
                      <a:cxn ang="0">
                        <a:pos x="123" y="79"/>
                      </a:cxn>
                      <a:cxn ang="0">
                        <a:pos x="125" y="71"/>
                      </a:cxn>
                      <a:cxn ang="0">
                        <a:pos x="125" y="67"/>
                      </a:cxn>
                      <a:cxn ang="0">
                        <a:pos x="125" y="62"/>
                      </a:cxn>
                      <a:cxn ang="0">
                        <a:pos x="119" y="52"/>
                      </a:cxn>
                      <a:cxn ang="0">
                        <a:pos x="97" y="21"/>
                      </a:cxn>
                      <a:cxn ang="0">
                        <a:pos x="64" y="43"/>
                      </a:cxn>
                    </a:cxnLst>
                    <a:rect l="0" t="0" r="r" b="b"/>
                    <a:pathLst>
                      <a:path w="141" h="156">
                        <a:moveTo>
                          <a:pt x="0" y="68"/>
                        </a:moveTo>
                        <a:lnTo>
                          <a:pt x="99" y="0"/>
                        </a:lnTo>
                        <a:lnTo>
                          <a:pt x="129" y="44"/>
                        </a:lnTo>
                        <a:lnTo>
                          <a:pt x="137" y="56"/>
                        </a:lnTo>
                        <a:lnTo>
                          <a:pt x="141" y="65"/>
                        </a:lnTo>
                        <a:lnTo>
                          <a:pt x="141" y="74"/>
                        </a:lnTo>
                        <a:lnTo>
                          <a:pt x="138" y="83"/>
                        </a:lnTo>
                        <a:lnTo>
                          <a:pt x="134" y="91"/>
                        </a:lnTo>
                        <a:lnTo>
                          <a:pt x="126" y="98"/>
                        </a:lnTo>
                        <a:lnTo>
                          <a:pt x="116" y="103"/>
                        </a:lnTo>
                        <a:lnTo>
                          <a:pt x="104" y="104"/>
                        </a:lnTo>
                        <a:lnTo>
                          <a:pt x="98" y="103"/>
                        </a:lnTo>
                        <a:lnTo>
                          <a:pt x="92" y="100"/>
                        </a:lnTo>
                        <a:lnTo>
                          <a:pt x="80" y="89"/>
                        </a:lnTo>
                        <a:lnTo>
                          <a:pt x="82" y="95"/>
                        </a:lnTo>
                        <a:lnTo>
                          <a:pt x="80" y="100"/>
                        </a:lnTo>
                        <a:lnTo>
                          <a:pt x="79" y="110"/>
                        </a:lnTo>
                        <a:lnTo>
                          <a:pt x="76" y="120"/>
                        </a:lnTo>
                        <a:lnTo>
                          <a:pt x="59" y="156"/>
                        </a:lnTo>
                        <a:lnTo>
                          <a:pt x="49" y="140"/>
                        </a:lnTo>
                        <a:lnTo>
                          <a:pt x="61" y="111"/>
                        </a:lnTo>
                        <a:lnTo>
                          <a:pt x="64" y="101"/>
                        </a:lnTo>
                        <a:lnTo>
                          <a:pt x="67" y="94"/>
                        </a:lnTo>
                        <a:lnTo>
                          <a:pt x="68" y="86"/>
                        </a:lnTo>
                        <a:lnTo>
                          <a:pt x="70" y="82"/>
                        </a:lnTo>
                        <a:lnTo>
                          <a:pt x="70" y="77"/>
                        </a:lnTo>
                        <a:lnTo>
                          <a:pt x="68" y="74"/>
                        </a:lnTo>
                        <a:lnTo>
                          <a:pt x="67" y="71"/>
                        </a:lnTo>
                        <a:lnTo>
                          <a:pt x="64" y="67"/>
                        </a:lnTo>
                        <a:lnTo>
                          <a:pt x="53" y="50"/>
                        </a:lnTo>
                        <a:lnTo>
                          <a:pt x="9" y="82"/>
                        </a:lnTo>
                        <a:lnTo>
                          <a:pt x="0" y="68"/>
                        </a:lnTo>
                        <a:close/>
                        <a:moveTo>
                          <a:pt x="64" y="43"/>
                        </a:moveTo>
                        <a:lnTo>
                          <a:pt x="83" y="71"/>
                        </a:lnTo>
                        <a:lnTo>
                          <a:pt x="89" y="79"/>
                        </a:lnTo>
                        <a:lnTo>
                          <a:pt x="95" y="85"/>
                        </a:lnTo>
                        <a:lnTo>
                          <a:pt x="101" y="86"/>
                        </a:lnTo>
                        <a:lnTo>
                          <a:pt x="107" y="88"/>
                        </a:lnTo>
                        <a:lnTo>
                          <a:pt x="113" y="86"/>
                        </a:lnTo>
                        <a:lnTo>
                          <a:pt x="117" y="85"/>
                        </a:lnTo>
                        <a:lnTo>
                          <a:pt x="123" y="79"/>
                        </a:lnTo>
                        <a:lnTo>
                          <a:pt x="125" y="71"/>
                        </a:lnTo>
                        <a:lnTo>
                          <a:pt x="125" y="67"/>
                        </a:lnTo>
                        <a:lnTo>
                          <a:pt x="125" y="62"/>
                        </a:lnTo>
                        <a:lnTo>
                          <a:pt x="119" y="52"/>
                        </a:lnTo>
                        <a:lnTo>
                          <a:pt x="97" y="21"/>
                        </a:lnTo>
                        <a:lnTo>
                          <a:pt x="64" y="43"/>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7" name="Freeform 65"/>
                  <p:cNvSpPr>
                    <a:spLocks noEditPoints="1"/>
                  </p:cNvSpPr>
                  <p:nvPr/>
                </p:nvSpPr>
                <p:spPr bwMode="auto">
                  <a:xfrm>
                    <a:off x="3321" y="1879"/>
                    <a:ext cx="68" cy="51"/>
                  </a:xfrm>
                  <a:custGeom>
                    <a:avLst/>
                    <a:gdLst/>
                    <a:ahLst/>
                    <a:cxnLst>
                      <a:cxn ang="0">
                        <a:pos x="0" y="43"/>
                      </a:cxn>
                      <a:cxn ang="0">
                        <a:pos x="113" y="0"/>
                      </a:cxn>
                      <a:cxn ang="0">
                        <a:pos x="129" y="43"/>
                      </a:cxn>
                      <a:cxn ang="0">
                        <a:pos x="132" y="54"/>
                      </a:cxn>
                      <a:cxn ang="0">
                        <a:pos x="134" y="61"/>
                      </a:cxn>
                      <a:cxn ang="0">
                        <a:pos x="135" y="68"/>
                      </a:cxn>
                      <a:cxn ang="0">
                        <a:pos x="135" y="76"/>
                      </a:cxn>
                      <a:cxn ang="0">
                        <a:pos x="132" y="83"/>
                      </a:cxn>
                      <a:cxn ang="0">
                        <a:pos x="128" y="89"/>
                      </a:cxn>
                      <a:cxn ang="0">
                        <a:pos x="120" y="95"/>
                      </a:cxn>
                      <a:cxn ang="0">
                        <a:pos x="113" y="98"/>
                      </a:cxn>
                      <a:cxn ang="0">
                        <a:pos x="105" y="101"/>
                      </a:cxn>
                      <a:cxn ang="0">
                        <a:pos x="100" y="101"/>
                      </a:cxn>
                      <a:cxn ang="0">
                        <a:pos x="85" y="100"/>
                      </a:cxn>
                      <a:cxn ang="0">
                        <a:pos x="79" y="95"/>
                      </a:cxn>
                      <a:cxn ang="0">
                        <a:pos x="73" y="89"/>
                      </a:cxn>
                      <a:cxn ang="0">
                        <a:pos x="67" y="80"/>
                      </a:cxn>
                      <a:cxn ang="0">
                        <a:pos x="62" y="70"/>
                      </a:cxn>
                      <a:cxn ang="0">
                        <a:pos x="52" y="42"/>
                      </a:cxn>
                      <a:cxn ang="0">
                        <a:pos x="6" y="58"/>
                      </a:cxn>
                      <a:cxn ang="0">
                        <a:pos x="0" y="43"/>
                      </a:cxn>
                      <a:cxn ang="0">
                        <a:pos x="65" y="36"/>
                      </a:cxn>
                      <a:cxn ang="0">
                        <a:pos x="76" y="65"/>
                      </a:cxn>
                      <a:cxn ang="0">
                        <a:pos x="83" y="77"/>
                      </a:cxn>
                      <a:cxn ang="0">
                        <a:pos x="89" y="83"/>
                      </a:cxn>
                      <a:cxn ang="0">
                        <a:pos x="98" y="86"/>
                      </a:cxn>
                      <a:cxn ang="0">
                        <a:pos x="107" y="83"/>
                      </a:cxn>
                      <a:cxn ang="0">
                        <a:pos x="113" y="80"/>
                      </a:cxn>
                      <a:cxn ang="0">
                        <a:pos x="117" y="76"/>
                      </a:cxn>
                      <a:cxn ang="0">
                        <a:pos x="120" y="70"/>
                      </a:cxn>
                      <a:cxn ang="0">
                        <a:pos x="120" y="64"/>
                      </a:cxn>
                      <a:cxn ang="0">
                        <a:pos x="119" y="58"/>
                      </a:cxn>
                      <a:cxn ang="0">
                        <a:pos x="116" y="49"/>
                      </a:cxn>
                      <a:cxn ang="0">
                        <a:pos x="105" y="21"/>
                      </a:cxn>
                      <a:cxn ang="0">
                        <a:pos x="65" y="36"/>
                      </a:cxn>
                    </a:cxnLst>
                    <a:rect l="0" t="0" r="r" b="b"/>
                    <a:pathLst>
                      <a:path w="135" h="101">
                        <a:moveTo>
                          <a:pt x="0" y="43"/>
                        </a:moveTo>
                        <a:lnTo>
                          <a:pt x="113" y="0"/>
                        </a:lnTo>
                        <a:lnTo>
                          <a:pt x="129" y="43"/>
                        </a:lnTo>
                        <a:lnTo>
                          <a:pt x="132" y="54"/>
                        </a:lnTo>
                        <a:lnTo>
                          <a:pt x="134" y="61"/>
                        </a:lnTo>
                        <a:lnTo>
                          <a:pt x="135" y="68"/>
                        </a:lnTo>
                        <a:lnTo>
                          <a:pt x="135" y="76"/>
                        </a:lnTo>
                        <a:lnTo>
                          <a:pt x="132" y="83"/>
                        </a:lnTo>
                        <a:lnTo>
                          <a:pt x="128" y="89"/>
                        </a:lnTo>
                        <a:lnTo>
                          <a:pt x="120" y="95"/>
                        </a:lnTo>
                        <a:lnTo>
                          <a:pt x="113" y="98"/>
                        </a:lnTo>
                        <a:lnTo>
                          <a:pt x="105" y="101"/>
                        </a:lnTo>
                        <a:lnTo>
                          <a:pt x="100" y="101"/>
                        </a:lnTo>
                        <a:lnTo>
                          <a:pt x="85" y="100"/>
                        </a:lnTo>
                        <a:lnTo>
                          <a:pt x="79" y="95"/>
                        </a:lnTo>
                        <a:lnTo>
                          <a:pt x="73" y="89"/>
                        </a:lnTo>
                        <a:lnTo>
                          <a:pt x="67" y="80"/>
                        </a:lnTo>
                        <a:lnTo>
                          <a:pt x="62" y="70"/>
                        </a:lnTo>
                        <a:lnTo>
                          <a:pt x="52" y="42"/>
                        </a:lnTo>
                        <a:lnTo>
                          <a:pt x="6" y="58"/>
                        </a:lnTo>
                        <a:lnTo>
                          <a:pt x="0" y="43"/>
                        </a:lnTo>
                        <a:close/>
                        <a:moveTo>
                          <a:pt x="65" y="36"/>
                        </a:moveTo>
                        <a:lnTo>
                          <a:pt x="76" y="65"/>
                        </a:lnTo>
                        <a:lnTo>
                          <a:pt x="83" y="77"/>
                        </a:lnTo>
                        <a:lnTo>
                          <a:pt x="89" y="83"/>
                        </a:lnTo>
                        <a:lnTo>
                          <a:pt x="98" y="86"/>
                        </a:lnTo>
                        <a:lnTo>
                          <a:pt x="107" y="83"/>
                        </a:lnTo>
                        <a:lnTo>
                          <a:pt x="113" y="80"/>
                        </a:lnTo>
                        <a:lnTo>
                          <a:pt x="117" y="76"/>
                        </a:lnTo>
                        <a:lnTo>
                          <a:pt x="120" y="70"/>
                        </a:lnTo>
                        <a:lnTo>
                          <a:pt x="120" y="64"/>
                        </a:lnTo>
                        <a:lnTo>
                          <a:pt x="119" y="58"/>
                        </a:lnTo>
                        <a:lnTo>
                          <a:pt x="116" y="49"/>
                        </a:lnTo>
                        <a:lnTo>
                          <a:pt x="105" y="21"/>
                        </a:lnTo>
                        <a:lnTo>
                          <a:pt x="65" y="36"/>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sp>
                <p:nvSpPr>
                  <p:cNvPr id="1728" name="Freeform 66"/>
                  <p:cNvSpPr>
                    <a:spLocks/>
                  </p:cNvSpPr>
                  <p:nvPr/>
                </p:nvSpPr>
                <p:spPr bwMode="auto">
                  <a:xfrm>
                    <a:off x="3340" y="1942"/>
                    <a:ext cx="62" cy="49"/>
                  </a:xfrm>
                  <a:custGeom>
                    <a:avLst/>
                    <a:gdLst/>
                    <a:ahLst/>
                    <a:cxnLst>
                      <a:cxn ang="0">
                        <a:pos x="38" y="17"/>
                      </a:cxn>
                      <a:cxn ang="0">
                        <a:pos x="24" y="24"/>
                      </a:cxn>
                      <a:cxn ang="0">
                        <a:pos x="15" y="36"/>
                      </a:cxn>
                      <a:cxn ang="0">
                        <a:pos x="15" y="56"/>
                      </a:cxn>
                      <a:cxn ang="0">
                        <a:pos x="20" y="72"/>
                      </a:cxn>
                      <a:cxn ang="0">
                        <a:pos x="29" y="81"/>
                      </a:cxn>
                      <a:cxn ang="0">
                        <a:pos x="39" y="82"/>
                      </a:cxn>
                      <a:cxn ang="0">
                        <a:pos x="48" y="78"/>
                      </a:cxn>
                      <a:cxn ang="0">
                        <a:pos x="54" y="66"/>
                      </a:cxn>
                      <a:cxn ang="0">
                        <a:pos x="56" y="59"/>
                      </a:cxn>
                      <a:cxn ang="0">
                        <a:pos x="59" y="38"/>
                      </a:cxn>
                      <a:cxn ang="0">
                        <a:pos x="62" y="21"/>
                      </a:cxn>
                      <a:cxn ang="0">
                        <a:pos x="72" y="6"/>
                      </a:cxn>
                      <a:cxn ang="0">
                        <a:pos x="85" y="0"/>
                      </a:cxn>
                      <a:cxn ang="0">
                        <a:pos x="103" y="3"/>
                      </a:cxn>
                      <a:cxn ang="0">
                        <a:pos x="117" y="17"/>
                      </a:cxn>
                      <a:cxn ang="0">
                        <a:pos x="124" y="38"/>
                      </a:cxn>
                      <a:cxn ang="0">
                        <a:pos x="123" y="63"/>
                      </a:cxn>
                      <a:cxn ang="0">
                        <a:pos x="112" y="79"/>
                      </a:cxn>
                      <a:cxn ang="0">
                        <a:pos x="94" y="88"/>
                      </a:cxn>
                      <a:cxn ang="0">
                        <a:pos x="100" y="69"/>
                      </a:cxn>
                      <a:cxn ang="0">
                        <a:pos x="109" y="59"/>
                      </a:cxn>
                      <a:cxn ang="0">
                        <a:pos x="111" y="41"/>
                      </a:cxn>
                      <a:cxn ang="0">
                        <a:pos x="102" y="20"/>
                      </a:cxn>
                      <a:cxn ang="0">
                        <a:pos x="88" y="15"/>
                      </a:cxn>
                      <a:cxn ang="0">
                        <a:pos x="78" y="21"/>
                      </a:cxn>
                      <a:cxn ang="0">
                        <a:pos x="76" y="30"/>
                      </a:cxn>
                      <a:cxn ang="0">
                        <a:pos x="73" y="47"/>
                      </a:cxn>
                      <a:cxn ang="0">
                        <a:pos x="72" y="63"/>
                      </a:cxn>
                      <a:cxn ang="0">
                        <a:pos x="69" y="73"/>
                      </a:cxn>
                      <a:cxn ang="0">
                        <a:pos x="59" y="91"/>
                      </a:cxn>
                      <a:cxn ang="0">
                        <a:pos x="42" y="97"/>
                      </a:cxn>
                      <a:cxn ang="0">
                        <a:pos x="23" y="94"/>
                      </a:cxn>
                      <a:cxn ang="0">
                        <a:pos x="8" y="81"/>
                      </a:cxn>
                      <a:cxn ang="0">
                        <a:pos x="0" y="59"/>
                      </a:cxn>
                      <a:cxn ang="0">
                        <a:pos x="2" y="30"/>
                      </a:cxn>
                      <a:cxn ang="0">
                        <a:pos x="14" y="11"/>
                      </a:cxn>
                      <a:cxn ang="0">
                        <a:pos x="35" y="2"/>
                      </a:cxn>
                    </a:cxnLst>
                    <a:rect l="0" t="0" r="r" b="b"/>
                    <a:pathLst>
                      <a:path w="124" h="97">
                        <a:moveTo>
                          <a:pt x="35" y="2"/>
                        </a:moveTo>
                        <a:lnTo>
                          <a:pt x="38" y="17"/>
                        </a:lnTo>
                        <a:lnTo>
                          <a:pt x="30" y="20"/>
                        </a:lnTo>
                        <a:lnTo>
                          <a:pt x="24" y="24"/>
                        </a:lnTo>
                        <a:lnTo>
                          <a:pt x="20" y="30"/>
                        </a:lnTo>
                        <a:lnTo>
                          <a:pt x="15" y="36"/>
                        </a:lnTo>
                        <a:lnTo>
                          <a:pt x="14" y="47"/>
                        </a:lnTo>
                        <a:lnTo>
                          <a:pt x="15" y="56"/>
                        </a:lnTo>
                        <a:lnTo>
                          <a:pt x="17" y="65"/>
                        </a:lnTo>
                        <a:lnTo>
                          <a:pt x="20" y="72"/>
                        </a:lnTo>
                        <a:lnTo>
                          <a:pt x="23" y="78"/>
                        </a:lnTo>
                        <a:lnTo>
                          <a:pt x="29" y="81"/>
                        </a:lnTo>
                        <a:lnTo>
                          <a:pt x="33" y="82"/>
                        </a:lnTo>
                        <a:lnTo>
                          <a:pt x="39" y="82"/>
                        </a:lnTo>
                        <a:lnTo>
                          <a:pt x="44" y="81"/>
                        </a:lnTo>
                        <a:lnTo>
                          <a:pt x="48" y="78"/>
                        </a:lnTo>
                        <a:lnTo>
                          <a:pt x="51" y="73"/>
                        </a:lnTo>
                        <a:lnTo>
                          <a:pt x="54" y="66"/>
                        </a:lnTo>
                        <a:lnTo>
                          <a:pt x="54" y="63"/>
                        </a:lnTo>
                        <a:lnTo>
                          <a:pt x="56" y="59"/>
                        </a:lnTo>
                        <a:lnTo>
                          <a:pt x="57" y="45"/>
                        </a:lnTo>
                        <a:lnTo>
                          <a:pt x="59" y="38"/>
                        </a:lnTo>
                        <a:lnTo>
                          <a:pt x="60" y="30"/>
                        </a:lnTo>
                        <a:lnTo>
                          <a:pt x="62" y="21"/>
                        </a:lnTo>
                        <a:lnTo>
                          <a:pt x="66" y="12"/>
                        </a:lnTo>
                        <a:lnTo>
                          <a:pt x="72" y="6"/>
                        </a:lnTo>
                        <a:lnTo>
                          <a:pt x="78" y="2"/>
                        </a:lnTo>
                        <a:lnTo>
                          <a:pt x="85" y="0"/>
                        </a:lnTo>
                        <a:lnTo>
                          <a:pt x="94" y="0"/>
                        </a:lnTo>
                        <a:lnTo>
                          <a:pt x="103" y="3"/>
                        </a:lnTo>
                        <a:lnTo>
                          <a:pt x="111" y="9"/>
                        </a:lnTo>
                        <a:lnTo>
                          <a:pt x="117" y="17"/>
                        </a:lnTo>
                        <a:lnTo>
                          <a:pt x="121" y="27"/>
                        </a:lnTo>
                        <a:lnTo>
                          <a:pt x="124" y="38"/>
                        </a:lnTo>
                        <a:lnTo>
                          <a:pt x="124" y="51"/>
                        </a:lnTo>
                        <a:lnTo>
                          <a:pt x="123" y="63"/>
                        </a:lnTo>
                        <a:lnTo>
                          <a:pt x="118" y="72"/>
                        </a:lnTo>
                        <a:lnTo>
                          <a:pt x="112" y="79"/>
                        </a:lnTo>
                        <a:lnTo>
                          <a:pt x="103" y="85"/>
                        </a:lnTo>
                        <a:lnTo>
                          <a:pt x="94" y="88"/>
                        </a:lnTo>
                        <a:lnTo>
                          <a:pt x="91" y="73"/>
                        </a:lnTo>
                        <a:lnTo>
                          <a:pt x="100" y="69"/>
                        </a:lnTo>
                        <a:lnTo>
                          <a:pt x="106" y="63"/>
                        </a:lnTo>
                        <a:lnTo>
                          <a:pt x="109" y="59"/>
                        </a:lnTo>
                        <a:lnTo>
                          <a:pt x="111" y="53"/>
                        </a:lnTo>
                        <a:lnTo>
                          <a:pt x="111" y="41"/>
                        </a:lnTo>
                        <a:lnTo>
                          <a:pt x="108" y="29"/>
                        </a:lnTo>
                        <a:lnTo>
                          <a:pt x="102" y="20"/>
                        </a:lnTo>
                        <a:lnTo>
                          <a:pt x="96" y="17"/>
                        </a:lnTo>
                        <a:lnTo>
                          <a:pt x="88" y="15"/>
                        </a:lnTo>
                        <a:lnTo>
                          <a:pt x="82" y="17"/>
                        </a:lnTo>
                        <a:lnTo>
                          <a:pt x="78" y="21"/>
                        </a:lnTo>
                        <a:lnTo>
                          <a:pt x="76" y="24"/>
                        </a:lnTo>
                        <a:lnTo>
                          <a:pt x="76" y="30"/>
                        </a:lnTo>
                        <a:lnTo>
                          <a:pt x="75" y="38"/>
                        </a:lnTo>
                        <a:lnTo>
                          <a:pt x="73" y="47"/>
                        </a:lnTo>
                        <a:lnTo>
                          <a:pt x="72" y="56"/>
                        </a:lnTo>
                        <a:lnTo>
                          <a:pt x="72" y="63"/>
                        </a:lnTo>
                        <a:lnTo>
                          <a:pt x="70" y="69"/>
                        </a:lnTo>
                        <a:lnTo>
                          <a:pt x="69" y="73"/>
                        </a:lnTo>
                        <a:lnTo>
                          <a:pt x="65" y="84"/>
                        </a:lnTo>
                        <a:lnTo>
                          <a:pt x="59" y="91"/>
                        </a:lnTo>
                        <a:lnTo>
                          <a:pt x="51" y="96"/>
                        </a:lnTo>
                        <a:lnTo>
                          <a:pt x="42" y="97"/>
                        </a:lnTo>
                        <a:lnTo>
                          <a:pt x="33" y="97"/>
                        </a:lnTo>
                        <a:lnTo>
                          <a:pt x="23" y="94"/>
                        </a:lnTo>
                        <a:lnTo>
                          <a:pt x="15" y="88"/>
                        </a:lnTo>
                        <a:lnTo>
                          <a:pt x="8" y="81"/>
                        </a:lnTo>
                        <a:lnTo>
                          <a:pt x="3" y="70"/>
                        </a:lnTo>
                        <a:lnTo>
                          <a:pt x="0" y="59"/>
                        </a:lnTo>
                        <a:lnTo>
                          <a:pt x="0" y="44"/>
                        </a:lnTo>
                        <a:lnTo>
                          <a:pt x="2" y="30"/>
                        </a:lnTo>
                        <a:lnTo>
                          <a:pt x="6" y="20"/>
                        </a:lnTo>
                        <a:lnTo>
                          <a:pt x="14" y="11"/>
                        </a:lnTo>
                        <a:lnTo>
                          <a:pt x="24" y="5"/>
                        </a:lnTo>
                        <a:lnTo>
                          <a:pt x="35" y="2"/>
                        </a:lnTo>
                        <a:close/>
                      </a:path>
                    </a:pathLst>
                  </a:custGeom>
                  <a:solidFill>
                    <a:srgbClr val="000099"/>
                  </a:solidFill>
                  <a:ln w="6350">
                    <a:solidFill>
                      <a:srgbClr val="000099"/>
                    </a:solidFill>
                    <a:prstDash val="solid"/>
                    <a:round/>
                    <a:headEnd/>
                    <a:tailEnd/>
                  </a:ln>
                </p:spPr>
                <p:txBody>
                  <a:bodyPr/>
                  <a:lstStyle/>
                  <a:p>
                    <a:pPr>
                      <a:defRPr/>
                    </a:pPr>
                    <a:endParaRPr lang="en-US" dirty="0">
                      <a:effectLst>
                        <a:outerShdw blurRad="38100" dist="38100" dir="2700000" algn="tl">
                          <a:srgbClr val="000000">
                            <a:alpha val="43137"/>
                          </a:srgbClr>
                        </a:outerShdw>
                      </a:effectLst>
                    </a:endParaRPr>
                  </a:p>
                </p:txBody>
              </p:sp>
            </p:grpSp>
          </p:grpSp>
        </p:grpSp>
      </p:grpSp>
      <p:sp>
        <p:nvSpPr>
          <p:cNvPr id="102" name="Slide Number Placeholder 101"/>
          <p:cNvSpPr>
            <a:spLocks noGrp="1"/>
          </p:cNvSpPr>
          <p:nvPr>
            <p:ph type="sldNum" sz="quarter" idx="13"/>
          </p:nvPr>
        </p:nvSpPr>
        <p:spPr/>
        <p:txBody>
          <a:bodyPr/>
          <a:lstStyle/>
          <a:p>
            <a:pPr>
              <a:defRPr/>
            </a:pPr>
            <a:r>
              <a:rPr lang="en-US" dirty="0" smtClean="0"/>
              <a:t> </a:t>
            </a:r>
            <a:fld id="{14C53443-D8B4-4754-A84F-C40335BF10A4}" type="slidenum">
              <a:rPr lang="en-US" smtClean="0"/>
              <a:pPr>
                <a:defRPr/>
              </a:pPr>
              <a:t>8</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347815"/>
            <a:ext cx="8089900" cy="5016501"/>
          </a:xfrm>
        </p:spPr>
        <p:txBody>
          <a:bodyPr>
            <a:noAutofit/>
          </a:bodyPr>
          <a:lstStyle/>
          <a:p>
            <a:r>
              <a:rPr lang="en-US" sz="2400" dirty="0"/>
              <a:t>Land mass:  </a:t>
            </a:r>
            <a:r>
              <a:rPr lang="en-US" sz="2400" dirty="0" smtClean="0"/>
              <a:t>218,823 </a:t>
            </a:r>
            <a:r>
              <a:rPr lang="en-US" sz="2400" dirty="0"/>
              <a:t>acres; </a:t>
            </a:r>
            <a:r>
              <a:rPr lang="en-US" sz="2400" dirty="0" smtClean="0"/>
              <a:t>342 </a:t>
            </a:r>
            <a:r>
              <a:rPr lang="en-US" sz="2400" dirty="0"/>
              <a:t>square miles; </a:t>
            </a:r>
            <a:r>
              <a:rPr lang="en-US" sz="2400" dirty="0" smtClean="0"/>
              <a:t>886 </a:t>
            </a:r>
            <a:r>
              <a:rPr lang="en-US" sz="2400" dirty="0"/>
              <a:t>square kilometers  </a:t>
            </a:r>
          </a:p>
          <a:p>
            <a:r>
              <a:rPr lang="en-US" sz="2400" dirty="0"/>
              <a:t>Supported population</a:t>
            </a:r>
            <a:r>
              <a:rPr lang="en-US" sz="2400" dirty="0" smtClean="0"/>
              <a:t>: ~400,000 </a:t>
            </a:r>
            <a:r>
              <a:rPr lang="en-US" sz="2400" dirty="0"/>
              <a:t>people</a:t>
            </a:r>
          </a:p>
          <a:p>
            <a:pPr lvl="1"/>
            <a:r>
              <a:rPr lang="en-US" sz="2400" dirty="0"/>
              <a:t>On post military, family members, and civilian workers:  </a:t>
            </a:r>
            <a:r>
              <a:rPr lang="en-US" sz="2400" dirty="0" smtClean="0"/>
              <a:t>91,000</a:t>
            </a:r>
            <a:endParaRPr lang="en-US" sz="2400" dirty="0"/>
          </a:p>
          <a:p>
            <a:pPr lvl="1"/>
            <a:r>
              <a:rPr lang="en-US" sz="2400" dirty="0"/>
              <a:t>Off post family members:  </a:t>
            </a:r>
            <a:r>
              <a:rPr lang="en-US" sz="2400" dirty="0" smtClean="0"/>
              <a:t>70,933</a:t>
            </a:r>
            <a:endParaRPr lang="en-US" sz="2400" dirty="0"/>
          </a:p>
          <a:p>
            <a:pPr lvl="1"/>
            <a:r>
              <a:rPr lang="en-US" sz="2400" dirty="0"/>
              <a:t>Retirees, survivors, and their families:  </a:t>
            </a:r>
            <a:r>
              <a:rPr lang="en-US" sz="2400" dirty="0" smtClean="0"/>
              <a:t>251,250</a:t>
            </a:r>
            <a:endParaRPr lang="en-US" sz="2400" dirty="0"/>
          </a:p>
          <a:p>
            <a:r>
              <a:rPr lang="en-US" sz="2400" dirty="0" smtClean="0"/>
              <a:t>Buildings </a:t>
            </a:r>
            <a:r>
              <a:rPr lang="en-US" sz="2400" dirty="0"/>
              <a:t>and structures:  </a:t>
            </a:r>
            <a:r>
              <a:rPr lang="en-US" sz="2400" dirty="0" smtClean="0"/>
              <a:t>6,323 </a:t>
            </a:r>
            <a:r>
              <a:rPr lang="en-US" sz="2400" dirty="0"/>
              <a:t>(</a:t>
            </a:r>
            <a:r>
              <a:rPr lang="en-US" sz="2400" dirty="0" smtClean="0"/>
              <a:t>34 </a:t>
            </a:r>
            <a:r>
              <a:rPr lang="en-US" sz="2400" dirty="0"/>
              <a:t>million square feet or </a:t>
            </a:r>
            <a:r>
              <a:rPr lang="en-US" sz="2400" dirty="0" smtClean="0"/>
              <a:t>3.2 </a:t>
            </a:r>
            <a:r>
              <a:rPr lang="en-US" sz="2400" dirty="0"/>
              <a:t>million square meters of floor space)</a:t>
            </a:r>
          </a:p>
          <a:p>
            <a:r>
              <a:rPr lang="en-US" sz="2400" dirty="0"/>
              <a:t>Community </a:t>
            </a:r>
            <a:r>
              <a:rPr lang="en-US" sz="2400" dirty="0" smtClean="0"/>
              <a:t>partners: 11 cities and 2 counties</a:t>
            </a:r>
            <a:endParaRPr lang="en-US" sz="2400" dirty="0"/>
          </a:p>
        </p:txBody>
      </p:sp>
      <p:sp>
        <p:nvSpPr>
          <p:cNvPr id="4" name="Rectangle 2"/>
          <p:cNvSpPr txBox="1">
            <a:spLocks noChangeArrowheads="1"/>
          </p:cNvSpPr>
          <p:nvPr/>
        </p:nvSpPr>
        <p:spPr bwMode="auto">
          <a:xfrm>
            <a:off x="1414467" y="163514"/>
            <a:ext cx="6315075" cy="1037489"/>
          </a:xfrm>
          <a:prstGeom prst="rect">
            <a:avLst/>
          </a:prstGeom>
          <a:noFill/>
          <a:ln>
            <a:miter lim="800000"/>
            <a:headEnd/>
            <a:tailEnd/>
          </a:ln>
        </p:spPr>
        <p:txBody>
          <a:bodyPr vert="horz" wrap="square" lIns="86454" tIns="43227" rIns="86454" bIns="43227" numCol="1" anchor="t" anchorCtr="0" compatLnSpc="1">
            <a:prstTxWarp prst="textNoShape">
              <a:avLst/>
            </a:prstTxWarp>
            <a:normAutofit lnSpcReduction="10000"/>
          </a:bodyPr>
          <a:lstStyle/>
          <a:p>
            <a:pPr lvl="0" algn="ctr" eaLnBrk="0" hangingPunct="0">
              <a:defRPr/>
            </a:pPr>
            <a:r>
              <a:rPr lang="en-US" sz="3200" b="1" dirty="0" smtClean="0">
                <a:solidFill>
                  <a:schemeClr val="accent6">
                    <a:lumMod val="75000"/>
                  </a:schemeClr>
                </a:solidFill>
                <a:effectLst>
                  <a:outerShdw blurRad="38100" dist="38100" dir="2700000" algn="tl">
                    <a:srgbClr val="C0C0C0"/>
                  </a:outerShdw>
                </a:effectLst>
              </a:rPr>
              <a:t>The Army’s Premier Maneuver Training Facility</a:t>
            </a:r>
            <a:endParaRPr lang="en-US" sz="2900" b="1" kern="0" dirty="0" smtClean="0">
              <a:solidFill>
                <a:schemeClr val="accent6">
                  <a:lumMod val="75000"/>
                </a:schemeClr>
              </a:solidFill>
              <a:latin typeface="+mj-lt"/>
              <a:ea typeface="+mj-ea"/>
              <a:cs typeface="+mj-cs"/>
            </a:endParaRPr>
          </a:p>
        </p:txBody>
      </p:sp>
      <p:sp>
        <p:nvSpPr>
          <p:cNvPr id="5" name="Slide Number Placeholder 4"/>
          <p:cNvSpPr>
            <a:spLocks noGrp="1"/>
          </p:cNvSpPr>
          <p:nvPr>
            <p:ph type="sldNum" sz="quarter" idx="13"/>
          </p:nvPr>
        </p:nvSpPr>
        <p:spPr/>
        <p:txBody>
          <a:bodyPr/>
          <a:lstStyle/>
          <a:p>
            <a:pPr>
              <a:defRPr/>
            </a:pPr>
            <a:r>
              <a:rPr lang="en-US" dirty="0" smtClean="0"/>
              <a:t> </a:t>
            </a:r>
            <a:fld id="{00ACA343-1143-454B-9AFC-4D42DFE0BE71}" type="slidenum">
              <a:rPr lang="en-US" smtClean="0"/>
              <a:pPr>
                <a:defRPr/>
              </a:pPr>
              <a:t>9</a:t>
            </a:fld>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B9AF3133B95C4C9E69713766E9AA39" ma:contentTypeVersion="0" ma:contentTypeDescription="Create a new document." ma:contentTypeScope="" ma:versionID="f1111d2f2b568453c49582732bb18e8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DEB253-3A89-4586-AF83-5D3CC55BAEEF}"/>
</file>

<file path=customXml/itemProps2.xml><?xml version="1.0" encoding="utf-8"?>
<ds:datastoreItem xmlns:ds="http://schemas.openxmlformats.org/officeDocument/2006/customXml" ds:itemID="{724DF4A3-4C88-4189-81B1-B5E11DA8BF36}"/>
</file>

<file path=customXml/itemProps3.xml><?xml version="1.0" encoding="utf-8"?>
<ds:datastoreItem xmlns:ds="http://schemas.openxmlformats.org/officeDocument/2006/customXml" ds:itemID="{1693DD9D-6D36-48A3-96E6-6C0769FE1EBE}"/>
</file>

<file path=docProps/app.xml><?xml version="1.0" encoding="utf-8"?>
<Properties xmlns="http://schemas.openxmlformats.org/officeDocument/2006/extended-properties" xmlns:vt="http://schemas.openxmlformats.org/officeDocument/2006/docPropsVTypes">
  <Template/>
  <TotalTime>6197</TotalTime>
  <Words>1699</Words>
  <Application>Microsoft Office PowerPoint</Application>
  <PresentationFormat>On-screen Show (4:3)</PresentationFormat>
  <Paragraphs>438</Paragraphs>
  <Slides>19</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7" baseType="lpstr">
      <vt:lpstr>Arial</vt:lpstr>
      <vt:lpstr>Calibri</vt:lpstr>
      <vt:lpstr>Franklin Gothic Medium</vt:lpstr>
      <vt:lpstr>Wingdings</vt:lpstr>
      <vt:lpstr>Wingdings 2</vt:lpstr>
      <vt:lpstr>1_Default Design</vt:lpstr>
      <vt:lpstr>Image</vt:lpstr>
      <vt:lpstr>CorelDRAW</vt:lpstr>
      <vt:lpstr>PowerPoint Presentation</vt:lpstr>
      <vt:lpstr>PowerPoint Presentation</vt:lpstr>
      <vt:lpstr>III Corps Leadership</vt:lpstr>
      <vt:lpstr>Fort Hood History</vt:lpstr>
      <vt:lpstr>III Corps History</vt:lpstr>
      <vt:lpstr>III Corps/Ft. Hood History War on Terror</vt:lpstr>
      <vt:lpstr>III Corps/Ft. Hood History-War on Terror</vt:lpstr>
      <vt:lpstr>The Army’s Premier Maneuver Training Facility </vt:lpstr>
      <vt:lpstr>PowerPoint Presentation</vt:lpstr>
      <vt:lpstr>PowerPoint Presentation</vt:lpstr>
      <vt:lpstr>Partnerships with the Community Joint Use Airfield</vt:lpstr>
      <vt:lpstr>PowerPoint Presentation</vt:lpstr>
      <vt:lpstr>The Fort Hood Community The  World's Premier Installation  </vt:lpstr>
      <vt:lpstr>PowerPoint Presentation</vt:lpstr>
      <vt:lpstr>PowerPoint Presentation</vt:lpstr>
      <vt:lpstr>III Corps and Fort Hood Units Effective 1 Oct 13</vt:lpstr>
      <vt:lpstr>            Deployed World-Wide  </vt:lpstr>
      <vt:lpstr>PowerPoint Presentation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Vision: 2011 Brief</dc:title>
  <dc:creator>ROY.ADAMS1</dc:creator>
  <cp:lastModifiedBy>Kozak, Seth W</cp:lastModifiedBy>
  <cp:revision>449</cp:revision>
  <cp:lastPrinted>2015-10-19T15:56:47Z</cp:lastPrinted>
  <dcterms:created xsi:type="dcterms:W3CDTF">2009-04-28T00:00:50Z</dcterms:created>
  <dcterms:modified xsi:type="dcterms:W3CDTF">2015-12-04T21:25:48Z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0x010100E0B9AF3133B95C4C9E69713766E9AA39</vt:lpwstr>
  </property>
</Properties>
</file>