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20"/>
  </p:notesMasterIdLst>
  <p:handoutMasterIdLst>
    <p:handoutMasterId r:id="rId21"/>
  </p:handoutMasterIdLst>
  <p:sldIdLst>
    <p:sldId id="270" r:id="rId6"/>
    <p:sldId id="271" r:id="rId7"/>
    <p:sldId id="286" r:id="rId8"/>
    <p:sldId id="317" r:id="rId9"/>
    <p:sldId id="333" r:id="rId10"/>
    <p:sldId id="343" r:id="rId11"/>
    <p:sldId id="346" r:id="rId12"/>
    <p:sldId id="347" r:id="rId13"/>
    <p:sldId id="348" r:id="rId14"/>
    <p:sldId id="349" r:id="rId15"/>
    <p:sldId id="338" r:id="rId16"/>
    <p:sldId id="350" r:id="rId17"/>
    <p:sldId id="351" r:id="rId18"/>
    <p:sldId id="339" r:id="rId19"/>
  </p:sldIdLst>
  <p:sldSz cx="9144000" cy="6858000" type="screen4x3"/>
  <p:notesSz cx="6950075" cy="9236075"/>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00"/>
    <a:srgbClr val="4F6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88338" autoAdjust="0"/>
  </p:normalViewPr>
  <p:slideViewPr>
    <p:cSldViewPr>
      <p:cViewPr varScale="1">
        <p:scale>
          <a:sx n="63" d="100"/>
          <a:sy n="63" d="100"/>
        </p:scale>
        <p:origin x="720"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1" d="100"/>
          <a:sy n="61" d="100"/>
        </p:scale>
        <p:origin x="-2626" y="-8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presProps" Target="presProps.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37001" y="0"/>
            <a:ext cx="3011488" cy="461963"/>
          </a:xfrm>
          <a:prstGeom prst="rect">
            <a:avLst/>
          </a:prstGeom>
        </p:spPr>
        <p:txBody>
          <a:bodyPr vert="horz" lIns="91427" tIns="45713" rIns="91427" bIns="45713" rtlCol="0"/>
          <a:lstStyle>
            <a:lvl1pPr algn="r">
              <a:defRPr sz="1200"/>
            </a:lvl1pPr>
          </a:lstStyle>
          <a:p>
            <a:fld id="{84A0FA02-599E-453C-85C1-C8AB6D724462}" type="datetimeFigureOut">
              <a:rPr lang="en-US" smtClean="0"/>
              <a:pPr/>
              <a:t>12/4/2015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37001" y="8772525"/>
            <a:ext cx="3011488" cy="461963"/>
          </a:xfrm>
          <a:prstGeom prst="rect">
            <a:avLst/>
          </a:prstGeom>
        </p:spPr>
        <p:txBody>
          <a:bodyPr vert="horz" lIns="91427" tIns="45713" rIns="91427" bIns="45713" rtlCol="0" anchor="b"/>
          <a:lstStyle>
            <a:lvl1pPr algn="r">
              <a:defRPr sz="1200"/>
            </a:lvl1pPr>
          </a:lstStyle>
          <a:p>
            <a:fld id="{022B31EA-EEAE-4C44-BC4D-055413EFCE17}" type="slidenum">
              <a:rPr lang="en-US" smtClean="0"/>
              <a:pPr/>
              <a:t>‹#›</a:t>
            </a:fld>
            <a:endParaRPr lang="en-US"/>
          </a:p>
        </p:txBody>
      </p:sp>
    </p:spTree>
    <p:extLst>
      <p:ext uri="{BB962C8B-B14F-4D97-AF65-F5344CB8AC3E}">
        <p14:creationId xmlns:p14="http://schemas.microsoft.com/office/powerpoint/2010/main" val="2967540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37001" y="0"/>
            <a:ext cx="3011488" cy="461963"/>
          </a:xfrm>
          <a:prstGeom prst="rect">
            <a:avLst/>
          </a:prstGeom>
        </p:spPr>
        <p:txBody>
          <a:bodyPr vert="horz" lIns="91427" tIns="45713" rIns="91427" bIns="45713" rtlCol="0"/>
          <a:lstStyle>
            <a:lvl1pPr algn="r">
              <a:defRPr sz="1200"/>
            </a:lvl1pPr>
          </a:lstStyle>
          <a:p>
            <a:fld id="{A24FBDBD-12E4-40A0-8CB3-5B24C54A9211}" type="datetimeFigureOut">
              <a:rPr lang="en-US" smtClean="0"/>
              <a:pPr/>
              <a:t>12/4/2015</a:t>
            </a:fld>
            <a:endParaRPr lang="en-US"/>
          </a:p>
        </p:txBody>
      </p:sp>
      <p:sp>
        <p:nvSpPr>
          <p:cNvPr id="4" name="Slide Image Placeholder 3"/>
          <p:cNvSpPr>
            <a:spLocks noGrp="1" noRot="1" noChangeAspect="1"/>
          </p:cNvSpPr>
          <p:nvPr>
            <p:ph type="sldImg" idx="2"/>
          </p:nvPr>
        </p:nvSpPr>
        <p:spPr>
          <a:xfrm>
            <a:off x="1166813" y="692150"/>
            <a:ext cx="4616450" cy="3462338"/>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695326" y="4387851"/>
            <a:ext cx="5559426" cy="4156075"/>
          </a:xfrm>
          <a:prstGeom prst="rect">
            <a:avLst/>
          </a:prstGeom>
        </p:spPr>
        <p:txBody>
          <a:bodyPr vert="horz" lIns="91427" tIns="45713" rIns="91427"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37001" y="8772525"/>
            <a:ext cx="3011488" cy="461963"/>
          </a:xfrm>
          <a:prstGeom prst="rect">
            <a:avLst/>
          </a:prstGeom>
        </p:spPr>
        <p:txBody>
          <a:bodyPr vert="horz" lIns="91427" tIns="45713" rIns="91427" bIns="45713" rtlCol="0" anchor="b"/>
          <a:lstStyle>
            <a:lvl1pPr algn="r">
              <a:defRPr sz="1200"/>
            </a:lvl1pPr>
          </a:lstStyle>
          <a:p>
            <a:fld id="{EFD1C124-E7E3-46BF-AB68-0775A5164D30}" type="slidenum">
              <a:rPr lang="en-US" smtClean="0"/>
              <a:pPr/>
              <a:t>‹#›</a:t>
            </a:fld>
            <a:endParaRPr lang="en-US"/>
          </a:p>
        </p:txBody>
      </p:sp>
    </p:spTree>
    <p:extLst>
      <p:ext uri="{BB962C8B-B14F-4D97-AF65-F5344CB8AC3E}">
        <p14:creationId xmlns:p14="http://schemas.microsoft.com/office/powerpoint/2010/main" val="2782705897"/>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2338"/>
          </a:xfrm>
        </p:spPr>
      </p:sp>
      <p:sp>
        <p:nvSpPr>
          <p:cNvPr id="3" name="Notes Placeholder 2"/>
          <p:cNvSpPr>
            <a:spLocks noGrp="1"/>
          </p:cNvSpPr>
          <p:nvPr>
            <p:ph type="body" idx="1"/>
          </p:nvPr>
        </p:nvSpPr>
        <p:spPr/>
        <p:txBody>
          <a:bodyPr>
            <a:normAutofit/>
          </a:bodyPr>
          <a:lstStyle/>
          <a:p>
            <a:r>
              <a:rPr lang="en-US" dirty="0" smtClean="0"/>
              <a:t>We would like to welcome you to United States Army Garrison-</a:t>
            </a:r>
            <a:r>
              <a:rPr lang="en-US" baseline="0" dirty="0" smtClean="0"/>
              <a:t> Casey </a:t>
            </a:r>
            <a:endParaRPr lang="en-US" dirty="0"/>
          </a:p>
        </p:txBody>
      </p:sp>
      <p:sp>
        <p:nvSpPr>
          <p:cNvPr id="4" name="Slide Number Placeholder 3"/>
          <p:cNvSpPr>
            <a:spLocks noGrp="1"/>
          </p:cNvSpPr>
          <p:nvPr>
            <p:ph type="sldNum" sz="quarter" idx="10"/>
          </p:nvPr>
        </p:nvSpPr>
        <p:spPr/>
        <p:txBody>
          <a:bodyPr/>
          <a:lstStyle/>
          <a:p>
            <a:fld id="{EFD1C124-E7E3-46BF-AB68-0775A5164D30}" type="slidenum">
              <a:rPr lang="en-US" smtClean="0"/>
              <a:pPr/>
              <a:t>1</a:t>
            </a:fld>
            <a:endParaRPr lang="en-US"/>
          </a:p>
        </p:txBody>
      </p:sp>
    </p:spTree>
    <p:extLst>
      <p:ext uri="{BB962C8B-B14F-4D97-AF65-F5344CB8AC3E}">
        <p14:creationId xmlns:p14="http://schemas.microsoft.com/office/powerpoint/2010/main" val="255025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today’s agenda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FD1C124-E7E3-46BF-AB68-0775A5164D30}" type="slidenum">
              <a:rPr lang="en-US" smtClean="0"/>
              <a:pPr/>
              <a:t>2</a:t>
            </a:fld>
            <a:endParaRPr lang="en-US"/>
          </a:p>
        </p:txBody>
      </p:sp>
    </p:spTree>
    <p:extLst>
      <p:ext uri="{BB962C8B-B14F-4D97-AF65-F5344CB8AC3E}">
        <p14:creationId xmlns:p14="http://schemas.microsoft.com/office/powerpoint/2010/main" val="311032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D1C124-E7E3-46BF-AB68-0775A5164D30}" type="slidenum">
              <a:rPr lang="en-US" smtClean="0"/>
              <a:pPr/>
              <a:t>3</a:t>
            </a:fld>
            <a:endParaRPr lang="en-US"/>
          </a:p>
        </p:txBody>
      </p:sp>
    </p:spTree>
    <p:extLst>
      <p:ext uri="{BB962C8B-B14F-4D97-AF65-F5344CB8AC3E}">
        <p14:creationId xmlns:p14="http://schemas.microsoft.com/office/powerpoint/2010/main" val="419945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5C6EB4-7495-4C8E-ACFD-4916DFD7FD94}" type="slidenum">
              <a:rPr lang="en-US" smtClean="0"/>
              <a:pPr/>
              <a:t>4</a:t>
            </a:fld>
            <a:endParaRPr lang="en-US" dirty="0"/>
          </a:p>
        </p:txBody>
      </p:sp>
    </p:spTree>
    <p:extLst>
      <p:ext uri="{BB962C8B-B14F-4D97-AF65-F5344CB8AC3E}">
        <p14:creationId xmlns:p14="http://schemas.microsoft.com/office/powerpoint/2010/main" val="115665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On 31</a:t>
            </a:r>
            <a:r>
              <a:rPr lang="en-US" altLang="en-US" baseline="0" dirty="0" smtClean="0">
                <a:ea typeface="ＭＳ Ｐゴシック" panose="020B0600070205080204" pitchFamily="34" charset="-128"/>
              </a:rPr>
              <a:t> July 2015 the Soldiers, NCOs, and Officers of Arch Angel Company 1-5 CAV, 2</a:t>
            </a:r>
            <a:r>
              <a:rPr lang="en-US" altLang="en-US" baseline="30000" dirty="0" smtClean="0">
                <a:ea typeface="ＭＳ Ｐゴシック" panose="020B0600070205080204" pitchFamily="34" charset="-128"/>
              </a:rPr>
              <a:t>nd</a:t>
            </a:r>
            <a:r>
              <a:rPr lang="en-US" altLang="en-US" baseline="0" dirty="0" smtClean="0">
                <a:ea typeface="ＭＳ Ｐゴシック" panose="020B0600070205080204" pitchFamily="34" charset="-128"/>
              </a:rPr>
              <a:t> Armored Brigade Combat Team, 1</a:t>
            </a:r>
            <a:r>
              <a:rPr lang="en-US" altLang="en-US" baseline="30000" dirty="0" smtClean="0">
                <a:ea typeface="ＭＳ Ｐゴシック" panose="020B0600070205080204" pitchFamily="34" charset="-128"/>
              </a:rPr>
              <a:t>st</a:t>
            </a:r>
            <a:r>
              <a:rPr lang="en-US" altLang="en-US" baseline="0" dirty="0" smtClean="0">
                <a:ea typeface="ＭＳ Ｐゴシック" panose="020B0600070205080204" pitchFamily="34" charset="-128"/>
              </a:rPr>
              <a:t> Cavalry Division competed in the Angel ROK PT Competition.  This event took place in Dragon Valley and on the Arch Angel PT Pad.  It was designed to increase the morale of the Company while emphasizing the importance of physical fitness in relation to combat readiness.  The Soldiers</a:t>
            </a:r>
            <a:r>
              <a:rPr lang="en-US" altLang="en-US" baseline="0" smtClean="0">
                <a:ea typeface="ＭＳ Ｐゴシック" panose="020B0600070205080204" pitchFamily="34" charset="-128"/>
              </a:rPr>
              <a:t>, NCOs, </a:t>
            </a:r>
            <a:r>
              <a:rPr lang="en-US" altLang="en-US" baseline="0" dirty="0" smtClean="0">
                <a:ea typeface="ＭＳ Ｐゴシック" panose="020B0600070205080204" pitchFamily="34" charset="-128"/>
              </a:rPr>
              <a:t>and Officers walked away from this competition with a greater sense of unit cohesion, pride, and a physically fit Fight Tonight mentality.  </a:t>
            </a:r>
            <a:endParaRPr lang="en-US" altLang="en-US" dirty="0" smtClean="0">
              <a:ea typeface="ＭＳ Ｐゴシック" panose="020B0600070205080204" pitchFamily="34"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530D18-E22B-4DE2-BBA6-D680E5AF63BD}" type="slidenum">
              <a:rPr lang="en-US" altLang="en-US" smtClean="0">
                <a:latin typeface="Arial" panose="020B0604020202020204" pitchFamily="34" charset="0"/>
              </a:rPr>
              <a:pPr>
                <a:spcBef>
                  <a:spcPct val="0"/>
                </a:spcBef>
              </a:pPr>
              <a:t>10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96298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3259169"/>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56E26E-7444-4FEA-B3FC-1BC9676CAB0A}" type="datetime1">
              <a:rPr lang="en-US" smtClean="0"/>
              <a:pPr/>
              <a:t>12/4/2015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2DD3E-47BF-4C91-9061-6B861879F103}" type="slidenum">
              <a:rPr lang="en-US" smtClean="0"/>
              <a:pPr/>
              <a:t>‹#›</a:t>
            </a:fld>
            <a:endParaRPr lang="en-US"/>
          </a:p>
        </p:txBody>
      </p:sp>
    </p:spTree>
    <p:extLst>
      <p:ext uri="{BB962C8B-B14F-4D97-AF65-F5344CB8AC3E}">
        <p14:creationId xmlns:p14="http://schemas.microsoft.com/office/powerpoint/2010/main" val="16876993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2" name="Rectangle 1"/>
          <p:cNvSpPr/>
          <p:nvPr userDrawn="1"/>
        </p:nvSpPr>
        <p:spPr>
          <a:xfrm>
            <a:off x="1981200" y="838200"/>
            <a:ext cx="5257800" cy="579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2615">
              <a:defRPr/>
            </a:pPr>
            <a:endParaRPr lang="en-US" sz="900">
              <a:solidFill>
                <a:prstClr val="white"/>
              </a:solidFill>
            </a:endParaRPr>
          </a:p>
        </p:txBody>
      </p:sp>
    </p:spTree>
    <p:extLst>
      <p:ext uri="{BB962C8B-B14F-4D97-AF65-F5344CB8AC3E}">
        <p14:creationId xmlns:p14="http://schemas.microsoft.com/office/powerpoint/2010/main" val="2241596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D 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743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959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443267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1447800"/>
            <a:ext cx="3084513" cy="838200"/>
          </a:xfrm>
          <a:prstGeom prst="rect">
            <a:avLst/>
          </a:prstGeom>
        </p:spPr>
        <p:txBody>
          <a:bodyPr anchor="b"/>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733800" y="1447801"/>
            <a:ext cx="5257800" cy="4938713"/>
          </a:xfrm>
          <a:prstGeom prst="rect">
            <a:avLst/>
          </a:prstGeom>
        </p:spPr>
        <p:txBody>
          <a:bodyPr>
            <a:normAutofit/>
          </a:bodyPr>
          <a:lstStyle>
            <a:lvl1pPr marL="205353" indent="-205353">
              <a:defRPr sz="2300"/>
            </a:lvl1pPr>
            <a:lvl2pPr marL="456807" indent="-251453">
              <a:buFont typeface="Wingdings" pitchFamily="2" charset="2"/>
              <a:buChar char="Ø"/>
              <a:defRPr sz="2100"/>
            </a:lvl2pPr>
            <a:lvl3pPr marL="708259" indent="-201162">
              <a:buFont typeface="Arial" pitchFamily="34" charset="0"/>
              <a:buChar char="–"/>
              <a:defRPr sz="1800"/>
            </a:lvl3pPr>
            <a:lvl4pPr marL="906628" indent="-201162">
              <a:buFont typeface="Wingdings" pitchFamily="2" charset="2"/>
              <a:buChar char="§"/>
              <a:defRPr sz="1600"/>
            </a:lvl4pPr>
            <a:lvl5pPr marL="1110584" indent="-201162">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3" y="2286006"/>
            <a:ext cx="3084513" cy="4100513"/>
          </a:xfrm>
          <a:prstGeom prst="rect">
            <a:avLst/>
          </a:prstGeom>
        </p:spPr>
        <p:txBody>
          <a:bodyPr/>
          <a:lstStyle>
            <a:lvl1pPr marL="0" indent="0">
              <a:buNone/>
              <a:defRPr sz="1300"/>
            </a:lvl1pPr>
            <a:lvl2pPr marL="402325" indent="0">
              <a:buNone/>
              <a:defRPr sz="1100"/>
            </a:lvl2pPr>
            <a:lvl3pPr marL="804649" indent="0">
              <a:buNone/>
              <a:defRPr sz="900"/>
            </a:lvl3pPr>
            <a:lvl4pPr marL="1206974" indent="0">
              <a:buNone/>
              <a:defRPr sz="800"/>
            </a:lvl4pPr>
            <a:lvl5pPr marL="1609298" indent="0">
              <a:buNone/>
              <a:defRPr sz="800"/>
            </a:lvl5pPr>
            <a:lvl6pPr marL="2011623" indent="0">
              <a:buNone/>
              <a:defRPr sz="800"/>
            </a:lvl6pPr>
            <a:lvl7pPr marL="2413947" indent="0">
              <a:buNone/>
              <a:defRPr sz="800"/>
            </a:lvl7pPr>
            <a:lvl8pPr marL="2816272" indent="0">
              <a:buNone/>
              <a:defRPr sz="800"/>
            </a:lvl8pPr>
            <a:lvl9pPr marL="3218597" indent="0">
              <a:buNone/>
              <a:defRPr sz="800"/>
            </a:lvl9pPr>
          </a:lstStyle>
          <a:p>
            <a:pPr lvl="0"/>
            <a:r>
              <a:rPr lang="en-US" dirty="0" smtClean="0"/>
              <a:t>Click to edit Master text styles</a:t>
            </a:r>
          </a:p>
        </p:txBody>
      </p:sp>
      <p:sp>
        <p:nvSpPr>
          <p:cNvPr id="10" name="Text Placeholder 3"/>
          <p:cNvSpPr>
            <a:spLocks noGrp="1"/>
          </p:cNvSpPr>
          <p:nvPr>
            <p:ph type="body" sz="quarter" idx="10"/>
          </p:nvPr>
        </p:nvSpPr>
        <p:spPr>
          <a:xfrm>
            <a:off x="1381128" y="276227"/>
            <a:ext cx="7762875" cy="819151"/>
          </a:xfrm>
          <a:prstGeom prst="rect">
            <a:avLst/>
          </a:prstGeom>
        </p:spPr>
        <p:txBody>
          <a:bodyPr anchor="ctr">
            <a:normAutofit/>
          </a:bodyPr>
          <a:lstStyle>
            <a:lvl1pPr algn="r">
              <a:buNone/>
              <a:defRPr sz="2500" b="1"/>
            </a:lvl1pPr>
          </a:lstStyle>
          <a:p>
            <a:pPr lvl="0"/>
            <a:r>
              <a:rPr lang="en-US" smtClean="0"/>
              <a:t>Click to edit Master text styles</a:t>
            </a:r>
          </a:p>
        </p:txBody>
      </p:sp>
      <p:sp>
        <p:nvSpPr>
          <p:cNvPr id="6" name="Slide Number Placeholder 5"/>
          <p:cNvSpPr>
            <a:spLocks noGrp="1"/>
          </p:cNvSpPr>
          <p:nvPr>
            <p:ph type="sldNum" sz="quarter" idx="4"/>
          </p:nvPr>
        </p:nvSpPr>
        <p:spPr>
          <a:xfrm>
            <a:off x="6934200" y="6531792"/>
            <a:ext cx="2133600" cy="365125"/>
          </a:xfrm>
          <a:prstGeom prst="rect">
            <a:avLst/>
          </a:prstGeom>
        </p:spPr>
        <p:txBody>
          <a:bodyPr vert="horz" lIns="80465" tIns="40232" rIns="80465" bIns="40232" rtlCol="0" anchor="ctr"/>
          <a:lstStyle>
            <a:lvl1pPr algn="r">
              <a:defRPr sz="1100">
                <a:solidFill>
                  <a:schemeClr val="tx1">
                    <a:tint val="75000"/>
                  </a:schemeClr>
                </a:solidFill>
              </a:defRPr>
            </a:lvl1pPr>
          </a:lstStyle>
          <a:p>
            <a:fld id="{C529B6D1-F96D-4C75-BE52-7D442817FD0E}" type="slidenum">
              <a:rPr lang="en-US" smtClean="0"/>
              <a:pPr/>
              <a:t>‹#›</a:t>
            </a:fld>
            <a:endParaRPr lang="en-US" dirty="0"/>
          </a:p>
        </p:txBody>
      </p:sp>
    </p:spTree>
    <p:extLst>
      <p:ext uri="{BB962C8B-B14F-4D97-AF65-F5344CB8AC3E}">
        <p14:creationId xmlns:p14="http://schemas.microsoft.com/office/powerpoint/2010/main" val="28357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8592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4" name="Title 6"/>
          <p:cNvSpPr>
            <a:spLocks noGrp="1"/>
          </p:cNvSpPr>
          <p:nvPr>
            <p:ph type="title"/>
          </p:nvPr>
        </p:nvSpPr>
        <p:spPr>
          <a:xfrm>
            <a:off x="990600" y="76200"/>
            <a:ext cx="7239000" cy="457200"/>
          </a:xfrm>
        </p:spPr>
        <p:txBody>
          <a:bodyPr/>
          <a:lstStyle/>
          <a:p>
            <a:r>
              <a:rPr lang="en-US" smtClean="0"/>
              <a:t>Click to edit Master title style</a:t>
            </a:r>
            <a:endParaRPr lang="en-US"/>
          </a:p>
        </p:txBody>
      </p:sp>
    </p:spTree>
    <p:extLst>
      <p:ext uri="{BB962C8B-B14F-4D97-AF65-F5344CB8AC3E}">
        <p14:creationId xmlns:p14="http://schemas.microsoft.com/office/powerpoint/2010/main" val="211336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3" name="Rectangle 2"/>
          <p:cNvSpPr/>
          <p:nvPr userDrawn="1"/>
        </p:nvSpPr>
        <p:spPr>
          <a:xfrm>
            <a:off x="0" y="0"/>
            <a:ext cx="91440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465" tIns="40232" rIns="80465" bIns="40232" anchor="ctr"/>
          <a:lstStyle/>
          <a:p>
            <a:pPr algn="ctr">
              <a:defRPr/>
            </a:pPr>
            <a:endParaRPr lang="en-US" sz="2800" b="1" dirty="0">
              <a:solidFill>
                <a:prstClr val="white"/>
              </a:solidFill>
            </a:endParaRPr>
          </a:p>
        </p:txBody>
      </p:sp>
      <p:pic>
        <p:nvPicPr>
          <p:cNvPr id="4" name="Picture 2" descr="D:\2-1 BCT Shield.png"/>
          <p:cNvPicPr>
            <a:picLocks noChangeAspect="1" noChangeArrowheads="1"/>
          </p:cNvPicPr>
          <p:nvPr userDrawn="1"/>
        </p:nvPicPr>
        <p:blipFill>
          <a:blip r:embed="rId2" cstate="print"/>
          <a:srcRect/>
          <a:stretch>
            <a:fillRect/>
          </a:stretch>
        </p:blipFill>
        <p:spPr bwMode="auto">
          <a:xfrm>
            <a:off x="3" y="0"/>
            <a:ext cx="696913" cy="609600"/>
          </a:xfrm>
          <a:prstGeom prst="rect">
            <a:avLst/>
          </a:prstGeom>
          <a:noFill/>
          <a:ln w="9525">
            <a:noFill/>
            <a:miter lim="800000"/>
            <a:headEnd/>
            <a:tailEnd/>
          </a:ln>
        </p:spPr>
      </p:pic>
      <p:pic>
        <p:nvPicPr>
          <p:cNvPr id="5" name="Picture 2" descr="D:\2-1 BCT Shield.png"/>
          <p:cNvPicPr>
            <a:picLocks noChangeAspect="1" noChangeArrowheads="1"/>
          </p:cNvPicPr>
          <p:nvPr userDrawn="1"/>
        </p:nvPicPr>
        <p:blipFill>
          <a:blip r:embed="rId2" cstate="print"/>
          <a:srcRect/>
          <a:stretch>
            <a:fillRect/>
          </a:stretch>
        </p:blipFill>
        <p:spPr bwMode="auto">
          <a:xfrm>
            <a:off x="8485188" y="0"/>
            <a:ext cx="696912" cy="609600"/>
          </a:xfrm>
          <a:prstGeom prst="rect">
            <a:avLst/>
          </a:prstGeom>
          <a:noFill/>
          <a:ln w="9525">
            <a:noFill/>
            <a:miter lim="800000"/>
            <a:headEnd/>
            <a:tailEnd/>
          </a:ln>
        </p:spPr>
      </p:pic>
      <p:sp>
        <p:nvSpPr>
          <p:cNvPr id="17" name="Title 1"/>
          <p:cNvSpPr>
            <a:spLocks noGrp="1"/>
          </p:cNvSpPr>
          <p:nvPr>
            <p:ph type="title"/>
          </p:nvPr>
        </p:nvSpPr>
        <p:spPr>
          <a:xfrm>
            <a:off x="914401" y="106020"/>
            <a:ext cx="7315200" cy="381000"/>
          </a:xfrm>
          <a:prstGeom prst="rect">
            <a:avLst/>
          </a:prstGeom>
        </p:spPr>
        <p:txBody>
          <a:bodyPr>
            <a:normAutofit/>
          </a:bodyPr>
          <a:lstStyle>
            <a:lvl1pPr algn="l">
              <a:defRPr sz="2100" i="0">
                <a:solidFill>
                  <a:srgbClr val="FFFF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32586512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A0FA3A4-21F5-43E3-96DE-F58407D49171}" type="datetimeFigureOut">
              <a:rPr lang="en-US" smtClean="0"/>
              <a:pPr/>
              <a:t>12/4/2015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C56766B-F0B0-4E7B-8EB0-1C6EF73A6E33}" type="slidenum">
              <a:rPr lang="en-US" smtClean="0"/>
              <a:pPr/>
              <a:t>‹#›</a:t>
            </a:fld>
            <a:endParaRPr lang="en-US"/>
          </a:p>
        </p:txBody>
      </p:sp>
    </p:spTree>
    <p:extLst>
      <p:ext uri="{BB962C8B-B14F-4D97-AF65-F5344CB8AC3E}">
        <p14:creationId xmlns:p14="http://schemas.microsoft.com/office/powerpoint/2010/main" val="337875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066800"/>
            <a:ext cx="88392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40556"/>
            <a:ext cx="2133600" cy="212725"/>
          </a:xfrm>
          <a:prstGeom prst="rect">
            <a:avLst/>
          </a:prstGeom>
        </p:spPr>
        <p:txBody>
          <a:bodyPr/>
          <a:lstStyle/>
          <a:p>
            <a:r>
              <a:rPr lang="en-US" smtClean="0"/>
              <a:t>As of 22 OCT 12</a:t>
            </a:r>
            <a:endParaRPr lang="en-US"/>
          </a:p>
        </p:txBody>
      </p:sp>
      <p:sp>
        <p:nvSpPr>
          <p:cNvPr id="5" name="Footer Placeholder 4"/>
          <p:cNvSpPr>
            <a:spLocks noGrp="1"/>
          </p:cNvSpPr>
          <p:nvPr>
            <p:ph type="ftr" sz="quarter" idx="11"/>
          </p:nvPr>
        </p:nvSpPr>
        <p:spPr>
          <a:xfrm>
            <a:off x="2133600" y="6477001"/>
            <a:ext cx="5105400" cy="381000"/>
          </a:xfrm>
          <a:prstGeom prst="rect">
            <a:avLst/>
          </a:prstGeom>
        </p:spPr>
        <p:txBody>
          <a:bodyPr/>
          <a:lstStyle/>
          <a:p>
            <a:r>
              <a:rPr lang="en-US" smtClean="0"/>
              <a:t>1-8 CAV_Business_Rules_v5.0_20140606</a:t>
            </a:r>
            <a:endParaRPr lang="en-US" dirty="0"/>
          </a:p>
        </p:txBody>
      </p:sp>
      <p:sp>
        <p:nvSpPr>
          <p:cNvPr id="6" name="Slide Number Placeholder 5"/>
          <p:cNvSpPr>
            <a:spLocks noGrp="1"/>
          </p:cNvSpPr>
          <p:nvPr>
            <p:ph type="sldNum" sz="quarter" idx="12"/>
          </p:nvPr>
        </p:nvSpPr>
        <p:spPr>
          <a:xfrm>
            <a:off x="7848600" y="6629400"/>
            <a:ext cx="1295400" cy="228600"/>
          </a:xfrm>
          <a:prstGeom prst="rect">
            <a:avLst/>
          </a:prstGeom>
        </p:spPr>
        <p:txBody>
          <a:bodyPr/>
          <a:lstStyle/>
          <a:p>
            <a:fld id="{92AFD6A3-C231-4D2F-88B2-B216A207E0DD}" type="slidenum">
              <a:rPr lang="en-US" smtClean="0"/>
              <a:pPr/>
              <a:t>‹#›</a:t>
            </a:fld>
            <a:endParaRPr lang="en-US"/>
          </a:p>
        </p:txBody>
      </p:sp>
      <p:sp>
        <p:nvSpPr>
          <p:cNvPr id="8" name="Text Placeholder 7"/>
          <p:cNvSpPr>
            <a:spLocks noGrp="1"/>
          </p:cNvSpPr>
          <p:nvPr>
            <p:ph type="body" sz="quarter" idx="13" hasCustomPrompt="1"/>
          </p:nvPr>
        </p:nvSpPr>
        <p:spPr>
          <a:xfrm>
            <a:off x="0" y="6629400"/>
            <a:ext cx="2133600" cy="228600"/>
          </a:xfrm>
        </p:spPr>
        <p:txBody>
          <a:bodyPr>
            <a:normAutofit/>
          </a:bodyPr>
          <a:lstStyle>
            <a:lvl1pPr marL="0" algn="l" defTabSz="914400" rtl="0" eaLnBrk="1" latinLnBrk="0" hangingPunct="1">
              <a:buNone/>
              <a:defRPr lang="en-US" sz="800" kern="1200" dirty="0">
                <a:solidFill>
                  <a:schemeClr val="tx1">
                    <a:tint val="75000"/>
                  </a:schemeClr>
                </a:solidFill>
                <a:latin typeface="+mn-lt"/>
                <a:ea typeface="+mn-ea"/>
                <a:cs typeface="+mn-cs"/>
              </a:defRPr>
            </a:lvl1pPr>
          </a:lstStyle>
          <a:p>
            <a:pPr lvl="0"/>
            <a:r>
              <a:rPr lang="en-US" dirty="0" smtClean="0"/>
              <a:t>POC:</a:t>
            </a:r>
            <a:endParaRPr lang="en-US" dirty="0"/>
          </a:p>
        </p:txBody>
      </p:sp>
    </p:spTree>
    <p:extLst>
      <p:ext uri="{BB962C8B-B14F-4D97-AF65-F5344CB8AC3E}">
        <p14:creationId xmlns:p14="http://schemas.microsoft.com/office/powerpoint/2010/main" val="114237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E4A8C2E8-B6C2-4FAB-A1A8-9E9441EBE1DD}" type="datetimeFigureOut">
              <a:rPr lang="en-US">
                <a:solidFill>
                  <a:prstClr val="black"/>
                </a:solidFill>
              </a:rPr>
              <a:pPr/>
              <a:t>12/4/2015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835B71D-40C1-4D71-A4DA-1F77699C0FE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478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purpleheartaustin.org/images/Calvalry.jp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182565" y="762005"/>
            <a:ext cx="8778875" cy="5668963"/>
          </a:xfrm>
          <a:prstGeom prst="rect">
            <a:avLst/>
          </a:prstGeom>
          <a:noFill/>
          <a:ln w="9525">
            <a:noFill/>
            <a:miter lim="800000"/>
            <a:headEnd/>
            <a:tailEnd/>
          </a:ln>
        </p:spPr>
        <p:txBody>
          <a:bodyPr vert="horz" wrap="square" lIns="80465" tIns="40232" rIns="80465" bIns="4023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extBox 6"/>
          <p:cNvSpPr txBox="1"/>
          <p:nvPr/>
        </p:nvSpPr>
        <p:spPr>
          <a:xfrm>
            <a:off x="250827" y="6596066"/>
            <a:ext cx="1585968" cy="219749"/>
          </a:xfrm>
          <a:prstGeom prst="rect">
            <a:avLst/>
          </a:prstGeom>
          <a:noFill/>
        </p:spPr>
        <p:txBody>
          <a:bodyPr wrap="none" lIns="80465" tIns="40232" rIns="80465" bIns="40232">
            <a:spAutoFit/>
          </a:bodyPr>
          <a:lstStyle/>
          <a:p>
            <a:pPr>
              <a:defRPr/>
            </a:pPr>
            <a:r>
              <a:rPr lang="en-US" sz="900" b="1" dirty="0">
                <a:solidFill>
                  <a:prstClr val="black"/>
                </a:solidFill>
                <a:cs typeface="Arial" pitchFamily="34" charset="0"/>
              </a:rPr>
              <a:t>DEPLOY, FIGHT AND WIN</a:t>
            </a:r>
          </a:p>
        </p:txBody>
      </p:sp>
      <p:sp>
        <p:nvSpPr>
          <p:cNvPr id="8" name="TextBox 7"/>
          <p:cNvSpPr txBox="1"/>
          <p:nvPr/>
        </p:nvSpPr>
        <p:spPr>
          <a:xfrm>
            <a:off x="6641116" y="6596066"/>
            <a:ext cx="2502886" cy="219749"/>
          </a:xfrm>
          <a:prstGeom prst="rect">
            <a:avLst/>
          </a:prstGeom>
          <a:noFill/>
        </p:spPr>
        <p:txBody>
          <a:bodyPr wrap="none" lIns="80465" tIns="40232" rIns="80465" bIns="40232">
            <a:spAutoFit/>
          </a:bodyPr>
          <a:lstStyle/>
          <a:p>
            <a:pPr algn="r">
              <a:defRPr/>
            </a:pPr>
            <a:r>
              <a:rPr lang="en-US" sz="900" b="1" dirty="0">
                <a:solidFill>
                  <a:prstClr val="black"/>
                </a:solidFill>
                <a:cs typeface="Arial" pitchFamily="34" charset="0"/>
              </a:rPr>
              <a:t>TAKE CARE OF SOLDIERS AND FAMILIES</a:t>
            </a:r>
          </a:p>
        </p:txBody>
      </p:sp>
      <p:sp>
        <p:nvSpPr>
          <p:cNvPr id="13" name="Slide Number Placeholder 4"/>
          <p:cNvSpPr txBox="1">
            <a:spLocks/>
          </p:cNvSpPr>
          <p:nvPr/>
        </p:nvSpPr>
        <p:spPr>
          <a:xfrm>
            <a:off x="0" y="6562725"/>
            <a:ext cx="838200" cy="304800"/>
          </a:xfrm>
          <a:prstGeom prst="rect">
            <a:avLst/>
          </a:prstGeom>
        </p:spPr>
        <p:txBody>
          <a:bodyPr lIns="80465" tIns="40232" rIns="80465" bIns="40232" anchor="b"/>
          <a:lstStyle/>
          <a:p>
            <a:pPr>
              <a:defRPr/>
            </a:pPr>
            <a:fld id="{C75C75E6-707B-49FF-9F97-65078D75B97E}" type="slidenum">
              <a:rPr lang="en-US" sz="900" b="1" kern="0">
                <a:solidFill>
                  <a:sysClr val="windowText" lastClr="000000"/>
                </a:solidFill>
                <a:cs typeface="Arial" pitchFamily="34" charset="0"/>
              </a:rPr>
              <a:pPr>
                <a:defRPr/>
              </a:pPr>
              <a:t>‹#›</a:t>
            </a:fld>
            <a:endParaRPr lang="en-US" sz="900" b="1" kern="0" dirty="0">
              <a:solidFill>
                <a:sysClr val="windowText" lastClr="000000"/>
              </a:solidFill>
              <a:cs typeface="Arial" pitchFamily="34" charset="0"/>
            </a:endParaRPr>
          </a:p>
        </p:txBody>
      </p:sp>
      <p:sp>
        <p:nvSpPr>
          <p:cNvPr id="19" name="TextBox 15"/>
          <p:cNvSpPr txBox="1">
            <a:spLocks noChangeArrowheads="1"/>
          </p:cNvSpPr>
          <p:nvPr/>
        </p:nvSpPr>
        <p:spPr bwMode="auto">
          <a:xfrm>
            <a:off x="4791078" y="211138"/>
            <a:ext cx="1685925" cy="219749"/>
          </a:xfrm>
          <a:prstGeom prst="rect">
            <a:avLst/>
          </a:prstGeom>
          <a:noFill/>
          <a:ln w="9525">
            <a:noFill/>
            <a:miter lim="800000"/>
            <a:headEnd/>
            <a:tailEnd/>
          </a:ln>
        </p:spPr>
        <p:txBody>
          <a:bodyPr lIns="80465" tIns="40232" rIns="80465" bIns="40232">
            <a:spAutoFit/>
          </a:bodyPr>
          <a:lstStyle/>
          <a:p>
            <a:pPr algn="ctr">
              <a:defRPr/>
            </a:pPr>
            <a:r>
              <a:rPr lang="en-US" sz="900" b="1" dirty="0">
                <a:solidFill>
                  <a:prstClr val="white"/>
                </a:solidFill>
                <a:latin typeface="Calibri"/>
                <a:cs typeface="Arial" charset="0"/>
              </a:rPr>
              <a:t>As of </a:t>
            </a:r>
            <a:fld id="{2C5E44D7-D3AB-4249-8A8D-4D590EA3E7E5}" type="datetime3">
              <a:rPr lang="en-US" sz="900" b="1">
                <a:solidFill>
                  <a:prstClr val="white"/>
                </a:solidFill>
                <a:latin typeface="Calibri"/>
                <a:cs typeface="Arial" charset="0"/>
              </a:rPr>
              <a:pPr algn="ctr">
                <a:defRPr/>
              </a:pPr>
              <a:t>4 December 2015</a:t>
            </a:fld>
            <a:endParaRPr lang="en-US" sz="900" b="1" dirty="0">
              <a:solidFill>
                <a:prstClr val="white"/>
              </a:solidFill>
              <a:latin typeface="Calibri"/>
              <a:cs typeface="Arial" charset="0"/>
            </a:endParaRPr>
          </a:p>
        </p:txBody>
      </p:sp>
      <p:sp>
        <p:nvSpPr>
          <p:cNvPr id="21" name="Rectangle 20"/>
          <p:cNvSpPr/>
          <p:nvPr/>
        </p:nvSpPr>
        <p:spPr>
          <a:xfrm>
            <a:off x="457200" y="76200"/>
            <a:ext cx="228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0465" tIns="40232" rIns="80465" bIns="40232" anchor="ctr"/>
          <a:lstStyle/>
          <a:p>
            <a:pPr algn="ctr">
              <a:defRPr/>
            </a:pPr>
            <a:endParaRPr lang="en-US" sz="1600" dirty="0">
              <a:solidFill>
                <a:prstClr val="white"/>
              </a:solidFill>
            </a:endParaRPr>
          </a:p>
        </p:txBody>
      </p:sp>
      <p:sp>
        <p:nvSpPr>
          <p:cNvPr id="2056" name="Title Placeholder 1"/>
          <p:cNvSpPr>
            <a:spLocks noGrp="1"/>
          </p:cNvSpPr>
          <p:nvPr>
            <p:ph type="title"/>
          </p:nvPr>
        </p:nvSpPr>
        <p:spPr bwMode="auto">
          <a:xfrm>
            <a:off x="990600" y="76200"/>
            <a:ext cx="7239000" cy="457200"/>
          </a:xfrm>
          <a:prstGeom prst="rect">
            <a:avLst/>
          </a:prstGeom>
          <a:noFill/>
          <a:ln w="9525">
            <a:noFill/>
            <a:miter lim="800000"/>
            <a:headEnd/>
            <a:tailEnd/>
          </a:ln>
        </p:spPr>
        <p:txBody>
          <a:bodyPr vert="horz" wrap="square" lIns="80465" tIns="40232" rIns="80465" bIns="40232" numCol="1" anchor="ctr" anchorCtr="0" compatLnSpc="1">
            <a:prstTxWarp prst="textNoShape">
              <a:avLst/>
            </a:prstTxWarp>
          </a:bodyPr>
          <a:lstStyle/>
          <a:p>
            <a:pPr lvl="0"/>
            <a:r>
              <a:rPr lang="en-US" dirty="0" smtClean="0"/>
              <a:t>Click to edit Master title style</a:t>
            </a:r>
          </a:p>
        </p:txBody>
      </p:sp>
      <p:sp>
        <p:nvSpPr>
          <p:cNvPr id="45" name="Text Box 18"/>
          <p:cNvSpPr txBox="1">
            <a:spLocks noChangeArrowheads="1"/>
          </p:cNvSpPr>
          <p:nvPr/>
        </p:nvSpPr>
        <p:spPr bwMode="auto">
          <a:xfrm>
            <a:off x="3779840" y="6725377"/>
            <a:ext cx="1584325" cy="123971"/>
          </a:xfrm>
          <a:prstGeom prst="rect">
            <a:avLst/>
          </a:prstGeom>
          <a:noFill/>
          <a:ln w="9525">
            <a:noFill/>
            <a:miter lim="800000"/>
            <a:headEnd/>
            <a:tailEnd/>
          </a:ln>
        </p:spPr>
        <p:txBody>
          <a:bodyPr lIns="8046" tIns="8046" rIns="8046" bIns="8046" anchor="ctr">
            <a:spAutoFit/>
          </a:bodyPr>
          <a:lstStyle/>
          <a:p>
            <a:pPr algn="ctr">
              <a:defRPr/>
            </a:pPr>
            <a:r>
              <a:rPr lang="en-US" sz="700" b="1" dirty="0" smtClean="0">
                <a:solidFill>
                  <a:srgbClr val="008000"/>
                </a:solidFill>
                <a:cs typeface="Arial" pitchFamily="34" charset="0"/>
              </a:rPr>
              <a:t>UNCLASSIFIED</a:t>
            </a:r>
            <a:endParaRPr lang="en-US" sz="700" b="1" dirty="0">
              <a:solidFill>
                <a:srgbClr val="008000"/>
              </a:solidFill>
              <a:cs typeface="Arial" pitchFamily="34" charset="0"/>
            </a:endParaRPr>
          </a:p>
        </p:txBody>
      </p:sp>
      <p:sp>
        <p:nvSpPr>
          <p:cNvPr id="15" name="Text Box 18"/>
          <p:cNvSpPr txBox="1">
            <a:spLocks noChangeArrowheads="1"/>
          </p:cNvSpPr>
          <p:nvPr/>
        </p:nvSpPr>
        <p:spPr bwMode="auto">
          <a:xfrm>
            <a:off x="6875466" y="8659"/>
            <a:ext cx="1582737" cy="123971"/>
          </a:xfrm>
          <a:prstGeom prst="rect">
            <a:avLst/>
          </a:prstGeom>
          <a:noFill/>
          <a:ln w="9525">
            <a:noFill/>
            <a:miter lim="800000"/>
            <a:headEnd/>
            <a:tailEnd/>
          </a:ln>
        </p:spPr>
        <p:txBody>
          <a:bodyPr lIns="8046" tIns="8046" rIns="8046" bIns="8046" anchor="ctr">
            <a:spAutoFit/>
          </a:bodyPr>
          <a:lstStyle/>
          <a:p>
            <a:pPr algn="r">
              <a:defRPr/>
            </a:pPr>
            <a:r>
              <a:rPr lang="en-US" sz="700" b="1" dirty="0" smtClean="0">
                <a:solidFill>
                  <a:srgbClr val="008000"/>
                </a:solidFill>
                <a:cs typeface="Arial" pitchFamily="34" charset="0"/>
              </a:rPr>
              <a:t>UNCLASSIFIED</a:t>
            </a:r>
            <a:endParaRPr lang="en-US" sz="700" b="1" dirty="0">
              <a:solidFill>
                <a:srgbClr val="008000"/>
              </a:solidFill>
              <a:cs typeface="Arial" pitchFamily="34" charset="0"/>
            </a:endParaRPr>
          </a:p>
        </p:txBody>
      </p:sp>
      <p:cxnSp>
        <p:nvCxnSpPr>
          <p:cNvPr id="17" name="Straight Connector 16"/>
          <p:cNvCxnSpPr/>
          <p:nvPr/>
        </p:nvCxnSpPr>
        <p:spPr>
          <a:xfrm>
            <a:off x="990600" y="523875"/>
            <a:ext cx="7391400" cy="0"/>
          </a:xfrm>
          <a:prstGeom prst="line">
            <a:avLst/>
          </a:prstGeom>
          <a:ln cap="rnd">
            <a:gradFill>
              <a:gsLst>
                <a:gs pos="0">
                  <a:srgbClr val="FFFF00"/>
                </a:gs>
                <a:gs pos="100000">
                  <a:schemeClr val="tx1"/>
                </a:gs>
              </a:gsLst>
              <a:lin ang="0" scaled="0"/>
            </a:gradFill>
          </a:ln>
        </p:spPr>
        <p:style>
          <a:lnRef idx="3">
            <a:schemeClr val="dk1"/>
          </a:lnRef>
          <a:fillRef idx="0">
            <a:schemeClr val="dk1"/>
          </a:fillRef>
          <a:effectRef idx="2">
            <a:schemeClr val="dk1"/>
          </a:effectRef>
          <a:fontRef idx="minor">
            <a:schemeClr val="tx1"/>
          </a:fontRef>
        </p:style>
      </p:cxnSp>
      <p:grpSp>
        <p:nvGrpSpPr>
          <p:cNvPr id="2" name="Group 8"/>
          <p:cNvGrpSpPr>
            <a:grpSpLocks/>
          </p:cNvGrpSpPr>
          <p:nvPr userDrawn="1"/>
        </p:nvGrpSpPr>
        <p:grpSpPr bwMode="auto">
          <a:xfrm>
            <a:off x="38100" y="47631"/>
            <a:ext cx="1085850" cy="612775"/>
            <a:chOff x="0" y="1351951"/>
            <a:chExt cx="1086716" cy="613563"/>
          </a:xfrm>
        </p:grpSpPr>
        <p:pic>
          <p:nvPicPr>
            <p:cNvPr id="18" name="Picture 13" descr="See full size image">
              <a:hlinkClick r:id="rId15"/>
            </p:cNvPr>
            <p:cNvPicPr>
              <a:picLocks noChangeAspect="1" noChangeArrowheads="1"/>
            </p:cNvPicPr>
            <p:nvPr userDrawn="1"/>
          </p:nvPicPr>
          <p:blipFill>
            <a:blip r:embed="rId16" cstate="screen">
              <a:clrChange>
                <a:clrFrom>
                  <a:srgbClr val="F9F9F9"/>
                </a:clrFrom>
                <a:clrTo>
                  <a:srgbClr val="F9F9F9">
                    <a:alpha val="0"/>
                  </a:srgbClr>
                </a:clrTo>
              </a:clrChange>
            </a:blip>
            <a:srcRect/>
            <a:stretch>
              <a:fillRect/>
            </a:stretch>
          </p:blipFill>
          <p:spPr bwMode="auto">
            <a:xfrm>
              <a:off x="0" y="1374116"/>
              <a:ext cx="1086716" cy="569232"/>
            </a:xfrm>
            <a:prstGeom prst="rect">
              <a:avLst/>
            </a:prstGeom>
            <a:noFill/>
            <a:ln w="9525">
              <a:noFill/>
              <a:miter lim="800000"/>
              <a:headEnd/>
              <a:tailEnd/>
            </a:ln>
          </p:spPr>
        </p:pic>
        <p:pic>
          <p:nvPicPr>
            <p:cNvPr id="22" name="Picture 14" descr="C:\Working Cav Folder\Website information stuff\Patches and Crests\1CD Patches\cav patch white.jpg"/>
            <p:cNvPicPr>
              <a:picLocks noChangeAspect="1" noChangeArrowheads="1"/>
            </p:cNvPicPr>
            <p:nvPr userDrawn="1"/>
          </p:nvPicPr>
          <p:blipFill>
            <a:blip r:embed="rId17" cstate="screen">
              <a:clrChange>
                <a:clrFrom>
                  <a:srgbClr val="FFFFFF"/>
                </a:clrFrom>
                <a:clrTo>
                  <a:srgbClr val="FFFFFF">
                    <a:alpha val="0"/>
                  </a:srgbClr>
                </a:clrTo>
              </a:clrChange>
            </a:blip>
            <a:srcRect/>
            <a:stretch>
              <a:fillRect/>
            </a:stretch>
          </p:blipFill>
          <p:spPr bwMode="auto">
            <a:xfrm>
              <a:off x="297573" y="1351951"/>
              <a:ext cx="491570" cy="613563"/>
            </a:xfrm>
            <a:prstGeom prst="rect">
              <a:avLst/>
            </a:prstGeom>
            <a:noFill/>
            <a:ln w="9525">
              <a:noFill/>
              <a:miter lim="800000"/>
              <a:headEnd/>
              <a:tailEnd/>
            </a:ln>
          </p:spPr>
        </p:pic>
      </p:grpSp>
      <p:pic>
        <p:nvPicPr>
          <p:cNvPr id="1026" name="Picture 2"/>
          <p:cNvPicPr>
            <a:picLocks noChangeAspect="1" noChangeArrowheads="1"/>
          </p:cNvPicPr>
          <p:nvPr userDrawn="1"/>
        </p:nvPicPr>
        <p:blipFill>
          <a:blip r:embed="rId18" cstate="print"/>
          <a:srcRect/>
          <a:stretch>
            <a:fillRect/>
          </a:stretch>
        </p:blipFill>
        <p:spPr bwMode="auto">
          <a:xfrm>
            <a:off x="8372307" y="0"/>
            <a:ext cx="771694" cy="822960"/>
          </a:xfrm>
          <a:prstGeom prst="rect">
            <a:avLst/>
          </a:prstGeom>
          <a:noFill/>
          <a:ln w="9525">
            <a:noFill/>
            <a:miter lim="800000"/>
            <a:headEnd/>
            <a:tailEnd/>
          </a:ln>
          <a:effectLst/>
        </p:spPr>
      </p:pic>
    </p:spTree>
    <p:extLst>
      <p:ext uri="{BB962C8B-B14F-4D97-AF65-F5344CB8AC3E}">
        <p14:creationId xmlns:p14="http://schemas.microsoft.com/office/powerpoint/2010/main" val="21403994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timing>
    <p:tnLst>
      <p:par>
        <p:cTn id="1" dur="indefinite" restart="never" nodeType="tmRoot"/>
      </p:par>
    </p:tnLst>
  </p:timing>
  <p:hf sldNum="0" hdr="0" ftr="0" dt="0"/>
  <p:txStyles>
    <p:titleStyle>
      <a:lvl1pPr algn="l" rtl="0" fontAlgn="base">
        <a:spcBef>
          <a:spcPct val="0"/>
        </a:spcBef>
        <a:spcAft>
          <a:spcPct val="0"/>
        </a:spcAft>
        <a:defRPr sz="2100" kern="1200">
          <a:solidFill>
            <a:schemeClr val="tx1"/>
          </a:solidFill>
          <a:latin typeface="Arial" pitchFamily="34" charset="0"/>
          <a:ea typeface="+mj-ea"/>
          <a:cs typeface="Arial" pitchFamily="34" charset="0"/>
        </a:defRPr>
      </a:lvl1pPr>
      <a:lvl2pPr algn="l" rtl="0" fontAlgn="base">
        <a:spcBef>
          <a:spcPct val="0"/>
        </a:spcBef>
        <a:spcAft>
          <a:spcPct val="0"/>
        </a:spcAft>
        <a:defRPr sz="2100">
          <a:solidFill>
            <a:schemeClr val="tx1"/>
          </a:solidFill>
          <a:latin typeface="Arial" charset="0"/>
          <a:cs typeface="Arial" charset="0"/>
        </a:defRPr>
      </a:lvl2pPr>
      <a:lvl3pPr algn="l" rtl="0" fontAlgn="base">
        <a:spcBef>
          <a:spcPct val="0"/>
        </a:spcBef>
        <a:spcAft>
          <a:spcPct val="0"/>
        </a:spcAft>
        <a:defRPr sz="2100">
          <a:solidFill>
            <a:schemeClr val="tx1"/>
          </a:solidFill>
          <a:latin typeface="Arial" charset="0"/>
          <a:cs typeface="Arial" charset="0"/>
        </a:defRPr>
      </a:lvl3pPr>
      <a:lvl4pPr algn="l" rtl="0" fontAlgn="base">
        <a:spcBef>
          <a:spcPct val="0"/>
        </a:spcBef>
        <a:spcAft>
          <a:spcPct val="0"/>
        </a:spcAft>
        <a:defRPr sz="2100">
          <a:solidFill>
            <a:schemeClr val="tx1"/>
          </a:solidFill>
          <a:latin typeface="Arial" charset="0"/>
          <a:cs typeface="Arial" charset="0"/>
        </a:defRPr>
      </a:lvl4pPr>
      <a:lvl5pPr algn="l" rtl="0" fontAlgn="base">
        <a:spcBef>
          <a:spcPct val="0"/>
        </a:spcBef>
        <a:spcAft>
          <a:spcPct val="0"/>
        </a:spcAft>
        <a:defRPr sz="2100">
          <a:solidFill>
            <a:schemeClr val="tx1"/>
          </a:solidFill>
          <a:latin typeface="Arial" charset="0"/>
          <a:cs typeface="Arial" charset="0"/>
        </a:defRPr>
      </a:lvl5pPr>
      <a:lvl6pPr marL="402325" algn="l" rtl="0" fontAlgn="base">
        <a:spcBef>
          <a:spcPct val="0"/>
        </a:spcBef>
        <a:spcAft>
          <a:spcPct val="0"/>
        </a:spcAft>
        <a:defRPr sz="2100">
          <a:solidFill>
            <a:schemeClr val="tx1"/>
          </a:solidFill>
          <a:latin typeface="Arial" charset="0"/>
          <a:cs typeface="Arial" charset="0"/>
        </a:defRPr>
      </a:lvl6pPr>
      <a:lvl7pPr marL="804649" algn="l" rtl="0" fontAlgn="base">
        <a:spcBef>
          <a:spcPct val="0"/>
        </a:spcBef>
        <a:spcAft>
          <a:spcPct val="0"/>
        </a:spcAft>
        <a:defRPr sz="2100">
          <a:solidFill>
            <a:schemeClr val="tx1"/>
          </a:solidFill>
          <a:latin typeface="Arial" charset="0"/>
          <a:cs typeface="Arial" charset="0"/>
        </a:defRPr>
      </a:lvl7pPr>
      <a:lvl8pPr marL="1206974" algn="l" rtl="0" fontAlgn="base">
        <a:spcBef>
          <a:spcPct val="0"/>
        </a:spcBef>
        <a:spcAft>
          <a:spcPct val="0"/>
        </a:spcAft>
        <a:defRPr sz="2100">
          <a:solidFill>
            <a:schemeClr val="tx1"/>
          </a:solidFill>
          <a:latin typeface="Arial" charset="0"/>
          <a:cs typeface="Arial" charset="0"/>
        </a:defRPr>
      </a:lvl8pPr>
      <a:lvl9pPr marL="1609298" algn="l" rtl="0" fontAlgn="base">
        <a:spcBef>
          <a:spcPct val="0"/>
        </a:spcBef>
        <a:spcAft>
          <a:spcPct val="0"/>
        </a:spcAft>
        <a:defRPr sz="2100">
          <a:solidFill>
            <a:schemeClr val="tx1"/>
          </a:solidFill>
          <a:latin typeface="Arial" charset="0"/>
          <a:cs typeface="Arial" charset="0"/>
        </a:defRPr>
      </a:lvl9pPr>
    </p:titleStyle>
    <p:bodyStyle>
      <a:lvl1pPr marL="301743" indent="-301743" algn="l" rtl="0" fontAlgn="base">
        <a:spcBef>
          <a:spcPct val="20000"/>
        </a:spcBef>
        <a:spcAft>
          <a:spcPct val="0"/>
        </a:spcAft>
        <a:buFont typeface="Arial" charset="0"/>
        <a:buChar char="•"/>
        <a:defRPr sz="2500" kern="1200">
          <a:solidFill>
            <a:schemeClr val="tx1"/>
          </a:solidFill>
          <a:latin typeface="+mn-lt"/>
          <a:ea typeface="+mn-ea"/>
          <a:cs typeface="+mn-cs"/>
        </a:defRPr>
      </a:lvl1pPr>
      <a:lvl2pPr marL="653778" indent="-251453" algn="l" rtl="0" fontAlgn="base">
        <a:spcBef>
          <a:spcPct val="20000"/>
        </a:spcBef>
        <a:spcAft>
          <a:spcPct val="0"/>
        </a:spcAft>
        <a:buFont typeface="Arial" charset="0"/>
        <a:buChar char="–"/>
        <a:defRPr sz="2100" kern="1200">
          <a:solidFill>
            <a:schemeClr val="tx1"/>
          </a:solidFill>
          <a:latin typeface="+mn-lt"/>
          <a:ea typeface="+mn-ea"/>
          <a:cs typeface="+mn-cs"/>
        </a:defRPr>
      </a:lvl2pPr>
      <a:lvl3pPr marL="1005811" indent="-201162"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408136" indent="-201162" algn="l" rtl="0" fontAlgn="base">
        <a:spcBef>
          <a:spcPct val="20000"/>
        </a:spcBef>
        <a:spcAft>
          <a:spcPct val="0"/>
        </a:spcAft>
        <a:buFont typeface="Arial" charset="0"/>
        <a:buChar char="–"/>
        <a:defRPr kern="1200">
          <a:solidFill>
            <a:schemeClr val="tx1"/>
          </a:solidFill>
          <a:latin typeface="+mn-lt"/>
          <a:ea typeface="+mn-ea"/>
          <a:cs typeface="+mn-cs"/>
        </a:defRPr>
      </a:lvl4pPr>
      <a:lvl5pPr marL="1810461" indent="-201162" algn="l" rtl="0" fontAlgn="base">
        <a:spcBef>
          <a:spcPct val="20000"/>
        </a:spcBef>
        <a:spcAft>
          <a:spcPct val="0"/>
        </a:spcAft>
        <a:buFont typeface="Arial" charset="0"/>
        <a:buChar char="»"/>
        <a:defRPr kern="1200">
          <a:solidFill>
            <a:schemeClr val="tx1"/>
          </a:solidFill>
          <a:latin typeface="+mn-lt"/>
          <a:ea typeface="+mn-ea"/>
          <a:cs typeface="+mn-cs"/>
        </a:defRPr>
      </a:lvl5pPr>
      <a:lvl6pPr marL="2212785" indent="-201162" algn="l" defTabSz="80464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15110" indent="-201162" algn="l" defTabSz="80464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17434" indent="-201162" algn="l" defTabSz="80464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19759" indent="-201162" algn="l" defTabSz="804649"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04649" rtl="0" eaLnBrk="1" latinLnBrk="0" hangingPunct="1">
        <a:defRPr sz="1600" kern="1200">
          <a:solidFill>
            <a:schemeClr val="tx1"/>
          </a:solidFill>
          <a:latin typeface="+mn-lt"/>
          <a:ea typeface="+mn-ea"/>
          <a:cs typeface="+mn-cs"/>
        </a:defRPr>
      </a:lvl1pPr>
      <a:lvl2pPr marL="402325" algn="l" defTabSz="804649" rtl="0" eaLnBrk="1" latinLnBrk="0" hangingPunct="1">
        <a:defRPr sz="1600" kern="1200">
          <a:solidFill>
            <a:schemeClr val="tx1"/>
          </a:solidFill>
          <a:latin typeface="+mn-lt"/>
          <a:ea typeface="+mn-ea"/>
          <a:cs typeface="+mn-cs"/>
        </a:defRPr>
      </a:lvl2pPr>
      <a:lvl3pPr marL="804649" algn="l" defTabSz="804649" rtl="0" eaLnBrk="1" latinLnBrk="0" hangingPunct="1">
        <a:defRPr sz="1600" kern="1200">
          <a:solidFill>
            <a:schemeClr val="tx1"/>
          </a:solidFill>
          <a:latin typeface="+mn-lt"/>
          <a:ea typeface="+mn-ea"/>
          <a:cs typeface="+mn-cs"/>
        </a:defRPr>
      </a:lvl3pPr>
      <a:lvl4pPr marL="1206974" algn="l" defTabSz="804649" rtl="0" eaLnBrk="1" latinLnBrk="0" hangingPunct="1">
        <a:defRPr sz="1600" kern="1200">
          <a:solidFill>
            <a:schemeClr val="tx1"/>
          </a:solidFill>
          <a:latin typeface="+mn-lt"/>
          <a:ea typeface="+mn-ea"/>
          <a:cs typeface="+mn-cs"/>
        </a:defRPr>
      </a:lvl4pPr>
      <a:lvl5pPr marL="1609298" algn="l" defTabSz="804649" rtl="0" eaLnBrk="1" latinLnBrk="0" hangingPunct="1">
        <a:defRPr sz="1600" kern="1200">
          <a:solidFill>
            <a:schemeClr val="tx1"/>
          </a:solidFill>
          <a:latin typeface="+mn-lt"/>
          <a:ea typeface="+mn-ea"/>
          <a:cs typeface="+mn-cs"/>
        </a:defRPr>
      </a:lvl5pPr>
      <a:lvl6pPr marL="2011623" algn="l" defTabSz="804649" rtl="0" eaLnBrk="1" latinLnBrk="0" hangingPunct="1">
        <a:defRPr sz="1600" kern="1200">
          <a:solidFill>
            <a:schemeClr val="tx1"/>
          </a:solidFill>
          <a:latin typeface="+mn-lt"/>
          <a:ea typeface="+mn-ea"/>
          <a:cs typeface="+mn-cs"/>
        </a:defRPr>
      </a:lvl6pPr>
      <a:lvl7pPr marL="2413947" algn="l" defTabSz="804649" rtl="0" eaLnBrk="1" latinLnBrk="0" hangingPunct="1">
        <a:defRPr sz="1600" kern="1200">
          <a:solidFill>
            <a:schemeClr val="tx1"/>
          </a:solidFill>
          <a:latin typeface="+mn-lt"/>
          <a:ea typeface="+mn-ea"/>
          <a:cs typeface="+mn-cs"/>
        </a:defRPr>
      </a:lvl7pPr>
      <a:lvl8pPr marL="2816272" algn="l" defTabSz="804649" rtl="0" eaLnBrk="1" latinLnBrk="0" hangingPunct="1">
        <a:defRPr sz="1600" kern="1200">
          <a:solidFill>
            <a:schemeClr val="tx1"/>
          </a:solidFill>
          <a:latin typeface="+mn-lt"/>
          <a:ea typeface="+mn-ea"/>
          <a:cs typeface="+mn-cs"/>
        </a:defRPr>
      </a:lvl8pPr>
      <a:lvl9pPr marL="3218597" algn="l" defTabSz="80464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1676401"/>
            <a:ext cx="8001000" cy="914399"/>
          </a:xfrm>
        </p:spPr>
        <p:txBody>
          <a:bodyPr>
            <a:noAutofit/>
          </a:bodyPr>
          <a:lstStyle/>
          <a:p>
            <a:pPr algn="ctr"/>
            <a:r>
              <a:rPr lang="en-US" sz="3600" b="1" dirty="0" smtClean="0"/>
              <a:t/>
            </a:r>
            <a:br>
              <a:rPr lang="en-US" sz="3600" b="1" dirty="0" smtClean="0"/>
            </a:br>
            <a:r>
              <a:rPr lang="en-US" sz="3600" b="1" dirty="0" smtClean="0"/>
              <a:t>2nd Armored Brigade Combat Team (2 ABCT), 1</a:t>
            </a:r>
            <a:r>
              <a:rPr lang="en-US" sz="3600" b="1" baseline="30000" dirty="0" smtClean="0"/>
              <a:t>st</a:t>
            </a:r>
            <a:r>
              <a:rPr lang="en-US" sz="3600" b="1" dirty="0" smtClean="0"/>
              <a:t> Cavalry Division</a:t>
            </a:r>
            <a:br>
              <a:rPr lang="en-US" sz="3600" b="1" dirty="0" smtClean="0"/>
            </a:br>
            <a:r>
              <a:rPr lang="en-US" sz="3600" b="1" dirty="0" smtClean="0"/>
              <a:t>“Black Jack”</a:t>
            </a:r>
            <a:br>
              <a:rPr lang="en-US" sz="3600" b="1" dirty="0" smtClean="0"/>
            </a:br>
            <a:endParaRPr lang="en-US" sz="3600" b="1" dirty="0"/>
          </a:p>
        </p:txBody>
      </p:sp>
      <p:sp>
        <p:nvSpPr>
          <p:cNvPr id="10" name="Title 6"/>
          <p:cNvSpPr txBox="1">
            <a:spLocks/>
          </p:cNvSpPr>
          <p:nvPr/>
        </p:nvSpPr>
        <p:spPr>
          <a:xfrm>
            <a:off x="685800" y="4953000"/>
            <a:ext cx="7772400" cy="914399"/>
          </a:xfrm>
          <a:prstGeom prst="rect">
            <a:avLst/>
          </a:prstGeom>
        </p:spPr>
        <p:txBody>
          <a:bodyPr vert="horz" lIns="91429" tIns="45714" rIns="91429" bIns="45714" rtlCol="0" anchor="ctr">
            <a:noAutofit/>
          </a:bodyPr>
          <a:lstStyle/>
          <a:p>
            <a:pPr marL="0" marR="0" lvl="0" indent="0" algn="ctr" defTabSz="914293"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 Arial"/>
                <a:ea typeface="+mj-ea"/>
                <a:cs typeface="+mj-cs"/>
              </a:rPr>
              <a:t/>
            </a:r>
            <a:br>
              <a:rPr kumimoji="0" lang="en-US" sz="3600" b="1" i="0" u="none" strike="noStrike" kern="1200" cap="none" spc="0" normalizeH="0" baseline="0" noProof="0" dirty="0" smtClean="0">
                <a:ln>
                  <a:noFill/>
                </a:ln>
                <a:solidFill>
                  <a:schemeClr val="tx1"/>
                </a:solidFill>
                <a:effectLst/>
                <a:uLnTx/>
                <a:uFillTx/>
                <a:latin typeface=" Arial"/>
                <a:ea typeface="+mj-ea"/>
                <a:cs typeface="+mj-cs"/>
              </a:rPr>
            </a:br>
            <a:r>
              <a:rPr kumimoji="0" lang="en-US" sz="3600" b="1" i="0" u="none" strike="noStrike" kern="1200" cap="none" spc="0" normalizeH="0" baseline="0" noProof="0" dirty="0" smtClean="0">
                <a:ln>
                  <a:noFill/>
                </a:ln>
                <a:solidFill>
                  <a:schemeClr val="tx1"/>
                </a:solidFill>
                <a:effectLst/>
                <a:uLnTx/>
                <a:uFillTx/>
                <a:latin typeface=" Arial"/>
                <a:ea typeface="+mj-ea"/>
                <a:cs typeface="+mj-cs"/>
              </a:rPr>
              <a:t>Capabilities/Partnership</a:t>
            </a:r>
            <a:r>
              <a:rPr kumimoji="0" lang="en-US" sz="3600" b="1" i="0" u="none" strike="noStrike" kern="1200" cap="none" spc="0" normalizeH="0" noProof="0" dirty="0" smtClean="0">
                <a:ln>
                  <a:noFill/>
                </a:ln>
                <a:solidFill>
                  <a:schemeClr val="tx1"/>
                </a:solidFill>
                <a:effectLst/>
                <a:uLnTx/>
                <a:uFillTx/>
                <a:latin typeface=" Arial"/>
                <a:ea typeface="+mj-ea"/>
                <a:cs typeface="+mj-cs"/>
              </a:rPr>
              <a:t> Brief</a:t>
            </a:r>
            <a:r>
              <a:rPr kumimoji="0" lang="en-US" sz="3600" b="1" i="0" u="none" strike="noStrike" kern="1200" cap="none" spc="0" normalizeH="0" baseline="0" noProof="0" dirty="0" smtClean="0">
                <a:ln>
                  <a:noFill/>
                </a:ln>
                <a:solidFill>
                  <a:schemeClr val="tx1"/>
                </a:solidFill>
                <a:effectLst/>
                <a:uLnTx/>
                <a:uFillTx/>
                <a:latin typeface=" Arial"/>
                <a:ea typeface="+mj-ea"/>
                <a:cs typeface="+mj-cs"/>
              </a:rPr>
              <a:t/>
            </a:r>
            <a:br>
              <a:rPr kumimoji="0" lang="en-US" sz="3600" b="1" i="0" u="none" strike="noStrike" kern="1200" cap="none" spc="0" normalizeH="0" baseline="0" noProof="0" dirty="0" smtClean="0">
                <a:ln>
                  <a:noFill/>
                </a:ln>
                <a:solidFill>
                  <a:schemeClr val="tx1"/>
                </a:solidFill>
                <a:effectLst/>
                <a:uLnTx/>
                <a:uFillTx/>
                <a:latin typeface=" Arial"/>
                <a:ea typeface="+mj-ea"/>
                <a:cs typeface="+mj-cs"/>
              </a:rPr>
            </a:br>
            <a:endParaRPr kumimoji="0" lang="en-US" sz="3600" b="1" i="0" u="none" strike="noStrike" kern="1200" cap="none" spc="0" normalizeH="0" baseline="0" noProof="0" dirty="0">
              <a:ln>
                <a:noFill/>
              </a:ln>
              <a:solidFill>
                <a:schemeClr val="tx1"/>
              </a:solidFill>
              <a:effectLst/>
              <a:uLnTx/>
              <a:uFillTx/>
              <a:latin typeface=" Arial"/>
              <a:ea typeface="+mj-ea"/>
              <a:cs typeface="+mj-cs"/>
            </a:endParaRPr>
          </a:p>
        </p:txBody>
      </p:sp>
      <p:sp>
        <p:nvSpPr>
          <p:cNvPr id="2" name="TextBox 1"/>
          <p:cNvSpPr txBox="1"/>
          <p:nvPr/>
        </p:nvSpPr>
        <p:spPr>
          <a:xfrm>
            <a:off x="3799994" y="4126468"/>
            <a:ext cx="2018501" cy="369332"/>
          </a:xfrm>
          <a:prstGeom prst="rect">
            <a:avLst/>
          </a:prstGeom>
          <a:noFill/>
        </p:spPr>
        <p:txBody>
          <a:bodyPr wrap="none" rtlCol="0">
            <a:spAutoFit/>
          </a:bodyPr>
          <a:lstStyle/>
          <a:p>
            <a:r>
              <a:rPr lang="en-US" dirty="0"/>
              <a:t>5</a:t>
            </a:r>
            <a:r>
              <a:rPr lang="en-US" dirty="0" smtClean="0"/>
              <a:t> November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98841" y="784970"/>
            <a:ext cx="2971800" cy="3985706"/>
          </a:xfrm>
          <a:prstGeom prst="rect">
            <a:avLst/>
          </a:prstGeom>
          <a:noFill/>
          <a:ln w="28575">
            <a:solidFill>
              <a:schemeClr val="tx1"/>
            </a:solidFill>
          </a:ln>
        </p:spPr>
        <p:txBody>
          <a:bodyPr wrap="square" rtlCol="0" anchor="ctr">
            <a:spAutoFit/>
          </a:bodyPr>
          <a:lstStyle/>
          <a:p>
            <a:r>
              <a:rPr lang="en-US" sz="1150" b="1" u="sng" dirty="0" smtClean="0">
                <a:latin typeface=" Arial"/>
                <a:cs typeface="Arial" pitchFamily="34" charset="0"/>
              </a:rPr>
              <a:t>Event</a:t>
            </a:r>
            <a:r>
              <a:rPr lang="en-US" sz="1150" b="1" dirty="0" smtClean="0">
                <a:latin typeface=" Arial"/>
                <a:cs typeface="Arial" pitchFamily="34" charset="0"/>
              </a:rPr>
              <a:t> </a:t>
            </a:r>
            <a:r>
              <a:rPr lang="en-US" sz="1150" dirty="0" smtClean="0">
                <a:latin typeface=" Arial"/>
              </a:rPr>
              <a:t>On 11 </a:t>
            </a:r>
            <a:r>
              <a:rPr lang="en-US" sz="1150" dirty="0">
                <a:latin typeface=" Arial"/>
              </a:rPr>
              <a:t>September 2015, </a:t>
            </a:r>
            <a:r>
              <a:rPr lang="en-US" sz="1150" dirty="0" smtClean="0">
                <a:latin typeface=" Arial"/>
              </a:rPr>
              <a:t>1-5 CAV’s </a:t>
            </a:r>
            <a:r>
              <a:rPr lang="en-US" sz="1150" dirty="0">
                <a:latin typeface=" Arial"/>
              </a:rPr>
              <a:t>leaders </a:t>
            </a:r>
            <a:r>
              <a:rPr lang="en-US" sz="1150" dirty="0" smtClean="0">
                <a:latin typeface=" Arial"/>
              </a:rPr>
              <a:t>visited a training exercise at </a:t>
            </a:r>
            <a:r>
              <a:rPr lang="en-US" sz="1150" dirty="0" err="1">
                <a:latin typeface=" Arial"/>
              </a:rPr>
              <a:t>Chipori</a:t>
            </a:r>
            <a:r>
              <a:rPr lang="en-US" sz="1150" dirty="0">
                <a:latin typeface=" Arial"/>
              </a:rPr>
              <a:t> Range to meet the </a:t>
            </a:r>
            <a:r>
              <a:rPr lang="en-US" sz="1150" dirty="0" smtClean="0">
                <a:latin typeface=" Arial"/>
              </a:rPr>
              <a:t>ROK-A </a:t>
            </a:r>
            <a:r>
              <a:rPr lang="en-US" sz="1150" dirty="0">
                <a:latin typeface=" Arial"/>
              </a:rPr>
              <a:t>19th </a:t>
            </a:r>
            <a:r>
              <a:rPr lang="en-US" sz="1150" dirty="0" smtClean="0">
                <a:latin typeface=" Arial"/>
              </a:rPr>
              <a:t>Armor </a:t>
            </a:r>
            <a:r>
              <a:rPr lang="en-US" sz="1150" dirty="0">
                <a:latin typeface=" Arial"/>
              </a:rPr>
              <a:t>Battalion </a:t>
            </a:r>
            <a:r>
              <a:rPr lang="en-US" sz="1150" dirty="0" smtClean="0">
                <a:latin typeface=" Arial"/>
              </a:rPr>
              <a:t>leadership. </a:t>
            </a:r>
            <a:r>
              <a:rPr lang="en-US" sz="1150" dirty="0">
                <a:latin typeface=" Arial"/>
              </a:rPr>
              <a:t>The </a:t>
            </a:r>
            <a:r>
              <a:rPr lang="en-US" sz="1150" dirty="0" smtClean="0">
                <a:latin typeface=" Arial"/>
              </a:rPr>
              <a:t>19th Armor </a:t>
            </a:r>
            <a:r>
              <a:rPr lang="en-US" sz="1150" dirty="0">
                <a:latin typeface=" Arial"/>
              </a:rPr>
              <a:t>Battalion is the Black Knights Korean partnered </a:t>
            </a:r>
            <a:r>
              <a:rPr lang="en-US" sz="1150" dirty="0" smtClean="0">
                <a:latin typeface=" Arial"/>
              </a:rPr>
              <a:t>unit</a:t>
            </a:r>
            <a:r>
              <a:rPr lang="en-US" sz="1150" dirty="0">
                <a:latin typeface=" Arial"/>
              </a:rPr>
              <a:t> </a:t>
            </a:r>
            <a:r>
              <a:rPr lang="en-US" sz="1150" dirty="0" smtClean="0">
                <a:latin typeface=" Arial"/>
              </a:rPr>
              <a:t>and </a:t>
            </a:r>
            <a:r>
              <a:rPr lang="en-US" sz="1150" dirty="0">
                <a:latin typeface=" Arial"/>
              </a:rPr>
              <a:t>t</a:t>
            </a:r>
            <a:r>
              <a:rPr lang="en-US" sz="1150" dirty="0" smtClean="0">
                <a:latin typeface=" Arial"/>
              </a:rPr>
              <a:t>his </a:t>
            </a:r>
            <a:r>
              <a:rPr lang="en-US" sz="1150" dirty="0">
                <a:latin typeface=" Arial"/>
              </a:rPr>
              <a:t>was </a:t>
            </a:r>
            <a:r>
              <a:rPr lang="en-US" sz="1150" dirty="0" smtClean="0">
                <a:latin typeface=" Arial"/>
              </a:rPr>
              <a:t>their </a:t>
            </a:r>
            <a:r>
              <a:rPr lang="en-US" sz="1150" dirty="0">
                <a:latin typeface=" Arial"/>
              </a:rPr>
              <a:t>first </a:t>
            </a:r>
            <a:r>
              <a:rPr lang="en-US" sz="1150" dirty="0" smtClean="0">
                <a:latin typeface=" Arial"/>
              </a:rPr>
              <a:t>meeting.  They </a:t>
            </a:r>
            <a:r>
              <a:rPr lang="en-US" sz="1150" dirty="0">
                <a:latin typeface=" Arial"/>
              </a:rPr>
              <a:t>discussed future training events, </a:t>
            </a:r>
            <a:r>
              <a:rPr lang="en-US" sz="1150" dirty="0" smtClean="0">
                <a:latin typeface=" Arial"/>
              </a:rPr>
              <a:t>opportunities, </a:t>
            </a:r>
            <a:r>
              <a:rPr lang="en-US" sz="1150" dirty="0">
                <a:latin typeface=" Arial"/>
              </a:rPr>
              <a:t>combined training </a:t>
            </a:r>
            <a:r>
              <a:rPr lang="en-US" sz="1150" dirty="0" smtClean="0">
                <a:latin typeface=" Arial"/>
              </a:rPr>
              <a:t>objectives, and 1-5 CAV’s </a:t>
            </a:r>
            <a:r>
              <a:rPr lang="en-US" sz="1150" dirty="0">
                <a:latin typeface=" Arial"/>
              </a:rPr>
              <a:t>upcoming gunnery in November was established. The Battalions agreed upon conducting combined maintenance during the </a:t>
            </a:r>
            <a:r>
              <a:rPr lang="en-US" sz="1150" dirty="0" smtClean="0">
                <a:latin typeface=" Arial"/>
              </a:rPr>
              <a:t>1-5 CAV’s November </a:t>
            </a:r>
            <a:r>
              <a:rPr lang="en-US" sz="1150" dirty="0">
                <a:latin typeface=" Arial"/>
              </a:rPr>
              <a:t>gunnery. Combining maintenance efforts </a:t>
            </a:r>
            <a:r>
              <a:rPr lang="en-US" sz="1150" dirty="0" smtClean="0">
                <a:latin typeface=" Arial"/>
              </a:rPr>
              <a:t>will maintain </a:t>
            </a:r>
            <a:r>
              <a:rPr lang="en-US" sz="1150" dirty="0">
                <a:latin typeface=" Arial"/>
              </a:rPr>
              <a:t>high operational readiness </a:t>
            </a:r>
            <a:r>
              <a:rPr lang="en-US" sz="1150" dirty="0" smtClean="0">
                <a:latin typeface=" Arial"/>
              </a:rPr>
              <a:t>and </a:t>
            </a:r>
            <a:r>
              <a:rPr lang="en-US" sz="1150" dirty="0">
                <a:latin typeface=" Arial"/>
              </a:rPr>
              <a:t>increase a sense of partnership strength between </a:t>
            </a:r>
            <a:r>
              <a:rPr lang="en-US" sz="1150" dirty="0" smtClean="0">
                <a:latin typeface=" Arial"/>
              </a:rPr>
              <a:t>US </a:t>
            </a:r>
            <a:r>
              <a:rPr lang="en-US" sz="1150" dirty="0">
                <a:latin typeface=" Arial"/>
              </a:rPr>
              <a:t>and </a:t>
            </a:r>
            <a:r>
              <a:rPr lang="en-US" sz="1150" dirty="0" smtClean="0">
                <a:latin typeface=" Arial"/>
              </a:rPr>
              <a:t>ROK-A </a:t>
            </a:r>
            <a:r>
              <a:rPr lang="en-US" sz="1150" dirty="0">
                <a:latin typeface=" Arial"/>
              </a:rPr>
              <a:t>Soldiers. </a:t>
            </a:r>
          </a:p>
          <a:p>
            <a:pPr>
              <a:defRPr/>
            </a:pPr>
            <a:endParaRPr lang="en-US" sz="1150" b="1" u="sng" dirty="0" smtClean="0">
              <a:latin typeface=" Arial"/>
              <a:cs typeface="Arial" pitchFamily="34" charset="0"/>
            </a:endParaRPr>
          </a:p>
          <a:p>
            <a:pPr>
              <a:defRPr/>
            </a:pPr>
            <a:r>
              <a:rPr lang="en-US" sz="1150" b="1" u="sng" dirty="0" smtClean="0">
                <a:latin typeface=" Arial"/>
                <a:cs typeface="Arial" pitchFamily="34" charset="0"/>
              </a:rPr>
              <a:t>Highlights:</a:t>
            </a:r>
            <a:r>
              <a:rPr lang="en-US" sz="1150" dirty="0" smtClean="0">
                <a:latin typeface=" Arial"/>
                <a:cs typeface="Arial" pitchFamily="34" charset="0"/>
              </a:rPr>
              <a:t> The Battalions agreed to conduct combined maintenance during the Black Knights upcoming gunnery in November. </a:t>
            </a:r>
            <a:endParaRPr lang="en-US" sz="1150" dirty="0">
              <a:latin typeface=" Arial"/>
              <a:cs typeface="Arial" pitchFamily="34" charset="0"/>
            </a:endParaRPr>
          </a:p>
        </p:txBody>
      </p:sp>
      <p:sp>
        <p:nvSpPr>
          <p:cNvPr id="18" name="Rectangle 17"/>
          <p:cNvSpPr/>
          <p:nvPr/>
        </p:nvSpPr>
        <p:spPr>
          <a:xfrm>
            <a:off x="3170640" y="784970"/>
            <a:ext cx="5775480" cy="21907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tx1"/>
                </a:solidFill>
                <a:latin typeface=" Arial"/>
              </a:rPr>
              <a:t>“Fight Tonight, Fight Together!”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0800" y="3915427"/>
            <a:ext cx="1889760" cy="25196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0641" y="1004046"/>
            <a:ext cx="5775479" cy="268824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0401" y="3907733"/>
            <a:ext cx="3885719" cy="2519680"/>
          </a:xfrm>
          <a:prstGeom prst="rect">
            <a:avLst/>
          </a:prstGeom>
        </p:spPr>
      </p:pic>
      <p:sp>
        <p:nvSpPr>
          <p:cNvPr id="6" name="TextBox 5"/>
          <p:cNvSpPr txBox="1"/>
          <p:nvPr/>
        </p:nvSpPr>
        <p:spPr>
          <a:xfrm>
            <a:off x="3170641" y="3684595"/>
            <a:ext cx="5775479" cy="230832"/>
          </a:xfrm>
          <a:prstGeom prst="rect">
            <a:avLst/>
          </a:prstGeom>
          <a:noFill/>
          <a:ln>
            <a:solidFill>
              <a:schemeClr val="tx1"/>
            </a:solidFill>
          </a:ln>
        </p:spPr>
        <p:txBody>
          <a:bodyPr wrap="square" rtlCol="0" anchor="ctr">
            <a:spAutoFit/>
          </a:bodyPr>
          <a:lstStyle/>
          <a:p>
            <a:pPr algn="ctr"/>
            <a:r>
              <a:rPr lang="en-US" sz="900" dirty="0" smtClean="0">
                <a:latin typeface=" Arial"/>
              </a:rPr>
              <a:t>Leaders from 1-5 CAV, 4-9 CAV and 19th Armor BN (ROK-A) discuss upcoming training events</a:t>
            </a:r>
            <a:endParaRPr lang="en-US" sz="900" dirty="0">
              <a:latin typeface=" Arial"/>
            </a:endParaRPr>
          </a:p>
        </p:txBody>
      </p:sp>
      <p:sp>
        <p:nvSpPr>
          <p:cNvPr id="21" name="TextBox 20"/>
          <p:cNvSpPr txBox="1"/>
          <p:nvPr/>
        </p:nvSpPr>
        <p:spPr>
          <a:xfrm>
            <a:off x="3170640" y="6423453"/>
            <a:ext cx="1889761" cy="307777"/>
          </a:xfrm>
          <a:prstGeom prst="rect">
            <a:avLst/>
          </a:prstGeom>
          <a:noFill/>
          <a:ln>
            <a:solidFill>
              <a:schemeClr val="tx1"/>
            </a:solidFill>
          </a:ln>
        </p:spPr>
        <p:txBody>
          <a:bodyPr wrap="square" rtlCol="0" anchor="ctr">
            <a:spAutoFit/>
          </a:bodyPr>
          <a:lstStyle/>
          <a:p>
            <a:pPr algn="ctr"/>
            <a:r>
              <a:rPr lang="en-US" sz="700" dirty="0" smtClean="0">
                <a:latin typeface=" Arial"/>
              </a:rPr>
              <a:t>1-5 CAV, 4-9 CAV and 19th Armor Battalion (ROK-A) Commanders</a:t>
            </a:r>
            <a:endParaRPr lang="en-US" sz="700" dirty="0">
              <a:latin typeface=" Arial"/>
            </a:endParaRPr>
          </a:p>
        </p:txBody>
      </p:sp>
      <p:sp>
        <p:nvSpPr>
          <p:cNvPr id="25" name="TextBox 24"/>
          <p:cNvSpPr txBox="1"/>
          <p:nvPr/>
        </p:nvSpPr>
        <p:spPr>
          <a:xfrm>
            <a:off x="5070560" y="6423453"/>
            <a:ext cx="3875560" cy="200055"/>
          </a:xfrm>
          <a:prstGeom prst="rect">
            <a:avLst/>
          </a:prstGeom>
          <a:noFill/>
          <a:ln>
            <a:solidFill>
              <a:schemeClr val="tx1"/>
            </a:solidFill>
          </a:ln>
        </p:spPr>
        <p:txBody>
          <a:bodyPr wrap="square" rtlCol="0" anchor="ctr">
            <a:spAutoFit/>
          </a:bodyPr>
          <a:lstStyle/>
          <a:p>
            <a:pPr algn="ctr"/>
            <a:r>
              <a:rPr lang="en-US" sz="700" dirty="0" smtClean="0">
                <a:latin typeface=" Arial"/>
              </a:rPr>
              <a:t>1-5 CAV Operations Officer settles into a 19th Armor BN (ROK-A) Tank Vehicle drivers seat</a:t>
            </a:r>
            <a:endParaRPr lang="en-US" sz="700" dirty="0">
              <a:latin typeface=" Arial"/>
            </a:endParaRPr>
          </a:p>
        </p:txBody>
      </p:sp>
      <p:sp>
        <p:nvSpPr>
          <p:cNvPr id="11" name="Title 3"/>
          <p:cNvSpPr txBox="1">
            <a:spLocks/>
          </p:cNvSpPr>
          <p:nvPr/>
        </p:nvSpPr>
        <p:spPr>
          <a:xfrm>
            <a:off x="990600" y="76200"/>
            <a:ext cx="7239000" cy="457200"/>
          </a:xfrm>
          <a:prstGeom prst="rect">
            <a:avLst/>
          </a:prstGeom>
        </p:spPr>
        <p:txBody>
          <a:bodyPr/>
          <a:lstStyle>
            <a:lvl1pPr algn="l" rtl="0" fontAlgn="base">
              <a:spcBef>
                <a:spcPct val="0"/>
              </a:spcBef>
              <a:spcAft>
                <a:spcPct val="0"/>
              </a:spcAft>
              <a:defRPr sz="2400" kern="1200">
                <a:solidFill>
                  <a:schemeClr val="tx1"/>
                </a:solidFill>
                <a:latin typeface="Arial" pitchFamily="34" charset="0"/>
                <a:ea typeface="+mj-ea"/>
                <a:cs typeface="Arial" pitchFamily="34" charset="0"/>
              </a:defRPr>
            </a:lvl1pPr>
            <a:lvl2pPr algn="l" rtl="0" fontAlgn="base">
              <a:spcBef>
                <a:spcPct val="0"/>
              </a:spcBef>
              <a:spcAft>
                <a:spcPct val="0"/>
              </a:spcAft>
              <a:defRPr sz="2400">
                <a:solidFill>
                  <a:schemeClr val="tx1"/>
                </a:solidFill>
                <a:latin typeface="Arial" charset="0"/>
                <a:cs typeface="Arial" charset="0"/>
              </a:defRPr>
            </a:lvl2pPr>
            <a:lvl3pPr algn="l" rtl="0" fontAlgn="base">
              <a:spcBef>
                <a:spcPct val="0"/>
              </a:spcBef>
              <a:spcAft>
                <a:spcPct val="0"/>
              </a:spcAft>
              <a:defRPr sz="2400">
                <a:solidFill>
                  <a:schemeClr val="tx1"/>
                </a:solidFill>
                <a:latin typeface="Arial" charset="0"/>
                <a:cs typeface="Arial" charset="0"/>
              </a:defRPr>
            </a:lvl3pPr>
            <a:lvl4pPr algn="l" rtl="0" fontAlgn="base">
              <a:spcBef>
                <a:spcPct val="0"/>
              </a:spcBef>
              <a:spcAft>
                <a:spcPct val="0"/>
              </a:spcAft>
              <a:defRPr sz="2400">
                <a:solidFill>
                  <a:schemeClr val="tx1"/>
                </a:solidFill>
                <a:latin typeface="Arial" charset="0"/>
                <a:cs typeface="Arial" charset="0"/>
              </a:defRPr>
            </a:lvl4pPr>
            <a:lvl5pPr algn="l" rtl="0" fontAlgn="base">
              <a:spcBef>
                <a:spcPct val="0"/>
              </a:spcBef>
              <a:spcAft>
                <a:spcPct val="0"/>
              </a:spcAft>
              <a:defRPr sz="2400">
                <a:solidFill>
                  <a:schemeClr val="tx1"/>
                </a:solidFill>
                <a:latin typeface="Arial" charset="0"/>
                <a:cs typeface="Arial" charset="0"/>
              </a:defRPr>
            </a:lvl5pPr>
            <a:lvl6pPr marL="457200" algn="l" rtl="0" fontAlgn="base">
              <a:spcBef>
                <a:spcPct val="0"/>
              </a:spcBef>
              <a:spcAft>
                <a:spcPct val="0"/>
              </a:spcAft>
              <a:defRPr sz="2400">
                <a:solidFill>
                  <a:schemeClr val="tx1"/>
                </a:solidFill>
                <a:latin typeface="Arial" charset="0"/>
                <a:cs typeface="Arial" charset="0"/>
              </a:defRPr>
            </a:lvl6pPr>
            <a:lvl7pPr marL="914400" algn="l" rtl="0" fontAlgn="base">
              <a:spcBef>
                <a:spcPct val="0"/>
              </a:spcBef>
              <a:spcAft>
                <a:spcPct val="0"/>
              </a:spcAft>
              <a:defRPr sz="2400">
                <a:solidFill>
                  <a:schemeClr val="tx1"/>
                </a:solidFill>
                <a:latin typeface="Arial" charset="0"/>
                <a:cs typeface="Arial" charset="0"/>
              </a:defRPr>
            </a:lvl7pPr>
            <a:lvl8pPr marL="1371600" algn="l" rtl="0" fontAlgn="base">
              <a:spcBef>
                <a:spcPct val="0"/>
              </a:spcBef>
              <a:spcAft>
                <a:spcPct val="0"/>
              </a:spcAft>
              <a:defRPr sz="2400">
                <a:solidFill>
                  <a:schemeClr val="tx1"/>
                </a:solidFill>
                <a:latin typeface="Arial" charset="0"/>
                <a:cs typeface="Arial" charset="0"/>
              </a:defRPr>
            </a:lvl8pPr>
            <a:lvl9pPr marL="1828800" algn="l" rtl="0" fontAlgn="base">
              <a:spcBef>
                <a:spcPct val="0"/>
              </a:spcBef>
              <a:spcAft>
                <a:spcPct val="0"/>
              </a:spcAft>
              <a:defRPr sz="2400">
                <a:solidFill>
                  <a:schemeClr val="tx1"/>
                </a:solidFill>
                <a:latin typeface="Arial" charset="0"/>
                <a:cs typeface="Arial" charset="0"/>
              </a:defRPr>
            </a:lvl9pPr>
          </a:lstStyle>
          <a:p>
            <a:r>
              <a:rPr lang="en-US" b="1" i="1" dirty="0" smtClean="0">
                <a:effectLst>
                  <a:outerShdw blurRad="38100" dist="38100" dir="2700000" algn="tl">
                    <a:srgbClr val="000000">
                      <a:alpha val="43137"/>
                    </a:srgbClr>
                  </a:outerShdw>
                </a:effectLst>
              </a:rPr>
              <a:t>Partnership – BN Level Community Partnership</a:t>
            </a:r>
            <a:endParaRPr lang="en-US" b="1" i="1" dirty="0">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200" y="4945729"/>
            <a:ext cx="1574080" cy="1477724"/>
          </a:xfrm>
          <a:prstGeom prst="rect">
            <a:avLst/>
          </a:prstGeom>
        </p:spPr>
      </p:pic>
    </p:spTree>
    <p:extLst>
      <p:ext uri="{BB962C8B-B14F-4D97-AF65-F5344CB8AC3E}">
        <p14:creationId xmlns:p14="http://schemas.microsoft.com/office/powerpoint/2010/main" val="683106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39502668"/>
              </p:ext>
            </p:extLst>
          </p:nvPr>
        </p:nvGraphicFramePr>
        <p:xfrm>
          <a:off x="762000" y="3048000"/>
          <a:ext cx="8208963" cy="3381375"/>
        </p:xfrm>
        <a:graphic>
          <a:graphicData uri="http://schemas.openxmlformats.org/presentationml/2006/ole">
            <mc:AlternateContent xmlns:mc="http://schemas.openxmlformats.org/markup-compatibility/2006">
              <mc:Choice xmlns:v="urn:schemas-microsoft-com:vml" Requires="v">
                <p:oleObj spid="_x0000_s3089" name="Worksheet" r:id="rId4" imgW="7105654" imgH="4000416" progId="Excel.Sheet.12">
                  <p:embed/>
                </p:oleObj>
              </mc:Choice>
              <mc:Fallback>
                <p:oleObj name="Worksheet" r:id="rId4" imgW="7105654" imgH="4000416" progId="Excel.Sheet.12">
                  <p:embed/>
                  <p:pic>
                    <p:nvPicPr>
                      <p:cNvPr id="0" name=""/>
                      <p:cNvPicPr/>
                      <p:nvPr/>
                    </p:nvPicPr>
                    <p:blipFill>
                      <a:blip r:embed="rId5"/>
                      <a:stretch>
                        <a:fillRect/>
                      </a:stretch>
                    </p:blipFill>
                    <p:spPr>
                      <a:xfrm>
                        <a:off x="762000" y="3048000"/>
                        <a:ext cx="8208963" cy="3381375"/>
                      </a:xfrm>
                      <a:prstGeom prst="rect">
                        <a:avLst/>
                      </a:prstGeom>
                    </p:spPr>
                  </p:pic>
                </p:oleObj>
              </mc:Fallback>
            </mc:AlternateContent>
          </a:graphicData>
        </a:graphic>
      </p:graphicFrame>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28328"/>
          <a:stretch/>
        </p:blipFill>
        <p:spPr>
          <a:xfrm>
            <a:off x="762000" y="990600"/>
            <a:ext cx="4114800" cy="1981200"/>
          </a:xfrm>
          <a:prstGeom prst="rect">
            <a:avLst/>
          </a:prstGeom>
          <a:ln w="12700">
            <a:solidFill>
              <a:schemeClr val="tx1"/>
            </a:solidFill>
          </a:ln>
        </p:spPr>
      </p:pic>
      <p:sp>
        <p:nvSpPr>
          <p:cNvPr id="6" name="Text Placeholder 2"/>
          <p:cNvSpPr txBox="1">
            <a:spLocks/>
          </p:cNvSpPr>
          <p:nvPr/>
        </p:nvSpPr>
        <p:spPr bwMode="auto">
          <a:xfrm>
            <a:off x="4887120" y="990600"/>
            <a:ext cx="3810000" cy="198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01743" indent="-301743" algn="l" rtl="0" fontAlgn="base">
              <a:spcBef>
                <a:spcPct val="20000"/>
              </a:spcBef>
              <a:spcAft>
                <a:spcPct val="0"/>
              </a:spcAft>
              <a:buFont typeface="Arial" charset="0"/>
              <a:buChar char="•"/>
              <a:defRPr sz="2500" kern="1200">
                <a:solidFill>
                  <a:schemeClr val="tx1"/>
                </a:solidFill>
                <a:latin typeface="+mn-lt"/>
                <a:ea typeface="+mn-ea"/>
                <a:cs typeface="+mn-cs"/>
              </a:defRPr>
            </a:lvl1pPr>
            <a:lvl2pPr marL="653778" indent="-251453" algn="l" rtl="0" fontAlgn="base">
              <a:spcBef>
                <a:spcPct val="20000"/>
              </a:spcBef>
              <a:spcAft>
                <a:spcPct val="0"/>
              </a:spcAft>
              <a:buFont typeface="Arial" charset="0"/>
              <a:buChar char="–"/>
              <a:defRPr sz="2100" kern="1200">
                <a:solidFill>
                  <a:schemeClr val="tx1"/>
                </a:solidFill>
                <a:latin typeface="+mn-lt"/>
                <a:ea typeface="+mn-ea"/>
                <a:cs typeface="+mn-cs"/>
              </a:defRPr>
            </a:lvl2pPr>
            <a:lvl3pPr marL="1005811" indent="-201162"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408136" indent="-201162" algn="l" rtl="0" fontAlgn="base">
              <a:spcBef>
                <a:spcPct val="20000"/>
              </a:spcBef>
              <a:spcAft>
                <a:spcPct val="0"/>
              </a:spcAft>
              <a:buFont typeface="Arial" charset="0"/>
              <a:buChar char="–"/>
              <a:defRPr kern="1200">
                <a:solidFill>
                  <a:schemeClr val="tx1"/>
                </a:solidFill>
                <a:latin typeface="+mn-lt"/>
                <a:ea typeface="+mn-ea"/>
                <a:cs typeface="+mn-cs"/>
              </a:defRPr>
            </a:lvl4pPr>
            <a:lvl5pPr marL="1810461" indent="-201162" algn="l" rtl="0" fontAlgn="base">
              <a:spcBef>
                <a:spcPct val="20000"/>
              </a:spcBef>
              <a:spcAft>
                <a:spcPct val="0"/>
              </a:spcAft>
              <a:buFont typeface="Arial" charset="0"/>
              <a:buChar char="»"/>
              <a:defRPr kern="1200">
                <a:solidFill>
                  <a:schemeClr val="tx1"/>
                </a:solidFill>
                <a:latin typeface="+mn-lt"/>
                <a:ea typeface="+mn-ea"/>
                <a:cs typeface="+mn-cs"/>
              </a:defRPr>
            </a:lvl5pPr>
            <a:lvl6pPr marL="2212785" indent="-201162" algn="l" defTabSz="80464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15110" indent="-201162" algn="l" defTabSz="80464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17434" indent="-201162" algn="l" defTabSz="80464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19759" indent="-201162" algn="l" defTabSz="804649"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defTabSz="914400">
              <a:lnSpc>
                <a:spcPct val="80000"/>
              </a:lnSpc>
              <a:buFontTx/>
              <a:buNone/>
            </a:pPr>
            <a:r>
              <a:rPr lang="en-US" altLang="ko-KR" sz="1200" b="1" dirty="0" smtClean="0">
                <a:solidFill>
                  <a:srgbClr val="000000"/>
                </a:solidFill>
                <a:ea typeface="굴림" panose="020B0600000101010101" pitchFamily="34" charset="-127"/>
              </a:rPr>
              <a:t>Who: </a:t>
            </a:r>
            <a:r>
              <a:rPr lang="en-US" altLang="ko-KR" sz="1200" dirty="0" smtClean="0">
                <a:solidFill>
                  <a:srgbClr val="000000"/>
                </a:solidFill>
                <a:ea typeface="굴림" panose="020B0600000101010101" pitchFamily="34" charset="-127"/>
              </a:rPr>
              <a:t>1-5 CAV, 2ABCT</a:t>
            </a:r>
          </a:p>
          <a:p>
            <a:pPr defTabSz="914400">
              <a:lnSpc>
                <a:spcPct val="80000"/>
              </a:lnSpc>
              <a:buFontTx/>
              <a:buNone/>
            </a:pPr>
            <a:endParaRPr lang="en-US" altLang="ko-KR" sz="1050" dirty="0" smtClean="0">
              <a:solidFill>
                <a:srgbClr val="000000"/>
              </a:solidFill>
              <a:ea typeface="굴림" panose="020B0600000101010101" pitchFamily="34" charset="-127"/>
            </a:endParaRPr>
          </a:p>
          <a:p>
            <a:pPr defTabSz="914400">
              <a:lnSpc>
                <a:spcPct val="80000"/>
              </a:lnSpc>
              <a:buFontTx/>
              <a:buNone/>
            </a:pPr>
            <a:r>
              <a:rPr lang="en-US" altLang="ko-KR" sz="1200" b="1" dirty="0" smtClean="0">
                <a:solidFill>
                  <a:srgbClr val="000000"/>
                </a:solidFill>
                <a:ea typeface="굴림" panose="020B0600000101010101" pitchFamily="34" charset="-127"/>
              </a:rPr>
              <a:t># of Participants</a:t>
            </a:r>
            <a:r>
              <a:rPr lang="en-US" altLang="ko-KR" sz="1200" dirty="0" smtClean="0">
                <a:solidFill>
                  <a:srgbClr val="000000"/>
                </a:solidFill>
                <a:ea typeface="굴림" panose="020B0600000101010101" pitchFamily="34" charset="-127"/>
              </a:rPr>
              <a:t>:  US 12 / KATUSA 2 / CIV 12</a:t>
            </a:r>
          </a:p>
          <a:p>
            <a:pPr defTabSz="914400">
              <a:lnSpc>
                <a:spcPct val="80000"/>
              </a:lnSpc>
              <a:buFontTx/>
              <a:buNone/>
            </a:pPr>
            <a:endParaRPr lang="en-US" altLang="ko-KR" sz="1200" dirty="0" smtClean="0">
              <a:solidFill>
                <a:srgbClr val="000000"/>
              </a:solidFill>
              <a:ea typeface="굴림" panose="020B0600000101010101" pitchFamily="34" charset="-127"/>
            </a:endParaRPr>
          </a:p>
          <a:p>
            <a:pPr defTabSz="914400">
              <a:lnSpc>
                <a:spcPct val="80000"/>
              </a:lnSpc>
              <a:buFontTx/>
              <a:buNone/>
            </a:pPr>
            <a:r>
              <a:rPr lang="en-US" altLang="ko-KR" sz="1200" b="1" dirty="0" smtClean="0">
                <a:solidFill>
                  <a:srgbClr val="000000"/>
                </a:solidFill>
                <a:ea typeface="굴림" panose="020B0600000101010101" pitchFamily="34" charset="-127"/>
              </a:rPr>
              <a:t>When: </a:t>
            </a:r>
            <a:r>
              <a:rPr lang="en-US" altLang="ko-KR" sz="1200" dirty="0" smtClean="0">
                <a:solidFill>
                  <a:srgbClr val="000000"/>
                </a:solidFill>
                <a:ea typeface="굴림" panose="020B0600000101010101" pitchFamily="34" charset="-127"/>
              </a:rPr>
              <a:t>14 OCT2015</a:t>
            </a:r>
          </a:p>
          <a:p>
            <a:pPr defTabSz="914400">
              <a:lnSpc>
                <a:spcPct val="80000"/>
              </a:lnSpc>
              <a:buFontTx/>
              <a:buNone/>
            </a:pPr>
            <a:endParaRPr lang="en-US" altLang="ko-KR" sz="1200" b="1" dirty="0" smtClean="0">
              <a:solidFill>
                <a:srgbClr val="000000"/>
              </a:solidFill>
              <a:ea typeface="굴림" panose="020B0600000101010101" pitchFamily="34" charset="-127"/>
            </a:endParaRPr>
          </a:p>
          <a:p>
            <a:pPr defTabSz="914400">
              <a:lnSpc>
                <a:spcPct val="80000"/>
              </a:lnSpc>
              <a:buFontTx/>
              <a:buNone/>
            </a:pPr>
            <a:r>
              <a:rPr lang="en-US" altLang="ko-KR" sz="1200" b="1" dirty="0" smtClean="0">
                <a:solidFill>
                  <a:srgbClr val="000000"/>
                </a:solidFill>
                <a:ea typeface="굴림" panose="020B0600000101010101" pitchFamily="34" charset="-127"/>
              </a:rPr>
              <a:t>Where: </a:t>
            </a:r>
            <a:r>
              <a:rPr lang="en-US" altLang="ko-KR" sz="1200" dirty="0" smtClean="0">
                <a:solidFill>
                  <a:srgbClr val="000000"/>
                </a:solidFill>
                <a:ea typeface="굴림" panose="020B0600000101010101" pitchFamily="34" charset="-127"/>
              </a:rPr>
              <a:t>Camp Casey (1-5 CAV AO and Carey Gym)</a:t>
            </a:r>
            <a:endParaRPr lang="en-US" altLang="ko-KR" sz="1200" b="1" dirty="0" smtClean="0">
              <a:solidFill>
                <a:srgbClr val="000000"/>
              </a:solidFill>
              <a:ea typeface="굴림" panose="020B0600000101010101" pitchFamily="34" charset="-127"/>
            </a:endParaRPr>
          </a:p>
          <a:p>
            <a:pPr marL="0" indent="0" defTabSz="914400">
              <a:lnSpc>
                <a:spcPct val="80000"/>
              </a:lnSpc>
              <a:buFontTx/>
              <a:buNone/>
            </a:pPr>
            <a:endParaRPr lang="en-US" altLang="ko-KR" sz="1200" b="1" dirty="0" smtClean="0">
              <a:solidFill>
                <a:srgbClr val="000000"/>
              </a:solidFill>
              <a:ea typeface="굴림" panose="020B0600000101010101" pitchFamily="34" charset="-127"/>
            </a:endParaRPr>
          </a:p>
          <a:p>
            <a:pPr marL="0" indent="0" defTabSz="914400">
              <a:lnSpc>
                <a:spcPct val="80000"/>
              </a:lnSpc>
              <a:buFontTx/>
              <a:buNone/>
            </a:pPr>
            <a:r>
              <a:rPr lang="en-US" altLang="ko-KR" sz="1200" b="1" dirty="0" smtClean="0">
                <a:solidFill>
                  <a:srgbClr val="000000"/>
                </a:solidFill>
                <a:ea typeface="굴림" panose="020B0600000101010101" pitchFamily="34" charset="-127"/>
              </a:rPr>
              <a:t>What: </a:t>
            </a:r>
            <a:r>
              <a:rPr lang="en-US" altLang="en-US" sz="1200" dirty="0" smtClean="0">
                <a:ea typeface="ＭＳ Ｐゴシック" panose="020B0600070205080204" pitchFamily="34" charset="-128"/>
              </a:rPr>
              <a:t>Soldiers and Leaders from 1-5 CAV hosted an activity day for children from the </a:t>
            </a:r>
            <a:r>
              <a:rPr lang="en-US" altLang="en-US" sz="1200" dirty="0" err="1" smtClean="0">
                <a:ea typeface="ＭＳ Ｐゴシック" panose="020B0600070205080204" pitchFamily="34" charset="-128"/>
              </a:rPr>
              <a:t>Dongducheon</a:t>
            </a:r>
            <a:r>
              <a:rPr lang="en-US" altLang="en-US" sz="1200" dirty="0" smtClean="0">
                <a:ea typeface="ＭＳ Ｐゴシック" panose="020B0600070205080204" pitchFamily="34" charset="-128"/>
              </a:rPr>
              <a:t> Dream Center. </a:t>
            </a:r>
            <a:endParaRPr lang="en-US" altLang="ko-KR" sz="1200" b="1" dirty="0" smtClean="0">
              <a:solidFill>
                <a:srgbClr val="000000"/>
              </a:solidFill>
              <a:ea typeface="굴림" panose="020B0600000101010101" pitchFamily="34" charset="-127"/>
            </a:endParaRPr>
          </a:p>
        </p:txBody>
      </p:sp>
      <p:sp>
        <p:nvSpPr>
          <p:cNvPr id="7" name="Title 3"/>
          <p:cNvSpPr txBox="1">
            <a:spLocks/>
          </p:cNvSpPr>
          <p:nvPr/>
        </p:nvSpPr>
        <p:spPr>
          <a:xfrm>
            <a:off x="990600" y="76200"/>
            <a:ext cx="7239000" cy="457200"/>
          </a:xfrm>
          <a:prstGeom prst="rect">
            <a:avLst/>
          </a:prstGeom>
        </p:spPr>
        <p:txBody>
          <a:bodyPr/>
          <a:lstStyle>
            <a:lvl1pPr algn="l" rtl="0" fontAlgn="base">
              <a:spcBef>
                <a:spcPct val="0"/>
              </a:spcBef>
              <a:spcAft>
                <a:spcPct val="0"/>
              </a:spcAft>
              <a:defRPr sz="2400" kern="1200">
                <a:solidFill>
                  <a:schemeClr val="tx1"/>
                </a:solidFill>
                <a:latin typeface="Arial" pitchFamily="34" charset="0"/>
                <a:ea typeface="+mj-ea"/>
                <a:cs typeface="Arial" pitchFamily="34" charset="0"/>
              </a:defRPr>
            </a:lvl1pPr>
            <a:lvl2pPr algn="l" rtl="0" fontAlgn="base">
              <a:spcBef>
                <a:spcPct val="0"/>
              </a:spcBef>
              <a:spcAft>
                <a:spcPct val="0"/>
              </a:spcAft>
              <a:defRPr sz="2400">
                <a:solidFill>
                  <a:schemeClr val="tx1"/>
                </a:solidFill>
                <a:latin typeface="Arial" charset="0"/>
                <a:cs typeface="Arial" charset="0"/>
              </a:defRPr>
            </a:lvl2pPr>
            <a:lvl3pPr algn="l" rtl="0" fontAlgn="base">
              <a:spcBef>
                <a:spcPct val="0"/>
              </a:spcBef>
              <a:spcAft>
                <a:spcPct val="0"/>
              </a:spcAft>
              <a:defRPr sz="2400">
                <a:solidFill>
                  <a:schemeClr val="tx1"/>
                </a:solidFill>
                <a:latin typeface="Arial" charset="0"/>
                <a:cs typeface="Arial" charset="0"/>
              </a:defRPr>
            </a:lvl3pPr>
            <a:lvl4pPr algn="l" rtl="0" fontAlgn="base">
              <a:spcBef>
                <a:spcPct val="0"/>
              </a:spcBef>
              <a:spcAft>
                <a:spcPct val="0"/>
              </a:spcAft>
              <a:defRPr sz="2400">
                <a:solidFill>
                  <a:schemeClr val="tx1"/>
                </a:solidFill>
                <a:latin typeface="Arial" charset="0"/>
                <a:cs typeface="Arial" charset="0"/>
              </a:defRPr>
            </a:lvl4pPr>
            <a:lvl5pPr algn="l" rtl="0" fontAlgn="base">
              <a:spcBef>
                <a:spcPct val="0"/>
              </a:spcBef>
              <a:spcAft>
                <a:spcPct val="0"/>
              </a:spcAft>
              <a:defRPr sz="2400">
                <a:solidFill>
                  <a:schemeClr val="tx1"/>
                </a:solidFill>
                <a:latin typeface="Arial" charset="0"/>
                <a:cs typeface="Arial" charset="0"/>
              </a:defRPr>
            </a:lvl5pPr>
            <a:lvl6pPr marL="457200" algn="l" rtl="0" fontAlgn="base">
              <a:spcBef>
                <a:spcPct val="0"/>
              </a:spcBef>
              <a:spcAft>
                <a:spcPct val="0"/>
              </a:spcAft>
              <a:defRPr sz="2400">
                <a:solidFill>
                  <a:schemeClr val="tx1"/>
                </a:solidFill>
                <a:latin typeface="Arial" charset="0"/>
                <a:cs typeface="Arial" charset="0"/>
              </a:defRPr>
            </a:lvl6pPr>
            <a:lvl7pPr marL="914400" algn="l" rtl="0" fontAlgn="base">
              <a:spcBef>
                <a:spcPct val="0"/>
              </a:spcBef>
              <a:spcAft>
                <a:spcPct val="0"/>
              </a:spcAft>
              <a:defRPr sz="2400">
                <a:solidFill>
                  <a:schemeClr val="tx1"/>
                </a:solidFill>
                <a:latin typeface="Arial" charset="0"/>
                <a:cs typeface="Arial" charset="0"/>
              </a:defRPr>
            </a:lvl7pPr>
            <a:lvl8pPr marL="1371600" algn="l" rtl="0" fontAlgn="base">
              <a:spcBef>
                <a:spcPct val="0"/>
              </a:spcBef>
              <a:spcAft>
                <a:spcPct val="0"/>
              </a:spcAft>
              <a:defRPr sz="2400">
                <a:solidFill>
                  <a:schemeClr val="tx1"/>
                </a:solidFill>
                <a:latin typeface="Arial" charset="0"/>
                <a:cs typeface="Arial" charset="0"/>
              </a:defRPr>
            </a:lvl8pPr>
            <a:lvl9pPr marL="1828800" algn="l" rtl="0" fontAlgn="base">
              <a:spcBef>
                <a:spcPct val="0"/>
              </a:spcBef>
              <a:spcAft>
                <a:spcPct val="0"/>
              </a:spcAft>
              <a:defRPr sz="2400">
                <a:solidFill>
                  <a:schemeClr val="tx1"/>
                </a:solidFill>
                <a:latin typeface="Arial" charset="0"/>
                <a:cs typeface="Arial" charset="0"/>
              </a:defRPr>
            </a:lvl9pPr>
          </a:lstStyle>
          <a:p>
            <a:r>
              <a:rPr lang="en-US" b="1" i="1" dirty="0" smtClean="0">
                <a:effectLst>
                  <a:outerShdw blurRad="38100" dist="38100" dir="2700000" algn="tl">
                    <a:srgbClr val="000000">
                      <a:alpha val="43137"/>
                    </a:srgbClr>
                  </a:outerShdw>
                </a:effectLst>
              </a:rPr>
              <a:t>Partnership – BN Level Community Partnership</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6373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990600" y="76200"/>
            <a:ext cx="7239000" cy="457200"/>
          </a:xfrm>
          <a:prstGeom prst="rect">
            <a:avLst/>
          </a:prstGeom>
        </p:spPr>
        <p:txBody>
          <a:bodyPr/>
          <a:lstStyle>
            <a:lvl1pPr algn="l" rtl="0" fontAlgn="base">
              <a:spcBef>
                <a:spcPct val="0"/>
              </a:spcBef>
              <a:spcAft>
                <a:spcPct val="0"/>
              </a:spcAft>
              <a:defRPr sz="2400" kern="1200">
                <a:solidFill>
                  <a:schemeClr val="tx1"/>
                </a:solidFill>
                <a:latin typeface="Arial" pitchFamily="34" charset="0"/>
                <a:ea typeface="+mj-ea"/>
                <a:cs typeface="Arial" pitchFamily="34" charset="0"/>
              </a:defRPr>
            </a:lvl1pPr>
            <a:lvl2pPr algn="l" rtl="0" fontAlgn="base">
              <a:spcBef>
                <a:spcPct val="0"/>
              </a:spcBef>
              <a:spcAft>
                <a:spcPct val="0"/>
              </a:spcAft>
              <a:defRPr sz="2400">
                <a:solidFill>
                  <a:schemeClr val="tx1"/>
                </a:solidFill>
                <a:latin typeface="Arial" charset="0"/>
                <a:cs typeface="Arial" charset="0"/>
              </a:defRPr>
            </a:lvl2pPr>
            <a:lvl3pPr algn="l" rtl="0" fontAlgn="base">
              <a:spcBef>
                <a:spcPct val="0"/>
              </a:spcBef>
              <a:spcAft>
                <a:spcPct val="0"/>
              </a:spcAft>
              <a:defRPr sz="2400">
                <a:solidFill>
                  <a:schemeClr val="tx1"/>
                </a:solidFill>
                <a:latin typeface="Arial" charset="0"/>
                <a:cs typeface="Arial" charset="0"/>
              </a:defRPr>
            </a:lvl3pPr>
            <a:lvl4pPr algn="l" rtl="0" fontAlgn="base">
              <a:spcBef>
                <a:spcPct val="0"/>
              </a:spcBef>
              <a:spcAft>
                <a:spcPct val="0"/>
              </a:spcAft>
              <a:defRPr sz="2400">
                <a:solidFill>
                  <a:schemeClr val="tx1"/>
                </a:solidFill>
                <a:latin typeface="Arial" charset="0"/>
                <a:cs typeface="Arial" charset="0"/>
              </a:defRPr>
            </a:lvl4pPr>
            <a:lvl5pPr algn="l" rtl="0" fontAlgn="base">
              <a:spcBef>
                <a:spcPct val="0"/>
              </a:spcBef>
              <a:spcAft>
                <a:spcPct val="0"/>
              </a:spcAft>
              <a:defRPr sz="2400">
                <a:solidFill>
                  <a:schemeClr val="tx1"/>
                </a:solidFill>
                <a:latin typeface="Arial" charset="0"/>
                <a:cs typeface="Arial" charset="0"/>
              </a:defRPr>
            </a:lvl5pPr>
            <a:lvl6pPr marL="457200" algn="l" rtl="0" fontAlgn="base">
              <a:spcBef>
                <a:spcPct val="0"/>
              </a:spcBef>
              <a:spcAft>
                <a:spcPct val="0"/>
              </a:spcAft>
              <a:defRPr sz="2400">
                <a:solidFill>
                  <a:schemeClr val="tx1"/>
                </a:solidFill>
                <a:latin typeface="Arial" charset="0"/>
                <a:cs typeface="Arial" charset="0"/>
              </a:defRPr>
            </a:lvl6pPr>
            <a:lvl7pPr marL="914400" algn="l" rtl="0" fontAlgn="base">
              <a:spcBef>
                <a:spcPct val="0"/>
              </a:spcBef>
              <a:spcAft>
                <a:spcPct val="0"/>
              </a:spcAft>
              <a:defRPr sz="2400">
                <a:solidFill>
                  <a:schemeClr val="tx1"/>
                </a:solidFill>
                <a:latin typeface="Arial" charset="0"/>
                <a:cs typeface="Arial" charset="0"/>
              </a:defRPr>
            </a:lvl7pPr>
            <a:lvl8pPr marL="1371600" algn="l" rtl="0" fontAlgn="base">
              <a:spcBef>
                <a:spcPct val="0"/>
              </a:spcBef>
              <a:spcAft>
                <a:spcPct val="0"/>
              </a:spcAft>
              <a:defRPr sz="2400">
                <a:solidFill>
                  <a:schemeClr val="tx1"/>
                </a:solidFill>
                <a:latin typeface="Arial" charset="0"/>
                <a:cs typeface="Arial" charset="0"/>
              </a:defRPr>
            </a:lvl8pPr>
            <a:lvl9pPr marL="1828800" algn="l" rtl="0" fontAlgn="base">
              <a:spcBef>
                <a:spcPct val="0"/>
              </a:spcBef>
              <a:spcAft>
                <a:spcPct val="0"/>
              </a:spcAft>
              <a:defRPr sz="2400">
                <a:solidFill>
                  <a:schemeClr val="tx1"/>
                </a:solidFill>
                <a:latin typeface="Arial" charset="0"/>
                <a:cs typeface="Arial" charset="0"/>
              </a:defRPr>
            </a:lvl9pPr>
          </a:lstStyle>
          <a:p>
            <a:r>
              <a:rPr lang="en-US" b="1" i="1" dirty="0" smtClean="0">
                <a:effectLst>
                  <a:outerShdw blurRad="38100" dist="38100" dir="2700000" algn="tl">
                    <a:srgbClr val="000000">
                      <a:alpha val="43137"/>
                    </a:srgbClr>
                  </a:outerShdw>
                </a:effectLst>
              </a:rPr>
              <a:t>Partnership – Multiple Levels, Multiple Forms</a:t>
            </a:r>
            <a:endParaRPr lang="en-US" b="1" i="1" dirty="0">
              <a:effectLst>
                <a:outerShdw blurRad="38100" dist="38100" dir="2700000" algn="tl">
                  <a:srgbClr val="000000">
                    <a:alpha val="43137"/>
                  </a:srgbClr>
                </a:outerShdw>
              </a:effectLst>
            </a:endParaRPr>
          </a:p>
        </p:txBody>
      </p:sp>
      <p:sp>
        <p:nvSpPr>
          <p:cNvPr id="3" name="TextBox 2"/>
          <p:cNvSpPr txBox="1"/>
          <p:nvPr/>
        </p:nvSpPr>
        <p:spPr>
          <a:xfrm>
            <a:off x="381000" y="838200"/>
            <a:ext cx="3465323" cy="369332"/>
          </a:xfrm>
          <a:prstGeom prst="rect">
            <a:avLst/>
          </a:prstGeom>
          <a:noFill/>
          <a:ln>
            <a:solidFill>
              <a:schemeClr val="tx1"/>
            </a:solidFill>
          </a:ln>
        </p:spPr>
        <p:txBody>
          <a:bodyPr wrap="square" rtlCol="0">
            <a:spAutoFit/>
          </a:bodyPr>
          <a:lstStyle/>
          <a:p>
            <a:pPr algn="ctr"/>
            <a:r>
              <a:rPr lang="en-US" b="1" dirty="0" smtClean="0"/>
              <a:t>Levels of Partnership</a:t>
            </a:r>
          </a:p>
        </p:txBody>
      </p:sp>
      <p:sp>
        <p:nvSpPr>
          <p:cNvPr id="4" name="TextBox 3"/>
          <p:cNvSpPr txBox="1"/>
          <p:nvPr/>
        </p:nvSpPr>
        <p:spPr>
          <a:xfrm>
            <a:off x="381000" y="2104767"/>
            <a:ext cx="3465323" cy="369332"/>
          </a:xfrm>
          <a:prstGeom prst="rect">
            <a:avLst/>
          </a:prstGeom>
          <a:noFill/>
          <a:ln>
            <a:solidFill>
              <a:schemeClr val="tx1"/>
            </a:solidFill>
          </a:ln>
        </p:spPr>
        <p:txBody>
          <a:bodyPr wrap="square" rtlCol="0">
            <a:spAutoFit/>
          </a:bodyPr>
          <a:lstStyle/>
          <a:p>
            <a:pPr marL="285750" indent="-285750">
              <a:buFontTx/>
              <a:buChar char="-"/>
            </a:pPr>
            <a:r>
              <a:rPr lang="en-US" b="1" dirty="0" smtClean="0"/>
              <a:t>Brigade</a:t>
            </a:r>
          </a:p>
        </p:txBody>
      </p:sp>
      <p:sp>
        <p:nvSpPr>
          <p:cNvPr id="8" name="Left Brace 7"/>
          <p:cNvSpPr/>
          <p:nvPr/>
        </p:nvSpPr>
        <p:spPr>
          <a:xfrm>
            <a:off x="3884423" y="1462901"/>
            <a:ext cx="725677" cy="1828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622800" y="1447800"/>
            <a:ext cx="4140200" cy="646331"/>
          </a:xfrm>
          <a:prstGeom prst="rect">
            <a:avLst/>
          </a:prstGeom>
          <a:noFill/>
          <a:ln>
            <a:solidFill>
              <a:schemeClr val="tx1"/>
            </a:solidFill>
          </a:ln>
        </p:spPr>
        <p:txBody>
          <a:bodyPr wrap="square" rtlCol="0">
            <a:spAutoFit/>
          </a:bodyPr>
          <a:lstStyle/>
          <a:p>
            <a:pPr marL="285750" indent="-285750">
              <a:buFontTx/>
              <a:buChar char="-"/>
            </a:pPr>
            <a:r>
              <a:rPr lang="en-US" b="1" dirty="0" smtClean="0"/>
              <a:t>Command: Interface with </a:t>
            </a:r>
            <a:r>
              <a:rPr lang="en-US" b="1" dirty="0" err="1" smtClean="0"/>
              <a:t>RoKA</a:t>
            </a:r>
            <a:r>
              <a:rPr lang="en-US" b="1" dirty="0" smtClean="0"/>
              <a:t> Peers and Senior Leaders</a:t>
            </a:r>
          </a:p>
        </p:txBody>
      </p:sp>
      <p:sp>
        <p:nvSpPr>
          <p:cNvPr id="10" name="TextBox 9"/>
          <p:cNvSpPr txBox="1"/>
          <p:nvPr/>
        </p:nvSpPr>
        <p:spPr>
          <a:xfrm>
            <a:off x="4610100" y="2192635"/>
            <a:ext cx="4152900" cy="646331"/>
          </a:xfrm>
          <a:prstGeom prst="rect">
            <a:avLst/>
          </a:prstGeom>
          <a:noFill/>
          <a:ln>
            <a:solidFill>
              <a:schemeClr val="tx1"/>
            </a:solidFill>
          </a:ln>
        </p:spPr>
        <p:txBody>
          <a:bodyPr wrap="square" rtlCol="0">
            <a:spAutoFit/>
          </a:bodyPr>
          <a:lstStyle/>
          <a:p>
            <a:pPr marL="285750" indent="-285750">
              <a:buFontTx/>
              <a:buChar char="-"/>
            </a:pPr>
            <a:r>
              <a:rPr lang="en-US" b="1" dirty="0" smtClean="0"/>
              <a:t>Staff: Joint Exercises, Professional Interface</a:t>
            </a:r>
          </a:p>
        </p:txBody>
      </p:sp>
      <p:sp>
        <p:nvSpPr>
          <p:cNvPr id="11" name="TextBox 10"/>
          <p:cNvSpPr txBox="1"/>
          <p:nvPr/>
        </p:nvSpPr>
        <p:spPr>
          <a:xfrm>
            <a:off x="4622800" y="2968535"/>
            <a:ext cx="4152900" cy="369332"/>
          </a:xfrm>
          <a:prstGeom prst="rect">
            <a:avLst/>
          </a:prstGeom>
          <a:noFill/>
          <a:ln>
            <a:solidFill>
              <a:schemeClr val="tx1"/>
            </a:solidFill>
          </a:ln>
        </p:spPr>
        <p:txBody>
          <a:bodyPr wrap="square" rtlCol="0">
            <a:spAutoFit/>
          </a:bodyPr>
          <a:lstStyle/>
          <a:p>
            <a:pPr marL="285750" indent="-285750">
              <a:buFontTx/>
              <a:buChar char="-"/>
            </a:pPr>
            <a:r>
              <a:rPr lang="en-US" b="1" dirty="0" smtClean="0"/>
              <a:t>Mil/Civil: Senior Community </a:t>
            </a:r>
            <a:r>
              <a:rPr lang="en-US" b="1" dirty="0" err="1" smtClean="0"/>
              <a:t>Ldrs</a:t>
            </a:r>
            <a:endParaRPr lang="en-US" b="1" dirty="0" smtClean="0"/>
          </a:p>
        </p:txBody>
      </p:sp>
      <p:sp>
        <p:nvSpPr>
          <p:cNvPr id="14" name="TextBox 13"/>
          <p:cNvSpPr txBox="1"/>
          <p:nvPr/>
        </p:nvSpPr>
        <p:spPr>
          <a:xfrm>
            <a:off x="4953888" y="838200"/>
            <a:ext cx="3465323" cy="369332"/>
          </a:xfrm>
          <a:prstGeom prst="rect">
            <a:avLst/>
          </a:prstGeom>
          <a:noFill/>
          <a:ln>
            <a:solidFill>
              <a:schemeClr val="tx1"/>
            </a:solidFill>
          </a:ln>
        </p:spPr>
        <p:txBody>
          <a:bodyPr wrap="square" rtlCol="0">
            <a:spAutoFit/>
          </a:bodyPr>
          <a:lstStyle/>
          <a:p>
            <a:pPr algn="ctr"/>
            <a:r>
              <a:rPr lang="en-US" b="1" dirty="0" smtClean="0"/>
              <a:t>Forms of Partnership</a:t>
            </a:r>
          </a:p>
        </p:txBody>
      </p:sp>
      <p:sp>
        <p:nvSpPr>
          <p:cNvPr id="18" name="TextBox 17"/>
          <p:cNvSpPr txBox="1"/>
          <p:nvPr/>
        </p:nvSpPr>
        <p:spPr>
          <a:xfrm>
            <a:off x="381000" y="4103637"/>
            <a:ext cx="3465323" cy="369332"/>
          </a:xfrm>
          <a:prstGeom prst="rect">
            <a:avLst/>
          </a:prstGeom>
          <a:noFill/>
          <a:ln>
            <a:solidFill>
              <a:schemeClr val="tx1"/>
            </a:solidFill>
          </a:ln>
        </p:spPr>
        <p:txBody>
          <a:bodyPr wrap="square" rtlCol="0">
            <a:spAutoFit/>
          </a:bodyPr>
          <a:lstStyle/>
          <a:p>
            <a:pPr marL="285750" indent="-285750">
              <a:buFontTx/>
              <a:buChar char="-"/>
            </a:pPr>
            <a:r>
              <a:rPr lang="en-US" b="1" dirty="0" smtClean="0"/>
              <a:t>BN </a:t>
            </a:r>
          </a:p>
        </p:txBody>
      </p:sp>
      <p:sp>
        <p:nvSpPr>
          <p:cNvPr id="19" name="Left Brace 18"/>
          <p:cNvSpPr/>
          <p:nvPr/>
        </p:nvSpPr>
        <p:spPr>
          <a:xfrm>
            <a:off x="3884423" y="3461771"/>
            <a:ext cx="725677" cy="1828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4622800" y="3446670"/>
            <a:ext cx="4140200" cy="646331"/>
          </a:xfrm>
          <a:prstGeom prst="rect">
            <a:avLst/>
          </a:prstGeom>
          <a:noFill/>
          <a:ln>
            <a:solidFill>
              <a:schemeClr val="tx1"/>
            </a:solidFill>
          </a:ln>
        </p:spPr>
        <p:txBody>
          <a:bodyPr wrap="square" rtlCol="0">
            <a:spAutoFit/>
          </a:bodyPr>
          <a:lstStyle/>
          <a:p>
            <a:pPr marL="285750" indent="-285750">
              <a:buFontTx/>
              <a:buChar char="-"/>
            </a:pPr>
            <a:r>
              <a:rPr lang="en-US" b="1" dirty="0" smtClean="0"/>
              <a:t>Command: Interface with </a:t>
            </a:r>
            <a:r>
              <a:rPr lang="en-US" b="1" dirty="0" err="1" smtClean="0"/>
              <a:t>RoKA</a:t>
            </a:r>
            <a:r>
              <a:rPr lang="en-US" b="1" dirty="0" smtClean="0"/>
              <a:t> Peers</a:t>
            </a:r>
          </a:p>
        </p:txBody>
      </p:sp>
      <p:sp>
        <p:nvSpPr>
          <p:cNvPr id="21" name="TextBox 20"/>
          <p:cNvSpPr txBox="1"/>
          <p:nvPr/>
        </p:nvSpPr>
        <p:spPr>
          <a:xfrm>
            <a:off x="4610100" y="4191505"/>
            <a:ext cx="4152900" cy="646331"/>
          </a:xfrm>
          <a:prstGeom prst="rect">
            <a:avLst/>
          </a:prstGeom>
          <a:noFill/>
          <a:ln>
            <a:solidFill>
              <a:schemeClr val="tx1"/>
            </a:solidFill>
          </a:ln>
        </p:spPr>
        <p:txBody>
          <a:bodyPr wrap="square" rtlCol="0">
            <a:spAutoFit/>
          </a:bodyPr>
          <a:lstStyle/>
          <a:p>
            <a:pPr marL="285750" indent="-285750">
              <a:buFontTx/>
              <a:buChar char="-"/>
            </a:pPr>
            <a:r>
              <a:rPr lang="en-US" b="1" dirty="0" smtClean="0"/>
              <a:t>Units: Joint Exercises involving BN </a:t>
            </a:r>
            <a:r>
              <a:rPr lang="en-US" b="1" dirty="0" err="1" smtClean="0"/>
              <a:t>Lvl</a:t>
            </a:r>
            <a:r>
              <a:rPr lang="en-US" b="1" dirty="0" smtClean="0"/>
              <a:t>, Professional Interface</a:t>
            </a:r>
          </a:p>
        </p:txBody>
      </p:sp>
      <p:sp>
        <p:nvSpPr>
          <p:cNvPr id="22" name="TextBox 21"/>
          <p:cNvSpPr txBox="1"/>
          <p:nvPr/>
        </p:nvSpPr>
        <p:spPr>
          <a:xfrm>
            <a:off x="4622800" y="4967405"/>
            <a:ext cx="4152900" cy="646331"/>
          </a:xfrm>
          <a:prstGeom prst="rect">
            <a:avLst/>
          </a:prstGeom>
          <a:noFill/>
          <a:ln>
            <a:solidFill>
              <a:schemeClr val="tx1"/>
            </a:solidFill>
          </a:ln>
        </p:spPr>
        <p:txBody>
          <a:bodyPr wrap="square" rtlCol="0">
            <a:spAutoFit/>
          </a:bodyPr>
          <a:lstStyle/>
          <a:p>
            <a:pPr marL="285750" indent="-285750">
              <a:buFontTx/>
              <a:buChar char="-"/>
            </a:pPr>
            <a:r>
              <a:rPr lang="en-US" b="1" dirty="0" smtClean="0"/>
              <a:t>Mil/Civil: Local Organization and School Partnerships</a:t>
            </a:r>
          </a:p>
        </p:txBody>
      </p:sp>
      <p:sp>
        <p:nvSpPr>
          <p:cNvPr id="15" name="TextBox 14"/>
          <p:cNvSpPr txBox="1"/>
          <p:nvPr/>
        </p:nvSpPr>
        <p:spPr>
          <a:xfrm>
            <a:off x="355600" y="5879068"/>
            <a:ext cx="3465323" cy="369332"/>
          </a:xfrm>
          <a:prstGeom prst="rect">
            <a:avLst/>
          </a:prstGeom>
          <a:noFill/>
          <a:ln>
            <a:solidFill>
              <a:schemeClr val="tx1"/>
            </a:solidFill>
          </a:ln>
        </p:spPr>
        <p:txBody>
          <a:bodyPr wrap="square" rtlCol="0">
            <a:spAutoFit/>
          </a:bodyPr>
          <a:lstStyle/>
          <a:p>
            <a:pPr marL="285750" indent="-285750">
              <a:buFontTx/>
              <a:buChar char="-"/>
            </a:pPr>
            <a:r>
              <a:rPr lang="en-US" b="1" dirty="0" smtClean="0"/>
              <a:t>CO/PLT/Soldier </a:t>
            </a:r>
          </a:p>
        </p:txBody>
      </p:sp>
      <p:sp>
        <p:nvSpPr>
          <p:cNvPr id="16" name="Left Brace 15"/>
          <p:cNvSpPr/>
          <p:nvPr/>
        </p:nvSpPr>
        <p:spPr>
          <a:xfrm>
            <a:off x="3808222" y="5737640"/>
            <a:ext cx="801877" cy="796667"/>
          </a:xfrm>
          <a:prstGeom prst="leftBrace">
            <a:avLst>
              <a:gd name="adj1" fmla="val 8333"/>
              <a:gd name="adj2" fmla="val 4043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4622800" y="5715000"/>
            <a:ext cx="4152900" cy="369332"/>
          </a:xfrm>
          <a:prstGeom prst="rect">
            <a:avLst/>
          </a:prstGeom>
          <a:noFill/>
          <a:ln>
            <a:solidFill>
              <a:schemeClr val="tx1"/>
            </a:solidFill>
          </a:ln>
        </p:spPr>
        <p:txBody>
          <a:bodyPr wrap="square" rtlCol="0">
            <a:spAutoFit/>
          </a:bodyPr>
          <a:lstStyle/>
          <a:p>
            <a:r>
              <a:rPr lang="en-US" b="1" dirty="0" smtClean="0"/>
              <a:t>- Units/Soldiers: KATUSA Program </a:t>
            </a:r>
          </a:p>
        </p:txBody>
      </p:sp>
      <p:sp>
        <p:nvSpPr>
          <p:cNvPr id="23" name="TextBox 22"/>
          <p:cNvSpPr txBox="1"/>
          <p:nvPr/>
        </p:nvSpPr>
        <p:spPr>
          <a:xfrm>
            <a:off x="4610099" y="6164975"/>
            <a:ext cx="4152900" cy="369332"/>
          </a:xfrm>
          <a:prstGeom prst="rect">
            <a:avLst/>
          </a:prstGeom>
          <a:noFill/>
          <a:ln>
            <a:solidFill>
              <a:schemeClr val="tx1"/>
            </a:solidFill>
          </a:ln>
        </p:spPr>
        <p:txBody>
          <a:bodyPr wrap="square" rtlCol="0">
            <a:spAutoFit/>
          </a:bodyPr>
          <a:lstStyle/>
          <a:p>
            <a:r>
              <a:rPr lang="en-US" b="1" dirty="0" smtClean="0"/>
              <a:t>- Soldiers: Tourism, Cultural </a:t>
            </a:r>
            <a:r>
              <a:rPr lang="en-US" b="1" dirty="0" err="1" smtClean="0"/>
              <a:t>Oppor</a:t>
            </a:r>
            <a:r>
              <a:rPr lang="en-US" b="1" dirty="0" smtClean="0"/>
              <a:t>. </a:t>
            </a:r>
          </a:p>
        </p:txBody>
      </p:sp>
    </p:spTree>
    <p:extLst>
      <p:ext uri="{BB962C8B-B14F-4D97-AF65-F5344CB8AC3E}">
        <p14:creationId xmlns:p14="http://schemas.microsoft.com/office/powerpoint/2010/main" val="238750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
          <p:cNvGraphicFramePr>
            <a:graphicFrameLocks noGrp="1"/>
          </p:cNvGraphicFramePr>
          <p:nvPr>
            <p:extLst>
              <p:ext uri="{D42A27DB-BD31-4B8C-83A1-F6EECF244321}">
                <p14:modId xmlns:p14="http://schemas.microsoft.com/office/powerpoint/2010/main" val="3548861338"/>
              </p:ext>
            </p:extLst>
          </p:nvPr>
        </p:nvGraphicFramePr>
        <p:xfrm>
          <a:off x="304801" y="3868182"/>
          <a:ext cx="4057611" cy="749538"/>
        </p:xfrm>
        <a:graphic>
          <a:graphicData uri="http://schemas.openxmlformats.org/drawingml/2006/table">
            <a:tbl>
              <a:tblPr>
                <a:effectLst>
                  <a:outerShdw blurRad="50800" dist="38100" dir="2700000" algn="tl" rotWithShape="0">
                    <a:prstClr val="black">
                      <a:alpha val="40000"/>
                    </a:prstClr>
                  </a:outerShdw>
                </a:effectLst>
              </a:tblPr>
              <a:tblGrid>
                <a:gridCol w="1660649"/>
                <a:gridCol w="925797"/>
                <a:gridCol w="1471165"/>
              </a:tblGrid>
              <a:tr h="505698">
                <a:tc>
                  <a:txBody>
                    <a:bodyPr/>
                    <a:lstStyle/>
                    <a:p>
                      <a:pPr marL="0" marR="0" lvl="0" indent="0" algn="ctr" defTabSz="914400" rtl="0" eaLnBrk="1" fontAlgn="base" latinLnBrk="1" hangingPunct="1">
                        <a:lnSpc>
                          <a:spcPct val="90000"/>
                        </a:lnSpc>
                        <a:spcBef>
                          <a:spcPct val="20000"/>
                        </a:spcBef>
                        <a:spcAft>
                          <a:spcPct val="0"/>
                        </a:spcAft>
                        <a:buClrTx/>
                        <a:buSzTx/>
                        <a:buFont typeface="Wingdings" pitchFamily="2" charset="2"/>
                        <a:buNone/>
                        <a:tabLst/>
                      </a:pPr>
                      <a:r>
                        <a:rPr kumimoji="1" lang="en-US" altLang="ko-KR" sz="1000" b="1" i="0" u="none" strike="noStrike" cap="none" normalizeH="0" baseline="0" dirty="0" smtClean="0">
                          <a:ln>
                            <a:noFill/>
                          </a:ln>
                          <a:solidFill>
                            <a:schemeClr val="tx1"/>
                          </a:solidFill>
                          <a:effectLst/>
                          <a:latin typeface="+mn-lt"/>
                          <a:ea typeface="굴림" pitchFamily="50" charset="-127"/>
                          <a:cs typeface="Times New Roman" pitchFamily="18" charset="0"/>
                        </a:rPr>
                        <a:t>Unit</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1" hangingPunct="1">
                        <a:lnSpc>
                          <a:spcPct val="90000"/>
                        </a:lnSpc>
                        <a:spcBef>
                          <a:spcPct val="20000"/>
                        </a:spcBef>
                        <a:spcAft>
                          <a:spcPct val="0"/>
                        </a:spcAft>
                        <a:buClrTx/>
                        <a:buSzTx/>
                        <a:buFont typeface="Wingdings" pitchFamily="2" charset="2"/>
                        <a:buNone/>
                        <a:tabLst/>
                      </a:pPr>
                      <a:r>
                        <a:rPr kumimoji="1" lang="en-US" altLang="ko-KR" sz="1000" b="1" i="0" u="none" strike="noStrike" cap="none" normalizeH="0" baseline="0" dirty="0" smtClean="0">
                          <a:ln>
                            <a:noFill/>
                          </a:ln>
                          <a:solidFill>
                            <a:schemeClr val="tx1"/>
                          </a:solidFill>
                          <a:effectLst/>
                          <a:latin typeface="+mn-lt"/>
                          <a:ea typeface="굴림" pitchFamily="50" charset="-127"/>
                          <a:cs typeface="Times New Roman" pitchFamily="18" charset="0"/>
                        </a:rPr>
                        <a:t>Assigned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1" hangingPunct="1">
                        <a:lnSpc>
                          <a:spcPct val="90000"/>
                        </a:lnSpc>
                        <a:spcBef>
                          <a:spcPct val="20000"/>
                        </a:spcBef>
                        <a:spcAft>
                          <a:spcPct val="0"/>
                        </a:spcAft>
                        <a:buClrTx/>
                        <a:buSzTx/>
                        <a:buFont typeface="Wingdings" pitchFamily="2" charset="2"/>
                        <a:buNone/>
                        <a:tabLst/>
                      </a:pPr>
                      <a:r>
                        <a:rPr kumimoji="1" lang="en-US" altLang="ko-KR" sz="1000" b="1" i="0" u="none" strike="noStrike" cap="none" normalizeH="0" baseline="0" dirty="0" smtClean="0">
                          <a:ln>
                            <a:noFill/>
                          </a:ln>
                          <a:solidFill>
                            <a:schemeClr val="tx1"/>
                          </a:solidFill>
                          <a:effectLst/>
                          <a:latin typeface="+mn-lt"/>
                          <a:ea typeface="굴림" pitchFamily="50" charset="-127"/>
                          <a:cs typeface="Times New Roman" pitchFamily="18" charset="0"/>
                        </a:rPr>
                        <a:t>Current KATUSA Strength(%)</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r>
              <a:tr h="195342">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1000" b="1" i="0" u="none" strike="noStrike" cap="none" normalizeH="0" baseline="0" dirty="0" smtClean="0">
                          <a:ln>
                            <a:noFill/>
                          </a:ln>
                          <a:solidFill>
                            <a:schemeClr val="tx1"/>
                          </a:solidFill>
                          <a:effectLst/>
                          <a:latin typeface="+mn-lt"/>
                          <a:ea typeface="굴림" pitchFamily="50" charset="-127"/>
                          <a:cs typeface="Times New Roman" pitchFamily="18" charset="0"/>
                        </a:rPr>
                        <a:t>Total</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1000" b="1" i="0" u="none" strike="noStrike" cap="none" normalizeH="0" baseline="0" dirty="0" smtClean="0">
                          <a:ln>
                            <a:noFill/>
                          </a:ln>
                          <a:solidFill>
                            <a:srgbClr val="0000FF"/>
                          </a:solidFill>
                          <a:effectLst/>
                          <a:latin typeface="+mn-lt"/>
                          <a:ea typeface="굴림" pitchFamily="50" charset="-127"/>
                          <a:cs typeface="Times New Roman" pitchFamily="18" charset="0"/>
                        </a:rPr>
                        <a:t>532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1000" b="1" i="0" u="none" strike="noStrike" cap="none" normalizeH="0" baseline="0" dirty="0" smtClean="0">
                          <a:ln>
                            <a:noFill/>
                          </a:ln>
                          <a:solidFill>
                            <a:srgbClr val="0000FF"/>
                          </a:solidFill>
                          <a:effectLst/>
                          <a:latin typeface="+mn-lt"/>
                          <a:ea typeface="굴림" pitchFamily="50" charset="-127"/>
                          <a:cs typeface="Times New Roman" pitchFamily="18" charset="0"/>
                        </a:rPr>
                        <a:t>104</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 name="Group 4"/>
          <p:cNvGraphicFramePr>
            <a:graphicFrameLocks noGrp="1"/>
          </p:cNvGraphicFramePr>
          <p:nvPr>
            <p:extLst>
              <p:ext uri="{D42A27DB-BD31-4B8C-83A1-F6EECF244321}">
                <p14:modId xmlns:p14="http://schemas.microsoft.com/office/powerpoint/2010/main" val="377046099"/>
              </p:ext>
            </p:extLst>
          </p:nvPr>
        </p:nvGraphicFramePr>
        <p:xfrm>
          <a:off x="304802" y="4617720"/>
          <a:ext cx="4057611" cy="1706880"/>
        </p:xfrm>
        <a:graphic>
          <a:graphicData uri="http://schemas.openxmlformats.org/drawingml/2006/table">
            <a:tbl>
              <a:tblPr>
                <a:effectLst>
                  <a:outerShdw blurRad="50800" dist="38100" dir="2700000" algn="tl" rotWithShape="0">
                    <a:prstClr val="black">
                      <a:alpha val="40000"/>
                    </a:prstClr>
                  </a:outerShdw>
                </a:effectLst>
              </a:tblPr>
              <a:tblGrid>
                <a:gridCol w="1660649"/>
                <a:gridCol w="925797"/>
                <a:gridCol w="1471165"/>
              </a:tblGrid>
              <a:tr h="163834">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2/1CD HQ</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31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119</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834">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8 BEB</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91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97</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834">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1-9 CAV</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89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99</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834">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1-5 CAV</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86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96</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834">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4-9 CAV</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65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108</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834">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15 BSB</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95</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834">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3-16 FA</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defRPr/>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77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126</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834">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1-8 CAV</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800" b="1" i="0" u="none" strike="noStrike" cap="none" normalizeH="0" baseline="0" dirty="0" smtClean="0">
                          <a:ln>
                            <a:noFill/>
                          </a:ln>
                          <a:solidFill>
                            <a:schemeClr val="tx1"/>
                          </a:solidFill>
                          <a:effectLst/>
                          <a:latin typeface="+mn-lt"/>
                          <a:ea typeface="굴림" pitchFamily="50" charset="-127"/>
                          <a:cs typeface="Times New Roman" pitchFamily="18" charset="0"/>
                        </a:rPr>
                        <a:t>108</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Group 4"/>
          <p:cNvGraphicFramePr>
            <a:graphicFrameLocks noGrp="1"/>
          </p:cNvGraphicFramePr>
          <p:nvPr>
            <p:extLst>
              <p:ext uri="{D42A27DB-BD31-4B8C-83A1-F6EECF244321}">
                <p14:modId xmlns:p14="http://schemas.microsoft.com/office/powerpoint/2010/main" val="1802769348"/>
              </p:ext>
            </p:extLst>
          </p:nvPr>
        </p:nvGraphicFramePr>
        <p:xfrm>
          <a:off x="330196" y="2201660"/>
          <a:ext cx="8585203" cy="1128722"/>
        </p:xfrm>
        <a:graphic>
          <a:graphicData uri="http://schemas.openxmlformats.org/drawingml/2006/table">
            <a:tbl>
              <a:tblPr>
                <a:effectLst>
                  <a:outerShdw blurRad="50800" dist="38100" dir="2700000" algn="tl" rotWithShape="0">
                    <a:prstClr val="black">
                      <a:alpha val="40000"/>
                    </a:prstClr>
                  </a:outerShdw>
                </a:effectLst>
              </a:tblPr>
              <a:tblGrid>
                <a:gridCol w="2226337"/>
                <a:gridCol w="6358866"/>
              </a:tblGrid>
              <a:tr h="221546">
                <a:tc gridSpan="2">
                  <a:txBody>
                    <a:bodyPr/>
                    <a:lstStyle/>
                    <a:p>
                      <a:pPr marL="0" marR="0" lvl="0" indent="0" algn="ctr" defTabSz="914400" rtl="0" eaLnBrk="1" fontAlgn="base" latinLnBrk="1" hangingPunct="1">
                        <a:lnSpc>
                          <a:spcPct val="90000"/>
                        </a:lnSpc>
                        <a:spcBef>
                          <a:spcPct val="20000"/>
                        </a:spcBef>
                        <a:spcAft>
                          <a:spcPct val="0"/>
                        </a:spcAft>
                        <a:buClrTx/>
                        <a:buSzTx/>
                        <a:buFont typeface="Wingdings" pitchFamily="2" charset="2"/>
                        <a:buNone/>
                        <a:tabLst/>
                      </a:pPr>
                      <a:r>
                        <a:rPr kumimoji="1" lang="en-US" altLang="ko-KR" sz="1400" b="1" i="0" u="none" strike="noStrike" cap="none" normalizeH="0" baseline="0" dirty="0" smtClean="0">
                          <a:ln>
                            <a:noFill/>
                          </a:ln>
                          <a:solidFill>
                            <a:schemeClr val="tx1"/>
                          </a:solidFill>
                          <a:effectLst/>
                          <a:latin typeface="+mj-lt"/>
                          <a:ea typeface="굴림" pitchFamily="50" charset="-127"/>
                          <a:cs typeface="Times New Roman" pitchFamily="18" charset="0"/>
                        </a:rPr>
                        <a:t>Senior Manning</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ctr" defTabSz="914400" rtl="0" eaLnBrk="1" fontAlgn="base" latinLnBrk="1" hangingPunct="1">
                        <a:lnSpc>
                          <a:spcPct val="90000"/>
                        </a:lnSpc>
                        <a:spcBef>
                          <a:spcPct val="20000"/>
                        </a:spcBef>
                        <a:spcAft>
                          <a:spcPct val="0"/>
                        </a:spcAft>
                        <a:buClrTx/>
                        <a:buSzTx/>
                        <a:buFont typeface="Wingdings" pitchFamily="2" charset="2"/>
                        <a:buNone/>
                        <a:tabLst/>
                      </a:pPr>
                      <a:endParaRPr kumimoji="1" lang="en-US" altLang="ko-KR" sz="1400" b="1" i="0" u="none" strike="noStrike" cap="none" normalizeH="0" baseline="0" dirty="0" smtClean="0">
                        <a:ln>
                          <a:noFill/>
                        </a:ln>
                        <a:solidFill>
                          <a:schemeClr val="tx1"/>
                        </a:solidFill>
                        <a:effectLst/>
                        <a:latin typeface="+mj-lt"/>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13952">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400" b="1" i="0" u="none" strike="noStrike" cap="none" normalizeH="0" baseline="0" dirty="0" smtClean="0">
                          <a:ln>
                            <a:noFill/>
                          </a:ln>
                          <a:solidFill>
                            <a:schemeClr val="tx1"/>
                          </a:solidFill>
                          <a:effectLst/>
                          <a:latin typeface="+mj-lt"/>
                          <a:ea typeface="굴림" pitchFamily="50" charset="-127"/>
                          <a:cs typeface="Times New Roman" pitchFamily="18" charset="0"/>
                        </a:rPr>
                        <a:t>BDE (1)</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80000"/>
                        </a:lnSpc>
                        <a:spcBef>
                          <a:spcPct val="20000"/>
                        </a:spcBef>
                        <a:spcAft>
                          <a:spcPct val="0"/>
                        </a:spcAft>
                        <a:buClrTx/>
                        <a:buSzTx/>
                        <a:buFont typeface="Arial" pitchFamily="34" charset="0"/>
                        <a:buChar char="•"/>
                        <a:tabLst/>
                      </a:pPr>
                      <a:r>
                        <a:rPr kumimoji="1" lang="en-US" altLang="ko-KR" sz="1400" b="1" i="0" u="none" strike="noStrike" cap="none" normalizeH="0" baseline="0" dirty="0" smtClean="0">
                          <a:ln>
                            <a:noFill/>
                          </a:ln>
                          <a:solidFill>
                            <a:schemeClr val="tx1"/>
                          </a:solidFill>
                          <a:effectLst/>
                          <a:latin typeface="+mj-lt"/>
                          <a:ea typeface="굴림" pitchFamily="50" charset="-127"/>
                          <a:cs typeface="Times New Roman" pitchFamily="18" charset="0"/>
                        </a:rPr>
                        <a:t> ROKA Staff officer (1</a:t>
                      </a:r>
                      <a:r>
                        <a:rPr kumimoji="1" lang="ko-KR" altLang="en-US" sz="1400" b="1" i="0" u="none" strike="noStrike" cap="none" normalizeH="0" baseline="0" dirty="0" smtClean="0">
                          <a:ln>
                            <a:noFill/>
                          </a:ln>
                          <a:solidFill>
                            <a:schemeClr val="tx1"/>
                          </a:solidFill>
                          <a:effectLst/>
                          <a:latin typeface="+mj-lt"/>
                          <a:ea typeface="굴림" pitchFamily="50" charset="-127"/>
                          <a:cs typeface="Times New Roman" pitchFamily="18" charset="0"/>
                        </a:rPr>
                        <a:t> </a:t>
                      </a:r>
                      <a:r>
                        <a:rPr kumimoji="1" lang="en-US" altLang="ko-KR" sz="1400" b="1" i="0" u="none" strike="noStrike" cap="none" normalizeH="0" baseline="0" dirty="0" smtClean="0">
                          <a:ln>
                            <a:noFill/>
                          </a:ln>
                          <a:solidFill>
                            <a:schemeClr val="tx1"/>
                          </a:solidFill>
                          <a:effectLst/>
                          <a:latin typeface="+mj-lt"/>
                          <a:ea typeface="굴림" pitchFamily="50" charset="-127"/>
                          <a:cs typeface="Times New Roman" pitchFamily="18" charset="0"/>
                        </a:rPr>
                        <a:t> MAJ)</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653">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1400" b="1" i="0" u="none" strike="noStrike" cap="none" normalizeH="0" baseline="0" dirty="0" smtClean="0">
                          <a:ln>
                            <a:noFill/>
                          </a:ln>
                          <a:solidFill>
                            <a:schemeClr val="tx1"/>
                          </a:solidFill>
                          <a:effectLst/>
                          <a:latin typeface="+mj-lt"/>
                          <a:ea typeface="굴림" pitchFamily="50" charset="-127"/>
                          <a:cs typeface="Times New Roman" pitchFamily="18" charset="0"/>
                        </a:rPr>
                        <a:t>CO~BN (8)</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80000"/>
                        </a:lnSpc>
                        <a:spcBef>
                          <a:spcPct val="20000"/>
                        </a:spcBef>
                        <a:spcAft>
                          <a:spcPct val="0"/>
                        </a:spcAft>
                        <a:buClrTx/>
                        <a:buSzTx/>
                        <a:buFont typeface="Arial" pitchFamily="34" charset="0"/>
                        <a:buChar char="•"/>
                        <a:tabLst/>
                      </a:pPr>
                      <a:r>
                        <a:rPr kumimoji="1" lang="en-US" altLang="ko-KR" sz="1400" b="1" i="0" u="none" strike="noStrike" cap="none" normalizeH="0" baseline="0" dirty="0" smtClean="0">
                          <a:ln>
                            <a:noFill/>
                          </a:ln>
                          <a:solidFill>
                            <a:schemeClr val="tx1"/>
                          </a:solidFill>
                          <a:effectLst/>
                          <a:latin typeface="+mj-lt"/>
                          <a:ea typeface="굴림" pitchFamily="50" charset="-127"/>
                          <a:cs typeface="Times New Roman" pitchFamily="18" charset="0"/>
                        </a:rPr>
                        <a:t> ROKA Staff officer (2)/ SGM (6)</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653">
                <a:tc>
                  <a:txBody>
                    <a:bodyPr/>
                    <a:lstStyle/>
                    <a:p>
                      <a:pPr marL="0" marR="0" lvl="0" indent="0" algn="ctr" defTabSz="914400" rtl="0" eaLnBrk="1" fontAlgn="base" latinLnBrk="1" hangingPunct="1">
                        <a:lnSpc>
                          <a:spcPct val="80000"/>
                        </a:lnSpc>
                        <a:spcBef>
                          <a:spcPct val="20000"/>
                        </a:spcBef>
                        <a:spcAft>
                          <a:spcPct val="0"/>
                        </a:spcAft>
                        <a:buClrTx/>
                        <a:buSzTx/>
                        <a:buFont typeface="Wingdings" pitchFamily="2" charset="2"/>
                        <a:buNone/>
                        <a:tabLst/>
                      </a:pPr>
                      <a:r>
                        <a:rPr kumimoji="1" lang="en-US" altLang="ko-KR" sz="1400" b="1" i="0" u="none" strike="noStrike" cap="none" normalizeH="0" baseline="0" dirty="0" smtClean="0">
                          <a:ln>
                            <a:noFill/>
                          </a:ln>
                          <a:solidFill>
                            <a:schemeClr val="tx1"/>
                          </a:solidFill>
                          <a:effectLst/>
                          <a:latin typeface="+mj-lt"/>
                          <a:ea typeface="굴림" pitchFamily="50" charset="-127"/>
                          <a:cs typeface="Times New Roman" pitchFamily="18" charset="0"/>
                        </a:rPr>
                        <a:t>CO (45)</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80000"/>
                        </a:lnSpc>
                        <a:spcBef>
                          <a:spcPct val="20000"/>
                        </a:spcBef>
                        <a:spcAft>
                          <a:spcPct val="0"/>
                        </a:spcAft>
                        <a:buClrTx/>
                        <a:buSzTx/>
                        <a:buFont typeface="Arial" pitchFamily="34" charset="0"/>
                        <a:buChar char="•"/>
                        <a:tabLst/>
                        <a:defRPr/>
                      </a:pPr>
                      <a:r>
                        <a:rPr kumimoji="1" lang="en-US" altLang="ko-KR" sz="1400" b="1" i="0" u="none" strike="noStrike" cap="none" normalizeH="0" baseline="0" dirty="0" smtClean="0">
                          <a:ln>
                            <a:noFill/>
                          </a:ln>
                          <a:solidFill>
                            <a:schemeClr val="tx1"/>
                          </a:solidFill>
                          <a:effectLst/>
                          <a:latin typeface="+mj-lt"/>
                          <a:ea typeface="굴림" pitchFamily="50" charset="-127"/>
                          <a:cs typeface="Times New Roman" pitchFamily="18" charset="0"/>
                        </a:rPr>
                        <a:t> Senior KATUSA</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304800" y="3498850"/>
            <a:ext cx="4057612" cy="369332"/>
          </a:xfrm>
          <a:prstGeom prst="rect">
            <a:avLst/>
          </a:prstGeom>
          <a:noFill/>
          <a:ln w="38100">
            <a:solidFill>
              <a:schemeClr val="tx1"/>
            </a:solidFill>
          </a:ln>
        </p:spPr>
        <p:txBody>
          <a:bodyPr wrap="square" rtlCol="0">
            <a:spAutoFit/>
          </a:bodyPr>
          <a:lstStyle/>
          <a:p>
            <a:pPr algn="ctr"/>
            <a:r>
              <a:rPr lang="en-US" b="1" dirty="0" smtClean="0"/>
              <a:t>KATUSA Manning </a:t>
            </a:r>
          </a:p>
        </p:txBody>
      </p:sp>
      <p:sp>
        <p:nvSpPr>
          <p:cNvPr id="8" name="TextBox 7"/>
          <p:cNvSpPr txBox="1"/>
          <p:nvPr/>
        </p:nvSpPr>
        <p:spPr>
          <a:xfrm>
            <a:off x="330197" y="816666"/>
            <a:ext cx="1727203" cy="1200329"/>
          </a:xfrm>
          <a:prstGeom prst="rect">
            <a:avLst/>
          </a:prstGeom>
          <a:noFill/>
          <a:ln w="38100">
            <a:solidFill>
              <a:schemeClr val="tx1"/>
            </a:solidFill>
          </a:ln>
        </p:spPr>
        <p:txBody>
          <a:bodyPr wrap="square" rtlCol="0">
            <a:spAutoFit/>
          </a:bodyPr>
          <a:lstStyle/>
          <a:p>
            <a:pPr algn="ctr"/>
            <a:r>
              <a:rPr lang="en-US" b="1" dirty="0" smtClean="0"/>
              <a:t>What is it:</a:t>
            </a:r>
          </a:p>
          <a:p>
            <a:pPr algn="ctr"/>
            <a:endParaRPr lang="en-US" b="1" dirty="0" smtClean="0"/>
          </a:p>
          <a:p>
            <a:pPr algn="ctr"/>
            <a:endParaRPr lang="en-US" b="1" dirty="0"/>
          </a:p>
          <a:p>
            <a:pPr algn="ctr"/>
            <a:endParaRPr lang="en-US" b="1" dirty="0" smtClean="0"/>
          </a:p>
        </p:txBody>
      </p:sp>
      <p:sp>
        <p:nvSpPr>
          <p:cNvPr id="9" name="TextBox 8"/>
          <p:cNvSpPr txBox="1"/>
          <p:nvPr/>
        </p:nvSpPr>
        <p:spPr>
          <a:xfrm>
            <a:off x="2057400" y="816666"/>
            <a:ext cx="6858000" cy="1200329"/>
          </a:xfrm>
          <a:prstGeom prst="rect">
            <a:avLst/>
          </a:prstGeom>
          <a:noFill/>
          <a:ln w="38100">
            <a:solidFill>
              <a:schemeClr val="tx1"/>
            </a:solidFill>
          </a:ln>
        </p:spPr>
        <p:txBody>
          <a:bodyPr wrap="square" rtlCol="0">
            <a:spAutoFit/>
          </a:bodyPr>
          <a:lstStyle/>
          <a:p>
            <a:r>
              <a:rPr lang="en-US" sz="1200" dirty="0" smtClean="0"/>
              <a:t>The KATUSA Program has been an enduring feature of the </a:t>
            </a:r>
            <a:r>
              <a:rPr lang="en-US" sz="1200" dirty="0" err="1" smtClean="0"/>
              <a:t>RoK</a:t>
            </a:r>
            <a:r>
              <a:rPr lang="en-US" sz="1200" dirty="0" smtClean="0"/>
              <a:t>/USA Alliance from its inception.  Consisting of an established system for embedding </a:t>
            </a:r>
            <a:r>
              <a:rPr lang="en-US" sz="1200" dirty="0" err="1" smtClean="0"/>
              <a:t>RoKA</a:t>
            </a:r>
            <a:r>
              <a:rPr lang="en-US" sz="1200" dirty="0" smtClean="0"/>
              <a:t> leaders and soldiers in USA units it is a dynamic force multiplier.  Its current form provides an opportunity for not only valuable service exchange, but cultural exchange which improves the readiness and understanding of soldiers in both Armies.</a:t>
            </a:r>
          </a:p>
          <a:p>
            <a:endParaRPr lang="en-US" sz="1200" dirty="0" smtClean="0"/>
          </a:p>
        </p:txBody>
      </p:sp>
      <p:pic>
        <p:nvPicPr>
          <p:cNvPr id="10" name="Picture 9"/>
          <p:cNvPicPr>
            <a:picLocks noChangeAspect="1"/>
          </p:cNvPicPr>
          <p:nvPr/>
        </p:nvPicPr>
        <p:blipFill>
          <a:blip r:embed="rId2"/>
          <a:stretch>
            <a:fillRect/>
          </a:stretch>
        </p:blipFill>
        <p:spPr>
          <a:xfrm>
            <a:off x="4622797" y="3453130"/>
            <a:ext cx="4292602" cy="29748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2411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67000"/>
            <a:ext cx="5410200" cy="1143000"/>
          </a:xfrm>
        </p:spPr>
        <p:txBody>
          <a:bodyPr/>
          <a:lstStyle/>
          <a:p>
            <a:pPr marL="571433" indent="-571433" algn="ctr"/>
            <a:r>
              <a:rPr lang="en-US" sz="3600" b="1" dirty="0" smtClean="0">
                <a:latin typeface="Arial" pitchFamily="34" charset="0"/>
                <a:cs typeface="Arial" pitchFamily="34" charset="0"/>
              </a:rPr>
              <a:t>Questions</a:t>
            </a:r>
          </a:p>
        </p:txBody>
      </p:sp>
    </p:spTree>
    <p:extLst>
      <p:ext uri="{BB962C8B-B14F-4D97-AF65-F5344CB8AC3E}">
        <p14:creationId xmlns:p14="http://schemas.microsoft.com/office/powerpoint/2010/main" val="1972264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1437"/>
            <a:ext cx="8915400" cy="4525963"/>
          </a:xfrm>
        </p:spPr>
        <p:txBody>
          <a:bodyPr>
            <a:normAutofit/>
          </a:bodyPr>
          <a:lstStyle/>
          <a:p>
            <a:pPr marL="571433" indent="-571433"/>
            <a:r>
              <a:rPr lang="en-US" sz="2400" b="1" dirty="0" smtClean="0">
                <a:latin typeface="Arial" pitchFamily="34" charset="0"/>
                <a:cs typeface="Arial" pitchFamily="34" charset="0"/>
              </a:rPr>
              <a:t>2ABCT Mission</a:t>
            </a:r>
            <a:r>
              <a:rPr lang="en-US" sz="2400" b="1" dirty="0">
                <a:latin typeface="Arial" pitchFamily="34" charset="0"/>
                <a:cs typeface="Arial" pitchFamily="34" charset="0"/>
              </a:rPr>
              <a:t> </a:t>
            </a:r>
            <a:r>
              <a:rPr lang="en-US" sz="2400" b="1" dirty="0" smtClean="0">
                <a:latin typeface="Arial" pitchFamily="34" charset="0"/>
                <a:cs typeface="Arial" pitchFamily="34" charset="0"/>
              </a:rPr>
              <a:t>&amp; Task Organization</a:t>
            </a:r>
          </a:p>
          <a:p>
            <a:pPr marL="571433" indent="-571433"/>
            <a:r>
              <a:rPr lang="en-US" sz="2400" b="1" dirty="0">
                <a:latin typeface="Arial" pitchFamily="34" charset="0"/>
                <a:cs typeface="Arial" pitchFamily="34" charset="0"/>
              </a:rPr>
              <a:t>2 ABCT </a:t>
            </a:r>
            <a:r>
              <a:rPr lang="en-US" sz="2400" b="1" dirty="0" smtClean="0">
                <a:latin typeface="Arial" pitchFamily="34" charset="0"/>
                <a:cs typeface="Arial" pitchFamily="34" charset="0"/>
              </a:rPr>
              <a:t>Equipment</a:t>
            </a:r>
          </a:p>
          <a:p>
            <a:pPr marL="571433" indent="-571433"/>
            <a:r>
              <a:rPr lang="en-US" sz="2400" b="1" dirty="0" smtClean="0">
                <a:latin typeface="Arial" pitchFamily="34" charset="0"/>
                <a:cs typeface="Arial" pitchFamily="34" charset="0"/>
              </a:rPr>
              <a:t>2 </a:t>
            </a:r>
            <a:r>
              <a:rPr lang="en-US" sz="2400" b="1" dirty="0">
                <a:latin typeface="Arial" pitchFamily="34" charset="0"/>
                <a:cs typeface="Arial" pitchFamily="34" charset="0"/>
              </a:rPr>
              <a:t>ABCT </a:t>
            </a:r>
            <a:r>
              <a:rPr lang="en-US" sz="2400" b="1" dirty="0" smtClean="0">
                <a:latin typeface="Arial" pitchFamily="34" charset="0"/>
                <a:cs typeface="Arial" pitchFamily="34" charset="0"/>
              </a:rPr>
              <a:t>Road to Partnership</a:t>
            </a:r>
          </a:p>
          <a:p>
            <a:pPr marL="571433" indent="-571433"/>
            <a:r>
              <a:rPr lang="en-US" sz="2400" b="1" dirty="0" smtClean="0">
                <a:latin typeface="Arial" pitchFamily="34" charset="0"/>
                <a:cs typeface="Arial" pitchFamily="34" charset="0"/>
              </a:rPr>
              <a:t>2 ABCT Partnership: Multiple Forms, Multiple Levels</a:t>
            </a:r>
          </a:p>
          <a:p>
            <a:pPr marL="971436" lvl="1" indent="-571433">
              <a:buNone/>
            </a:pPr>
            <a:endParaRPr lang="en-US" sz="2800" b="1" dirty="0" smtClean="0">
              <a:latin typeface="Arial" pitchFamily="34" charset="0"/>
              <a:cs typeface="Arial" pitchFamily="34" charset="0"/>
            </a:endParaRPr>
          </a:p>
        </p:txBody>
      </p:sp>
      <p:sp>
        <p:nvSpPr>
          <p:cNvPr id="5" name="Text Box 49"/>
          <p:cNvSpPr txBox="1">
            <a:spLocks noChangeArrowheads="1"/>
          </p:cNvSpPr>
          <p:nvPr/>
        </p:nvSpPr>
        <p:spPr bwMode="auto">
          <a:xfrm>
            <a:off x="0" y="0"/>
            <a:ext cx="9144000" cy="584763"/>
          </a:xfrm>
          <a:prstGeom prst="rect">
            <a:avLst/>
          </a:prstGeom>
          <a:noFill/>
          <a:ln w="9525">
            <a:noFill/>
            <a:miter lim="800000"/>
            <a:headEnd/>
            <a:tailEnd/>
          </a:ln>
        </p:spPr>
        <p:txBody>
          <a:bodyPr wrap="square" lIns="91429" tIns="45714" rIns="91429" bIns="45714" anchor="ctr">
            <a:spAutoFit/>
          </a:bodyPr>
          <a:lstStyle/>
          <a:p>
            <a:pPr algn="ctr"/>
            <a:r>
              <a:rPr lang="en-US" sz="3200" b="1" dirty="0" smtClean="0">
                <a:latin typeface="Arial" pitchFamily="34" charset="0"/>
                <a:cs typeface="Arial" pitchFamily="34" charset="0"/>
              </a:rPr>
              <a:t>AGENDA</a:t>
            </a:r>
            <a:endParaRPr lang="en-US" sz="32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9" y="1166020"/>
            <a:ext cx="9144000" cy="4525963"/>
          </a:xfrm>
        </p:spPr>
        <p:txBody>
          <a:bodyPr>
            <a:normAutofit fontScale="92500"/>
          </a:bodyPr>
          <a:lstStyle/>
          <a:p>
            <a:pPr marL="0" indent="0">
              <a:buNone/>
            </a:pPr>
            <a:r>
              <a:rPr lang="en-US" sz="2400" dirty="0"/>
              <a:t>Team Black Jack</a:t>
            </a:r>
          </a:p>
          <a:p>
            <a:r>
              <a:rPr lang="en-US" sz="2400" dirty="0" smtClean="0"/>
              <a:t>Trains </a:t>
            </a:r>
            <a:r>
              <a:rPr lang="en-US" sz="2400" dirty="0"/>
              <a:t>&amp; prepares to conduct decisive action with alliance partners</a:t>
            </a:r>
          </a:p>
          <a:p>
            <a:r>
              <a:rPr lang="en-US" sz="2400" dirty="0" smtClean="0"/>
              <a:t>Builds </a:t>
            </a:r>
            <a:r>
              <a:rPr lang="en-US" sz="2400" dirty="0"/>
              <a:t>&amp; maintains combat readiness</a:t>
            </a:r>
          </a:p>
          <a:p>
            <a:r>
              <a:rPr lang="en-US" sz="2400" dirty="0" smtClean="0"/>
              <a:t>Fosters </a:t>
            </a:r>
            <a:r>
              <a:rPr lang="en-US" sz="2400" dirty="0"/>
              <a:t>a climate of professionalism, trust, &amp; mutual respect</a:t>
            </a:r>
          </a:p>
          <a:p>
            <a:r>
              <a:rPr lang="en-US" sz="2400" dirty="0" smtClean="0"/>
              <a:t>Promotes  </a:t>
            </a:r>
            <a:r>
              <a:rPr lang="en-US" sz="2400" dirty="0"/>
              <a:t>maintains resiliency</a:t>
            </a:r>
          </a:p>
          <a:p>
            <a:endParaRPr lang="en-US" sz="2400" dirty="0"/>
          </a:p>
          <a:p>
            <a:pPr marL="0" indent="0">
              <a:buNone/>
            </a:pPr>
            <a:r>
              <a:rPr lang="en-US" sz="2400" dirty="0"/>
              <a:t>In order to</a:t>
            </a:r>
          </a:p>
          <a:p>
            <a:r>
              <a:rPr lang="en-US" sz="2400" dirty="0" smtClean="0"/>
              <a:t>Deter </a:t>
            </a:r>
            <a:r>
              <a:rPr lang="en-US" sz="2400" dirty="0"/>
              <a:t>DPRK aggression against the Republic of Korea</a:t>
            </a:r>
          </a:p>
          <a:p>
            <a:r>
              <a:rPr lang="en-US" sz="2400" dirty="0" smtClean="0"/>
              <a:t>Support </a:t>
            </a:r>
            <a:r>
              <a:rPr lang="en-US" sz="2400" dirty="0"/>
              <a:t>the Armistice</a:t>
            </a:r>
          </a:p>
          <a:p>
            <a:r>
              <a:rPr lang="en-US" sz="2400" dirty="0" smtClean="0"/>
              <a:t>Enhance </a:t>
            </a:r>
            <a:r>
              <a:rPr lang="en-US" sz="2400" dirty="0"/>
              <a:t>2ID's ability to Fight Tonight</a:t>
            </a:r>
          </a:p>
          <a:p>
            <a:r>
              <a:rPr lang="en-US" sz="2400" dirty="0" smtClean="0"/>
              <a:t>Ensure </a:t>
            </a:r>
            <a:r>
              <a:rPr lang="en-US" sz="2400" dirty="0"/>
              <a:t>long-term health of the BCT and the Army</a:t>
            </a:r>
          </a:p>
        </p:txBody>
      </p:sp>
      <p:sp>
        <p:nvSpPr>
          <p:cNvPr id="5" name="Text Box 49"/>
          <p:cNvSpPr txBox="1">
            <a:spLocks noChangeArrowheads="1"/>
          </p:cNvSpPr>
          <p:nvPr/>
        </p:nvSpPr>
        <p:spPr bwMode="auto">
          <a:xfrm>
            <a:off x="0" y="0"/>
            <a:ext cx="9144000" cy="523208"/>
          </a:xfrm>
          <a:prstGeom prst="rect">
            <a:avLst/>
          </a:prstGeom>
          <a:noFill/>
          <a:ln w="9525">
            <a:noFill/>
            <a:miter lim="800000"/>
            <a:headEnd/>
            <a:tailEnd/>
          </a:ln>
        </p:spPr>
        <p:txBody>
          <a:bodyPr wrap="square" lIns="91429" tIns="45714" rIns="91429" bIns="45714" anchor="ctr">
            <a:spAutoFit/>
          </a:bodyPr>
          <a:lstStyle/>
          <a:p>
            <a:pPr algn="ctr"/>
            <a:r>
              <a:rPr lang="en-US" sz="2800" b="1" dirty="0" smtClean="0">
                <a:latin typeface="Arial" pitchFamily="34" charset="0"/>
                <a:cs typeface="Arial" pitchFamily="34" charset="0"/>
              </a:rPr>
              <a:t>2ABCT Mission</a:t>
            </a:r>
            <a:endParaRPr lang="en-US" sz="28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0" name="Group 369"/>
          <p:cNvGrpSpPr/>
          <p:nvPr/>
        </p:nvGrpSpPr>
        <p:grpSpPr>
          <a:xfrm>
            <a:off x="3997270" y="1434392"/>
            <a:ext cx="1184330" cy="3974495"/>
            <a:chOff x="3997270" y="1434392"/>
            <a:chExt cx="1184330" cy="3974495"/>
          </a:xfrm>
        </p:grpSpPr>
        <p:grpSp>
          <p:nvGrpSpPr>
            <p:cNvPr id="53" name="Group 647"/>
            <p:cNvGrpSpPr/>
            <p:nvPr/>
          </p:nvGrpSpPr>
          <p:grpSpPr>
            <a:xfrm>
              <a:off x="3998900" y="1434392"/>
              <a:ext cx="1182700" cy="464920"/>
              <a:chOff x="139665" y="1183957"/>
              <a:chExt cx="1460994" cy="578644"/>
            </a:xfrm>
          </p:grpSpPr>
          <p:grpSp>
            <p:nvGrpSpPr>
              <p:cNvPr id="54" name="Group 64"/>
              <p:cNvGrpSpPr/>
              <p:nvPr/>
            </p:nvGrpSpPr>
            <p:grpSpPr>
              <a:xfrm>
                <a:off x="139665" y="1183957"/>
                <a:ext cx="1460994" cy="578644"/>
                <a:chOff x="383386" y="570364"/>
                <a:chExt cx="1460994" cy="578644"/>
              </a:xfrm>
            </p:grpSpPr>
            <p:sp>
              <p:nvSpPr>
                <p:cNvPr id="97" name="Rectangle 96"/>
                <p:cNvSpPr/>
                <p:nvPr/>
              </p:nvSpPr>
              <p:spPr>
                <a:xfrm>
                  <a:off x="383386" y="694983"/>
                  <a:ext cx="692149" cy="45402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5" name="Group 35"/>
                <p:cNvGrpSpPr/>
                <p:nvPr/>
              </p:nvGrpSpPr>
              <p:grpSpPr>
                <a:xfrm>
                  <a:off x="698225" y="570364"/>
                  <a:ext cx="66675" cy="119252"/>
                  <a:chOff x="1797050" y="615156"/>
                  <a:chExt cx="66675" cy="119252"/>
                </a:xfrm>
              </p:grpSpPr>
              <p:cxnSp>
                <p:nvCxnSpPr>
                  <p:cNvPr id="100" name="Straight Connector 99"/>
                  <p:cNvCxnSpPr/>
                  <p:nvPr/>
                </p:nvCxnSpPr>
                <p:spPr>
                  <a:xfrm>
                    <a:off x="1797050" y="615156"/>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63725" y="615156"/>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1138331" y="851227"/>
                  <a:ext cx="706049"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1-8 CAV</a:t>
                  </a:r>
                  <a:endParaRPr lang="en-US" sz="800" b="1" dirty="0">
                    <a:latin typeface="Arial" pitchFamily="34" charset="0"/>
                    <a:cs typeface="Arial" pitchFamily="34" charset="0"/>
                  </a:endParaRPr>
                </a:p>
              </p:txBody>
            </p:sp>
          </p:grpSp>
          <p:pic>
            <p:nvPicPr>
              <p:cNvPr id="96" name="Picture 95" descr="CombinedArms.png"/>
              <p:cNvPicPr>
                <a:picLocks noChangeAspect="1"/>
              </p:cNvPicPr>
              <p:nvPr/>
            </p:nvPicPr>
            <p:blipFill>
              <a:blip r:embed="rId3" cstate="email"/>
              <a:stretch>
                <a:fillRect/>
              </a:stretch>
            </p:blipFill>
            <p:spPr>
              <a:xfrm>
                <a:off x="270863" y="1428459"/>
                <a:ext cx="429314" cy="214657"/>
              </a:xfrm>
              <a:prstGeom prst="rect">
                <a:avLst/>
              </a:prstGeom>
            </p:spPr>
          </p:pic>
        </p:grpSp>
        <p:grpSp>
          <p:nvGrpSpPr>
            <p:cNvPr id="56" name="Group 655"/>
            <p:cNvGrpSpPr/>
            <p:nvPr/>
          </p:nvGrpSpPr>
          <p:grpSpPr>
            <a:xfrm>
              <a:off x="3999927" y="2021336"/>
              <a:ext cx="1166643" cy="464920"/>
              <a:chOff x="140934" y="1914474"/>
              <a:chExt cx="1441158" cy="578644"/>
            </a:xfrm>
          </p:grpSpPr>
          <p:grpSp>
            <p:nvGrpSpPr>
              <p:cNvPr id="57" name="Group 587"/>
              <p:cNvGrpSpPr/>
              <p:nvPr/>
            </p:nvGrpSpPr>
            <p:grpSpPr>
              <a:xfrm>
                <a:off x="140934" y="1914474"/>
                <a:ext cx="1441158" cy="578644"/>
                <a:chOff x="140934" y="1870905"/>
                <a:chExt cx="1441158" cy="578644"/>
              </a:xfrm>
            </p:grpSpPr>
            <p:grpSp>
              <p:nvGrpSpPr>
                <p:cNvPr id="58" name="Group 145"/>
                <p:cNvGrpSpPr/>
                <p:nvPr/>
              </p:nvGrpSpPr>
              <p:grpSpPr>
                <a:xfrm>
                  <a:off x="140934" y="1870905"/>
                  <a:ext cx="692149" cy="578644"/>
                  <a:chOff x="388316" y="1504156"/>
                  <a:chExt cx="692149" cy="578644"/>
                </a:xfrm>
              </p:grpSpPr>
              <p:grpSp>
                <p:nvGrpSpPr>
                  <p:cNvPr id="59" name="Group 42"/>
                  <p:cNvGrpSpPr/>
                  <p:nvPr/>
                </p:nvGrpSpPr>
                <p:grpSpPr>
                  <a:xfrm>
                    <a:off x="388316" y="1504156"/>
                    <a:ext cx="692149" cy="578644"/>
                    <a:chOff x="2977636" y="770731"/>
                    <a:chExt cx="692149" cy="578644"/>
                  </a:xfrm>
                </p:grpSpPr>
                <p:sp>
                  <p:nvSpPr>
                    <p:cNvPr id="93" name="Rectangle 92"/>
                    <p:cNvSpPr/>
                    <p:nvPr/>
                  </p:nvSpPr>
                  <p:spPr>
                    <a:xfrm>
                      <a:off x="2977636" y="895350"/>
                      <a:ext cx="692149" cy="45402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94" name="Straight Connector 93"/>
                    <p:cNvCxnSpPr/>
                    <p:nvPr/>
                  </p:nvCxnSpPr>
                  <p:spPr>
                    <a:xfrm>
                      <a:off x="3324080" y="770731"/>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nvCxnSpPr>
                <p:spPr>
                  <a:xfrm>
                    <a:off x="388515" y="1746642"/>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891345" y="2154779"/>
                  <a:ext cx="690747"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HHC/1-8</a:t>
                  </a:r>
                  <a:endParaRPr lang="en-US" sz="800" b="1" dirty="0">
                    <a:latin typeface="Arial" pitchFamily="34" charset="0"/>
                    <a:cs typeface="Arial" pitchFamily="34" charset="0"/>
                  </a:endParaRPr>
                </a:p>
              </p:txBody>
            </p:sp>
          </p:grpSp>
          <p:pic>
            <p:nvPicPr>
              <p:cNvPr id="88" name="Picture 87" descr="CombinedArms.png"/>
              <p:cNvPicPr>
                <a:picLocks noChangeAspect="1"/>
              </p:cNvPicPr>
              <p:nvPr/>
            </p:nvPicPr>
            <p:blipFill>
              <a:blip r:embed="rId3" cstate="email"/>
              <a:stretch>
                <a:fillRect/>
              </a:stretch>
            </p:blipFill>
            <p:spPr>
              <a:xfrm>
                <a:off x="272053" y="2158308"/>
                <a:ext cx="429314" cy="214657"/>
              </a:xfrm>
              <a:prstGeom prst="rect">
                <a:avLst/>
              </a:prstGeom>
            </p:spPr>
          </p:pic>
        </p:grpSp>
        <p:grpSp>
          <p:nvGrpSpPr>
            <p:cNvPr id="60" name="Group 664"/>
            <p:cNvGrpSpPr/>
            <p:nvPr/>
          </p:nvGrpSpPr>
          <p:grpSpPr>
            <a:xfrm>
              <a:off x="3999815" y="2600440"/>
              <a:ext cx="1119728" cy="466833"/>
              <a:chOff x="140796" y="2635233"/>
              <a:chExt cx="1383204" cy="581025"/>
            </a:xfrm>
          </p:grpSpPr>
          <p:sp>
            <p:nvSpPr>
              <p:cNvPr id="81" name="Rectangle 80"/>
              <p:cNvSpPr/>
              <p:nvPr/>
            </p:nvSpPr>
            <p:spPr>
              <a:xfrm>
                <a:off x="140796" y="2762233"/>
                <a:ext cx="692149" cy="454025"/>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82" name="Straight Connector 81"/>
              <p:cNvCxnSpPr/>
              <p:nvPr/>
            </p:nvCxnSpPr>
            <p:spPr>
              <a:xfrm>
                <a:off x="487240" y="2635233"/>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92640" y="2916098"/>
                <a:ext cx="631360"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A/1-8</a:t>
                </a:r>
                <a:endParaRPr lang="en-US" sz="800" b="1" dirty="0">
                  <a:latin typeface="Arial" pitchFamily="34" charset="0"/>
                  <a:cs typeface="Arial" pitchFamily="34" charset="0"/>
                </a:endParaRPr>
              </a:p>
            </p:txBody>
          </p:sp>
          <p:cxnSp>
            <p:nvCxnSpPr>
              <p:cNvPr id="84" name="Straight Connector 83"/>
              <p:cNvCxnSpPr/>
              <p:nvPr/>
            </p:nvCxnSpPr>
            <p:spPr>
              <a:xfrm>
                <a:off x="144812" y="2765318"/>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44812" y="2765318"/>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6" name="Picture 85"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277393" y="2886142"/>
                <a:ext cx="420637" cy="206027"/>
              </a:xfrm>
              <a:prstGeom prst="rect">
                <a:avLst/>
              </a:prstGeom>
            </p:spPr>
          </p:pic>
        </p:grpSp>
        <p:grpSp>
          <p:nvGrpSpPr>
            <p:cNvPr id="69" name="Group 671"/>
            <p:cNvGrpSpPr/>
            <p:nvPr/>
          </p:nvGrpSpPr>
          <p:grpSpPr>
            <a:xfrm>
              <a:off x="3999571" y="3188453"/>
              <a:ext cx="1119728" cy="466833"/>
              <a:chOff x="140495" y="3367081"/>
              <a:chExt cx="1383204" cy="581025"/>
            </a:xfrm>
          </p:grpSpPr>
          <p:grpSp>
            <p:nvGrpSpPr>
              <p:cNvPr id="74" name="Group 535"/>
              <p:cNvGrpSpPr/>
              <p:nvPr/>
            </p:nvGrpSpPr>
            <p:grpSpPr>
              <a:xfrm>
                <a:off x="140495" y="3367081"/>
                <a:ext cx="1383204" cy="581025"/>
                <a:chOff x="-1253649" y="568878"/>
                <a:chExt cx="1383204" cy="581025"/>
              </a:xfrm>
            </p:grpSpPr>
            <p:sp>
              <p:nvSpPr>
                <p:cNvPr id="76" name="Rectangle 75"/>
                <p:cNvSpPr/>
                <p:nvPr/>
              </p:nvSpPr>
              <p:spPr>
                <a:xfrm>
                  <a:off x="-1253649" y="695878"/>
                  <a:ext cx="692149" cy="454025"/>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77" name="Straight Connector 76"/>
                <p:cNvCxnSpPr/>
                <p:nvPr/>
              </p:nvCxnSpPr>
              <p:spPr>
                <a:xfrm>
                  <a:off x="-907205" y="568878"/>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01805" y="849743"/>
                  <a:ext cx="631360"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B/1-8</a:t>
                  </a:r>
                  <a:endParaRPr lang="en-US" sz="800" b="1" dirty="0">
                    <a:latin typeface="Arial" pitchFamily="34" charset="0"/>
                    <a:cs typeface="Arial" pitchFamily="34" charset="0"/>
                  </a:endParaRPr>
                </a:p>
              </p:txBody>
            </p:sp>
            <p:cxnSp>
              <p:nvCxnSpPr>
                <p:cNvPr id="79" name="Straight Connector 78"/>
                <p:cNvCxnSpPr/>
                <p:nvPr/>
              </p:nvCxnSpPr>
              <p:spPr>
                <a:xfrm>
                  <a:off x="-1249960" y="699053"/>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1249960" y="699053"/>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5" name="Picture 74"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277092" y="3617990"/>
                <a:ext cx="420637" cy="206027"/>
              </a:xfrm>
              <a:prstGeom prst="rect">
                <a:avLst/>
              </a:prstGeom>
            </p:spPr>
          </p:pic>
        </p:grpSp>
        <p:grpSp>
          <p:nvGrpSpPr>
            <p:cNvPr id="87" name="Group 679"/>
            <p:cNvGrpSpPr/>
            <p:nvPr/>
          </p:nvGrpSpPr>
          <p:grpSpPr>
            <a:xfrm>
              <a:off x="3999610" y="3767552"/>
              <a:ext cx="1119933" cy="466833"/>
              <a:chOff x="140543" y="4087833"/>
              <a:chExt cx="1383457" cy="581025"/>
            </a:xfrm>
          </p:grpSpPr>
          <p:grpSp>
            <p:nvGrpSpPr>
              <p:cNvPr id="89" name="Group 382"/>
              <p:cNvGrpSpPr/>
              <p:nvPr/>
            </p:nvGrpSpPr>
            <p:grpSpPr>
              <a:xfrm>
                <a:off x="140543" y="4087833"/>
                <a:ext cx="1383457" cy="581025"/>
                <a:chOff x="-1253649" y="568878"/>
                <a:chExt cx="1383457" cy="581025"/>
              </a:xfrm>
            </p:grpSpPr>
            <p:sp>
              <p:nvSpPr>
                <p:cNvPr id="71" name="Rectangle 70"/>
                <p:cNvSpPr/>
                <p:nvPr/>
              </p:nvSpPr>
              <p:spPr>
                <a:xfrm>
                  <a:off x="-1253649" y="695878"/>
                  <a:ext cx="692149" cy="45402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72" name="Straight Connector 71"/>
                <p:cNvCxnSpPr/>
                <p:nvPr/>
              </p:nvCxnSpPr>
              <p:spPr>
                <a:xfrm>
                  <a:off x="-907205" y="568878"/>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01805" y="844981"/>
                  <a:ext cx="631613"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C/1-8</a:t>
                  </a:r>
                  <a:endParaRPr lang="en-US" sz="800" b="1" dirty="0">
                    <a:latin typeface="Arial" pitchFamily="34" charset="0"/>
                    <a:cs typeface="Arial" pitchFamily="34" charset="0"/>
                  </a:endParaRPr>
                </a:p>
              </p:txBody>
            </p:sp>
          </p:grpSp>
          <p:pic>
            <p:nvPicPr>
              <p:cNvPr id="70" name="Picture 69"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277409" y="4339004"/>
                <a:ext cx="420637" cy="206027"/>
              </a:xfrm>
              <a:prstGeom prst="rect">
                <a:avLst/>
              </a:prstGeom>
            </p:spPr>
          </p:pic>
        </p:grpSp>
        <p:grpSp>
          <p:nvGrpSpPr>
            <p:cNvPr id="91" name="Group 685"/>
            <p:cNvGrpSpPr/>
            <p:nvPr/>
          </p:nvGrpSpPr>
          <p:grpSpPr>
            <a:xfrm>
              <a:off x="3997270" y="4942054"/>
              <a:ext cx="1060448" cy="466833"/>
              <a:chOff x="381000" y="6081469"/>
              <a:chExt cx="1309975" cy="581025"/>
            </a:xfrm>
          </p:grpSpPr>
          <p:sp>
            <p:nvSpPr>
              <p:cNvPr id="65" name="Rectangle 64"/>
              <p:cNvSpPr/>
              <p:nvPr/>
            </p:nvSpPr>
            <p:spPr>
              <a:xfrm>
                <a:off x="383327" y="6208469"/>
                <a:ext cx="692149" cy="454025"/>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66" name="Straight Connector 65"/>
              <p:cNvCxnSpPr/>
              <p:nvPr/>
            </p:nvCxnSpPr>
            <p:spPr>
              <a:xfrm>
                <a:off x="730423" y="6081469"/>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135823" y="6362335"/>
                <a:ext cx="555152"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H/1-8</a:t>
                </a:r>
                <a:endParaRPr lang="en-US" sz="800" b="1" dirty="0">
                  <a:latin typeface="Arial" pitchFamily="34" charset="0"/>
                  <a:cs typeface="Arial" pitchFamily="34" charset="0"/>
                </a:endParaRPr>
              </a:p>
            </p:txBody>
          </p:sp>
          <p:sp>
            <p:nvSpPr>
              <p:cNvPr id="68" name="TextBox 67"/>
              <p:cNvSpPr txBox="1"/>
              <p:nvPr/>
            </p:nvSpPr>
            <p:spPr>
              <a:xfrm>
                <a:off x="381000" y="6373926"/>
                <a:ext cx="696803" cy="153225"/>
              </a:xfrm>
              <a:prstGeom prst="rect">
                <a:avLst/>
              </a:prstGeom>
              <a:noFill/>
            </p:spPr>
            <p:txBody>
              <a:bodyPr wrap="square" lIns="0" tIns="0" rIns="0" bIns="0" rtlCol="0">
                <a:spAutoFit/>
              </a:bodyPr>
              <a:lstStyle/>
              <a:p>
                <a:pPr algn="ctr"/>
                <a:r>
                  <a:rPr lang="en-US" sz="800" b="1" dirty="0" smtClean="0">
                    <a:latin typeface="Arial" pitchFamily="34" charset="0"/>
                    <a:cs typeface="Arial" pitchFamily="34" charset="0"/>
                  </a:rPr>
                  <a:t>SUST</a:t>
                </a:r>
                <a:endParaRPr lang="en-US" sz="800" b="1" dirty="0">
                  <a:latin typeface="Arial" pitchFamily="34" charset="0"/>
                  <a:cs typeface="Arial" pitchFamily="34" charset="0"/>
                </a:endParaRPr>
              </a:p>
            </p:txBody>
          </p:sp>
        </p:grpSp>
        <p:grpSp>
          <p:nvGrpSpPr>
            <p:cNvPr id="95" name="Group 690"/>
            <p:cNvGrpSpPr/>
            <p:nvPr/>
          </p:nvGrpSpPr>
          <p:grpSpPr>
            <a:xfrm>
              <a:off x="3999597" y="4350109"/>
              <a:ext cx="1119933" cy="466833"/>
              <a:chOff x="140527" y="4812890"/>
              <a:chExt cx="1383457" cy="581025"/>
            </a:xfrm>
          </p:grpSpPr>
          <p:grpSp>
            <p:nvGrpSpPr>
              <p:cNvPr id="98" name="Group 575"/>
              <p:cNvGrpSpPr/>
              <p:nvPr/>
            </p:nvGrpSpPr>
            <p:grpSpPr>
              <a:xfrm>
                <a:off x="140527" y="4812890"/>
                <a:ext cx="1383457" cy="581025"/>
                <a:chOff x="-1253649" y="568878"/>
                <a:chExt cx="1383457" cy="581025"/>
              </a:xfrm>
            </p:grpSpPr>
            <p:sp>
              <p:nvSpPr>
                <p:cNvPr id="62" name="Rectangle 61"/>
                <p:cNvSpPr/>
                <p:nvPr/>
              </p:nvSpPr>
              <p:spPr>
                <a:xfrm>
                  <a:off x="-1253649" y="695878"/>
                  <a:ext cx="692149" cy="45402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63" name="Straight Connector 62"/>
                <p:cNvCxnSpPr/>
                <p:nvPr/>
              </p:nvCxnSpPr>
              <p:spPr>
                <a:xfrm>
                  <a:off x="-907205" y="568878"/>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01805" y="844981"/>
                  <a:ext cx="631613"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D/1-8</a:t>
                  </a:r>
                  <a:endParaRPr lang="en-US" sz="800" b="1" dirty="0">
                    <a:latin typeface="Arial" pitchFamily="34" charset="0"/>
                    <a:cs typeface="Arial" pitchFamily="34" charset="0"/>
                  </a:endParaRPr>
                </a:p>
              </p:txBody>
            </p:sp>
          </p:grpSp>
          <p:pic>
            <p:nvPicPr>
              <p:cNvPr id="61" name="Picture 60"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277393" y="5064061"/>
                <a:ext cx="420637" cy="206027"/>
              </a:xfrm>
              <a:prstGeom prst="rect">
                <a:avLst/>
              </a:prstGeom>
            </p:spPr>
          </p:pic>
        </p:grpSp>
      </p:grpSp>
      <p:grpSp>
        <p:nvGrpSpPr>
          <p:cNvPr id="102" name="Group 961"/>
          <p:cNvGrpSpPr/>
          <p:nvPr/>
        </p:nvGrpSpPr>
        <p:grpSpPr>
          <a:xfrm>
            <a:off x="404055" y="1442962"/>
            <a:ext cx="1196145" cy="3383189"/>
            <a:chOff x="3400091" y="1183957"/>
            <a:chExt cx="1477602" cy="4210754"/>
          </a:xfrm>
        </p:grpSpPr>
        <p:grpSp>
          <p:nvGrpSpPr>
            <p:cNvPr id="103" name="Group 49"/>
            <p:cNvGrpSpPr/>
            <p:nvPr/>
          </p:nvGrpSpPr>
          <p:grpSpPr>
            <a:xfrm>
              <a:off x="3402956" y="1183957"/>
              <a:ext cx="1474737" cy="578644"/>
              <a:chOff x="4039009" y="571845"/>
              <a:chExt cx="1474737" cy="578644"/>
            </a:xfrm>
          </p:grpSpPr>
          <p:sp>
            <p:nvSpPr>
              <p:cNvPr id="145" name="Rectangle 144"/>
              <p:cNvSpPr/>
              <p:nvPr/>
            </p:nvSpPr>
            <p:spPr>
              <a:xfrm>
                <a:off x="4039009" y="696461"/>
                <a:ext cx="692149" cy="4540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6" name="Freeform 145"/>
              <p:cNvSpPr/>
              <p:nvPr/>
            </p:nvSpPr>
            <p:spPr>
              <a:xfrm>
                <a:off x="4047430" y="704885"/>
                <a:ext cx="659606" cy="431006"/>
              </a:xfrm>
              <a:custGeom>
                <a:avLst/>
                <a:gdLst>
                  <a:gd name="connsiteX0" fmla="*/ 0 w 659606"/>
                  <a:gd name="connsiteY0" fmla="*/ 0 h 431006"/>
                  <a:gd name="connsiteX1" fmla="*/ 659606 w 659606"/>
                  <a:gd name="connsiteY1" fmla="*/ 0 h 431006"/>
                  <a:gd name="connsiteX2" fmla="*/ 0 w 659606"/>
                  <a:gd name="connsiteY2" fmla="*/ 431006 h 431006"/>
                  <a:gd name="connsiteX3" fmla="*/ 0 w 659606"/>
                  <a:gd name="connsiteY3" fmla="*/ 0 h 431006"/>
                </a:gdLst>
                <a:ahLst/>
                <a:cxnLst>
                  <a:cxn ang="0">
                    <a:pos x="connsiteX0" y="connsiteY0"/>
                  </a:cxn>
                  <a:cxn ang="0">
                    <a:pos x="connsiteX1" y="connsiteY1"/>
                  </a:cxn>
                  <a:cxn ang="0">
                    <a:pos x="connsiteX2" y="connsiteY2"/>
                  </a:cxn>
                  <a:cxn ang="0">
                    <a:pos x="connsiteX3" y="connsiteY3"/>
                  </a:cxn>
                </a:cxnLst>
                <a:rect l="l" t="t" r="r" b="b"/>
                <a:pathLst>
                  <a:path w="659606" h="431006">
                    <a:moveTo>
                      <a:pt x="0" y="0"/>
                    </a:moveTo>
                    <a:lnTo>
                      <a:pt x="659606" y="0"/>
                    </a:lnTo>
                    <a:lnTo>
                      <a:pt x="0" y="431006"/>
                    </a:lnTo>
                    <a:cubicBezTo>
                      <a:pt x="794" y="287337"/>
                      <a:pt x="1587" y="143669"/>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4" name="Group 35"/>
              <p:cNvGrpSpPr/>
              <p:nvPr/>
            </p:nvGrpSpPr>
            <p:grpSpPr>
              <a:xfrm>
                <a:off x="4353848" y="571845"/>
                <a:ext cx="66675" cy="119252"/>
                <a:chOff x="1797050" y="615156"/>
                <a:chExt cx="66675" cy="119252"/>
              </a:xfrm>
            </p:grpSpPr>
            <p:cxnSp>
              <p:nvCxnSpPr>
                <p:cNvPr id="151" name="Straight Connector 150"/>
                <p:cNvCxnSpPr/>
                <p:nvPr/>
              </p:nvCxnSpPr>
              <p:spPr>
                <a:xfrm>
                  <a:off x="1797050" y="615156"/>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863725" y="615156"/>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8" name="TextBox 54"/>
              <p:cNvSpPr txBox="1"/>
              <p:nvPr/>
            </p:nvSpPr>
            <p:spPr>
              <a:xfrm>
                <a:off x="4797309" y="852710"/>
                <a:ext cx="716437"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4-9 CAV</a:t>
                </a:r>
                <a:endParaRPr lang="en-US" sz="800" b="1" dirty="0">
                  <a:latin typeface="Arial" pitchFamily="34" charset="0"/>
                  <a:cs typeface="Arial" pitchFamily="34" charset="0"/>
                </a:endParaRPr>
              </a:p>
            </p:txBody>
          </p:sp>
          <p:sp>
            <p:nvSpPr>
              <p:cNvPr id="149" name="Rectangle 56"/>
              <p:cNvSpPr/>
              <p:nvPr/>
            </p:nvSpPr>
            <p:spPr>
              <a:xfrm>
                <a:off x="4039009" y="696464"/>
                <a:ext cx="692149" cy="4540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50" name="Straight Connector 57"/>
              <p:cNvCxnSpPr/>
              <p:nvPr/>
            </p:nvCxnSpPr>
            <p:spPr>
              <a:xfrm flipH="1">
                <a:off x="4042698" y="699639"/>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73"/>
            <p:cNvGrpSpPr/>
            <p:nvPr/>
          </p:nvGrpSpPr>
          <p:grpSpPr>
            <a:xfrm>
              <a:off x="3402956" y="1915235"/>
              <a:ext cx="1473844" cy="578644"/>
              <a:chOff x="4038600" y="1511851"/>
              <a:chExt cx="1473844" cy="578644"/>
            </a:xfrm>
          </p:grpSpPr>
          <p:grpSp>
            <p:nvGrpSpPr>
              <p:cNvPr id="106" name="Group 679"/>
              <p:cNvGrpSpPr/>
              <p:nvPr/>
            </p:nvGrpSpPr>
            <p:grpSpPr>
              <a:xfrm>
                <a:off x="4038600" y="1511851"/>
                <a:ext cx="1473844" cy="578644"/>
                <a:chOff x="-1256787" y="571845"/>
                <a:chExt cx="1473844" cy="578644"/>
              </a:xfrm>
            </p:grpSpPr>
            <p:sp>
              <p:nvSpPr>
                <p:cNvPr id="139" name="Rectangle 138"/>
                <p:cNvSpPr/>
                <p:nvPr/>
              </p:nvSpPr>
              <p:spPr>
                <a:xfrm>
                  <a:off x="-1256787" y="696461"/>
                  <a:ext cx="692149" cy="4540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0" name="Freeform 139"/>
                <p:cNvSpPr/>
                <p:nvPr/>
              </p:nvSpPr>
              <p:spPr>
                <a:xfrm>
                  <a:off x="-1248366" y="704885"/>
                  <a:ext cx="659606" cy="431006"/>
                </a:xfrm>
                <a:custGeom>
                  <a:avLst/>
                  <a:gdLst>
                    <a:gd name="connsiteX0" fmla="*/ 0 w 659606"/>
                    <a:gd name="connsiteY0" fmla="*/ 0 h 431006"/>
                    <a:gd name="connsiteX1" fmla="*/ 659606 w 659606"/>
                    <a:gd name="connsiteY1" fmla="*/ 0 h 431006"/>
                    <a:gd name="connsiteX2" fmla="*/ 0 w 659606"/>
                    <a:gd name="connsiteY2" fmla="*/ 431006 h 431006"/>
                    <a:gd name="connsiteX3" fmla="*/ 0 w 659606"/>
                    <a:gd name="connsiteY3" fmla="*/ 0 h 431006"/>
                  </a:gdLst>
                  <a:ahLst/>
                  <a:cxnLst>
                    <a:cxn ang="0">
                      <a:pos x="connsiteX0" y="connsiteY0"/>
                    </a:cxn>
                    <a:cxn ang="0">
                      <a:pos x="connsiteX1" y="connsiteY1"/>
                    </a:cxn>
                    <a:cxn ang="0">
                      <a:pos x="connsiteX2" y="connsiteY2"/>
                    </a:cxn>
                    <a:cxn ang="0">
                      <a:pos x="connsiteX3" y="connsiteY3"/>
                    </a:cxn>
                  </a:cxnLst>
                  <a:rect l="l" t="t" r="r" b="b"/>
                  <a:pathLst>
                    <a:path w="659606" h="431006">
                      <a:moveTo>
                        <a:pt x="0" y="0"/>
                      </a:moveTo>
                      <a:lnTo>
                        <a:pt x="659606" y="0"/>
                      </a:lnTo>
                      <a:lnTo>
                        <a:pt x="0" y="431006"/>
                      </a:lnTo>
                      <a:cubicBezTo>
                        <a:pt x="794" y="287337"/>
                        <a:pt x="1587" y="143669"/>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1" name="Straight Connector 140"/>
                <p:cNvCxnSpPr/>
                <p:nvPr/>
              </p:nvCxnSpPr>
              <p:spPr>
                <a:xfrm>
                  <a:off x="-908614" y="571845"/>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498487" y="852710"/>
                  <a:ext cx="715544"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HHT/4-9</a:t>
                  </a:r>
                  <a:endParaRPr lang="en-US" sz="800" b="1" dirty="0">
                    <a:latin typeface="Arial" pitchFamily="34" charset="0"/>
                    <a:cs typeface="Arial" pitchFamily="34" charset="0"/>
                  </a:endParaRPr>
                </a:p>
              </p:txBody>
            </p:sp>
            <p:sp>
              <p:nvSpPr>
                <p:cNvPr id="143" name="Rectangle 142"/>
                <p:cNvSpPr/>
                <p:nvPr/>
              </p:nvSpPr>
              <p:spPr>
                <a:xfrm>
                  <a:off x="-1256787" y="696464"/>
                  <a:ext cx="692149" cy="4540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4" name="Straight Connector 143"/>
                <p:cNvCxnSpPr/>
                <p:nvPr/>
              </p:nvCxnSpPr>
              <p:spPr>
                <a:xfrm flipH="1">
                  <a:off x="-1253098" y="699639"/>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a:off x="4040981" y="17526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Group 679"/>
            <p:cNvGrpSpPr/>
            <p:nvPr/>
          </p:nvGrpSpPr>
          <p:grpSpPr>
            <a:xfrm>
              <a:off x="3402810" y="2635234"/>
              <a:ext cx="1473990" cy="581025"/>
              <a:chOff x="-1256787" y="569464"/>
              <a:chExt cx="1473990" cy="581025"/>
            </a:xfrm>
          </p:grpSpPr>
          <p:sp>
            <p:nvSpPr>
              <p:cNvPr id="131" name="Rectangle 130"/>
              <p:cNvSpPr/>
              <p:nvPr/>
            </p:nvSpPr>
            <p:spPr>
              <a:xfrm>
                <a:off x="-1256787" y="696461"/>
                <a:ext cx="692149" cy="4540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2" name="Freeform 131"/>
              <p:cNvSpPr/>
              <p:nvPr/>
            </p:nvSpPr>
            <p:spPr>
              <a:xfrm>
                <a:off x="-1248366" y="704885"/>
                <a:ext cx="659606" cy="431006"/>
              </a:xfrm>
              <a:custGeom>
                <a:avLst/>
                <a:gdLst>
                  <a:gd name="connsiteX0" fmla="*/ 0 w 659606"/>
                  <a:gd name="connsiteY0" fmla="*/ 0 h 431006"/>
                  <a:gd name="connsiteX1" fmla="*/ 659606 w 659606"/>
                  <a:gd name="connsiteY1" fmla="*/ 0 h 431006"/>
                  <a:gd name="connsiteX2" fmla="*/ 0 w 659606"/>
                  <a:gd name="connsiteY2" fmla="*/ 431006 h 431006"/>
                  <a:gd name="connsiteX3" fmla="*/ 0 w 659606"/>
                  <a:gd name="connsiteY3" fmla="*/ 0 h 431006"/>
                </a:gdLst>
                <a:ahLst/>
                <a:cxnLst>
                  <a:cxn ang="0">
                    <a:pos x="connsiteX0" y="connsiteY0"/>
                  </a:cxn>
                  <a:cxn ang="0">
                    <a:pos x="connsiteX1" y="connsiteY1"/>
                  </a:cxn>
                  <a:cxn ang="0">
                    <a:pos x="connsiteX2" y="connsiteY2"/>
                  </a:cxn>
                  <a:cxn ang="0">
                    <a:pos x="connsiteX3" y="connsiteY3"/>
                  </a:cxn>
                </a:cxnLst>
                <a:rect l="l" t="t" r="r" b="b"/>
                <a:pathLst>
                  <a:path w="659606" h="431006">
                    <a:moveTo>
                      <a:pt x="0" y="0"/>
                    </a:moveTo>
                    <a:lnTo>
                      <a:pt x="659606" y="0"/>
                    </a:lnTo>
                    <a:lnTo>
                      <a:pt x="0" y="431006"/>
                    </a:lnTo>
                    <a:cubicBezTo>
                      <a:pt x="794" y="287337"/>
                      <a:pt x="1587" y="143669"/>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3" name="Straight Connector 132"/>
              <p:cNvCxnSpPr/>
              <p:nvPr/>
            </p:nvCxnSpPr>
            <p:spPr>
              <a:xfrm>
                <a:off x="-908614" y="569464"/>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98487" y="850329"/>
                <a:ext cx="715690"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A/4-9</a:t>
                </a:r>
                <a:endParaRPr lang="en-US" sz="800" b="1" dirty="0">
                  <a:latin typeface="Arial" pitchFamily="34" charset="0"/>
                  <a:cs typeface="Arial" pitchFamily="34" charset="0"/>
                </a:endParaRPr>
              </a:p>
            </p:txBody>
          </p:sp>
          <p:sp>
            <p:nvSpPr>
              <p:cNvPr id="135" name="Rectangle 134"/>
              <p:cNvSpPr/>
              <p:nvPr/>
            </p:nvSpPr>
            <p:spPr>
              <a:xfrm>
                <a:off x="-1256787" y="696464"/>
                <a:ext cx="692149" cy="4540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6" name="Straight Connector 135"/>
              <p:cNvCxnSpPr/>
              <p:nvPr/>
            </p:nvCxnSpPr>
            <p:spPr>
              <a:xfrm flipH="1">
                <a:off x="-1253098" y="699639"/>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679"/>
            <p:cNvGrpSpPr/>
            <p:nvPr/>
          </p:nvGrpSpPr>
          <p:grpSpPr>
            <a:xfrm>
              <a:off x="3402127" y="3364982"/>
              <a:ext cx="1474673" cy="581025"/>
              <a:chOff x="-1256787" y="569464"/>
              <a:chExt cx="1474673" cy="581025"/>
            </a:xfrm>
          </p:grpSpPr>
          <p:sp>
            <p:nvSpPr>
              <p:cNvPr id="125" name="Rectangle 124"/>
              <p:cNvSpPr/>
              <p:nvPr/>
            </p:nvSpPr>
            <p:spPr>
              <a:xfrm>
                <a:off x="-1256787" y="696461"/>
                <a:ext cx="692149" cy="4540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6" name="Freeform 125"/>
              <p:cNvSpPr/>
              <p:nvPr/>
            </p:nvSpPr>
            <p:spPr>
              <a:xfrm>
                <a:off x="-1248366" y="704885"/>
                <a:ext cx="659606" cy="431006"/>
              </a:xfrm>
              <a:custGeom>
                <a:avLst/>
                <a:gdLst>
                  <a:gd name="connsiteX0" fmla="*/ 0 w 659606"/>
                  <a:gd name="connsiteY0" fmla="*/ 0 h 431006"/>
                  <a:gd name="connsiteX1" fmla="*/ 659606 w 659606"/>
                  <a:gd name="connsiteY1" fmla="*/ 0 h 431006"/>
                  <a:gd name="connsiteX2" fmla="*/ 0 w 659606"/>
                  <a:gd name="connsiteY2" fmla="*/ 431006 h 431006"/>
                  <a:gd name="connsiteX3" fmla="*/ 0 w 659606"/>
                  <a:gd name="connsiteY3" fmla="*/ 0 h 431006"/>
                </a:gdLst>
                <a:ahLst/>
                <a:cxnLst>
                  <a:cxn ang="0">
                    <a:pos x="connsiteX0" y="connsiteY0"/>
                  </a:cxn>
                  <a:cxn ang="0">
                    <a:pos x="connsiteX1" y="connsiteY1"/>
                  </a:cxn>
                  <a:cxn ang="0">
                    <a:pos x="connsiteX2" y="connsiteY2"/>
                  </a:cxn>
                  <a:cxn ang="0">
                    <a:pos x="connsiteX3" y="connsiteY3"/>
                  </a:cxn>
                </a:cxnLst>
                <a:rect l="l" t="t" r="r" b="b"/>
                <a:pathLst>
                  <a:path w="659606" h="431006">
                    <a:moveTo>
                      <a:pt x="0" y="0"/>
                    </a:moveTo>
                    <a:lnTo>
                      <a:pt x="659606" y="0"/>
                    </a:lnTo>
                    <a:lnTo>
                      <a:pt x="0" y="431006"/>
                    </a:lnTo>
                    <a:cubicBezTo>
                      <a:pt x="794" y="287337"/>
                      <a:pt x="1587" y="143669"/>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27" name="Straight Connector 126"/>
              <p:cNvCxnSpPr/>
              <p:nvPr/>
            </p:nvCxnSpPr>
            <p:spPr>
              <a:xfrm>
                <a:off x="-908614" y="569464"/>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498487" y="850329"/>
                <a:ext cx="716373"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B/4-9</a:t>
                </a:r>
                <a:endParaRPr lang="en-US" sz="800" b="1" dirty="0">
                  <a:latin typeface="Arial" pitchFamily="34" charset="0"/>
                  <a:cs typeface="Arial" pitchFamily="34" charset="0"/>
                </a:endParaRPr>
              </a:p>
            </p:txBody>
          </p:sp>
          <p:sp>
            <p:nvSpPr>
              <p:cNvPr id="129" name="Rectangle 128"/>
              <p:cNvSpPr/>
              <p:nvPr/>
            </p:nvSpPr>
            <p:spPr>
              <a:xfrm>
                <a:off x="-1256787" y="696464"/>
                <a:ext cx="692149" cy="4540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0" name="Straight Connector 129"/>
              <p:cNvCxnSpPr/>
              <p:nvPr/>
            </p:nvCxnSpPr>
            <p:spPr>
              <a:xfrm flipH="1">
                <a:off x="-1253098" y="699639"/>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679"/>
            <p:cNvGrpSpPr/>
            <p:nvPr/>
          </p:nvGrpSpPr>
          <p:grpSpPr>
            <a:xfrm>
              <a:off x="3403466" y="4088070"/>
              <a:ext cx="1473334" cy="581025"/>
              <a:chOff x="-1256787" y="569464"/>
              <a:chExt cx="1473334" cy="581025"/>
            </a:xfrm>
          </p:grpSpPr>
          <p:sp>
            <p:nvSpPr>
              <p:cNvPr id="119" name="Rectangle 118"/>
              <p:cNvSpPr/>
              <p:nvPr/>
            </p:nvSpPr>
            <p:spPr>
              <a:xfrm>
                <a:off x="-1256787" y="696461"/>
                <a:ext cx="692149" cy="4540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0" name="Freeform 119"/>
              <p:cNvSpPr/>
              <p:nvPr/>
            </p:nvSpPr>
            <p:spPr>
              <a:xfrm>
                <a:off x="-1248366" y="704885"/>
                <a:ext cx="659606" cy="431006"/>
              </a:xfrm>
              <a:custGeom>
                <a:avLst/>
                <a:gdLst>
                  <a:gd name="connsiteX0" fmla="*/ 0 w 659606"/>
                  <a:gd name="connsiteY0" fmla="*/ 0 h 431006"/>
                  <a:gd name="connsiteX1" fmla="*/ 659606 w 659606"/>
                  <a:gd name="connsiteY1" fmla="*/ 0 h 431006"/>
                  <a:gd name="connsiteX2" fmla="*/ 0 w 659606"/>
                  <a:gd name="connsiteY2" fmla="*/ 431006 h 431006"/>
                  <a:gd name="connsiteX3" fmla="*/ 0 w 659606"/>
                  <a:gd name="connsiteY3" fmla="*/ 0 h 431006"/>
                </a:gdLst>
                <a:ahLst/>
                <a:cxnLst>
                  <a:cxn ang="0">
                    <a:pos x="connsiteX0" y="connsiteY0"/>
                  </a:cxn>
                  <a:cxn ang="0">
                    <a:pos x="connsiteX1" y="connsiteY1"/>
                  </a:cxn>
                  <a:cxn ang="0">
                    <a:pos x="connsiteX2" y="connsiteY2"/>
                  </a:cxn>
                  <a:cxn ang="0">
                    <a:pos x="connsiteX3" y="connsiteY3"/>
                  </a:cxn>
                </a:cxnLst>
                <a:rect l="l" t="t" r="r" b="b"/>
                <a:pathLst>
                  <a:path w="659606" h="431006">
                    <a:moveTo>
                      <a:pt x="0" y="0"/>
                    </a:moveTo>
                    <a:lnTo>
                      <a:pt x="659606" y="0"/>
                    </a:lnTo>
                    <a:lnTo>
                      <a:pt x="0" y="431006"/>
                    </a:lnTo>
                    <a:cubicBezTo>
                      <a:pt x="794" y="287337"/>
                      <a:pt x="1587" y="143669"/>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21" name="Straight Connector 120"/>
              <p:cNvCxnSpPr/>
              <p:nvPr/>
            </p:nvCxnSpPr>
            <p:spPr>
              <a:xfrm>
                <a:off x="-908614" y="569464"/>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498487" y="845567"/>
                <a:ext cx="715034"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C/4-9</a:t>
                </a:r>
                <a:endParaRPr lang="en-US" sz="800" b="1" dirty="0">
                  <a:latin typeface="Arial" pitchFamily="34" charset="0"/>
                  <a:cs typeface="Arial" pitchFamily="34" charset="0"/>
                </a:endParaRPr>
              </a:p>
            </p:txBody>
          </p:sp>
          <p:sp>
            <p:nvSpPr>
              <p:cNvPr id="123" name="Rectangle 122"/>
              <p:cNvSpPr/>
              <p:nvPr/>
            </p:nvSpPr>
            <p:spPr>
              <a:xfrm>
                <a:off x="-1256787" y="696464"/>
                <a:ext cx="692149" cy="4540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24" name="Straight Connector 123"/>
              <p:cNvCxnSpPr/>
              <p:nvPr/>
            </p:nvCxnSpPr>
            <p:spPr>
              <a:xfrm flipH="1">
                <a:off x="-1253098" y="699639"/>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957"/>
            <p:cNvGrpSpPr/>
            <p:nvPr/>
          </p:nvGrpSpPr>
          <p:grpSpPr>
            <a:xfrm>
              <a:off x="3400091" y="1432895"/>
              <a:ext cx="1400509" cy="3961816"/>
              <a:chOff x="3400091" y="1432895"/>
              <a:chExt cx="1400509" cy="3961816"/>
            </a:xfrm>
          </p:grpSpPr>
          <p:pic>
            <p:nvPicPr>
              <p:cNvPr id="109" name="Picture 108"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3538962" y="1432895"/>
                <a:ext cx="420637" cy="206027"/>
              </a:xfrm>
              <a:prstGeom prst="rect">
                <a:avLst/>
              </a:prstGeom>
            </p:spPr>
          </p:pic>
          <p:pic>
            <p:nvPicPr>
              <p:cNvPr id="110" name="Picture 109"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3538962" y="2163942"/>
                <a:ext cx="420637" cy="206027"/>
              </a:xfrm>
              <a:prstGeom prst="rect">
                <a:avLst/>
              </a:prstGeom>
            </p:spPr>
          </p:pic>
          <p:pic>
            <p:nvPicPr>
              <p:cNvPr id="111" name="Picture 110"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3538970" y="2885458"/>
                <a:ext cx="420637" cy="206027"/>
              </a:xfrm>
              <a:prstGeom prst="rect">
                <a:avLst/>
              </a:prstGeom>
            </p:spPr>
          </p:pic>
          <p:pic>
            <p:nvPicPr>
              <p:cNvPr id="112" name="Picture 111"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3537780" y="3615290"/>
                <a:ext cx="420637" cy="206027"/>
              </a:xfrm>
              <a:prstGeom prst="rect">
                <a:avLst/>
              </a:prstGeom>
            </p:spPr>
          </p:pic>
          <p:pic>
            <p:nvPicPr>
              <p:cNvPr id="113" name="Picture 112"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3538970" y="4339210"/>
                <a:ext cx="420637" cy="206027"/>
              </a:xfrm>
              <a:prstGeom prst="rect">
                <a:avLst/>
              </a:prstGeom>
            </p:spPr>
          </p:pic>
          <p:grpSp>
            <p:nvGrpSpPr>
              <p:cNvPr id="147" name="Group 724"/>
              <p:cNvGrpSpPr/>
              <p:nvPr/>
            </p:nvGrpSpPr>
            <p:grpSpPr>
              <a:xfrm>
                <a:off x="3400091" y="4813686"/>
                <a:ext cx="1400509" cy="581025"/>
                <a:chOff x="381000" y="6081469"/>
                <a:chExt cx="1400509" cy="581025"/>
              </a:xfrm>
            </p:grpSpPr>
            <p:sp>
              <p:nvSpPr>
                <p:cNvPr id="115" name="Rectangle 114"/>
                <p:cNvSpPr/>
                <p:nvPr/>
              </p:nvSpPr>
              <p:spPr>
                <a:xfrm>
                  <a:off x="383327" y="6208469"/>
                  <a:ext cx="692149" cy="454025"/>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16" name="Straight Connector 115"/>
                <p:cNvCxnSpPr/>
                <p:nvPr/>
              </p:nvCxnSpPr>
              <p:spPr>
                <a:xfrm>
                  <a:off x="730423" y="6081469"/>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1135823" y="6364715"/>
                  <a:ext cx="645686"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D/4-9</a:t>
                  </a:r>
                  <a:endParaRPr lang="en-US" sz="800" b="1" dirty="0">
                    <a:latin typeface="Arial" pitchFamily="34" charset="0"/>
                    <a:cs typeface="Arial" pitchFamily="34" charset="0"/>
                  </a:endParaRPr>
                </a:p>
              </p:txBody>
            </p:sp>
            <p:sp>
              <p:nvSpPr>
                <p:cNvPr id="118" name="TextBox 117"/>
                <p:cNvSpPr txBox="1"/>
                <p:nvPr/>
              </p:nvSpPr>
              <p:spPr>
                <a:xfrm>
                  <a:off x="381000" y="6373926"/>
                  <a:ext cx="696802" cy="153225"/>
                </a:xfrm>
                <a:prstGeom prst="rect">
                  <a:avLst/>
                </a:prstGeom>
                <a:noFill/>
              </p:spPr>
              <p:txBody>
                <a:bodyPr wrap="square" lIns="0" tIns="0" rIns="0" bIns="0" rtlCol="0">
                  <a:spAutoFit/>
                </a:bodyPr>
                <a:lstStyle/>
                <a:p>
                  <a:pPr algn="ctr"/>
                  <a:r>
                    <a:rPr lang="en-US" sz="800" b="1" dirty="0" smtClean="0">
                      <a:latin typeface="Arial" pitchFamily="34" charset="0"/>
                      <a:cs typeface="Arial" pitchFamily="34" charset="0"/>
                    </a:rPr>
                    <a:t>SUST</a:t>
                  </a:r>
                  <a:endParaRPr lang="en-US" sz="800" b="1" dirty="0">
                    <a:latin typeface="Arial" pitchFamily="34" charset="0"/>
                    <a:cs typeface="Arial" pitchFamily="34" charset="0"/>
                  </a:endParaRPr>
                </a:p>
              </p:txBody>
            </p:sp>
          </p:grpSp>
        </p:grpSp>
      </p:grpSp>
      <p:grpSp>
        <p:nvGrpSpPr>
          <p:cNvPr id="153" name="Group 419"/>
          <p:cNvGrpSpPr/>
          <p:nvPr/>
        </p:nvGrpSpPr>
        <p:grpSpPr>
          <a:xfrm>
            <a:off x="5168231" y="1436775"/>
            <a:ext cx="1108414" cy="3377962"/>
            <a:chOff x="5273006" y="1663153"/>
            <a:chExt cx="1108414" cy="3377962"/>
          </a:xfrm>
        </p:grpSpPr>
        <p:grpSp>
          <p:nvGrpSpPr>
            <p:cNvPr id="154" name="Group 747"/>
            <p:cNvGrpSpPr/>
            <p:nvPr/>
          </p:nvGrpSpPr>
          <p:grpSpPr>
            <a:xfrm>
              <a:off x="5273006" y="4574282"/>
              <a:ext cx="1108414" cy="466833"/>
              <a:chOff x="381000" y="6081469"/>
              <a:chExt cx="1369228" cy="581025"/>
            </a:xfrm>
          </p:grpSpPr>
          <p:sp>
            <p:nvSpPr>
              <p:cNvPr id="194" name="Rectangle 193"/>
              <p:cNvSpPr/>
              <p:nvPr/>
            </p:nvSpPr>
            <p:spPr>
              <a:xfrm>
                <a:off x="383327" y="6208469"/>
                <a:ext cx="692149" cy="454025"/>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95" name="Straight Connector 194"/>
              <p:cNvCxnSpPr/>
              <p:nvPr/>
            </p:nvCxnSpPr>
            <p:spPr>
              <a:xfrm>
                <a:off x="730423" y="6081469"/>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1135823" y="6357572"/>
                <a:ext cx="614405"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F/3-82</a:t>
                </a:r>
                <a:endParaRPr lang="en-US" sz="800" b="1" dirty="0">
                  <a:latin typeface="Arial" pitchFamily="34" charset="0"/>
                  <a:cs typeface="Arial" pitchFamily="34" charset="0"/>
                </a:endParaRPr>
              </a:p>
            </p:txBody>
          </p:sp>
          <p:sp>
            <p:nvSpPr>
              <p:cNvPr id="197" name="TextBox 196"/>
              <p:cNvSpPr txBox="1"/>
              <p:nvPr/>
            </p:nvSpPr>
            <p:spPr>
              <a:xfrm>
                <a:off x="381000" y="6373926"/>
                <a:ext cx="696803" cy="153225"/>
              </a:xfrm>
              <a:prstGeom prst="rect">
                <a:avLst/>
              </a:prstGeom>
              <a:noFill/>
            </p:spPr>
            <p:txBody>
              <a:bodyPr wrap="square" lIns="0" tIns="0" rIns="0" bIns="0" rtlCol="0">
                <a:spAutoFit/>
              </a:bodyPr>
              <a:lstStyle/>
              <a:p>
                <a:pPr algn="ctr"/>
                <a:r>
                  <a:rPr lang="en-US" sz="800" b="1" dirty="0" smtClean="0">
                    <a:latin typeface="Arial" pitchFamily="34" charset="0"/>
                    <a:cs typeface="Arial" pitchFamily="34" charset="0"/>
                  </a:rPr>
                  <a:t>SUST</a:t>
                </a:r>
                <a:endParaRPr lang="en-US" sz="800" b="1" dirty="0">
                  <a:latin typeface="Arial" pitchFamily="34" charset="0"/>
                  <a:cs typeface="Arial" pitchFamily="34" charset="0"/>
                </a:endParaRPr>
              </a:p>
            </p:txBody>
          </p:sp>
        </p:grpSp>
        <p:grpSp>
          <p:nvGrpSpPr>
            <p:cNvPr id="155" name="Group 388"/>
            <p:cNvGrpSpPr/>
            <p:nvPr/>
          </p:nvGrpSpPr>
          <p:grpSpPr>
            <a:xfrm>
              <a:off x="5274605" y="3993037"/>
              <a:ext cx="1104836" cy="466551"/>
              <a:chOff x="5558566" y="3234364"/>
              <a:chExt cx="1364808" cy="580674"/>
            </a:xfrm>
          </p:grpSpPr>
          <p:grpSp>
            <p:nvGrpSpPr>
              <p:cNvPr id="156" name="Group 755"/>
              <p:cNvGrpSpPr/>
              <p:nvPr/>
            </p:nvGrpSpPr>
            <p:grpSpPr>
              <a:xfrm>
                <a:off x="5558566" y="3234364"/>
                <a:ext cx="1364808" cy="580674"/>
                <a:chOff x="5876055" y="531379"/>
                <a:chExt cx="1364808" cy="580674"/>
              </a:xfrm>
            </p:grpSpPr>
            <p:cxnSp>
              <p:nvCxnSpPr>
                <p:cNvPr id="191" name="Straight Connector 190"/>
                <p:cNvCxnSpPr/>
                <p:nvPr/>
              </p:nvCxnSpPr>
              <p:spPr>
                <a:xfrm>
                  <a:off x="6222720" y="531379"/>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6628131" y="812406"/>
                  <a:ext cx="612732"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C/3-82</a:t>
                  </a:r>
                  <a:endParaRPr lang="en-US" sz="800" b="1" dirty="0">
                    <a:latin typeface="Arial" pitchFamily="34" charset="0"/>
                    <a:cs typeface="Arial" pitchFamily="34" charset="0"/>
                  </a:endParaRPr>
                </a:p>
              </p:txBody>
            </p:sp>
            <p:sp>
              <p:nvSpPr>
                <p:cNvPr id="193" name="Rectangle 192"/>
                <p:cNvSpPr/>
                <p:nvPr/>
              </p:nvSpPr>
              <p:spPr>
                <a:xfrm>
                  <a:off x="5876055" y="658028"/>
                  <a:ext cx="692149" cy="45402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189" name="Oval 188"/>
              <p:cNvSpPr/>
              <p:nvPr/>
            </p:nvSpPr>
            <p:spPr>
              <a:xfrm>
                <a:off x="5822093" y="3505634"/>
                <a:ext cx="164316" cy="1643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190" name="Picture 189" descr="Armor.png"/>
              <p:cNvPicPr>
                <a:picLocks noChangeAspect="1"/>
              </p:cNvPicPr>
              <p:nvPr/>
            </p:nvPicPr>
            <p:blipFill>
              <a:blip r:embed="rId5" cstate="email">
                <a:clrChange>
                  <a:clrFrom>
                    <a:srgbClr val="D0D0D0">
                      <a:alpha val="88235"/>
                    </a:srgbClr>
                  </a:clrFrom>
                  <a:clrTo>
                    <a:srgbClr val="D0D0D0">
                      <a:alpha val="0"/>
                    </a:srgbClr>
                  </a:clrTo>
                </a:clrChange>
              </a:blip>
              <a:stretch>
                <a:fillRect/>
              </a:stretch>
            </p:blipFill>
            <p:spPr>
              <a:xfrm>
                <a:off x="5764831" y="3668404"/>
                <a:ext cx="277418" cy="135879"/>
              </a:xfrm>
              <a:prstGeom prst="rect">
                <a:avLst/>
              </a:prstGeom>
            </p:spPr>
          </p:pic>
        </p:grpSp>
        <p:grpSp>
          <p:nvGrpSpPr>
            <p:cNvPr id="157" name="Group 432"/>
            <p:cNvGrpSpPr/>
            <p:nvPr/>
          </p:nvGrpSpPr>
          <p:grpSpPr>
            <a:xfrm>
              <a:off x="5276346" y="1663153"/>
              <a:ext cx="1100609" cy="464638"/>
              <a:chOff x="5561574" y="1053551"/>
              <a:chExt cx="1359587" cy="578293"/>
            </a:xfrm>
          </p:grpSpPr>
          <p:grpSp>
            <p:nvGrpSpPr>
              <p:cNvPr id="158" name="Group 755"/>
              <p:cNvGrpSpPr/>
              <p:nvPr/>
            </p:nvGrpSpPr>
            <p:grpSpPr>
              <a:xfrm>
                <a:off x="5561574" y="1053551"/>
                <a:ext cx="1359587" cy="578293"/>
                <a:chOff x="5876055" y="533760"/>
                <a:chExt cx="1359587" cy="578293"/>
              </a:xfrm>
            </p:grpSpPr>
            <p:grpSp>
              <p:nvGrpSpPr>
                <p:cNvPr id="159" name="Group 23"/>
                <p:cNvGrpSpPr/>
                <p:nvPr/>
              </p:nvGrpSpPr>
              <p:grpSpPr>
                <a:xfrm>
                  <a:off x="6187005" y="533760"/>
                  <a:ext cx="66675" cy="119252"/>
                  <a:chOff x="1797050" y="614362"/>
                  <a:chExt cx="66675" cy="119252"/>
                </a:xfrm>
              </p:grpSpPr>
              <p:cxnSp>
                <p:nvCxnSpPr>
                  <p:cNvPr id="186" name="Straight Connector 185"/>
                  <p:cNvCxnSpPr/>
                  <p:nvPr/>
                </p:nvCxnSpPr>
                <p:spPr>
                  <a:xfrm>
                    <a:off x="1797050" y="614362"/>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13"/>
                  <p:cNvCxnSpPr/>
                  <p:nvPr/>
                </p:nvCxnSpPr>
                <p:spPr>
                  <a:xfrm>
                    <a:off x="1863725" y="614362"/>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3" name="TextBox 182"/>
                <p:cNvSpPr txBox="1"/>
                <p:nvPr/>
              </p:nvSpPr>
              <p:spPr>
                <a:xfrm>
                  <a:off x="6628131" y="814787"/>
                  <a:ext cx="607511"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3-82 FA</a:t>
                  </a:r>
                  <a:endParaRPr lang="en-US" sz="800" b="1" dirty="0">
                    <a:latin typeface="Arial" pitchFamily="34" charset="0"/>
                    <a:cs typeface="Arial" pitchFamily="34" charset="0"/>
                  </a:endParaRPr>
                </a:p>
              </p:txBody>
            </p:sp>
            <p:sp>
              <p:nvSpPr>
                <p:cNvPr id="184" name="Rectangle 183"/>
                <p:cNvSpPr/>
                <p:nvPr/>
              </p:nvSpPr>
              <p:spPr>
                <a:xfrm>
                  <a:off x="5876055" y="658028"/>
                  <a:ext cx="692149" cy="45402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5" name="Oval 184"/>
                <p:cNvSpPr/>
                <p:nvPr/>
              </p:nvSpPr>
              <p:spPr>
                <a:xfrm>
                  <a:off x="6139971" y="802882"/>
                  <a:ext cx="164316" cy="1643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pic>
            <p:nvPicPr>
              <p:cNvPr id="181" name="Picture 180" descr="Armor.png"/>
              <p:cNvPicPr>
                <a:picLocks noChangeAspect="1"/>
              </p:cNvPicPr>
              <p:nvPr/>
            </p:nvPicPr>
            <p:blipFill>
              <a:blip r:embed="rId5" cstate="email">
                <a:clrChange>
                  <a:clrFrom>
                    <a:srgbClr val="D0D0D0">
                      <a:alpha val="88235"/>
                    </a:srgbClr>
                  </a:clrFrom>
                  <a:clrTo>
                    <a:srgbClr val="D0D0D0">
                      <a:alpha val="0"/>
                    </a:srgbClr>
                  </a:clrTo>
                </a:clrChange>
              </a:blip>
              <a:stretch>
                <a:fillRect/>
              </a:stretch>
            </p:blipFill>
            <p:spPr>
              <a:xfrm>
                <a:off x="5768630" y="1485488"/>
                <a:ext cx="277418" cy="135879"/>
              </a:xfrm>
              <a:prstGeom prst="rect">
                <a:avLst/>
              </a:prstGeom>
            </p:spPr>
          </p:pic>
        </p:grpSp>
        <p:grpSp>
          <p:nvGrpSpPr>
            <p:cNvPr id="160" name="Group 433"/>
            <p:cNvGrpSpPr/>
            <p:nvPr/>
          </p:nvGrpSpPr>
          <p:grpSpPr>
            <a:xfrm>
              <a:off x="5274419" y="2251233"/>
              <a:ext cx="1104328" cy="468464"/>
              <a:chOff x="5559193" y="1785482"/>
              <a:chExt cx="1364181" cy="583055"/>
            </a:xfrm>
          </p:grpSpPr>
          <p:grpSp>
            <p:nvGrpSpPr>
              <p:cNvPr id="166" name="Group 369"/>
              <p:cNvGrpSpPr/>
              <p:nvPr/>
            </p:nvGrpSpPr>
            <p:grpSpPr>
              <a:xfrm>
                <a:off x="5559193" y="1785482"/>
                <a:ext cx="1364181" cy="583055"/>
                <a:chOff x="5869781" y="1514070"/>
                <a:chExt cx="1364181" cy="583055"/>
              </a:xfrm>
            </p:grpSpPr>
            <p:grpSp>
              <p:nvGrpSpPr>
                <p:cNvPr id="172" name="Group 755"/>
                <p:cNvGrpSpPr/>
                <p:nvPr/>
              </p:nvGrpSpPr>
              <p:grpSpPr>
                <a:xfrm>
                  <a:off x="5869781" y="1514070"/>
                  <a:ext cx="1364181" cy="583055"/>
                  <a:chOff x="5876055" y="528998"/>
                  <a:chExt cx="1364181" cy="583055"/>
                </a:xfrm>
              </p:grpSpPr>
              <p:cxnSp>
                <p:nvCxnSpPr>
                  <p:cNvPr id="176" name="Straight Connector 175"/>
                  <p:cNvCxnSpPr/>
                  <p:nvPr/>
                </p:nvCxnSpPr>
                <p:spPr>
                  <a:xfrm>
                    <a:off x="6222720" y="528998"/>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6628131" y="812405"/>
                    <a:ext cx="612105"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HHB/3-82</a:t>
                    </a:r>
                    <a:endParaRPr lang="en-US" sz="800" b="1" dirty="0">
                      <a:latin typeface="Arial" pitchFamily="34" charset="0"/>
                      <a:cs typeface="Arial" pitchFamily="34" charset="0"/>
                    </a:endParaRPr>
                  </a:p>
                </p:txBody>
              </p:sp>
              <p:sp>
                <p:nvSpPr>
                  <p:cNvPr id="178" name="Rectangle 177"/>
                  <p:cNvSpPr/>
                  <p:nvPr/>
                </p:nvSpPr>
                <p:spPr>
                  <a:xfrm>
                    <a:off x="5876055" y="658028"/>
                    <a:ext cx="692149" cy="45402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9" name="Oval 178"/>
                  <p:cNvSpPr/>
                  <p:nvPr/>
                </p:nvSpPr>
                <p:spPr>
                  <a:xfrm>
                    <a:off x="6139971" y="802882"/>
                    <a:ext cx="164316" cy="1643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cxnSp>
              <p:nvCxnSpPr>
                <p:cNvPr id="175" name="Straight Connector 174"/>
                <p:cNvCxnSpPr/>
                <p:nvPr/>
              </p:nvCxnSpPr>
              <p:spPr>
                <a:xfrm>
                  <a:off x="5874543" y="1759743"/>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3" name="Picture 172" descr="Armor.png"/>
              <p:cNvPicPr>
                <a:picLocks noChangeAspect="1"/>
              </p:cNvPicPr>
              <p:nvPr/>
            </p:nvPicPr>
            <p:blipFill>
              <a:blip r:embed="rId5" cstate="email">
                <a:clrChange>
                  <a:clrFrom>
                    <a:srgbClr val="D0D0D0">
                      <a:alpha val="88235"/>
                    </a:srgbClr>
                  </a:clrFrom>
                  <a:clrTo>
                    <a:srgbClr val="D0D0D0">
                      <a:alpha val="0"/>
                    </a:srgbClr>
                  </a:clrTo>
                </a:clrChange>
              </a:blip>
              <a:stretch>
                <a:fillRect/>
              </a:stretch>
            </p:blipFill>
            <p:spPr>
              <a:xfrm>
                <a:off x="5766097" y="2223062"/>
                <a:ext cx="277418" cy="135879"/>
              </a:xfrm>
              <a:prstGeom prst="rect">
                <a:avLst/>
              </a:prstGeom>
            </p:spPr>
          </p:pic>
        </p:grpSp>
        <p:grpSp>
          <p:nvGrpSpPr>
            <p:cNvPr id="174" name="Group 434"/>
            <p:cNvGrpSpPr/>
            <p:nvPr/>
          </p:nvGrpSpPr>
          <p:grpSpPr>
            <a:xfrm>
              <a:off x="5274188" y="2829304"/>
              <a:ext cx="1104559" cy="466551"/>
              <a:chOff x="5558908" y="2504956"/>
              <a:chExt cx="1364466" cy="580674"/>
            </a:xfrm>
          </p:grpSpPr>
          <p:grpSp>
            <p:nvGrpSpPr>
              <p:cNvPr id="180" name="Group 755"/>
              <p:cNvGrpSpPr/>
              <p:nvPr/>
            </p:nvGrpSpPr>
            <p:grpSpPr>
              <a:xfrm>
                <a:off x="5558908" y="2504956"/>
                <a:ext cx="1364466" cy="580674"/>
                <a:chOff x="5876055" y="531379"/>
                <a:chExt cx="1364466" cy="580674"/>
              </a:xfrm>
            </p:grpSpPr>
            <p:cxnSp>
              <p:nvCxnSpPr>
                <p:cNvPr id="169" name="Straight Connector 168"/>
                <p:cNvCxnSpPr/>
                <p:nvPr/>
              </p:nvCxnSpPr>
              <p:spPr>
                <a:xfrm>
                  <a:off x="6222720" y="531379"/>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6628131" y="812406"/>
                  <a:ext cx="612390"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A/3-82</a:t>
                  </a:r>
                  <a:endParaRPr lang="en-US" sz="800" b="1" dirty="0">
                    <a:latin typeface="Arial" pitchFamily="34" charset="0"/>
                    <a:cs typeface="Arial" pitchFamily="34" charset="0"/>
                  </a:endParaRPr>
                </a:p>
              </p:txBody>
            </p:sp>
            <p:sp>
              <p:nvSpPr>
                <p:cNvPr id="171" name="Rectangle 170"/>
                <p:cNvSpPr/>
                <p:nvPr/>
              </p:nvSpPr>
              <p:spPr>
                <a:xfrm>
                  <a:off x="5876055" y="658028"/>
                  <a:ext cx="692149" cy="45402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167" name="Oval 166"/>
              <p:cNvSpPr/>
              <p:nvPr/>
            </p:nvSpPr>
            <p:spPr>
              <a:xfrm>
                <a:off x="5822094" y="2776641"/>
                <a:ext cx="164316" cy="1643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168" name="Picture 167" descr="Armor.png"/>
              <p:cNvPicPr>
                <a:picLocks noChangeAspect="1"/>
              </p:cNvPicPr>
              <p:nvPr/>
            </p:nvPicPr>
            <p:blipFill>
              <a:blip r:embed="rId5" cstate="email">
                <a:clrChange>
                  <a:clrFrom>
                    <a:srgbClr val="D0D0D0">
                      <a:alpha val="88235"/>
                    </a:srgbClr>
                  </a:clrFrom>
                  <a:clrTo>
                    <a:srgbClr val="D0D0D0">
                      <a:alpha val="0"/>
                    </a:srgbClr>
                  </a:clrTo>
                </a:clrChange>
              </a:blip>
              <a:stretch>
                <a:fillRect/>
              </a:stretch>
            </p:blipFill>
            <p:spPr>
              <a:xfrm>
                <a:off x="5766097" y="2938358"/>
                <a:ext cx="277418" cy="135879"/>
              </a:xfrm>
              <a:prstGeom prst="rect">
                <a:avLst/>
              </a:prstGeom>
            </p:spPr>
          </p:pic>
        </p:grpSp>
        <p:grpSp>
          <p:nvGrpSpPr>
            <p:cNvPr id="182" name="Group 379"/>
            <p:cNvGrpSpPr/>
            <p:nvPr/>
          </p:nvGrpSpPr>
          <p:grpSpPr>
            <a:xfrm>
              <a:off x="5273911" y="3415357"/>
              <a:ext cx="1104836" cy="466551"/>
              <a:chOff x="5558566" y="3234364"/>
              <a:chExt cx="1364808" cy="580674"/>
            </a:xfrm>
          </p:grpSpPr>
          <p:grpSp>
            <p:nvGrpSpPr>
              <p:cNvPr id="188" name="Group 755"/>
              <p:cNvGrpSpPr/>
              <p:nvPr/>
            </p:nvGrpSpPr>
            <p:grpSpPr>
              <a:xfrm>
                <a:off x="5558566" y="3234364"/>
                <a:ext cx="1364808" cy="580674"/>
                <a:chOff x="5876055" y="531379"/>
                <a:chExt cx="1364808" cy="580674"/>
              </a:xfrm>
            </p:grpSpPr>
            <p:cxnSp>
              <p:nvCxnSpPr>
                <p:cNvPr id="163" name="Straight Connector 162"/>
                <p:cNvCxnSpPr/>
                <p:nvPr/>
              </p:nvCxnSpPr>
              <p:spPr>
                <a:xfrm>
                  <a:off x="6222720" y="531379"/>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6628131" y="812406"/>
                  <a:ext cx="612732"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B/3-82</a:t>
                  </a:r>
                  <a:endParaRPr lang="en-US" sz="800" b="1" dirty="0">
                    <a:latin typeface="Arial" pitchFamily="34" charset="0"/>
                    <a:cs typeface="Arial" pitchFamily="34" charset="0"/>
                  </a:endParaRPr>
                </a:p>
              </p:txBody>
            </p:sp>
            <p:sp>
              <p:nvSpPr>
                <p:cNvPr id="165" name="Rectangle 164"/>
                <p:cNvSpPr/>
                <p:nvPr/>
              </p:nvSpPr>
              <p:spPr>
                <a:xfrm>
                  <a:off x="5876055" y="658028"/>
                  <a:ext cx="692149" cy="45402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161" name="Oval 160"/>
              <p:cNvSpPr/>
              <p:nvPr/>
            </p:nvSpPr>
            <p:spPr>
              <a:xfrm>
                <a:off x="5822093" y="3505634"/>
                <a:ext cx="164316" cy="1643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162" name="Picture 161" descr="Armor.png"/>
              <p:cNvPicPr>
                <a:picLocks noChangeAspect="1"/>
              </p:cNvPicPr>
              <p:nvPr/>
            </p:nvPicPr>
            <p:blipFill>
              <a:blip r:embed="rId5" cstate="email">
                <a:clrChange>
                  <a:clrFrom>
                    <a:srgbClr val="D0D0D0">
                      <a:alpha val="88235"/>
                    </a:srgbClr>
                  </a:clrFrom>
                  <a:clrTo>
                    <a:srgbClr val="D0D0D0">
                      <a:alpha val="0"/>
                    </a:srgbClr>
                  </a:clrTo>
                </a:clrChange>
              </a:blip>
              <a:stretch>
                <a:fillRect/>
              </a:stretch>
            </p:blipFill>
            <p:spPr>
              <a:xfrm>
                <a:off x="5764831" y="3668404"/>
                <a:ext cx="277418" cy="135879"/>
              </a:xfrm>
              <a:prstGeom prst="rect">
                <a:avLst/>
              </a:prstGeom>
            </p:spPr>
          </p:pic>
        </p:grpSp>
      </p:grpSp>
      <p:grpSp>
        <p:nvGrpSpPr>
          <p:cNvPr id="198" name="Group 421"/>
          <p:cNvGrpSpPr/>
          <p:nvPr/>
        </p:nvGrpSpPr>
        <p:grpSpPr>
          <a:xfrm>
            <a:off x="7629271" y="1432701"/>
            <a:ext cx="1057529" cy="2800593"/>
            <a:chOff x="7587581" y="1678129"/>
            <a:chExt cx="1057529" cy="2800593"/>
          </a:xfrm>
        </p:grpSpPr>
        <p:grpSp>
          <p:nvGrpSpPr>
            <p:cNvPr id="199" name="Group 134"/>
            <p:cNvGrpSpPr/>
            <p:nvPr/>
          </p:nvGrpSpPr>
          <p:grpSpPr>
            <a:xfrm>
              <a:off x="7590099" y="1678129"/>
              <a:ext cx="1055011" cy="466551"/>
              <a:chOff x="380544" y="570074"/>
              <a:chExt cx="1303258" cy="580674"/>
            </a:xfrm>
          </p:grpSpPr>
          <p:grpSp>
            <p:nvGrpSpPr>
              <p:cNvPr id="200" name="Group 207"/>
              <p:cNvGrpSpPr/>
              <p:nvPr/>
            </p:nvGrpSpPr>
            <p:grpSpPr>
              <a:xfrm>
                <a:off x="380544" y="570074"/>
                <a:ext cx="696803" cy="580674"/>
                <a:chOff x="-1257098" y="619379"/>
                <a:chExt cx="696803" cy="580674"/>
              </a:xfrm>
            </p:grpSpPr>
            <p:grpSp>
              <p:nvGrpSpPr>
                <p:cNvPr id="201" name="Group 23"/>
                <p:cNvGrpSpPr/>
                <p:nvPr/>
              </p:nvGrpSpPr>
              <p:grpSpPr>
                <a:xfrm>
                  <a:off x="-942480" y="619379"/>
                  <a:ext cx="66675" cy="119252"/>
                  <a:chOff x="1797050" y="611981"/>
                  <a:chExt cx="66675" cy="119252"/>
                </a:xfrm>
              </p:grpSpPr>
              <p:cxnSp>
                <p:nvCxnSpPr>
                  <p:cNvPr id="244" name="Straight Connector 243"/>
                  <p:cNvCxnSpPr/>
                  <p:nvPr/>
                </p:nvCxnSpPr>
                <p:spPr>
                  <a:xfrm>
                    <a:off x="1797050" y="611981"/>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1863725" y="611981"/>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2" name="Rectangle 241"/>
                <p:cNvSpPr/>
                <p:nvPr/>
              </p:nvSpPr>
              <p:spPr>
                <a:xfrm>
                  <a:off x="-1254771" y="746028"/>
                  <a:ext cx="692149" cy="454025"/>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3" name="TextBox 242"/>
                <p:cNvSpPr txBox="1"/>
                <p:nvPr/>
              </p:nvSpPr>
              <p:spPr>
                <a:xfrm>
                  <a:off x="-1257098" y="911485"/>
                  <a:ext cx="696803" cy="153225"/>
                </a:xfrm>
                <a:prstGeom prst="rect">
                  <a:avLst/>
                </a:prstGeom>
                <a:noFill/>
              </p:spPr>
              <p:txBody>
                <a:bodyPr wrap="square" lIns="0" tIns="0" rIns="0" bIns="0" rtlCol="0">
                  <a:spAutoFit/>
                </a:bodyPr>
                <a:lstStyle/>
                <a:p>
                  <a:pPr algn="ctr"/>
                  <a:r>
                    <a:rPr lang="en-US" sz="800" b="1" dirty="0" smtClean="0">
                      <a:latin typeface="Arial" pitchFamily="34" charset="0"/>
                      <a:cs typeface="Arial" pitchFamily="34" charset="0"/>
                    </a:rPr>
                    <a:t>SUST</a:t>
                  </a:r>
                  <a:endParaRPr lang="en-US" sz="800" b="1" dirty="0">
                    <a:latin typeface="Arial" pitchFamily="34" charset="0"/>
                    <a:cs typeface="Arial" pitchFamily="34" charset="0"/>
                  </a:endParaRPr>
                </a:p>
              </p:txBody>
            </p:sp>
          </p:grpSp>
          <p:sp>
            <p:nvSpPr>
              <p:cNvPr id="240" name="TextBox 136"/>
              <p:cNvSpPr txBox="1"/>
              <p:nvPr/>
            </p:nvSpPr>
            <p:spPr>
              <a:xfrm>
                <a:off x="1135945" y="851227"/>
                <a:ext cx="547857"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15 BSB</a:t>
                </a:r>
                <a:endParaRPr lang="en-US" sz="800" b="1" dirty="0">
                  <a:latin typeface="Arial" pitchFamily="34" charset="0"/>
                  <a:cs typeface="Arial" pitchFamily="34" charset="0"/>
                </a:endParaRPr>
              </a:p>
            </p:txBody>
          </p:sp>
        </p:grpSp>
        <p:grpSp>
          <p:nvGrpSpPr>
            <p:cNvPr id="202" name="Group 209"/>
            <p:cNvGrpSpPr/>
            <p:nvPr/>
          </p:nvGrpSpPr>
          <p:grpSpPr>
            <a:xfrm>
              <a:off x="7589300" y="2265203"/>
              <a:ext cx="1011567" cy="468137"/>
              <a:chOff x="381000" y="1514476"/>
              <a:chExt cx="1249592" cy="582649"/>
            </a:xfrm>
          </p:grpSpPr>
          <p:grpSp>
            <p:nvGrpSpPr>
              <p:cNvPr id="203" name="Group 78"/>
              <p:cNvGrpSpPr/>
              <p:nvPr/>
            </p:nvGrpSpPr>
            <p:grpSpPr>
              <a:xfrm>
                <a:off x="381000" y="1514476"/>
                <a:ext cx="696803" cy="582649"/>
                <a:chOff x="381000" y="1514476"/>
                <a:chExt cx="696803" cy="582649"/>
              </a:xfrm>
            </p:grpSpPr>
            <p:grpSp>
              <p:nvGrpSpPr>
                <p:cNvPr id="204" name="Group 207"/>
                <p:cNvGrpSpPr/>
                <p:nvPr/>
              </p:nvGrpSpPr>
              <p:grpSpPr>
                <a:xfrm>
                  <a:off x="381000" y="1643100"/>
                  <a:ext cx="696803" cy="454025"/>
                  <a:chOff x="-1257098" y="746028"/>
                  <a:chExt cx="696803" cy="454025"/>
                </a:xfrm>
              </p:grpSpPr>
              <p:sp>
                <p:nvSpPr>
                  <p:cNvPr id="237" name="Rectangle 236"/>
                  <p:cNvSpPr/>
                  <p:nvPr/>
                </p:nvSpPr>
                <p:spPr>
                  <a:xfrm>
                    <a:off x="-1254771" y="746028"/>
                    <a:ext cx="692149" cy="454025"/>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8" name="TextBox 237"/>
                  <p:cNvSpPr txBox="1"/>
                  <p:nvPr/>
                </p:nvSpPr>
                <p:spPr>
                  <a:xfrm>
                    <a:off x="-1257098" y="911484"/>
                    <a:ext cx="696803" cy="153226"/>
                  </a:xfrm>
                  <a:prstGeom prst="rect">
                    <a:avLst/>
                  </a:prstGeom>
                  <a:noFill/>
                </p:spPr>
                <p:txBody>
                  <a:bodyPr wrap="square" lIns="0" tIns="0" rIns="0" bIns="0" rtlCol="0">
                    <a:spAutoFit/>
                  </a:bodyPr>
                  <a:lstStyle/>
                  <a:p>
                    <a:pPr algn="ctr"/>
                    <a:r>
                      <a:rPr lang="en-US" sz="800" b="1" dirty="0" smtClean="0">
                        <a:latin typeface="Arial" pitchFamily="34" charset="0"/>
                        <a:cs typeface="Arial" pitchFamily="34" charset="0"/>
                      </a:rPr>
                      <a:t>SUST</a:t>
                    </a:r>
                    <a:endParaRPr lang="en-US" sz="800" b="1" dirty="0">
                      <a:latin typeface="Arial" pitchFamily="34" charset="0"/>
                      <a:cs typeface="Arial" pitchFamily="34" charset="0"/>
                    </a:endParaRPr>
                  </a:p>
                </p:txBody>
              </p:sp>
            </p:grpSp>
            <p:cxnSp>
              <p:nvCxnSpPr>
                <p:cNvPr id="235" name="Straight Connector 234"/>
                <p:cNvCxnSpPr/>
                <p:nvPr/>
              </p:nvCxnSpPr>
              <p:spPr>
                <a:xfrm>
                  <a:off x="728666" y="1514476"/>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385762" y="1759743"/>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3" name="TextBox 232"/>
              <p:cNvSpPr txBox="1"/>
              <p:nvPr/>
            </p:nvSpPr>
            <p:spPr>
              <a:xfrm>
                <a:off x="1135946" y="1803931"/>
                <a:ext cx="494646"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HHC/15</a:t>
                </a:r>
                <a:endParaRPr lang="en-US" sz="800" b="1" dirty="0">
                  <a:latin typeface="Arial" pitchFamily="34" charset="0"/>
                  <a:cs typeface="Arial" pitchFamily="34" charset="0"/>
                </a:endParaRPr>
              </a:p>
            </p:txBody>
          </p:sp>
        </p:grpSp>
        <p:grpSp>
          <p:nvGrpSpPr>
            <p:cNvPr id="210" name="Group 841"/>
            <p:cNvGrpSpPr/>
            <p:nvPr/>
          </p:nvGrpSpPr>
          <p:grpSpPr>
            <a:xfrm>
              <a:off x="7592193" y="4012498"/>
              <a:ext cx="885304" cy="466224"/>
              <a:chOff x="383381" y="4260057"/>
              <a:chExt cx="1093619" cy="580268"/>
            </a:xfrm>
          </p:grpSpPr>
          <p:grpSp>
            <p:nvGrpSpPr>
              <p:cNvPr id="211" name="Group 244"/>
              <p:cNvGrpSpPr/>
              <p:nvPr/>
            </p:nvGrpSpPr>
            <p:grpSpPr>
              <a:xfrm>
                <a:off x="383381" y="4260057"/>
                <a:ext cx="692149" cy="580268"/>
                <a:chOff x="383381" y="4260057"/>
                <a:chExt cx="692149" cy="580268"/>
              </a:xfrm>
            </p:grpSpPr>
            <p:grpSp>
              <p:nvGrpSpPr>
                <p:cNvPr id="219" name="Group 79"/>
                <p:cNvGrpSpPr/>
                <p:nvPr/>
              </p:nvGrpSpPr>
              <p:grpSpPr>
                <a:xfrm>
                  <a:off x="383381" y="4260057"/>
                  <a:ext cx="692149" cy="580268"/>
                  <a:chOff x="383327" y="1516857"/>
                  <a:chExt cx="692149" cy="580268"/>
                </a:xfrm>
              </p:grpSpPr>
              <p:sp>
                <p:nvSpPr>
                  <p:cNvPr id="229" name="Rectangle 228"/>
                  <p:cNvSpPr/>
                  <p:nvPr/>
                </p:nvSpPr>
                <p:spPr>
                  <a:xfrm>
                    <a:off x="383327" y="1643100"/>
                    <a:ext cx="692149" cy="454025"/>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230" name="Straight Connector 229"/>
                  <p:cNvCxnSpPr/>
                  <p:nvPr/>
                </p:nvCxnSpPr>
                <p:spPr>
                  <a:xfrm>
                    <a:off x="728666" y="1516857"/>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229" idx="1"/>
                    <a:endCxn id="229" idx="3"/>
                  </p:cNvCxnSpPr>
                  <p:nvPr/>
                </p:nvCxnSpPr>
                <p:spPr>
                  <a:xfrm>
                    <a:off x="383327" y="1870113"/>
                    <a:ext cx="692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8" name="Straight Connector 227"/>
                <p:cNvCxnSpPr>
                  <a:stCxn id="229" idx="0"/>
                  <a:endCxn id="229" idx="2"/>
                </p:cNvCxnSpPr>
                <p:nvPr/>
              </p:nvCxnSpPr>
              <p:spPr>
                <a:xfrm>
                  <a:off x="729456" y="4386300"/>
                  <a:ext cx="0" cy="4540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6" name="TextBox 225"/>
              <p:cNvSpPr txBox="1"/>
              <p:nvPr/>
            </p:nvSpPr>
            <p:spPr>
              <a:xfrm>
                <a:off x="1136402" y="4534812"/>
                <a:ext cx="340598"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C/15</a:t>
                </a:r>
                <a:endParaRPr lang="en-US" sz="800" b="1" dirty="0">
                  <a:latin typeface="Arial" pitchFamily="34" charset="0"/>
                  <a:cs typeface="Arial" pitchFamily="34" charset="0"/>
                </a:endParaRPr>
              </a:p>
            </p:txBody>
          </p:sp>
        </p:grpSp>
        <p:grpSp>
          <p:nvGrpSpPr>
            <p:cNvPr id="221" name="Group 499"/>
            <p:cNvGrpSpPr/>
            <p:nvPr/>
          </p:nvGrpSpPr>
          <p:grpSpPr>
            <a:xfrm>
              <a:off x="7588172" y="3430057"/>
              <a:ext cx="889324" cy="466224"/>
              <a:chOff x="8447961" y="3234909"/>
              <a:chExt cx="1098585" cy="580268"/>
            </a:xfrm>
          </p:grpSpPr>
          <p:grpSp>
            <p:nvGrpSpPr>
              <p:cNvPr id="225" name="Group 482"/>
              <p:cNvGrpSpPr/>
              <p:nvPr/>
            </p:nvGrpSpPr>
            <p:grpSpPr>
              <a:xfrm>
                <a:off x="8447961" y="3234909"/>
                <a:ext cx="1098585" cy="580268"/>
                <a:chOff x="8447961" y="3234909"/>
                <a:chExt cx="1098585" cy="580268"/>
              </a:xfrm>
            </p:grpSpPr>
            <p:grpSp>
              <p:nvGrpSpPr>
                <p:cNvPr id="227" name="Group 439"/>
                <p:cNvGrpSpPr/>
                <p:nvPr/>
              </p:nvGrpSpPr>
              <p:grpSpPr>
                <a:xfrm>
                  <a:off x="8453104" y="3234909"/>
                  <a:ext cx="1093442" cy="580268"/>
                  <a:chOff x="8453104" y="3234909"/>
                  <a:chExt cx="1093442" cy="580268"/>
                </a:xfrm>
              </p:grpSpPr>
              <p:grpSp>
                <p:nvGrpSpPr>
                  <p:cNvPr id="232" name="Group 79"/>
                  <p:cNvGrpSpPr/>
                  <p:nvPr/>
                </p:nvGrpSpPr>
                <p:grpSpPr>
                  <a:xfrm>
                    <a:off x="8453104" y="3234909"/>
                    <a:ext cx="692149" cy="580268"/>
                    <a:chOff x="383327" y="1516857"/>
                    <a:chExt cx="692149" cy="580268"/>
                  </a:xfrm>
                </p:grpSpPr>
                <p:sp>
                  <p:nvSpPr>
                    <p:cNvPr id="223" name="Rectangle 222"/>
                    <p:cNvSpPr/>
                    <p:nvPr/>
                  </p:nvSpPr>
                  <p:spPr>
                    <a:xfrm>
                      <a:off x="383327" y="1643100"/>
                      <a:ext cx="692149" cy="454025"/>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224" name="Straight Connector 223"/>
                    <p:cNvCxnSpPr/>
                    <p:nvPr/>
                  </p:nvCxnSpPr>
                  <p:spPr>
                    <a:xfrm>
                      <a:off x="728666" y="1516857"/>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2" name="TextBox 221"/>
                  <p:cNvSpPr txBox="1"/>
                  <p:nvPr/>
                </p:nvSpPr>
                <p:spPr>
                  <a:xfrm>
                    <a:off x="9206124" y="3514426"/>
                    <a:ext cx="340422"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B/15</a:t>
                    </a:r>
                    <a:endParaRPr lang="en-US" sz="800" b="1" dirty="0">
                      <a:latin typeface="Arial" pitchFamily="34" charset="0"/>
                      <a:cs typeface="Arial" pitchFamily="34" charset="0"/>
                    </a:endParaRPr>
                  </a:p>
                </p:txBody>
              </p:sp>
            </p:grpSp>
            <p:sp>
              <p:nvSpPr>
                <p:cNvPr id="220" name="TextBox 219"/>
                <p:cNvSpPr txBox="1"/>
                <p:nvPr/>
              </p:nvSpPr>
              <p:spPr>
                <a:xfrm>
                  <a:off x="8447961" y="3526237"/>
                  <a:ext cx="696803" cy="153225"/>
                </a:xfrm>
                <a:prstGeom prst="rect">
                  <a:avLst/>
                </a:prstGeom>
                <a:noFill/>
              </p:spPr>
              <p:txBody>
                <a:bodyPr wrap="square" lIns="0" tIns="0" rIns="0" bIns="0" rtlCol="0">
                  <a:spAutoFit/>
                </a:bodyPr>
                <a:lstStyle/>
                <a:p>
                  <a:pPr algn="ctr"/>
                  <a:r>
                    <a:rPr lang="en-US" sz="800" b="1" dirty="0" smtClean="0">
                      <a:latin typeface="Arial" pitchFamily="34" charset="0"/>
                      <a:cs typeface="Arial" pitchFamily="34" charset="0"/>
                    </a:rPr>
                    <a:t>SUST</a:t>
                  </a:r>
                  <a:endParaRPr lang="en-US" sz="800" b="1" dirty="0">
                    <a:latin typeface="Arial" pitchFamily="34" charset="0"/>
                    <a:cs typeface="Arial" pitchFamily="34" charset="0"/>
                  </a:endParaRPr>
                </a:p>
              </p:txBody>
            </p:sp>
          </p:grpSp>
          <p:grpSp>
            <p:nvGrpSpPr>
              <p:cNvPr id="234" name="Group 120"/>
              <p:cNvGrpSpPr/>
              <p:nvPr/>
            </p:nvGrpSpPr>
            <p:grpSpPr>
              <a:xfrm>
                <a:off x="8722188" y="3413131"/>
                <a:ext cx="152400" cy="52390"/>
                <a:chOff x="-835819" y="2128838"/>
                <a:chExt cx="152400" cy="52390"/>
              </a:xfrm>
            </p:grpSpPr>
            <p:cxnSp>
              <p:nvCxnSpPr>
                <p:cNvPr id="212" name="Straight Connector 211"/>
                <p:cNvCxnSpPr/>
                <p:nvPr/>
              </p:nvCxnSpPr>
              <p:spPr>
                <a:xfrm>
                  <a:off x="-812001" y="2157410"/>
                  <a:ext cx="100007" cy="0"/>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812001" y="2128838"/>
                  <a:ext cx="0" cy="52387"/>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V="1">
                  <a:off x="-707221" y="2128841"/>
                  <a:ext cx="0" cy="52387"/>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835819" y="2128838"/>
                  <a:ext cx="19046" cy="0"/>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833436" y="2181220"/>
                  <a:ext cx="19046" cy="0"/>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704848" y="2128838"/>
                  <a:ext cx="19046" cy="0"/>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02465" y="2181220"/>
                  <a:ext cx="19046" cy="0"/>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39" name="Group 451"/>
            <p:cNvGrpSpPr/>
            <p:nvPr/>
          </p:nvGrpSpPr>
          <p:grpSpPr>
            <a:xfrm>
              <a:off x="7587581" y="2844779"/>
              <a:ext cx="889915" cy="466224"/>
              <a:chOff x="8447231" y="2506466"/>
              <a:chExt cx="1099315" cy="580268"/>
            </a:xfrm>
          </p:grpSpPr>
          <p:grpSp>
            <p:nvGrpSpPr>
              <p:cNvPr id="241" name="Group 79"/>
              <p:cNvGrpSpPr/>
              <p:nvPr/>
            </p:nvGrpSpPr>
            <p:grpSpPr>
              <a:xfrm>
                <a:off x="8451887" y="2506466"/>
                <a:ext cx="692149" cy="580268"/>
                <a:chOff x="383327" y="1516857"/>
                <a:chExt cx="692149" cy="580268"/>
              </a:xfrm>
            </p:grpSpPr>
            <p:sp>
              <p:nvSpPr>
                <p:cNvPr id="207" name="Rectangle 206"/>
                <p:cNvSpPr/>
                <p:nvPr/>
              </p:nvSpPr>
              <p:spPr>
                <a:xfrm>
                  <a:off x="383327" y="1643100"/>
                  <a:ext cx="692149" cy="454025"/>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208" name="Straight Connector 207"/>
                <p:cNvCxnSpPr/>
                <p:nvPr/>
              </p:nvCxnSpPr>
              <p:spPr>
                <a:xfrm>
                  <a:off x="728666" y="1516857"/>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385762" y="1981208"/>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 name="TextBox 204"/>
              <p:cNvSpPr txBox="1"/>
              <p:nvPr/>
            </p:nvSpPr>
            <p:spPr>
              <a:xfrm>
                <a:off x="9204505" y="2785983"/>
                <a:ext cx="342041"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A/15</a:t>
                </a:r>
                <a:endParaRPr lang="en-US" sz="800" b="1" dirty="0">
                  <a:latin typeface="Arial" pitchFamily="34" charset="0"/>
                  <a:cs typeface="Arial" pitchFamily="34" charset="0"/>
                </a:endParaRPr>
              </a:p>
            </p:txBody>
          </p:sp>
          <p:sp>
            <p:nvSpPr>
              <p:cNvPr id="206" name="TextBox 205"/>
              <p:cNvSpPr txBox="1"/>
              <p:nvPr/>
            </p:nvSpPr>
            <p:spPr>
              <a:xfrm>
                <a:off x="8447231" y="2798081"/>
                <a:ext cx="696803" cy="153225"/>
              </a:xfrm>
              <a:prstGeom prst="rect">
                <a:avLst/>
              </a:prstGeom>
              <a:noFill/>
            </p:spPr>
            <p:txBody>
              <a:bodyPr wrap="square" lIns="0" tIns="0" rIns="0" bIns="0" rtlCol="0">
                <a:spAutoFit/>
              </a:bodyPr>
              <a:lstStyle/>
              <a:p>
                <a:pPr algn="ctr"/>
                <a:r>
                  <a:rPr lang="en-US" sz="800" b="1" dirty="0" smtClean="0">
                    <a:latin typeface="Arial" pitchFamily="34" charset="0"/>
                    <a:cs typeface="Arial" pitchFamily="34" charset="0"/>
                  </a:rPr>
                  <a:t>SUST</a:t>
                </a:r>
                <a:endParaRPr lang="en-US" sz="800" b="1" dirty="0">
                  <a:latin typeface="Arial" pitchFamily="34" charset="0"/>
                  <a:cs typeface="Arial" pitchFamily="34" charset="0"/>
                </a:endParaRPr>
              </a:p>
            </p:txBody>
          </p:sp>
        </p:grpSp>
      </p:grpSp>
      <p:grpSp>
        <p:nvGrpSpPr>
          <p:cNvPr id="246" name="Group 295"/>
          <p:cNvGrpSpPr/>
          <p:nvPr/>
        </p:nvGrpSpPr>
        <p:grpSpPr>
          <a:xfrm>
            <a:off x="4063475" y="457200"/>
            <a:ext cx="1080025" cy="583248"/>
            <a:chOff x="4242305" y="0"/>
            <a:chExt cx="1080025" cy="583248"/>
          </a:xfrm>
        </p:grpSpPr>
        <p:grpSp>
          <p:nvGrpSpPr>
            <p:cNvPr id="247" name="Group 5"/>
            <p:cNvGrpSpPr/>
            <p:nvPr/>
          </p:nvGrpSpPr>
          <p:grpSpPr>
            <a:xfrm>
              <a:off x="4242305" y="0"/>
              <a:ext cx="1080025" cy="583248"/>
              <a:chOff x="7797275" y="481517"/>
              <a:chExt cx="1080025" cy="583248"/>
            </a:xfrm>
          </p:grpSpPr>
          <p:sp>
            <p:nvSpPr>
              <p:cNvPr id="299" name="TextBox 6"/>
              <p:cNvSpPr txBox="1"/>
              <p:nvPr/>
            </p:nvSpPr>
            <p:spPr>
              <a:xfrm>
                <a:off x="8055763" y="481517"/>
                <a:ext cx="228600" cy="292388"/>
              </a:xfrm>
              <a:prstGeom prst="rect">
                <a:avLst/>
              </a:prstGeom>
              <a:noFill/>
            </p:spPr>
            <p:txBody>
              <a:bodyPr wrap="square" rtlCol="0">
                <a:spAutoFit/>
              </a:bodyPr>
              <a:lstStyle/>
              <a:p>
                <a:r>
                  <a:rPr lang="en-US" sz="1300" dirty="0" smtClean="0">
                    <a:latin typeface="Arial" pitchFamily="34" charset="0"/>
                    <a:cs typeface="Arial" pitchFamily="34" charset="0"/>
                  </a:rPr>
                  <a:t>X</a:t>
                </a:r>
                <a:endParaRPr lang="en-US" sz="1300" dirty="0">
                  <a:latin typeface="Arial" pitchFamily="34" charset="0"/>
                  <a:cs typeface="Arial" pitchFamily="34" charset="0"/>
                </a:endParaRPr>
              </a:p>
            </p:txBody>
          </p:sp>
          <p:grpSp>
            <p:nvGrpSpPr>
              <p:cNvPr id="248" name="Group 742"/>
              <p:cNvGrpSpPr/>
              <p:nvPr/>
            </p:nvGrpSpPr>
            <p:grpSpPr>
              <a:xfrm>
                <a:off x="7797275" y="696465"/>
                <a:ext cx="1080025" cy="368300"/>
                <a:chOff x="4063884" y="696465"/>
                <a:chExt cx="1080025" cy="368300"/>
              </a:xfrm>
            </p:grpSpPr>
            <p:sp>
              <p:nvSpPr>
                <p:cNvPr id="301" name="TextBox 11"/>
                <p:cNvSpPr txBox="1"/>
                <p:nvPr/>
              </p:nvSpPr>
              <p:spPr>
                <a:xfrm>
                  <a:off x="4063884" y="909860"/>
                  <a:ext cx="1080025" cy="153888"/>
                </a:xfrm>
                <a:prstGeom prst="rect">
                  <a:avLst/>
                </a:prstGeom>
                <a:noFill/>
              </p:spPr>
              <p:txBody>
                <a:bodyPr wrap="square" lIns="0" tIns="0" rIns="0" bIns="0" rtlCol="0" anchor="ctr" anchorCtr="0">
                  <a:spAutoFit/>
                </a:bodyPr>
                <a:lstStyle/>
                <a:p>
                  <a:r>
                    <a:rPr lang="en-US" sz="1000" b="1" dirty="0" smtClean="0">
                      <a:latin typeface="Arial" pitchFamily="34" charset="0"/>
                      <a:cs typeface="Arial" pitchFamily="34" charset="0"/>
                    </a:rPr>
                    <a:t>2                  1 CD</a:t>
                  </a:r>
                  <a:endParaRPr lang="en-US" sz="1000" b="1" dirty="0">
                    <a:latin typeface="Arial" pitchFamily="34" charset="0"/>
                    <a:cs typeface="Arial" pitchFamily="34" charset="0"/>
                  </a:endParaRPr>
                </a:p>
              </p:txBody>
            </p:sp>
            <p:sp>
              <p:nvSpPr>
                <p:cNvPr id="302" name="Rectangle 13"/>
                <p:cNvSpPr/>
                <p:nvPr/>
              </p:nvSpPr>
              <p:spPr>
                <a:xfrm>
                  <a:off x="4191409" y="696465"/>
                  <a:ext cx="539749" cy="368300"/>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98" name="Picture 297" descr="CombinedArms.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5143" y="303927"/>
              <a:ext cx="429314" cy="214657"/>
            </a:xfrm>
            <a:prstGeom prst="rect">
              <a:avLst/>
            </a:prstGeom>
          </p:spPr>
        </p:pic>
      </p:grpSp>
      <p:grpSp>
        <p:nvGrpSpPr>
          <p:cNvPr id="362" name="Group 361"/>
          <p:cNvGrpSpPr/>
          <p:nvPr/>
        </p:nvGrpSpPr>
        <p:grpSpPr>
          <a:xfrm>
            <a:off x="1600200" y="1445638"/>
            <a:ext cx="1184330" cy="3974495"/>
            <a:chOff x="1600200" y="1445638"/>
            <a:chExt cx="1184330" cy="3974495"/>
          </a:xfrm>
        </p:grpSpPr>
        <p:grpSp>
          <p:nvGrpSpPr>
            <p:cNvPr id="250" name="Group 647"/>
            <p:cNvGrpSpPr/>
            <p:nvPr/>
          </p:nvGrpSpPr>
          <p:grpSpPr>
            <a:xfrm>
              <a:off x="1601830" y="1445638"/>
              <a:ext cx="1182700" cy="464920"/>
              <a:chOff x="139665" y="1183957"/>
              <a:chExt cx="1460994" cy="578644"/>
            </a:xfrm>
          </p:grpSpPr>
          <p:grpSp>
            <p:nvGrpSpPr>
              <p:cNvPr id="251" name="Group 64"/>
              <p:cNvGrpSpPr/>
              <p:nvPr/>
            </p:nvGrpSpPr>
            <p:grpSpPr>
              <a:xfrm>
                <a:off x="139665" y="1183957"/>
                <a:ext cx="1460994" cy="578644"/>
                <a:chOff x="383386" y="570364"/>
                <a:chExt cx="1460994" cy="578644"/>
              </a:xfrm>
            </p:grpSpPr>
            <p:sp>
              <p:nvSpPr>
                <p:cNvPr id="291" name="Rectangle 290"/>
                <p:cNvSpPr/>
                <p:nvPr/>
              </p:nvSpPr>
              <p:spPr>
                <a:xfrm>
                  <a:off x="383386" y="694983"/>
                  <a:ext cx="692149" cy="45402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52" name="Group 35"/>
                <p:cNvGrpSpPr/>
                <p:nvPr/>
              </p:nvGrpSpPr>
              <p:grpSpPr>
                <a:xfrm>
                  <a:off x="698225" y="570364"/>
                  <a:ext cx="66675" cy="119252"/>
                  <a:chOff x="1797050" y="615156"/>
                  <a:chExt cx="66675" cy="119252"/>
                </a:xfrm>
              </p:grpSpPr>
              <p:cxnSp>
                <p:nvCxnSpPr>
                  <p:cNvPr id="294" name="Straight Connector 293"/>
                  <p:cNvCxnSpPr/>
                  <p:nvPr/>
                </p:nvCxnSpPr>
                <p:spPr>
                  <a:xfrm>
                    <a:off x="1797050" y="615156"/>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1863725" y="615156"/>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3" name="TextBox 292"/>
                <p:cNvSpPr txBox="1"/>
                <p:nvPr/>
              </p:nvSpPr>
              <p:spPr>
                <a:xfrm>
                  <a:off x="1138331" y="851227"/>
                  <a:ext cx="706049"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1-9 CAV</a:t>
                  </a:r>
                  <a:endParaRPr lang="en-US" sz="800" b="1" dirty="0">
                    <a:latin typeface="Arial" pitchFamily="34" charset="0"/>
                    <a:cs typeface="Arial" pitchFamily="34" charset="0"/>
                  </a:endParaRPr>
                </a:p>
              </p:txBody>
            </p:sp>
          </p:grpSp>
          <p:pic>
            <p:nvPicPr>
              <p:cNvPr id="290" name="Picture 289" descr="CombinedArms.png"/>
              <p:cNvPicPr>
                <a:picLocks noChangeAspect="1"/>
              </p:cNvPicPr>
              <p:nvPr/>
            </p:nvPicPr>
            <p:blipFill>
              <a:blip r:embed="rId3" cstate="email"/>
              <a:stretch>
                <a:fillRect/>
              </a:stretch>
            </p:blipFill>
            <p:spPr>
              <a:xfrm>
                <a:off x="270863" y="1428459"/>
                <a:ext cx="429314" cy="214657"/>
              </a:xfrm>
              <a:prstGeom prst="rect">
                <a:avLst/>
              </a:prstGeom>
            </p:spPr>
          </p:pic>
        </p:grpSp>
        <p:grpSp>
          <p:nvGrpSpPr>
            <p:cNvPr id="253" name="Group 655"/>
            <p:cNvGrpSpPr/>
            <p:nvPr/>
          </p:nvGrpSpPr>
          <p:grpSpPr>
            <a:xfrm>
              <a:off x="1602857" y="2032582"/>
              <a:ext cx="1166643" cy="464920"/>
              <a:chOff x="140934" y="1914474"/>
              <a:chExt cx="1441158" cy="578644"/>
            </a:xfrm>
          </p:grpSpPr>
          <p:grpSp>
            <p:nvGrpSpPr>
              <p:cNvPr id="254" name="Group 587"/>
              <p:cNvGrpSpPr/>
              <p:nvPr/>
            </p:nvGrpSpPr>
            <p:grpSpPr>
              <a:xfrm>
                <a:off x="140934" y="1914474"/>
                <a:ext cx="1441158" cy="578644"/>
                <a:chOff x="140934" y="1870905"/>
                <a:chExt cx="1441158" cy="578644"/>
              </a:xfrm>
            </p:grpSpPr>
            <p:grpSp>
              <p:nvGrpSpPr>
                <p:cNvPr id="263" name="Group 145"/>
                <p:cNvGrpSpPr/>
                <p:nvPr/>
              </p:nvGrpSpPr>
              <p:grpSpPr>
                <a:xfrm>
                  <a:off x="140934" y="1870905"/>
                  <a:ext cx="692149" cy="578644"/>
                  <a:chOff x="388316" y="1504156"/>
                  <a:chExt cx="692149" cy="578644"/>
                </a:xfrm>
              </p:grpSpPr>
              <p:grpSp>
                <p:nvGrpSpPr>
                  <p:cNvPr id="268" name="Group 42"/>
                  <p:cNvGrpSpPr/>
                  <p:nvPr/>
                </p:nvGrpSpPr>
                <p:grpSpPr>
                  <a:xfrm>
                    <a:off x="388316" y="1504156"/>
                    <a:ext cx="692149" cy="578644"/>
                    <a:chOff x="2977636" y="770731"/>
                    <a:chExt cx="692149" cy="578644"/>
                  </a:xfrm>
                </p:grpSpPr>
                <p:sp>
                  <p:nvSpPr>
                    <p:cNvPr id="287" name="Rectangle 286"/>
                    <p:cNvSpPr/>
                    <p:nvPr/>
                  </p:nvSpPr>
                  <p:spPr>
                    <a:xfrm>
                      <a:off x="2977636" y="895350"/>
                      <a:ext cx="692149" cy="45402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288" name="Straight Connector 287"/>
                    <p:cNvCxnSpPr/>
                    <p:nvPr/>
                  </p:nvCxnSpPr>
                  <p:spPr>
                    <a:xfrm>
                      <a:off x="3324080" y="770731"/>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6" name="Straight Connector 285"/>
                  <p:cNvCxnSpPr/>
                  <p:nvPr/>
                </p:nvCxnSpPr>
                <p:spPr>
                  <a:xfrm>
                    <a:off x="388515" y="1746642"/>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4" name="TextBox 283"/>
                <p:cNvSpPr txBox="1"/>
                <p:nvPr/>
              </p:nvSpPr>
              <p:spPr>
                <a:xfrm>
                  <a:off x="891345" y="2154779"/>
                  <a:ext cx="690747"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HHC/1-9</a:t>
                  </a:r>
                  <a:endParaRPr lang="en-US" sz="800" b="1" dirty="0">
                    <a:latin typeface="Arial" pitchFamily="34" charset="0"/>
                    <a:cs typeface="Arial" pitchFamily="34" charset="0"/>
                  </a:endParaRPr>
                </a:p>
              </p:txBody>
            </p:sp>
          </p:grpSp>
          <p:pic>
            <p:nvPicPr>
              <p:cNvPr id="282" name="Picture 281" descr="CombinedArms.png"/>
              <p:cNvPicPr>
                <a:picLocks noChangeAspect="1"/>
              </p:cNvPicPr>
              <p:nvPr/>
            </p:nvPicPr>
            <p:blipFill>
              <a:blip r:embed="rId3" cstate="email"/>
              <a:stretch>
                <a:fillRect/>
              </a:stretch>
            </p:blipFill>
            <p:spPr>
              <a:xfrm>
                <a:off x="272053" y="2158308"/>
                <a:ext cx="429314" cy="214657"/>
              </a:xfrm>
              <a:prstGeom prst="rect">
                <a:avLst/>
              </a:prstGeom>
            </p:spPr>
          </p:pic>
        </p:grpSp>
        <p:grpSp>
          <p:nvGrpSpPr>
            <p:cNvPr id="281" name="Group 664"/>
            <p:cNvGrpSpPr/>
            <p:nvPr/>
          </p:nvGrpSpPr>
          <p:grpSpPr>
            <a:xfrm>
              <a:off x="1602745" y="2611686"/>
              <a:ext cx="1119728" cy="466833"/>
              <a:chOff x="140796" y="2635233"/>
              <a:chExt cx="1383204" cy="581025"/>
            </a:xfrm>
          </p:grpSpPr>
          <p:sp>
            <p:nvSpPr>
              <p:cNvPr id="275" name="Rectangle 274"/>
              <p:cNvSpPr/>
              <p:nvPr/>
            </p:nvSpPr>
            <p:spPr>
              <a:xfrm>
                <a:off x="140796" y="2762233"/>
                <a:ext cx="692149" cy="454025"/>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276" name="Straight Connector 275"/>
              <p:cNvCxnSpPr/>
              <p:nvPr/>
            </p:nvCxnSpPr>
            <p:spPr>
              <a:xfrm>
                <a:off x="487240" y="2635233"/>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TextBox 276"/>
              <p:cNvSpPr txBox="1"/>
              <p:nvPr/>
            </p:nvSpPr>
            <p:spPr>
              <a:xfrm>
                <a:off x="892640" y="2916098"/>
                <a:ext cx="631360"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A/1-9</a:t>
                </a:r>
                <a:endParaRPr lang="en-US" sz="800" b="1" dirty="0">
                  <a:latin typeface="Arial" pitchFamily="34" charset="0"/>
                  <a:cs typeface="Arial" pitchFamily="34" charset="0"/>
                </a:endParaRPr>
              </a:p>
            </p:txBody>
          </p:sp>
          <p:cxnSp>
            <p:nvCxnSpPr>
              <p:cNvPr id="278" name="Straight Connector 277"/>
              <p:cNvCxnSpPr/>
              <p:nvPr/>
            </p:nvCxnSpPr>
            <p:spPr>
              <a:xfrm>
                <a:off x="144812" y="2765318"/>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H="1">
                <a:off x="144812" y="2765318"/>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80" name="Picture 279"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277393" y="2886142"/>
                <a:ext cx="420637" cy="206027"/>
              </a:xfrm>
              <a:prstGeom prst="rect">
                <a:avLst/>
              </a:prstGeom>
            </p:spPr>
          </p:pic>
        </p:grpSp>
        <p:grpSp>
          <p:nvGrpSpPr>
            <p:cNvPr id="283" name="Group 671"/>
            <p:cNvGrpSpPr/>
            <p:nvPr/>
          </p:nvGrpSpPr>
          <p:grpSpPr>
            <a:xfrm>
              <a:off x="1602501" y="3199699"/>
              <a:ext cx="1119728" cy="466833"/>
              <a:chOff x="140495" y="3367081"/>
              <a:chExt cx="1383204" cy="581025"/>
            </a:xfrm>
          </p:grpSpPr>
          <p:grpSp>
            <p:nvGrpSpPr>
              <p:cNvPr id="285" name="Group 535"/>
              <p:cNvGrpSpPr/>
              <p:nvPr/>
            </p:nvGrpSpPr>
            <p:grpSpPr>
              <a:xfrm>
                <a:off x="140495" y="3367081"/>
                <a:ext cx="1383204" cy="581025"/>
                <a:chOff x="-1253649" y="568878"/>
                <a:chExt cx="1383204" cy="581025"/>
              </a:xfrm>
            </p:grpSpPr>
            <p:sp>
              <p:nvSpPr>
                <p:cNvPr id="270" name="Rectangle 269"/>
                <p:cNvSpPr/>
                <p:nvPr/>
              </p:nvSpPr>
              <p:spPr>
                <a:xfrm>
                  <a:off x="-1253649" y="695878"/>
                  <a:ext cx="692149" cy="454025"/>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271" name="Straight Connector 270"/>
                <p:cNvCxnSpPr/>
                <p:nvPr/>
              </p:nvCxnSpPr>
              <p:spPr>
                <a:xfrm>
                  <a:off x="-907205" y="568878"/>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501805" y="849743"/>
                  <a:ext cx="631360"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B/1-9</a:t>
                  </a:r>
                  <a:endParaRPr lang="en-US" sz="800" b="1" dirty="0">
                    <a:latin typeface="Arial" pitchFamily="34" charset="0"/>
                    <a:cs typeface="Arial" pitchFamily="34" charset="0"/>
                  </a:endParaRPr>
                </a:p>
              </p:txBody>
            </p:sp>
            <p:cxnSp>
              <p:nvCxnSpPr>
                <p:cNvPr id="273" name="Straight Connector 272"/>
                <p:cNvCxnSpPr/>
                <p:nvPr/>
              </p:nvCxnSpPr>
              <p:spPr>
                <a:xfrm>
                  <a:off x="-1249960" y="699053"/>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H="1">
                  <a:off x="-1249960" y="699053"/>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69" name="Picture 268"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277092" y="3617990"/>
                <a:ext cx="420637" cy="206027"/>
              </a:xfrm>
              <a:prstGeom prst="rect">
                <a:avLst/>
              </a:prstGeom>
            </p:spPr>
          </p:pic>
        </p:grpSp>
        <p:grpSp>
          <p:nvGrpSpPr>
            <p:cNvPr id="289" name="Group 679"/>
            <p:cNvGrpSpPr/>
            <p:nvPr/>
          </p:nvGrpSpPr>
          <p:grpSpPr>
            <a:xfrm>
              <a:off x="1602540" y="3778798"/>
              <a:ext cx="1119933" cy="466833"/>
              <a:chOff x="140543" y="4087833"/>
              <a:chExt cx="1383457" cy="581025"/>
            </a:xfrm>
          </p:grpSpPr>
          <p:grpSp>
            <p:nvGrpSpPr>
              <p:cNvPr id="292" name="Group 382"/>
              <p:cNvGrpSpPr/>
              <p:nvPr/>
            </p:nvGrpSpPr>
            <p:grpSpPr>
              <a:xfrm>
                <a:off x="140543" y="4087833"/>
                <a:ext cx="1383457" cy="581025"/>
                <a:chOff x="-1253649" y="568878"/>
                <a:chExt cx="1383457" cy="581025"/>
              </a:xfrm>
            </p:grpSpPr>
            <p:sp>
              <p:nvSpPr>
                <p:cNvPr id="265" name="Rectangle 264"/>
                <p:cNvSpPr/>
                <p:nvPr/>
              </p:nvSpPr>
              <p:spPr>
                <a:xfrm>
                  <a:off x="-1253649" y="695878"/>
                  <a:ext cx="692149" cy="45402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266" name="Straight Connector 265"/>
                <p:cNvCxnSpPr/>
                <p:nvPr/>
              </p:nvCxnSpPr>
              <p:spPr>
                <a:xfrm>
                  <a:off x="-907205" y="568878"/>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501805" y="844981"/>
                  <a:ext cx="631613"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C/1-9</a:t>
                  </a:r>
                  <a:endParaRPr lang="en-US" sz="800" b="1" dirty="0">
                    <a:latin typeface="Arial" pitchFamily="34" charset="0"/>
                    <a:cs typeface="Arial" pitchFamily="34" charset="0"/>
                  </a:endParaRPr>
                </a:p>
              </p:txBody>
            </p:sp>
          </p:grpSp>
          <p:pic>
            <p:nvPicPr>
              <p:cNvPr id="264" name="Picture 263"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277409" y="4339004"/>
                <a:ext cx="420637" cy="206027"/>
              </a:xfrm>
              <a:prstGeom prst="rect">
                <a:avLst/>
              </a:prstGeom>
            </p:spPr>
          </p:pic>
        </p:grpSp>
        <p:grpSp>
          <p:nvGrpSpPr>
            <p:cNvPr id="296" name="Group 685"/>
            <p:cNvGrpSpPr/>
            <p:nvPr/>
          </p:nvGrpSpPr>
          <p:grpSpPr>
            <a:xfrm>
              <a:off x="1600200" y="4953300"/>
              <a:ext cx="1060448" cy="466833"/>
              <a:chOff x="381000" y="6081469"/>
              <a:chExt cx="1309975" cy="581025"/>
            </a:xfrm>
          </p:grpSpPr>
          <p:sp>
            <p:nvSpPr>
              <p:cNvPr id="259" name="Rectangle 258"/>
              <p:cNvSpPr/>
              <p:nvPr/>
            </p:nvSpPr>
            <p:spPr>
              <a:xfrm>
                <a:off x="383327" y="6208469"/>
                <a:ext cx="692149" cy="454025"/>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260" name="Straight Connector 259"/>
              <p:cNvCxnSpPr/>
              <p:nvPr/>
            </p:nvCxnSpPr>
            <p:spPr>
              <a:xfrm>
                <a:off x="730423" y="6081469"/>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1135823" y="6362335"/>
                <a:ext cx="555152"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J/1-9</a:t>
                </a:r>
                <a:endParaRPr lang="en-US" sz="800" b="1" dirty="0">
                  <a:latin typeface="Arial" pitchFamily="34" charset="0"/>
                  <a:cs typeface="Arial" pitchFamily="34" charset="0"/>
                </a:endParaRPr>
              </a:p>
            </p:txBody>
          </p:sp>
          <p:sp>
            <p:nvSpPr>
              <p:cNvPr id="262" name="TextBox 261"/>
              <p:cNvSpPr txBox="1"/>
              <p:nvPr/>
            </p:nvSpPr>
            <p:spPr>
              <a:xfrm>
                <a:off x="381000" y="6373926"/>
                <a:ext cx="696803" cy="153225"/>
              </a:xfrm>
              <a:prstGeom prst="rect">
                <a:avLst/>
              </a:prstGeom>
              <a:noFill/>
            </p:spPr>
            <p:txBody>
              <a:bodyPr wrap="square" lIns="0" tIns="0" rIns="0" bIns="0" rtlCol="0">
                <a:spAutoFit/>
              </a:bodyPr>
              <a:lstStyle/>
              <a:p>
                <a:pPr algn="ctr"/>
                <a:r>
                  <a:rPr lang="en-US" sz="800" b="1" dirty="0" smtClean="0">
                    <a:latin typeface="Arial" pitchFamily="34" charset="0"/>
                    <a:cs typeface="Arial" pitchFamily="34" charset="0"/>
                  </a:rPr>
                  <a:t>SUST</a:t>
                </a:r>
                <a:endParaRPr lang="en-US" sz="800" b="1" dirty="0">
                  <a:latin typeface="Arial" pitchFamily="34" charset="0"/>
                  <a:cs typeface="Arial" pitchFamily="34" charset="0"/>
                </a:endParaRPr>
              </a:p>
            </p:txBody>
          </p:sp>
        </p:grpSp>
        <p:grpSp>
          <p:nvGrpSpPr>
            <p:cNvPr id="297" name="Group 690"/>
            <p:cNvGrpSpPr/>
            <p:nvPr/>
          </p:nvGrpSpPr>
          <p:grpSpPr>
            <a:xfrm>
              <a:off x="1602527" y="4361355"/>
              <a:ext cx="1119933" cy="466833"/>
              <a:chOff x="140527" y="4812890"/>
              <a:chExt cx="1383457" cy="581025"/>
            </a:xfrm>
          </p:grpSpPr>
          <p:grpSp>
            <p:nvGrpSpPr>
              <p:cNvPr id="300" name="Group 575"/>
              <p:cNvGrpSpPr/>
              <p:nvPr/>
            </p:nvGrpSpPr>
            <p:grpSpPr>
              <a:xfrm>
                <a:off x="140527" y="4812890"/>
                <a:ext cx="1383457" cy="581025"/>
                <a:chOff x="-1253649" y="568878"/>
                <a:chExt cx="1383457" cy="581025"/>
              </a:xfrm>
            </p:grpSpPr>
            <p:sp>
              <p:nvSpPr>
                <p:cNvPr id="256" name="Rectangle 255"/>
                <p:cNvSpPr/>
                <p:nvPr/>
              </p:nvSpPr>
              <p:spPr>
                <a:xfrm>
                  <a:off x="-1253649" y="695878"/>
                  <a:ext cx="692149" cy="45402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257" name="Straight Connector 256"/>
                <p:cNvCxnSpPr/>
                <p:nvPr/>
              </p:nvCxnSpPr>
              <p:spPr>
                <a:xfrm>
                  <a:off x="-907205" y="568878"/>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501805" y="844981"/>
                  <a:ext cx="631613"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D/1-9</a:t>
                  </a:r>
                  <a:endParaRPr lang="en-US" sz="800" b="1" dirty="0">
                    <a:latin typeface="Arial" pitchFamily="34" charset="0"/>
                    <a:cs typeface="Arial" pitchFamily="34" charset="0"/>
                  </a:endParaRPr>
                </a:p>
              </p:txBody>
            </p:sp>
          </p:grpSp>
          <p:pic>
            <p:nvPicPr>
              <p:cNvPr id="255" name="Picture 254"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277393" y="5064061"/>
                <a:ext cx="420637" cy="206027"/>
              </a:xfrm>
              <a:prstGeom prst="rect">
                <a:avLst/>
              </a:prstGeom>
            </p:spPr>
          </p:pic>
        </p:grpSp>
      </p:grpSp>
      <p:sp>
        <p:nvSpPr>
          <p:cNvPr id="404" name="TextBox 403"/>
          <p:cNvSpPr txBox="1"/>
          <p:nvPr/>
        </p:nvSpPr>
        <p:spPr>
          <a:xfrm>
            <a:off x="0" y="0"/>
            <a:ext cx="9144000" cy="523220"/>
          </a:xfrm>
          <a:prstGeom prst="rect">
            <a:avLst/>
          </a:prstGeom>
          <a:noFill/>
        </p:spPr>
        <p:txBody>
          <a:bodyPr wrap="square" rtlCol="0">
            <a:spAutoFit/>
          </a:bodyPr>
          <a:lstStyle/>
          <a:p>
            <a:pPr algn="ctr"/>
            <a:r>
              <a:rPr lang="en-US" sz="2800" b="1" dirty="0" smtClean="0">
                <a:latin typeface="+mj-lt"/>
                <a:cs typeface="Arial" pitchFamily="34" charset="0"/>
              </a:rPr>
              <a:t>2ABCT Task Organization</a:t>
            </a:r>
            <a:endParaRPr lang="en-US" sz="2800" b="1" dirty="0">
              <a:latin typeface="+mj-lt"/>
              <a:cs typeface="Arial" pitchFamily="34" charset="0"/>
            </a:endParaRPr>
          </a:p>
        </p:txBody>
      </p:sp>
      <p:grpSp>
        <p:nvGrpSpPr>
          <p:cNvPr id="303" name="Group 420"/>
          <p:cNvGrpSpPr/>
          <p:nvPr/>
        </p:nvGrpSpPr>
        <p:grpSpPr>
          <a:xfrm>
            <a:off x="6416007" y="1430972"/>
            <a:ext cx="1356393" cy="5105400"/>
            <a:chOff x="6444581" y="1676400"/>
            <a:chExt cx="1356393" cy="5105400"/>
          </a:xfrm>
        </p:grpSpPr>
        <p:grpSp>
          <p:nvGrpSpPr>
            <p:cNvPr id="304" name="Group 685"/>
            <p:cNvGrpSpPr/>
            <p:nvPr/>
          </p:nvGrpSpPr>
          <p:grpSpPr>
            <a:xfrm>
              <a:off x="6446691" y="5741421"/>
              <a:ext cx="1060448" cy="466833"/>
              <a:chOff x="381000" y="6081469"/>
              <a:chExt cx="1309975" cy="581025"/>
            </a:xfrm>
          </p:grpSpPr>
          <p:sp>
            <p:nvSpPr>
              <p:cNvPr id="395" name="Rectangle 394"/>
              <p:cNvSpPr/>
              <p:nvPr/>
            </p:nvSpPr>
            <p:spPr>
              <a:xfrm>
                <a:off x="383327" y="6208469"/>
                <a:ext cx="692149" cy="454025"/>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396" name="Straight Connector 395"/>
              <p:cNvCxnSpPr/>
              <p:nvPr/>
            </p:nvCxnSpPr>
            <p:spPr>
              <a:xfrm>
                <a:off x="730423" y="6081469"/>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TextBox 396"/>
              <p:cNvSpPr txBox="1"/>
              <p:nvPr/>
            </p:nvSpPr>
            <p:spPr>
              <a:xfrm>
                <a:off x="1135823" y="6362335"/>
                <a:ext cx="555152"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E/8</a:t>
                </a:r>
                <a:endParaRPr lang="en-US" sz="800" b="1" dirty="0">
                  <a:latin typeface="Arial" pitchFamily="34" charset="0"/>
                  <a:cs typeface="Arial" pitchFamily="34" charset="0"/>
                </a:endParaRPr>
              </a:p>
            </p:txBody>
          </p:sp>
          <p:sp>
            <p:nvSpPr>
              <p:cNvPr id="398" name="TextBox 397"/>
              <p:cNvSpPr txBox="1"/>
              <p:nvPr/>
            </p:nvSpPr>
            <p:spPr>
              <a:xfrm>
                <a:off x="381000" y="6373926"/>
                <a:ext cx="696803" cy="153225"/>
              </a:xfrm>
              <a:prstGeom prst="rect">
                <a:avLst/>
              </a:prstGeom>
              <a:noFill/>
            </p:spPr>
            <p:txBody>
              <a:bodyPr wrap="square" lIns="0" tIns="0" rIns="0" bIns="0" rtlCol="0">
                <a:spAutoFit/>
              </a:bodyPr>
              <a:lstStyle/>
              <a:p>
                <a:pPr algn="ctr"/>
                <a:r>
                  <a:rPr lang="en-US" sz="800" b="1" dirty="0" smtClean="0">
                    <a:latin typeface="Arial" pitchFamily="34" charset="0"/>
                    <a:cs typeface="Arial" pitchFamily="34" charset="0"/>
                  </a:rPr>
                  <a:t>SUST</a:t>
                </a:r>
                <a:endParaRPr lang="en-US" sz="800" b="1" dirty="0">
                  <a:latin typeface="Arial" pitchFamily="34" charset="0"/>
                  <a:cs typeface="Arial" pitchFamily="34" charset="0"/>
                </a:endParaRPr>
              </a:p>
            </p:txBody>
          </p:sp>
        </p:grpSp>
        <p:grpSp>
          <p:nvGrpSpPr>
            <p:cNvPr id="305" name="Group 334"/>
            <p:cNvGrpSpPr/>
            <p:nvPr/>
          </p:nvGrpSpPr>
          <p:grpSpPr>
            <a:xfrm>
              <a:off x="6444581" y="5157586"/>
              <a:ext cx="857740" cy="466551"/>
              <a:chOff x="7700963" y="3345251"/>
              <a:chExt cx="1059569" cy="580674"/>
            </a:xfrm>
          </p:grpSpPr>
          <p:grpSp>
            <p:nvGrpSpPr>
              <p:cNvPr id="306" name="Group 465"/>
              <p:cNvGrpSpPr/>
              <p:nvPr/>
            </p:nvGrpSpPr>
            <p:grpSpPr>
              <a:xfrm>
                <a:off x="7700963" y="3345251"/>
                <a:ext cx="696803" cy="580674"/>
                <a:chOff x="-1257098" y="619379"/>
                <a:chExt cx="696803" cy="580674"/>
              </a:xfrm>
            </p:grpSpPr>
            <p:cxnSp>
              <p:nvCxnSpPr>
                <p:cNvPr id="392" name="Straight Connector 391"/>
                <p:cNvCxnSpPr/>
                <p:nvPr/>
              </p:nvCxnSpPr>
              <p:spPr>
                <a:xfrm>
                  <a:off x="-909439" y="619379"/>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3" name="Rectangle 392"/>
                <p:cNvSpPr/>
                <p:nvPr/>
              </p:nvSpPr>
              <p:spPr>
                <a:xfrm>
                  <a:off x="-1254771" y="746028"/>
                  <a:ext cx="692149" cy="454025"/>
                </a:xfrm>
                <a:prstGeom prst="rect">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4" name="TextBox 393"/>
                <p:cNvSpPr txBox="1"/>
                <p:nvPr/>
              </p:nvSpPr>
              <p:spPr>
                <a:xfrm>
                  <a:off x="-1257098" y="911485"/>
                  <a:ext cx="696803" cy="153225"/>
                </a:xfrm>
                <a:prstGeom prst="rect">
                  <a:avLst/>
                </a:prstGeom>
                <a:noFill/>
              </p:spPr>
              <p:txBody>
                <a:bodyPr wrap="square" lIns="0" tIns="0" rIns="0" bIns="0" rtlCol="0">
                  <a:spAutoFit/>
                </a:bodyPr>
                <a:lstStyle/>
                <a:p>
                  <a:pPr algn="ctr"/>
                  <a:r>
                    <a:rPr lang="en-US" sz="800" b="1" dirty="0" smtClean="0">
                      <a:solidFill>
                        <a:schemeClr val="bg1"/>
                      </a:solidFill>
                      <a:latin typeface="Arial" pitchFamily="34" charset="0"/>
                      <a:cs typeface="Arial" pitchFamily="34" charset="0"/>
                    </a:rPr>
                    <a:t>MI</a:t>
                  </a:r>
                  <a:endParaRPr lang="en-US" sz="800" b="1" dirty="0">
                    <a:solidFill>
                      <a:schemeClr val="bg1"/>
                    </a:solidFill>
                    <a:latin typeface="Arial" pitchFamily="34" charset="0"/>
                    <a:cs typeface="Arial" pitchFamily="34" charset="0"/>
                  </a:endParaRPr>
                </a:p>
              </p:txBody>
            </p:sp>
          </p:grpSp>
          <p:sp>
            <p:nvSpPr>
              <p:cNvPr id="391" name="TextBox 390"/>
              <p:cNvSpPr txBox="1"/>
              <p:nvPr/>
            </p:nvSpPr>
            <p:spPr>
              <a:xfrm>
                <a:off x="8455721" y="3626279"/>
                <a:ext cx="304811"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D/8</a:t>
                </a:r>
                <a:endParaRPr lang="en-US" sz="800" b="1" dirty="0">
                  <a:latin typeface="Arial" pitchFamily="34" charset="0"/>
                  <a:cs typeface="Arial" pitchFamily="34" charset="0"/>
                </a:endParaRPr>
              </a:p>
            </p:txBody>
          </p:sp>
        </p:grpSp>
        <p:grpSp>
          <p:nvGrpSpPr>
            <p:cNvPr id="307" name="Group 463"/>
            <p:cNvGrpSpPr/>
            <p:nvPr/>
          </p:nvGrpSpPr>
          <p:grpSpPr>
            <a:xfrm>
              <a:off x="6454540" y="3429000"/>
              <a:ext cx="953826" cy="466551"/>
              <a:chOff x="6984527" y="4684578"/>
              <a:chExt cx="1178264" cy="580674"/>
            </a:xfrm>
          </p:grpSpPr>
          <p:grpSp>
            <p:nvGrpSpPr>
              <p:cNvPr id="308" name="Group 470"/>
              <p:cNvGrpSpPr/>
              <p:nvPr/>
            </p:nvGrpSpPr>
            <p:grpSpPr>
              <a:xfrm>
                <a:off x="6984527" y="4684578"/>
                <a:ext cx="1178264" cy="580674"/>
                <a:chOff x="7703820" y="5174051"/>
                <a:chExt cx="1178264" cy="580674"/>
              </a:xfrm>
            </p:grpSpPr>
            <p:grpSp>
              <p:nvGrpSpPr>
                <p:cNvPr id="309" name="Group 555"/>
                <p:cNvGrpSpPr/>
                <p:nvPr/>
              </p:nvGrpSpPr>
              <p:grpSpPr>
                <a:xfrm>
                  <a:off x="7703820" y="5174051"/>
                  <a:ext cx="692149" cy="580674"/>
                  <a:chOff x="7703820" y="5174051"/>
                  <a:chExt cx="692149" cy="580674"/>
                </a:xfrm>
              </p:grpSpPr>
              <p:cxnSp>
                <p:nvCxnSpPr>
                  <p:cNvPr id="383" name="Straight Connector 382"/>
                  <p:cNvCxnSpPr/>
                  <p:nvPr/>
                </p:nvCxnSpPr>
                <p:spPr>
                  <a:xfrm>
                    <a:off x="8049152" y="5174051"/>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7703820" y="5300700"/>
                    <a:ext cx="692149" cy="45402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0" name="Group 547"/>
                  <p:cNvGrpSpPr/>
                  <p:nvPr/>
                </p:nvGrpSpPr>
                <p:grpSpPr>
                  <a:xfrm>
                    <a:off x="7943928" y="5489612"/>
                    <a:ext cx="211933" cy="76200"/>
                    <a:chOff x="6567486" y="5400676"/>
                    <a:chExt cx="211933" cy="76200"/>
                  </a:xfrm>
                </p:grpSpPr>
                <p:cxnSp>
                  <p:nvCxnSpPr>
                    <p:cNvPr id="386" name="Straight Connector 385"/>
                    <p:cNvCxnSpPr/>
                    <p:nvPr/>
                  </p:nvCxnSpPr>
                  <p:spPr>
                    <a:xfrm flipH="1">
                      <a:off x="6567486" y="5400676"/>
                      <a:ext cx="211933" cy="0"/>
                    </a:xfrm>
                    <a:prstGeom prst="line">
                      <a:avLst/>
                    </a:prstGeom>
                    <a:ln w="1905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a:off x="6569867" y="5400676"/>
                      <a:ext cx="0" cy="7620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6674647" y="5400676"/>
                      <a:ext cx="0" cy="7620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6777038" y="5400676"/>
                      <a:ext cx="0" cy="7620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82" name="TextBox 381"/>
                <p:cNvSpPr txBox="1"/>
                <p:nvPr/>
              </p:nvSpPr>
              <p:spPr>
                <a:xfrm>
                  <a:off x="8455721" y="5457460"/>
                  <a:ext cx="426363"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A/8</a:t>
                  </a:r>
                  <a:endParaRPr lang="en-US" sz="800" b="1" dirty="0">
                    <a:latin typeface="Arial" pitchFamily="34" charset="0"/>
                    <a:cs typeface="Arial" pitchFamily="34" charset="0"/>
                  </a:endParaRPr>
                </a:p>
              </p:txBody>
            </p:sp>
          </p:grpSp>
          <p:pic>
            <p:nvPicPr>
              <p:cNvPr id="380" name="Picture 379" descr="Armor.png"/>
              <p:cNvPicPr>
                <a:picLocks noChangeAspect="1"/>
              </p:cNvPicPr>
              <p:nvPr/>
            </p:nvPicPr>
            <p:blipFill>
              <a:blip r:embed="rId5" cstate="email">
                <a:clrChange>
                  <a:clrFrom>
                    <a:srgbClr val="D0D0D0">
                      <a:alpha val="88235"/>
                    </a:srgbClr>
                  </a:clrFrom>
                  <a:clrTo>
                    <a:srgbClr val="D0D0D0">
                      <a:alpha val="0"/>
                    </a:srgbClr>
                  </a:clrTo>
                </a:clrChange>
              </a:blip>
              <a:stretch>
                <a:fillRect/>
              </a:stretch>
            </p:blipFill>
            <p:spPr>
              <a:xfrm>
                <a:off x="7191996" y="4821074"/>
                <a:ext cx="277418" cy="135879"/>
              </a:xfrm>
              <a:prstGeom prst="rect">
                <a:avLst/>
              </a:prstGeom>
            </p:spPr>
          </p:pic>
        </p:grpSp>
        <p:grpSp>
          <p:nvGrpSpPr>
            <p:cNvPr id="311" name="Group 478"/>
            <p:cNvGrpSpPr/>
            <p:nvPr/>
          </p:nvGrpSpPr>
          <p:grpSpPr>
            <a:xfrm>
              <a:off x="6446878" y="4002926"/>
              <a:ext cx="953826" cy="466551"/>
              <a:chOff x="6984527" y="4684578"/>
              <a:chExt cx="1178264" cy="580674"/>
            </a:xfrm>
          </p:grpSpPr>
          <p:grpSp>
            <p:nvGrpSpPr>
              <p:cNvPr id="312" name="Group 470"/>
              <p:cNvGrpSpPr/>
              <p:nvPr/>
            </p:nvGrpSpPr>
            <p:grpSpPr>
              <a:xfrm>
                <a:off x="6984527" y="4684578"/>
                <a:ext cx="1178264" cy="580674"/>
                <a:chOff x="7703820" y="5174051"/>
                <a:chExt cx="1178264" cy="580674"/>
              </a:xfrm>
            </p:grpSpPr>
            <p:grpSp>
              <p:nvGrpSpPr>
                <p:cNvPr id="313" name="Group 555"/>
                <p:cNvGrpSpPr/>
                <p:nvPr/>
              </p:nvGrpSpPr>
              <p:grpSpPr>
                <a:xfrm>
                  <a:off x="7703820" y="5174051"/>
                  <a:ext cx="692149" cy="580674"/>
                  <a:chOff x="7703820" y="5174051"/>
                  <a:chExt cx="692149" cy="580674"/>
                </a:xfrm>
              </p:grpSpPr>
              <p:cxnSp>
                <p:nvCxnSpPr>
                  <p:cNvPr id="372" name="Straight Connector 371"/>
                  <p:cNvCxnSpPr/>
                  <p:nvPr/>
                </p:nvCxnSpPr>
                <p:spPr>
                  <a:xfrm>
                    <a:off x="8049152" y="5174051"/>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3" name="Rectangle 372"/>
                  <p:cNvSpPr/>
                  <p:nvPr/>
                </p:nvSpPr>
                <p:spPr>
                  <a:xfrm>
                    <a:off x="7703820" y="5300700"/>
                    <a:ext cx="692149" cy="45402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4" name="Group 547"/>
                  <p:cNvGrpSpPr/>
                  <p:nvPr/>
                </p:nvGrpSpPr>
                <p:grpSpPr>
                  <a:xfrm>
                    <a:off x="7943928" y="5489612"/>
                    <a:ext cx="211933" cy="76200"/>
                    <a:chOff x="6567486" y="5400676"/>
                    <a:chExt cx="211933" cy="76200"/>
                  </a:xfrm>
                </p:grpSpPr>
                <p:cxnSp>
                  <p:nvCxnSpPr>
                    <p:cNvPr id="375" name="Straight Connector 374"/>
                    <p:cNvCxnSpPr/>
                    <p:nvPr/>
                  </p:nvCxnSpPr>
                  <p:spPr>
                    <a:xfrm flipH="1">
                      <a:off x="6567486" y="5400676"/>
                      <a:ext cx="211933" cy="0"/>
                    </a:xfrm>
                    <a:prstGeom prst="line">
                      <a:avLst/>
                    </a:prstGeom>
                    <a:ln w="1905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6569867" y="5400676"/>
                      <a:ext cx="0" cy="7620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6674647" y="5400676"/>
                      <a:ext cx="0" cy="7620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6777038" y="5400676"/>
                      <a:ext cx="0" cy="7620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71" name="TextBox 370"/>
                <p:cNvSpPr txBox="1"/>
                <p:nvPr/>
              </p:nvSpPr>
              <p:spPr>
                <a:xfrm>
                  <a:off x="8455721" y="5457460"/>
                  <a:ext cx="426363"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B/8</a:t>
                  </a:r>
                  <a:endParaRPr lang="en-US" sz="800" b="1" dirty="0">
                    <a:latin typeface="Arial" pitchFamily="34" charset="0"/>
                    <a:cs typeface="Arial" pitchFamily="34" charset="0"/>
                  </a:endParaRPr>
                </a:p>
              </p:txBody>
            </p:sp>
          </p:grpSp>
          <p:pic>
            <p:nvPicPr>
              <p:cNvPr id="369" name="Picture 368" descr="Armor.png"/>
              <p:cNvPicPr>
                <a:picLocks noChangeAspect="1"/>
              </p:cNvPicPr>
              <p:nvPr/>
            </p:nvPicPr>
            <p:blipFill>
              <a:blip r:embed="rId5" cstate="email">
                <a:clrChange>
                  <a:clrFrom>
                    <a:srgbClr val="D0D0D0">
                      <a:alpha val="88235"/>
                    </a:srgbClr>
                  </a:clrFrom>
                  <a:clrTo>
                    <a:srgbClr val="D0D0D0">
                      <a:alpha val="0"/>
                    </a:srgbClr>
                  </a:clrTo>
                </a:clrChange>
              </a:blip>
              <a:stretch>
                <a:fillRect/>
              </a:stretch>
            </p:blipFill>
            <p:spPr>
              <a:xfrm>
                <a:off x="7191996" y="4821074"/>
                <a:ext cx="277418" cy="135879"/>
              </a:xfrm>
              <a:prstGeom prst="rect">
                <a:avLst/>
              </a:prstGeom>
            </p:spPr>
          </p:pic>
        </p:grpSp>
        <p:grpSp>
          <p:nvGrpSpPr>
            <p:cNvPr id="315" name="Group 489"/>
            <p:cNvGrpSpPr/>
            <p:nvPr/>
          </p:nvGrpSpPr>
          <p:grpSpPr>
            <a:xfrm>
              <a:off x="6446757" y="4576571"/>
              <a:ext cx="560307" cy="466551"/>
              <a:chOff x="-1254771" y="619379"/>
              <a:chExt cx="692149" cy="580674"/>
            </a:xfrm>
          </p:grpSpPr>
          <p:cxnSp>
            <p:nvCxnSpPr>
              <p:cNvPr id="366" name="Straight Connector 365"/>
              <p:cNvCxnSpPr/>
              <p:nvPr/>
            </p:nvCxnSpPr>
            <p:spPr>
              <a:xfrm>
                <a:off x="-909439" y="619379"/>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Rectangle 366"/>
              <p:cNvSpPr/>
              <p:nvPr/>
            </p:nvSpPr>
            <p:spPr>
              <a:xfrm>
                <a:off x="-1254771" y="746028"/>
                <a:ext cx="692149" cy="454025"/>
              </a:xfrm>
              <a:prstGeom prst="rect">
                <a:avLst/>
              </a:prstGeom>
              <a:solidFill>
                <a:schemeClr val="accent6">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cxnSp>
          <p:nvCxnSpPr>
            <p:cNvPr id="363" name="Straight Connector 362"/>
            <p:cNvCxnSpPr/>
            <p:nvPr/>
          </p:nvCxnSpPr>
          <p:spPr>
            <a:xfrm>
              <a:off x="6449970" y="4679887"/>
              <a:ext cx="271801" cy="216194"/>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6723699" y="4817638"/>
              <a:ext cx="281439" cy="220027"/>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V="1">
              <a:off x="6721769" y="4819551"/>
              <a:ext cx="1930" cy="74614"/>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TextBox 360"/>
            <p:cNvSpPr txBox="1"/>
            <p:nvPr/>
          </p:nvSpPr>
          <p:spPr>
            <a:xfrm>
              <a:off x="7057244" y="4798541"/>
              <a:ext cx="246750" cy="123644"/>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C/8</a:t>
              </a:r>
              <a:endParaRPr lang="en-US" sz="800" b="1" dirty="0">
                <a:latin typeface="Arial" pitchFamily="34" charset="0"/>
                <a:cs typeface="Arial" pitchFamily="34" charset="0"/>
              </a:endParaRPr>
            </a:p>
          </p:txBody>
        </p:sp>
        <p:grpSp>
          <p:nvGrpSpPr>
            <p:cNvPr id="316" name="Group 476"/>
            <p:cNvGrpSpPr/>
            <p:nvPr/>
          </p:nvGrpSpPr>
          <p:grpSpPr>
            <a:xfrm>
              <a:off x="6449932" y="1676400"/>
              <a:ext cx="953826" cy="465071"/>
              <a:chOff x="6987972" y="1052712"/>
              <a:chExt cx="1178264" cy="578832"/>
            </a:xfrm>
          </p:grpSpPr>
          <p:grpSp>
            <p:nvGrpSpPr>
              <p:cNvPr id="317" name="Group 470"/>
              <p:cNvGrpSpPr/>
              <p:nvPr/>
            </p:nvGrpSpPr>
            <p:grpSpPr>
              <a:xfrm>
                <a:off x="6987972" y="1177519"/>
                <a:ext cx="1178264" cy="454025"/>
                <a:chOff x="7703820" y="5300700"/>
                <a:chExt cx="1178264" cy="454025"/>
              </a:xfrm>
            </p:grpSpPr>
            <p:grpSp>
              <p:nvGrpSpPr>
                <p:cNvPr id="318" name="Group 555"/>
                <p:cNvGrpSpPr/>
                <p:nvPr/>
              </p:nvGrpSpPr>
              <p:grpSpPr>
                <a:xfrm>
                  <a:off x="7703820" y="5300700"/>
                  <a:ext cx="692149" cy="454025"/>
                  <a:chOff x="7703820" y="5300700"/>
                  <a:chExt cx="692149" cy="454025"/>
                </a:xfrm>
              </p:grpSpPr>
              <p:sp>
                <p:nvSpPr>
                  <p:cNvPr id="354" name="Rectangle 353"/>
                  <p:cNvSpPr/>
                  <p:nvPr/>
                </p:nvSpPr>
                <p:spPr>
                  <a:xfrm>
                    <a:off x="7703820" y="5300700"/>
                    <a:ext cx="692149" cy="45402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9" name="Group 547"/>
                  <p:cNvGrpSpPr/>
                  <p:nvPr/>
                </p:nvGrpSpPr>
                <p:grpSpPr>
                  <a:xfrm>
                    <a:off x="7943928" y="5489612"/>
                    <a:ext cx="211933" cy="76200"/>
                    <a:chOff x="6567486" y="5400676"/>
                    <a:chExt cx="211933" cy="76200"/>
                  </a:xfrm>
                </p:grpSpPr>
                <p:cxnSp>
                  <p:nvCxnSpPr>
                    <p:cNvPr id="356" name="Straight Connector 355"/>
                    <p:cNvCxnSpPr/>
                    <p:nvPr/>
                  </p:nvCxnSpPr>
                  <p:spPr>
                    <a:xfrm flipH="1">
                      <a:off x="6567486" y="5400676"/>
                      <a:ext cx="211933" cy="0"/>
                    </a:xfrm>
                    <a:prstGeom prst="line">
                      <a:avLst/>
                    </a:prstGeom>
                    <a:ln w="1905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6569867" y="5400676"/>
                      <a:ext cx="0" cy="7620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6674647" y="5400676"/>
                      <a:ext cx="0" cy="7620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6777038" y="5400676"/>
                      <a:ext cx="0" cy="7620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3" name="TextBox 352"/>
                <p:cNvSpPr txBox="1"/>
                <p:nvPr/>
              </p:nvSpPr>
              <p:spPr>
                <a:xfrm>
                  <a:off x="8455721" y="5457460"/>
                  <a:ext cx="426363"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8 EN</a:t>
                  </a:r>
                  <a:endParaRPr lang="en-US" sz="800" b="1" dirty="0">
                    <a:latin typeface="Arial" pitchFamily="34" charset="0"/>
                    <a:cs typeface="Arial" pitchFamily="34" charset="0"/>
                  </a:endParaRPr>
                </a:p>
              </p:txBody>
            </p:sp>
          </p:grpSp>
          <p:cxnSp>
            <p:nvCxnSpPr>
              <p:cNvPr id="350" name="Straight Connector 349"/>
              <p:cNvCxnSpPr/>
              <p:nvPr/>
            </p:nvCxnSpPr>
            <p:spPr>
              <a:xfrm>
                <a:off x="7298684" y="1052712"/>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7365359" y="1052712"/>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0" name="Group 480"/>
            <p:cNvGrpSpPr/>
            <p:nvPr/>
          </p:nvGrpSpPr>
          <p:grpSpPr>
            <a:xfrm>
              <a:off x="6449932" y="2272111"/>
              <a:ext cx="953826" cy="469670"/>
              <a:chOff x="6987972" y="1785119"/>
              <a:chExt cx="1178264" cy="584557"/>
            </a:xfrm>
          </p:grpSpPr>
          <p:cxnSp>
            <p:nvCxnSpPr>
              <p:cNvPr id="337" name="Straight Connector 336"/>
              <p:cNvCxnSpPr/>
              <p:nvPr/>
            </p:nvCxnSpPr>
            <p:spPr>
              <a:xfrm>
                <a:off x="7331741" y="1785119"/>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1" name="Group 454"/>
              <p:cNvGrpSpPr/>
              <p:nvPr/>
            </p:nvGrpSpPr>
            <p:grpSpPr>
              <a:xfrm>
                <a:off x="6987972" y="1915651"/>
                <a:ext cx="1178264" cy="454025"/>
                <a:chOff x="6987972" y="1915651"/>
                <a:chExt cx="1178264" cy="454025"/>
              </a:xfrm>
            </p:grpSpPr>
            <p:grpSp>
              <p:nvGrpSpPr>
                <p:cNvPr id="322" name="Group 470"/>
                <p:cNvGrpSpPr/>
                <p:nvPr/>
              </p:nvGrpSpPr>
              <p:grpSpPr>
                <a:xfrm>
                  <a:off x="6987972" y="1915651"/>
                  <a:ext cx="1178264" cy="454025"/>
                  <a:chOff x="7703820" y="5300700"/>
                  <a:chExt cx="1178264" cy="454025"/>
                </a:xfrm>
              </p:grpSpPr>
              <p:grpSp>
                <p:nvGrpSpPr>
                  <p:cNvPr id="324" name="Group 555"/>
                  <p:cNvGrpSpPr/>
                  <p:nvPr/>
                </p:nvGrpSpPr>
                <p:grpSpPr>
                  <a:xfrm>
                    <a:off x="7703820" y="5300700"/>
                    <a:ext cx="692149" cy="454025"/>
                    <a:chOff x="7703820" y="5300700"/>
                    <a:chExt cx="692149" cy="454025"/>
                  </a:xfrm>
                </p:grpSpPr>
                <p:sp>
                  <p:nvSpPr>
                    <p:cNvPr id="343" name="Rectangle 342"/>
                    <p:cNvSpPr/>
                    <p:nvPr/>
                  </p:nvSpPr>
                  <p:spPr>
                    <a:xfrm>
                      <a:off x="7703820" y="5300700"/>
                      <a:ext cx="692149" cy="45402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30" name="Group 547"/>
                    <p:cNvGrpSpPr/>
                    <p:nvPr/>
                  </p:nvGrpSpPr>
                  <p:grpSpPr>
                    <a:xfrm>
                      <a:off x="7943928" y="5489612"/>
                      <a:ext cx="211933" cy="76200"/>
                      <a:chOff x="6567486" y="5400676"/>
                      <a:chExt cx="211933" cy="76200"/>
                    </a:xfrm>
                  </p:grpSpPr>
                  <p:cxnSp>
                    <p:nvCxnSpPr>
                      <p:cNvPr id="345" name="Straight Connector 344"/>
                      <p:cNvCxnSpPr/>
                      <p:nvPr/>
                    </p:nvCxnSpPr>
                    <p:spPr>
                      <a:xfrm flipH="1">
                        <a:off x="6567486" y="5400676"/>
                        <a:ext cx="211933" cy="0"/>
                      </a:xfrm>
                      <a:prstGeom prst="line">
                        <a:avLst/>
                      </a:prstGeom>
                      <a:ln w="1905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6569867" y="5400676"/>
                        <a:ext cx="0" cy="7620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6674647" y="5400676"/>
                        <a:ext cx="0" cy="7620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6777038" y="5400676"/>
                        <a:ext cx="0" cy="7620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42" name="TextBox 341"/>
                  <p:cNvSpPr txBox="1"/>
                  <p:nvPr/>
                </p:nvSpPr>
                <p:spPr>
                  <a:xfrm>
                    <a:off x="8455721" y="5457460"/>
                    <a:ext cx="426363"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HHC/8</a:t>
                    </a:r>
                    <a:endParaRPr lang="en-US" sz="800" b="1" dirty="0">
                      <a:latin typeface="Arial" pitchFamily="34" charset="0"/>
                      <a:cs typeface="Arial" pitchFamily="34" charset="0"/>
                    </a:endParaRPr>
                  </a:p>
                </p:txBody>
              </p:sp>
            </p:grpSp>
            <p:cxnSp>
              <p:nvCxnSpPr>
                <p:cNvPr id="340" name="Straight Connector 339"/>
                <p:cNvCxnSpPr/>
                <p:nvPr/>
              </p:nvCxnSpPr>
              <p:spPr>
                <a:xfrm>
                  <a:off x="6989024" y="203248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33" name="Group 506"/>
            <p:cNvGrpSpPr/>
            <p:nvPr/>
          </p:nvGrpSpPr>
          <p:grpSpPr>
            <a:xfrm>
              <a:off x="6450749" y="2857892"/>
              <a:ext cx="1213032" cy="465026"/>
              <a:chOff x="6988981" y="2505118"/>
              <a:chExt cx="1498463" cy="578776"/>
            </a:xfrm>
          </p:grpSpPr>
          <p:grpSp>
            <p:nvGrpSpPr>
              <p:cNvPr id="338" name="Group 436"/>
              <p:cNvGrpSpPr/>
              <p:nvPr/>
            </p:nvGrpSpPr>
            <p:grpSpPr>
              <a:xfrm>
                <a:off x="6988981" y="2629869"/>
                <a:ext cx="1498463" cy="454025"/>
                <a:chOff x="4217430" y="214947"/>
                <a:chExt cx="1498463" cy="454025"/>
              </a:xfrm>
            </p:grpSpPr>
            <p:grpSp>
              <p:nvGrpSpPr>
                <p:cNvPr id="339" name="Group 742"/>
                <p:cNvGrpSpPr/>
                <p:nvPr/>
              </p:nvGrpSpPr>
              <p:grpSpPr>
                <a:xfrm>
                  <a:off x="4217430" y="214947"/>
                  <a:ext cx="1498463" cy="454025"/>
                  <a:chOff x="4039009" y="696464"/>
                  <a:chExt cx="1498463" cy="454025"/>
                </a:xfrm>
              </p:grpSpPr>
              <p:sp>
                <p:nvSpPr>
                  <p:cNvPr id="335" name="TextBox 334"/>
                  <p:cNvSpPr txBox="1"/>
                  <p:nvPr/>
                </p:nvSpPr>
                <p:spPr>
                  <a:xfrm>
                    <a:off x="4797309" y="852710"/>
                    <a:ext cx="740163"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HHC/2/1</a:t>
                    </a:r>
                    <a:endParaRPr lang="en-US" sz="800" b="1" dirty="0">
                      <a:latin typeface="Arial" pitchFamily="34" charset="0"/>
                      <a:cs typeface="Arial" pitchFamily="34" charset="0"/>
                    </a:endParaRPr>
                  </a:p>
                </p:txBody>
              </p:sp>
              <p:sp>
                <p:nvSpPr>
                  <p:cNvPr id="336" name="Rectangle 335"/>
                  <p:cNvSpPr/>
                  <p:nvPr/>
                </p:nvSpPr>
                <p:spPr>
                  <a:xfrm>
                    <a:off x="4039009" y="696464"/>
                    <a:ext cx="692149" cy="45402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pic>
              <p:nvPicPr>
                <p:cNvPr id="334" name="Picture 333" descr="CombinedArms.png"/>
                <p:cNvPicPr>
                  <a:picLocks noChangeAspect="1"/>
                </p:cNvPicPr>
                <p:nvPr/>
              </p:nvPicPr>
              <p:blipFill>
                <a:blip r:embed="rId3" cstate="email"/>
                <a:stretch>
                  <a:fillRect/>
                </a:stretch>
              </p:blipFill>
              <p:spPr>
                <a:xfrm>
                  <a:off x="4348468" y="332502"/>
                  <a:ext cx="429314" cy="214657"/>
                </a:xfrm>
                <a:prstGeom prst="rect">
                  <a:avLst/>
                </a:prstGeom>
              </p:spPr>
            </p:pic>
          </p:grpSp>
          <p:cxnSp>
            <p:nvCxnSpPr>
              <p:cNvPr id="331" name="Straight Connector 330"/>
              <p:cNvCxnSpPr/>
              <p:nvPr/>
            </p:nvCxnSpPr>
            <p:spPr>
              <a:xfrm>
                <a:off x="7335253" y="2505118"/>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6989461" y="2748248"/>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 name="Group 455"/>
            <p:cNvGrpSpPr/>
            <p:nvPr/>
          </p:nvGrpSpPr>
          <p:grpSpPr>
            <a:xfrm>
              <a:off x="6448944" y="6315065"/>
              <a:ext cx="1352030" cy="466735"/>
              <a:chOff x="6669287" y="6283329"/>
              <a:chExt cx="1670168" cy="580903"/>
            </a:xfrm>
          </p:grpSpPr>
          <p:grpSp>
            <p:nvGrpSpPr>
              <p:cNvPr id="344" name="Group 867"/>
              <p:cNvGrpSpPr/>
              <p:nvPr/>
            </p:nvGrpSpPr>
            <p:grpSpPr>
              <a:xfrm>
                <a:off x="6669287" y="6283329"/>
                <a:ext cx="1670168" cy="580903"/>
                <a:chOff x="7703037" y="6088222"/>
                <a:chExt cx="1670168" cy="580903"/>
              </a:xfrm>
            </p:grpSpPr>
            <p:grpSp>
              <p:nvGrpSpPr>
                <p:cNvPr id="349" name="Group 682"/>
                <p:cNvGrpSpPr/>
                <p:nvPr/>
              </p:nvGrpSpPr>
              <p:grpSpPr>
                <a:xfrm>
                  <a:off x="7703037" y="6088222"/>
                  <a:ext cx="692149" cy="580903"/>
                  <a:chOff x="-1256443" y="568718"/>
                  <a:chExt cx="692149" cy="580903"/>
                </a:xfrm>
              </p:grpSpPr>
              <p:sp>
                <p:nvSpPr>
                  <p:cNvPr id="326" name="Rectangle 325"/>
                  <p:cNvSpPr/>
                  <p:nvPr/>
                </p:nvSpPr>
                <p:spPr>
                  <a:xfrm>
                    <a:off x="-1256443" y="695596"/>
                    <a:ext cx="692149" cy="454025"/>
                  </a:xfrm>
                  <a:prstGeom prst="rect">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7" name="Oval 326"/>
                  <p:cNvSpPr/>
                  <p:nvPr/>
                </p:nvSpPr>
                <p:spPr>
                  <a:xfrm>
                    <a:off x="-952860" y="568718"/>
                    <a:ext cx="88116" cy="881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8" name="Oval 327"/>
                  <p:cNvSpPr/>
                  <p:nvPr/>
                </p:nvSpPr>
                <p:spPr>
                  <a:xfrm>
                    <a:off x="-854826" y="570642"/>
                    <a:ext cx="88116" cy="881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9" name="Oval 328"/>
                  <p:cNvSpPr/>
                  <p:nvPr/>
                </p:nvSpPr>
                <p:spPr>
                  <a:xfrm>
                    <a:off x="-1052013" y="570642"/>
                    <a:ext cx="88116" cy="881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325" name="TextBox 324"/>
                <p:cNvSpPr txBox="1"/>
                <p:nvPr/>
              </p:nvSpPr>
              <p:spPr>
                <a:xfrm>
                  <a:off x="8454616" y="6395267"/>
                  <a:ext cx="918589" cy="153225"/>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CM/HHC/8</a:t>
                  </a:r>
                  <a:endParaRPr lang="en-US" sz="800" b="1" dirty="0">
                    <a:latin typeface="Arial" pitchFamily="34" charset="0"/>
                    <a:cs typeface="Arial" pitchFamily="34" charset="0"/>
                  </a:endParaRPr>
                </a:p>
              </p:txBody>
            </p:sp>
          </p:grpSp>
          <p:pic>
            <p:nvPicPr>
              <p:cNvPr id="323" name="Picture 322" descr="Chemical.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17448" y="6528697"/>
                <a:ext cx="396207" cy="219438"/>
              </a:xfrm>
              <a:prstGeom prst="rect">
                <a:avLst/>
              </a:prstGeom>
            </p:spPr>
          </p:pic>
        </p:grpSp>
      </p:grpSp>
      <p:grpSp>
        <p:nvGrpSpPr>
          <p:cNvPr id="368" name="Group 367"/>
          <p:cNvGrpSpPr/>
          <p:nvPr/>
        </p:nvGrpSpPr>
        <p:grpSpPr>
          <a:xfrm>
            <a:off x="2795757" y="1440237"/>
            <a:ext cx="1188471" cy="3984020"/>
            <a:chOff x="2795757" y="1440237"/>
            <a:chExt cx="1188471" cy="3984020"/>
          </a:xfrm>
        </p:grpSpPr>
        <p:grpSp>
          <p:nvGrpSpPr>
            <p:cNvPr id="3" name="Group 588"/>
            <p:cNvGrpSpPr/>
            <p:nvPr/>
          </p:nvGrpSpPr>
          <p:grpSpPr>
            <a:xfrm>
              <a:off x="2801527" y="1440237"/>
              <a:ext cx="1182701" cy="464920"/>
              <a:chOff x="139665" y="1183957"/>
              <a:chExt cx="1460994" cy="578644"/>
            </a:xfrm>
          </p:grpSpPr>
          <p:grpSp>
            <p:nvGrpSpPr>
              <p:cNvPr id="4" name="Group 64"/>
              <p:cNvGrpSpPr/>
              <p:nvPr/>
            </p:nvGrpSpPr>
            <p:grpSpPr>
              <a:xfrm>
                <a:off x="139665" y="1183957"/>
                <a:ext cx="1460994" cy="578644"/>
                <a:chOff x="383386" y="570364"/>
                <a:chExt cx="1460994" cy="578644"/>
              </a:xfrm>
            </p:grpSpPr>
            <p:sp>
              <p:nvSpPr>
                <p:cNvPr id="47" name="Rectangle 46"/>
                <p:cNvSpPr/>
                <p:nvPr/>
              </p:nvSpPr>
              <p:spPr>
                <a:xfrm>
                  <a:off x="383386" y="694983"/>
                  <a:ext cx="692149" cy="45402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 name="Group 35"/>
                <p:cNvGrpSpPr/>
                <p:nvPr/>
              </p:nvGrpSpPr>
              <p:grpSpPr>
                <a:xfrm>
                  <a:off x="698225" y="570364"/>
                  <a:ext cx="66675" cy="119252"/>
                  <a:chOff x="1797050" y="615156"/>
                  <a:chExt cx="66675" cy="119252"/>
                </a:xfrm>
              </p:grpSpPr>
              <p:cxnSp>
                <p:nvCxnSpPr>
                  <p:cNvPr id="50" name="Straight Connector 49"/>
                  <p:cNvCxnSpPr/>
                  <p:nvPr/>
                </p:nvCxnSpPr>
                <p:spPr>
                  <a:xfrm>
                    <a:off x="1797050" y="615156"/>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63725" y="615156"/>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1138331" y="851227"/>
                  <a:ext cx="706049"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1-5 CAV</a:t>
                  </a:r>
                  <a:endParaRPr lang="en-US" sz="800" b="1" dirty="0">
                    <a:latin typeface="Arial" pitchFamily="34" charset="0"/>
                    <a:cs typeface="Arial" pitchFamily="34" charset="0"/>
                  </a:endParaRPr>
                </a:p>
              </p:txBody>
            </p:sp>
          </p:grpSp>
          <p:pic>
            <p:nvPicPr>
              <p:cNvPr id="46" name="Picture 45" descr="CombinedArms.png"/>
              <p:cNvPicPr>
                <a:picLocks noChangeAspect="1"/>
              </p:cNvPicPr>
              <p:nvPr/>
            </p:nvPicPr>
            <p:blipFill>
              <a:blip r:embed="rId3" cstate="email"/>
              <a:stretch>
                <a:fillRect/>
              </a:stretch>
            </p:blipFill>
            <p:spPr>
              <a:xfrm>
                <a:off x="270863" y="1428459"/>
                <a:ext cx="429314" cy="214657"/>
              </a:xfrm>
              <a:prstGeom prst="rect">
                <a:avLst/>
              </a:prstGeom>
            </p:spPr>
          </p:pic>
        </p:grpSp>
        <p:grpSp>
          <p:nvGrpSpPr>
            <p:cNvPr id="19" name="Group 593"/>
            <p:cNvGrpSpPr/>
            <p:nvPr/>
          </p:nvGrpSpPr>
          <p:grpSpPr>
            <a:xfrm>
              <a:off x="2802198" y="3203823"/>
              <a:ext cx="1119728" cy="466833"/>
              <a:chOff x="140495" y="3367081"/>
              <a:chExt cx="1383204" cy="581025"/>
            </a:xfrm>
          </p:grpSpPr>
          <p:grpSp>
            <p:nvGrpSpPr>
              <p:cNvPr id="24" name="Group 535"/>
              <p:cNvGrpSpPr/>
              <p:nvPr/>
            </p:nvGrpSpPr>
            <p:grpSpPr>
              <a:xfrm>
                <a:off x="140495" y="3367081"/>
                <a:ext cx="1383204" cy="581025"/>
                <a:chOff x="-1253649" y="568878"/>
                <a:chExt cx="1383204" cy="581025"/>
              </a:xfrm>
            </p:grpSpPr>
            <p:sp>
              <p:nvSpPr>
                <p:cNvPr id="26" name="Rectangle 25"/>
                <p:cNvSpPr/>
                <p:nvPr/>
              </p:nvSpPr>
              <p:spPr>
                <a:xfrm>
                  <a:off x="-1253649" y="695878"/>
                  <a:ext cx="692149" cy="454025"/>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27" name="Straight Connector 26"/>
                <p:cNvCxnSpPr/>
                <p:nvPr/>
              </p:nvCxnSpPr>
              <p:spPr>
                <a:xfrm>
                  <a:off x="-907205" y="568878"/>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1805" y="849743"/>
                  <a:ext cx="631360"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B/1-5</a:t>
                  </a:r>
                  <a:endParaRPr lang="en-US" sz="800" b="1" dirty="0">
                    <a:latin typeface="Arial" pitchFamily="34" charset="0"/>
                    <a:cs typeface="Arial" pitchFamily="34" charset="0"/>
                  </a:endParaRPr>
                </a:p>
              </p:txBody>
            </p:sp>
            <p:cxnSp>
              <p:nvCxnSpPr>
                <p:cNvPr id="29" name="Straight Connector 28"/>
                <p:cNvCxnSpPr/>
                <p:nvPr/>
              </p:nvCxnSpPr>
              <p:spPr>
                <a:xfrm>
                  <a:off x="-1249960" y="699053"/>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249960" y="699053"/>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5" name="Picture 24"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277092" y="3617990"/>
                <a:ext cx="420637" cy="206027"/>
              </a:xfrm>
              <a:prstGeom prst="rect">
                <a:avLst/>
              </a:prstGeom>
            </p:spPr>
          </p:pic>
        </p:grpSp>
        <p:grpSp>
          <p:nvGrpSpPr>
            <p:cNvPr id="37" name="Group 594"/>
            <p:cNvGrpSpPr/>
            <p:nvPr/>
          </p:nvGrpSpPr>
          <p:grpSpPr>
            <a:xfrm>
              <a:off x="2802237" y="3782922"/>
              <a:ext cx="1119933" cy="466833"/>
              <a:chOff x="140543" y="4087833"/>
              <a:chExt cx="1383457" cy="581025"/>
            </a:xfrm>
          </p:grpSpPr>
          <p:grpSp>
            <p:nvGrpSpPr>
              <p:cNvPr id="39" name="Group 382"/>
              <p:cNvGrpSpPr/>
              <p:nvPr/>
            </p:nvGrpSpPr>
            <p:grpSpPr>
              <a:xfrm>
                <a:off x="140543" y="4087833"/>
                <a:ext cx="1383457" cy="581025"/>
                <a:chOff x="-1253649" y="568878"/>
                <a:chExt cx="1383457" cy="581025"/>
              </a:xfrm>
            </p:grpSpPr>
            <p:sp>
              <p:nvSpPr>
                <p:cNvPr id="21" name="Rectangle 20"/>
                <p:cNvSpPr/>
                <p:nvPr/>
              </p:nvSpPr>
              <p:spPr>
                <a:xfrm>
                  <a:off x="-1253649" y="695878"/>
                  <a:ext cx="692149" cy="45402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22" name="Straight Connector 21"/>
                <p:cNvCxnSpPr/>
                <p:nvPr/>
              </p:nvCxnSpPr>
              <p:spPr>
                <a:xfrm>
                  <a:off x="-907205" y="568878"/>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1805" y="844981"/>
                  <a:ext cx="631613"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C/1-5</a:t>
                  </a:r>
                  <a:endParaRPr lang="en-US" sz="800" b="1" dirty="0">
                    <a:latin typeface="Arial" pitchFamily="34" charset="0"/>
                    <a:cs typeface="Arial" pitchFamily="34" charset="0"/>
                  </a:endParaRPr>
                </a:p>
              </p:txBody>
            </p:sp>
          </p:grpSp>
          <p:pic>
            <p:nvPicPr>
              <p:cNvPr id="20" name="Picture 19"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277409" y="4339004"/>
                <a:ext cx="420637" cy="206027"/>
              </a:xfrm>
              <a:prstGeom prst="rect">
                <a:avLst/>
              </a:prstGeom>
            </p:spPr>
          </p:pic>
        </p:grpSp>
        <p:grpSp>
          <p:nvGrpSpPr>
            <p:cNvPr id="41" name="Group 552"/>
            <p:cNvGrpSpPr/>
            <p:nvPr/>
          </p:nvGrpSpPr>
          <p:grpSpPr>
            <a:xfrm>
              <a:off x="2799897" y="4957424"/>
              <a:ext cx="1060447" cy="466833"/>
              <a:chOff x="381000" y="6081469"/>
              <a:chExt cx="1309975" cy="581025"/>
            </a:xfrm>
          </p:grpSpPr>
          <p:sp>
            <p:nvSpPr>
              <p:cNvPr id="15" name="Rectangle 14"/>
              <p:cNvSpPr/>
              <p:nvPr/>
            </p:nvSpPr>
            <p:spPr>
              <a:xfrm>
                <a:off x="383327" y="6208469"/>
                <a:ext cx="692149" cy="454025"/>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6" name="Straight Connector 15"/>
              <p:cNvCxnSpPr/>
              <p:nvPr/>
            </p:nvCxnSpPr>
            <p:spPr>
              <a:xfrm>
                <a:off x="730423" y="6081469"/>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35823" y="6362335"/>
                <a:ext cx="555152"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G/1-5</a:t>
                </a:r>
                <a:endParaRPr lang="en-US" sz="800" b="1" dirty="0">
                  <a:latin typeface="Arial" pitchFamily="34" charset="0"/>
                  <a:cs typeface="Arial" pitchFamily="34" charset="0"/>
                </a:endParaRPr>
              </a:p>
            </p:txBody>
          </p:sp>
          <p:sp>
            <p:nvSpPr>
              <p:cNvPr id="18" name="TextBox 17"/>
              <p:cNvSpPr txBox="1"/>
              <p:nvPr/>
            </p:nvSpPr>
            <p:spPr>
              <a:xfrm>
                <a:off x="381000" y="6373926"/>
                <a:ext cx="696803" cy="153225"/>
              </a:xfrm>
              <a:prstGeom prst="rect">
                <a:avLst/>
              </a:prstGeom>
              <a:noFill/>
            </p:spPr>
            <p:txBody>
              <a:bodyPr wrap="square" lIns="0" tIns="0" rIns="0" bIns="0" rtlCol="0">
                <a:spAutoFit/>
              </a:bodyPr>
              <a:lstStyle/>
              <a:p>
                <a:pPr algn="ctr"/>
                <a:r>
                  <a:rPr lang="en-US" sz="800" b="1" dirty="0" smtClean="0">
                    <a:latin typeface="Arial" pitchFamily="34" charset="0"/>
                    <a:cs typeface="Arial" pitchFamily="34" charset="0"/>
                  </a:rPr>
                  <a:t>SUST</a:t>
                </a:r>
                <a:endParaRPr lang="en-US" sz="800" b="1" dirty="0">
                  <a:latin typeface="Arial" pitchFamily="34" charset="0"/>
                  <a:cs typeface="Arial" pitchFamily="34" charset="0"/>
                </a:endParaRPr>
              </a:p>
            </p:txBody>
          </p:sp>
        </p:grpSp>
        <p:grpSp>
          <p:nvGrpSpPr>
            <p:cNvPr id="45" name="Group 595"/>
            <p:cNvGrpSpPr/>
            <p:nvPr/>
          </p:nvGrpSpPr>
          <p:grpSpPr>
            <a:xfrm>
              <a:off x="2802224" y="4365479"/>
              <a:ext cx="1119933" cy="466833"/>
              <a:chOff x="140527" y="4812890"/>
              <a:chExt cx="1383457" cy="581025"/>
            </a:xfrm>
          </p:grpSpPr>
          <p:grpSp>
            <p:nvGrpSpPr>
              <p:cNvPr id="48" name="Group 575"/>
              <p:cNvGrpSpPr/>
              <p:nvPr/>
            </p:nvGrpSpPr>
            <p:grpSpPr>
              <a:xfrm>
                <a:off x="140527" y="4812890"/>
                <a:ext cx="1383457" cy="581025"/>
                <a:chOff x="-1253649" y="568878"/>
                <a:chExt cx="1383457" cy="581025"/>
              </a:xfrm>
            </p:grpSpPr>
            <p:sp>
              <p:nvSpPr>
                <p:cNvPr id="12" name="Rectangle 11"/>
                <p:cNvSpPr/>
                <p:nvPr/>
              </p:nvSpPr>
              <p:spPr>
                <a:xfrm>
                  <a:off x="-1253649" y="695878"/>
                  <a:ext cx="692149" cy="45402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 name="Straight Connector 12"/>
                <p:cNvCxnSpPr/>
                <p:nvPr/>
              </p:nvCxnSpPr>
              <p:spPr>
                <a:xfrm>
                  <a:off x="-907205" y="568878"/>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1805" y="844981"/>
                  <a:ext cx="631613"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D/1-5</a:t>
                  </a:r>
                  <a:endParaRPr lang="en-US" sz="800" b="1" dirty="0">
                    <a:latin typeface="Arial" pitchFamily="34" charset="0"/>
                    <a:cs typeface="Arial" pitchFamily="34" charset="0"/>
                  </a:endParaRPr>
                </a:p>
              </p:txBody>
            </p:sp>
          </p:grpSp>
          <p:pic>
            <p:nvPicPr>
              <p:cNvPr id="11" name="Picture 10"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277393" y="5064061"/>
                <a:ext cx="420637" cy="206027"/>
              </a:xfrm>
              <a:prstGeom prst="rect">
                <a:avLst/>
              </a:prstGeom>
            </p:spPr>
          </p:pic>
        </p:grpSp>
        <p:grpSp>
          <p:nvGrpSpPr>
            <p:cNvPr id="390" name="Group 655"/>
            <p:cNvGrpSpPr/>
            <p:nvPr/>
          </p:nvGrpSpPr>
          <p:grpSpPr>
            <a:xfrm>
              <a:off x="2795757" y="2039047"/>
              <a:ext cx="1166643" cy="464920"/>
              <a:chOff x="140934" y="1914474"/>
              <a:chExt cx="1441158" cy="578644"/>
            </a:xfrm>
          </p:grpSpPr>
          <p:grpSp>
            <p:nvGrpSpPr>
              <p:cNvPr id="399" name="Group 587"/>
              <p:cNvGrpSpPr/>
              <p:nvPr/>
            </p:nvGrpSpPr>
            <p:grpSpPr>
              <a:xfrm>
                <a:off x="140934" y="1914474"/>
                <a:ext cx="1441158" cy="578644"/>
                <a:chOff x="140934" y="1870905"/>
                <a:chExt cx="1441158" cy="578644"/>
              </a:xfrm>
            </p:grpSpPr>
            <p:grpSp>
              <p:nvGrpSpPr>
                <p:cNvPr id="401" name="Group 145"/>
                <p:cNvGrpSpPr/>
                <p:nvPr/>
              </p:nvGrpSpPr>
              <p:grpSpPr>
                <a:xfrm>
                  <a:off x="140934" y="1870905"/>
                  <a:ext cx="692149" cy="578644"/>
                  <a:chOff x="388316" y="1504156"/>
                  <a:chExt cx="692149" cy="578644"/>
                </a:xfrm>
              </p:grpSpPr>
              <p:grpSp>
                <p:nvGrpSpPr>
                  <p:cNvPr id="403" name="Group 42"/>
                  <p:cNvGrpSpPr/>
                  <p:nvPr/>
                </p:nvGrpSpPr>
                <p:grpSpPr>
                  <a:xfrm>
                    <a:off x="388316" y="1504156"/>
                    <a:ext cx="692149" cy="578644"/>
                    <a:chOff x="2977636" y="770731"/>
                    <a:chExt cx="692149" cy="578644"/>
                  </a:xfrm>
                </p:grpSpPr>
                <p:sp>
                  <p:nvSpPr>
                    <p:cNvPr id="406" name="Rectangle 405"/>
                    <p:cNvSpPr/>
                    <p:nvPr/>
                  </p:nvSpPr>
                  <p:spPr>
                    <a:xfrm>
                      <a:off x="2977636" y="895350"/>
                      <a:ext cx="692149" cy="45402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407" name="Straight Connector 406"/>
                    <p:cNvCxnSpPr/>
                    <p:nvPr/>
                  </p:nvCxnSpPr>
                  <p:spPr>
                    <a:xfrm>
                      <a:off x="3324080" y="770731"/>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5" name="Straight Connector 404"/>
                  <p:cNvCxnSpPr/>
                  <p:nvPr/>
                </p:nvCxnSpPr>
                <p:spPr>
                  <a:xfrm>
                    <a:off x="388515" y="1746642"/>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2" name="TextBox 401"/>
                <p:cNvSpPr txBox="1"/>
                <p:nvPr/>
              </p:nvSpPr>
              <p:spPr>
                <a:xfrm>
                  <a:off x="891345" y="2154779"/>
                  <a:ext cx="690747"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HHC/1-5</a:t>
                  </a:r>
                  <a:endParaRPr lang="en-US" sz="800" b="1" dirty="0">
                    <a:latin typeface="Arial" pitchFamily="34" charset="0"/>
                    <a:cs typeface="Arial" pitchFamily="34" charset="0"/>
                  </a:endParaRPr>
                </a:p>
              </p:txBody>
            </p:sp>
          </p:grpSp>
          <p:pic>
            <p:nvPicPr>
              <p:cNvPr id="400" name="Picture 399" descr="CombinedArms.png"/>
              <p:cNvPicPr>
                <a:picLocks noChangeAspect="1"/>
              </p:cNvPicPr>
              <p:nvPr/>
            </p:nvPicPr>
            <p:blipFill>
              <a:blip r:embed="rId3" cstate="email"/>
              <a:stretch>
                <a:fillRect/>
              </a:stretch>
            </p:blipFill>
            <p:spPr>
              <a:xfrm>
                <a:off x="272053" y="2158308"/>
                <a:ext cx="429314" cy="214657"/>
              </a:xfrm>
              <a:prstGeom prst="rect">
                <a:avLst/>
              </a:prstGeom>
            </p:spPr>
          </p:pic>
        </p:grpSp>
        <p:grpSp>
          <p:nvGrpSpPr>
            <p:cNvPr id="408" name="Group 664"/>
            <p:cNvGrpSpPr/>
            <p:nvPr/>
          </p:nvGrpSpPr>
          <p:grpSpPr>
            <a:xfrm>
              <a:off x="2796365" y="2601433"/>
              <a:ext cx="1119728" cy="466833"/>
              <a:chOff x="140796" y="2635233"/>
              <a:chExt cx="1383204" cy="581025"/>
            </a:xfrm>
          </p:grpSpPr>
          <p:sp>
            <p:nvSpPr>
              <p:cNvPr id="409" name="Rectangle 408"/>
              <p:cNvSpPr/>
              <p:nvPr/>
            </p:nvSpPr>
            <p:spPr>
              <a:xfrm>
                <a:off x="140796" y="2762233"/>
                <a:ext cx="692149" cy="454025"/>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410" name="Straight Connector 409"/>
              <p:cNvCxnSpPr/>
              <p:nvPr/>
            </p:nvCxnSpPr>
            <p:spPr>
              <a:xfrm>
                <a:off x="487240" y="2635233"/>
                <a:ext cx="0" cy="119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1" name="TextBox 410"/>
              <p:cNvSpPr txBox="1"/>
              <p:nvPr/>
            </p:nvSpPr>
            <p:spPr>
              <a:xfrm>
                <a:off x="892640" y="2916098"/>
                <a:ext cx="631360" cy="153888"/>
              </a:xfrm>
              <a:prstGeom prst="rect">
                <a:avLst/>
              </a:prstGeom>
              <a:noFill/>
            </p:spPr>
            <p:txBody>
              <a:bodyPr wrap="square" lIns="0" tIns="0" rIns="0" bIns="0" rtlCol="0" anchor="ctr" anchorCtr="0">
                <a:spAutoFit/>
              </a:bodyPr>
              <a:lstStyle/>
              <a:p>
                <a:r>
                  <a:rPr lang="en-US" sz="800" b="1" dirty="0" smtClean="0">
                    <a:latin typeface="Arial" pitchFamily="34" charset="0"/>
                    <a:cs typeface="Arial" pitchFamily="34" charset="0"/>
                  </a:rPr>
                  <a:t>A/1-5</a:t>
                </a:r>
                <a:endParaRPr lang="en-US" sz="800" b="1" dirty="0">
                  <a:latin typeface="Arial" pitchFamily="34" charset="0"/>
                  <a:cs typeface="Arial" pitchFamily="34" charset="0"/>
                </a:endParaRPr>
              </a:p>
            </p:txBody>
          </p:sp>
          <p:cxnSp>
            <p:nvCxnSpPr>
              <p:cNvPr id="412" name="Straight Connector 411"/>
              <p:cNvCxnSpPr/>
              <p:nvPr/>
            </p:nvCxnSpPr>
            <p:spPr>
              <a:xfrm>
                <a:off x="144812" y="2765318"/>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H="1">
                <a:off x="144812" y="2765318"/>
                <a:ext cx="685800" cy="447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14" name="Picture 413" descr="Armor.png"/>
              <p:cNvPicPr>
                <a:picLocks noChangeAspect="1"/>
              </p:cNvPicPr>
              <p:nvPr/>
            </p:nvPicPr>
            <p:blipFill>
              <a:blip r:embed="rId4" cstate="email">
                <a:clrChange>
                  <a:clrFrom>
                    <a:srgbClr val="D0D0D0">
                      <a:alpha val="88235"/>
                    </a:srgbClr>
                  </a:clrFrom>
                  <a:clrTo>
                    <a:srgbClr val="D0D0D0">
                      <a:alpha val="0"/>
                    </a:srgbClr>
                  </a:clrTo>
                </a:clrChange>
              </a:blip>
              <a:stretch>
                <a:fillRect/>
              </a:stretch>
            </p:blipFill>
            <p:spPr>
              <a:xfrm>
                <a:off x="277393" y="2886142"/>
                <a:ext cx="420637" cy="206027"/>
              </a:xfrm>
              <a:prstGeom prst="rect">
                <a:avLst/>
              </a:prstGeom>
            </p:spPr>
          </p:pic>
        </p:grpSp>
      </p:grpSp>
    </p:spTree>
    <p:extLst>
      <p:ext uri="{BB962C8B-B14F-4D97-AF65-F5344CB8AC3E}">
        <p14:creationId xmlns:p14="http://schemas.microsoft.com/office/powerpoint/2010/main" val="6422007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7249" y="76200"/>
            <a:ext cx="3743332" cy="523220"/>
          </a:xfrm>
          <a:prstGeom prst="rect">
            <a:avLst/>
          </a:prstGeom>
          <a:noFill/>
        </p:spPr>
        <p:txBody>
          <a:bodyPr wrap="none" rtlCol="0">
            <a:spAutoFit/>
          </a:bodyPr>
          <a:lstStyle/>
          <a:p>
            <a:r>
              <a:rPr lang="en-US" sz="2800" b="1" dirty="0" smtClean="0"/>
              <a:t>“Black Jack” History</a:t>
            </a:r>
            <a:endParaRPr lang="en-US" sz="2800" b="1" dirty="0"/>
          </a:p>
        </p:txBody>
      </p:sp>
      <p:sp>
        <p:nvSpPr>
          <p:cNvPr id="3" name="TextBox 2"/>
          <p:cNvSpPr txBox="1"/>
          <p:nvPr/>
        </p:nvSpPr>
        <p:spPr>
          <a:xfrm>
            <a:off x="-28797" y="3733800"/>
            <a:ext cx="3172663" cy="369332"/>
          </a:xfrm>
          <a:prstGeom prst="rect">
            <a:avLst/>
          </a:prstGeom>
          <a:noFill/>
        </p:spPr>
        <p:txBody>
          <a:bodyPr wrap="none" rtlCol="0">
            <a:spAutoFit/>
          </a:bodyPr>
          <a:lstStyle/>
          <a:p>
            <a:r>
              <a:rPr lang="en-US" b="1" dirty="0" smtClean="0"/>
              <a:t>Black Jack races to Manilla</a:t>
            </a:r>
            <a:endParaRPr lang="en-US" b="1" dirty="0"/>
          </a:p>
        </p:txBody>
      </p:sp>
      <p:sp>
        <p:nvSpPr>
          <p:cNvPr id="4" name="TextBox 3"/>
          <p:cNvSpPr txBox="1"/>
          <p:nvPr/>
        </p:nvSpPr>
        <p:spPr>
          <a:xfrm>
            <a:off x="174981" y="6260068"/>
            <a:ext cx="2364750" cy="369332"/>
          </a:xfrm>
          <a:prstGeom prst="rect">
            <a:avLst/>
          </a:prstGeom>
          <a:noFill/>
        </p:spPr>
        <p:txBody>
          <a:bodyPr wrap="none" rtlCol="0">
            <a:spAutoFit/>
          </a:bodyPr>
          <a:lstStyle/>
          <a:p>
            <a:r>
              <a:rPr lang="en-US" b="1" dirty="0" smtClean="0"/>
              <a:t>Black Jack in Korea</a:t>
            </a:r>
            <a:endParaRPr lang="en-US" b="1" dirty="0"/>
          </a:p>
        </p:txBody>
      </p:sp>
      <p:sp>
        <p:nvSpPr>
          <p:cNvPr id="5" name="TextBox 4"/>
          <p:cNvSpPr txBox="1"/>
          <p:nvPr/>
        </p:nvSpPr>
        <p:spPr>
          <a:xfrm>
            <a:off x="6093366" y="3738282"/>
            <a:ext cx="3142783" cy="369332"/>
          </a:xfrm>
          <a:prstGeom prst="rect">
            <a:avLst/>
          </a:prstGeom>
          <a:noFill/>
        </p:spPr>
        <p:txBody>
          <a:bodyPr wrap="none" rtlCol="0">
            <a:spAutoFit/>
          </a:bodyPr>
          <a:lstStyle/>
          <a:p>
            <a:r>
              <a:rPr lang="en-US" b="1" dirty="0" smtClean="0"/>
              <a:t>Black Jack AASLT Vietnam</a:t>
            </a:r>
            <a:endParaRPr lang="en-US" b="1" dirty="0"/>
          </a:p>
        </p:txBody>
      </p:sp>
      <p:sp>
        <p:nvSpPr>
          <p:cNvPr id="6" name="TextBox 5"/>
          <p:cNvSpPr txBox="1"/>
          <p:nvPr/>
        </p:nvSpPr>
        <p:spPr>
          <a:xfrm>
            <a:off x="6643261" y="6067433"/>
            <a:ext cx="2313454" cy="646331"/>
          </a:xfrm>
          <a:prstGeom prst="rect">
            <a:avLst/>
          </a:prstGeom>
          <a:noFill/>
        </p:spPr>
        <p:txBody>
          <a:bodyPr wrap="none" rtlCol="0">
            <a:spAutoFit/>
          </a:bodyPr>
          <a:lstStyle/>
          <a:p>
            <a:r>
              <a:rPr lang="en-US" b="1" dirty="0" smtClean="0"/>
              <a:t>Black Jack crosses</a:t>
            </a:r>
          </a:p>
          <a:p>
            <a:r>
              <a:rPr lang="en-US" b="1" dirty="0" smtClean="0"/>
              <a:t> the berm in 1991</a:t>
            </a:r>
            <a:endParaRPr lang="en-US" b="1" dirty="0"/>
          </a:p>
        </p:txBody>
      </p:sp>
      <p:sp>
        <p:nvSpPr>
          <p:cNvPr id="7" name="TextBox 6"/>
          <p:cNvSpPr txBox="1"/>
          <p:nvPr/>
        </p:nvSpPr>
        <p:spPr>
          <a:xfrm>
            <a:off x="3505199" y="3740940"/>
            <a:ext cx="2133918" cy="369332"/>
          </a:xfrm>
          <a:prstGeom prst="rect">
            <a:avLst/>
          </a:prstGeom>
          <a:noFill/>
        </p:spPr>
        <p:txBody>
          <a:bodyPr wrap="none" rtlCol="0">
            <a:spAutoFit/>
          </a:bodyPr>
          <a:lstStyle/>
          <a:p>
            <a:r>
              <a:rPr lang="en-US" b="1" dirty="0" smtClean="0"/>
              <a:t>Black Jack in Iraq</a:t>
            </a:r>
            <a:endParaRPr lang="en-US" b="1" dirty="0"/>
          </a:p>
        </p:txBody>
      </p:sp>
      <p:sp>
        <p:nvSpPr>
          <p:cNvPr id="8" name="TextBox 7"/>
          <p:cNvSpPr txBox="1"/>
          <p:nvPr/>
        </p:nvSpPr>
        <p:spPr>
          <a:xfrm>
            <a:off x="3311495" y="6284560"/>
            <a:ext cx="3035831" cy="369332"/>
          </a:xfrm>
          <a:prstGeom prst="rect">
            <a:avLst/>
          </a:prstGeom>
          <a:noFill/>
        </p:spPr>
        <p:txBody>
          <a:bodyPr wrap="none" rtlCol="0">
            <a:spAutoFit/>
          </a:bodyPr>
          <a:lstStyle/>
          <a:p>
            <a:r>
              <a:rPr lang="en-US" b="1" dirty="0" smtClean="0"/>
              <a:t>Black Jack in Afghanistan</a:t>
            </a:r>
            <a:endParaRPr lang="en-US"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655"/>
            <a:ext cx="3460965" cy="29956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089" y="723899"/>
            <a:ext cx="2463277" cy="301438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490" y="4038601"/>
            <a:ext cx="2889674" cy="21074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5594" y="4038600"/>
            <a:ext cx="2477772" cy="231497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2490" y="742655"/>
            <a:ext cx="2881510" cy="299562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3" y="4038600"/>
            <a:ext cx="3452802" cy="2245960"/>
          </a:xfrm>
          <a:prstGeom prst="rect">
            <a:avLst/>
          </a:prstGeom>
        </p:spPr>
      </p:pic>
    </p:spTree>
    <p:extLst>
      <p:ext uri="{BB962C8B-B14F-4D97-AF65-F5344CB8AC3E}">
        <p14:creationId xmlns:p14="http://schemas.microsoft.com/office/powerpoint/2010/main" val="143885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990600" y="76200"/>
            <a:ext cx="7239000" cy="457200"/>
          </a:xfrm>
          <a:prstGeom prst="rect">
            <a:avLst/>
          </a:prstGeom>
        </p:spPr>
        <p:txBody>
          <a:bodyPr/>
          <a:lstStyle>
            <a:lvl1pPr algn="l" rtl="0" fontAlgn="base">
              <a:spcBef>
                <a:spcPct val="0"/>
              </a:spcBef>
              <a:spcAft>
                <a:spcPct val="0"/>
              </a:spcAft>
              <a:defRPr sz="2400" kern="1200">
                <a:solidFill>
                  <a:schemeClr val="tx1"/>
                </a:solidFill>
                <a:latin typeface="Arial" pitchFamily="34" charset="0"/>
                <a:ea typeface="+mj-ea"/>
                <a:cs typeface="Arial" pitchFamily="34" charset="0"/>
              </a:defRPr>
            </a:lvl1pPr>
            <a:lvl2pPr algn="l" rtl="0" fontAlgn="base">
              <a:spcBef>
                <a:spcPct val="0"/>
              </a:spcBef>
              <a:spcAft>
                <a:spcPct val="0"/>
              </a:spcAft>
              <a:defRPr sz="2400">
                <a:solidFill>
                  <a:schemeClr val="tx1"/>
                </a:solidFill>
                <a:latin typeface="Arial" charset="0"/>
                <a:cs typeface="Arial" charset="0"/>
              </a:defRPr>
            </a:lvl2pPr>
            <a:lvl3pPr algn="l" rtl="0" fontAlgn="base">
              <a:spcBef>
                <a:spcPct val="0"/>
              </a:spcBef>
              <a:spcAft>
                <a:spcPct val="0"/>
              </a:spcAft>
              <a:defRPr sz="2400">
                <a:solidFill>
                  <a:schemeClr val="tx1"/>
                </a:solidFill>
                <a:latin typeface="Arial" charset="0"/>
                <a:cs typeface="Arial" charset="0"/>
              </a:defRPr>
            </a:lvl3pPr>
            <a:lvl4pPr algn="l" rtl="0" fontAlgn="base">
              <a:spcBef>
                <a:spcPct val="0"/>
              </a:spcBef>
              <a:spcAft>
                <a:spcPct val="0"/>
              </a:spcAft>
              <a:defRPr sz="2400">
                <a:solidFill>
                  <a:schemeClr val="tx1"/>
                </a:solidFill>
                <a:latin typeface="Arial" charset="0"/>
                <a:cs typeface="Arial" charset="0"/>
              </a:defRPr>
            </a:lvl4pPr>
            <a:lvl5pPr algn="l" rtl="0" fontAlgn="base">
              <a:spcBef>
                <a:spcPct val="0"/>
              </a:spcBef>
              <a:spcAft>
                <a:spcPct val="0"/>
              </a:spcAft>
              <a:defRPr sz="2400">
                <a:solidFill>
                  <a:schemeClr val="tx1"/>
                </a:solidFill>
                <a:latin typeface="Arial" charset="0"/>
                <a:cs typeface="Arial" charset="0"/>
              </a:defRPr>
            </a:lvl5pPr>
            <a:lvl6pPr marL="457200" algn="l" rtl="0" fontAlgn="base">
              <a:spcBef>
                <a:spcPct val="0"/>
              </a:spcBef>
              <a:spcAft>
                <a:spcPct val="0"/>
              </a:spcAft>
              <a:defRPr sz="2400">
                <a:solidFill>
                  <a:schemeClr val="tx1"/>
                </a:solidFill>
                <a:latin typeface="Arial" charset="0"/>
                <a:cs typeface="Arial" charset="0"/>
              </a:defRPr>
            </a:lvl6pPr>
            <a:lvl7pPr marL="914400" algn="l" rtl="0" fontAlgn="base">
              <a:spcBef>
                <a:spcPct val="0"/>
              </a:spcBef>
              <a:spcAft>
                <a:spcPct val="0"/>
              </a:spcAft>
              <a:defRPr sz="2400">
                <a:solidFill>
                  <a:schemeClr val="tx1"/>
                </a:solidFill>
                <a:latin typeface="Arial" charset="0"/>
                <a:cs typeface="Arial" charset="0"/>
              </a:defRPr>
            </a:lvl7pPr>
            <a:lvl8pPr marL="1371600" algn="l" rtl="0" fontAlgn="base">
              <a:spcBef>
                <a:spcPct val="0"/>
              </a:spcBef>
              <a:spcAft>
                <a:spcPct val="0"/>
              </a:spcAft>
              <a:defRPr sz="2400">
                <a:solidFill>
                  <a:schemeClr val="tx1"/>
                </a:solidFill>
                <a:latin typeface="Arial" charset="0"/>
                <a:cs typeface="Arial" charset="0"/>
              </a:defRPr>
            </a:lvl8pPr>
            <a:lvl9pPr marL="1828800" algn="l" rtl="0" fontAlgn="base">
              <a:spcBef>
                <a:spcPct val="0"/>
              </a:spcBef>
              <a:spcAft>
                <a:spcPct val="0"/>
              </a:spcAft>
              <a:defRPr sz="2400">
                <a:solidFill>
                  <a:schemeClr val="tx1"/>
                </a:solidFill>
                <a:latin typeface="Arial" charset="0"/>
                <a:cs typeface="Arial" charset="0"/>
              </a:defRPr>
            </a:lvl9pPr>
          </a:lstStyle>
          <a:p>
            <a:r>
              <a:rPr lang="en-US" b="1" i="1" dirty="0" smtClean="0">
                <a:effectLst>
                  <a:outerShdw blurRad="38100" dist="38100" dir="2700000" algn="tl">
                    <a:srgbClr val="000000">
                      <a:alpha val="43137"/>
                    </a:srgbClr>
                  </a:outerShdw>
                </a:effectLst>
              </a:rPr>
              <a:t>Black Jack “Road to Korea”</a:t>
            </a:r>
            <a:endParaRPr lang="en-US" b="1" i="1"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40" t="22223" r="2608" b="14444"/>
          <a:stretch/>
        </p:blipFill>
        <p:spPr>
          <a:xfrm>
            <a:off x="3593957" y="3390856"/>
            <a:ext cx="5397643" cy="2781344"/>
          </a:xfrm>
          <a:prstGeom prst="rect">
            <a:avLst/>
          </a:prstGeom>
          <a:ln>
            <a:solidFill>
              <a:schemeClr val="tx1"/>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500" t="36666" r="69167" b="47778"/>
          <a:stretch/>
        </p:blipFill>
        <p:spPr>
          <a:xfrm>
            <a:off x="7117740" y="5211457"/>
            <a:ext cx="1864335" cy="932168"/>
          </a:xfrm>
          <a:prstGeom prst="rect">
            <a:avLst/>
          </a:prstGeom>
        </p:spPr>
      </p:pic>
      <p:graphicFrame>
        <p:nvGraphicFramePr>
          <p:cNvPr id="82" name="Table 81"/>
          <p:cNvGraphicFramePr>
            <a:graphicFrameLocks noGrp="1"/>
          </p:cNvGraphicFramePr>
          <p:nvPr>
            <p:extLst>
              <p:ext uri="{D42A27DB-BD31-4B8C-83A1-F6EECF244321}">
                <p14:modId xmlns:p14="http://schemas.microsoft.com/office/powerpoint/2010/main" val="3767056213"/>
              </p:ext>
            </p:extLst>
          </p:nvPr>
        </p:nvGraphicFramePr>
        <p:xfrm>
          <a:off x="3594739" y="3400655"/>
          <a:ext cx="2315857" cy="163682"/>
        </p:xfrm>
        <a:graphic>
          <a:graphicData uri="http://schemas.openxmlformats.org/drawingml/2006/table">
            <a:tbl>
              <a:tblPr/>
              <a:tblGrid>
                <a:gridCol w="2315857"/>
              </a:tblGrid>
              <a:tr h="163682">
                <a:tc>
                  <a:txBody>
                    <a:bodyPr/>
                    <a:lstStyle/>
                    <a:p>
                      <a:pPr algn="ctr" rtl="0" fontAlgn="b"/>
                      <a:r>
                        <a:rPr lang="en-US" sz="1000" b="0" i="0" u="none" strike="noStrike" dirty="0" smtClean="0">
                          <a:solidFill>
                            <a:srgbClr val="000000"/>
                          </a:solidFill>
                          <a:latin typeface="Arial Black" pitchFamily="34" charset="0"/>
                        </a:rPr>
                        <a:t>Building BCT Proficiency</a:t>
                      </a:r>
                      <a:endParaRPr lang="en-US" sz="1000" b="0" i="0" u="none" strike="noStrike" dirty="0">
                        <a:solidFill>
                          <a:srgbClr val="000000"/>
                        </a:solidFill>
                        <a:latin typeface="Arial Black" pitchFamily="34" charset="0"/>
                      </a:endParaRPr>
                    </a:p>
                  </a:txBody>
                  <a:tcPr marL="5292" marR="5292" marT="5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17" name="Rectangle 16"/>
          <p:cNvSpPr/>
          <p:nvPr/>
        </p:nvSpPr>
        <p:spPr>
          <a:xfrm>
            <a:off x="105071" y="876300"/>
            <a:ext cx="8915400" cy="5295900"/>
          </a:xfrm>
          <a:prstGeom prst="rect">
            <a:avLst/>
          </a:prstGeom>
          <a:noFill/>
          <a:ln w="349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119819" y="923865"/>
            <a:ext cx="3465323" cy="5324535"/>
          </a:xfrm>
          <a:prstGeom prst="rect">
            <a:avLst/>
          </a:prstGeom>
          <a:noFill/>
          <a:ln>
            <a:solidFill>
              <a:schemeClr val="tx1"/>
            </a:solidFill>
          </a:ln>
        </p:spPr>
        <p:txBody>
          <a:bodyPr wrap="square" rtlCol="0">
            <a:spAutoFit/>
          </a:bodyPr>
          <a:lstStyle/>
          <a:p>
            <a:r>
              <a:rPr lang="en-US" b="1" u="sng" dirty="0" smtClean="0"/>
              <a:t>Advantages of Rotational Brigade Combat Teams</a:t>
            </a:r>
          </a:p>
          <a:p>
            <a:pPr marL="171450" indent="-171450">
              <a:buFont typeface="Arial" panose="020B0604020202020204" pitchFamily="34" charset="0"/>
              <a:buChar char="•"/>
            </a:pPr>
            <a:r>
              <a:rPr lang="en-US" sz="1600" b="1" dirty="0" smtClean="0"/>
              <a:t>Brigade trains as a unit for a deployment.  Proficiency increases over time through the training progression and rotation in Korea.</a:t>
            </a:r>
          </a:p>
          <a:p>
            <a:pPr marL="171450" indent="-171450">
              <a:buFont typeface="Arial" panose="020B0604020202020204" pitchFamily="34" charset="0"/>
              <a:buChar char="•"/>
            </a:pPr>
            <a:r>
              <a:rPr lang="en-US" sz="1600" b="1" dirty="0" smtClean="0"/>
              <a:t>Brigade is validated at the National Training Center prior to deployment.</a:t>
            </a:r>
          </a:p>
          <a:p>
            <a:pPr marL="171450" indent="-171450">
              <a:buFont typeface="Arial" panose="020B0604020202020204" pitchFamily="34" charset="0"/>
              <a:buChar char="•"/>
            </a:pPr>
            <a:r>
              <a:rPr lang="en-US" sz="1600" b="1" dirty="0" smtClean="0"/>
              <a:t>Training in CONUS focuses on Korea missions (weapons of mass destruction-elimination and decisive action).</a:t>
            </a:r>
          </a:p>
          <a:p>
            <a:pPr marL="171450" indent="-171450">
              <a:buFont typeface="Arial" panose="020B0604020202020204" pitchFamily="34" charset="0"/>
              <a:buChar char="•"/>
            </a:pPr>
            <a:r>
              <a:rPr lang="en-US" sz="1600" b="1" dirty="0" smtClean="0"/>
              <a:t>Reinforces deployment mindset in Brigades while reducing OCONUS footprint (permanently stationed forces and families).  Brigades continue to maintain deployment “muscle memory.” </a:t>
            </a:r>
          </a:p>
        </p:txBody>
      </p:sp>
      <p:sp>
        <p:nvSpPr>
          <p:cNvPr id="90" name="TextBox 89"/>
          <p:cNvSpPr txBox="1"/>
          <p:nvPr/>
        </p:nvSpPr>
        <p:spPr>
          <a:xfrm>
            <a:off x="3584432" y="884912"/>
            <a:ext cx="5407168" cy="2492990"/>
          </a:xfrm>
          <a:prstGeom prst="rect">
            <a:avLst/>
          </a:prstGeom>
          <a:noFill/>
          <a:ln>
            <a:solidFill>
              <a:schemeClr val="tx1"/>
            </a:solidFill>
          </a:ln>
        </p:spPr>
        <p:txBody>
          <a:bodyPr wrap="square" rtlCol="0">
            <a:spAutoFit/>
          </a:bodyPr>
          <a:lstStyle/>
          <a:p>
            <a:r>
              <a:rPr lang="en-US" sz="1600" b="1" u="sng" dirty="0" smtClean="0"/>
              <a:t>Deployment Lessons</a:t>
            </a:r>
          </a:p>
          <a:p>
            <a:pPr marL="171450" indent="-171450">
              <a:buFont typeface="Arial" panose="020B0604020202020204" pitchFamily="34" charset="0"/>
              <a:buChar char="•"/>
            </a:pPr>
            <a:r>
              <a:rPr lang="en-US" sz="1400" b="1" dirty="0" smtClean="0">
                <a:solidFill>
                  <a:srgbClr val="0000FF"/>
                </a:solidFill>
              </a:rPr>
              <a:t>Not an Iraq or Afghanistan deployment</a:t>
            </a:r>
            <a:r>
              <a:rPr lang="en-US" sz="1400" b="1" dirty="0" smtClean="0"/>
              <a:t>.  Some requirements (manning, medical screening, military schools, pay, entitlements) are different and require a different deployment process (understood at CSA-level and changes in-progress).</a:t>
            </a:r>
          </a:p>
          <a:p>
            <a:pPr marL="171450" indent="-171450">
              <a:buFont typeface="Arial" panose="020B0604020202020204" pitchFamily="34" charset="0"/>
              <a:buChar char="•"/>
            </a:pPr>
            <a:r>
              <a:rPr lang="en-US" sz="1400" b="1" dirty="0" smtClean="0">
                <a:solidFill>
                  <a:srgbClr val="0000FF"/>
                </a:solidFill>
              </a:rPr>
              <a:t>Understanding the operating environment</a:t>
            </a:r>
            <a:r>
              <a:rPr lang="en-US" sz="1400" b="1" dirty="0" smtClean="0"/>
              <a:t>.  Home-station training on the Korea Operational Plan, Korean culture, language, history, social environment, political environment, etc. is critical.  Based on our feedback, training will improve for future rotations. </a:t>
            </a:r>
          </a:p>
        </p:txBody>
      </p:sp>
    </p:spTree>
    <p:extLst>
      <p:ext uri="{BB962C8B-B14F-4D97-AF65-F5344CB8AC3E}">
        <p14:creationId xmlns:p14="http://schemas.microsoft.com/office/powerpoint/2010/main" val="92827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990600" y="76200"/>
            <a:ext cx="7239000" cy="457200"/>
          </a:xfrm>
          <a:prstGeom prst="rect">
            <a:avLst/>
          </a:prstGeom>
        </p:spPr>
        <p:txBody>
          <a:bodyPr/>
          <a:lstStyle>
            <a:lvl1pPr algn="l" rtl="0" fontAlgn="base">
              <a:spcBef>
                <a:spcPct val="0"/>
              </a:spcBef>
              <a:spcAft>
                <a:spcPct val="0"/>
              </a:spcAft>
              <a:defRPr sz="2400" kern="1200">
                <a:solidFill>
                  <a:schemeClr val="tx1"/>
                </a:solidFill>
                <a:latin typeface="Arial" pitchFamily="34" charset="0"/>
                <a:ea typeface="+mj-ea"/>
                <a:cs typeface="Arial" pitchFamily="34" charset="0"/>
              </a:defRPr>
            </a:lvl1pPr>
            <a:lvl2pPr algn="l" rtl="0" fontAlgn="base">
              <a:spcBef>
                <a:spcPct val="0"/>
              </a:spcBef>
              <a:spcAft>
                <a:spcPct val="0"/>
              </a:spcAft>
              <a:defRPr sz="2400">
                <a:solidFill>
                  <a:schemeClr val="tx1"/>
                </a:solidFill>
                <a:latin typeface="Arial" charset="0"/>
                <a:cs typeface="Arial" charset="0"/>
              </a:defRPr>
            </a:lvl2pPr>
            <a:lvl3pPr algn="l" rtl="0" fontAlgn="base">
              <a:spcBef>
                <a:spcPct val="0"/>
              </a:spcBef>
              <a:spcAft>
                <a:spcPct val="0"/>
              </a:spcAft>
              <a:defRPr sz="2400">
                <a:solidFill>
                  <a:schemeClr val="tx1"/>
                </a:solidFill>
                <a:latin typeface="Arial" charset="0"/>
                <a:cs typeface="Arial" charset="0"/>
              </a:defRPr>
            </a:lvl3pPr>
            <a:lvl4pPr algn="l" rtl="0" fontAlgn="base">
              <a:spcBef>
                <a:spcPct val="0"/>
              </a:spcBef>
              <a:spcAft>
                <a:spcPct val="0"/>
              </a:spcAft>
              <a:defRPr sz="2400">
                <a:solidFill>
                  <a:schemeClr val="tx1"/>
                </a:solidFill>
                <a:latin typeface="Arial" charset="0"/>
                <a:cs typeface="Arial" charset="0"/>
              </a:defRPr>
            </a:lvl4pPr>
            <a:lvl5pPr algn="l" rtl="0" fontAlgn="base">
              <a:spcBef>
                <a:spcPct val="0"/>
              </a:spcBef>
              <a:spcAft>
                <a:spcPct val="0"/>
              </a:spcAft>
              <a:defRPr sz="2400">
                <a:solidFill>
                  <a:schemeClr val="tx1"/>
                </a:solidFill>
                <a:latin typeface="Arial" charset="0"/>
                <a:cs typeface="Arial" charset="0"/>
              </a:defRPr>
            </a:lvl5pPr>
            <a:lvl6pPr marL="457200" algn="l" rtl="0" fontAlgn="base">
              <a:spcBef>
                <a:spcPct val="0"/>
              </a:spcBef>
              <a:spcAft>
                <a:spcPct val="0"/>
              </a:spcAft>
              <a:defRPr sz="2400">
                <a:solidFill>
                  <a:schemeClr val="tx1"/>
                </a:solidFill>
                <a:latin typeface="Arial" charset="0"/>
                <a:cs typeface="Arial" charset="0"/>
              </a:defRPr>
            </a:lvl6pPr>
            <a:lvl7pPr marL="914400" algn="l" rtl="0" fontAlgn="base">
              <a:spcBef>
                <a:spcPct val="0"/>
              </a:spcBef>
              <a:spcAft>
                <a:spcPct val="0"/>
              </a:spcAft>
              <a:defRPr sz="2400">
                <a:solidFill>
                  <a:schemeClr val="tx1"/>
                </a:solidFill>
                <a:latin typeface="Arial" charset="0"/>
                <a:cs typeface="Arial" charset="0"/>
              </a:defRPr>
            </a:lvl7pPr>
            <a:lvl8pPr marL="1371600" algn="l" rtl="0" fontAlgn="base">
              <a:spcBef>
                <a:spcPct val="0"/>
              </a:spcBef>
              <a:spcAft>
                <a:spcPct val="0"/>
              </a:spcAft>
              <a:defRPr sz="2400">
                <a:solidFill>
                  <a:schemeClr val="tx1"/>
                </a:solidFill>
                <a:latin typeface="Arial" charset="0"/>
                <a:cs typeface="Arial" charset="0"/>
              </a:defRPr>
            </a:lvl8pPr>
            <a:lvl9pPr marL="1828800" algn="l" rtl="0" fontAlgn="base">
              <a:spcBef>
                <a:spcPct val="0"/>
              </a:spcBef>
              <a:spcAft>
                <a:spcPct val="0"/>
              </a:spcAft>
              <a:defRPr sz="2400">
                <a:solidFill>
                  <a:schemeClr val="tx1"/>
                </a:solidFill>
                <a:latin typeface="Arial" charset="0"/>
                <a:cs typeface="Arial" charset="0"/>
              </a:defRPr>
            </a:lvl9pPr>
          </a:lstStyle>
          <a:p>
            <a:r>
              <a:rPr lang="en-US" b="1" i="1" dirty="0" smtClean="0">
                <a:effectLst>
                  <a:outerShdw blurRad="38100" dist="38100" dir="2700000" algn="tl">
                    <a:srgbClr val="000000">
                      <a:alpha val="43137"/>
                    </a:srgbClr>
                  </a:outerShdw>
                </a:effectLst>
              </a:rPr>
              <a:t>Partnership – Multiple Levels, Multiple Forms</a:t>
            </a:r>
            <a:endParaRPr lang="en-US" b="1" i="1" dirty="0">
              <a:effectLst>
                <a:outerShdw blurRad="38100" dist="38100" dir="2700000" algn="tl">
                  <a:srgbClr val="000000">
                    <a:alpha val="43137"/>
                  </a:srgbClr>
                </a:outerShdw>
              </a:effectLst>
            </a:endParaRPr>
          </a:p>
        </p:txBody>
      </p:sp>
      <p:sp>
        <p:nvSpPr>
          <p:cNvPr id="3" name="TextBox 2"/>
          <p:cNvSpPr txBox="1"/>
          <p:nvPr/>
        </p:nvSpPr>
        <p:spPr>
          <a:xfrm>
            <a:off x="381000" y="990600"/>
            <a:ext cx="3465323" cy="369332"/>
          </a:xfrm>
          <a:prstGeom prst="rect">
            <a:avLst/>
          </a:prstGeom>
          <a:noFill/>
          <a:ln>
            <a:solidFill>
              <a:schemeClr val="tx1"/>
            </a:solidFill>
          </a:ln>
        </p:spPr>
        <p:txBody>
          <a:bodyPr wrap="square" rtlCol="0">
            <a:spAutoFit/>
          </a:bodyPr>
          <a:lstStyle/>
          <a:p>
            <a:pPr algn="ctr"/>
            <a:r>
              <a:rPr lang="en-US" b="1" dirty="0" smtClean="0"/>
              <a:t>Levels of Partnership</a:t>
            </a:r>
          </a:p>
        </p:txBody>
      </p:sp>
      <p:sp>
        <p:nvSpPr>
          <p:cNvPr id="4" name="TextBox 3"/>
          <p:cNvSpPr txBox="1"/>
          <p:nvPr/>
        </p:nvSpPr>
        <p:spPr>
          <a:xfrm>
            <a:off x="381000" y="2257167"/>
            <a:ext cx="3465323" cy="369332"/>
          </a:xfrm>
          <a:prstGeom prst="rect">
            <a:avLst/>
          </a:prstGeom>
          <a:noFill/>
          <a:ln>
            <a:solidFill>
              <a:schemeClr val="tx1"/>
            </a:solidFill>
          </a:ln>
        </p:spPr>
        <p:txBody>
          <a:bodyPr wrap="square" rtlCol="0">
            <a:spAutoFit/>
          </a:bodyPr>
          <a:lstStyle/>
          <a:p>
            <a:pPr marL="285750" indent="-285750">
              <a:buFontTx/>
              <a:buChar char="-"/>
            </a:pPr>
            <a:r>
              <a:rPr lang="en-US" b="1" dirty="0" smtClean="0"/>
              <a:t>Brigade</a:t>
            </a:r>
          </a:p>
        </p:txBody>
      </p:sp>
      <p:sp>
        <p:nvSpPr>
          <p:cNvPr id="8" name="Left Brace 7"/>
          <p:cNvSpPr/>
          <p:nvPr/>
        </p:nvSpPr>
        <p:spPr>
          <a:xfrm>
            <a:off x="3884423" y="1615301"/>
            <a:ext cx="725677" cy="1828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622800" y="1600200"/>
            <a:ext cx="4140200" cy="646331"/>
          </a:xfrm>
          <a:prstGeom prst="rect">
            <a:avLst/>
          </a:prstGeom>
          <a:noFill/>
          <a:ln>
            <a:solidFill>
              <a:schemeClr val="tx1"/>
            </a:solidFill>
          </a:ln>
        </p:spPr>
        <p:txBody>
          <a:bodyPr wrap="square" rtlCol="0">
            <a:spAutoFit/>
          </a:bodyPr>
          <a:lstStyle/>
          <a:p>
            <a:pPr marL="285750" indent="-285750">
              <a:buFontTx/>
              <a:buChar char="-"/>
            </a:pPr>
            <a:r>
              <a:rPr lang="en-US" b="1" dirty="0" smtClean="0"/>
              <a:t>Command: Interface with </a:t>
            </a:r>
            <a:r>
              <a:rPr lang="en-US" b="1" dirty="0" err="1" smtClean="0"/>
              <a:t>RoKA</a:t>
            </a:r>
            <a:r>
              <a:rPr lang="en-US" b="1" dirty="0" smtClean="0"/>
              <a:t> Peers and Senior Leaders</a:t>
            </a:r>
          </a:p>
        </p:txBody>
      </p:sp>
      <p:sp>
        <p:nvSpPr>
          <p:cNvPr id="10" name="TextBox 9"/>
          <p:cNvSpPr txBox="1"/>
          <p:nvPr/>
        </p:nvSpPr>
        <p:spPr>
          <a:xfrm>
            <a:off x="4610100" y="2345035"/>
            <a:ext cx="4152900" cy="646331"/>
          </a:xfrm>
          <a:prstGeom prst="rect">
            <a:avLst/>
          </a:prstGeom>
          <a:noFill/>
          <a:ln>
            <a:solidFill>
              <a:schemeClr val="tx1"/>
            </a:solidFill>
          </a:ln>
        </p:spPr>
        <p:txBody>
          <a:bodyPr wrap="square" rtlCol="0">
            <a:spAutoFit/>
          </a:bodyPr>
          <a:lstStyle/>
          <a:p>
            <a:pPr marL="285750" indent="-285750">
              <a:buFontTx/>
              <a:buChar char="-"/>
            </a:pPr>
            <a:r>
              <a:rPr lang="en-US" b="1" dirty="0" smtClean="0"/>
              <a:t>Staff: Joint Exercises, Professional Interface</a:t>
            </a:r>
          </a:p>
        </p:txBody>
      </p:sp>
      <p:sp>
        <p:nvSpPr>
          <p:cNvPr id="11" name="TextBox 10"/>
          <p:cNvSpPr txBox="1"/>
          <p:nvPr/>
        </p:nvSpPr>
        <p:spPr>
          <a:xfrm>
            <a:off x="4622800" y="3120935"/>
            <a:ext cx="4152900" cy="369332"/>
          </a:xfrm>
          <a:prstGeom prst="rect">
            <a:avLst/>
          </a:prstGeom>
          <a:noFill/>
          <a:ln>
            <a:solidFill>
              <a:schemeClr val="tx1"/>
            </a:solidFill>
          </a:ln>
        </p:spPr>
        <p:txBody>
          <a:bodyPr wrap="square" rtlCol="0">
            <a:spAutoFit/>
          </a:bodyPr>
          <a:lstStyle/>
          <a:p>
            <a:pPr marL="285750" indent="-285750">
              <a:buFontTx/>
              <a:buChar char="-"/>
            </a:pPr>
            <a:r>
              <a:rPr lang="en-US" b="1" dirty="0" smtClean="0"/>
              <a:t>Mil/Civil: Senior Community </a:t>
            </a:r>
            <a:r>
              <a:rPr lang="en-US" b="1" dirty="0" err="1" smtClean="0"/>
              <a:t>Ldrs</a:t>
            </a:r>
            <a:endParaRPr lang="en-US" b="1" dirty="0" smtClean="0"/>
          </a:p>
        </p:txBody>
      </p:sp>
      <p:sp>
        <p:nvSpPr>
          <p:cNvPr id="14" name="TextBox 13"/>
          <p:cNvSpPr txBox="1"/>
          <p:nvPr/>
        </p:nvSpPr>
        <p:spPr>
          <a:xfrm>
            <a:off x="4953888" y="990600"/>
            <a:ext cx="3465323" cy="369332"/>
          </a:xfrm>
          <a:prstGeom prst="rect">
            <a:avLst/>
          </a:prstGeom>
          <a:noFill/>
          <a:ln>
            <a:solidFill>
              <a:schemeClr val="tx1"/>
            </a:solidFill>
          </a:ln>
        </p:spPr>
        <p:txBody>
          <a:bodyPr wrap="square" rtlCol="0">
            <a:spAutoFit/>
          </a:bodyPr>
          <a:lstStyle/>
          <a:p>
            <a:pPr algn="ctr"/>
            <a:r>
              <a:rPr lang="en-US" b="1" dirty="0" smtClean="0"/>
              <a:t>Forms of Partnership</a:t>
            </a:r>
          </a:p>
        </p:txBody>
      </p:sp>
    </p:spTree>
    <p:extLst>
      <p:ext uri="{BB962C8B-B14F-4D97-AF65-F5344CB8AC3E}">
        <p14:creationId xmlns:p14="http://schemas.microsoft.com/office/powerpoint/2010/main" val="1517437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3352800" cy="3581400"/>
          </a:xfrm>
          <a:prstGeom prst="rect">
            <a:avLst/>
          </a:prstGeom>
          <a:noFill/>
        </p:spPr>
      </p:pic>
      <p:sp>
        <p:nvSpPr>
          <p:cNvPr id="3" name="Title 3"/>
          <p:cNvSpPr txBox="1">
            <a:spLocks/>
          </p:cNvSpPr>
          <p:nvPr/>
        </p:nvSpPr>
        <p:spPr>
          <a:xfrm>
            <a:off x="990600" y="76200"/>
            <a:ext cx="7239000" cy="457200"/>
          </a:xfrm>
          <a:prstGeom prst="rect">
            <a:avLst/>
          </a:prstGeom>
        </p:spPr>
        <p:txBody>
          <a:bodyPr/>
          <a:lstStyle>
            <a:lvl1pPr algn="l" rtl="0" fontAlgn="base">
              <a:spcBef>
                <a:spcPct val="0"/>
              </a:spcBef>
              <a:spcAft>
                <a:spcPct val="0"/>
              </a:spcAft>
              <a:defRPr sz="2400" kern="1200">
                <a:solidFill>
                  <a:schemeClr val="tx1"/>
                </a:solidFill>
                <a:latin typeface="Arial" pitchFamily="34" charset="0"/>
                <a:ea typeface="+mj-ea"/>
                <a:cs typeface="Arial" pitchFamily="34" charset="0"/>
              </a:defRPr>
            </a:lvl1pPr>
            <a:lvl2pPr algn="l" rtl="0" fontAlgn="base">
              <a:spcBef>
                <a:spcPct val="0"/>
              </a:spcBef>
              <a:spcAft>
                <a:spcPct val="0"/>
              </a:spcAft>
              <a:defRPr sz="2400">
                <a:solidFill>
                  <a:schemeClr val="tx1"/>
                </a:solidFill>
                <a:latin typeface="Arial" charset="0"/>
                <a:cs typeface="Arial" charset="0"/>
              </a:defRPr>
            </a:lvl2pPr>
            <a:lvl3pPr algn="l" rtl="0" fontAlgn="base">
              <a:spcBef>
                <a:spcPct val="0"/>
              </a:spcBef>
              <a:spcAft>
                <a:spcPct val="0"/>
              </a:spcAft>
              <a:defRPr sz="2400">
                <a:solidFill>
                  <a:schemeClr val="tx1"/>
                </a:solidFill>
                <a:latin typeface="Arial" charset="0"/>
                <a:cs typeface="Arial" charset="0"/>
              </a:defRPr>
            </a:lvl3pPr>
            <a:lvl4pPr algn="l" rtl="0" fontAlgn="base">
              <a:spcBef>
                <a:spcPct val="0"/>
              </a:spcBef>
              <a:spcAft>
                <a:spcPct val="0"/>
              </a:spcAft>
              <a:defRPr sz="2400">
                <a:solidFill>
                  <a:schemeClr val="tx1"/>
                </a:solidFill>
                <a:latin typeface="Arial" charset="0"/>
                <a:cs typeface="Arial" charset="0"/>
              </a:defRPr>
            </a:lvl4pPr>
            <a:lvl5pPr algn="l" rtl="0" fontAlgn="base">
              <a:spcBef>
                <a:spcPct val="0"/>
              </a:spcBef>
              <a:spcAft>
                <a:spcPct val="0"/>
              </a:spcAft>
              <a:defRPr sz="2400">
                <a:solidFill>
                  <a:schemeClr val="tx1"/>
                </a:solidFill>
                <a:latin typeface="Arial" charset="0"/>
                <a:cs typeface="Arial" charset="0"/>
              </a:defRPr>
            </a:lvl5pPr>
            <a:lvl6pPr marL="457200" algn="l" rtl="0" fontAlgn="base">
              <a:spcBef>
                <a:spcPct val="0"/>
              </a:spcBef>
              <a:spcAft>
                <a:spcPct val="0"/>
              </a:spcAft>
              <a:defRPr sz="2400">
                <a:solidFill>
                  <a:schemeClr val="tx1"/>
                </a:solidFill>
                <a:latin typeface="Arial" charset="0"/>
                <a:cs typeface="Arial" charset="0"/>
              </a:defRPr>
            </a:lvl6pPr>
            <a:lvl7pPr marL="914400" algn="l" rtl="0" fontAlgn="base">
              <a:spcBef>
                <a:spcPct val="0"/>
              </a:spcBef>
              <a:spcAft>
                <a:spcPct val="0"/>
              </a:spcAft>
              <a:defRPr sz="2400">
                <a:solidFill>
                  <a:schemeClr val="tx1"/>
                </a:solidFill>
                <a:latin typeface="Arial" charset="0"/>
                <a:cs typeface="Arial" charset="0"/>
              </a:defRPr>
            </a:lvl7pPr>
            <a:lvl8pPr marL="1371600" algn="l" rtl="0" fontAlgn="base">
              <a:spcBef>
                <a:spcPct val="0"/>
              </a:spcBef>
              <a:spcAft>
                <a:spcPct val="0"/>
              </a:spcAft>
              <a:defRPr sz="2400">
                <a:solidFill>
                  <a:schemeClr val="tx1"/>
                </a:solidFill>
                <a:latin typeface="Arial" charset="0"/>
                <a:cs typeface="Arial" charset="0"/>
              </a:defRPr>
            </a:lvl8pPr>
            <a:lvl9pPr marL="1828800" algn="l" rtl="0" fontAlgn="base">
              <a:spcBef>
                <a:spcPct val="0"/>
              </a:spcBef>
              <a:spcAft>
                <a:spcPct val="0"/>
              </a:spcAft>
              <a:defRPr sz="2400">
                <a:solidFill>
                  <a:schemeClr val="tx1"/>
                </a:solidFill>
                <a:latin typeface="Arial" charset="0"/>
                <a:cs typeface="Arial" charset="0"/>
              </a:defRPr>
            </a:lvl9pPr>
          </a:lstStyle>
          <a:p>
            <a:r>
              <a:rPr lang="en-US" b="1" i="1" dirty="0" smtClean="0">
                <a:effectLst>
                  <a:outerShdw blurRad="38100" dist="38100" dir="2700000" algn="tl">
                    <a:srgbClr val="000000">
                      <a:alpha val="43137"/>
                    </a:srgbClr>
                  </a:outerShdw>
                </a:effectLst>
              </a:rPr>
              <a:t>Partnership – BDE to BDE Engagement</a:t>
            </a:r>
            <a:endParaRPr lang="en-US" b="1" i="1" dirty="0">
              <a:effectLst>
                <a:outerShdw blurRad="38100" dist="38100" dir="2700000" algn="tl">
                  <a:srgbClr val="000000">
                    <a:alpha val="43137"/>
                  </a:srgbClr>
                </a:outerShdw>
              </a:effectLst>
            </a:endParaRPr>
          </a:p>
        </p:txBody>
      </p:sp>
      <p:sp>
        <p:nvSpPr>
          <p:cNvPr id="4" name="TextBox 3"/>
          <p:cNvSpPr txBox="1"/>
          <p:nvPr/>
        </p:nvSpPr>
        <p:spPr>
          <a:xfrm>
            <a:off x="990600" y="4724400"/>
            <a:ext cx="3352800" cy="1384995"/>
          </a:xfrm>
          <a:prstGeom prst="rect">
            <a:avLst/>
          </a:prstGeom>
          <a:noFill/>
          <a:ln>
            <a:solidFill>
              <a:schemeClr val="tx1"/>
            </a:solidFill>
          </a:ln>
        </p:spPr>
        <p:txBody>
          <a:bodyPr wrap="square" rtlCol="0">
            <a:spAutoFit/>
          </a:bodyPr>
          <a:lstStyle/>
          <a:p>
            <a:r>
              <a:rPr lang="en-US" sz="1200" b="1" dirty="0" smtClean="0"/>
              <a:t>2ABCT BCT and BN Command Teams visit and conduct a joint briefing, equipment display, and meal with 16</a:t>
            </a:r>
            <a:r>
              <a:rPr lang="en-US" sz="1200" b="1" baseline="30000" dirty="0" smtClean="0"/>
              <a:t>th</a:t>
            </a:r>
            <a:r>
              <a:rPr lang="en-US" sz="1200" b="1" dirty="0" smtClean="0"/>
              <a:t> </a:t>
            </a:r>
            <a:r>
              <a:rPr lang="en-US" sz="1200" b="1" dirty="0" err="1" smtClean="0"/>
              <a:t>Mech</a:t>
            </a:r>
            <a:r>
              <a:rPr lang="en-US" sz="1200" b="1" dirty="0" smtClean="0"/>
              <a:t> Brigade.  Key talking points were training plan over coming months, and a reception focused on identifying future team building opportunities.</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187950" y="990600"/>
            <a:ext cx="3346450" cy="3581400"/>
          </a:xfrm>
          <a:prstGeom prst="rect">
            <a:avLst/>
          </a:prstGeom>
        </p:spPr>
      </p:pic>
      <p:sp>
        <p:nvSpPr>
          <p:cNvPr id="6" name="TextBox 5"/>
          <p:cNvSpPr txBox="1"/>
          <p:nvPr/>
        </p:nvSpPr>
        <p:spPr>
          <a:xfrm>
            <a:off x="5181600" y="4724400"/>
            <a:ext cx="3352800" cy="1569660"/>
          </a:xfrm>
          <a:prstGeom prst="rect">
            <a:avLst/>
          </a:prstGeom>
          <a:noFill/>
          <a:ln>
            <a:solidFill>
              <a:schemeClr val="tx1"/>
            </a:solidFill>
          </a:ln>
        </p:spPr>
        <p:txBody>
          <a:bodyPr wrap="square" rtlCol="0">
            <a:spAutoFit/>
          </a:bodyPr>
          <a:lstStyle/>
          <a:p>
            <a:r>
              <a:rPr lang="en-US" sz="1200" b="1" dirty="0" smtClean="0"/>
              <a:t>2ABCT Command Team meets with the Mayor of </a:t>
            </a:r>
            <a:r>
              <a:rPr lang="en-US" sz="1200" b="1" dirty="0" err="1" smtClean="0"/>
              <a:t>Dongdocheon</a:t>
            </a:r>
            <a:r>
              <a:rPr lang="en-US" sz="1200" b="1" dirty="0" smtClean="0"/>
              <a:t> to discuss community partnership between the unit and local business and civic leaders. The Mayor also highlighted Korean-American </a:t>
            </a:r>
            <a:r>
              <a:rPr lang="en-US" sz="1200" b="1" dirty="0"/>
              <a:t>Friendship Week, </a:t>
            </a:r>
            <a:r>
              <a:rPr lang="en-US" sz="1200" b="1" dirty="0" smtClean="0"/>
              <a:t>Korean </a:t>
            </a:r>
            <a:r>
              <a:rPr lang="en-US" sz="1200" b="1" dirty="0"/>
              <a:t>Culture Experiences, </a:t>
            </a:r>
            <a:r>
              <a:rPr lang="en-US" sz="1200" b="1" dirty="0" smtClean="0"/>
              <a:t>and upcoming community mountain bike events and a marathon</a:t>
            </a:r>
          </a:p>
        </p:txBody>
      </p:sp>
    </p:spTree>
    <p:extLst>
      <p:ext uri="{BB962C8B-B14F-4D97-AF65-F5344CB8AC3E}">
        <p14:creationId xmlns:p14="http://schemas.microsoft.com/office/powerpoint/2010/main" val="404258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990600" y="76200"/>
            <a:ext cx="7239000" cy="457200"/>
          </a:xfrm>
          <a:prstGeom prst="rect">
            <a:avLst/>
          </a:prstGeom>
        </p:spPr>
        <p:txBody>
          <a:bodyPr/>
          <a:lstStyle>
            <a:lvl1pPr algn="l" rtl="0" fontAlgn="base">
              <a:spcBef>
                <a:spcPct val="0"/>
              </a:spcBef>
              <a:spcAft>
                <a:spcPct val="0"/>
              </a:spcAft>
              <a:defRPr sz="2400" kern="1200">
                <a:solidFill>
                  <a:schemeClr val="tx1"/>
                </a:solidFill>
                <a:latin typeface="Arial" pitchFamily="34" charset="0"/>
                <a:ea typeface="+mj-ea"/>
                <a:cs typeface="Arial" pitchFamily="34" charset="0"/>
              </a:defRPr>
            </a:lvl1pPr>
            <a:lvl2pPr algn="l" rtl="0" fontAlgn="base">
              <a:spcBef>
                <a:spcPct val="0"/>
              </a:spcBef>
              <a:spcAft>
                <a:spcPct val="0"/>
              </a:spcAft>
              <a:defRPr sz="2400">
                <a:solidFill>
                  <a:schemeClr val="tx1"/>
                </a:solidFill>
                <a:latin typeface="Arial" charset="0"/>
                <a:cs typeface="Arial" charset="0"/>
              </a:defRPr>
            </a:lvl2pPr>
            <a:lvl3pPr algn="l" rtl="0" fontAlgn="base">
              <a:spcBef>
                <a:spcPct val="0"/>
              </a:spcBef>
              <a:spcAft>
                <a:spcPct val="0"/>
              </a:spcAft>
              <a:defRPr sz="2400">
                <a:solidFill>
                  <a:schemeClr val="tx1"/>
                </a:solidFill>
                <a:latin typeface="Arial" charset="0"/>
                <a:cs typeface="Arial" charset="0"/>
              </a:defRPr>
            </a:lvl3pPr>
            <a:lvl4pPr algn="l" rtl="0" fontAlgn="base">
              <a:spcBef>
                <a:spcPct val="0"/>
              </a:spcBef>
              <a:spcAft>
                <a:spcPct val="0"/>
              </a:spcAft>
              <a:defRPr sz="2400">
                <a:solidFill>
                  <a:schemeClr val="tx1"/>
                </a:solidFill>
                <a:latin typeface="Arial" charset="0"/>
                <a:cs typeface="Arial" charset="0"/>
              </a:defRPr>
            </a:lvl4pPr>
            <a:lvl5pPr algn="l" rtl="0" fontAlgn="base">
              <a:spcBef>
                <a:spcPct val="0"/>
              </a:spcBef>
              <a:spcAft>
                <a:spcPct val="0"/>
              </a:spcAft>
              <a:defRPr sz="2400">
                <a:solidFill>
                  <a:schemeClr val="tx1"/>
                </a:solidFill>
                <a:latin typeface="Arial" charset="0"/>
                <a:cs typeface="Arial" charset="0"/>
              </a:defRPr>
            </a:lvl5pPr>
            <a:lvl6pPr marL="457200" algn="l" rtl="0" fontAlgn="base">
              <a:spcBef>
                <a:spcPct val="0"/>
              </a:spcBef>
              <a:spcAft>
                <a:spcPct val="0"/>
              </a:spcAft>
              <a:defRPr sz="2400">
                <a:solidFill>
                  <a:schemeClr val="tx1"/>
                </a:solidFill>
                <a:latin typeface="Arial" charset="0"/>
                <a:cs typeface="Arial" charset="0"/>
              </a:defRPr>
            </a:lvl6pPr>
            <a:lvl7pPr marL="914400" algn="l" rtl="0" fontAlgn="base">
              <a:spcBef>
                <a:spcPct val="0"/>
              </a:spcBef>
              <a:spcAft>
                <a:spcPct val="0"/>
              </a:spcAft>
              <a:defRPr sz="2400">
                <a:solidFill>
                  <a:schemeClr val="tx1"/>
                </a:solidFill>
                <a:latin typeface="Arial" charset="0"/>
                <a:cs typeface="Arial" charset="0"/>
              </a:defRPr>
            </a:lvl7pPr>
            <a:lvl8pPr marL="1371600" algn="l" rtl="0" fontAlgn="base">
              <a:spcBef>
                <a:spcPct val="0"/>
              </a:spcBef>
              <a:spcAft>
                <a:spcPct val="0"/>
              </a:spcAft>
              <a:defRPr sz="2400">
                <a:solidFill>
                  <a:schemeClr val="tx1"/>
                </a:solidFill>
                <a:latin typeface="Arial" charset="0"/>
                <a:cs typeface="Arial" charset="0"/>
              </a:defRPr>
            </a:lvl8pPr>
            <a:lvl9pPr marL="1828800" algn="l" rtl="0" fontAlgn="base">
              <a:spcBef>
                <a:spcPct val="0"/>
              </a:spcBef>
              <a:spcAft>
                <a:spcPct val="0"/>
              </a:spcAft>
              <a:defRPr sz="2400">
                <a:solidFill>
                  <a:schemeClr val="tx1"/>
                </a:solidFill>
                <a:latin typeface="Arial" charset="0"/>
                <a:cs typeface="Arial" charset="0"/>
              </a:defRPr>
            </a:lvl9pPr>
          </a:lstStyle>
          <a:p>
            <a:r>
              <a:rPr lang="en-US" b="1" i="1" dirty="0" smtClean="0">
                <a:effectLst>
                  <a:outerShdw blurRad="38100" dist="38100" dir="2700000" algn="tl">
                    <a:srgbClr val="000000">
                      <a:alpha val="43137"/>
                    </a:srgbClr>
                  </a:outerShdw>
                </a:effectLst>
              </a:rPr>
              <a:t>Partnership – Multiple Levels, Multiple Forms</a:t>
            </a:r>
            <a:endParaRPr lang="en-US" b="1" i="1" dirty="0">
              <a:effectLst>
                <a:outerShdw blurRad="38100" dist="38100" dir="2700000" algn="tl">
                  <a:srgbClr val="000000">
                    <a:alpha val="43137"/>
                  </a:srgbClr>
                </a:outerShdw>
              </a:effectLst>
            </a:endParaRPr>
          </a:p>
        </p:txBody>
      </p:sp>
      <p:sp>
        <p:nvSpPr>
          <p:cNvPr id="3" name="TextBox 2"/>
          <p:cNvSpPr txBox="1"/>
          <p:nvPr/>
        </p:nvSpPr>
        <p:spPr>
          <a:xfrm>
            <a:off x="381000" y="990600"/>
            <a:ext cx="3465323" cy="369332"/>
          </a:xfrm>
          <a:prstGeom prst="rect">
            <a:avLst/>
          </a:prstGeom>
          <a:noFill/>
          <a:ln>
            <a:solidFill>
              <a:schemeClr val="tx1"/>
            </a:solidFill>
          </a:ln>
        </p:spPr>
        <p:txBody>
          <a:bodyPr wrap="square" rtlCol="0">
            <a:spAutoFit/>
          </a:bodyPr>
          <a:lstStyle/>
          <a:p>
            <a:pPr algn="ctr"/>
            <a:r>
              <a:rPr lang="en-US" b="1" dirty="0" smtClean="0"/>
              <a:t>Levels of Partnership</a:t>
            </a:r>
          </a:p>
        </p:txBody>
      </p:sp>
      <p:sp>
        <p:nvSpPr>
          <p:cNvPr id="4" name="TextBox 3"/>
          <p:cNvSpPr txBox="1"/>
          <p:nvPr/>
        </p:nvSpPr>
        <p:spPr>
          <a:xfrm>
            <a:off x="381000" y="2257167"/>
            <a:ext cx="3465323" cy="369332"/>
          </a:xfrm>
          <a:prstGeom prst="rect">
            <a:avLst/>
          </a:prstGeom>
          <a:noFill/>
          <a:ln>
            <a:solidFill>
              <a:schemeClr val="tx1"/>
            </a:solidFill>
          </a:ln>
        </p:spPr>
        <p:txBody>
          <a:bodyPr wrap="square" rtlCol="0">
            <a:spAutoFit/>
          </a:bodyPr>
          <a:lstStyle/>
          <a:p>
            <a:pPr marL="285750" indent="-285750">
              <a:buFontTx/>
              <a:buChar char="-"/>
            </a:pPr>
            <a:r>
              <a:rPr lang="en-US" b="1" dirty="0" smtClean="0"/>
              <a:t>Brigade</a:t>
            </a:r>
          </a:p>
        </p:txBody>
      </p:sp>
      <p:sp>
        <p:nvSpPr>
          <p:cNvPr id="8" name="Left Brace 7"/>
          <p:cNvSpPr/>
          <p:nvPr/>
        </p:nvSpPr>
        <p:spPr>
          <a:xfrm>
            <a:off x="3884423" y="1615301"/>
            <a:ext cx="725677" cy="1828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622800" y="1600200"/>
            <a:ext cx="4140200" cy="646331"/>
          </a:xfrm>
          <a:prstGeom prst="rect">
            <a:avLst/>
          </a:prstGeom>
          <a:noFill/>
          <a:ln>
            <a:solidFill>
              <a:schemeClr val="tx1"/>
            </a:solidFill>
          </a:ln>
        </p:spPr>
        <p:txBody>
          <a:bodyPr wrap="square" rtlCol="0">
            <a:spAutoFit/>
          </a:bodyPr>
          <a:lstStyle/>
          <a:p>
            <a:pPr marL="285750" indent="-285750">
              <a:buFontTx/>
              <a:buChar char="-"/>
            </a:pPr>
            <a:r>
              <a:rPr lang="en-US" b="1" dirty="0" smtClean="0"/>
              <a:t>Command: Interface with </a:t>
            </a:r>
            <a:r>
              <a:rPr lang="en-US" b="1" dirty="0" err="1" smtClean="0"/>
              <a:t>RoKA</a:t>
            </a:r>
            <a:r>
              <a:rPr lang="en-US" b="1" dirty="0" smtClean="0"/>
              <a:t> Peers and Senior Leaders</a:t>
            </a:r>
          </a:p>
        </p:txBody>
      </p:sp>
      <p:sp>
        <p:nvSpPr>
          <p:cNvPr id="10" name="TextBox 9"/>
          <p:cNvSpPr txBox="1"/>
          <p:nvPr/>
        </p:nvSpPr>
        <p:spPr>
          <a:xfrm>
            <a:off x="4610100" y="2345035"/>
            <a:ext cx="4152900" cy="646331"/>
          </a:xfrm>
          <a:prstGeom prst="rect">
            <a:avLst/>
          </a:prstGeom>
          <a:noFill/>
          <a:ln>
            <a:solidFill>
              <a:schemeClr val="tx1"/>
            </a:solidFill>
          </a:ln>
        </p:spPr>
        <p:txBody>
          <a:bodyPr wrap="square" rtlCol="0">
            <a:spAutoFit/>
          </a:bodyPr>
          <a:lstStyle/>
          <a:p>
            <a:pPr marL="285750" indent="-285750">
              <a:buFontTx/>
              <a:buChar char="-"/>
            </a:pPr>
            <a:r>
              <a:rPr lang="en-US" b="1" dirty="0" smtClean="0"/>
              <a:t>Staff: Joint Exercises, Professional Interface</a:t>
            </a:r>
          </a:p>
        </p:txBody>
      </p:sp>
      <p:sp>
        <p:nvSpPr>
          <p:cNvPr id="11" name="TextBox 10"/>
          <p:cNvSpPr txBox="1"/>
          <p:nvPr/>
        </p:nvSpPr>
        <p:spPr>
          <a:xfrm>
            <a:off x="4622800" y="3120935"/>
            <a:ext cx="4152900" cy="369332"/>
          </a:xfrm>
          <a:prstGeom prst="rect">
            <a:avLst/>
          </a:prstGeom>
          <a:noFill/>
          <a:ln>
            <a:solidFill>
              <a:schemeClr val="tx1"/>
            </a:solidFill>
          </a:ln>
        </p:spPr>
        <p:txBody>
          <a:bodyPr wrap="square" rtlCol="0">
            <a:spAutoFit/>
          </a:bodyPr>
          <a:lstStyle/>
          <a:p>
            <a:pPr marL="285750" indent="-285750">
              <a:buFontTx/>
              <a:buChar char="-"/>
            </a:pPr>
            <a:r>
              <a:rPr lang="en-US" b="1" dirty="0" smtClean="0"/>
              <a:t>Mil/Civil: Senior Community </a:t>
            </a:r>
            <a:r>
              <a:rPr lang="en-US" b="1" dirty="0" err="1" smtClean="0"/>
              <a:t>Ldrs</a:t>
            </a:r>
            <a:endParaRPr lang="en-US" b="1" dirty="0" smtClean="0"/>
          </a:p>
        </p:txBody>
      </p:sp>
      <p:sp>
        <p:nvSpPr>
          <p:cNvPr id="14" name="TextBox 13"/>
          <p:cNvSpPr txBox="1"/>
          <p:nvPr/>
        </p:nvSpPr>
        <p:spPr>
          <a:xfrm>
            <a:off x="4953888" y="990600"/>
            <a:ext cx="3465323" cy="369332"/>
          </a:xfrm>
          <a:prstGeom prst="rect">
            <a:avLst/>
          </a:prstGeom>
          <a:noFill/>
          <a:ln>
            <a:solidFill>
              <a:schemeClr val="tx1"/>
            </a:solidFill>
          </a:ln>
        </p:spPr>
        <p:txBody>
          <a:bodyPr wrap="square" rtlCol="0">
            <a:spAutoFit/>
          </a:bodyPr>
          <a:lstStyle/>
          <a:p>
            <a:pPr algn="ctr"/>
            <a:r>
              <a:rPr lang="en-US" b="1" dirty="0" smtClean="0"/>
              <a:t>Forms of Partnership</a:t>
            </a:r>
          </a:p>
        </p:txBody>
      </p:sp>
      <p:sp>
        <p:nvSpPr>
          <p:cNvPr id="18" name="TextBox 17"/>
          <p:cNvSpPr txBox="1"/>
          <p:nvPr/>
        </p:nvSpPr>
        <p:spPr>
          <a:xfrm>
            <a:off x="381000" y="4256037"/>
            <a:ext cx="3465323" cy="369332"/>
          </a:xfrm>
          <a:prstGeom prst="rect">
            <a:avLst/>
          </a:prstGeom>
          <a:noFill/>
          <a:ln>
            <a:solidFill>
              <a:schemeClr val="tx1"/>
            </a:solidFill>
          </a:ln>
        </p:spPr>
        <p:txBody>
          <a:bodyPr wrap="square" rtlCol="0">
            <a:spAutoFit/>
          </a:bodyPr>
          <a:lstStyle/>
          <a:p>
            <a:pPr marL="285750" indent="-285750">
              <a:buFontTx/>
              <a:buChar char="-"/>
            </a:pPr>
            <a:r>
              <a:rPr lang="en-US" b="1" dirty="0" smtClean="0"/>
              <a:t>BN </a:t>
            </a:r>
          </a:p>
        </p:txBody>
      </p:sp>
      <p:sp>
        <p:nvSpPr>
          <p:cNvPr id="19" name="Left Brace 18"/>
          <p:cNvSpPr/>
          <p:nvPr/>
        </p:nvSpPr>
        <p:spPr>
          <a:xfrm>
            <a:off x="3884423" y="3614171"/>
            <a:ext cx="725677" cy="1828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4622800" y="3599070"/>
            <a:ext cx="4140200" cy="646331"/>
          </a:xfrm>
          <a:prstGeom prst="rect">
            <a:avLst/>
          </a:prstGeom>
          <a:noFill/>
          <a:ln>
            <a:solidFill>
              <a:schemeClr val="tx1"/>
            </a:solidFill>
          </a:ln>
        </p:spPr>
        <p:txBody>
          <a:bodyPr wrap="square" rtlCol="0">
            <a:spAutoFit/>
          </a:bodyPr>
          <a:lstStyle/>
          <a:p>
            <a:pPr marL="285750" indent="-285750">
              <a:buFontTx/>
              <a:buChar char="-"/>
            </a:pPr>
            <a:r>
              <a:rPr lang="en-US" b="1" dirty="0" smtClean="0"/>
              <a:t>Command: Interface with </a:t>
            </a:r>
            <a:r>
              <a:rPr lang="en-US" b="1" dirty="0" err="1" smtClean="0"/>
              <a:t>RoKA</a:t>
            </a:r>
            <a:r>
              <a:rPr lang="en-US" b="1" dirty="0" smtClean="0"/>
              <a:t> Peers</a:t>
            </a:r>
          </a:p>
        </p:txBody>
      </p:sp>
      <p:sp>
        <p:nvSpPr>
          <p:cNvPr id="21" name="TextBox 20"/>
          <p:cNvSpPr txBox="1"/>
          <p:nvPr/>
        </p:nvSpPr>
        <p:spPr>
          <a:xfrm>
            <a:off x="4610100" y="4343905"/>
            <a:ext cx="4152900" cy="646331"/>
          </a:xfrm>
          <a:prstGeom prst="rect">
            <a:avLst/>
          </a:prstGeom>
          <a:noFill/>
          <a:ln>
            <a:solidFill>
              <a:schemeClr val="tx1"/>
            </a:solidFill>
          </a:ln>
        </p:spPr>
        <p:txBody>
          <a:bodyPr wrap="square" rtlCol="0">
            <a:spAutoFit/>
          </a:bodyPr>
          <a:lstStyle/>
          <a:p>
            <a:pPr marL="285750" indent="-285750">
              <a:buFontTx/>
              <a:buChar char="-"/>
            </a:pPr>
            <a:r>
              <a:rPr lang="en-US" b="1" dirty="0" smtClean="0"/>
              <a:t>Units : Joint Exercises involving BN </a:t>
            </a:r>
            <a:r>
              <a:rPr lang="en-US" b="1" dirty="0" err="1" smtClean="0"/>
              <a:t>Lvl</a:t>
            </a:r>
            <a:r>
              <a:rPr lang="en-US" b="1" dirty="0" smtClean="0"/>
              <a:t>, Professional Interface</a:t>
            </a:r>
          </a:p>
        </p:txBody>
      </p:sp>
      <p:sp>
        <p:nvSpPr>
          <p:cNvPr id="22" name="TextBox 21"/>
          <p:cNvSpPr txBox="1"/>
          <p:nvPr/>
        </p:nvSpPr>
        <p:spPr>
          <a:xfrm>
            <a:off x="4622800" y="5119805"/>
            <a:ext cx="4152900" cy="646331"/>
          </a:xfrm>
          <a:prstGeom prst="rect">
            <a:avLst/>
          </a:prstGeom>
          <a:noFill/>
          <a:ln>
            <a:solidFill>
              <a:schemeClr val="tx1"/>
            </a:solidFill>
          </a:ln>
        </p:spPr>
        <p:txBody>
          <a:bodyPr wrap="square" rtlCol="0">
            <a:spAutoFit/>
          </a:bodyPr>
          <a:lstStyle/>
          <a:p>
            <a:pPr marL="285750" indent="-285750">
              <a:buFontTx/>
              <a:buChar char="-"/>
            </a:pPr>
            <a:r>
              <a:rPr lang="en-US" b="1" dirty="0" smtClean="0"/>
              <a:t>Mil/Civil: Local Organization and School Partnerships</a:t>
            </a:r>
          </a:p>
        </p:txBody>
      </p:sp>
    </p:spTree>
    <p:extLst>
      <p:ext uri="{BB962C8B-B14F-4D97-AF65-F5344CB8AC3E}">
        <p14:creationId xmlns:p14="http://schemas.microsoft.com/office/powerpoint/2010/main" val="3014615241"/>
      </p:ext>
    </p:extLst>
  </p:cSld>
  <p:clrMapOvr>
    <a:masterClrMapping/>
  </p:clrMapOvr>
</p:sld>
</file>

<file path=ppt/theme/theme1.xml><?xml version="1.0" encoding="utf-8"?>
<a:theme xmlns:a="http://schemas.openxmlformats.org/drawingml/2006/main" name="3_2/1 TAF UNCLASS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B9AF3133B95C4C9E69713766E9AA39" ma:contentTypeVersion="0" ma:contentTypeDescription="Create a new document." ma:contentTypeScope="" ma:versionID="f1111d2f2b568453c49582732bb18e8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364BC1E4CBDD84D88C0731B53CB2157" ma:contentTypeVersion="0" ma:contentTypeDescription="Create a new document." ma:contentTypeScope="" ma:versionID="00aba8640d1f288e494685857f3d7752">
  <xsd:schema xmlns:xsd="http://www.w3.org/2001/XMLSchema" xmlns:xs="http://www.w3.org/2001/XMLSchema" xmlns:p="http://schemas.microsoft.com/office/2006/metadata/properties" xmlns:ns2="1a20f7bd-e9b4-4a4c-b2b1-6dd24df92fd2" targetNamespace="http://schemas.microsoft.com/office/2006/metadata/properties" ma:root="true" ma:fieldsID="8dfa77ac60fa6376f1c891a5306195bf" ns2:_="">
    <xsd:import namespace="1a20f7bd-e9b4-4a4c-b2b1-6dd24df92fd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0f7bd-e9b4-4a4c-b2b1-6dd24df92fd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2301F0-EAC3-46FA-814A-716F25933401}"/>
</file>

<file path=customXml/itemProps2.xml><?xml version="1.0" encoding="utf-8"?>
<ds:datastoreItem xmlns:ds="http://schemas.openxmlformats.org/officeDocument/2006/customXml" ds:itemID="{918CF0A3-8C19-4E85-A91D-7691020BB366}"/>
</file>

<file path=customXml/itemProps3.xml><?xml version="1.0" encoding="utf-8"?>
<ds:datastoreItem xmlns:ds="http://schemas.openxmlformats.org/officeDocument/2006/customXml" ds:itemID="{50F20615-9B40-4F67-BA04-F7558E1BCFFD}"/>
</file>

<file path=customXml/itemProps4.xml><?xml version="1.0" encoding="utf-8"?>
<ds:datastoreItem xmlns:ds="http://schemas.openxmlformats.org/officeDocument/2006/customXml" ds:itemID="{4F65DC84-63FC-494E-8A1E-A3BC84FE0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20f7bd-e9b4-4a4c-b2b1-6dd24df92f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7478</TotalTime>
  <Words>1142</Words>
  <Application>Microsoft Office PowerPoint</Application>
  <PresentationFormat>On-screen Show (4:3)</PresentationFormat>
  <Paragraphs>202</Paragraphs>
  <Slides>14</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굴림</vt:lpstr>
      <vt:lpstr>ＭＳ Ｐゴシック</vt:lpstr>
      <vt:lpstr> Arial</vt:lpstr>
      <vt:lpstr>Arial</vt:lpstr>
      <vt:lpstr>Arial Black</vt:lpstr>
      <vt:lpstr>Calibri</vt:lpstr>
      <vt:lpstr>Times New Roman</vt:lpstr>
      <vt:lpstr>Wingdings</vt:lpstr>
      <vt:lpstr>3_2/1 TAF UNCLASS Layout</vt:lpstr>
      <vt:lpstr>Worksheet</vt:lpstr>
      <vt:lpstr> 2nd Armored Brigade Combat Team (2 ABCT), 1st Cavalry Division “Black Jack”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jacob.t.naylor2</dc:creator>
  <cp:lastModifiedBy>Kozak, Seth W</cp:lastModifiedBy>
  <cp:revision>428</cp:revision>
  <cp:lastPrinted>2015-10-30T14:06:44Z</cp:lastPrinted>
  <dcterms:created xsi:type="dcterms:W3CDTF">2014-11-04T01:41:24Z</dcterms:created>
  <dcterms:modified xsi:type="dcterms:W3CDTF">2015-12-04T21:26:16Z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0x010100E0B9AF3133B95C4C9E69713766E9AA39</vt:lpwstr>
  </property>
  <property fmtid="{D5CDD505-2E9C-101B-9397-08002B2CF9AE}" pid="3" name="_dlc_DocIdItemGuid">
    <vt:lpwstr>bc5bfc22-2fb3-4f8b-a8a4-bcb01bed6499</vt:lpwstr>
  </property>
</Properties>
</file>