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17" r:id="rId4"/>
    <p:sldMasterId id="2147483731" r:id="rId5"/>
  </p:sldMasterIdLst>
  <p:notesMasterIdLst>
    <p:notesMasterId r:id="rId13"/>
  </p:notesMasterIdLst>
  <p:handoutMasterIdLst>
    <p:handoutMasterId r:id="rId14"/>
  </p:handoutMasterIdLst>
  <p:sldIdLst>
    <p:sldId id="285" r:id="rId6"/>
    <p:sldId id="330" r:id="rId7"/>
    <p:sldId id="336" r:id="rId8"/>
    <p:sldId id="280" r:id="rId9"/>
    <p:sldId id="281" r:id="rId10"/>
    <p:sldId id="323" r:id="rId11"/>
    <p:sldId id="337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6633"/>
    <a:srgbClr val="CC9900"/>
    <a:srgbClr val="663300"/>
    <a:srgbClr val="FF9999"/>
    <a:srgbClr val="FF9900"/>
    <a:srgbClr val="0000FF"/>
    <a:srgbClr val="7E7B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0" autoAdjust="0"/>
    <p:restoredTop sz="83774" autoAdjust="0"/>
  </p:normalViewPr>
  <p:slideViewPr>
    <p:cSldViewPr>
      <p:cViewPr varScale="1">
        <p:scale>
          <a:sx n="68" d="100"/>
          <a:sy n="68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F9EC4D9B-BC10-409D-82B9-1E1789C814AA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58711EBD-6EF6-42D3-A55B-2BE9E87C3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9208B569-55D7-4D93-8355-7B720FD80F10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D4D0D6DD-764B-495C-8910-183400C7E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D598F-AEE0-4EDC-B862-2592A5D80F1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Untitled-1 copy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5838825"/>
            <a:ext cx="38290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57150" y="5838825"/>
            <a:ext cx="38290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3388" y="4343400"/>
            <a:ext cx="6170612" cy="13716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311150"/>
            <a:ext cx="68580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4025" y="1171575"/>
            <a:ext cx="8231188" cy="16541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3F21-A6BB-4950-9B22-9547B0EC0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EA48-0AED-406F-B9D6-EEB4EF350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54DF-4B70-4E7F-80E0-53A9D4FC9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B9BD-3CFC-4DE5-9C1C-4D9A9E756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4467-6A14-45EB-8737-720BD8E61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8F57-3B98-4728-8996-AC7F6AE00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C476-2360-49BF-99B4-E911F419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9F6E6-3852-4AA8-B9B7-A05BA1B2E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C080-F208-4568-9F2C-A7BDED4FA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DFD3-39D8-4255-A1B8-C3AF705E4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5353-19CF-44F8-86F1-D398C7B4D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Untitled-1 copy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5838825"/>
            <a:ext cx="38290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57150" y="5838825"/>
            <a:ext cx="38290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3388" y="4343400"/>
            <a:ext cx="6170612" cy="13716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4572000" y="403860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900" b="1">
              <a:solidFill>
                <a:srgbClr val="000000"/>
              </a:solidFill>
              <a:cs typeface="Arial" charset="0"/>
            </a:endParaRPr>
          </a:p>
          <a:p>
            <a:pPr lvl="1">
              <a:defRPr/>
            </a:pPr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311150"/>
            <a:ext cx="68580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4025" y="1171575"/>
            <a:ext cx="8231188" cy="16541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0" descr="Untitled-1 copy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5838825"/>
            <a:ext cx="38290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57150" y="5838825"/>
            <a:ext cx="3829050" cy="985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3388" y="4343400"/>
            <a:ext cx="6170612" cy="1371600"/>
          </a:xfrm>
        </p:spPr>
        <p:txBody>
          <a:bodyPr anchor="ctr" anchorCtr="1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311150"/>
            <a:ext cx="68580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4025" y="1171575"/>
            <a:ext cx="8231188" cy="16541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960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56388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0"/>
            <a:ext cx="6019800" cy="609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960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"/>
            <a:ext cx="60960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DC3B4C-C462-43AE-8579-027315925E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960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"/>
            <a:ext cx="82296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80768" y="184622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3824AC-9438-4352-ACDD-D5005BC983F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FA793F62-3F12-4E1D-928E-17A22064A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>
            <a:spLocks/>
          </p:cNvSpPr>
          <p:nvPr userDrawn="1"/>
        </p:nvSpPr>
        <p:spPr>
          <a:xfrm>
            <a:off x="0" y="800"/>
            <a:ext cx="9144000" cy="592470"/>
          </a:xfrm>
          <a:prstGeom prst="rect">
            <a:avLst/>
          </a:prstGeom>
          <a:solidFill>
            <a:schemeClr val="tx1"/>
          </a:solidFill>
        </p:spPr>
        <p:txBody>
          <a:bodyPr wrap="square" lIns="182880" rtlCol="0" anchor="ctr">
            <a:spAutoFit/>
          </a:bodyPr>
          <a:lstStyle/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C000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AMERICA’S ARMY: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    GLOBALLY RESPONSIVE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    REGIONALLY ENGAGED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FBB91A5-41E3-41E8-AE25-DB8BFA454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banne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 userDrawn="1"/>
        </p:nvSpPr>
        <p:spPr>
          <a:xfrm>
            <a:off x="0" y="800"/>
            <a:ext cx="9144000" cy="592470"/>
          </a:xfrm>
          <a:prstGeom prst="rect">
            <a:avLst/>
          </a:prstGeom>
          <a:solidFill>
            <a:schemeClr val="tx1"/>
          </a:solidFill>
        </p:spPr>
        <p:txBody>
          <a:bodyPr wrap="square" lIns="182880" rtlCol="0" anchor="ctr">
            <a:spAutoFit/>
          </a:bodyPr>
          <a:lstStyle/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C000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AMERICA’S ARMY: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    GLOBALLY RESPONSIVE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    REGIONALLY ENGAGED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n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/>
          </p:cNvSpPr>
          <p:nvPr userDrawn="1"/>
        </p:nvSpPr>
        <p:spPr>
          <a:xfrm>
            <a:off x="0" y="800"/>
            <a:ext cx="9144000" cy="592470"/>
          </a:xfrm>
          <a:prstGeom prst="rect">
            <a:avLst/>
          </a:prstGeom>
          <a:solidFill>
            <a:schemeClr val="tx1"/>
          </a:solidFill>
        </p:spPr>
        <p:txBody>
          <a:bodyPr wrap="square" lIns="182880" rtlCol="0" anchor="ctr">
            <a:spAutoFit/>
          </a:bodyPr>
          <a:lstStyle/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C000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AMERICA’S ARMY: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    GLOBALLY RESPONSIVE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rPr>
              <a:t>    REGIONALLY ENGAGED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hyperlink" Target="http://usarmy.vo.llnwd.net/e2/c/downloads/348286.pdf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://www.g8.army.mil/pdf/AEMS_31MAR15.pdf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://www.g8.army.mil/pdf/AEMP2014_lq.pdf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hyperlink" Target="http://www.g8.army.mil/pdf/Army_Equipment_Program2016.pdf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4600" y="762000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"/>
              </a:spcBef>
              <a:spcAft>
                <a:spcPct val="5000"/>
              </a:spcAft>
            </a:pPr>
            <a:r>
              <a:rPr lang="en-US" sz="1600" b="1" dirty="0">
                <a:solidFill>
                  <a:srgbClr val="FFFFFF"/>
                </a:solidFill>
                <a:latin typeface="Helvetica" pitchFamily="34" charset="0"/>
              </a:rPr>
              <a:t>UNCLASSIFIED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24200" y="4030980"/>
            <a:ext cx="60198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GORT Planning/Guidance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Session with LTG Barclay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1000-1030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172200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 of 14 0900 AUG 13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0" y="-13268"/>
            <a:ext cx="9144000" cy="6871268"/>
            <a:chOff x="0" y="800"/>
            <a:chExt cx="9144000" cy="687126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068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/>
            </p:cNvSpPr>
            <p:nvPr/>
          </p:nvSpPr>
          <p:spPr>
            <a:xfrm>
              <a:off x="0" y="800"/>
              <a:ext cx="9144000" cy="5924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182880" rtlCol="0" anchor="ctr">
              <a:spAutoFit/>
            </a:bodyPr>
            <a:lstStyle/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C000"/>
                  </a:solidFill>
                  <a:latin typeface="Cambria" pitchFamily="18" charset="0"/>
                  <a:ea typeface="MS PGothic" pitchFamily="34" charset="-128"/>
                  <a:cs typeface="Simplified Arabic Fixed" pitchFamily="49" charset="-78"/>
                </a:rPr>
                <a:t>AMERICA’S ARMY: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mbria" pitchFamily="18" charset="0"/>
                  <a:ea typeface="MS PGothic" pitchFamily="34" charset="-128"/>
                  <a:cs typeface="Simplified Arabic Fixed" pitchFamily="49" charset="-78"/>
                </a:rPr>
                <a:t>    GLOBALLY RESPONSIVE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mbria" pitchFamily="18" charset="0"/>
                  <a:ea typeface="MS PGothic" pitchFamily="34" charset="-128"/>
                  <a:cs typeface="Simplified Arabic Fixed" pitchFamily="49" charset="-78"/>
                </a:rPr>
                <a:t>    REGIONALLY ENGAGED</a:t>
              </a:r>
              <a:endPara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581400" y="4205447"/>
            <a:ext cx="5448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Army Equipment Modernization Strategy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  <a:cs typeface="Arial" pitchFamily="34" charset="0"/>
              </a:rPr>
              <a:t>Mr. Brian Dando</a:t>
            </a:r>
            <a:endParaRPr lang="en-US" b="1" dirty="0" smtClean="0">
              <a:solidFill>
                <a:srgbClr val="FFFFFF"/>
              </a:solidFill>
              <a:latin typeface="Helvetica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3F62-3F12-4E1D-928E-17A22064AA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93F62-3F12-4E1D-928E-17A22064AA0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56982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Links: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 Army Equipment Modernization Strategy: </a:t>
            </a:r>
            <a:r>
              <a:rPr lang="en-US" sz="800" dirty="0" smtClean="0">
                <a:solidFill>
                  <a:srgbClr val="0000FF"/>
                </a:solidFill>
                <a:cs typeface="Arial" charset="0"/>
                <a:hlinkClick r:id="rId2"/>
              </a:rPr>
              <a:t>http://www.g8.army.mil/pdf/AEMS_31MAR15.pdf</a:t>
            </a:r>
            <a:endParaRPr lang="en-US" sz="800" dirty="0">
              <a:solidFill>
                <a:srgbClr val="0000FF"/>
              </a:solidFill>
              <a:cs typeface="Arial" charset="0"/>
              <a:hlinkClick r:id="rId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000000"/>
                </a:solidFill>
                <a:cs typeface="Arial" charset="0"/>
              </a:rPr>
              <a:t>2016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Army Equipment </a:t>
            </a:r>
            <a:r>
              <a:rPr lang="en-US" sz="800" smtClean="0">
                <a:solidFill>
                  <a:srgbClr val="000000"/>
                </a:solidFill>
                <a:cs typeface="Arial" charset="0"/>
              </a:rPr>
              <a:t>Program </a:t>
            </a:r>
            <a:endParaRPr lang="en-US" sz="8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FF"/>
                </a:solidFill>
                <a:cs typeface="Arial" charset="0"/>
                <a:hlinkClick r:id="rId4"/>
              </a:rPr>
              <a:t>http://www.g8.army.mil/pdf/Army_Equipment_Program2016.pdf</a:t>
            </a:r>
            <a:endParaRPr lang="en-US" sz="800" dirty="0" smtClean="0">
              <a:solidFill>
                <a:srgbClr val="0000FF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cs typeface="Arial" charset="0"/>
              </a:rPr>
              <a:t>Army </a:t>
            </a:r>
            <a:r>
              <a:rPr lang="en-US" sz="800" dirty="0">
                <a:solidFill>
                  <a:srgbClr val="000000"/>
                </a:solidFill>
                <a:cs typeface="Arial" charset="0"/>
              </a:rPr>
              <a:t>Equipping Guidance 2013-2016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FF"/>
                </a:solidFill>
                <a:cs typeface="Arial" charset="0"/>
                <a:hlinkClick r:id="rId5"/>
              </a:rPr>
              <a:t>http://www.g8.army.mil/pdf/AEG_20June2013_lq.pdf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6" name="Picture 4" descr="C:\Users\waringm.DAHQ\Desktop\ArmyEquipGuid 2013-2016 cover_2revs 10Jun13 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3382" y="4045915"/>
            <a:ext cx="1274674" cy="15731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252057" y="4419924"/>
            <a:ext cx="1036320" cy="1174900"/>
          </a:xfrm>
          <a:prstGeom prst="roundRect">
            <a:avLst/>
          </a:prstGeom>
          <a:solidFill>
            <a:srgbClr val="5654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Decisions on Readiness and Force Generation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70167" y="1504042"/>
            <a:ext cx="906780" cy="1003059"/>
          </a:xfrm>
          <a:prstGeom prst="roundRect">
            <a:avLst/>
          </a:prstGeom>
          <a:solidFill>
            <a:srgbClr val="5654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Army Senior Leader Guidance</a:t>
            </a:r>
          </a:p>
        </p:txBody>
      </p:sp>
      <p:grpSp>
        <p:nvGrpSpPr>
          <p:cNvPr id="2" name="Group 119"/>
          <p:cNvGrpSpPr/>
          <p:nvPr/>
        </p:nvGrpSpPr>
        <p:grpSpPr>
          <a:xfrm>
            <a:off x="2333847" y="2266696"/>
            <a:ext cx="906780" cy="1978779"/>
            <a:chOff x="2391263" y="2971800"/>
            <a:chExt cx="1113937" cy="2489201"/>
          </a:xfrm>
        </p:grpSpPr>
        <p:grpSp>
          <p:nvGrpSpPr>
            <p:cNvPr id="3" name="Group 165"/>
            <p:cNvGrpSpPr/>
            <p:nvPr/>
          </p:nvGrpSpPr>
          <p:grpSpPr>
            <a:xfrm>
              <a:off x="2489199" y="4241801"/>
              <a:ext cx="914401" cy="1219200"/>
              <a:chOff x="6376202" y="3171700"/>
              <a:chExt cx="1522319" cy="1176338"/>
            </a:xfrm>
          </p:grpSpPr>
          <p:pic>
            <p:nvPicPr>
              <p:cNvPr id="14" name="Picture 2" descr="C:\Users\dandob\Desktop\oma-v1_Page_00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376202" y="3171700"/>
                <a:ext cx="1522319" cy="11763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5" name="Rectangle 14"/>
              <p:cNvSpPr/>
              <p:nvPr/>
            </p:nvSpPr>
            <p:spPr bwMode="white">
              <a:xfrm>
                <a:off x="6517191" y="3833514"/>
                <a:ext cx="1283233" cy="5043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b="1" dirty="0">
                    <a:solidFill>
                      <a:srgbClr val="000000"/>
                    </a:solidFill>
                    <a:cs typeface="Arial" charset="0"/>
                  </a:rPr>
                  <a:t>ARMY BUDGET ESTIMATE</a:t>
                </a:r>
                <a:endParaRPr lang="en-US" sz="7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9" name="Group 118"/>
            <p:cNvGrpSpPr/>
            <p:nvPr/>
          </p:nvGrpSpPr>
          <p:grpSpPr>
            <a:xfrm>
              <a:off x="2391263" y="2971800"/>
              <a:ext cx="1113937" cy="1269450"/>
              <a:chOff x="2391263" y="2971800"/>
              <a:chExt cx="1113937" cy="1269450"/>
            </a:xfrm>
          </p:grpSpPr>
          <p:pic>
            <p:nvPicPr>
              <p:cNvPr id="12" name="Picture 3" descr="C:\Users\dandob\Desktop\Untitled Extract Pages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05051" y="2971800"/>
                <a:ext cx="903807" cy="1269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391263" y="3692623"/>
                <a:ext cx="1113937" cy="461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ARMY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rial" charset="0"/>
                  </a:rPr>
                  <a:t> POSTURE STATEMENT</a:t>
                </a:r>
                <a:endParaRPr lang="en-US" sz="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 rot="5400000">
            <a:off x="1736010" y="2802696"/>
            <a:ext cx="2102453" cy="9067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9526" y="2517650"/>
            <a:ext cx="2452274" cy="15465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Primarily for  </a:t>
            </a:r>
            <a:r>
              <a:rPr lang="en-US" sz="1050" b="1" i="1" dirty="0">
                <a:solidFill>
                  <a:srgbClr val="000000"/>
                </a:solidFill>
                <a:cs typeface="Arial" charset="0"/>
              </a:rPr>
              <a:t>Congress and OSD engagements Requirements,  Acquisition and Resourcing Communities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</a:rPr>
              <a:t>It establishes a framework for how the Army will modernize our equipment over time</a:t>
            </a:r>
            <a:endParaRPr lang="en-US" sz="1050" dirty="0">
              <a:solidFill>
                <a:srgbClr val="000000"/>
              </a:solidFill>
              <a:cs typeface="Arial" charset="0"/>
            </a:endParaRP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Revised to delete outdated annexes and address AOC and F2025B.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48576" y="5634588"/>
            <a:ext cx="226695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Primarily for </a:t>
            </a:r>
            <a:r>
              <a:rPr lang="en-US" sz="1050" b="1" i="1" dirty="0">
                <a:solidFill>
                  <a:srgbClr val="000000"/>
                </a:solidFill>
                <a:cs typeface="Arial" charset="0"/>
              </a:rPr>
              <a:t>Army Components, Commands and Units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Synchronizes Army resources and commander expectations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Revisions based on significant force generation changes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1023946" y="2212666"/>
            <a:ext cx="274320" cy="0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H="1">
            <a:off x="4416552" y="1936900"/>
            <a:ext cx="155448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H="1">
            <a:off x="4419601" y="5017889"/>
            <a:ext cx="155448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6200000">
            <a:off x="2908650" y="1784568"/>
            <a:ext cx="340103" cy="582930"/>
          </a:xfrm>
          <a:prstGeom prst="arc">
            <a:avLst/>
          </a:prstGeom>
          <a:ln w="2540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rot="5400000" flipV="1">
            <a:off x="2756757" y="4000500"/>
            <a:ext cx="685801" cy="914398"/>
          </a:xfrm>
          <a:prstGeom prst="arc">
            <a:avLst>
              <a:gd name="adj1" fmla="val 16200003"/>
              <a:gd name="adj2" fmla="val 274570"/>
            </a:avLst>
          </a:prstGeom>
          <a:ln w="2540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65620" y="2667000"/>
            <a:ext cx="22021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Primarily for </a:t>
            </a:r>
            <a:r>
              <a:rPr lang="en-US" sz="1050" b="1" i="1" dirty="0">
                <a:solidFill>
                  <a:srgbClr val="000000"/>
                </a:solidFill>
                <a:cs typeface="Arial" charset="0"/>
              </a:rPr>
              <a:t>Congress and OSD </a:t>
            </a:r>
            <a:r>
              <a:rPr lang="en-US" sz="1050" dirty="0">
                <a:solidFill>
                  <a:srgbClr val="000000"/>
                </a:solidFill>
                <a:cs typeface="Arial" charset="0"/>
              </a:rPr>
              <a:t>engagements 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More system specific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cs typeface="Arial" charset="0"/>
              </a:rPr>
              <a:t>Formerly titled the Army Equipment Modernization Plan</a:t>
            </a:r>
          </a:p>
          <a:p>
            <a:pPr marL="115888" indent="-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050" dirty="0">
                <a:solidFill>
                  <a:srgbClr val="FF0000"/>
                </a:solidFill>
                <a:cs typeface="Arial" charset="0"/>
              </a:rPr>
              <a:t>Annual update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H="1">
            <a:off x="1990185" y="3358643"/>
            <a:ext cx="27432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pPr algn="r"/>
            <a:r>
              <a:rPr lang="en-US" sz="1800" b="1" dirty="0" smtClean="0"/>
              <a:t>Drivers and Purpose of Army Equipment Modernization and Equipping Guidance Documents</a:t>
            </a:r>
            <a:endParaRPr lang="en-US" sz="1800" b="1" dirty="0"/>
          </a:p>
        </p:txBody>
      </p:sp>
      <p:grpSp>
        <p:nvGrpSpPr>
          <p:cNvPr id="18" name="Group 101"/>
          <p:cNvGrpSpPr/>
          <p:nvPr/>
        </p:nvGrpSpPr>
        <p:grpSpPr>
          <a:xfrm>
            <a:off x="44388" y="2438400"/>
            <a:ext cx="2317812" cy="3206243"/>
            <a:chOff x="1720776" y="2310193"/>
            <a:chExt cx="1295400" cy="2173703"/>
          </a:xfrm>
        </p:grpSpPr>
        <p:sp>
          <p:nvSpPr>
            <p:cNvPr id="103" name="Rectangle 102"/>
            <p:cNvSpPr/>
            <p:nvPr/>
          </p:nvSpPr>
          <p:spPr bwMode="auto">
            <a:xfrm rot="5400000">
              <a:off x="1286229" y="2840310"/>
              <a:ext cx="2173703" cy="1113469"/>
            </a:xfrm>
            <a:prstGeom prst="rect">
              <a:avLst/>
            </a:prstGeom>
            <a:solidFill>
              <a:srgbClr val="5654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EEECE1"/>
              </a:outerShdw>
            </a:effectLst>
          </p:spPr>
          <p:txBody>
            <a:bodyPr wrap="none" lIns="91427" tIns="45713" rIns="91427" bIns="45713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Rectangle 46"/>
            <p:cNvSpPr>
              <a:spLocks noChangeArrowheads="1"/>
            </p:cNvSpPr>
            <p:nvPr/>
          </p:nvSpPr>
          <p:spPr bwMode="auto">
            <a:xfrm>
              <a:off x="1902865" y="2597136"/>
              <a:ext cx="425874" cy="597275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2376501" y="2598458"/>
              <a:ext cx="424170" cy="594798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Text Box 27"/>
            <p:cNvSpPr txBox="1">
              <a:spLocks noChangeArrowheads="1"/>
            </p:cNvSpPr>
            <p:nvPr/>
          </p:nvSpPr>
          <p:spPr bwMode="white">
            <a:xfrm>
              <a:off x="1720776" y="2317448"/>
              <a:ext cx="129540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7" tIns="45713" rIns="91427" bIns="45713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The Army Plan (TAP)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Revision </a:t>
              </a:r>
            </a:p>
          </p:txBody>
        </p:sp>
        <p:sp>
          <p:nvSpPr>
            <p:cNvPr id="107" name="Text Box 34"/>
            <p:cNvSpPr txBox="1">
              <a:spLocks noChangeArrowheads="1"/>
            </p:cNvSpPr>
            <p:nvPr/>
          </p:nvSpPr>
          <p:spPr bwMode="auto">
            <a:xfrm>
              <a:off x="1872643" y="2590370"/>
              <a:ext cx="531722" cy="52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45713" rIns="0" bIns="45713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0" dirty="0">
                  <a:solidFill>
                    <a:srgbClr val="FFFF99"/>
                  </a:solidFill>
                  <a:cs typeface="Arial" charset="0"/>
                </a:rPr>
                <a:t>             </a:t>
              </a:r>
              <a:r>
                <a:rPr lang="en-US" sz="500" b="1" kern="0" dirty="0" smtClean="0">
                  <a:solidFill>
                    <a:srgbClr val="FFFF99"/>
                  </a:solidFill>
                  <a:cs typeface="Arial" charset="0"/>
                </a:rPr>
                <a:t>    </a:t>
              </a:r>
              <a:r>
                <a:rPr lang="en-US" sz="500" b="1" kern="0" dirty="0" smtClean="0">
                  <a:solidFill>
                    <a:srgbClr val="000000"/>
                  </a:solidFill>
                  <a:cs typeface="Arial" charset="0"/>
                </a:rPr>
                <a:t>Section </a:t>
              </a:r>
              <a:r>
                <a:rPr lang="en-US" sz="500" b="1" kern="0" dirty="0">
                  <a:solidFill>
                    <a:srgbClr val="000000"/>
                  </a:solidFill>
                  <a:cs typeface="Arial" charset="0"/>
                </a:rPr>
                <a:t>I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b="1" kern="0" dirty="0">
                <a:solidFill>
                  <a:srgbClr val="FFFF99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i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Vision</a:t>
              </a:r>
              <a:endParaRPr lang="en-US" sz="8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Army Vision (AV)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SA/CSA</a:t>
              </a:r>
            </a:p>
          </p:txBody>
        </p:sp>
        <p:pic>
          <p:nvPicPr>
            <p:cNvPr id="108" name="Picture 30" descr="Armyse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4444" y="2624117"/>
              <a:ext cx="101517" cy="1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Text Box 34"/>
            <p:cNvSpPr txBox="1">
              <a:spLocks noChangeArrowheads="1"/>
            </p:cNvSpPr>
            <p:nvPr/>
          </p:nvSpPr>
          <p:spPr bwMode="auto">
            <a:xfrm>
              <a:off x="2377366" y="2590365"/>
              <a:ext cx="422252" cy="56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45713" rIns="0" bIns="45713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0" dirty="0">
                  <a:solidFill>
                    <a:srgbClr val="FFFF99"/>
                  </a:solidFill>
                  <a:cs typeface="Arial" charset="0"/>
                </a:rPr>
                <a:t>             </a:t>
              </a:r>
              <a:r>
                <a:rPr lang="en-US" sz="500" b="1" kern="0" dirty="0" smtClean="0">
                  <a:solidFill>
                    <a:srgbClr val="FFFF99"/>
                  </a:solidFill>
                  <a:cs typeface="Arial" charset="0"/>
                </a:rPr>
                <a:t>    </a:t>
              </a:r>
              <a:r>
                <a:rPr lang="en-US" sz="500" b="1" kern="0" dirty="0" smtClean="0">
                  <a:solidFill>
                    <a:srgbClr val="000000"/>
                  </a:solidFill>
                  <a:cs typeface="Arial" charset="0"/>
                </a:rPr>
                <a:t>Section </a:t>
              </a:r>
              <a:r>
                <a:rPr lang="en-US" sz="500" b="1" kern="0" dirty="0">
                  <a:solidFill>
                    <a:srgbClr val="000000"/>
                  </a:solidFill>
                  <a:cs typeface="Arial" charset="0"/>
                </a:rPr>
                <a:t>II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b="1" kern="0" dirty="0">
                <a:solidFill>
                  <a:srgbClr val="FFFF99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i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Strategy</a:t>
              </a:r>
              <a:endParaRPr lang="en-US" sz="8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Army Strategic Plan (ASP)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DCS G-3/5/7</a:t>
              </a:r>
            </a:p>
          </p:txBody>
        </p:sp>
        <p:sp>
          <p:nvSpPr>
            <p:cNvPr id="110" name="Rectangle 46"/>
            <p:cNvSpPr>
              <a:spLocks noChangeArrowheads="1"/>
            </p:cNvSpPr>
            <p:nvPr/>
          </p:nvSpPr>
          <p:spPr bwMode="auto">
            <a:xfrm>
              <a:off x="1910608" y="3221629"/>
              <a:ext cx="424170" cy="595129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1" name="Rectangle 46"/>
            <p:cNvSpPr>
              <a:spLocks noChangeArrowheads="1"/>
            </p:cNvSpPr>
            <p:nvPr/>
          </p:nvSpPr>
          <p:spPr bwMode="auto">
            <a:xfrm>
              <a:off x="2377366" y="3222951"/>
              <a:ext cx="424170" cy="595129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" name="Text Box 34"/>
            <p:cNvSpPr txBox="1">
              <a:spLocks noChangeArrowheads="1"/>
            </p:cNvSpPr>
            <p:nvPr/>
          </p:nvSpPr>
          <p:spPr bwMode="auto">
            <a:xfrm>
              <a:off x="1935330" y="3218945"/>
              <a:ext cx="403107" cy="54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45713" rIns="0" bIns="45713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0" dirty="0">
                  <a:solidFill>
                    <a:srgbClr val="FFFF99"/>
                  </a:solidFill>
                  <a:cs typeface="Arial" charset="0"/>
                </a:rPr>
                <a:t>             </a:t>
              </a:r>
              <a:r>
                <a:rPr lang="en-US" sz="500" b="1" kern="0" dirty="0">
                  <a:solidFill>
                    <a:srgbClr val="000000"/>
                  </a:solidFill>
                  <a:cs typeface="Arial" charset="0"/>
                </a:rPr>
                <a:t>Section III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b="1" kern="0" dirty="0">
                <a:solidFill>
                  <a:srgbClr val="FFFF99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i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Planning</a:t>
              </a:r>
              <a:endParaRPr lang="en-US" sz="8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00" b="1" kern="0" dirty="0" smtClean="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 smtClean="0">
                  <a:solidFill>
                    <a:srgbClr val="000000"/>
                  </a:solidFill>
                  <a:cs typeface="Arial" charset="0"/>
                </a:rPr>
                <a:t>Army </a:t>
              </a: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Planning Guidance (APG)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DCS G-3/5/7</a:t>
              </a:r>
            </a:p>
          </p:txBody>
        </p:sp>
        <p:sp>
          <p:nvSpPr>
            <p:cNvPr id="116" name="Text Box 34"/>
            <p:cNvSpPr txBox="1">
              <a:spLocks noChangeArrowheads="1"/>
            </p:cNvSpPr>
            <p:nvPr/>
          </p:nvSpPr>
          <p:spPr bwMode="auto">
            <a:xfrm>
              <a:off x="2387485" y="3180108"/>
              <a:ext cx="383286" cy="6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45713" rIns="0" bIns="45713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0" dirty="0">
                  <a:solidFill>
                    <a:srgbClr val="FFFF99"/>
                  </a:solidFill>
                  <a:cs typeface="Arial" charset="0"/>
                </a:rPr>
                <a:t>              </a:t>
              </a:r>
              <a:r>
                <a:rPr lang="en-US" sz="500" b="1" kern="0" dirty="0" smtClean="0">
                  <a:solidFill>
                    <a:srgbClr val="FFFF99"/>
                  </a:solidFill>
                  <a:cs typeface="Arial" charset="0"/>
                </a:rPr>
                <a:t>  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0" dirty="0" smtClean="0">
                  <a:solidFill>
                    <a:srgbClr val="FFFF99"/>
                  </a:solidFill>
                  <a:cs typeface="Arial" charset="0"/>
                </a:rPr>
                <a:t>                </a:t>
              </a:r>
              <a:r>
                <a:rPr lang="en-US" sz="500" b="1" kern="0" dirty="0">
                  <a:solidFill>
                    <a:srgbClr val="000000"/>
                  </a:solidFill>
                  <a:cs typeface="Arial" charset="0"/>
                </a:rPr>
                <a:t>Section IV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b="1" kern="0" dirty="0">
                <a:solidFill>
                  <a:srgbClr val="FFFF99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i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Programming</a:t>
              </a:r>
              <a:endParaRPr lang="en-US" sz="7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Army Programming Guidance Memo (APGM)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DCS G8 PAE</a:t>
              </a:r>
            </a:p>
          </p:txBody>
        </p:sp>
        <p:sp>
          <p:nvSpPr>
            <p:cNvPr id="117" name="Rectangle 46"/>
            <p:cNvSpPr>
              <a:spLocks noChangeArrowheads="1"/>
            </p:cNvSpPr>
            <p:nvPr/>
          </p:nvSpPr>
          <p:spPr bwMode="auto">
            <a:xfrm>
              <a:off x="2164429" y="3852925"/>
              <a:ext cx="424170" cy="595129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lIns="91427" tIns="45713" rIns="91427" bIns="45713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5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9" name="Text Box 34"/>
            <p:cNvSpPr txBox="1">
              <a:spLocks noChangeArrowheads="1"/>
            </p:cNvSpPr>
            <p:nvPr/>
          </p:nvSpPr>
          <p:spPr bwMode="auto">
            <a:xfrm>
              <a:off x="2145817" y="3850241"/>
              <a:ext cx="487073" cy="57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45713" rIns="0" bIns="45713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0" dirty="0">
                  <a:solidFill>
                    <a:srgbClr val="FFFF99"/>
                  </a:solidFill>
                  <a:cs typeface="Arial" charset="0"/>
                </a:rPr>
                <a:t>             </a:t>
              </a:r>
              <a:r>
                <a:rPr lang="en-US" sz="500" b="1" kern="0" dirty="0">
                  <a:solidFill>
                    <a:srgbClr val="000000"/>
                  </a:solidFill>
                  <a:cs typeface="Arial" charset="0"/>
                </a:rPr>
                <a:t>Section V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500" b="1" kern="0" dirty="0">
                <a:solidFill>
                  <a:srgbClr val="FFFF99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00" b="1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i="1" kern="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Decisions</a:t>
              </a:r>
              <a:endParaRPr lang="en-US" sz="8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" b="1" kern="0" dirty="0">
                <a:solidFill>
                  <a:srgbClr val="000000"/>
                </a:solidFill>
                <a:cs typeface="Arial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Army Campaign Plan(ACP)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kern="0" dirty="0">
                  <a:solidFill>
                    <a:srgbClr val="000000"/>
                  </a:solidFill>
                  <a:cs typeface="Arial" charset="0"/>
                </a:rPr>
                <a:t> DCS G-3/5/7</a:t>
              </a:r>
            </a:p>
          </p:txBody>
        </p:sp>
        <p:pic>
          <p:nvPicPr>
            <p:cNvPr id="58" name="Picture 30" descr="Armyse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9834" y="2624117"/>
              <a:ext cx="101517" cy="1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0" descr="Armyse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35150" y="3244044"/>
              <a:ext cx="101517" cy="1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30" descr="Armyse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19953" y="3244044"/>
              <a:ext cx="101517" cy="1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30" descr="Armysea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90674" y="3915630"/>
              <a:ext cx="101517" cy="129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J:\FD\FDF\AO Folders\Hill\2014 AOC - co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685800"/>
            <a:ext cx="744916" cy="1049490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/>
          <p:nvPr/>
        </p:nvCxnSpPr>
        <p:spPr>
          <a:xfrm flipH="1">
            <a:off x="1911392" y="1645465"/>
            <a:ext cx="609600" cy="6858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dandob\Desktop\AEP Cov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762000"/>
            <a:ext cx="1321308" cy="1709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3" descr="C:\Users\dandob\Desktop\AEMS Cov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9576" y="762000"/>
            <a:ext cx="1321308" cy="17099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69" name="Group 68"/>
          <p:cNvGrpSpPr/>
          <p:nvPr/>
        </p:nvGrpSpPr>
        <p:grpSpPr>
          <a:xfrm>
            <a:off x="161453" y="815381"/>
            <a:ext cx="1943100" cy="1242019"/>
            <a:chOff x="161453" y="815381"/>
            <a:chExt cx="1943100" cy="1242019"/>
          </a:xfrm>
        </p:grpSpPr>
        <p:grpSp>
          <p:nvGrpSpPr>
            <p:cNvPr id="10" name="Group 121"/>
            <p:cNvGrpSpPr/>
            <p:nvPr/>
          </p:nvGrpSpPr>
          <p:grpSpPr>
            <a:xfrm>
              <a:off x="161453" y="815381"/>
              <a:ext cx="1943100" cy="1242019"/>
              <a:chOff x="161453" y="726313"/>
              <a:chExt cx="1943100" cy="124201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093958" y="1371600"/>
                <a:ext cx="353841" cy="533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36"/>
              <p:cNvGrpSpPr/>
              <p:nvPr/>
            </p:nvGrpSpPr>
            <p:grpSpPr>
              <a:xfrm>
                <a:off x="161453" y="726313"/>
                <a:ext cx="1943100" cy="1242019"/>
                <a:chOff x="-78996" y="1022824"/>
                <a:chExt cx="2286000" cy="1530508"/>
              </a:xfrm>
            </p:grpSpPr>
            <p:sp>
              <p:nvSpPr>
                <p:cNvPr id="37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-78996" y="1022824"/>
                  <a:ext cx="2286000" cy="644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charset="0"/>
                    </a:rPr>
                    <a:t>National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b="1" dirty="0">
                      <a:solidFill>
                        <a:srgbClr val="000000"/>
                      </a:solidFill>
                      <a:cs typeface="Arial" charset="0"/>
                    </a:rPr>
                    <a:t>Strategy &amp; Guidance</a:t>
                  </a:r>
                </a:p>
              </p:txBody>
            </p:sp>
            <p:grpSp>
              <p:nvGrpSpPr>
                <p:cNvPr id="17" name="Group 115"/>
                <p:cNvGrpSpPr/>
                <p:nvPr/>
              </p:nvGrpSpPr>
              <p:grpSpPr>
                <a:xfrm>
                  <a:off x="516758" y="1735681"/>
                  <a:ext cx="1444827" cy="817651"/>
                  <a:chOff x="606202" y="1735681"/>
                  <a:chExt cx="1694906" cy="817651"/>
                </a:xfrm>
              </p:grpSpPr>
              <p:pic>
                <p:nvPicPr>
                  <p:cNvPr id="41" name="Picture 2" descr="http://www.defense.gov/QDR/images/QDR-cover1.jpg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1826780" y="1898355"/>
                    <a:ext cx="474328" cy="6549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606202" y="1735681"/>
                    <a:ext cx="474328" cy="6549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63" name="Picture 62" descr="Untitled Extract Pages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3335" y="1326374"/>
              <a:ext cx="412173" cy="533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90800" y="0"/>
            <a:ext cx="6629400" cy="609600"/>
          </a:xfrm>
          <a:prstGeom prst="rect">
            <a:avLst/>
          </a:prstGeom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FFFF"/>
                </a:solidFill>
                <a:cs typeface="Arial" pitchFamily="34" charset="0"/>
              </a:rPr>
              <a:t>Army Equipment Modernization Strategy</a:t>
            </a:r>
            <a:endParaRPr lang="en-US" sz="22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752600"/>
            <a:ext cx="4419600" cy="426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3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Army Equipment Modernization Strategy (AEMS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) - Ends</a:t>
            </a:r>
            <a:endParaRPr lang="en-US" b="1" dirty="0">
              <a:solidFill>
                <a:srgbClr val="000000"/>
              </a:solidFill>
              <a:cs typeface="Arial" pitchFamily="34" charset="0"/>
            </a:endParaRPr>
          </a:p>
          <a:p>
            <a:pPr marL="914400" lvl="1" indent="-457200"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Enhance the Soldier for Broad Joint Mission Support</a:t>
            </a:r>
          </a:p>
          <a:p>
            <a:pPr marL="914400" lvl="1" indent="-457200"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Enable Mission Command</a:t>
            </a:r>
          </a:p>
          <a:p>
            <a:pPr marL="914400" lvl="1" indent="-457200"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Remain Prepared for Joint Combined Arms Maneuver</a:t>
            </a:r>
          </a:p>
          <a:p>
            <a:pPr marL="457200" indent="-457200">
              <a:spcAft>
                <a:spcPts val="300"/>
              </a:spcAft>
              <a:buFont typeface="Wingdings" pitchFamily="2" charset="2"/>
              <a:buChar char="Ø"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>
              <a:spcAft>
                <a:spcPts val="3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cs typeface="Arial" pitchFamily="34" charset="0"/>
              </a:rPr>
              <a:t>Key Initiatives</a:t>
            </a:r>
          </a:p>
          <a:p>
            <a:pPr marL="914400" lvl="1" indent="-457200"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Protect Science and Technology Investment </a:t>
            </a:r>
          </a:p>
          <a:p>
            <a:pPr marL="914400" lvl="1" indent="-457200"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Leverage Current Fleets</a:t>
            </a:r>
          </a:p>
          <a:p>
            <a:pPr marL="914400" lvl="1" indent="-457200">
              <a:spcAft>
                <a:spcPts val="3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Optimize Procurement Capacity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4800" y="715617"/>
            <a:ext cx="8534400" cy="43088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400050" algn="l"/>
              </a:tabLst>
            </a:pPr>
            <a:r>
              <a:rPr lang="en-US" sz="2200" b="1" dirty="0" smtClean="0">
                <a:solidFill>
                  <a:srgbClr val="000000"/>
                </a:solidFill>
                <a:cs typeface="Arial" pitchFamily="34" charset="0"/>
              </a:rPr>
              <a:t>Readiness is the number one priority.</a:t>
            </a:r>
            <a:endParaRPr lang="en-US" sz="22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572000" y="1490475"/>
            <a:ext cx="0" cy="4724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ounded Rectangle 38"/>
          <p:cNvSpPr/>
          <p:nvPr/>
        </p:nvSpPr>
        <p:spPr bwMode="auto">
          <a:xfrm>
            <a:off x="76200" y="6002120"/>
            <a:ext cx="8991600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prstClr val="black"/>
                </a:solidFill>
                <a:cs typeface="Arial" charset="0"/>
              </a:rPr>
              <a:t>Enabling our Soldiers to Win in a Complex World</a:t>
            </a:r>
            <a:endParaRPr lang="en-US" sz="20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Slide Number Placeholder 11"/>
          <p:cNvSpPr txBox="1">
            <a:spLocks/>
          </p:cNvSpPr>
          <p:nvPr/>
        </p:nvSpPr>
        <p:spPr>
          <a:xfrm>
            <a:off x="6934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E3824AC-9438-4352-ACDD-D5005BC983FC}" type="slidenum">
              <a:rPr lang="en-US" sz="1200">
                <a:solidFill>
                  <a:srgbClr val="000000"/>
                </a:solidFill>
              </a:rPr>
              <a:pPr algn="r">
                <a:defRPr/>
              </a:pPr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 noChangeAspect="1"/>
          </p:cNvGrpSpPr>
          <p:nvPr/>
        </p:nvGrpSpPr>
        <p:grpSpPr>
          <a:xfrm>
            <a:off x="4673196" y="1950045"/>
            <a:ext cx="4394604" cy="3612555"/>
            <a:chOff x="229781" y="271546"/>
            <a:chExt cx="9942800" cy="5581664"/>
          </a:xfrm>
        </p:grpSpPr>
        <p:grpSp>
          <p:nvGrpSpPr>
            <p:cNvPr id="4" name="Group 23"/>
            <p:cNvGrpSpPr/>
            <p:nvPr/>
          </p:nvGrpSpPr>
          <p:grpSpPr>
            <a:xfrm>
              <a:off x="2511017" y="1850235"/>
              <a:ext cx="4654870" cy="2983067"/>
              <a:chOff x="2532283" y="1617967"/>
              <a:chExt cx="4654870" cy="2983067"/>
            </a:xfrm>
          </p:grpSpPr>
          <p:pic>
            <p:nvPicPr>
              <p:cNvPr id="23" name="Picture 58" descr="748px-Band_of_Brothers%2C_101st_in_Iraq.jp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lum contrast="-74000"/>
              </a:blip>
              <a:srcRect/>
              <a:stretch>
                <a:fillRect/>
              </a:stretch>
            </p:blipFill>
            <p:spPr bwMode="auto">
              <a:xfrm>
                <a:off x="2532283" y="1617967"/>
                <a:ext cx="4654870" cy="2983067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397043" y="2600451"/>
                <a:ext cx="2746191" cy="475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 dirty="0">
                    <a:solidFill>
                      <a:prstClr val="white"/>
                    </a:solidFill>
                    <a:cs typeface="Arial" charset="0"/>
                  </a:rPr>
                  <a:t>The Soldier </a:t>
                </a:r>
              </a:p>
            </p:txBody>
          </p:sp>
        </p:grpSp>
        <p:grpSp>
          <p:nvGrpSpPr>
            <p:cNvPr id="5" name="Group 16"/>
            <p:cNvGrpSpPr/>
            <p:nvPr/>
          </p:nvGrpSpPr>
          <p:grpSpPr>
            <a:xfrm>
              <a:off x="229781" y="271546"/>
              <a:ext cx="9942800" cy="5581664"/>
              <a:chOff x="314845" y="57136"/>
              <a:chExt cx="9942800" cy="558166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5856" y="685800"/>
                <a:ext cx="7907069" cy="4953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" name="Group 13"/>
              <p:cNvGrpSpPr/>
              <p:nvPr/>
            </p:nvGrpSpPr>
            <p:grpSpPr>
              <a:xfrm>
                <a:off x="6216536" y="2058625"/>
                <a:ext cx="4041109" cy="1936603"/>
                <a:chOff x="6573546" y="2800028"/>
                <a:chExt cx="3548291" cy="1936603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6606847" y="3578362"/>
                  <a:ext cx="3481691" cy="1158269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125000"/>
                  </a:pPr>
                  <a:endParaRPr lang="en-US" sz="700" b="1" dirty="0" smtClean="0">
                    <a:solidFill>
                      <a:prstClr val="black"/>
                    </a:solidFill>
                    <a:cs typeface="Arial" charset="0"/>
                  </a:endParaRPr>
                </a:p>
                <a:p>
                  <a:pPr algn="ctr">
                    <a:buSzPct val="125000"/>
                  </a:pPr>
                  <a:r>
                    <a:rPr lang="en-US" sz="700" b="1" dirty="0" smtClean="0">
                      <a:solidFill>
                        <a:prstClr val="black"/>
                      </a:solidFill>
                      <a:cs typeface="Arial" charset="0"/>
                    </a:rPr>
                    <a:t>Deployable</a:t>
                  </a:r>
                  <a:r>
                    <a:rPr lang="en-US" sz="700" b="1" dirty="0">
                      <a:solidFill>
                        <a:prstClr val="black"/>
                      </a:solidFill>
                      <a:cs typeface="Arial" charset="0"/>
                    </a:rPr>
                    <a:t>, Expeditionary, Mobile, Protected Firepower </a:t>
                  </a:r>
                </a:p>
                <a:p>
                  <a:pPr algn="ctr">
                    <a:buSzPct val="125000"/>
                  </a:pPr>
                  <a:r>
                    <a:rPr lang="en-US" sz="700" b="1" dirty="0">
                      <a:solidFill>
                        <a:prstClr val="black"/>
                      </a:solidFill>
                      <a:cs typeface="Arial" charset="0"/>
                    </a:rPr>
                    <a:t>Scalable, </a:t>
                  </a:r>
                  <a:r>
                    <a:rPr lang="en-US" sz="700" b="1" dirty="0" err="1">
                      <a:solidFill>
                        <a:prstClr val="black"/>
                      </a:solidFill>
                      <a:cs typeface="Arial" charset="0"/>
                    </a:rPr>
                    <a:t>Tailorable</a:t>
                  </a:r>
                  <a:r>
                    <a:rPr lang="en-US" sz="700" b="1" dirty="0">
                      <a:solidFill>
                        <a:prstClr val="black"/>
                      </a:solidFill>
                      <a:cs typeface="Arial" charset="0"/>
                    </a:rPr>
                    <a:t> Combat Enablers</a:t>
                  </a:r>
                </a:p>
                <a:p>
                  <a:pPr algn="ctr">
                    <a:buSzPct val="125000"/>
                  </a:pPr>
                  <a:r>
                    <a:rPr lang="en-US" sz="700" b="1" dirty="0">
                      <a:solidFill>
                        <a:prstClr val="black"/>
                      </a:solidFill>
                      <a:cs typeface="Arial" charset="0"/>
                    </a:rPr>
                    <a:t>Reduced Logistics</a:t>
                  </a:r>
                </a:p>
              </p:txBody>
            </p:sp>
            <p:sp>
              <p:nvSpPr>
                <p:cNvPr id="22" name="Rounded Rectangle 6"/>
                <p:cNvSpPr/>
                <p:nvPr/>
              </p:nvSpPr>
              <p:spPr>
                <a:xfrm>
                  <a:off x="6573546" y="2800028"/>
                  <a:ext cx="3548291" cy="914399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50" b="1" dirty="0">
                      <a:solidFill>
                        <a:prstClr val="black"/>
                      </a:solidFill>
                    </a:rPr>
                    <a:t>Remain Prepared for Joint Combined Arms Maneuver</a:t>
                  </a:r>
                </a:p>
              </p:txBody>
            </p:sp>
          </p:grpSp>
          <p:grpSp>
            <p:nvGrpSpPr>
              <p:cNvPr id="7" name="Group 14"/>
              <p:cNvGrpSpPr/>
              <p:nvPr/>
            </p:nvGrpSpPr>
            <p:grpSpPr>
              <a:xfrm>
                <a:off x="2768485" y="57136"/>
                <a:ext cx="4147313" cy="1600201"/>
                <a:chOff x="2768485" y="-31764"/>
                <a:chExt cx="4147313" cy="1600201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2848539" y="806437"/>
                  <a:ext cx="3987203" cy="76200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125000"/>
                  </a:pPr>
                  <a:r>
                    <a:rPr lang="en-US" sz="700" b="1" dirty="0">
                      <a:solidFill>
                        <a:srgbClr val="000000"/>
                      </a:solidFill>
                    </a:rPr>
                    <a:t>Mission tailored, Lethal, Protected, </a:t>
                  </a:r>
                  <a:r>
                    <a:rPr lang="en-US" sz="700" b="1" dirty="0" err="1">
                      <a:solidFill>
                        <a:srgbClr val="000000"/>
                      </a:solidFill>
                    </a:rPr>
                    <a:t>Situationally</a:t>
                  </a:r>
                  <a:r>
                    <a:rPr lang="en-US" sz="700" b="1" dirty="0">
                      <a:solidFill>
                        <a:srgbClr val="000000"/>
                      </a:solidFill>
                    </a:rPr>
                    <a:t> Aware</a:t>
                  </a: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2768485" y="-31764"/>
                  <a:ext cx="4147313" cy="914401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50" b="1" dirty="0">
                      <a:solidFill>
                        <a:prstClr val="black"/>
                      </a:solidFill>
                    </a:rPr>
                    <a:t>Enhance the Soldier for Broad Joint Mission Support</a:t>
                  </a:r>
                </a:p>
              </p:txBody>
            </p:sp>
          </p:grpSp>
          <p:grpSp>
            <p:nvGrpSpPr>
              <p:cNvPr id="8" name="Group 15"/>
              <p:cNvGrpSpPr/>
              <p:nvPr/>
            </p:nvGrpSpPr>
            <p:grpSpPr>
              <a:xfrm>
                <a:off x="314845" y="2126928"/>
                <a:ext cx="2930845" cy="1863588"/>
                <a:chOff x="162445" y="2800028"/>
                <a:chExt cx="2930845" cy="1863588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257502" y="3660316"/>
                  <a:ext cx="2740734" cy="1003300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125000"/>
                  </a:pPr>
                  <a:r>
                    <a:rPr lang="en-US" sz="700" b="1" dirty="0" smtClean="0">
                      <a:solidFill>
                        <a:prstClr val="black"/>
                      </a:solidFill>
                      <a:cs typeface="Arial" charset="0"/>
                    </a:rPr>
                    <a:t>Robust</a:t>
                  </a:r>
                  <a:r>
                    <a:rPr lang="en-US" sz="700" b="1" dirty="0">
                      <a:solidFill>
                        <a:prstClr val="black"/>
                      </a:solidFill>
                      <a:cs typeface="Arial" charset="0"/>
                    </a:rPr>
                    <a:t>, Scalable, Expeditionary Network</a:t>
                  </a:r>
                </a:p>
                <a:p>
                  <a:pPr algn="ctr">
                    <a:buSzPct val="125000"/>
                  </a:pPr>
                  <a:r>
                    <a:rPr lang="en-US" sz="700" b="1" dirty="0">
                      <a:solidFill>
                        <a:prstClr val="black"/>
                      </a:solidFill>
                      <a:cs typeface="Arial" charset="0"/>
                    </a:rPr>
                    <a:t>Information to the Tactical Edge</a:t>
                  </a:r>
                </a:p>
              </p:txBody>
            </p:sp>
            <p:sp>
              <p:nvSpPr>
                <p:cNvPr id="18" name="Rounded Rectangle 5"/>
                <p:cNvSpPr/>
                <p:nvPr/>
              </p:nvSpPr>
              <p:spPr>
                <a:xfrm>
                  <a:off x="162445" y="2800028"/>
                  <a:ext cx="2930845" cy="914401"/>
                </a:xfrm>
                <a:prstGeom prst="roundRect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50" b="1" dirty="0">
                      <a:solidFill>
                        <a:prstClr val="black"/>
                      </a:solidFill>
                    </a:rPr>
                    <a:t>Enable Mission Command</a:t>
                  </a:r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5562600" y="389786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smtClean="0">
                <a:solidFill>
                  <a:prstClr val="white"/>
                </a:solidFill>
                <a:cs typeface="Arial" charset="0"/>
              </a:rPr>
              <a:t>Resilient Soldiers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smtClean="0">
                <a:solidFill>
                  <a:prstClr val="white"/>
                </a:solidFill>
                <a:cs typeface="Arial" charset="0"/>
              </a:rPr>
              <a:t>Adaptive  Leaders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 smtClean="0">
                <a:solidFill>
                  <a:prstClr val="white"/>
                </a:solidFill>
                <a:cs typeface="Arial" charset="0"/>
              </a:rPr>
              <a:t>Cohesive Teams</a:t>
            </a:r>
          </a:p>
        </p:txBody>
      </p:sp>
    </p:spTree>
    <p:extLst>
      <p:ext uri="{BB962C8B-B14F-4D97-AF65-F5344CB8AC3E}">
        <p14:creationId xmlns:p14="http://schemas.microsoft.com/office/powerpoint/2010/main" val="95030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6362" y="609601"/>
            <a:ext cx="9097638" cy="624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182880"/>
            <a:endParaRPr lang="en-US" sz="11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Enhanced Joint Coalition Interoperability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Integration leverages unique strength of joint service and coalition partners</a:t>
            </a:r>
          </a:p>
          <a:p>
            <a:pPr marL="571500" lvl="1" indent="182880"/>
            <a:endParaRPr lang="en-US" sz="11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Versatility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Equip for operations across various missions, terrain and conditions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Account for water and energy constrained environments</a:t>
            </a:r>
          </a:p>
          <a:p>
            <a:pPr marL="571500" lvl="1" indent="182880"/>
            <a:endParaRPr lang="en-US" sz="11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Scalable and </a:t>
            </a:r>
            <a:r>
              <a:rPr lang="en-US" sz="1600" b="1" dirty="0" err="1" smtClean="0">
                <a:latin typeface=" Arial"/>
              </a:rPr>
              <a:t>Tailorable</a:t>
            </a:r>
            <a:r>
              <a:rPr lang="en-US" sz="1600" b="1" dirty="0" smtClean="0">
                <a:latin typeface=" Arial"/>
              </a:rPr>
              <a:t> Capability to Multiple Formations/Missions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From Soldier to Corps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From Humanitarian Assistance/Disaster response teams to Brigade Combat Teams</a:t>
            </a:r>
          </a:p>
          <a:p>
            <a:pPr marL="571500" lvl="1" indent="182880"/>
            <a:endParaRPr lang="en-US" sz="14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Support to Equipping Demands across all Army Warfighting Functions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Keeping combat enablers equipped at high operational readiness rate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Keeping technology updated</a:t>
            </a:r>
          </a:p>
          <a:p>
            <a:pPr marL="571500" lvl="1" indent="182880"/>
            <a:endParaRPr lang="en-US" sz="14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Reduced Training, Maintenance and Energy Burdens</a:t>
            </a:r>
          </a:p>
          <a:p>
            <a:pPr marL="571500" lvl="2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Intuitive in use</a:t>
            </a:r>
          </a:p>
          <a:p>
            <a:pPr marL="571500" lvl="2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Easily repaired</a:t>
            </a:r>
          </a:p>
          <a:p>
            <a:pPr marL="571500" lvl="2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Energy efficient</a:t>
            </a:r>
          </a:p>
          <a:p>
            <a:pPr marL="114300" indent="182880">
              <a:buFont typeface="Wingdings" pitchFamily="2" charset="2"/>
              <a:buChar char="q"/>
            </a:pPr>
            <a:endParaRPr lang="en-US" sz="14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Innovation</a:t>
            </a:r>
          </a:p>
          <a:p>
            <a:pPr marL="571500" lvl="2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The cornerstone of the Army of the future</a:t>
            </a:r>
          </a:p>
          <a:p>
            <a:pPr marL="571500" lvl="2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Prototyping to reduce program risk</a:t>
            </a:r>
          </a:p>
          <a:p>
            <a:pPr marL="571500" lvl="2" indent="182880"/>
            <a:endParaRPr lang="en-US" sz="14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600" b="1" dirty="0" smtClean="0">
                <a:latin typeface=" Arial"/>
              </a:rPr>
              <a:t> Opportunities with Industry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Create conditions for focused industrial base performance and support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400" b="1" dirty="0" smtClean="0">
                <a:latin typeface=" Arial"/>
              </a:rPr>
              <a:t> Maintain key capabilities in the industrial base and advanced skills</a:t>
            </a:r>
            <a:endParaRPr lang="en-US" sz="1600" b="1" dirty="0" smtClean="0">
              <a:latin typeface=" Arial"/>
            </a:endParaRPr>
          </a:p>
        </p:txBody>
      </p:sp>
      <p:sp>
        <p:nvSpPr>
          <p:cNvPr id="8" name="Title 26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09600"/>
          </a:xfrm>
        </p:spPr>
        <p:txBody>
          <a:bodyPr/>
          <a:lstStyle/>
          <a:p>
            <a:pPr algn="r"/>
            <a:r>
              <a:rPr lang="en-US" sz="2200" b="1" dirty="0" smtClean="0"/>
              <a:t>Army Equipment Modernization Strategy provides the framework….</a:t>
            </a:r>
            <a:endParaRPr lang="en-US" sz="2200" b="1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934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F6E2E96-812B-49D7-B99D-3F1272391190}" type="slidenum">
              <a:rPr lang="en-US" sz="1400">
                <a:solidFill>
                  <a:srgbClr val="000000"/>
                </a:solidFill>
              </a:rPr>
              <a:pPr algn="r">
                <a:defRPr/>
              </a:pPr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228" y="571004"/>
            <a:ext cx="5980572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Provide Mobile Protected Firepower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Balance mobility, protection and survivability 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Deployable / </a:t>
            </a:r>
            <a:r>
              <a:rPr lang="en-US" sz="1300" b="1" dirty="0" err="1" smtClean="0">
                <a:latin typeface=" Arial"/>
              </a:rPr>
              <a:t>Tailorable</a:t>
            </a:r>
            <a:endParaRPr lang="en-US" sz="1300" b="1" dirty="0" smtClean="0">
              <a:latin typeface=" Arial"/>
            </a:endParaRPr>
          </a:p>
          <a:p>
            <a:pPr marL="571500" lvl="1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Create Lethality and Effects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Provide Commanders with Overmatch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err="1" smtClean="0">
                <a:latin typeface=" Arial"/>
              </a:rPr>
              <a:t>Tailorable</a:t>
            </a:r>
            <a:r>
              <a:rPr lang="en-US" sz="1300" b="1" dirty="0" smtClean="0">
                <a:latin typeface=" Arial"/>
              </a:rPr>
              <a:t> / Scalable</a:t>
            </a:r>
          </a:p>
          <a:p>
            <a:pPr marL="571500" lvl="1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Enable Logistics Optimization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Sustain operations at the end of extended supply lines</a:t>
            </a:r>
          </a:p>
          <a:p>
            <a:pPr marL="114300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Enhance Aviation Capability; Offset Loss of Capacity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All environments, terrain, conditions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Increased range, firepower, movement, payload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Interoperable</a:t>
            </a:r>
          </a:p>
          <a:p>
            <a:pPr marL="114300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Enhance Information to Decision Flow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Enable situational understanding from Strategic to Tactical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Information to the point of need</a:t>
            </a:r>
          </a:p>
          <a:p>
            <a:pPr marL="114300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Improve Medical Science Applications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Advance Soldier resiliency</a:t>
            </a:r>
          </a:p>
          <a:p>
            <a:pPr marL="114300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Optimize Human Performance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Increase Soldier cognitive and physical performance</a:t>
            </a:r>
          </a:p>
          <a:p>
            <a:pPr marL="114300" indent="182880"/>
            <a:endParaRPr lang="en-US" sz="1600" b="1" dirty="0" smtClean="0">
              <a:latin typeface=" Arial"/>
            </a:endParaRPr>
          </a:p>
          <a:p>
            <a:pPr marL="114300" indent="182880">
              <a:buFont typeface="Wingdings" pitchFamily="2" charset="2"/>
              <a:buChar char="q"/>
            </a:pPr>
            <a:r>
              <a:rPr lang="en-US" sz="1500" b="1" dirty="0" smtClean="0">
                <a:latin typeface=" Arial"/>
              </a:rPr>
              <a:t> Apply Autonomy-enabled Systems</a:t>
            </a:r>
          </a:p>
          <a:p>
            <a:pPr marL="571500" lvl="1" indent="182880">
              <a:buFont typeface="Wingdings" pitchFamily="2" charset="2"/>
              <a:buChar char="Ø"/>
            </a:pPr>
            <a:r>
              <a:rPr lang="en-US" sz="1300" b="1" dirty="0" smtClean="0">
                <a:latin typeface=" Arial"/>
              </a:rPr>
              <a:t> Improve the effectiveness of Soldiers and units</a:t>
            </a:r>
          </a:p>
        </p:txBody>
      </p:sp>
      <p:sp>
        <p:nvSpPr>
          <p:cNvPr id="8" name="Title 26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609600"/>
          </a:xfrm>
        </p:spPr>
        <p:txBody>
          <a:bodyPr/>
          <a:lstStyle/>
          <a:p>
            <a:pPr algn="r"/>
            <a:r>
              <a:rPr lang="en-US" sz="2200" b="1" dirty="0" smtClean="0"/>
              <a:t>Army Equipment Modernization Strategy will….</a:t>
            </a:r>
            <a:endParaRPr lang="en-US" sz="2200" b="1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934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5F6E2E96-812B-49D7-B99D-3F1272391190}" type="slidenum">
              <a:rPr lang="en-US" sz="1400">
                <a:solidFill>
                  <a:srgbClr val="000000"/>
                </a:solidFill>
              </a:rPr>
              <a:pPr algn="r">
                <a:defRPr/>
              </a:pPr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5649032" y="838200"/>
            <a:ext cx="381000" cy="58674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6050692" y="762000"/>
            <a:ext cx="1282700" cy="6096000"/>
          </a:xfrm>
          <a:prstGeom prst="can">
            <a:avLst>
              <a:gd name="adj" fmla="val 2692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 dirty="0" smtClean="0"/>
              <a:t>Protect S&amp;T</a:t>
            </a:r>
          </a:p>
          <a:p>
            <a:pPr algn="ctr" eaLnBrk="0" hangingPunct="0"/>
            <a:r>
              <a:rPr lang="en-US" sz="1200" dirty="0" smtClean="0"/>
              <a:t>Investment</a:t>
            </a:r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r>
              <a:rPr lang="en-US" sz="1200" dirty="0" smtClean="0"/>
              <a:t>Delay Next Generation, Invest in Current Fleet</a:t>
            </a:r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r>
              <a:rPr lang="en-US" sz="1200" dirty="0" smtClean="0"/>
              <a:t>Technology</a:t>
            </a:r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r>
              <a:rPr lang="en-US" sz="1200" dirty="0" smtClean="0"/>
              <a:t>Optimize Procurement Capacity</a:t>
            </a:r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endParaRPr lang="en-US" sz="1200" dirty="0" smtClean="0"/>
          </a:p>
          <a:p>
            <a:pPr algn="ctr" eaLnBrk="0" hangingPunct="0"/>
            <a:r>
              <a:rPr lang="en-US" sz="1200" dirty="0" smtClean="0"/>
              <a:t>Minimize Development Costs</a:t>
            </a:r>
            <a:endParaRPr lang="en-US" sz="1200" dirty="0"/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7380024" y="838200"/>
            <a:ext cx="381000" cy="58674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16" name="Rectangle 15"/>
          <p:cNvSpPr/>
          <p:nvPr/>
        </p:nvSpPr>
        <p:spPr>
          <a:xfrm>
            <a:off x="7794008" y="1524000"/>
            <a:ext cx="1349992" cy="4495800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Output: 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Modernized Forces within tolerable risk measures (force and mission)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70600" y="787400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Risk </a:t>
            </a:r>
            <a:r>
              <a:rPr lang="en-US" sz="1200" b="1" dirty="0" err="1" smtClean="0"/>
              <a:t>Mitigators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b="1" dirty="0" smtClean="0"/>
              <a:t>AEMS Summary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750"/>
          </a:xfrm>
        </p:spPr>
        <p:txBody>
          <a:bodyPr/>
          <a:lstStyle/>
          <a:p>
            <a:r>
              <a:rPr lang="en-US" sz="1800" b="1" i="1" dirty="0"/>
              <a:t>Readiness is the number one </a:t>
            </a:r>
            <a:r>
              <a:rPr lang="en-US" sz="1800" b="1" i="1" dirty="0" smtClean="0"/>
              <a:t>priority</a:t>
            </a:r>
          </a:p>
          <a:p>
            <a:pPr lvl="0"/>
            <a:r>
              <a:rPr lang="en-US" sz="1800" b="1" i="1" dirty="0" smtClean="0"/>
              <a:t>Investments guided by the </a:t>
            </a:r>
            <a:r>
              <a:rPr lang="en-US" sz="1800" b="1" i="1" dirty="0"/>
              <a:t>Army Operating </a:t>
            </a:r>
            <a:r>
              <a:rPr lang="en-US" sz="1800" b="1" i="1" dirty="0" smtClean="0"/>
              <a:t>Concept:                                      - Adapting</a:t>
            </a:r>
            <a:r>
              <a:rPr lang="en-US" sz="1800" b="1" i="1" dirty="0"/>
              <a:t>, Evolving and Innovating</a:t>
            </a:r>
          </a:p>
          <a:p>
            <a:pPr lvl="0"/>
            <a:r>
              <a:rPr lang="en-US" sz="1800" b="1" i="1" dirty="0" smtClean="0"/>
              <a:t>Equipment Modernization Supports:</a:t>
            </a:r>
            <a:r>
              <a:rPr lang="en-US" sz="1800" i="1" dirty="0" smtClean="0"/>
              <a:t> </a:t>
            </a:r>
            <a:r>
              <a:rPr lang="en-US" sz="2000" i="1" dirty="0" smtClean="0"/>
              <a:t> </a:t>
            </a:r>
            <a:r>
              <a:rPr lang="en-US" sz="1800" i="1" dirty="0" smtClean="0"/>
              <a:t>Adaptable and tailorable </a:t>
            </a:r>
            <a:r>
              <a:rPr lang="en-US" sz="1800" i="1" dirty="0"/>
              <a:t>Army </a:t>
            </a:r>
            <a:r>
              <a:rPr lang="en-US" sz="1800" i="1" dirty="0" smtClean="0"/>
              <a:t>forces prepared </a:t>
            </a:r>
            <a:r>
              <a:rPr lang="en-US" sz="1800" i="1" dirty="0"/>
              <a:t>to accomplish missions while operating as part of joint, </a:t>
            </a:r>
            <a:r>
              <a:rPr lang="en-US" sz="1800" i="1" dirty="0" err="1"/>
              <a:t>interorganizational</a:t>
            </a:r>
            <a:r>
              <a:rPr lang="en-US" sz="1800" i="1" dirty="0"/>
              <a:t>, and multinational teams. </a:t>
            </a:r>
            <a:endParaRPr lang="en-US" sz="2000" dirty="0" smtClean="0"/>
          </a:p>
          <a:p>
            <a:pPr lvl="0"/>
            <a:r>
              <a:rPr lang="en-US" sz="1800" b="1" i="1" dirty="0" smtClean="0"/>
              <a:t>The Army must be equipped to win in a complex world:</a:t>
            </a:r>
            <a:r>
              <a:rPr lang="en-US" sz="1800" i="1" dirty="0" smtClean="0"/>
              <a:t> across multiple mission sets, under widely varied conditions, in unforgiving geographies and against evolving threats. </a:t>
            </a:r>
          </a:p>
          <a:p>
            <a:pPr lvl="0"/>
            <a:r>
              <a:rPr lang="en-US" sz="1800" b="1" i="1" dirty="0" smtClean="0"/>
              <a:t>Equipment Modernization Ends:</a:t>
            </a:r>
            <a:r>
              <a:rPr lang="en-US" sz="2000" i="1" dirty="0" smtClean="0"/>
              <a:t> </a:t>
            </a:r>
            <a:endParaRPr lang="en-US" sz="2000" dirty="0" smtClean="0"/>
          </a:p>
          <a:p>
            <a:pPr lvl="3"/>
            <a:r>
              <a:rPr lang="en-US" sz="1400" i="1" dirty="0" smtClean="0"/>
              <a:t>Enhance the Soldier for Broad Joint Mission Support;</a:t>
            </a:r>
            <a:endParaRPr lang="en-US" sz="1600" dirty="0" smtClean="0"/>
          </a:p>
          <a:p>
            <a:pPr lvl="3"/>
            <a:r>
              <a:rPr lang="en-US" sz="1400" i="1" dirty="0" smtClean="0"/>
              <a:t>Enable Mission Command;</a:t>
            </a:r>
            <a:endParaRPr lang="en-US" sz="1600" dirty="0" smtClean="0"/>
          </a:p>
          <a:p>
            <a:pPr lvl="3"/>
            <a:r>
              <a:rPr lang="en-US" sz="1400" i="1" dirty="0" smtClean="0"/>
              <a:t>Remain Prepared for Joint Combined Arms Maneuver; while</a:t>
            </a:r>
            <a:endParaRPr lang="en-US" sz="1600" dirty="0" smtClean="0"/>
          </a:p>
          <a:p>
            <a:pPr lvl="0"/>
            <a:r>
              <a:rPr lang="en-US" sz="1800" b="1" i="1" dirty="0" smtClean="0"/>
              <a:t>Equipment Modernization Ways: 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Protect S&amp;T Investments in key technologies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Selective Investment in new capabilities for priority areas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Incremental Upgrades to existing platforms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Reset equipment returning from contingency operations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Divestment to reduce O&amp;S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93F62-3F12-4E1D-928E-17A22064AA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4600" y="762000"/>
            <a:ext cx="441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"/>
              </a:spcBef>
              <a:spcAft>
                <a:spcPct val="5000"/>
              </a:spcAft>
            </a:pPr>
            <a:r>
              <a:rPr lang="en-US" sz="1600" b="1" dirty="0">
                <a:solidFill>
                  <a:srgbClr val="FFFFFF"/>
                </a:solidFill>
                <a:latin typeface="Helvetica" pitchFamily="34" charset="0"/>
              </a:rPr>
              <a:t>UNCLASSIFIED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24200" y="4030980"/>
            <a:ext cx="60198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GORT Planning/Guidance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Session with LTG Barclay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1000-1030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172200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 of 14 0900 AUG 13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0" y="-13268"/>
            <a:ext cx="9144000" cy="6871268"/>
            <a:chOff x="0" y="800"/>
            <a:chExt cx="9144000" cy="687126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068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/>
            </p:cNvSpPr>
            <p:nvPr/>
          </p:nvSpPr>
          <p:spPr>
            <a:xfrm>
              <a:off x="0" y="800"/>
              <a:ext cx="9144000" cy="5924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182880" rtlCol="0" anchor="ctr">
              <a:spAutoFit/>
            </a:bodyPr>
            <a:lstStyle/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C000"/>
                  </a:solidFill>
                  <a:latin typeface="Cambria" pitchFamily="18" charset="0"/>
                  <a:ea typeface="MS PGothic" pitchFamily="34" charset="-128"/>
                  <a:cs typeface="Simplified Arabic Fixed" pitchFamily="49" charset="-78"/>
                </a:rPr>
                <a:t>AMERICA’S ARMY: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mbria" pitchFamily="18" charset="0"/>
                  <a:ea typeface="MS PGothic" pitchFamily="34" charset="-128"/>
                  <a:cs typeface="Simplified Arabic Fixed" pitchFamily="49" charset="-78"/>
                </a:rPr>
                <a:t>    GLOBALLY RESPONSIVE</a:t>
              </a:r>
            </a:p>
            <a:p>
              <a:pPr fontAlgn="base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FFFFFF"/>
                  </a:solidFill>
                  <a:latin typeface="Cambria" pitchFamily="18" charset="0"/>
                  <a:ea typeface="MS PGothic" pitchFamily="34" charset="-128"/>
                  <a:cs typeface="Simplified Arabic Fixed" pitchFamily="49" charset="-78"/>
                </a:rPr>
                <a:t>    REGIONALLY ENGAGED</a:t>
              </a:r>
              <a:endParaRPr lang="en-US" sz="1400" b="1" dirty="0">
                <a:solidFill>
                  <a:srgbClr val="FFFFFF"/>
                </a:solidFill>
                <a:latin typeface="Cambria" pitchFamily="18" charset="0"/>
                <a:ea typeface="MS PGothic" pitchFamily="34" charset="-128"/>
                <a:cs typeface="Simplified Arabic Fixed" pitchFamily="49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829050" y="3952591"/>
            <a:ext cx="5448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Questions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3F62-3F12-4E1D-928E-17A22064AA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8 Slide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8 Slide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8 Slide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9AF3133B95C4C9E69713766E9AA39" ma:contentTypeVersion="0" ma:contentTypeDescription="Create a new document." ma:contentTypeScope="" ma:versionID="f1111d2f2b568453c49582732bb18e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B2AA6E-C557-45C4-8D17-6C6C88B79ABA}"/>
</file>

<file path=customXml/itemProps2.xml><?xml version="1.0" encoding="utf-8"?>
<ds:datastoreItem xmlns:ds="http://schemas.openxmlformats.org/officeDocument/2006/customXml" ds:itemID="{0D0D660F-8006-4ABE-AA2C-B0C7F246F868}"/>
</file>

<file path=customXml/itemProps3.xml><?xml version="1.0" encoding="utf-8"?>
<ds:datastoreItem xmlns:ds="http://schemas.openxmlformats.org/officeDocument/2006/customXml" ds:itemID="{00C6BFDD-678A-4288-808A-35DCC160A6A4}"/>
</file>

<file path=docProps/app.xml><?xml version="1.0" encoding="utf-8"?>
<Properties xmlns="http://schemas.openxmlformats.org/officeDocument/2006/extended-properties" xmlns:vt="http://schemas.openxmlformats.org/officeDocument/2006/docPropsVTypes">
  <Template>G8 Slide Theme</Template>
  <TotalTime>6940</TotalTime>
  <Words>842</Words>
  <Application>Microsoft Office PowerPoint</Application>
  <PresentationFormat>On-screen Show (4:3)</PresentationFormat>
  <Paragraphs>210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MS PGothic</vt:lpstr>
      <vt:lpstr> Arial</vt:lpstr>
      <vt:lpstr>Arial</vt:lpstr>
      <vt:lpstr>Arial Black</vt:lpstr>
      <vt:lpstr>Calibri</vt:lpstr>
      <vt:lpstr>Cambria</vt:lpstr>
      <vt:lpstr>Helvetica</vt:lpstr>
      <vt:lpstr>Simplified Arabic Fixed</vt:lpstr>
      <vt:lpstr>Wingdings</vt:lpstr>
      <vt:lpstr>G8 Slide Theme</vt:lpstr>
      <vt:lpstr>Custom Design</vt:lpstr>
      <vt:lpstr>1_G8 Slide Theme</vt:lpstr>
      <vt:lpstr>2_G8 Slide Theme</vt:lpstr>
      <vt:lpstr>Default Design</vt:lpstr>
      <vt:lpstr>PowerPoint Presentation</vt:lpstr>
      <vt:lpstr>Drivers and Purpose of Army Equipment Modernization and Equipping Guidance Documents</vt:lpstr>
      <vt:lpstr>PowerPoint Presentation</vt:lpstr>
      <vt:lpstr>Army Equipment Modernization Strategy provides the framework….</vt:lpstr>
      <vt:lpstr>Army Equipment Modernization Strategy will….</vt:lpstr>
      <vt:lpstr>AEMS Summary</vt:lpstr>
      <vt:lpstr>PowerPoint Presentation</vt:lpstr>
    </vt:vector>
  </TitlesOfParts>
  <Company>U.S.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pettys</dc:creator>
  <cp:lastModifiedBy>Kozak, Seth W</cp:lastModifiedBy>
  <cp:revision>505</cp:revision>
  <dcterms:created xsi:type="dcterms:W3CDTF">2013-09-05T13:10:28Z</dcterms:created>
  <dcterms:modified xsi:type="dcterms:W3CDTF">2015-12-04T21:35:14Z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0x010100E0B9AF3133B95C4C9E69713766E9AA39</vt:lpwstr>
  </property>
</Properties>
</file>