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96" r:id="rId2"/>
    <p:sldId id="298" r:id="rId3"/>
    <p:sldId id="299" r:id="rId4"/>
    <p:sldId id="290" r:id="rId5"/>
    <p:sldId id="291" r:id="rId6"/>
    <p:sldId id="292" r:id="rId7"/>
    <p:sldId id="293" r:id="rId8"/>
    <p:sldId id="295" r:id="rId9"/>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3CD"/>
    <a:srgbClr val="A6A6E2"/>
    <a:srgbClr val="FFEFBD"/>
    <a:srgbClr val="FFE697"/>
    <a:srgbClr val="CC66FF"/>
    <a:srgbClr val="CC00FF"/>
    <a:srgbClr val="B08600"/>
    <a:srgbClr val="F9BA4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1" autoAdjust="0"/>
    <p:restoredTop sz="85424" autoAdjust="0"/>
  </p:normalViewPr>
  <p:slideViewPr>
    <p:cSldViewPr snapToGrid="0">
      <p:cViewPr varScale="1">
        <p:scale>
          <a:sx n="61" d="100"/>
          <a:sy n="61" d="100"/>
        </p:scale>
        <p:origin x="-71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l">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atin typeface="Arial" charset="0"/>
              </a:defRPr>
            </a:lvl1pPr>
          </a:lstStyle>
          <a:p>
            <a:pPr>
              <a:defRPr/>
            </a:pPr>
            <a:endParaRPr lang="en-US"/>
          </a:p>
        </p:txBody>
      </p:sp>
      <p:sp>
        <p:nvSpPr>
          <p:cNvPr id="12292" name="Rectangle 4"/>
          <p:cNvSpPr>
            <a:spLocks noRot="1" noChangeArrowheads="1" noTextEdit="1"/>
          </p:cNvSpPr>
          <p:nvPr>
            <p:ph type="sldImg" idx="2"/>
          </p:nvPr>
        </p:nvSpPr>
        <p:spPr bwMode="auto">
          <a:xfrm>
            <a:off x="1104900" y="698500"/>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416425"/>
            <a:ext cx="5486400" cy="418147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l">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atin typeface="Arial" charset="0"/>
              </a:defRPr>
            </a:lvl1pPr>
          </a:lstStyle>
          <a:p>
            <a:pPr>
              <a:defRPr/>
            </a:pPr>
            <a:fld id="{1A816981-5BEC-43F8-A54C-7452FEF3A6B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dcips.dtic.mil/documents/DCIPS%20Reconsideration%20and%20Clerical%20Corrections%20User%20Guid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0946453C-675C-4883-8DD3-70803401DD1B}" type="slidenum">
              <a:rPr lang="en-US" smtClean="0"/>
              <a:pPr/>
              <a:t>1</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t>These slides should be used in conjunction with the “Army DCIPS Performance Evaluation Administrative Reconsideration Guide”.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smtClean="0"/>
          </a:p>
        </p:txBody>
      </p:sp>
      <p:sp>
        <p:nvSpPr>
          <p:cNvPr id="14340" name="Slide Number Placeholder 3"/>
          <p:cNvSpPr>
            <a:spLocks noGrp="1"/>
          </p:cNvSpPr>
          <p:nvPr>
            <p:ph type="sldNum" sz="quarter" idx="5"/>
          </p:nvPr>
        </p:nvSpPr>
        <p:spPr>
          <a:noFill/>
        </p:spPr>
        <p:txBody>
          <a:bodyPr/>
          <a:lstStyle/>
          <a:p>
            <a:fld id="{9E90BC2C-4173-4D0D-9880-3A6B0E7A8637}"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US" dirty="0" smtClean="0"/>
              <a:t>There are two separate processes for an administrative reconsideration – the informal and formal processes.  </a:t>
            </a:r>
          </a:p>
          <a:p>
            <a:endParaRPr lang="en-US" dirty="0" smtClean="0"/>
          </a:p>
          <a:p>
            <a:r>
              <a:rPr lang="en-US" dirty="0" smtClean="0"/>
              <a:t>In accordance with APV 2011 Enclosure 2, </a:t>
            </a:r>
            <a:r>
              <a:rPr lang="en-US" dirty="0" err="1" smtClean="0"/>
              <a:t>para</a:t>
            </a:r>
            <a:r>
              <a:rPr lang="en-US" dirty="0" smtClean="0"/>
              <a:t> 8, allegations that a performance rating was based on prohibited considerations such as race, color, religion, sex, national origin, age, physical or mental disability, or reprisal; on prohibited personnel practices; may not be processed through the reconsideration process they should instead be processed through the EEO discrimination complaint procedure. Employee must choose which forum to use to raise the issue. This issue may not be raised in both forums.  </a:t>
            </a:r>
          </a:p>
          <a:p>
            <a:endParaRPr lang="en-US" dirty="0" smtClean="0"/>
          </a:p>
          <a:p>
            <a:r>
              <a:rPr lang="en-US" dirty="0" smtClean="0"/>
              <a:t>Protection on whistle blower reprisal may not be processed through the reconsideration process either and shall be processed through the  Administrative Grievance System (</a:t>
            </a:r>
            <a:r>
              <a:rPr lang="en-US" dirty="0" err="1" smtClean="0"/>
              <a:t>DoD</a:t>
            </a:r>
            <a:r>
              <a:rPr lang="en-US" dirty="0" smtClean="0"/>
              <a:t> Instruction 1400.25, SC 771), the Army Inspector General, etc.  </a:t>
            </a:r>
          </a:p>
        </p:txBody>
      </p:sp>
      <p:sp>
        <p:nvSpPr>
          <p:cNvPr id="15364" name="Slide Number Placeholder 3"/>
          <p:cNvSpPr>
            <a:spLocks noGrp="1"/>
          </p:cNvSpPr>
          <p:nvPr>
            <p:ph type="sldNum" sz="quarter" idx="5"/>
          </p:nvPr>
        </p:nvSpPr>
        <p:spPr>
          <a:noFill/>
        </p:spPr>
        <p:txBody>
          <a:bodyPr/>
          <a:lstStyle/>
          <a:p>
            <a:fld id="{1850B227-9FA2-4347-97EA-D3F68EC89777}" type="slidenum">
              <a:rPr lang="en-US" smtClean="0">
                <a:ea typeface="MS PGothic" pitchFamily="32" charset="-128"/>
              </a:rPr>
              <a:pPr/>
              <a:t>4</a:t>
            </a:fld>
            <a:endParaRPr lang="en-US" smtClean="0">
              <a:ea typeface="MS PGothic" pitchFamily="3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r>
              <a:rPr lang="en-US" smtClean="0"/>
              <a:t>Commands may establish procedures and an administrative tracking mechanism to ensure compliance with established timelines as stated in DoDI 1400.25, Volume 2011 para 9c. </a:t>
            </a:r>
          </a:p>
          <a:p>
            <a:endParaRPr lang="en-US" smtClean="0"/>
          </a:p>
        </p:txBody>
      </p:sp>
      <p:sp>
        <p:nvSpPr>
          <p:cNvPr id="16388" name="Slide Number Placeholder 3"/>
          <p:cNvSpPr>
            <a:spLocks noGrp="1"/>
          </p:cNvSpPr>
          <p:nvPr>
            <p:ph type="sldNum" sz="quarter" idx="5"/>
          </p:nvPr>
        </p:nvSpPr>
        <p:spPr>
          <a:noFill/>
        </p:spPr>
        <p:txBody>
          <a:bodyPr/>
          <a:lstStyle/>
          <a:p>
            <a:fld id="{39A9B185-195D-4078-AEA6-533C356679FB}"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r>
              <a:rPr lang="en-US" smtClean="0"/>
              <a:t>Command PM PRA reconsideration authorities cannot be delegated to the organizational PM PRA level. Reviewing Officials are responsible for ensuring the organizational PM PRA is apprised of any informal/formal reconsideration requests and must be kept informed through out the process. </a:t>
            </a:r>
          </a:p>
          <a:p>
            <a:endParaRPr lang="en-US" smtClean="0"/>
          </a:p>
          <a:p>
            <a:r>
              <a:rPr lang="en-US" smtClean="0"/>
              <a:t>Commands may establish procedures and an administrative tracking mechanism to ensure compliance with established timelines. </a:t>
            </a:r>
          </a:p>
          <a:p>
            <a:endParaRPr lang="en-US" smtClean="0"/>
          </a:p>
        </p:txBody>
      </p:sp>
      <p:sp>
        <p:nvSpPr>
          <p:cNvPr id="17412" name="Slide Number Placeholder 3"/>
          <p:cNvSpPr>
            <a:spLocks noGrp="1"/>
          </p:cNvSpPr>
          <p:nvPr>
            <p:ph type="sldNum" sz="quarter" idx="5"/>
          </p:nvPr>
        </p:nvSpPr>
        <p:spPr>
          <a:noFill/>
        </p:spPr>
        <p:txBody>
          <a:bodyPr/>
          <a:lstStyle/>
          <a:p>
            <a:fld id="{DE6267EF-D4A4-43BA-ADCB-DE79C5CB6095}"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r>
              <a:rPr lang="en-US" dirty="0" smtClean="0"/>
              <a:t>Commands may establish procedures and an administrative tracking mechanism to ensure compliance with established timelines. </a:t>
            </a:r>
          </a:p>
          <a:p>
            <a:endParaRPr lang="en-US" dirty="0" smtClean="0"/>
          </a:p>
          <a:p>
            <a:r>
              <a:rPr lang="en-US" dirty="0" smtClean="0"/>
              <a:t>Refer to </a:t>
            </a:r>
            <a:r>
              <a:rPr lang="en-US" dirty="0" smtClean="0">
                <a:hlinkClick r:id="rId3" action="ppaction://hlinkfile" tooltip="DCIPS Reconsideration and Clerical Corrections User Guide"/>
              </a:rPr>
              <a:t>DCIPS Reconsideration and Clerical Corrections User Guide</a:t>
            </a:r>
            <a:r>
              <a:rPr lang="en-US" dirty="0" smtClean="0"/>
              <a:t> on Army DCIPS Website at http</a:t>
            </a:r>
            <a:r>
              <a:rPr lang="en-US" dirty="0" smtClean="0"/>
              <a:t>://www.dami.army.pentagon.mil/site/dcips/docs/Lifecycle/ER/DCIPS%20Reconsideration%20and%20Clerical%20Corrections%20User%20Guide%20[March%202010].pdf</a:t>
            </a:r>
          </a:p>
          <a:p>
            <a:endParaRPr lang="en-US" dirty="0" smtClean="0"/>
          </a:p>
          <a:p>
            <a:endParaRPr lang="en-US" dirty="0" smtClean="0"/>
          </a:p>
        </p:txBody>
      </p:sp>
      <p:sp>
        <p:nvSpPr>
          <p:cNvPr id="18436" name="Slide Number Placeholder 3"/>
          <p:cNvSpPr>
            <a:spLocks noGrp="1"/>
          </p:cNvSpPr>
          <p:nvPr>
            <p:ph type="sldNum" sz="quarter" idx="5"/>
          </p:nvPr>
        </p:nvSpPr>
        <p:spPr>
          <a:noFill/>
        </p:spPr>
        <p:txBody>
          <a:bodyPr/>
          <a:lstStyle/>
          <a:p>
            <a:fld id="{082F6784-8123-44AB-8E69-D547FFF02B25}"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CIPS_blue_logo"/>
          <p:cNvPicPr>
            <a:picLocks noChangeAspect="1" noChangeArrowheads="1"/>
          </p:cNvPicPr>
          <p:nvPr userDrawn="1"/>
        </p:nvPicPr>
        <p:blipFill>
          <a:blip r:embed="rId2" cstate="print"/>
          <a:srcRect/>
          <a:stretch>
            <a:fillRect/>
          </a:stretch>
        </p:blipFill>
        <p:spPr bwMode="auto">
          <a:xfrm>
            <a:off x="5943600" y="5257800"/>
            <a:ext cx="2911475" cy="1143000"/>
          </a:xfrm>
          <a:prstGeom prst="rect">
            <a:avLst/>
          </a:prstGeom>
          <a:noFill/>
          <a:ln w="9525">
            <a:noFill/>
            <a:miter lim="800000"/>
            <a:headEnd/>
            <a:tailEnd/>
          </a:ln>
        </p:spPr>
      </p:pic>
      <p:sp>
        <p:nvSpPr>
          <p:cNvPr id="5" name="Rectangle 4"/>
          <p:cNvSpPr>
            <a:spLocks noChangeArrowheads="1"/>
          </p:cNvSpPr>
          <p:nvPr userDrawn="1"/>
        </p:nvSpPr>
        <p:spPr bwMode="auto">
          <a:xfrm>
            <a:off x="457200" y="533400"/>
            <a:ext cx="8153400" cy="5791200"/>
          </a:xfrm>
          <a:prstGeom prst="rect">
            <a:avLst/>
          </a:prstGeom>
          <a:noFill/>
          <a:ln w="57150">
            <a:solidFill>
              <a:srgbClr val="081D54"/>
            </a:solidFill>
            <a:miter lim="800000"/>
            <a:headEnd/>
            <a:tailEnd/>
          </a:ln>
          <a:effectLst/>
        </p:spPr>
        <p:txBody>
          <a:bodyPr wrap="none" anchor="ctr"/>
          <a:lstStyle/>
          <a:p>
            <a:pPr>
              <a:defRPr/>
            </a:pPr>
            <a:endParaRPr lang="en-US" dirty="0"/>
          </a:p>
        </p:txBody>
      </p:sp>
      <p:pic>
        <p:nvPicPr>
          <p:cNvPr id="6" name="Picture 9"/>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2590800" y="1219200"/>
            <a:ext cx="3663950" cy="2057400"/>
          </a:xfrm>
          <a:prstGeom prst="rect">
            <a:avLst/>
          </a:prstGeom>
          <a:noFill/>
          <a:ln w="9525">
            <a:noFill/>
            <a:miter lim="800000"/>
            <a:headEnd/>
            <a:tailEnd/>
          </a:ln>
        </p:spPr>
      </p:pic>
      <p:pic>
        <p:nvPicPr>
          <p:cNvPr id="7" name="Picture 12" descr="NICCP_Logo_blue.PNG"/>
          <p:cNvPicPr>
            <a:picLocks noChangeAspect="1"/>
          </p:cNvPicPr>
          <p:nvPr userDrawn="1"/>
        </p:nvPicPr>
        <p:blipFill>
          <a:blip r:embed="rId4" cstate="print"/>
          <a:srcRect/>
          <a:stretch>
            <a:fillRect/>
          </a:stretch>
        </p:blipFill>
        <p:spPr bwMode="auto">
          <a:xfrm>
            <a:off x="609600" y="5410200"/>
            <a:ext cx="1371600" cy="803275"/>
          </a:xfrm>
          <a:prstGeom prst="rect">
            <a:avLst/>
          </a:prstGeom>
          <a:noFill/>
          <a:ln w="9525">
            <a:noFill/>
            <a:miter lim="800000"/>
            <a:headEnd/>
            <a:tailEnd/>
          </a:ln>
        </p:spPr>
      </p:pic>
      <p:sp>
        <p:nvSpPr>
          <p:cNvPr id="7170" name="Rectangle 2"/>
          <p:cNvSpPr>
            <a:spLocks noGrp="1" noChangeArrowheads="1"/>
          </p:cNvSpPr>
          <p:nvPr>
            <p:ph type="ctrTitle"/>
          </p:nvPr>
        </p:nvSpPr>
        <p:spPr>
          <a:xfrm>
            <a:off x="1143000" y="3333750"/>
            <a:ext cx="7010400" cy="108585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4648200"/>
            <a:ext cx="6400800" cy="685800"/>
          </a:xfrm>
        </p:spPr>
        <p:txBody>
          <a:bodyPr/>
          <a:lstStyle>
            <a:lvl1pPr marL="0" indent="0">
              <a:buFont typeface="Wingdings" pitchFamily="2" charset="2"/>
              <a:buNone/>
              <a:defRPr/>
            </a:lvl1pPr>
          </a:lstStyle>
          <a:p>
            <a:r>
              <a:rPr lang="en-US" dirty="0"/>
              <a:t>Click to edit Master subtitle style</a:t>
            </a:r>
          </a:p>
        </p:txBody>
      </p:sp>
      <p:sp>
        <p:nvSpPr>
          <p:cNvPr id="8" name="Rectangle 4"/>
          <p:cNvSpPr>
            <a:spLocks noGrp="1" noChangeArrowheads="1"/>
          </p:cNvSpPr>
          <p:nvPr>
            <p:ph type="dt" sz="half" idx="10"/>
          </p:nvPr>
        </p:nvSpPr>
        <p:spPr/>
        <p:txBody>
          <a:bodyPr/>
          <a:lstStyle>
            <a:lvl1pPr>
              <a:defRPr>
                <a:solidFill>
                  <a:schemeClr val="tx1"/>
                </a:solidFill>
              </a:defRPr>
            </a:lvl1pPr>
          </a:lstStyle>
          <a:p>
            <a:pPr>
              <a:defRPr/>
            </a:pPr>
            <a:endParaRPr lang="en-US"/>
          </a:p>
        </p:txBody>
      </p:sp>
      <p:sp>
        <p:nvSpPr>
          <p:cNvPr id="9" name="Rectangle 5"/>
          <p:cNvSpPr>
            <a:spLocks noGrp="1" noChangeArrowheads="1"/>
          </p:cNvSpPr>
          <p:nvPr>
            <p:ph type="ftr" sz="quarter" idx="11"/>
          </p:nvPr>
        </p:nvSpPr>
        <p:spPr/>
        <p:txBody>
          <a:bodyPr/>
          <a:lstStyle>
            <a:lvl1pPr>
              <a:defRPr>
                <a:solidFill>
                  <a:schemeClr val="tx1"/>
                </a:solidFill>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solidFill>
                  <a:schemeClr val="tx1"/>
                </a:solidFill>
              </a:defRPr>
            </a:lvl1pPr>
          </a:lstStyle>
          <a:p>
            <a:pPr>
              <a:defRPr/>
            </a:pPr>
            <a:fld id="{303F1982-90CE-4FC4-9D48-98E72B49297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2CE2EE-3B40-4CB6-BA5B-6E4974CB284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82563"/>
            <a:ext cx="2076450" cy="5989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82563"/>
            <a:ext cx="6076950" cy="5989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FF9AEA-3522-4BFB-AA47-9E4F518DBC6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41288" y="304800"/>
            <a:ext cx="1535112" cy="914400"/>
          </a:xfrm>
          <a:prstGeom prst="rect">
            <a:avLst/>
          </a:prstGeom>
          <a:noFill/>
          <a:ln w="9525">
            <a:noFill/>
            <a:miter lim="800000"/>
            <a:headEnd/>
            <a:tailEnd/>
          </a:ln>
        </p:spPr>
      </p:pic>
      <p:sp>
        <p:nvSpPr>
          <p:cNvPr id="2" name="Title 1"/>
          <p:cNvSpPr>
            <a:spLocks noGrp="1"/>
          </p:cNvSpPr>
          <p:nvPr>
            <p:ph type="title"/>
          </p:nvPr>
        </p:nvSpPr>
        <p:spPr>
          <a:xfrm>
            <a:off x="1752600" y="182563"/>
            <a:ext cx="5486400" cy="1112837"/>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74D60789-D7EF-41D8-9FB4-B0E695B0F4C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4C87CB-23D1-4575-A0A9-41720D0B70F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8C9592-36A0-46D9-AF50-38A28359E81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B35F58C-3D15-4C78-90A5-CE75E6A210B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0DF41E-9871-4D9E-9534-F2973A56423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90744A6-4A2F-4140-A506-B34EC0C6B9F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2D25DF-6415-447F-B0CF-FBAF9A52E43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5463F5-250B-4DF7-8673-22D8D99CE41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182563"/>
            <a:ext cx="5410200" cy="1112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3366"/>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66"/>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81D54"/>
                </a:solidFill>
                <a:latin typeface="Arial" charset="0"/>
              </a:defRPr>
            </a:lvl1pPr>
          </a:lstStyle>
          <a:p>
            <a:pPr>
              <a:defRPr/>
            </a:pPr>
            <a:fld id="{F6721725-5D83-4D6F-961D-EE100E92A7F5}" type="slidenum">
              <a:rPr lang="en-US"/>
              <a:pPr>
                <a:defRPr/>
              </a:pPr>
              <a:t>‹#›</a:t>
            </a:fld>
            <a:endParaRPr lang="en-US" dirty="0"/>
          </a:p>
        </p:txBody>
      </p:sp>
      <p:sp>
        <p:nvSpPr>
          <p:cNvPr id="1032" name="Line 8"/>
          <p:cNvSpPr>
            <a:spLocks noChangeShapeType="1"/>
          </p:cNvSpPr>
          <p:nvPr userDrawn="1"/>
        </p:nvSpPr>
        <p:spPr bwMode="auto">
          <a:xfrm>
            <a:off x="304800" y="1371600"/>
            <a:ext cx="8458200" cy="0"/>
          </a:xfrm>
          <a:prstGeom prst="line">
            <a:avLst/>
          </a:prstGeom>
          <a:noFill/>
          <a:ln w="57150">
            <a:solidFill>
              <a:srgbClr val="081D54"/>
            </a:solidFill>
            <a:round/>
            <a:headEnd/>
            <a:tailEnd/>
          </a:ln>
          <a:effectLst/>
        </p:spPr>
        <p:txBody>
          <a:bodyPr/>
          <a:lstStyle/>
          <a:p>
            <a:pPr>
              <a:defRPr/>
            </a:pPr>
            <a:endParaRPr lang="en-US" dirty="0"/>
          </a:p>
        </p:txBody>
      </p:sp>
      <p:pic>
        <p:nvPicPr>
          <p:cNvPr id="2" name="Picture 9" descr="DCIPS_blue_logo"/>
          <p:cNvPicPr>
            <a:picLocks noChangeAspect="1" noChangeArrowheads="1"/>
          </p:cNvPicPr>
          <p:nvPr userDrawn="1"/>
        </p:nvPicPr>
        <p:blipFill>
          <a:blip r:embed="rId13" cstate="print"/>
          <a:srcRect/>
          <a:stretch>
            <a:fillRect/>
          </a:stretch>
        </p:blipFill>
        <p:spPr bwMode="auto">
          <a:xfrm>
            <a:off x="7162800" y="304800"/>
            <a:ext cx="1981200" cy="925513"/>
          </a:xfrm>
          <a:prstGeom prst="rect">
            <a:avLst/>
          </a:prstGeom>
          <a:noFill/>
          <a:ln w="9525">
            <a:noFill/>
            <a:miter lim="800000"/>
            <a:headEnd/>
            <a:tailEnd/>
          </a:ln>
        </p:spPr>
      </p:pic>
      <p:pic>
        <p:nvPicPr>
          <p:cNvPr id="1033" name="Picture 9"/>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152400" y="357188"/>
            <a:ext cx="1447800" cy="8620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94" r:id="rId1"/>
    <p:sldLayoutId id="2147484395" r:id="rId2"/>
    <p:sldLayoutId id="2147484385" r:id="rId3"/>
    <p:sldLayoutId id="2147484386" r:id="rId4"/>
    <p:sldLayoutId id="2147484387" r:id="rId5"/>
    <p:sldLayoutId id="2147484388" r:id="rId6"/>
    <p:sldLayoutId id="2147484389" r:id="rId7"/>
    <p:sldLayoutId id="2147484390" r:id="rId8"/>
    <p:sldLayoutId id="2147484391" r:id="rId9"/>
    <p:sldLayoutId id="2147484392" r:id="rId10"/>
    <p:sldLayoutId id="2147484393" r:id="rId11"/>
  </p:sldLayoutIdLst>
  <p:hf hdr="0" ftr="0" dt="0"/>
  <p:txStyles>
    <p:titleStyle>
      <a:lvl1pPr algn="l" rtl="0" eaLnBrk="0" fontAlgn="base" hangingPunct="0">
        <a:spcBef>
          <a:spcPct val="0"/>
        </a:spcBef>
        <a:spcAft>
          <a:spcPct val="0"/>
        </a:spcAft>
        <a:defRPr sz="3200">
          <a:solidFill>
            <a:srgbClr val="081D54"/>
          </a:solidFill>
          <a:latin typeface="+mj-lt"/>
          <a:ea typeface="+mj-ea"/>
          <a:cs typeface="+mj-cs"/>
        </a:defRPr>
      </a:lvl1pPr>
      <a:lvl2pPr algn="l" rtl="0" eaLnBrk="0" fontAlgn="base" hangingPunct="0">
        <a:spcBef>
          <a:spcPct val="0"/>
        </a:spcBef>
        <a:spcAft>
          <a:spcPct val="0"/>
        </a:spcAft>
        <a:defRPr sz="3200">
          <a:solidFill>
            <a:srgbClr val="081D54"/>
          </a:solidFill>
          <a:latin typeface="Arial Black" pitchFamily="34" charset="0"/>
        </a:defRPr>
      </a:lvl2pPr>
      <a:lvl3pPr algn="l" rtl="0" eaLnBrk="0" fontAlgn="base" hangingPunct="0">
        <a:spcBef>
          <a:spcPct val="0"/>
        </a:spcBef>
        <a:spcAft>
          <a:spcPct val="0"/>
        </a:spcAft>
        <a:defRPr sz="3200">
          <a:solidFill>
            <a:srgbClr val="081D54"/>
          </a:solidFill>
          <a:latin typeface="Arial Black" pitchFamily="34" charset="0"/>
        </a:defRPr>
      </a:lvl3pPr>
      <a:lvl4pPr algn="l" rtl="0" eaLnBrk="0" fontAlgn="base" hangingPunct="0">
        <a:spcBef>
          <a:spcPct val="0"/>
        </a:spcBef>
        <a:spcAft>
          <a:spcPct val="0"/>
        </a:spcAft>
        <a:defRPr sz="3200">
          <a:solidFill>
            <a:srgbClr val="081D54"/>
          </a:solidFill>
          <a:latin typeface="Arial Black" pitchFamily="34" charset="0"/>
        </a:defRPr>
      </a:lvl4pPr>
      <a:lvl5pPr algn="l" rtl="0" eaLnBrk="0" fontAlgn="base" hangingPunct="0">
        <a:spcBef>
          <a:spcPct val="0"/>
        </a:spcBef>
        <a:spcAft>
          <a:spcPct val="0"/>
        </a:spcAft>
        <a:defRPr sz="3200">
          <a:solidFill>
            <a:srgbClr val="081D54"/>
          </a:solidFill>
          <a:latin typeface="Arial Black" pitchFamily="34" charset="0"/>
        </a:defRPr>
      </a:lvl5pPr>
      <a:lvl6pPr marL="457200" algn="l" rtl="0" fontAlgn="base">
        <a:spcBef>
          <a:spcPct val="0"/>
        </a:spcBef>
        <a:spcAft>
          <a:spcPct val="0"/>
        </a:spcAft>
        <a:defRPr sz="4000">
          <a:solidFill>
            <a:srgbClr val="081D54"/>
          </a:solidFill>
          <a:latin typeface="Arial Black" pitchFamily="34" charset="0"/>
        </a:defRPr>
      </a:lvl6pPr>
      <a:lvl7pPr marL="914400" algn="l" rtl="0" fontAlgn="base">
        <a:spcBef>
          <a:spcPct val="0"/>
        </a:spcBef>
        <a:spcAft>
          <a:spcPct val="0"/>
        </a:spcAft>
        <a:defRPr sz="4000">
          <a:solidFill>
            <a:srgbClr val="081D54"/>
          </a:solidFill>
          <a:latin typeface="Arial Black" pitchFamily="34" charset="0"/>
        </a:defRPr>
      </a:lvl7pPr>
      <a:lvl8pPr marL="1371600" algn="l" rtl="0" fontAlgn="base">
        <a:spcBef>
          <a:spcPct val="0"/>
        </a:spcBef>
        <a:spcAft>
          <a:spcPct val="0"/>
        </a:spcAft>
        <a:defRPr sz="4000">
          <a:solidFill>
            <a:srgbClr val="081D54"/>
          </a:solidFill>
          <a:latin typeface="Arial Black" pitchFamily="34" charset="0"/>
        </a:defRPr>
      </a:lvl8pPr>
      <a:lvl9pPr marL="1828800" algn="l" rtl="0" fontAlgn="base">
        <a:spcBef>
          <a:spcPct val="0"/>
        </a:spcBef>
        <a:spcAft>
          <a:spcPct val="0"/>
        </a:spcAft>
        <a:defRPr sz="4000">
          <a:solidFill>
            <a:srgbClr val="081D54"/>
          </a:solidFill>
          <a:latin typeface="Arial Black" pitchFamily="34" charset="0"/>
        </a:defRPr>
      </a:lvl9pPr>
    </p:titleStyle>
    <p:bodyStyle>
      <a:lvl1pPr marL="342900" indent="-342900" algn="l" rtl="0" eaLnBrk="0" fontAlgn="base" hangingPunct="0">
        <a:spcBef>
          <a:spcPct val="20000"/>
        </a:spcBef>
        <a:spcAft>
          <a:spcPct val="0"/>
        </a:spcAft>
        <a:buFont typeface="Wingdings" charset="2"/>
        <a:buChar char="§"/>
        <a:defRPr sz="2800">
          <a:solidFill>
            <a:srgbClr val="081D54"/>
          </a:solidFill>
          <a:latin typeface="+mn-lt"/>
          <a:ea typeface="+mn-ea"/>
          <a:cs typeface="+mn-cs"/>
        </a:defRPr>
      </a:lvl1pPr>
      <a:lvl2pPr marL="742950" indent="-285750" algn="l" rtl="0" eaLnBrk="0" fontAlgn="base" hangingPunct="0">
        <a:spcBef>
          <a:spcPct val="20000"/>
        </a:spcBef>
        <a:spcAft>
          <a:spcPct val="0"/>
        </a:spcAft>
        <a:buChar char="–"/>
        <a:defRPr sz="2000">
          <a:solidFill>
            <a:srgbClr val="081D54"/>
          </a:solidFill>
          <a:latin typeface="+mn-lt"/>
        </a:defRPr>
      </a:lvl2pPr>
      <a:lvl3pPr marL="1143000" indent="-228600" algn="l" rtl="0" eaLnBrk="0" fontAlgn="base" hangingPunct="0">
        <a:spcBef>
          <a:spcPct val="20000"/>
        </a:spcBef>
        <a:spcAft>
          <a:spcPct val="0"/>
        </a:spcAft>
        <a:buFont typeface="Wingdings" charset="2"/>
        <a:buChar char="§"/>
        <a:defRPr sz="2000">
          <a:solidFill>
            <a:srgbClr val="081D54"/>
          </a:solidFill>
          <a:latin typeface="+mn-lt"/>
        </a:defRPr>
      </a:lvl3pPr>
      <a:lvl4pPr marL="1600200" indent="-228600" algn="l" rtl="0" eaLnBrk="0" fontAlgn="base" hangingPunct="0">
        <a:spcBef>
          <a:spcPct val="20000"/>
        </a:spcBef>
        <a:spcAft>
          <a:spcPct val="0"/>
        </a:spcAft>
        <a:buChar char="–"/>
        <a:defRPr sz="2000">
          <a:solidFill>
            <a:srgbClr val="081D54"/>
          </a:solidFill>
          <a:latin typeface="+mn-lt"/>
        </a:defRPr>
      </a:lvl4pPr>
      <a:lvl5pPr marL="2057400" indent="-228600" algn="l" rtl="0" eaLnBrk="0" fontAlgn="base" hangingPunct="0">
        <a:spcBef>
          <a:spcPct val="20000"/>
        </a:spcBef>
        <a:spcAft>
          <a:spcPct val="0"/>
        </a:spcAft>
        <a:buChar char="»"/>
        <a:defRPr sz="2000">
          <a:solidFill>
            <a:srgbClr val="081D54"/>
          </a:solidFill>
          <a:latin typeface="+mn-lt"/>
        </a:defRPr>
      </a:lvl5pPr>
      <a:lvl6pPr marL="2514600" indent="-228600" algn="l" rtl="0" fontAlgn="base">
        <a:spcBef>
          <a:spcPct val="20000"/>
        </a:spcBef>
        <a:spcAft>
          <a:spcPct val="0"/>
        </a:spcAft>
        <a:buChar char="»"/>
        <a:defRPr sz="2000">
          <a:solidFill>
            <a:srgbClr val="081D54"/>
          </a:solidFill>
          <a:latin typeface="+mn-lt"/>
        </a:defRPr>
      </a:lvl6pPr>
      <a:lvl7pPr marL="2971800" indent="-228600" algn="l" rtl="0" fontAlgn="base">
        <a:spcBef>
          <a:spcPct val="20000"/>
        </a:spcBef>
        <a:spcAft>
          <a:spcPct val="0"/>
        </a:spcAft>
        <a:buChar char="»"/>
        <a:defRPr sz="2000">
          <a:solidFill>
            <a:srgbClr val="081D54"/>
          </a:solidFill>
          <a:latin typeface="+mn-lt"/>
        </a:defRPr>
      </a:lvl7pPr>
      <a:lvl8pPr marL="3429000" indent="-228600" algn="l" rtl="0" fontAlgn="base">
        <a:spcBef>
          <a:spcPct val="20000"/>
        </a:spcBef>
        <a:spcAft>
          <a:spcPct val="0"/>
        </a:spcAft>
        <a:buChar char="»"/>
        <a:defRPr sz="2000">
          <a:solidFill>
            <a:srgbClr val="081D54"/>
          </a:solidFill>
          <a:latin typeface="+mn-lt"/>
        </a:defRPr>
      </a:lvl8pPr>
      <a:lvl9pPr marL="3886200" indent="-228600" algn="l" rtl="0" fontAlgn="base">
        <a:spcBef>
          <a:spcPct val="20000"/>
        </a:spcBef>
        <a:spcAft>
          <a:spcPct val="0"/>
        </a:spcAft>
        <a:buChar char="»"/>
        <a:defRPr sz="2000">
          <a:solidFill>
            <a:srgbClr val="081D5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43000" y="3505200"/>
            <a:ext cx="7010400" cy="1085850"/>
          </a:xfrm>
        </p:spPr>
        <p:txBody>
          <a:bodyPr/>
          <a:lstStyle/>
          <a:p>
            <a:pPr algn="ctr" eaLnBrk="1" hangingPunct="1"/>
            <a:r>
              <a:rPr lang="en-US" smtClean="0"/>
              <a:t> </a:t>
            </a:r>
            <a:r>
              <a:rPr lang="en-US" sz="2800" smtClean="0"/>
              <a:t>DCIPS Performance Evaluation</a:t>
            </a:r>
            <a:r>
              <a:rPr lang="en-US" smtClean="0"/>
              <a:t/>
            </a:r>
            <a:br>
              <a:rPr lang="en-US" smtClean="0"/>
            </a:br>
            <a:r>
              <a:rPr lang="en-US" sz="2200" smtClean="0"/>
              <a:t>Administrative Reconsideration Guidance</a:t>
            </a:r>
          </a:p>
        </p:txBody>
      </p:sp>
      <p:sp>
        <p:nvSpPr>
          <p:cNvPr id="4099" name="Rectangle 3"/>
          <p:cNvSpPr>
            <a:spLocks noGrp="1" noChangeArrowheads="1"/>
          </p:cNvSpPr>
          <p:nvPr>
            <p:ph type="subTitle" idx="1"/>
          </p:nvPr>
        </p:nvSpPr>
        <p:spPr/>
        <p:txBody>
          <a:bodyPr/>
          <a:lstStyle/>
          <a:p>
            <a:pPr algn="ctr" eaLnBrk="1" hangingPunct="1">
              <a:buFont typeface="Wingdings" charset="2"/>
              <a:buNone/>
            </a:pPr>
            <a:r>
              <a:rPr lang="en-US" dirty="0" smtClean="0"/>
              <a:t>October </a:t>
            </a:r>
            <a:r>
              <a:rPr lang="en-US" dirty="0" smtClean="0"/>
              <a:t>2011</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sz="3000" smtClean="0"/>
              <a:t>Guidance Purpose</a:t>
            </a:r>
          </a:p>
        </p:txBody>
      </p:sp>
      <p:sp>
        <p:nvSpPr>
          <p:cNvPr id="5123" name="Content Placeholder 2"/>
          <p:cNvSpPr>
            <a:spLocks noGrp="1"/>
          </p:cNvSpPr>
          <p:nvPr>
            <p:ph idx="1"/>
          </p:nvPr>
        </p:nvSpPr>
        <p:spPr>
          <a:xfrm>
            <a:off x="304800" y="1676400"/>
            <a:ext cx="8534400" cy="4114800"/>
          </a:xfrm>
        </p:spPr>
        <p:txBody>
          <a:bodyPr anchor="ctr"/>
          <a:lstStyle/>
          <a:p>
            <a:pPr marL="0" indent="0">
              <a:buFont typeface="Wingdings" charset="2"/>
              <a:buNone/>
            </a:pPr>
            <a:r>
              <a:rPr lang="en-US" sz="2400" smtClean="0">
                <a:solidFill>
                  <a:srgbClr val="222268"/>
                </a:solidFill>
              </a:rPr>
              <a:t>This brief provides guidance pertaining to the performance evaluation administrative reconsideration </a:t>
            </a:r>
            <a:r>
              <a:rPr lang="en-US" sz="2400" smtClean="0">
                <a:solidFill>
                  <a:schemeClr val="tx1"/>
                </a:solidFill>
              </a:rPr>
              <a:t>process</a:t>
            </a:r>
            <a:r>
              <a:rPr lang="en-US" sz="2400" smtClean="0">
                <a:solidFill>
                  <a:srgbClr val="222268"/>
                </a:solidFill>
              </a:rPr>
              <a:t> and the related activities completed by</a:t>
            </a:r>
            <a:r>
              <a:rPr lang="en-US" smtClean="0">
                <a:solidFill>
                  <a:srgbClr val="222268"/>
                </a:solidFill>
              </a:rPr>
              <a:t>:</a:t>
            </a:r>
          </a:p>
          <a:p>
            <a:pPr marL="0" indent="0"/>
            <a:r>
              <a:rPr lang="en-US" sz="2400" smtClean="0">
                <a:solidFill>
                  <a:srgbClr val="222268"/>
                </a:solidFill>
              </a:rPr>
              <a:t> Army, Command and Organizational PM PRA</a:t>
            </a:r>
            <a:endParaRPr lang="en-US" sz="2400" smtClean="0">
              <a:solidFill>
                <a:srgbClr val="CC00FF"/>
              </a:solidFill>
            </a:endParaRPr>
          </a:p>
          <a:p>
            <a:pPr marL="0" indent="0"/>
            <a:r>
              <a:rPr lang="en-US" sz="2400" smtClean="0">
                <a:solidFill>
                  <a:srgbClr val="222268"/>
                </a:solidFill>
              </a:rPr>
              <a:t> Reviewing/Rating Officials</a:t>
            </a:r>
          </a:p>
          <a:p>
            <a:pPr marL="0" indent="0"/>
            <a:r>
              <a:rPr lang="en-US" sz="2400" smtClean="0">
                <a:solidFill>
                  <a:srgbClr val="222268"/>
                </a:solidFill>
              </a:rPr>
              <a:t> Employees</a:t>
            </a:r>
          </a:p>
          <a:p>
            <a:pPr marL="0" indent="0">
              <a:buFont typeface="Wingdings" charset="2"/>
              <a:buNone/>
            </a:pPr>
            <a:endParaRPr lang="en-US" sz="1200" smtClean="0">
              <a:solidFill>
                <a:srgbClr val="222268"/>
              </a:solidFill>
            </a:endParaRPr>
          </a:p>
          <a:p>
            <a:pPr marL="0" indent="0" algn="ctr">
              <a:spcBef>
                <a:spcPct val="0"/>
              </a:spcBef>
              <a:spcAft>
                <a:spcPts val="600"/>
              </a:spcAft>
              <a:buFont typeface="Wingdings" charset="2"/>
              <a:buNone/>
            </a:pPr>
            <a:r>
              <a:rPr lang="en-US" sz="2000" i="1" smtClean="0">
                <a:solidFill>
                  <a:srgbClr val="222268"/>
                </a:solidFill>
              </a:rPr>
              <a:t>A technical guide and sample templates supplements this information</a:t>
            </a:r>
          </a:p>
          <a:p>
            <a:pPr marL="0" indent="0">
              <a:buFont typeface="Wingdings" charset="2"/>
              <a:buNone/>
            </a:pPr>
            <a:endParaRPr lang="en-US" sz="2000" i="1" smtClean="0">
              <a:solidFill>
                <a:schemeClr val="tx2"/>
              </a:solidFill>
            </a:endParaRPr>
          </a:p>
        </p:txBody>
      </p:sp>
      <p:sp>
        <p:nvSpPr>
          <p:cNvPr id="5124" name="Slide Number Placeholder 3"/>
          <p:cNvSpPr>
            <a:spLocks noGrp="1"/>
          </p:cNvSpPr>
          <p:nvPr>
            <p:ph type="sldNum" sz="quarter" idx="12"/>
          </p:nvPr>
        </p:nvSpPr>
        <p:spPr>
          <a:noFill/>
        </p:spPr>
        <p:txBody>
          <a:bodyPr/>
          <a:lstStyle/>
          <a:p>
            <a:fld id="{9AFFB459-7F0C-42CD-B013-512C6A19733B}" type="slidenum">
              <a:rPr lang="en-US" smtClean="0"/>
              <a:pPr/>
              <a:t>2</a:t>
            </a:fld>
            <a:endParaRPr lang="en-US" smtClean="0"/>
          </a:p>
        </p:txBody>
      </p:sp>
      <p:sp>
        <p:nvSpPr>
          <p:cNvPr id="5" name="Rounded Rectangle 4"/>
          <p:cNvSpPr/>
          <p:nvPr/>
        </p:nvSpPr>
        <p:spPr bwMode="auto">
          <a:xfrm>
            <a:off x="990600" y="5257800"/>
            <a:ext cx="6858000" cy="1447800"/>
          </a:xfrm>
          <a:prstGeom prst="roundRect">
            <a:avLst/>
          </a:prstGeom>
          <a:solidFill>
            <a:schemeClr val="accent2">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US" i="1">
                <a:solidFill>
                  <a:schemeClr val="bg1"/>
                </a:solidFill>
                <a:latin typeface="Arial" pitchFamily="34" charset="0"/>
              </a:rPr>
              <a:t>This guidance is only a supplement to AP-V 2011 and Performance Management Handbook and relevant policies published by the Army. </a:t>
            </a:r>
            <a:endParaRPr lang="en-US">
              <a:solidFill>
                <a:srgbClr val="CC00FF"/>
              </a:solidFill>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sz="2800" smtClean="0"/>
              <a:t>Administrative Reconsideration Process</a:t>
            </a:r>
          </a:p>
        </p:txBody>
      </p:sp>
      <p:sp>
        <p:nvSpPr>
          <p:cNvPr id="6147" name="Content Placeholder 2"/>
          <p:cNvSpPr>
            <a:spLocks noGrp="1"/>
          </p:cNvSpPr>
          <p:nvPr>
            <p:ph idx="1"/>
          </p:nvPr>
        </p:nvSpPr>
        <p:spPr>
          <a:xfrm>
            <a:off x="457200" y="1828800"/>
            <a:ext cx="8229600" cy="4343400"/>
          </a:xfrm>
        </p:spPr>
        <p:txBody>
          <a:bodyPr/>
          <a:lstStyle/>
          <a:p>
            <a:r>
              <a:rPr lang="en-US" smtClean="0"/>
              <a:t>The administrative reconsideration process is the exclusive process by which DCIPS employees may challenge their Evaluation of Record</a:t>
            </a:r>
          </a:p>
          <a:p>
            <a:endParaRPr lang="en-US" sz="1600" smtClean="0"/>
          </a:p>
          <a:p>
            <a:r>
              <a:rPr lang="en-US" smtClean="0"/>
              <a:t>The administrative reconsideration process may not be used to challenge a midpoint review, an interim assignment report of performance, or individual ratings for objectives or elements</a:t>
            </a:r>
          </a:p>
          <a:p>
            <a:pPr>
              <a:buFont typeface="Wingdings" charset="2"/>
              <a:buNone/>
            </a:pPr>
            <a:endParaRPr lang="en-US" sz="2400" smtClean="0"/>
          </a:p>
        </p:txBody>
      </p:sp>
      <p:sp>
        <p:nvSpPr>
          <p:cNvPr id="6148" name="Slide Number Placeholder 3"/>
          <p:cNvSpPr>
            <a:spLocks noGrp="1"/>
          </p:cNvSpPr>
          <p:nvPr>
            <p:ph type="sldNum" sz="quarter" idx="12"/>
          </p:nvPr>
        </p:nvSpPr>
        <p:spPr>
          <a:noFill/>
        </p:spPr>
        <p:txBody>
          <a:bodyPr/>
          <a:lstStyle/>
          <a:p>
            <a:fld id="{822B44C4-B89E-455B-ACA0-3676FB65479C}"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600200"/>
            <a:ext cx="7464425" cy="4724400"/>
          </a:xfrm>
        </p:spPr>
        <p:txBody>
          <a:bodyPr>
            <a:normAutofit/>
          </a:bodyPr>
          <a:lstStyle/>
          <a:p>
            <a:pPr marL="0" indent="0" eaLnBrk="1" hangingPunct="1">
              <a:lnSpc>
                <a:spcPct val="90000"/>
              </a:lnSpc>
              <a:spcBef>
                <a:spcPct val="0"/>
              </a:spcBef>
              <a:spcAft>
                <a:spcPts val="600"/>
              </a:spcAft>
              <a:buFont typeface="Arial" charset="0"/>
              <a:buNone/>
            </a:pPr>
            <a:r>
              <a:rPr lang="en-US" sz="2000" b="1" smtClean="0"/>
              <a:t>Informal Administrative Reconsideration</a:t>
            </a:r>
          </a:p>
          <a:p>
            <a:pPr marL="0" indent="0" eaLnBrk="1" hangingPunct="1">
              <a:lnSpc>
                <a:spcPct val="90000"/>
              </a:lnSpc>
              <a:spcBef>
                <a:spcPct val="0"/>
              </a:spcBef>
              <a:spcAft>
                <a:spcPts val="600"/>
              </a:spcAft>
            </a:pPr>
            <a:r>
              <a:rPr lang="en-US" sz="1600" smtClean="0"/>
              <a:t>Optional</a:t>
            </a:r>
            <a:endParaRPr lang="en-US" sz="1600" b="1" smtClean="0"/>
          </a:p>
          <a:p>
            <a:pPr marL="0" indent="0">
              <a:lnSpc>
                <a:spcPct val="83000"/>
              </a:lnSpc>
              <a:spcAft>
                <a:spcPts val="600"/>
              </a:spcAft>
              <a:buFont typeface="Wingdings" charset="2"/>
              <a:buNone/>
            </a:pPr>
            <a:endParaRPr lang="en-US" sz="1400" b="1" smtClean="0"/>
          </a:p>
          <a:p>
            <a:pPr marL="0" indent="0">
              <a:lnSpc>
                <a:spcPct val="83000"/>
              </a:lnSpc>
              <a:spcAft>
                <a:spcPts val="600"/>
              </a:spcAft>
              <a:buFont typeface="Wingdings" charset="2"/>
              <a:buNone/>
            </a:pPr>
            <a:endParaRPr lang="en-US" sz="1400" b="1" smtClean="0"/>
          </a:p>
          <a:p>
            <a:pPr marL="0" indent="0">
              <a:lnSpc>
                <a:spcPct val="83000"/>
              </a:lnSpc>
              <a:spcAft>
                <a:spcPts val="600"/>
              </a:spcAft>
              <a:buFont typeface="Wingdings" charset="2"/>
              <a:buNone/>
            </a:pPr>
            <a:r>
              <a:rPr lang="en-US" sz="2000" b="1" smtClean="0"/>
              <a:t>Formal Administrative Reconsideration</a:t>
            </a:r>
          </a:p>
          <a:p>
            <a:pPr marL="0" indent="0"/>
            <a:r>
              <a:rPr lang="en-US" sz="1600" smtClean="0"/>
              <a:t>Avenues of Redress </a:t>
            </a:r>
          </a:p>
          <a:p>
            <a:pPr lvl="2"/>
            <a:r>
              <a:rPr lang="en-US" sz="1600" smtClean="0"/>
              <a:t>Command PM PRA</a:t>
            </a:r>
          </a:p>
          <a:p>
            <a:pPr lvl="2"/>
            <a:r>
              <a:rPr lang="en-US" sz="1600" smtClean="0"/>
              <a:t>Army PM PRA</a:t>
            </a:r>
          </a:p>
          <a:p>
            <a:pPr marL="0" indent="0"/>
            <a:r>
              <a:rPr lang="en-US" sz="1600" smtClean="0"/>
              <a:t>All timelines are in calendar days and must be enforced accordingly</a:t>
            </a:r>
          </a:p>
          <a:p>
            <a:pPr marL="0" indent="0"/>
            <a:r>
              <a:rPr lang="en-US" sz="1600" smtClean="0"/>
              <a:t>Organizations should establish a tracking mechanism to ensure compliance with policy</a:t>
            </a:r>
          </a:p>
          <a:p>
            <a:pPr marL="0" indent="0">
              <a:buFont typeface="Wingdings" charset="2"/>
              <a:buNone/>
            </a:pPr>
            <a:endParaRPr lang="en-US" sz="1600" smtClean="0"/>
          </a:p>
          <a:p>
            <a:pPr marL="0" indent="0">
              <a:buFont typeface="Wingdings" charset="2"/>
              <a:buNone/>
            </a:pPr>
            <a:r>
              <a:rPr lang="en-US" sz="1400" b="1" i="1" smtClean="0">
                <a:solidFill>
                  <a:srgbClr val="990000"/>
                </a:solidFill>
              </a:rPr>
              <a:t>Notes: </a:t>
            </a:r>
          </a:p>
          <a:p>
            <a:pPr marL="0" indent="0">
              <a:buFont typeface="Wingdings" charset="2"/>
              <a:buNone/>
            </a:pPr>
            <a:r>
              <a:rPr lang="en-US" sz="1400" b="1" i="1" smtClean="0">
                <a:solidFill>
                  <a:srgbClr val="990000"/>
                </a:solidFill>
              </a:rPr>
              <a:t>1) EEO complaints shall be processed using standard EEO complaint process</a:t>
            </a:r>
          </a:p>
          <a:p>
            <a:pPr marL="0" indent="0">
              <a:buFont typeface="Wingdings" charset="2"/>
              <a:buNone/>
            </a:pPr>
            <a:r>
              <a:rPr lang="en-US" sz="1400" b="1" i="1" smtClean="0">
                <a:solidFill>
                  <a:srgbClr val="990000"/>
                </a:solidFill>
              </a:rPr>
              <a:t>2) Whistle blower reprisals shall be addressed via the DoD Administrative Grievance System or Army Inspector General process</a:t>
            </a:r>
          </a:p>
          <a:p>
            <a:pPr marL="0" indent="0" algn="ctr">
              <a:buFont typeface="Wingdings" charset="2"/>
              <a:buNone/>
            </a:pPr>
            <a:endParaRPr lang="en-US" sz="1400" b="1" i="1" smtClean="0">
              <a:solidFill>
                <a:srgbClr val="990000"/>
              </a:solidFill>
            </a:endParaRPr>
          </a:p>
          <a:p>
            <a:pPr marL="0" indent="0" eaLnBrk="1" hangingPunct="1">
              <a:lnSpc>
                <a:spcPct val="90000"/>
              </a:lnSpc>
              <a:spcBef>
                <a:spcPct val="0"/>
              </a:spcBef>
              <a:spcAft>
                <a:spcPts val="600"/>
              </a:spcAft>
              <a:buFont typeface="Arial" charset="0"/>
              <a:buNone/>
            </a:pPr>
            <a:endParaRPr lang="en-US" sz="1400" smtClean="0"/>
          </a:p>
        </p:txBody>
      </p:sp>
      <p:cxnSp>
        <p:nvCxnSpPr>
          <p:cNvPr id="14" name="Straight Connector 13"/>
          <p:cNvCxnSpPr/>
          <p:nvPr/>
        </p:nvCxnSpPr>
        <p:spPr bwMode="auto">
          <a:xfrm>
            <a:off x="838200" y="2514600"/>
            <a:ext cx="7772400" cy="0"/>
          </a:xfrm>
          <a:prstGeom prst="line">
            <a:avLst/>
          </a:prstGeom>
          <a:solidFill>
            <a:srgbClr val="00B8FF"/>
          </a:solidFill>
          <a:ln w="28575" cap="flat" cmpd="sng" algn="ctr">
            <a:solidFill>
              <a:schemeClr val="accent2">
                <a:lumMod val="50000"/>
              </a:schemeClr>
            </a:solidFill>
            <a:prstDash val="solid"/>
            <a:round/>
            <a:headEnd type="none" w="med" len="med"/>
            <a:tailEnd type="none" w="med" len="med"/>
          </a:ln>
          <a:effectLst/>
        </p:spPr>
      </p:cxnSp>
      <p:sp>
        <p:nvSpPr>
          <p:cNvPr id="7172" name="Title 1"/>
          <p:cNvSpPr>
            <a:spLocks noGrp="1"/>
          </p:cNvSpPr>
          <p:nvPr>
            <p:ph type="title"/>
          </p:nvPr>
        </p:nvSpPr>
        <p:spPr/>
        <p:txBody>
          <a:bodyPr/>
          <a:lstStyle/>
          <a:p>
            <a:pPr algn="ctr"/>
            <a:r>
              <a:rPr lang="en-US" sz="2800" smtClean="0"/>
              <a:t>Administrative Reconsideration Guidance</a:t>
            </a:r>
          </a:p>
        </p:txBody>
      </p:sp>
      <p:sp>
        <p:nvSpPr>
          <p:cNvPr id="7173" name="Slide Number Placeholder 3"/>
          <p:cNvSpPr>
            <a:spLocks noGrp="1"/>
          </p:cNvSpPr>
          <p:nvPr>
            <p:ph type="sldNum" sz="quarter" idx="12"/>
          </p:nvPr>
        </p:nvSpPr>
        <p:spPr>
          <a:noFill/>
        </p:spPr>
        <p:txBody>
          <a:bodyPr/>
          <a:lstStyle/>
          <a:p>
            <a:fld id="{1192276B-8A64-43E9-9E89-F67924AE2559}"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94" name="Straight Arrow Connector 102"/>
          <p:cNvCxnSpPr>
            <a:cxnSpLocks noChangeShapeType="1"/>
          </p:cNvCxnSpPr>
          <p:nvPr/>
        </p:nvCxnSpPr>
        <p:spPr bwMode="auto">
          <a:xfrm>
            <a:off x="2339975" y="3554413"/>
            <a:ext cx="765175" cy="1587"/>
          </a:xfrm>
          <a:prstGeom prst="straightConnector1">
            <a:avLst/>
          </a:prstGeom>
          <a:noFill/>
          <a:ln w="9525" algn="ctr">
            <a:solidFill>
              <a:schemeClr val="tx1"/>
            </a:solidFill>
            <a:round/>
            <a:headEnd/>
            <a:tailEnd type="arrow" w="med" len="med"/>
          </a:ln>
        </p:spPr>
      </p:cxnSp>
      <p:sp>
        <p:nvSpPr>
          <p:cNvPr id="8195" name="Title 6"/>
          <p:cNvSpPr>
            <a:spLocks noGrp="1"/>
          </p:cNvSpPr>
          <p:nvPr>
            <p:ph type="title"/>
          </p:nvPr>
        </p:nvSpPr>
        <p:spPr/>
        <p:txBody>
          <a:bodyPr/>
          <a:lstStyle/>
          <a:p>
            <a:pPr algn="ctr"/>
            <a:r>
              <a:rPr lang="en-US" sz="2800" smtClean="0"/>
              <a:t>Informal Reconsideration Process</a:t>
            </a:r>
          </a:p>
        </p:txBody>
      </p:sp>
      <p:grpSp>
        <p:nvGrpSpPr>
          <p:cNvPr id="2" name="Group 25"/>
          <p:cNvGrpSpPr/>
          <p:nvPr/>
        </p:nvGrpSpPr>
        <p:grpSpPr>
          <a:xfrm>
            <a:off x="791547" y="3222885"/>
            <a:ext cx="1684134" cy="659567"/>
            <a:chOff x="482994" y="1070469"/>
            <a:chExt cx="1374346" cy="914872"/>
          </a:xfrm>
          <a:solidFill>
            <a:schemeClr val="accent3">
              <a:lumMod val="95000"/>
            </a:schemeClr>
          </a:solidFill>
        </p:grpSpPr>
        <p:sp>
          <p:nvSpPr>
            <p:cNvPr id="31" name="Rounded Rectangle 30"/>
            <p:cNvSpPr/>
            <p:nvPr/>
          </p:nvSpPr>
          <p:spPr>
            <a:xfrm>
              <a:off x="482994" y="1070941"/>
              <a:ext cx="1366837" cy="914400"/>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Rounded Rectangle 6"/>
            <p:cNvSpPr/>
            <p:nvPr/>
          </p:nvSpPr>
          <p:spPr>
            <a:xfrm>
              <a:off x="485740" y="1070469"/>
              <a:ext cx="1371600" cy="813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9050" tIns="12700" rIns="19050" bIns="12700" spcCol="1270" anchor="ctr"/>
            <a:lstStyle/>
            <a:p>
              <a:pPr defTabSz="44450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challenges performance evaluation</a:t>
              </a:r>
            </a:p>
          </p:txBody>
        </p:sp>
      </p:grpSp>
      <p:grpSp>
        <p:nvGrpSpPr>
          <p:cNvPr id="3" name="Group 27"/>
          <p:cNvGrpSpPr/>
          <p:nvPr/>
        </p:nvGrpSpPr>
        <p:grpSpPr>
          <a:xfrm>
            <a:off x="3124200" y="2743200"/>
            <a:ext cx="1905000" cy="1219200"/>
            <a:chOff x="449480" y="1839789"/>
            <a:chExt cx="1411489" cy="1254515"/>
          </a:xfrm>
          <a:solidFill>
            <a:schemeClr val="accent3">
              <a:lumMod val="95000"/>
            </a:schemeClr>
          </a:solidFill>
        </p:grpSpPr>
        <p:sp>
          <p:nvSpPr>
            <p:cNvPr id="29" name="Rounded Rectangle 28"/>
            <p:cNvSpPr/>
            <p:nvPr/>
          </p:nvSpPr>
          <p:spPr>
            <a:xfrm>
              <a:off x="494132" y="2138784"/>
              <a:ext cx="1366837" cy="854273"/>
            </a:xfrm>
            <a:prstGeom prst="roundRect">
              <a:avLst>
                <a:gd name="adj" fmla="val 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Rounded Rectangle 9"/>
            <p:cNvSpPr/>
            <p:nvPr/>
          </p:nvSpPr>
          <p:spPr>
            <a:xfrm>
              <a:off x="449480" y="1839789"/>
              <a:ext cx="1411489" cy="1254515"/>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9050" tIns="12700" rIns="19050" bIns="12700" spcCol="1270" anchor="ctr"/>
            <a:lstStyle/>
            <a:p>
              <a:pPr defTabSz="444500">
                <a:lnSpc>
                  <a:spcPct val="90000"/>
                </a:lnSpc>
                <a:spcAft>
                  <a:spcPct val="35000"/>
                </a:spcAft>
                <a:defRPr/>
              </a:pPr>
              <a:endParaRPr lang="en-US" sz="1100" dirty="0">
                <a:solidFill>
                  <a:srgbClr val="000000">
                    <a:hueOff val="0"/>
                    <a:satOff val="0"/>
                    <a:lumOff val="0"/>
                    <a:alphaOff val="0"/>
                  </a:srgbClr>
                </a:solidFill>
                <a:latin typeface="Arial Narrow" pitchFamily="34" charset="0"/>
              </a:endParaRPr>
            </a:p>
            <a:p>
              <a:pPr defTabSz="444500">
                <a:lnSpc>
                  <a:spcPct val="90000"/>
                </a:lnSpc>
                <a:spcAft>
                  <a:spcPct val="35000"/>
                </a:spcAft>
                <a:defRPr/>
              </a:pPr>
              <a:r>
                <a:rPr lang="en-US" sz="1200" dirty="0">
                  <a:solidFill>
                    <a:srgbClr val="000000">
                      <a:hueOff val="0"/>
                      <a:satOff val="0"/>
                      <a:lumOff val="0"/>
                      <a:alphaOff val="0"/>
                    </a:srgbClr>
                  </a:solidFill>
                  <a:latin typeface="Arial Narrow" pitchFamily="34" charset="0"/>
                </a:rPr>
                <a:t>   </a:t>
              </a:r>
            </a:p>
            <a:p>
              <a:pPr defTabSz="444500">
                <a:lnSpc>
                  <a:spcPct val="90000"/>
                </a:lnSpc>
                <a:spcAft>
                  <a:spcPct val="35000"/>
                </a:spcAft>
                <a:defRPr/>
              </a:pPr>
              <a:r>
                <a:rPr lang="en-US" sz="1200" dirty="0">
                  <a:solidFill>
                    <a:srgbClr val="000000">
                      <a:hueOff val="0"/>
                      <a:satOff val="0"/>
                      <a:lumOff val="0"/>
                      <a:alphaOff val="0"/>
                    </a:srgbClr>
                  </a:solidFill>
                  <a:latin typeface="Arial Narrow" pitchFamily="34" charset="0"/>
                </a:rPr>
                <a:t>    Reviewer renders a decision  in coordination with    Organizational PM PRA and Rater</a:t>
              </a:r>
            </a:p>
            <a:p>
              <a:pPr defTabSz="444500">
                <a:lnSpc>
                  <a:spcPct val="90000"/>
                </a:lnSpc>
                <a:spcAft>
                  <a:spcPct val="35000"/>
                </a:spcAft>
                <a:defRPr/>
              </a:pPr>
              <a:endParaRPr lang="en-US" sz="1200" dirty="0">
                <a:solidFill>
                  <a:srgbClr val="000000">
                    <a:hueOff val="0"/>
                    <a:satOff val="0"/>
                    <a:lumOff val="0"/>
                    <a:alphaOff val="0"/>
                  </a:srgbClr>
                </a:solidFill>
                <a:latin typeface="Arial Narrow" pitchFamily="34" charset="0"/>
              </a:endParaRPr>
            </a:p>
          </p:txBody>
        </p:sp>
      </p:grpSp>
      <p:grpSp>
        <p:nvGrpSpPr>
          <p:cNvPr id="4" name="Group 106"/>
          <p:cNvGrpSpPr/>
          <p:nvPr/>
        </p:nvGrpSpPr>
        <p:grpSpPr>
          <a:xfrm>
            <a:off x="6137284" y="1665293"/>
            <a:ext cx="1711316" cy="1077907"/>
            <a:chOff x="2711797" y="2802464"/>
            <a:chExt cx="896540" cy="560337"/>
          </a:xfrm>
          <a:solidFill>
            <a:schemeClr val="accent3">
              <a:lumMod val="95000"/>
            </a:schemeClr>
          </a:solidFill>
        </p:grpSpPr>
        <p:sp>
          <p:nvSpPr>
            <p:cNvPr id="108" name="Rounded Rectangle 107"/>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9" name="Rounded Rectangle 16"/>
            <p:cNvSpPr/>
            <p:nvPr/>
          </p:nvSpPr>
          <p:spPr>
            <a:xfrm>
              <a:off x="2728209" y="2818876"/>
              <a:ext cx="863716" cy="527513"/>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p:txBody>
        </p:sp>
      </p:grpSp>
      <p:grpSp>
        <p:nvGrpSpPr>
          <p:cNvPr id="5" name="Group 109"/>
          <p:cNvGrpSpPr/>
          <p:nvPr/>
        </p:nvGrpSpPr>
        <p:grpSpPr>
          <a:xfrm>
            <a:off x="6116345" y="4709160"/>
            <a:ext cx="1554480" cy="777240"/>
            <a:chOff x="2711797" y="2802464"/>
            <a:chExt cx="896540" cy="560337"/>
          </a:xfrm>
          <a:solidFill>
            <a:schemeClr val="accent3">
              <a:lumMod val="95000"/>
            </a:schemeClr>
          </a:solidFill>
        </p:grpSpPr>
        <p:sp>
          <p:nvSpPr>
            <p:cNvPr id="111" name="Rounded Rectangle 110"/>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2" name="Rounded Rectangle 16"/>
            <p:cNvSpPr/>
            <p:nvPr/>
          </p:nvSpPr>
          <p:spPr>
            <a:xfrm>
              <a:off x="2728209" y="2818875"/>
              <a:ext cx="863716" cy="5275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may request formal reconsideration through Command       PM PRA</a:t>
              </a:r>
            </a:p>
          </p:txBody>
        </p:sp>
      </p:grpSp>
      <p:sp>
        <p:nvSpPr>
          <p:cNvPr id="8200" name="TextBox 26"/>
          <p:cNvSpPr txBox="1">
            <a:spLocks noChangeArrowheads="1"/>
          </p:cNvSpPr>
          <p:nvPr/>
        </p:nvSpPr>
        <p:spPr bwMode="auto">
          <a:xfrm>
            <a:off x="4489450" y="1914525"/>
            <a:ext cx="928688"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 </a:t>
            </a:r>
          </a:p>
        </p:txBody>
      </p:sp>
      <p:sp>
        <p:nvSpPr>
          <p:cNvPr id="8201" name="TextBox 32"/>
          <p:cNvSpPr txBox="1">
            <a:spLocks noChangeArrowheads="1"/>
          </p:cNvSpPr>
          <p:nvPr/>
        </p:nvSpPr>
        <p:spPr bwMode="auto">
          <a:xfrm>
            <a:off x="4351338" y="4665663"/>
            <a:ext cx="1031875" cy="277812"/>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grpSp>
        <p:nvGrpSpPr>
          <p:cNvPr id="6" name="Group 46"/>
          <p:cNvGrpSpPr/>
          <p:nvPr/>
        </p:nvGrpSpPr>
        <p:grpSpPr>
          <a:xfrm>
            <a:off x="6132263" y="3803394"/>
            <a:ext cx="1554480" cy="777240"/>
            <a:chOff x="2711797" y="2802464"/>
            <a:chExt cx="896540" cy="560337"/>
          </a:xfrm>
          <a:solidFill>
            <a:schemeClr val="accent3">
              <a:lumMod val="95000"/>
            </a:schemeClr>
          </a:solidFill>
        </p:grpSpPr>
        <p:sp>
          <p:nvSpPr>
            <p:cNvPr id="48" name="Rounded Rectangle 47"/>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Rounded Rectangle 16"/>
            <p:cNvSpPr/>
            <p:nvPr/>
          </p:nvSpPr>
          <p:spPr>
            <a:xfrm>
              <a:off x="2728209" y="2818876"/>
              <a:ext cx="863716" cy="5275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Employee’s rating remains unchanged</a:t>
              </a:r>
            </a:p>
          </p:txBody>
        </p:sp>
      </p:grpSp>
      <p:cxnSp>
        <p:nvCxnSpPr>
          <p:cNvPr id="8203" name="Elbow Connector 55"/>
          <p:cNvCxnSpPr>
            <a:cxnSpLocks noChangeShapeType="1"/>
          </p:cNvCxnSpPr>
          <p:nvPr/>
        </p:nvCxnSpPr>
        <p:spPr bwMode="auto">
          <a:xfrm rot="10800000" flipV="1">
            <a:off x="6102350" y="4191000"/>
            <a:ext cx="31750" cy="844550"/>
          </a:xfrm>
          <a:prstGeom prst="bentConnector3">
            <a:avLst>
              <a:gd name="adj1" fmla="val 843995"/>
            </a:avLst>
          </a:prstGeom>
          <a:noFill/>
          <a:ln w="9525" algn="ctr">
            <a:solidFill>
              <a:schemeClr val="tx1"/>
            </a:solidFill>
            <a:round/>
            <a:headEnd type="arrow" w="med" len="med"/>
            <a:tailEnd type="arrow" w="med" len="med"/>
          </a:ln>
        </p:spPr>
      </p:cxnSp>
      <p:cxnSp>
        <p:nvCxnSpPr>
          <p:cNvPr id="8204" name="Straight Connector 62"/>
          <p:cNvCxnSpPr>
            <a:cxnSpLocks noChangeShapeType="1"/>
          </p:cNvCxnSpPr>
          <p:nvPr/>
        </p:nvCxnSpPr>
        <p:spPr bwMode="auto">
          <a:xfrm>
            <a:off x="3889375" y="4662488"/>
            <a:ext cx="1979613" cy="1587"/>
          </a:xfrm>
          <a:prstGeom prst="line">
            <a:avLst/>
          </a:prstGeom>
          <a:noFill/>
          <a:ln w="9525" algn="ctr">
            <a:solidFill>
              <a:schemeClr val="tx1"/>
            </a:solidFill>
            <a:round/>
            <a:headEnd/>
            <a:tailEnd/>
          </a:ln>
        </p:spPr>
      </p:cxnSp>
      <p:cxnSp>
        <p:nvCxnSpPr>
          <p:cNvPr id="8205" name="Straight Connector 64"/>
          <p:cNvCxnSpPr>
            <a:cxnSpLocks noChangeShapeType="1"/>
          </p:cNvCxnSpPr>
          <p:nvPr/>
        </p:nvCxnSpPr>
        <p:spPr bwMode="auto">
          <a:xfrm rot="16200000" flipH="1">
            <a:off x="3501231" y="4282282"/>
            <a:ext cx="771525" cy="4762"/>
          </a:xfrm>
          <a:prstGeom prst="line">
            <a:avLst/>
          </a:prstGeom>
          <a:noFill/>
          <a:ln w="9525" algn="ctr">
            <a:solidFill>
              <a:schemeClr val="tx1"/>
            </a:solidFill>
            <a:round/>
            <a:headEnd/>
            <a:tailEnd/>
          </a:ln>
        </p:spPr>
      </p:cxnSp>
      <p:cxnSp>
        <p:nvCxnSpPr>
          <p:cNvPr id="8206" name="Straight Arrow Connector 69"/>
          <p:cNvCxnSpPr>
            <a:cxnSpLocks noChangeShapeType="1"/>
          </p:cNvCxnSpPr>
          <p:nvPr/>
        </p:nvCxnSpPr>
        <p:spPr bwMode="auto">
          <a:xfrm>
            <a:off x="3876675" y="2187575"/>
            <a:ext cx="2224088" cy="1588"/>
          </a:xfrm>
          <a:prstGeom prst="straightConnector1">
            <a:avLst/>
          </a:prstGeom>
          <a:noFill/>
          <a:ln w="9525" algn="ctr">
            <a:solidFill>
              <a:schemeClr val="tx1"/>
            </a:solidFill>
            <a:round/>
            <a:headEnd/>
            <a:tailEnd type="arrow" w="med" len="med"/>
          </a:ln>
        </p:spPr>
      </p:cxnSp>
      <p:cxnSp>
        <p:nvCxnSpPr>
          <p:cNvPr id="8207" name="Straight Connector 71"/>
          <p:cNvCxnSpPr>
            <a:cxnSpLocks noChangeShapeType="1"/>
          </p:cNvCxnSpPr>
          <p:nvPr/>
        </p:nvCxnSpPr>
        <p:spPr bwMode="auto">
          <a:xfrm>
            <a:off x="3876675" y="2187575"/>
            <a:ext cx="9525" cy="860425"/>
          </a:xfrm>
          <a:prstGeom prst="line">
            <a:avLst/>
          </a:prstGeom>
          <a:noFill/>
          <a:ln w="9525" algn="ctr">
            <a:solidFill>
              <a:schemeClr val="tx1"/>
            </a:solidFill>
            <a:round/>
            <a:headEnd/>
            <a:tailEnd/>
          </a:ln>
        </p:spPr>
      </p:cxnSp>
      <p:sp>
        <p:nvSpPr>
          <p:cNvPr id="8208" name="Rounded Rectangle 32"/>
          <p:cNvSpPr>
            <a:spLocks noChangeArrowheads="1"/>
          </p:cNvSpPr>
          <p:nvPr/>
        </p:nvSpPr>
        <p:spPr bwMode="auto">
          <a:xfrm>
            <a:off x="735013" y="4002088"/>
            <a:ext cx="1887537" cy="740393"/>
          </a:xfrm>
          <a:prstGeom prst="roundRect">
            <a:avLst>
              <a:gd name="adj" fmla="val 16667"/>
            </a:avLst>
          </a:prstGeom>
          <a:no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5 calendar days of receipt of Performance </a:t>
            </a:r>
            <a:r>
              <a:rPr lang="en-US" sz="1100" b="1" i="1" dirty="0" smtClean="0">
                <a:solidFill>
                  <a:srgbClr val="000000"/>
                </a:solidFill>
                <a:latin typeface="Arial Narrow" pitchFamily="34" charset="0"/>
              </a:rPr>
              <a:t>Evaluation</a:t>
            </a:r>
          </a:p>
          <a:p>
            <a:pPr defTabSz="444500">
              <a:lnSpc>
                <a:spcPct val="90000"/>
              </a:lnSpc>
              <a:spcAft>
                <a:spcPct val="35000"/>
              </a:spcAft>
            </a:pPr>
            <a:r>
              <a:rPr lang="en-US" sz="1100" b="1" i="1" dirty="0" smtClean="0">
                <a:solidFill>
                  <a:srgbClr val="FF0000"/>
                </a:solidFill>
                <a:latin typeface="Arial Narrow" pitchFamily="34" charset="0"/>
              </a:rPr>
              <a:t>[Extensions NOT authorized]</a:t>
            </a:r>
            <a:endParaRPr lang="en-US" sz="1100" b="1" i="1" dirty="0">
              <a:solidFill>
                <a:srgbClr val="FF0000"/>
              </a:solidFill>
              <a:latin typeface="Arial Narrow" pitchFamily="34" charset="0"/>
            </a:endParaRPr>
          </a:p>
        </p:txBody>
      </p:sp>
      <p:sp>
        <p:nvSpPr>
          <p:cNvPr id="8209" name="Rounded Rectangle 33"/>
          <p:cNvSpPr>
            <a:spLocks noChangeArrowheads="1"/>
          </p:cNvSpPr>
          <p:nvPr/>
        </p:nvSpPr>
        <p:spPr bwMode="auto">
          <a:xfrm>
            <a:off x="3036888" y="3874576"/>
            <a:ext cx="2068512" cy="759418"/>
          </a:xfrm>
          <a:prstGeom prst="roundRect">
            <a:avLst>
              <a:gd name="adj" fmla="val 16667"/>
            </a:avLst>
          </a:prstGeom>
          <a:solidFill>
            <a:schemeClr val="bg1"/>
          </a:solid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5 calendar days after receipt of informal reconsideration </a:t>
            </a:r>
            <a:r>
              <a:rPr lang="en-US" sz="1100" b="1" i="1" dirty="0" smtClean="0">
                <a:solidFill>
                  <a:srgbClr val="000000"/>
                </a:solidFill>
                <a:latin typeface="Arial Narrow" pitchFamily="34" charset="0"/>
              </a:rPr>
              <a:t>request</a:t>
            </a:r>
          </a:p>
          <a:p>
            <a:pPr defTabSz="444500">
              <a:lnSpc>
                <a:spcPct val="90000"/>
              </a:lnSpc>
              <a:spcAft>
                <a:spcPct val="35000"/>
              </a:spcAft>
            </a:pPr>
            <a:r>
              <a:rPr lang="en-US" sz="1100" b="1" i="1" dirty="0" smtClean="0">
                <a:solidFill>
                  <a:srgbClr val="FF0000"/>
                </a:solidFill>
                <a:latin typeface="Arial Narrow" pitchFamily="34" charset="0"/>
              </a:rPr>
              <a:t>[Extensions NOT Authorized]</a:t>
            </a:r>
            <a:endParaRPr lang="en-US" sz="1100" b="1" i="1" dirty="0">
              <a:solidFill>
                <a:srgbClr val="FF0000"/>
              </a:solidFill>
              <a:latin typeface="Arial Narrow" pitchFamily="34" charset="0"/>
            </a:endParaRPr>
          </a:p>
        </p:txBody>
      </p:sp>
      <p:sp>
        <p:nvSpPr>
          <p:cNvPr id="8210" name="Rounded Rectangle 33"/>
          <p:cNvSpPr>
            <a:spLocks noChangeArrowheads="1"/>
          </p:cNvSpPr>
          <p:nvPr/>
        </p:nvSpPr>
        <p:spPr bwMode="auto">
          <a:xfrm>
            <a:off x="5867400" y="5557838"/>
            <a:ext cx="2068513" cy="718976"/>
          </a:xfrm>
          <a:prstGeom prst="roundRect">
            <a:avLst>
              <a:gd name="adj" fmla="val 16667"/>
            </a:avLst>
          </a:prstGeom>
          <a:solidFill>
            <a:schemeClr val="bg1"/>
          </a:solid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10 calendar days of informal reconsideration </a:t>
            </a:r>
            <a:r>
              <a:rPr lang="en-US" sz="1100" b="1" i="1" dirty="0" smtClean="0">
                <a:solidFill>
                  <a:srgbClr val="000000"/>
                </a:solidFill>
                <a:latin typeface="Arial Narrow" pitchFamily="34" charset="0"/>
              </a:rPr>
              <a:t>decision</a:t>
            </a:r>
          </a:p>
          <a:p>
            <a:pPr defTabSz="444500">
              <a:lnSpc>
                <a:spcPct val="90000"/>
              </a:lnSpc>
              <a:spcAft>
                <a:spcPct val="35000"/>
              </a:spcAft>
            </a:pPr>
            <a:r>
              <a:rPr lang="en-US" sz="1100" b="1" i="1" dirty="0" smtClean="0">
                <a:solidFill>
                  <a:srgbClr val="FF0000"/>
                </a:solidFill>
                <a:latin typeface="Arial Narrow" pitchFamily="34" charset="0"/>
              </a:rPr>
              <a:t>[Extensions NOT Authorized]</a:t>
            </a:r>
            <a:endParaRPr lang="en-US" sz="1100" b="1" i="1" dirty="0">
              <a:solidFill>
                <a:srgbClr val="FF0000"/>
              </a:solidFill>
              <a:latin typeface="Arial Narrow" pitchFamily="34" charset="0"/>
            </a:endParaRPr>
          </a:p>
        </p:txBody>
      </p:sp>
      <p:sp>
        <p:nvSpPr>
          <p:cNvPr id="8211" name="Slide Number Placeholder 3"/>
          <p:cNvSpPr>
            <a:spLocks noGrp="1"/>
          </p:cNvSpPr>
          <p:nvPr>
            <p:ph type="sldNum" sz="quarter" idx="12"/>
          </p:nvPr>
        </p:nvSpPr>
        <p:spPr>
          <a:noFill/>
        </p:spPr>
        <p:txBody>
          <a:bodyPr/>
          <a:lstStyle/>
          <a:p>
            <a:fld id="{332FE1ED-F10D-41A2-A35A-3C7E294A3478}"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sz="2800" smtClean="0"/>
              <a:t>Formal Reconsideration Process – Command </a:t>
            </a:r>
            <a:br>
              <a:rPr lang="en-US" sz="2800" smtClean="0"/>
            </a:br>
            <a:r>
              <a:rPr lang="en-US" sz="2800" smtClean="0"/>
              <a:t>PM PRA</a:t>
            </a:r>
          </a:p>
        </p:txBody>
      </p:sp>
      <p:grpSp>
        <p:nvGrpSpPr>
          <p:cNvPr id="2" name="Group 5"/>
          <p:cNvGrpSpPr/>
          <p:nvPr/>
        </p:nvGrpSpPr>
        <p:grpSpPr>
          <a:xfrm>
            <a:off x="381000" y="3276600"/>
            <a:ext cx="1828800" cy="1905000"/>
            <a:chOff x="2675752" y="534567"/>
            <a:chExt cx="906014" cy="609064"/>
          </a:xfrm>
          <a:solidFill>
            <a:srgbClr val="FFC000">
              <a:alpha val="10196"/>
            </a:srgbClr>
          </a:solidFill>
        </p:grpSpPr>
        <p:sp>
          <p:nvSpPr>
            <p:cNvPr id="7" name="Rounded Rectangle 6"/>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Employee submits written</a:t>
              </a:r>
              <a:r>
                <a:rPr lang="en-US" sz="1200" u="sng" dirty="0">
                  <a:latin typeface="Arial Narrow" pitchFamily="34" charset="0"/>
                </a:rPr>
                <a:t> </a:t>
              </a:r>
              <a:r>
                <a:rPr lang="en-US" sz="1200" dirty="0">
                  <a:latin typeface="Arial Narrow" pitchFamily="34" charset="0"/>
                </a:rPr>
                <a:t>request to Command </a:t>
              </a:r>
            </a:p>
            <a:p>
              <a:pPr>
                <a:defRPr/>
              </a:pPr>
              <a:r>
                <a:rPr lang="en-US" sz="1200" dirty="0">
                  <a:latin typeface="Arial Narrow" pitchFamily="34" charset="0"/>
                </a:rPr>
                <a:t>PM PRA with copy to:</a:t>
              </a:r>
            </a:p>
            <a:p>
              <a:pPr marL="231775" algn="l">
                <a:buFont typeface="Arial" pitchFamily="34" charset="0"/>
                <a:buChar char="•"/>
                <a:defRPr/>
              </a:pPr>
              <a:r>
                <a:rPr lang="en-US" sz="1200" dirty="0">
                  <a:latin typeface="Arial Narrow" pitchFamily="34" charset="0"/>
                </a:rPr>
                <a:t>  Rating Official</a:t>
              </a:r>
            </a:p>
            <a:p>
              <a:pPr marL="231775" algn="l">
                <a:buFont typeface="Arial" pitchFamily="34" charset="0"/>
                <a:buChar char="•"/>
                <a:defRPr/>
              </a:pPr>
              <a:r>
                <a:rPr lang="en-US" sz="1200" dirty="0">
                  <a:latin typeface="Arial Narrow" pitchFamily="34" charset="0"/>
                </a:rPr>
                <a:t>  Reviewing Officials</a:t>
              </a:r>
            </a:p>
            <a:p>
              <a:pPr marL="231775" algn="l">
                <a:buFont typeface="Arial" pitchFamily="34" charset="0"/>
                <a:buChar char="•"/>
                <a:defRPr/>
              </a:pPr>
              <a:r>
                <a:rPr lang="en-US" sz="1200" dirty="0">
                  <a:latin typeface="Arial Narrow" pitchFamily="34" charset="0"/>
                </a:rPr>
                <a:t>  Organizational PM   </a:t>
              </a:r>
            </a:p>
            <a:p>
              <a:pPr marL="231775" algn="l">
                <a:defRPr/>
              </a:pPr>
              <a:r>
                <a:rPr lang="en-US" sz="1200" dirty="0">
                  <a:latin typeface="Arial Narrow" pitchFamily="34" charset="0"/>
                </a:rPr>
                <a:t>     PRA 	 </a:t>
              </a:r>
            </a:p>
            <a:p>
              <a:pPr marL="231775" algn="l">
                <a:buFont typeface="Arial" pitchFamily="34" charset="0"/>
                <a:buChar char="•"/>
                <a:defRPr/>
              </a:pPr>
              <a:r>
                <a:rPr lang="en-US" sz="1200" dirty="0">
                  <a:latin typeface="Arial Narrow" pitchFamily="34" charset="0"/>
                </a:rPr>
                <a:t>  Servicing </a:t>
              </a:r>
              <a:r>
                <a:rPr lang="en-US" sz="1200" dirty="0">
                  <a:latin typeface="Arial Narrow" pitchFamily="34" charset="0"/>
                </a:rPr>
                <a:t>CPAC</a:t>
              </a:r>
              <a:endParaRPr lang="en-US" sz="1200" dirty="0">
                <a:latin typeface="Arial Narrow" pitchFamily="34" charset="0"/>
              </a:endParaRPr>
            </a:p>
            <a:p>
              <a:pPr marL="231775" algn="l">
                <a:defRPr/>
              </a:pPr>
              <a:r>
                <a:rPr lang="en-US" sz="1200" dirty="0">
                  <a:latin typeface="Arial Narrow" pitchFamily="34" charset="0"/>
                </a:rPr>
                <a:t>    Advisor	</a:t>
              </a:r>
            </a:p>
          </p:txBody>
        </p:sp>
      </p:grpSp>
      <p:grpSp>
        <p:nvGrpSpPr>
          <p:cNvPr id="3" name="Group 8"/>
          <p:cNvGrpSpPr/>
          <p:nvPr/>
        </p:nvGrpSpPr>
        <p:grpSpPr>
          <a:xfrm>
            <a:off x="2819400" y="3505200"/>
            <a:ext cx="1527046" cy="1194659"/>
            <a:chOff x="2711797" y="1398728"/>
            <a:chExt cx="896540" cy="563228"/>
          </a:xfrm>
          <a:solidFill>
            <a:srgbClr val="FFC000">
              <a:alpha val="10196"/>
            </a:srgbClr>
          </a:solidFill>
        </p:grpSpPr>
        <p:sp>
          <p:nvSpPr>
            <p:cNvPr id="10" name="Rounded Rectangle 9"/>
            <p:cNvSpPr/>
            <p:nvPr/>
          </p:nvSpPr>
          <p:spPr>
            <a:xfrm>
              <a:off x="2711797" y="1401619"/>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10"/>
            <p:cNvSpPr/>
            <p:nvPr/>
          </p:nvSpPr>
          <p:spPr>
            <a:xfrm>
              <a:off x="2720355" y="1398728"/>
              <a:ext cx="878962" cy="544016"/>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Command PM PRA reviews </a:t>
              </a:r>
            </a:p>
            <a:p>
              <a:pPr>
                <a:defRPr/>
              </a:pPr>
              <a:r>
                <a:rPr lang="en-US" sz="1200" dirty="0">
                  <a:latin typeface="Arial Narrow" pitchFamily="34" charset="0"/>
                </a:rPr>
                <a:t>reconsideration</a:t>
              </a:r>
            </a:p>
          </p:txBody>
        </p:sp>
      </p:grpSp>
      <p:grpSp>
        <p:nvGrpSpPr>
          <p:cNvPr id="4" name="Group 11"/>
          <p:cNvGrpSpPr/>
          <p:nvPr/>
        </p:nvGrpSpPr>
        <p:grpSpPr>
          <a:xfrm>
            <a:off x="7239000" y="2067458"/>
            <a:ext cx="1554480" cy="1056742"/>
            <a:chOff x="2711797" y="2802464"/>
            <a:chExt cx="896540" cy="560337"/>
          </a:xfrm>
          <a:solidFill>
            <a:srgbClr val="FFC000">
              <a:alpha val="10196"/>
            </a:srgbClr>
          </a:solidFill>
        </p:grpSpPr>
        <p:sp>
          <p:nvSpPr>
            <p:cNvPr id="13" name="Rounded Rectangle 12"/>
            <p:cNvSpPr/>
            <p:nvPr/>
          </p:nvSpPr>
          <p:spPr>
            <a:xfrm>
              <a:off x="2711797" y="2802464"/>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16"/>
            <p:cNvSpPr/>
            <p:nvPr/>
          </p:nvSpPr>
          <p:spPr>
            <a:xfrm>
              <a:off x="2728209" y="2818876"/>
              <a:ext cx="863716" cy="527513"/>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endParaRPr lang="en-US" sz="1200" dirty="0">
                <a:solidFill>
                  <a:srgbClr val="000000">
                    <a:hueOff val="0"/>
                    <a:satOff val="0"/>
                    <a:lumOff val="0"/>
                    <a:alphaOff val="0"/>
                  </a:srgbClr>
                </a:solidFill>
                <a:latin typeface="Arial Narrow" pitchFamily="34" charset="0"/>
              </a:endParaRPr>
            </a:p>
            <a:p>
              <a:pPr defTabSz="311150">
                <a:lnSpc>
                  <a:spcPct val="90000"/>
                </a:lnSpc>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a:p>
              <a:pPr defTabSz="311150">
                <a:lnSpc>
                  <a:spcPct val="90000"/>
                </a:lnSpc>
                <a:defRPr/>
              </a:pPr>
              <a:endParaRPr lang="en-US" sz="1200" dirty="0">
                <a:latin typeface="Arial Narrow" pitchFamily="34" charset="0"/>
              </a:endParaRPr>
            </a:p>
          </p:txBody>
        </p:sp>
      </p:grpSp>
      <p:grpSp>
        <p:nvGrpSpPr>
          <p:cNvPr id="5" name="Group 14"/>
          <p:cNvGrpSpPr/>
          <p:nvPr/>
        </p:nvGrpSpPr>
        <p:grpSpPr>
          <a:xfrm>
            <a:off x="4724399" y="3429001"/>
            <a:ext cx="1904998" cy="1524000"/>
            <a:chOff x="2623898" y="3462321"/>
            <a:chExt cx="1098699" cy="811398"/>
          </a:xfrm>
          <a:solidFill>
            <a:srgbClr val="FFC000">
              <a:alpha val="10196"/>
            </a:srgbClr>
          </a:solidFill>
        </p:grpSpPr>
        <p:sp>
          <p:nvSpPr>
            <p:cNvPr id="16" name="Rounded Rectangle 15"/>
            <p:cNvSpPr/>
            <p:nvPr/>
          </p:nvSpPr>
          <p:spPr>
            <a:xfrm>
              <a:off x="2623898" y="3462321"/>
              <a:ext cx="1098699" cy="811398"/>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Rounded Rectangle 19"/>
            <p:cNvSpPr/>
            <p:nvPr/>
          </p:nvSpPr>
          <p:spPr>
            <a:xfrm>
              <a:off x="2667846" y="3543459"/>
              <a:ext cx="1010805" cy="689689"/>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Command PM PRA confers with Rating/Reviewing Official and Organizational PM PRA during formal process and renders written decision</a:t>
              </a:r>
            </a:p>
          </p:txBody>
        </p:sp>
      </p:grpSp>
      <p:sp>
        <p:nvSpPr>
          <p:cNvPr id="27" name="Rounded Rectangle 26"/>
          <p:cNvSpPr/>
          <p:nvPr/>
        </p:nvSpPr>
        <p:spPr>
          <a:xfrm>
            <a:off x="579438" y="1725613"/>
            <a:ext cx="1635125" cy="930275"/>
          </a:xfrm>
          <a:prstGeom prst="roundRect">
            <a:avLst>
              <a:gd name="adj" fmla="val 10000"/>
            </a:avLst>
          </a:prstGeom>
          <a:no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cxnSp>
        <p:nvCxnSpPr>
          <p:cNvPr id="9224" name="Straight Arrow Connector 35"/>
          <p:cNvCxnSpPr>
            <a:cxnSpLocks noChangeShapeType="1"/>
          </p:cNvCxnSpPr>
          <p:nvPr/>
        </p:nvCxnSpPr>
        <p:spPr bwMode="auto">
          <a:xfrm>
            <a:off x="2209800" y="4038600"/>
            <a:ext cx="566738" cy="9525"/>
          </a:xfrm>
          <a:prstGeom prst="straightConnector1">
            <a:avLst/>
          </a:prstGeom>
          <a:noFill/>
          <a:ln w="9525" algn="ctr">
            <a:solidFill>
              <a:schemeClr val="tx1"/>
            </a:solidFill>
            <a:round/>
            <a:headEnd/>
            <a:tailEnd type="arrow" w="med" len="med"/>
          </a:ln>
        </p:spPr>
      </p:cxnSp>
      <p:cxnSp>
        <p:nvCxnSpPr>
          <p:cNvPr id="9225" name="Straight Arrow Connector 36"/>
          <p:cNvCxnSpPr>
            <a:cxnSpLocks noChangeShapeType="1"/>
          </p:cNvCxnSpPr>
          <p:nvPr/>
        </p:nvCxnSpPr>
        <p:spPr bwMode="auto">
          <a:xfrm>
            <a:off x="4343400" y="4038600"/>
            <a:ext cx="381000" cy="0"/>
          </a:xfrm>
          <a:prstGeom prst="straightConnector1">
            <a:avLst/>
          </a:prstGeom>
          <a:noFill/>
          <a:ln w="9525" algn="ctr">
            <a:solidFill>
              <a:schemeClr val="tx1"/>
            </a:solidFill>
            <a:round/>
            <a:headEnd/>
            <a:tailEnd type="arrow" w="med" len="med"/>
          </a:ln>
        </p:spPr>
      </p:cxnSp>
      <p:sp>
        <p:nvSpPr>
          <p:cNvPr id="9226" name="TextBox 60"/>
          <p:cNvSpPr txBox="1">
            <a:spLocks noChangeArrowheads="1"/>
          </p:cNvSpPr>
          <p:nvPr/>
        </p:nvSpPr>
        <p:spPr bwMode="auto">
          <a:xfrm>
            <a:off x="5943600" y="5257800"/>
            <a:ext cx="1031875"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cxnSp>
        <p:nvCxnSpPr>
          <p:cNvPr id="9227" name="Straight Arrow Connector 64"/>
          <p:cNvCxnSpPr>
            <a:cxnSpLocks noChangeShapeType="1"/>
          </p:cNvCxnSpPr>
          <p:nvPr/>
        </p:nvCxnSpPr>
        <p:spPr bwMode="auto">
          <a:xfrm flipV="1">
            <a:off x="6324600" y="2743200"/>
            <a:ext cx="914400" cy="685800"/>
          </a:xfrm>
          <a:prstGeom prst="straightConnector1">
            <a:avLst/>
          </a:prstGeom>
          <a:noFill/>
          <a:ln w="9525" algn="ctr">
            <a:solidFill>
              <a:schemeClr val="tx1"/>
            </a:solidFill>
            <a:round/>
            <a:headEnd/>
            <a:tailEnd type="arrow" w="med" len="med"/>
          </a:ln>
        </p:spPr>
      </p:cxnSp>
      <p:cxnSp>
        <p:nvCxnSpPr>
          <p:cNvPr id="9228" name="Straight Arrow Connector 68"/>
          <p:cNvCxnSpPr>
            <a:cxnSpLocks noChangeShapeType="1"/>
          </p:cNvCxnSpPr>
          <p:nvPr/>
        </p:nvCxnSpPr>
        <p:spPr bwMode="auto">
          <a:xfrm>
            <a:off x="6629400" y="4876800"/>
            <a:ext cx="609600" cy="458788"/>
          </a:xfrm>
          <a:prstGeom prst="straightConnector1">
            <a:avLst/>
          </a:prstGeom>
          <a:noFill/>
          <a:ln w="9525" algn="ctr">
            <a:solidFill>
              <a:schemeClr val="tx1"/>
            </a:solidFill>
            <a:round/>
            <a:headEnd/>
            <a:tailEnd type="arrow" w="med" len="med"/>
          </a:ln>
        </p:spPr>
      </p:cxnSp>
      <p:sp>
        <p:nvSpPr>
          <p:cNvPr id="9229" name="TextBox 69"/>
          <p:cNvSpPr txBox="1">
            <a:spLocks noChangeArrowheads="1"/>
          </p:cNvSpPr>
          <p:nvPr/>
        </p:nvSpPr>
        <p:spPr bwMode="auto">
          <a:xfrm>
            <a:off x="6477000" y="3276600"/>
            <a:ext cx="9271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a:t>
            </a:r>
          </a:p>
        </p:txBody>
      </p:sp>
      <p:sp>
        <p:nvSpPr>
          <p:cNvPr id="43" name="Rounded Rectangle 42"/>
          <p:cNvSpPr/>
          <p:nvPr/>
        </p:nvSpPr>
        <p:spPr bwMode="auto">
          <a:xfrm>
            <a:off x="304800" y="5181600"/>
            <a:ext cx="1889125" cy="509588"/>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10 calendar days of receipt of Performance Evaluation</a:t>
            </a:r>
          </a:p>
        </p:txBody>
      </p:sp>
      <p:sp>
        <p:nvSpPr>
          <p:cNvPr id="52" name="Oval 51"/>
          <p:cNvSpPr/>
          <p:nvPr/>
        </p:nvSpPr>
        <p:spPr bwMode="auto">
          <a:xfrm>
            <a:off x="1066800" y="5638800"/>
            <a:ext cx="2862263" cy="1003300"/>
          </a:xfrm>
          <a:prstGeom prst="ellipse">
            <a:avLst/>
          </a:prstGeom>
          <a:solidFill>
            <a:schemeClr val="accent3">
              <a:lumMod val="85000"/>
            </a:schemeClr>
          </a:solidFill>
          <a:ln w="9525" cap="flat" cmpd="sng" algn="ctr">
            <a:solidFill>
              <a:srgbClr val="C00000"/>
            </a:solidFill>
            <a:prstDash val="solid"/>
            <a:round/>
            <a:headEnd type="none" w="med" len="med"/>
            <a:tailEnd type="none" w="med" len="med"/>
          </a:ln>
          <a:effectLst/>
        </p:spPr>
        <p:txBody>
          <a:bodyPr anchor="ctr"/>
          <a:lstStyle/>
          <a:p>
            <a:pPr>
              <a:defRPr/>
            </a:pPr>
            <a:r>
              <a:rPr lang="en-US" sz="1100" b="1" dirty="0">
                <a:solidFill>
                  <a:srgbClr val="2D2DB9">
                    <a:lumMod val="75000"/>
                  </a:srgbClr>
                </a:solidFill>
                <a:latin typeface="Arial"/>
                <a:ea typeface="msgothic" charset="0"/>
                <a:cs typeface="msgothic" charset="0"/>
              </a:rPr>
              <a:t>Requests for reconsideration may be rejected for noncompliance with requirements and/or timelines</a:t>
            </a:r>
          </a:p>
        </p:txBody>
      </p:sp>
      <p:cxnSp>
        <p:nvCxnSpPr>
          <p:cNvPr id="9232" name="Straight Connector 52"/>
          <p:cNvCxnSpPr>
            <a:cxnSpLocks noChangeShapeType="1"/>
          </p:cNvCxnSpPr>
          <p:nvPr/>
        </p:nvCxnSpPr>
        <p:spPr bwMode="auto">
          <a:xfrm rot="5400000">
            <a:off x="1628775" y="4848225"/>
            <a:ext cx="1619250" cy="0"/>
          </a:xfrm>
          <a:prstGeom prst="line">
            <a:avLst/>
          </a:prstGeom>
          <a:noFill/>
          <a:ln w="28575" algn="ctr">
            <a:solidFill>
              <a:srgbClr val="FF0000"/>
            </a:solidFill>
            <a:prstDash val="dashDot"/>
            <a:round/>
            <a:headEnd/>
            <a:tailEnd/>
          </a:ln>
        </p:spPr>
      </p:cxnSp>
      <p:sp>
        <p:nvSpPr>
          <p:cNvPr id="59" name="Rounded Rectangle 58"/>
          <p:cNvSpPr/>
          <p:nvPr/>
        </p:nvSpPr>
        <p:spPr bwMode="auto">
          <a:xfrm>
            <a:off x="2743200" y="4724400"/>
            <a:ext cx="1889125" cy="865188"/>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15 calendar days of receipt of request</a:t>
            </a:r>
          </a:p>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May extend deadline another 15 calendar days if necessary</a:t>
            </a:r>
          </a:p>
          <a:p>
            <a:pPr defTabSz="444500">
              <a:lnSpc>
                <a:spcPct val="90000"/>
              </a:lnSpc>
              <a:spcAft>
                <a:spcPct val="35000"/>
              </a:spcAft>
              <a:defRPr/>
            </a:pPr>
            <a:endParaRPr lang="en-US" sz="1100" b="1" i="1" dirty="0">
              <a:solidFill>
                <a:srgbClr val="000000">
                  <a:hueOff val="0"/>
                  <a:satOff val="0"/>
                  <a:lumOff val="0"/>
                  <a:alphaOff val="0"/>
                </a:srgbClr>
              </a:solidFill>
              <a:latin typeface="Arial Narrow" pitchFamily="34" charset="0"/>
              <a:ea typeface="MS PGothic" pitchFamily="34" charset="-128"/>
            </a:endParaRPr>
          </a:p>
        </p:txBody>
      </p:sp>
      <p:cxnSp>
        <p:nvCxnSpPr>
          <p:cNvPr id="9234" name="Straight Arrow Connector 38"/>
          <p:cNvCxnSpPr>
            <a:cxnSpLocks noChangeShapeType="1"/>
          </p:cNvCxnSpPr>
          <p:nvPr/>
        </p:nvCxnSpPr>
        <p:spPr bwMode="auto">
          <a:xfrm rot="16200000" flipH="1">
            <a:off x="1070768" y="3044032"/>
            <a:ext cx="449263" cy="0"/>
          </a:xfrm>
          <a:prstGeom prst="straightConnector1">
            <a:avLst/>
          </a:prstGeom>
          <a:noFill/>
          <a:ln w="9525" algn="ctr">
            <a:solidFill>
              <a:schemeClr val="tx1"/>
            </a:solidFill>
            <a:round/>
            <a:headEnd/>
            <a:tailEnd type="arrow" w="med" len="med"/>
          </a:ln>
        </p:spPr>
      </p:cxnSp>
      <p:cxnSp>
        <p:nvCxnSpPr>
          <p:cNvPr id="9235" name="Straight Arrow Connector 38"/>
          <p:cNvCxnSpPr>
            <a:cxnSpLocks noChangeShapeType="1"/>
          </p:cNvCxnSpPr>
          <p:nvPr/>
        </p:nvCxnSpPr>
        <p:spPr bwMode="auto">
          <a:xfrm>
            <a:off x="5638800" y="2971800"/>
            <a:ext cx="0" cy="457200"/>
          </a:xfrm>
          <a:prstGeom prst="straightConnector1">
            <a:avLst/>
          </a:prstGeom>
          <a:noFill/>
          <a:ln w="9525" algn="ctr">
            <a:solidFill>
              <a:schemeClr val="tx1"/>
            </a:solidFill>
            <a:round/>
            <a:headEnd/>
            <a:tailEnd type="arrow" w="med" len="med"/>
          </a:ln>
        </p:spPr>
      </p:cxnSp>
      <p:grpSp>
        <p:nvGrpSpPr>
          <p:cNvPr id="6" name="Group 17"/>
          <p:cNvGrpSpPr/>
          <p:nvPr/>
        </p:nvGrpSpPr>
        <p:grpSpPr>
          <a:xfrm>
            <a:off x="7239000" y="4724400"/>
            <a:ext cx="1554480" cy="893601"/>
            <a:chOff x="2711797" y="2802464"/>
            <a:chExt cx="896540" cy="560337"/>
          </a:xfrm>
          <a:solidFill>
            <a:srgbClr val="FFC000">
              <a:alpha val="10196"/>
            </a:srgbClr>
          </a:solidFill>
        </p:grpSpPr>
        <p:sp>
          <p:nvSpPr>
            <p:cNvPr id="36" name="Rounded Rectangle 35"/>
            <p:cNvSpPr/>
            <p:nvPr/>
          </p:nvSpPr>
          <p:spPr>
            <a:xfrm>
              <a:off x="2711797" y="2802464"/>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7" name="Rounded Rectangle 16"/>
            <p:cNvSpPr/>
            <p:nvPr/>
          </p:nvSpPr>
          <p:spPr>
            <a:xfrm>
              <a:off x="2728209" y="2818876"/>
              <a:ext cx="863716" cy="527513"/>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may request formal reconsideration from Army PM PRA</a:t>
              </a:r>
            </a:p>
          </p:txBody>
        </p:sp>
      </p:grpSp>
      <p:sp>
        <p:nvSpPr>
          <p:cNvPr id="9237" name="Slide Number Placeholder 3"/>
          <p:cNvSpPr>
            <a:spLocks noGrp="1"/>
          </p:cNvSpPr>
          <p:nvPr>
            <p:ph type="sldNum" sz="quarter" idx="12"/>
          </p:nvPr>
        </p:nvSpPr>
        <p:spPr>
          <a:noFill/>
        </p:spPr>
        <p:txBody>
          <a:bodyPr/>
          <a:lstStyle/>
          <a:p>
            <a:fld id="{4CF1AB1A-971E-401F-9E77-B974F26F1D1B}" type="slidenum">
              <a:rPr lang="en-US" smtClean="0"/>
              <a:pPr/>
              <a:t>6</a:t>
            </a:fld>
            <a:endParaRPr lang="en-US" smtClean="0"/>
          </a:p>
        </p:txBody>
      </p:sp>
      <p:grpSp>
        <p:nvGrpSpPr>
          <p:cNvPr id="9" name="Group 34"/>
          <p:cNvGrpSpPr/>
          <p:nvPr/>
        </p:nvGrpSpPr>
        <p:grpSpPr>
          <a:xfrm>
            <a:off x="4572000" y="2057400"/>
            <a:ext cx="2133600" cy="914400"/>
            <a:chOff x="2675752" y="534567"/>
            <a:chExt cx="906014" cy="609064"/>
          </a:xfrm>
          <a:solidFill>
            <a:srgbClr val="FFC000">
              <a:alpha val="10196"/>
            </a:srgbClr>
          </a:solidFill>
        </p:grpSpPr>
        <p:sp>
          <p:nvSpPr>
            <p:cNvPr id="38" name="Rounded Rectangle 37"/>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t>Employee can request opportunity to personally address the Command PM PRA</a:t>
              </a:r>
              <a:endParaRPr lang="en-US" sz="1200" dirty="0">
                <a:latin typeface="Arial Narrow" pitchFamily="34" charset="0"/>
              </a:endParaRPr>
            </a:p>
          </p:txBody>
        </p:sp>
      </p:grpSp>
      <p:grpSp>
        <p:nvGrpSpPr>
          <p:cNvPr id="12" name="Group 39"/>
          <p:cNvGrpSpPr/>
          <p:nvPr/>
        </p:nvGrpSpPr>
        <p:grpSpPr>
          <a:xfrm>
            <a:off x="228600" y="1524000"/>
            <a:ext cx="2057400" cy="1295400"/>
            <a:chOff x="2675752" y="534567"/>
            <a:chExt cx="906014" cy="609064"/>
          </a:xfrm>
          <a:solidFill>
            <a:srgbClr val="FFC000">
              <a:alpha val="10196"/>
            </a:srgbClr>
          </a:solidFill>
        </p:grpSpPr>
        <p:sp>
          <p:nvSpPr>
            <p:cNvPr id="41" name="Rounded Rectangle 40"/>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2"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solidFill>
                </a:rPr>
                <a:t>Informal reconsideration request denied</a:t>
              </a:r>
            </a:p>
            <a:p>
              <a:pPr defTabSz="311150">
                <a:lnSpc>
                  <a:spcPct val="90000"/>
                </a:lnSpc>
                <a:spcAft>
                  <a:spcPct val="35000"/>
                </a:spcAft>
                <a:defRPr/>
              </a:pPr>
              <a:r>
                <a:rPr lang="en-US" sz="1200" b="1" i="1" dirty="0">
                  <a:solidFill>
                    <a:srgbClr val="000000"/>
                  </a:solidFill>
                </a:rPr>
                <a:t>Or</a:t>
              </a:r>
            </a:p>
            <a:p>
              <a:pPr defTabSz="311150">
                <a:lnSpc>
                  <a:spcPct val="90000"/>
                </a:lnSpc>
                <a:spcAft>
                  <a:spcPct val="35000"/>
                </a:spcAft>
                <a:defRPr/>
              </a:pPr>
              <a:r>
                <a:rPr lang="en-US" sz="1200" dirty="0">
                  <a:solidFill>
                    <a:srgbClr val="000000"/>
                  </a:solidFill>
                </a:rPr>
                <a:t>Upon employee’s initial receipt of the Performance Evaluation</a:t>
              </a:r>
              <a:endParaRPr lang="en-US" sz="1200" dirty="0">
                <a:latin typeface="Arial Narrow" pitchFamily="34" charset="0"/>
              </a:endParaRPr>
            </a:p>
          </p:txBody>
        </p:sp>
      </p:gr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sz="2800" smtClean="0"/>
              <a:t>Formal Reconsideration Process – Army PM PRA</a:t>
            </a:r>
          </a:p>
        </p:txBody>
      </p:sp>
      <p:sp>
        <p:nvSpPr>
          <p:cNvPr id="10" name="Rounded Rectangle 9"/>
          <p:cNvSpPr/>
          <p:nvPr/>
        </p:nvSpPr>
        <p:spPr>
          <a:xfrm>
            <a:off x="2273300" y="3206750"/>
            <a:ext cx="1527175" cy="1189038"/>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10"/>
          <p:cNvSpPr/>
          <p:nvPr/>
        </p:nvSpPr>
        <p:spPr>
          <a:xfrm>
            <a:off x="2287588" y="3200400"/>
            <a:ext cx="1497012" cy="1154113"/>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Army PM PRA reviews </a:t>
            </a:r>
          </a:p>
          <a:p>
            <a:pPr>
              <a:defRPr/>
            </a:pPr>
            <a:r>
              <a:rPr lang="en-US" sz="1200" dirty="0">
                <a:latin typeface="Arial Narrow" pitchFamily="34" charset="0"/>
              </a:rPr>
              <a:t>reconsideration</a:t>
            </a:r>
          </a:p>
        </p:txBody>
      </p:sp>
      <p:sp>
        <p:nvSpPr>
          <p:cNvPr id="13" name="Rounded Rectangle 12"/>
          <p:cNvSpPr/>
          <p:nvPr/>
        </p:nvSpPr>
        <p:spPr>
          <a:xfrm>
            <a:off x="7226300" y="1752600"/>
            <a:ext cx="1554163" cy="1057275"/>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16"/>
          <p:cNvSpPr/>
          <p:nvPr/>
        </p:nvSpPr>
        <p:spPr>
          <a:xfrm>
            <a:off x="7254875" y="1782763"/>
            <a:ext cx="1497013" cy="995362"/>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endParaRPr lang="en-US" sz="1200" dirty="0">
              <a:solidFill>
                <a:srgbClr val="000000">
                  <a:hueOff val="0"/>
                  <a:satOff val="0"/>
                  <a:lumOff val="0"/>
                  <a:alphaOff val="0"/>
                </a:srgbClr>
              </a:solidFill>
              <a:latin typeface="Arial Narrow" pitchFamily="34" charset="0"/>
            </a:endParaRPr>
          </a:p>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a:p>
            <a:pPr defTabSz="311150">
              <a:lnSpc>
                <a:spcPct val="90000"/>
              </a:lnSpc>
              <a:spcAft>
                <a:spcPct val="35000"/>
              </a:spcAft>
              <a:defRPr/>
            </a:pPr>
            <a:endParaRPr lang="en-US" sz="1200" dirty="0">
              <a:solidFill>
                <a:srgbClr val="000000">
                  <a:hueOff val="0"/>
                  <a:satOff val="0"/>
                  <a:lumOff val="0"/>
                  <a:alphaOff val="0"/>
                </a:srgbClr>
              </a:solidFill>
              <a:latin typeface="Arial Narrow" pitchFamily="34" charset="0"/>
            </a:endParaRPr>
          </a:p>
        </p:txBody>
      </p:sp>
      <p:sp>
        <p:nvSpPr>
          <p:cNvPr id="27" name="Rounded Rectangle 26"/>
          <p:cNvSpPr/>
          <p:nvPr/>
        </p:nvSpPr>
        <p:spPr>
          <a:xfrm>
            <a:off x="271463" y="1779588"/>
            <a:ext cx="1554162" cy="1035050"/>
          </a:xfrm>
          <a:prstGeom prst="roundRect">
            <a:avLst>
              <a:gd name="adj" fmla="val 10000"/>
            </a:avLst>
          </a:prstGeom>
          <a:no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cxnSp>
        <p:nvCxnSpPr>
          <p:cNvPr id="10248" name="Straight Arrow Connector 35"/>
          <p:cNvCxnSpPr>
            <a:cxnSpLocks noChangeShapeType="1"/>
          </p:cNvCxnSpPr>
          <p:nvPr/>
        </p:nvCxnSpPr>
        <p:spPr bwMode="auto">
          <a:xfrm flipV="1">
            <a:off x="1790700" y="3733800"/>
            <a:ext cx="482600" cy="0"/>
          </a:xfrm>
          <a:prstGeom prst="straightConnector1">
            <a:avLst/>
          </a:prstGeom>
          <a:noFill/>
          <a:ln w="9525" algn="ctr">
            <a:solidFill>
              <a:schemeClr val="tx1"/>
            </a:solidFill>
            <a:round/>
            <a:headEnd/>
            <a:tailEnd type="arrow" w="med" len="med"/>
          </a:ln>
        </p:spPr>
      </p:cxnSp>
      <p:sp>
        <p:nvSpPr>
          <p:cNvPr id="10249" name="TextBox 69"/>
          <p:cNvSpPr txBox="1">
            <a:spLocks noChangeArrowheads="1"/>
          </p:cNvSpPr>
          <p:nvPr/>
        </p:nvSpPr>
        <p:spPr bwMode="auto">
          <a:xfrm>
            <a:off x="6007100" y="3429000"/>
            <a:ext cx="9271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a:t>
            </a:r>
          </a:p>
        </p:txBody>
      </p:sp>
      <p:sp>
        <p:nvSpPr>
          <p:cNvPr id="43" name="Rounded Rectangle 42"/>
          <p:cNvSpPr/>
          <p:nvPr/>
        </p:nvSpPr>
        <p:spPr bwMode="auto">
          <a:xfrm>
            <a:off x="61913" y="4440238"/>
            <a:ext cx="1889125" cy="509587"/>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7 calendar days of receipt of  Command PM PRA Decision</a:t>
            </a:r>
          </a:p>
        </p:txBody>
      </p:sp>
      <p:sp>
        <p:nvSpPr>
          <p:cNvPr id="52" name="Oval 51"/>
          <p:cNvSpPr/>
          <p:nvPr/>
        </p:nvSpPr>
        <p:spPr bwMode="auto">
          <a:xfrm>
            <a:off x="661988" y="5038725"/>
            <a:ext cx="2862262" cy="1003300"/>
          </a:xfrm>
          <a:prstGeom prst="ellipse">
            <a:avLst/>
          </a:prstGeom>
          <a:solidFill>
            <a:schemeClr val="accent3">
              <a:lumMod val="85000"/>
            </a:schemeClr>
          </a:solidFill>
          <a:ln w="9525" cap="flat" cmpd="sng" algn="ctr">
            <a:solidFill>
              <a:srgbClr val="C00000"/>
            </a:solidFill>
            <a:prstDash val="solid"/>
            <a:round/>
            <a:headEnd type="none" w="med" len="med"/>
            <a:tailEnd type="none" w="med" len="med"/>
          </a:ln>
          <a:effectLst/>
        </p:spPr>
        <p:txBody>
          <a:bodyPr anchor="ctr"/>
          <a:lstStyle/>
          <a:p>
            <a:pPr>
              <a:defRPr/>
            </a:pPr>
            <a:r>
              <a:rPr lang="en-US" sz="1100" b="1" dirty="0">
                <a:solidFill>
                  <a:srgbClr val="2D2DB9">
                    <a:lumMod val="75000"/>
                  </a:srgbClr>
                </a:solidFill>
                <a:latin typeface="Arial"/>
                <a:ea typeface="msgothic" charset="0"/>
                <a:cs typeface="msgothic" charset="0"/>
              </a:rPr>
              <a:t>Requests for reconsideration may be rejected for noncompliance with requirements and/or timelines</a:t>
            </a:r>
          </a:p>
        </p:txBody>
      </p:sp>
      <p:cxnSp>
        <p:nvCxnSpPr>
          <p:cNvPr id="10252" name="Straight Connector 52"/>
          <p:cNvCxnSpPr>
            <a:cxnSpLocks noChangeShapeType="1"/>
            <a:endCxn id="52" idx="0"/>
          </p:cNvCxnSpPr>
          <p:nvPr/>
        </p:nvCxnSpPr>
        <p:spPr bwMode="auto">
          <a:xfrm rot="5400000">
            <a:off x="1454944" y="4372769"/>
            <a:ext cx="1304925" cy="26987"/>
          </a:xfrm>
          <a:prstGeom prst="line">
            <a:avLst/>
          </a:prstGeom>
          <a:noFill/>
          <a:ln w="28575" algn="ctr">
            <a:solidFill>
              <a:srgbClr val="FF0000"/>
            </a:solidFill>
            <a:prstDash val="dashDot"/>
            <a:round/>
            <a:headEnd/>
            <a:tailEnd/>
          </a:ln>
        </p:spPr>
      </p:cxnSp>
      <p:sp>
        <p:nvSpPr>
          <p:cNvPr id="59" name="Rounded Rectangle 58"/>
          <p:cNvSpPr/>
          <p:nvPr/>
        </p:nvSpPr>
        <p:spPr bwMode="auto">
          <a:xfrm>
            <a:off x="2197100" y="4419600"/>
            <a:ext cx="1889125" cy="565150"/>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15 calendar days of receipt of request</a:t>
            </a:r>
          </a:p>
        </p:txBody>
      </p:sp>
      <p:cxnSp>
        <p:nvCxnSpPr>
          <p:cNvPr id="10254" name="Straight Arrow Connector 43"/>
          <p:cNvCxnSpPr>
            <a:cxnSpLocks noChangeShapeType="1"/>
          </p:cNvCxnSpPr>
          <p:nvPr/>
        </p:nvCxnSpPr>
        <p:spPr bwMode="auto">
          <a:xfrm rot="16200000" flipH="1">
            <a:off x="765175" y="2879725"/>
            <a:ext cx="579438" cy="1588"/>
          </a:xfrm>
          <a:prstGeom prst="straightConnector1">
            <a:avLst/>
          </a:prstGeom>
          <a:noFill/>
          <a:ln w="9525" algn="ctr">
            <a:solidFill>
              <a:schemeClr val="tx1"/>
            </a:solidFill>
            <a:round/>
            <a:headEnd/>
            <a:tailEnd type="arrow" w="med" len="med"/>
          </a:ln>
        </p:spPr>
      </p:cxnSp>
      <p:sp>
        <p:nvSpPr>
          <p:cNvPr id="10255" name="TextBox 69"/>
          <p:cNvSpPr txBox="1">
            <a:spLocks noChangeArrowheads="1"/>
          </p:cNvSpPr>
          <p:nvPr/>
        </p:nvSpPr>
        <p:spPr bwMode="auto">
          <a:xfrm>
            <a:off x="5854700" y="4495800"/>
            <a:ext cx="11430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cxnSp>
        <p:nvCxnSpPr>
          <p:cNvPr id="10256" name="Elbow Connector 55"/>
          <p:cNvCxnSpPr>
            <a:cxnSpLocks noChangeShapeType="1"/>
          </p:cNvCxnSpPr>
          <p:nvPr/>
        </p:nvCxnSpPr>
        <p:spPr bwMode="auto">
          <a:xfrm rot="10800000" flipV="1">
            <a:off x="7226300" y="3886200"/>
            <a:ext cx="31750" cy="844550"/>
          </a:xfrm>
          <a:prstGeom prst="bentConnector3">
            <a:avLst>
              <a:gd name="adj1" fmla="val 1118282"/>
            </a:avLst>
          </a:prstGeom>
          <a:noFill/>
          <a:ln w="9525" algn="ctr">
            <a:solidFill>
              <a:schemeClr val="tx1"/>
            </a:solidFill>
            <a:round/>
            <a:headEnd type="arrow" w="med" len="med"/>
            <a:tailEnd type="arrow" w="med" len="med"/>
          </a:ln>
        </p:spPr>
      </p:cxnSp>
      <p:sp>
        <p:nvSpPr>
          <p:cNvPr id="44" name="Rounded Rectangle 43"/>
          <p:cNvSpPr/>
          <p:nvPr/>
        </p:nvSpPr>
        <p:spPr bwMode="auto">
          <a:xfrm>
            <a:off x="4330700" y="4464050"/>
            <a:ext cx="1524000" cy="565150"/>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May extend deadline another 15 calendar days if necessary</a:t>
            </a:r>
          </a:p>
        </p:txBody>
      </p:sp>
      <p:sp>
        <p:nvSpPr>
          <p:cNvPr id="61" name="Rounded Rectangle 60"/>
          <p:cNvSpPr/>
          <p:nvPr/>
        </p:nvSpPr>
        <p:spPr>
          <a:xfrm>
            <a:off x="7315200" y="3352800"/>
            <a:ext cx="1541463" cy="893763"/>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2" name="Rounded Rectangle 16"/>
          <p:cNvSpPr/>
          <p:nvPr/>
        </p:nvSpPr>
        <p:spPr>
          <a:xfrm>
            <a:off x="7391400" y="3352800"/>
            <a:ext cx="1497013" cy="841375"/>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r>
              <a:rPr lang="en-US" sz="1200" dirty="0">
                <a:latin typeface="Arial Narrow" pitchFamily="34" charset="0"/>
              </a:rPr>
              <a:t>Employee rating</a:t>
            </a:r>
          </a:p>
          <a:p>
            <a:pPr defTabSz="311150">
              <a:lnSpc>
                <a:spcPct val="90000"/>
              </a:lnSpc>
              <a:defRPr/>
            </a:pPr>
            <a:r>
              <a:rPr lang="en-US" sz="1200" dirty="0">
                <a:latin typeface="Arial Narrow" pitchFamily="34" charset="0"/>
              </a:rPr>
              <a:t>remains unchanged</a:t>
            </a:r>
          </a:p>
        </p:txBody>
      </p:sp>
      <p:cxnSp>
        <p:nvCxnSpPr>
          <p:cNvPr id="10260" name="Straight Arrow Connector 35"/>
          <p:cNvCxnSpPr>
            <a:cxnSpLocks noChangeShapeType="1"/>
          </p:cNvCxnSpPr>
          <p:nvPr/>
        </p:nvCxnSpPr>
        <p:spPr bwMode="auto">
          <a:xfrm>
            <a:off x="3797300" y="3719513"/>
            <a:ext cx="533400" cy="1587"/>
          </a:xfrm>
          <a:prstGeom prst="straightConnector1">
            <a:avLst/>
          </a:prstGeom>
          <a:noFill/>
          <a:ln w="9525" algn="ctr">
            <a:solidFill>
              <a:schemeClr val="tx1"/>
            </a:solidFill>
            <a:round/>
            <a:headEnd/>
            <a:tailEnd type="arrow" w="med" len="med"/>
          </a:ln>
        </p:spPr>
      </p:cxnSp>
      <p:cxnSp>
        <p:nvCxnSpPr>
          <p:cNvPr id="10261" name="Straight Arrow Connector 43"/>
          <p:cNvCxnSpPr>
            <a:cxnSpLocks noChangeShapeType="1"/>
          </p:cNvCxnSpPr>
          <p:nvPr/>
        </p:nvCxnSpPr>
        <p:spPr bwMode="auto">
          <a:xfrm>
            <a:off x="5854700" y="4267200"/>
            <a:ext cx="1066800" cy="1588"/>
          </a:xfrm>
          <a:prstGeom prst="straightConnector1">
            <a:avLst/>
          </a:prstGeom>
          <a:noFill/>
          <a:ln w="9525" algn="ctr">
            <a:solidFill>
              <a:schemeClr val="tx1"/>
            </a:solidFill>
            <a:round/>
            <a:headEnd/>
            <a:tailEnd type="arrow" w="med" len="med"/>
          </a:ln>
        </p:spPr>
      </p:cxnSp>
      <p:sp>
        <p:nvSpPr>
          <p:cNvPr id="100" name="Rounded Rectangle 99"/>
          <p:cNvSpPr/>
          <p:nvPr/>
        </p:nvSpPr>
        <p:spPr>
          <a:xfrm>
            <a:off x="7302500" y="4419600"/>
            <a:ext cx="1541463" cy="893763"/>
          </a:xfrm>
          <a:prstGeom prst="roundRect">
            <a:avLst>
              <a:gd name="adj" fmla="val 10000"/>
            </a:avLst>
          </a:prstGeom>
          <a:solidFill>
            <a:srgbClr val="FFC000">
              <a:alpha val="10196"/>
            </a:srgbClr>
          </a:solidFill>
          <a:ln>
            <a:solidFill>
              <a:srgbClr val="FF000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1" name="Rounded Rectangle 16"/>
          <p:cNvSpPr/>
          <p:nvPr/>
        </p:nvSpPr>
        <p:spPr>
          <a:xfrm>
            <a:off x="7378700" y="4419600"/>
            <a:ext cx="1497013" cy="841375"/>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r>
              <a:rPr lang="en-US" sz="1200" dirty="0">
                <a:latin typeface="Arial Narrow" pitchFamily="34" charset="0"/>
              </a:rPr>
              <a:t>Army PM PRA </a:t>
            </a:r>
          </a:p>
          <a:p>
            <a:pPr defTabSz="311150">
              <a:lnSpc>
                <a:spcPct val="90000"/>
              </a:lnSpc>
              <a:defRPr/>
            </a:pPr>
            <a:r>
              <a:rPr lang="en-US" sz="1200" dirty="0">
                <a:latin typeface="Arial Narrow" pitchFamily="34" charset="0"/>
              </a:rPr>
              <a:t>decision is final</a:t>
            </a:r>
          </a:p>
        </p:txBody>
      </p:sp>
      <p:cxnSp>
        <p:nvCxnSpPr>
          <p:cNvPr id="10264" name="Straight Arrow Connector 102"/>
          <p:cNvCxnSpPr>
            <a:cxnSpLocks noChangeShapeType="1"/>
          </p:cNvCxnSpPr>
          <p:nvPr/>
        </p:nvCxnSpPr>
        <p:spPr bwMode="auto">
          <a:xfrm rot="5400000" flipH="1" flipV="1">
            <a:off x="5814219" y="2321719"/>
            <a:ext cx="1452562" cy="1371600"/>
          </a:xfrm>
          <a:prstGeom prst="straightConnector1">
            <a:avLst/>
          </a:prstGeom>
          <a:noFill/>
          <a:ln w="9525" algn="ctr">
            <a:solidFill>
              <a:schemeClr val="tx1"/>
            </a:solidFill>
            <a:round/>
            <a:headEnd/>
            <a:tailEnd type="arrow" w="med" len="med"/>
          </a:ln>
        </p:spPr>
      </p:cxnSp>
      <p:sp>
        <p:nvSpPr>
          <p:cNvPr id="48" name="Rounded Rectangle 47"/>
          <p:cNvSpPr/>
          <p:nvPr/>
        </p:nvSpPr>
        <p:spPr>
          <a:xfrm>
            <a:off x="4330700" y="3206750"/>
            <a:ext cx="1527175" cy="1189038"/>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Rounded Rectangle 10"/>
          <p:cNvSpPr/>
          <p:nvPr/>
        </p:nvSpPr>
        <p:spPr>
          <a:xfrm>
            <a:off x="4344988" y="3200400"/>
            <a:ext cx="1497012" cy="1154113"/>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Army PM PRA</a:t>
            </a:r>
          </a:p>
          <a:p>
            <a:pPr>
              <a:defRPr/>
            </a:pPr>
            <a:r>
              <a:rPr lang="en-US" sz="1200" dirty="0">
                <a:latin typeface="Arial Narrow" pitchFamily="34" charset="0"/>
              </a:rPr>
              <a:t>renders  written decision through Command PM PRA</a:t>
            </a:r>
          </a:p>
        </p:txBody>
      </p:sp>
      <p:sp>
        <p:nvSpPr>
          <p:cNvPr id="10267" name="Slide Number Placeholder 3"/>
          <p:cNvSpPr>
            <a:spLocks noGrp="1"/>
          </p:cNvSpPr>
          <p:nvPr>
            <p:ph type="sldNum" sz="quarter" idx="12"/>
          </p:nvPr>
        </p:nvSpPr>
        <p:spPr>
          <a:noFill/>
        </p:spPr>
        <p:txBody>
          <a:bodyPr/>
          <a:lstStyle/>
          <a:p>
            <a:fld id="{1E69C26E-C21D-4BB9-A430-BBDFE403EABF}" type="slidenum">
              <a:rPr lang="en-US" smtClean="0"/>
              <a:pPr/>
              <a:t>7</a:t>
            </a:fld>
            <a:endParaRPr lang="en-US" smtClean="0"/>
          </a:p>
        </p:txBody>
      </p:sp>
      <p:sp>
        <p:nvSpPr>
          <p:cNvPr id="10266" name="Text Box 26"/>
          <p:cNvSpPr txBox="1">
            <a:spLocks noChangeArrowheads="1"/>
          </p:cNvSpPr>
          <p:nvPr/>
        </p:nvSpPr>
        <p:spPr bwMode="auto">
          <a:xfrm>
            <a:off x="381000" y="3505200"/>
            <a:ext cx="1219200" cy="3667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endParaRPr lang="en-US">
              <a:latin typeface="Arial" pitchFamily="34" charset="0"/>
            </a:endParaRPr>
          </a:p>
        </p:txBody>
      </p:sp>
      <p:sp>
        <p:nvSpPr>
          <p:cNvPr id="10268" name="AutoShape 28"/>
          <p:cNvSpPr>
            <a:spLocks noChangeArrowheads="1"/>
          </p:cNvSpPr>
          <p:nvPr/>
        </p:nvSpPr>
        <p:spPr bwMode="auto">
          <a:xfrm>
            <a:off x="228600" y="3230563"/>
            <a:ext cx="1676400" cy="1143000"/>
          </a:xfrm>
          <a:prstGeom prst="roundRect">
            <a:avLst>
              <a:gd name="adj" fmla="val 16667"/>
            </a:avLst>
          </a:prstGeom>
          <a:solidFill>
            <a:srgbClr val="FFF3CD"/>
          </a:solidFill>
          <a:ln w="28575">
            <a:solidFill>
              <a:schemeClr val="accent6">
                <a:lumMod val="60000"/>
                <a:lumOff val="40000"/>
              </a:schemeClr>
            </a:solidFill>
            <a:round/>
            <a:headEnd/>
            <a:tailEnd/>
          </a:ln>
        </p:spPr>
        <p:txBody>
          <a:bodyPr/>
          <a:lstStyle/>
          <a:p>
            <a:pPr>
              <a:defRPr/>
            </a:pPr>
            <a:r>
              <a:rPr lang="en-US" sz="1200" dirty="0">
                <a:solidFill>
                  <a:srgbClr val="000000"/>
                </a:solidFill>
                <a:latin typeface="Arial" pitchFamily="34" charset="0"/>
              </a:rPr>
              <a:t>Employee submits written request to Army PM PRA through Command PM PRA</a:t>
            </a:r>
          </a:p>
          <a:p>
            <a:pPr>
              <a:defRPr/>
            </a:pPr>
            <a:endParaRPr lang="en-US" sz="1200" dirty="0">
              <a:latin typeface="Arial" pitchFamily="34" charset="0"/>
            </a:endParaRPr>
          </a:p>
        </p:txBody>
      </p:sp>
      <p:sp>
        <p:nvSpPr>
          <p:cNvPr id="10270" name="AutoShape 30"/>
          <p:cNvSpPr>
            <a:spLocks noChangeArrowheads="1"/>
          </p:cNvSpPr>
          <p:nvPr/>
        </p:nvSpPr>
        <p:spPr bwMode="auto">
          <a:xfrm>
            <a:off x="228600" y="1447800"/>
            <a:ext cx="1681163" cy="1143000"/>
          </a:xfrm>
          <a:prstGeom prst="roundRect">
            <a:avLst>
              <a:gd name="adj" fmla="val 16667"/>
            </a:avLst>
          </a:prstGeom>
          <a:solidFill>
            <a:srgbClr val="FFF3CD"/>
          </a:solidFill>
          <a:ln w="28575">
            <a:solidFill>
              <a:schemeClr val="accent6">
                <a:lumMod val="60000"/>
                <a:lumOff val="40000"/>
              </a:schemeClr>
            </a:solidFill>
            <a:round/>
            <a:headEnd/>
            <a:tailEnd/>
          </a:ln>
        </p:spPr>
        <p:txBody>
          <a:bodyPr/>
          <a:lstStyle/>
          <a:p>
            <a:pPr>
              <a:defRPr/>
            </a:pPr>
            <a:r>
              <a:rPr lang="en-US" sz="1200" dirty="0">
                <a:solidFill>
                  <a:srgbClr val="000000"/>
                </a:solidFill>
                <a:latin typeface="Arial" pitchFamily="34" charset="0"/>
              </a:rPr>
              <a:t>Formal Command PM PRA reconsideration request not supported</a:t>
            </a:r>
          </a:p>
          <a:p>
            <a:pPr>
              <a:defRPr/>
            </a:pPr>
            <a:endParaRPr lang="en-US" sz="1200" dirty="0">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smtClean="0"/>
              <a:t>References</a:t>
            </a:r>
          </a:p>
        </p:txBody>
      </p:sp>
      <p:sp>
        <p:nvSpPr>
          <p:cNvPr id="11267" name="Content Placeholder 2"/>
          <p:cNvSpPr>
            <a:spLocks noGrp="1"/>
          </p:cNvSpPr>
          <p:nvPr>
            <p:ph idx="1"/>
          </p:nvPr>
        </p:nvSpPr>
        <p:spPr/>
        <p:txBody>
          <a:bodyPr/>
          <a:lstStyle/>
          <a:p>
            <a:r>
              <a:rPr lang="en-US" dirty="0" err="1" smtClean="0"/>
              <a:t>DoDI</a:t>
            </a:r>
            <a:r>
              <a:rPr lang="en-US" dirty="0" smtClean="0"/>
              <a:t> 1400.25-V2011, Performance Management, August 14, 2009 (incorporating change 1, January 15, 2010)</a:t>
            </a:r>
          </a:p>
          <a:p>
            <a:r>
              <a:rPr lang="en-US" dirty="0" err="1" smtClean="0"/>
              <a:t>DoDI</a:t>
            </a:r>
            <a:r>
              <a:rPr lang="en-US" dirty="0" smtClean="0"/>
              <a:t> 1400.25-V771, Administrative Grievance System, December 1996</a:t>
            </a:r>
          </a:p>
          <a:p>
            <a:r>
              <a:rPr lang="en-US" dirty="0" smtClean="0"/>
              <a:t>AP-V 2011, Performance Management, </a:t>
            </a:r>
            <a:r>
              <a:rPr lang="en-US" dirty="0" smtClean="0"/>
              <a:t>July 2011</a:t>
            </a:r>
            <a:endParaRPr lang="en-US" dirty="0" smtClean="0"/>
          </a:p>
        </p:txBody>
      </p:sp>
      <p:sp>
        <p:nvSpPr>
          <p:cNvPr id="11268" name="Slide Number Placeholder 3"/>
          <p:cNvSpPr>
            <a:spLocks noGrp="1"/>
          </p:cNvSpPr>
          <p:nvPr>
            <p:ph type="sldNum" sz="quarter" idx="12"/>
          </p:nvPr>
        </p:nvSpPr>
        <p:spPr>
          <a:noFill/>
        </p:spPr>
        <p:txBody>
          <a:bodyPr/>
          <a:lstStyle/>
          <a:p>
            <a:fld id="{8E06E509-E17A-4BD6-89D3-5EDB95E4FEF0}" type="slidenum">
              <a:rPr lang="en-US" smtClean="0"/>
              <a:pPr/>
              <a:t>8</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12626</TotalTime>
  <Words>864</Words>
  <Application>Microsoft Office PowerPoint</Application>
  <PresentationFormat>On-screen Show (4:3)</PresentationFormat>
  <Paragraphs>119</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Wingdings</vt:lpstr>
      <vt:lpstr>Arial Narrow</vt:lpstr>
      <vt:lpstr>MS PGothic</vt:lpstr>
      <vt:lpstr>Default Design</vt:lpstr>
      <vt:lpstr> DCIPS Performance Evaluation Administrative Reconsideration Guidance</vt:lpstr>
      <vt:lpstr>Guidance Purpose</vt:lpstr>
      <vt:lpstr>Administrative Reconsideration Process</vt:lpstr>
      <vt:lpstr>Administrative Reconsideration Guidance</vt:lpstr>
      <vt:lpstr>Informal Reconsideration Process</vt:lpstr>
      <vt:lpstr>Formal Reconsideration Process – Command  PM PRA</vt:lpstr>
      <vt:lpstr>Formal Reconsideration Process – Army PM PRA</vt:lpstr>
      <vt:lpstr>References</vt:lpstr>
    </vt:vector>
  </TitlesOfParts>
  <Company>CPMS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DCIPS Implementation Kick-Off Meeting</dc:title>
  <cp:lastModifiedBy>LevinerRJ</cp:lastModifiedBy>
  <cp:revision>727</cp:revision>
  <dcterms:created xsi:type="dcterms:W3CDTF">2007-09-04T14:48:46Z</dcterms:created>
  <dcterms:modified xsi:type="dcterms:W3CDTF">2011-10-21T22:56:06Z</dcterms:modified>
</cp:coreProperties>
</file>